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3"/>
  </p:notesMasterIdLst>
  <p:sldIdLst>
    <p:sldId id="256" r:id="rId2"/>
    <p:sldId id="424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421" r:id="rId19"/>
    <p:sldId id="273" r:id="rId20"/>
    <p:sldId id="295" r:id="rId21"/>
    <p:sldId id="296" r:id="rId22"/>
    <p:sldId id="297" r:id="rId23"/>
    <p:sldId id="275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12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8" r:id="rId44"/>
    <p:sldId id="315" r:id="rId45"/>
    <p:sldId id="310" r:id="rId46"/>
    <p:sldId id="299" r:id="rId47"/>
    <p:sldId id="313" r:id="rId48"/>
    <p:sldId id="300" r:id="rId49"/>
    <p:sldId id="301" r:id="rId50"/>
    <p:sldId id="302" r:id="rId51"/>
    <p:sldId id="304" r:id="rId52"/>
    <p:sldId id="311" r:id="rId53"/>
    <p:sldId id="305" r:id="rId54"/>
    <p:sldId id="306" r:id="rId55"/>
    <p:sldId id="307" r:id="rId56"/>
    <p:sldId id="276" r:id="rId57"/>
    <p:sldId id="308" r:id="rId58"/>
    <p:sldId id="318" r:id="rId59"/>
    <p:sldId id="423" r:id="rId60"/>
    <p:sldId id="309" r:id="rId61"/>
    <p:sldId id="274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600"/>
    <a:srgbClr val="DD4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02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0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932B3-E9E8-C44E-8244-115769CBC53E}" type="datetimeFigureOut">
              <a:rPr lang="en-US" smtClean="0"/>
              <a:t>3/14/23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2D5AC-5ADC-344A-BA98-07FBF6E03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74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129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61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6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89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06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2D5AC-5ADC-344A-BA98-07FBF6E03F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907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625A7-05C3-0F47-B4C4-873BCDFCFCDB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CE9DC-FD7E-3549-A5F4-73780786677D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3642F-B551-8242-8213-3B59C68E5919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CDC98-08A6-374F-9966-03813EF3D759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B7F27-A537-F14A-9A19-7F3E8FD6A3E2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B238D6-ECB6-0F47-89C6-C62A6F0AFD3D}" type="datetime1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19A78-C03D-B042-B2FC-6032B2D48290}" type="datetime1">
              <a:rPr lang="en-US" smtClean="0"/>
              <a:t>3/14/23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C212C-F965-614C-8C1F-276EECE6FA17}" type="datetime1">
              <a:rPr lang="en-US" smtClean="0"/>
              <a:t>3/14/23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1F5FE-6F3B-5D4F-80EE-C76607871B9B}" type="datetime1">
              <a:rPr lang="en-US" smtClean="0"/>
              <a:t>3/14/23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9AC55-2239-3F48-9132-E58AAD967933}" type="datetime1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64FDF-5D55-5949-BB87-280EFA33DDE3}" type="datetime1">
              <a:rPr lang="en-US" smtClean="0"/>
              <a:t>3/14/23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19B4D-7533-C14A-81FA-801EAA96FB63}" type="datetime1">
              <a:rPr lang="en-US" smtClean="0"/>
              <a:t>3/14/23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65A1D-EC4D-374C-A6A9-CB761DE19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09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7" Type="http://schemas.openxmlformats.org/officeDocument/2006/relationships/image" Target="../media/image18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28.tiff"/><Relationship Id="rId7" Type="http://schemas.openxmlformats.org/officeDocument/2006/relationships/image" Target="../media/image32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tiff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tiff"/><Relationship Id="rId4" Type="http://schemas.openxmlformats.org/officeDocument/2006/relationships/image" Target="../media/image6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0.png"/><Relationship Id="rId5" Type="http://schemas.openxmlformats.org/officeDocument/2006/relationships/image" Target="../media/image60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0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tiff"/><Relationship Id="rId4" Type="http://schemas.openxmlformats.org/officeDocument/2006/relationships/image" Target="../media/image75.tif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5" Type="http://schemas.openxmlformats.org/officeDocument/2006/relationships/image" Target="../media/image82.tiff"/><Relationship Id="rId4" Type="http://schemas.openxmlformats.org/officeDocument/2006/relationships/image" Target="../media/image81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tif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17" Type="http://schemas.openxmlformats.org/officeDocument/2006/relationships/image" Target="../media/image104.jpeg"/><Relationship Id="rId2" Type="http://schemas.openxmlformats.org/officeDocument/2006/relationships/image" Target="../media/image89.jpeg"/><Relationship Id="rId16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tiff"/><Relationship Id="rId13" Type="http://schemas.openxmlformats.org/officeDocument/2006/relationships/image" Target="../media/image111.tiff"/><Relationship Id="rId3" Type="http://schemas.openxmlformats.org/officeDocument/2006/relationships/image" Target="../media/image106.tiff"/><Relationship Id="rId7" Type="http://schemas.openxmlformats.org/officeDocument/2006/relationships/image" Target="../media/image108.tiff"/><Relationship Id="rId12" Type="http://schemas.openxmlformats.org/officeDocument/2006/relationships/image" Target="../media/image59.tiff"/><Relationship Id="rId2" Type="http://schemas.openxmlformats.org/officeDocument/2006/relationships/image" Target="../media/image105.tiff"/><Relationship Id="rId16" Type="http://schemas.openxmlformats.org/officeDocument/2006/relationships/image" Target="../media/image11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tiff"/><Relationship Id="rId11" Type="http://schemas.openxmlformats.org/officeDocument/2006/relationships/image" Target="../media/image58.tiff"/><Relationship Id="rId5" Type="http://schemas.openxmlformats.org/officeDocument/2006/relationships/image" Target="../media/image107.tiff"/><Relationship Id="rId15" Type="http://schemas.openxmlformats.org/officeDocument/2006/relationships/image" Target="../media/image113.tiff"/><Relationship Id="rId10" Type="http://schemas.openxmlformats.org/officeDocument/2006/relationships/image" Target="../media/image26.tiff"/><Relationship Id="rId4" Type="http://schemas.openxmlformats.org/officeDocument/2006/relationships/image" Target="../media/image39.tiff"/><Relationship Id="rId9" Type="http://schemas.openxmlformats.org/officeDocument/2006/relationships/image" Target="../media/image110.tiff"/><Relationship Id="rId14" Type="http://schemas.openxmlformats.org/officeDocument/2006/relationships/image" Target="../media/image1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6.tif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we’ve done and what’s to 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B752F-183A-A742-B6AA-96974385B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5353343" y="5585904"/>
            <a:ext cx="2233706" cy="103731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All this sorting is making me wonder</a:t>
            </a:r>
            <a:r>
              <a:rPr lang="mr-IN" sz="3600" dirty="0">
                <a:solidFill>
                  <a:srgbClr val="FF7600"/>
                </a:solidFill>
              </a:rPr>
              <a:t>…</a:t>
            </a:r>
            <a:br>
              <a:rPr lang="en-US" dirty="0"/>
            </a:br>
            <a:r>
              <a:rPr lang="en-US" dirty="0"/>
              <a:t>Can we do better?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13216"/>
            <a:ext cx="7886700" cy="4351338"/>
          </a:xfrm>
        </p:spPr>
        <p:txBody>
          <a:bodyPr/>
          <a:lstStyle/>
          <a:p>
            <a:r>
              <a:rPr lang="en-US" dirty="0"/>
              <a:t>Depends on who you ask: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14" y="2389903"/>
            <a:ext cx="2454676" cy="2231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8041" y="1391611"/>
            <a:ext cx="2617354" cy="3229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6625" y="4835159"/>
            <a:ext cx="33996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b="1" dirty="0" err="1">
                <a:solidFill>
                  <a:schemeClr val="accent4"/>
                </a:solidFill>
              </a:rPr>
              <a:t>RadixSort</a:t>
            </a:r>
            <a:r>
              <a:rPr lang="en-US" sz="2000" dirty="0">
                <a:solidFill>
                  <a:schemeClr val="accent4"/>
                </a:solidFill>
              </a:rPr>
              <a:t> takes time O(n) if the objects are, for example, small integers!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45036" y="4835159"/>
            <a:ext cx="33996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Can’t do better in a </a:t>
            </a:r>
            <a:r>
              <a:rPr lang="en-US" sz="2000" b="1" dirty="0">
                <a:solidFill>
                  <a:schemeClr val="accent4"/>
                </a:solidFill>
              </a:rPr>
              <a:t>comparison-based </a:t>
            </a:r>
            <a:r>
              <a:rPr lang="en-US" sz="2000" dirty="0">
                <a:solidFill>
                  <a:schemeClr val="accent4"/>
                </a:solidFill>
              </a:rPr>
              <a:t>model.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699" y="5585904"/>
            <a:ext cx="1305922" cy="1478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448" y="5747391"/>
            <a:ext cx="677185" cy="677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038" y="5739588"/>
            <a:ext cx="684988" cy="684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0" smtClean="0">
                          <a:latin typeface="Cambria Math" charset="0"/>
                        </a:rPr>
                        <m:t>≤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544" y="5972258"/>
                <a:ext cx="29976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22000" r="-22000" b="-1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09C8151-E72B-F442-B48E-3765F7853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5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build="p"/>
      <p:bldP spid="6" grpId="0"/>
      <p:bldP spid="7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beyond sorted arrays/linked lists:</a:t>
            </a:r>
            <a:br>
              <a:rPr lang="en-US" dirty="0"/>
            </a:br>
            <a:r>
              <a:rPr lang="en-US" dirty="0"/>
              <a:t>Binary Search Trees!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Useful data structure! </a:t>
            </a:r>
          </a:p>
          <a:p>
            <a:r>
              <a:rPr lang="en-US" dirty="0">
                <a:solidFill>
                  <a:schemeClr val="accent4"/>
                </a:solidFill>
              </a:rPr>
              <a:t>Especially the self-balancing ones!</a:t>
            </a:r>
          </a:p>
        </p:txBody>
      </p:sp>
      <p:sp>
        <p:nvSpPr>
          <p:cNvPr id="4" name="TextBox 3"/>
          <p:cNvSpPr txBox="1"/>
          <p:nvPr/>
        </p:nvSpPr>
        <p:spPr>
          <a:xfrm rot="20776770">
            <a:off x="661815" y="3165531"/>
            <a:ext cx="52341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Red</a:t>
            </a:r>
            <a:r>
              <a:rPr lang="en-US" sz="7200" dirty="0">
                <a:latin typeface="Brush Script MT" charset="0"/>
                <a:ea typeface="Brush Script MT" charset="0"/>
                <a:cs typeface="Brush Script MT" charset="0"/>
              </a:rPr>
              <a:t>-Black </a:t>
            </a:r>
            <a:r>
              <a:rPr lang="en-US" sz="7200" dirty="0">
                <a:solidFill>
                  <a:srgbClr val="8B1B17"/>
                </a:solidFill>
                <a:latin typeface="Brush Script MT" charset="0"/>
                <a:ea typeface="Brush Script MT" charset="0"/>
                <a:cs typeface="Brush Script MT" charset="0"/>
              </a:rPr>
              <a:t>tree!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90645" y="3693736"/>
            <a:ext cx="7776384" cy="3194998"/>
            <a:chOff x="1290645" y="3693736"/>
            <a:chExt cx="7776384" cy="3194998"/>
          </a:xfrm>
        </p:grpSpPr>
        <p:grpSp>
          <p:nvGrpSpPr>
            <p:cNvPr id="9" name="Group 8"/>
            <p:cNvGrpSpPr/>
            <p:nvPr/>
          </p:nvGrpSpPr>
          <p:grpSpPr>
            <a:xfrm>
              <a:off x="5740701" y="3693736"/>
              <a:ext cx="3326328" cy="3194998"/>
              <a:chOff x="5740701" y="3693736"/>
              <a:chExt cx="3326328" cy="3194998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000857" y="3693736"/>
                <a:ext cx="3066172" cy="3194998"/>
                <a:chOff x="6000857" y="3693736"/>
                <a:chExt cx="3066172" cy="3194998"/>
              </a:xfrm>
            </p:grpSpPr>
            <p:pic>
              <p:nvPicPr>
                <p:cNvPr id="27" name="Picture 26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6000857" y="3693736"/>
                  <a:ext cx="3066172" cy="3194998"/>
                </a:xfrm>
                <a:prstGeom prst="rect">
                  <a:avLst/>
                </a:prstGeom>
              </p:spPr>
            </p:pic>
            <p:sp>
              <p:nvSpPr>
                <p:cNvPr id="28" name="Rectangle 27"/>
                <p:cNvSpPr/>
                <p:nvPr/>
              </p:nvSpPr>
              <p:spPr>
                <a:xfrm>
                  <a:off x="6000857" y="4235761"/>
                  <a:ext cx="1528080" cy="1132764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5740701" y="4091516"/>
                <a:ext cx="1929339" cy="1435827"/>
                <a:chOff x="5740701" y="4091516"/>
                <a:chExt cx="1929339" cy="1435827"/>
              </a:xfrm>
            </p:grpSpPr>
            <p:sp>
              <p:nvSpPr>
                <p:cNvPr id="14" name="Rectangle 13"/>
                <p:cNvSpPr/>
                <p:nvPr/>
              </p:nvSpPr>
              <p:spPr>
                <a:xfrm>
                  <a:off x="6292937" y="5228189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4</a:t>
                  </a:r>
                </a:p>
              </p:txBody>
            </p:sp>
            <p:sp>
              <p:nvSpPr>
                <p:cNvPr id="15" name="Rectangle 14"/>
                <p:cNvSpPr/>
                <p:nvPr/>
              </p:nvSpPr>
              <p:spPr>
                <a:xfrm>
                  <a:off x="5740701" y="522215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2</a:t>
                  </a: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51617" y="5218948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8</a:t>
                  </a:r>
                </a:p>
              </p:txBody>
            </p:sp>
            <p:sp>
              <p:nvSpPr>
                <p:cNvPr id="17" name="Rectangle 16"/>
                <p:cNvSpPr/>
                <p:nvPr/>
              </p:nvSpPr>
              <p:spPr>
                <a:xfrm>
                  <a:off x="7033193" y="4562273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7</a:t>
                  </a:r>
                </a:p>
              </p:txBody>
            </p:sp>
            <p:sp>
              <p:nvSpPr>
                <p:cNvPr id="18" name="Rectangle 17"/>
                <p:cNvSpPr/>
                <p:nvPr/>
              </p:nvSpPr>
              <p:spPr>
                <a:xfrm>
                  <a:off x="6059124" y="4584647"/>
                  <a:ext cx="318423" cy="299154"/>
                </a:xfrm>
                <a:prstGeom prst="rect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>
                      <a:solidFill>
                        <a:schemeClr val="bg1"/>
                      </a:solidFill>
                    </a:rPr>
                    <a:t>3</a:t>
                  </a: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6565787" y="409151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5</a:t>
                  </a:r>
                </a:p>
              </p:txBody>
            </p:sp>
            <p:cxnSp>
              <p:nvCxnSpPr>
                <p:cNvPr id="20" name="Straight Connector 19"/>
                <p:cNvCxnSpPr>
                  <a:stCxn id="19" idx="2"/>
                  <a:endCxn id="16" idx="0"/>
                </p:cNvCxnSpPr>
                <p:nvPr/>
              </p:nvCxnSpPr>
              <p:spPr>
                <a:xfrm>
                  <a:off x="6724999" y="4390670"/>
                  <a:ext cx="467406" cy="171603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>
                  <a:stCxn id="16" idx="2"/>
                  <a:endCxn id="15" idx="0"/>
                </p:cNvCxnSpPr>
                <p:nvPr/>
              </p:nvCxnSpPr>
              <p:spPr>
                <a:xfrm>
                  <a:off x="7192405" y="4861428"/>
                  <a:ext cx="318423" cy="357520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>
                  <a:stCxn id="18" idx="2"/>
                  <a:endCxn id="13" idx="0"/>
                </p:cNvCxnSpPr>
                <p:nvPr/>
              </p:nvCxnSpPr>
              <p:spPr>
                <a:xfrm>
                  <a:off x="6218336" y="4883801"/>
                  <a:ext cx="233812" cy="34438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>
                  <a:stCxn id="18" idx="2"/>
                  <a:endCxn id="14" idx="0"/>
                </p:cNvCxnSpPr>
                <p:nvPr/>
              </p:nvCxnSpPr>
              <p:spPr>
                <a:xfrm flipH="1">
                  <a:off x="5899913" y="4883801"/>
                  <a:ext cx="318423" cy="338354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23"/>
                <p:cNvSpPr/>
                <p:nvPr/>
              </p:nvSpPr>
              <p:spPr>
                <a:xfrm>
                  <a:off x="6799490" y="5224376"/>
                  <a:ext cx="318423" cy="299154"/>
                </a:xfrm>
                <a:prstGeom prst="rect">
                  <a:avLst/>
                </a:prstGeom>
                <a:solidFill>
                  <a:schemeClr val="tx1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bg1"/>
                      </a:solidFill>
                    </a:rPr>
                    <a:t>6</a:t>
                  </a:r>
                </a:p>
              </p:txBody>
            </p:sp>
            <p:cxnSp>
              <p:nvCxnSpPr>
                <p:cNvPr id="25" name="Straight Connector 24"/>
                <p:cNvCxnSpPr>
                  <a:stCxn id="16" idx="2"/>
                </p:cNvCxnSpPr>
                <p:nvPr/>
              </p:nvCxnSpPr>
              <p:spPr>
                <a:xfrm flipH="1">
                  <a:off x="6958702" y="4861428"/>
                  <a:ext cx="233703" cy="362948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>
                  <a:stCxn id="19" idx="2"/>
                  <a:endCxn id="18" idx="0"/>
                </p:cNvCxnSpPr>
                <p:nvPr/>
              </p:nvCxnSpPr>
              <p:spPr>
                <a:xfrm flipH="1">
                  <a:off x="6218336" y="4390670"/>
                  <a:ext cx="506663" cy="193977"/>
                </a:xfrm>
                <a:prstGeom prst="line">
                  <a:avLst/>
                </a:prstGeom>
                <a:solidFill>
                  <a:srgbClr val="8B1B17"/>
                </a:solidFill>
                <a:ln w="4762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TextBox 9"/>
            <p:cNvSpPr txBox="1"/>
            <p:nvPr/>
          </p:nvSpPr>
          <p:spPr>
            <a:xfrm>
              <a:off x="1290645" y="4922768"/>
              <a:ext cx="423080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Maintain balance 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by stipulating that </a:t>
              </a:r>
              <a:r>
                <a:rPr lang="en-US" b="1" dirty="0">
                  <a:latin typeface="Futura Medium" charset="0"/>
                  <a:ea typeface="Futura Medium" charset="0"/>
                  <a:cs typeface="Futura Medium" charset="0"/>
                </a:rPr>
                <a:t>black nodes</a:t>
              </a:r>
              <a:r>
                <a:rPr lang="en-US" dirty="0">
                  <a:latin typeface="Futura Medium" charset="0"/>
                  <a:ea typeface="Futura Medium" charset="0"/>
                  <a:cs typeface="Futura Medium" charset="0"/>
                </a:rPr>
                <a:t> are balanced, and that there </a:t>
              </a:r>
              <a:r>
                <a:rPr lang="en-US" i="1" dirty="0">
                  <a:latin typeface="Futura Medium" charset="0"/>
                  <a:ea typeface="Futura Medium" charset="0"/>
                  <a:cs typeface="Futura Medium" charset="0"/>
                </a:rPr>
                <a:t>aren’t too many </a:t>
              </a:r>
              <a:r>
                <a:rPr lang="en-US" b="1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red nodes</a:t>
              </a:r>
              <a:r>
                <a:rPr lang="en-US" dirty="0">
                  <a:solidFill>
                    <a:srgbClr val="8B1B17"/>
                  </a:solidFill>
                  <a:latin typeface="Futura Medium" charset="0"/>
                  <a:ea typeface="Futura Medium" charset="0"/>
                  <a:cs typeface="Futura Medium" charset="0"/>
                </a:rPr>
                <a:t>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095763" y="5904865"/>
              <a:ext cx="335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Brush Script MT" charset="0"/>
                  <a:ea typeface="Brush Script MT" charset="0"/>
                  <a:cs typeface="Brush Script MT" charset="0"/>
                </a:rPr>
                <a:t>It’s just good sense!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C754C-F096-E047-AC35-0A2DD2498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686" y="1"/>
            <a:ext cx="7886700" cy="1325563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way to store things</a:t>
            </a:r>
            <a:br>
              <a:rPr lang="en-US" dirty="0"/>
            </a:br>
            <a:r>
              <a:rPr lang="en-US" dirty="0"/>
              <a:t>Hash tables!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03112">
            <a:off x="5267846" y="216361"/>
            <a:ext cx="3945003" cy="221840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 rot="20300814">
            <a:off x="7619863" y="1998703"/>
            <a:ext cx="20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universe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025" y="4675637"/>
            <a:ext cx="1275461" cy="124803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744" y="4675637"/>
            <a:ext cx="1275461" cy="124803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463" y="4675637"/>
            <a:ext cx="1275461" cy="12480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2306" y="4675637"/>
            <a:ext cx="1275461" cy="1248032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>
          <a:xfrm flipH="1">
            <a:off x="6383486" y="2706130"/>
            <a:ext cx="856861" cy="1680519"/>
          </a:xfrm>
          <a:prstGeom prst="straightConnector1">
            <a:avLst/>
          </a:prstGeom>
          <a:ln w="47625"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769630" y="6212657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Some buckets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161952" y="2975618"/>
            <a:ext cx="285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hash function h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913" y="3442333"/>
            <a:ext cx="1080729" cy="692747"/>
          </a:xfrm>
          <a:prstGeom prst="rect">
            <a:avLst/>
          </a:prstGeom>
        </p:spPr>
      </p:pic>
      <p:sp>
        <p:nvSpPr>
          <p:cNvPr id="40" name="Freeform 39"/>
          <p:cNvSpPr/>
          <p:nvPr/>
        </p:nvSpPr>
        <p:spPr>
          <a:xfrm rot="21327282" flipH="1">
            <a:off x="-134123" y="1318130"/>
            <a:ext cx="5250703" cy="2917944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 rot="21309394" flipH="1">
            <a:off x="297777" y="2275641"/>
            <a:ext cx="2850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All of the hash </a:t>
            </a:r>
            <a:r>
              <a:rPr lang="en-US">
                <a:solidFill>
                  <a:schemeClr val="bg1"/>
                </a:solidFill>
              </a:rPr>
              <a:t>functions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h:U</a:t>
            </a:r>
            <a:r>
              <a:rPr lang="en-US" dirty="0">
                <a:solidFill>
                  <a:schemeClr val="bg1"/>
                </a:solidFill>
              </a:rPr>
              <a:t> →{1,</a:t>
            </a:r>
            <a:r>
              <a:rPr lang="mr-IN" dirty="0">
                <a:solidFill>
                  <a:schemeClr val="bg1"/>
                </a:solidFill>
              </a:rPr>
              <a:t>…</a:t>
            </a:r>
            <a:r>
              <a:rPr lang="en-US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6048" y="4335507"/>
            <a:ext cx="2909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Choose h randomly from a universal hash family.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26686" y="5319328"/>
            <a:ext cx="1105836" cy="1274222"/>
            <a:chOff x="628650" y="4603505"/>
            <a:chExt cx="1602601" cy="1833560"/>
          </a:xfrm>
        </p:grpSpPr>
        <p:sp>
          <p:nvSpPr>
            <p:cNvPr id="44" name="Freeform 4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669210" y="5476222"/>
            <a:ext cx="2373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It’s better if the hash family is small!  </a:t>
            </a:r>
          </a:p>
          <a:p>
            <a:r>
              <a:rPr lang="en-US" b="1" dirty="0"/>
              <a:t>Then it takes less space to store h.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F7C652-6CAE-C74F-B8DC-6E0E2A3E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38" grpId="0"/>
      <p:bldP spid="40" grpId="0" animBg="1"/>
      <p:bldP spid="41" grpId="0"/>
      <p:bldP spid="42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4666" y="3323969"/>
            <a:ext cx="5261878" cy="42260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OMG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BFS, DFS, and applications!</a:t>
            </a:r>
          </a:p>
          <a:p>
            <a:r>
              <a:rPr lang="en-US" dirty="0"/>
              <a:t>SCCs, Topological sorting, 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781" y="4439715"/>
            <a:ext cx="3831381" cy="26305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598" y="124124"/>
            <a:ext cx="3540781" cy="2261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131887">
            <a:off x="5220209" y="1813220"/>
            <a:ext cx="2606161" cy="1234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1373" y="2985394"/>
            <a:ext cx="1689100" cy="1689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992" y="2985394"/>
            <a:ext cx="1674165" cy="1576069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642849" y="3230962"/>
            <a:ext cx="3867573" cy="3319205"/>
            <a:chOff x="1057714" y="1870468"/>
            <a:chExt cx="4988318" cy="4482804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0" name="Oval 9"/>
            <p:cNvSpPr/>
            <p:nvPr/>
          </p:nvSpPr>
          <p:spPr>
            <a:xfrm>
              <a:off x="1057714" y="3267022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529375" y="1870468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321426" y="438670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1494736" y="5788688"/>
              <a:ext cx="585164" cy="56458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4" name="Straight Connector 13"/>
            <p:cNvCxnSpPr>
              <a:stCxn id="18" idx="0"/>
              <a:endCxn id="17" idx="3"/>
            </p:cNvCxnSpPr>
            <p:nvPr/>
          </p:nvCxnSpPr>
          <p:spPr>
            <a:xfrm flipV="1">
              <a:off x="1787318" y="4868612"/>
              <a:ext cx="1619803" cy="920076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8" idx="0"/>
              <a:endCxn id="16" idx="4"/>
            </p:cNvCxnSpPr>
            <p:nvPr/>
          </p:nvCxnSpPr>
          <p:spPr>
            <a:xfrm flipV="1">
              <a:off x="1787318" y="2435053"/>
              <a:ext cx="1034639" cy="335363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7" idx="1"/>
              <a:endCxn id="16" idx="4"/>
            </p:cNvCxnSpPr>
            <p:nvPr/>
          </p:nvCxnSpPr>
          <p:spPr>
            <a:xfrm flipH="1" flipV="1">
              <a:off x="2821957" y="2435053"/>
              <a:ext cx="585164" cy="2034338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7" idx="2"/>
              <a:endCxn id="15" idx="5"/>
            </p:cNvCxnSpPr>
            <p:nvPr/>
          </p:nvCxnSpPr>
          <p:spPr>
            <a:xfrm flipH="1" flipV="1">
              <a:off x="1557183" y="3748925"/>
              <a:ext cx="1764243" cy="920077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4391147" y="1934270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4875704" y="5224103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Oval 19"/>
            <p:cNvSpPr/>
            <p:nvPr/>
          </p:nvSpPr>
          <p:spPr>
            <a:xfrm>
              <a:off x="5460868" y="2984729"/>
              <a:ext cx="585164" cy="564585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/>
            <p:cNvCxnSpPr>
              <a:stCxn id="24" idx="2"/>
              <a:endCxn id="16" idx="5"/>
            </p:cNvCxnSpPr>
            <p:nvPr/>
          </p:nvCxnSpPr>
          <p:spPr>
            <a:xfrm flipH="1" flipV="1">
              <a:off x="3028844" y="2352371"/>
              <a:ext cx="1846860" cy="3154025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4" idx="0"/>
              <a:endCxn id="25" idx="4"/>
            </p:cNvCxnSpPr>
            <p:nvPr/>
          </p:nvCxnSpPr>
          <p:spPr>
            <a:xfrm flipV="1">
              <a:off x="5168286" y="3549314"/>
              <a:ext cx="585164" cy="167478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7" idx="7"/>
              <a:endCxn id="25" idx="3"/>
            </p:cNvCxnSpPr>
            <p:nvPr/>
          </p:nvCxnSpPr>
          <p:spPr>
            <a:xfrm flipV="1">
              <a:off x="3820895" y="3466632"/>
              <a:ext cx="1725668" cy="1002759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4" idx="2"/>
              <a:endCxn id="18" idx="6"/>
            </p:cNvCxnSpPr>
            <p:nvPr/>
          </p:nvCxnSpPr>
          <p:spPr>
            <a:xfrm flipH="1">
              <a:off x="2079900" y="5506396"/>
              <a:ext cx="2795804" cy="564584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3" idx="3"/>
              <a:endCxn id="15" idx="6"/>
            </p:cNvCxnSpPr>
            <p:nvPr/>
          </p:nvCxnSpPr>
          <p:spPr>
            <a:xfrm flipH="1">
              <a:off x="1642878" y="2416173"/>
              <a:ext cx="2833964" cy="1133142"/>
            </a:xfrm>
            <a:prstGeom prst="line">
              <a:avLst/>
            </a:prstGeom>
            <a:ln w="666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6625005" y="663092"/>
            <a:ext cx="2543202" cy="5849372"/>
            <a:chOff x="6523651" y="1460835"/>
            <a:chExt cx="2543202" cy="5204569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29" name="Group 28"/>
            <p:cNvGrpSpPr/>
            <p:nvPr/>
          </p:nvGrpSpPr>
          <p:grpSpPr>
            <a:xfrm>
              <a:off x="6523651" y="2350986"/>
              <a:ext cx="2303943" cy="4314418"/>
              <a:chOff x="6523651" y="2350986"/>
              <a:chExt cx="2303943" cy="4314418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7626982" y="2350986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7525848" y="2816946"/>
                <a:ext cx="410411" cy="506288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7216571" y="332323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H="1">
                <a:off x="7458290" y="3789194"/>
                <a:ext cx="67558" cy="34839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Oval 33"/>
              <p:cNvSpPr/>
              <p:nvPr/>
            </p:nvSpPr>
            <p:spPr>
              <a:xfrm>
                <a:off x="7149013" y="4137590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6974854" y="5131589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>
              <a:xfrm flipH="1">
                <a:off x="7284131" y="4603550"/>
                <a:ext cx="174159" cy="528039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Oval 36"/>
              <p:cNvSpPr/>
              <p:nvPr/>
            </p:nvSpPr>
            <p:spPr>
              <a:xfrm>
                <a:off x="6523651" y="6199444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 flipH="1">
                <a:off x="6832928" y="5597549"/>
                <a:ext cx="451203" cy="601895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7851424" y="6125588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7454956" y="5531232"/>
                <a:ext cx="705745" cy="594356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Oval 40"/>
              <p:cNvSpPr/>
              <p:nvPr/>
            </p:nvSpPr>
            <p:spPr>
              <a:xfrm>
                <a:off x="8209041" y="3432003"/>
                <a:ext cx="618553" cy="46596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7936259" y="2816946"/>
                <a:ext cx="582059" cy="615057"/>
              </a:xfrm>
              <a:prstGeom prst="line">
                <a:avLst/>
              </a:prstGeom>
              <a:ln w="66675">
                <a:solidFill>
                  <a:srgbClr val="CF6E6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248332" y="1460835"/>
              <a:ext cx="1818521" cy="988962"/>
            </a:xfrm>
            <a:prstGeom prst="rect">
              <a:avLst/>
            </a:prstGeom>
          </p:spPr>
        </p:pic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39E7A3ED-631C-EA4C-AA05-66FBD5FC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8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 fundamental graph problem:</a:t>
            </a:r>
            <a:br>
              <a:rPr lang="en-US" dirty="0"/>
            </a:br>
            <a:r>
              <a:rPr lang="en-US" dirty="0"/>
              <a:t>shortest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4465479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E.g., transit planning, packet routing,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Dijkstra!</a:t>
            </a:r>
          </a:p>
          <a:p>
            <a:r>
              <a:rPr lang="en-US" dirty="0"/>
              <a:t>Bellman-Ford!</a:t>
            </a:r>
          </a:p>
          <a:p>
            <a:r>
              <a:rPr lang="en-US" dirty="0"/>
              <a:t>Floyd-</a:t>
            </a:r>
            <a:r>
              <a:rPr lang="en-US" dirty="0" err="1"/>
              <a:t>Warshall</a:t>
            </a:r>
            <a:r>
              <a:rPr lang="en-US" dirty="0"/>
              <a:t>!</a:t>
            </a: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4129" y="1197359"/>
            <a:ext cx="4139514" cy="2803935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6735" y="4001294"/>
            <a:ext cx="5642580" cy="286910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3568" y="4369746"/>
            <a:ext cx="4130303" cy="361443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4A8DE3-63A6-9142-9103-8731B150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9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53" y="2032001"/>
            <a:ext cx="5136658" cy="5681565"/>
          </a:xfrm>
        </p:spPr>
        <p:txBody>
          <a:bodyPr>
            <a:normAutofit/>
          </a:bodyPr>
          <a:lstStyle/>
          <a:p>
            <a:r>
              <a:rPr lang="en-US" sz="2400" dirty="0"/>
              <a:t>Not programming in an action movie.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1" dirty="0">
                <a:solidFill>
                  <a:schemeClr val="accent4"/>
                </a:solidFill>
              </a:rPr>
              <a:t>Step 1: </a:t>
            </a:r>
            <a:r>
              <a:rPr lang="en-US" sz="2400" dirty="0"/>
              <a:t>Identify </a:t>
            </a:r>
            <a:r>
              <a:rPr lang="en-US" sz="2400" dirty="0">
                <a:solidFill>
                  <a:schemeClr val="accent1"/>
                </a:solidFill>
              </a:rPr>
              <a:t>optimal substructure.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 2: </a:t>
            </a:r>
            <a:r>
              <a:rPr lang="en-US" sz="2400" dirty="0"/>
              <a:t>Find a </a:t>
            </a:r>
            <a:r>
              <a:rPr lang="en-US" sz="2400" dirty="0">
                <a:solidFill>
                  <a:schemeClr val="accent6"/>
                </a:solidFill>
              </a:rPr>
              <a:t>recursive formulation </a:t>
            </a:r>
            <a:r>
              <a:rPr lang="en-US" sz="2400" dirty="0"/>
              <a:t>for the value of the optimal solution.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Steps 3-5: </a:t>
            </a:r>
            <a:r>
              <a:rPr lang="en-US" sz="2400" dirty="0">
                <a:solidFill>
                  <a:schemeClr val="accent5"/>
                </a:solidFill>
              </a:rPr>
              <a:t>Use dynamic programming</a:t>
            </a:r>
            <a:r>
              <a:rPr lang="en-US" sz="2400" dirty="0"/>
              <a:t>: fill in a table to find the answer!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182" y="1875428"/>
            <a:ext cx="941019" cy="94101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37382">
            <a:off x="2078932" y="2650873"/>
            <a:ext cx="2269732" cy="13618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Bellman-Ford and Floyd-</a:t>
            </a:r>
            <a:r>
              <a:rPr lang="en-US" sz="2800" dirty="0" err="1">
                <a:solidFill>
                  <a:srgbClr val="FF7600"/>
                </a:solidFill>
              </a:rPr>
              <a:t>Warshall</a:t>
            </a:r>
            <a:r>
              <a:rPr lang="en-US" sz="2800" dirty="0">
                <a:solidFill>
                  <a:srgbClr val="FF7600"/>
                </a:solidFill>
              </a:rPr>
              <a:t> </a:t>
            </a:r>
            <a:br>
              <a:rPr lang="en-US" sz="2800" dirty="0">
                <a:solidFill>
                  <a:srgbClr val="FF7600"/>
                </a:solidFill>
              </a:rPr>
            </a:br>
            <a:r>
              <a:rPr lang="en-US" sz="3600" dirty="0">
                <a:solidFill>
                  <a:srgbClr val="FF7600"/>
                </a:solidFill>
              </a:rPr>
              <a:t>were examples of</a:t>
            </a:r>
            <a:r>
              <a:rPr lang="mr-IN" dirty="0">
                <a:solidFill>
                  <a:srgbClr val="FF7600"/>
                </a:solidFill>
              </a:rPr>
              <a:t>…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 rot="21154408">
            <a:off x="4100948" y="419680"/>
            <a:ext cx="513741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Dynamic </a:t>
            </a:r>
          </a:p>
          <a:p>
            <a:pPr algn="ctr"/>
            <a:r>
              <a:rPr lang="en-US" sz="4400" b="1" i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Programming!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365350" y="3109996"/>
            <a:ext cx="3889860" cy="3700557"/>
            <a:chOff x="-314329" y="1844656"/>
            <a:chExt cx="8357165" cy="4468701"/>
          </a:xfrm>
        </p:grpSpPr>
        <p:sp>
          <p:nvSpPr>
            <p:cNvPr id="6" name="Oval 5"/>
            <p:cNvSpPr/>
            <p:nvPr/>
          </p:nvSpPr>
          <p:spPr>
            <a:xfrm>
              <a:off x="2324930" y="1844656"/>
              <a:ext cx="3377205" cy="85379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Big problem</a:t>
              </a:r>
            </a:p>
          </p:txBody>
        </p:sp>
        <p:cxnSp>
          <p:nvCxnSpPr>
            <p:cNvPr id="7" name="Straight Connector 6"/>
            <p:cNvCxnSpPr>
              <a:stCxn id="6" idx="4"/>
            </p:cNvCxnSpPr>
            <p:nvPr/>
          </p:nvCxnSpPr>
          <p:spPr>
            <a:xfrm>
              <a:off x="4013533" y="2698449"/>
              <a:ext cx="309787" cy="114450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6" idx="4"/>
            </p:cNvCxnSpPr>
            <p:nvPr/>
          </p:nvCxnSpPr>
          <p:spPr>
            <a:xfrm flipH="1">
              <a:off x="962283" y="2698449"/>
              <a:ext cx="3051250" cy="100857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3674339" y="3737372"/>
              <a:ext cx="2379012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1675878" y="3730463"/>
              <a:ext cx="2290206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-314329" y="3627367"/>
              <a:ext cx="2109921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100" dirty="0">
                  <a:solidFill>
                    <a:schemeClr val="bg1"/>
                  </a:solidFill>
                </a:rPr>
                <a:t>problem</a:t>
              </a:r>
            </a:p>
          </p:txBody>
        </p:sp>
        <p:cxnSp>
          <p:nvCxnSpPr>
            <p:cNvPr id="18" name="Straight Connector 17"/>
            <p:cNvCxnSpPr>
              <a:stCxn id="13" idx="4"/>
            </p:cNvCxnSpPr>
            <p:nvPr/>
          </p:nvCxnSpPr>
          <p:spPr>
            <a:xfrm>
              <a:off x="4863845" y="4429350"/>
              <a:ext cx="406312" cy="142993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3" idx="4"/>
              <a:endCxn id="22" idx="0"/>
            </p:cNvCxnSpPr>
            <p:nvPr/>
          </p:nvCxnSpPr>
          <p:spPr>
            <a:xfrm flipH="1">
              <a:off x="3719549" y="4429350"/>
              <a:ext cx="1144296" cy="117552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4468917" y="5614842"/>
              <a:ext cx="1607201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2915933" y="5604876"/>
              <a:ext cx="1607231" cy="616744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1170984" y="5464791"/>
              <a:ext cx="1516064" cy="691978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Straight Connector 23"/>
            <p:cNvCxnSpPr>
              <a:stCxn id="28" idx="4"/>
              <a:endCxn id="21" idx="0"/>
            </p:cNvCxnSpPr>
            <p:nvPr/>
          </p:nvCxnSpPr>
          <p:spPr>
            <a:xfrm flipH="1">
              <a:off x="5272519" y="4376107"/>
              <a:ext cx="1599967" cy="123873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4" idx="4"/>
              <a:endCxn id="26" idx="1"/>
            </p:cNvCxnSpPr>
            <p:nvPr/>
          </p:nvCxnSpPr>
          <p:spPr>
            <a:xfrm>
              <a:off x="2820982" y="4422442"/>
              <a:ext cx="3738546" cy="133238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/>
            <p:cNvSpPr/>
            <p:nvPr/>
          </p:nvSpPr>
          <p:spPr>
            <a:xfrm>
              <a:off x="6305033" y="5658996"/>
              <a:ext cx="1737803" cy="654361"/>
            </a:xfrm>
            <a:prstGeom prst="ellipse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 sub </a:t>
              </a:r>
              <a:r>
                <a:rPr lang="en-US" sz="1200" dirty="0" err="1">
                  <a:solidFill>
                    <a:schemeClr val="bg1"/>
                  </a:solidFill>
                </a:rPr>
                <a:t>prob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702133" y="3684129"/>
              <a:ext cx="2340703" cy="691978"/>
            </a:xfrm>
            <a:prstGeom prst="ellipse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sub</a:t>
              </a:r>
            </a:p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problem</a:t>
              </a:r>
            </a:p>
          </p:txBody>
        </p:sp>
      </p:grpSp>
      <p:cxnSp>
        <p:nvCxnSpPr>
          <p:cNvPr id="32" name="Straight Connector 31"/>
          <p:cNvCxnSpPr>
            <a:stCxn id="14" idx="4"/>
            <a:endCxn id="23" idx="0"/>
          </p:cNvCxnSpPr>
          <p:nvPr/>
        </p:nvCxnSpPr>
        <p:spPr>
          <a:xfrm flipH="1">
            <a:off x="6409520" y="5244675"/>
            <a:ext cx="415167" cy="86317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72792" y="1734582"/>
            <a:ext cx="29807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600"/>
                </a:solidFill>
              </a:rPr>
              <a:t>We saw many other examples, including Longest Common Subsequence and Knapsack Problems.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248795" y="2726778"/>
            <a:ext cx="1834072" cy="121003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238" y="2404090"/>
            <a:ext cx="1154092" cy="1154092"/>
          </a:xfrm>
          <a:prstGeom prst="rect">
            <a:avLst/>
          </a:prstGeom>
        </p:spPr>
      </p:pic>
      <p:cxnSp>
        <p:nvCxnSpPr>
          <p:cNvPr id="162" name="Straight Connector 161"/>
          <p:cNvCxnSpPr>
            <a:stCxn id="28" idx="4"/>
            <a:endCxn id="26" idx="0"/>
          </p:cNvCxnSpPr>
          <p:nvPr/>
        </p:nvCxnSpPr>
        <p:spPr>
          <a:xfrm>
            <a:off x="8710468" y="5206305"/>
            <a:ext cx="140310" cy="10623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>
            <a:stCxn id="15" idx="4"/>
            <a:endCxn id="23" idx="1"/>
          </p:cNvCxnSpPr>
          <p:nvPr/>
        </p:nvCxnSpPr>
        <p:spPr>
          <a:xfrm>
            <a:off x="5856384" y="5159300"/>
            <a:ext cx="303649" cy="10324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>
            <a:stCxn id="22" idx="1"/>
            <a:endCxn id="15" idx="4"/>
          </p:cNvCxnSpPr>
          <p:nvPr/>
        </p:nvCxnSpPr>
        <p:spPr>
          <a:xfrm flipH="1" flipV="1">
            <a:off x="5856384" y="5159300"/>
            <a:ext cx="1122053" cy="11393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stCxn id="6" idx="4"/>
            <a:endCxn id="28" idx="0"/>
          </p:cNvCxnSpPr>
          <p:nvPr/>
        </p:nvCxnSpPr>
        <p:spPr>
          <a:xfrm>
            <a:off x="7379763" y="3817027"/>
            <a:ext cx="1330705" cy="8162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Connector 325"/>
          <p:cNvCxnSpPr>
            <a:stCxn id="6" idx="4"/>
          </p:cNvCxnSpPr>
          <p:nvPr/>
        </p:nvCxnSpPr>
        <p:spPr>
          <a:xfrm flipH="1">
            <a:off x="6868882" y="3817027"/>
            <a:ext cx="510881" cy="89148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663636" y="2993824"/>
            <a:ext cx="20861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Instead, an algorithmic paradigm!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4633BAE-E414-4E4F-9DAE-2F97395A8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6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35" y="48046"/>
            <a:ext cx="7886700" cy="18714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Sometimes we can take even better advantage of optimal substructure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r>
              <a:rPr lang="en-US" sz="2800" dirty="0">
                <a:solidFill>
                  <a:srgbClr val="FF7600"/>
                </a:solidFill>
              </a:rPr>
              <a:t>with </a:t>
            </a:r>
            <a:br>
              <a:rPr lang="en-US" dirty="0"/>
            </a:br>
            <a:r>
              <a:rPr lang="en-US" dirty="0"/>
              <a:t>Greedy algorithms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258" y="1860916"/>
            <a:ext cx="7712161" cy="462142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DD4E96"/>
                </a:solidFill>
              </a:rPr>
              <a:t>Make a series of choices, and commit!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>
                <a:solidFill>
                  <a:schemeClr val="accent4"/>
                </a:solidFill>
              </a:rPr>
              <a:t>Intuitively we want to show that our greedy choices never rule out success.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Rigorously, we usually analyzed these by induction.</a:t>
            </a:r>
          </a:p>
          <a:p>
            <a:r>
              <a:rPr lang="en-US" sz="2400" dirty="0"/>
              <a:t>Examples!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Activity Selection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Job Scheduling</a:t>
            </a:r>
          </a:p>
          <a:p>
            <a:pPr lvl="1"/>
            <a:r>
              <a:rPr lang="en-US" sz="2000" dirty="0">
                <a:solidFill>
                  <a:srgbClr val="002060"/>
                </a:solidFill>
              </a:rPr>
              <a:t>Huffman Coding</a:t>
            </a:r>
          </a:p>
          <a:p>
            <a:pPr lvl="1"/>
            <a:r>
              <a:rPr lang="en-US" sz="2000" b="1" dirty="0">
                <a:solidFill>
                  <a:srgbClr val="7030A0"/>
                </a:solidFill>
              </a:rPr>
              <a:t>Minimum Spanning Trees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284" y="1142573"/>
            <a:ext cx="2533135" cy="17144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288" y="3881509"/>
            <a:ext cx="741358" cy="1081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7836"/>
            <a:ext cx="1191440" cy="11334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63208">
            <a:off x="4353904" y="4459280"/>
            <a:ext cx="2059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Prim’s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tree</a:t>
            </a:r>
          </a:p>
        </p:txBody>
      </p:sp>
      <p:sp>
        <p:nvSpPr>
          <p:cNvPr id="9" name="TextBox 8"/>
          <p:cNvSpPr txBox="1"/>
          <p:nvPr/>
        </p:nvSpPr>
        <p:spPr>
          <a:xfrm rot="965172">
            <a:off x="6789045" y="4671495"/>
            <a:ext cx="22188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Kruskal’s</a:t>
            </a:r>
            <a:r>
              <a:rPr lang="en-US" b="1" dirty="0">
                <a:solidFill>
                  <a:srgbClr val="7030A0"/>
                </a:solidFill>
              </a:rPr>
              <a:t> algorithm:</a:t>
            </a:r>
          </a:p>
          <a:p>
            <a:r>
              <a:rPr lang="en-US" dirty="0">
                <a:solidFill>
                  <a:srgbClr val="7030A0"/>
                </a:solidFill>
              </a:rPr>
              <a:t>greedily grow a forest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6858" y="4918270"/>
            <a:ext cx="1499791" cy="1939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631" y="5927654"/>
            <a:ext cx="543576" cy="7030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847" y="5651214"/>
            <a:ext cx="543576" cy="703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6123" y="5927654"/>
            <a:ext cx="543576" cy="703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88" y="5280385"/>
            <a:ext cx="543576" cy="7030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6850" y="5807564"/>
            <a:ext cx="543576" cy="703025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F4002-7682-3640-B127-16CC11B3A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86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849" y="1139139"/>
            <a:ext cx="7886700" cy="4351338"/>
          </a:xfrm>
        </p:spPr>
        <p:txBody>
          <a:bodyPr/>
          <a:lstStyle/>
          <a:p>
            <a:r>
              <a:rPr lang="en-US" dirty="0"/>
              <a:t>Minimum s-t cut: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is the same as maximum s-t flow!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Ford-Fulkerson can find them!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useful for routing</a:t>
            </a:r>
          </a:p>
          <a:p>
            <a:pPr lvl="2"/>
            <a:r>
              <a:rPr lang="en-US" dirty="0">
                <a:solidFill>
                  <a:schemeClr val="accent4"/>
                </a:solidFill>
              </a:rPr>
              <a:t>also assignment problems</a:t>
            </a:r>
          </a:p>
        </p:txBody>
      </p:sp>
      <p:pic>
        <p:nvPicPr>
          <p:cNvPr id="89" name="Picture 8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914" y="3017375"/>
            <a:ext cx="1128893" cy="1183080"/>
          </a:xfrm>
          <a:prstGeom prst="rect">
            <a:avLst/>
          </a:prstGeom>
        </p:spPr>
      </p:pic>
      <p:grpSp>
        <p:nvGrpSpPr>
          <p:cNvPr id="90" name="Group 89"/>
          <p:cNvGrpSpPr/>
          <p:nvPr/>
        </p:nvGrpSpPr>
        <p:grpSpPr>
          <a:xfrm>
            <a:off x="4790580" y="2975583"/>
            <a:ext cx="728733" cy="1302534"/>
            <a:chOff x="5043604" y="1575627"/>
            <a:chExt cx="510490" cy="97017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grpSp>
        <p:nvGrpSpPr>
          <p:cNvPr id="134" name="Group 133"/>
          <p:cNvGrpSpPr/>
          <p:nvPr/>
        </p:nvGrpSpPr>
        <p:grpSpPr>
          <a:xfrm>
            <a:off x="261342" y="4092841"/>
            <a:ext cx="3752852" cy="2612376"/>
            <a:chOff x="147841" y="1628059"/>
            <a:chExt cx="6026935" cy="4444209"/>
          </a:xfrm>
        </p:grpSpPr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7841" y="1628059"/>
              <a:ext cx="6026935" cy="4394105"/>
            </a:xfrm>
            <a:prstGeom prst="rect">
              <a:avLst/>
            </a:prstGeom>
          </p:spPr>
        </p:pic>
        <p:sp>
          <p:nvSpPr>
            <p:cNvPr id="129" name="Freeform 128"/>
            <p:cNvSpPr/>
            <p:nvPr/>
          </p:nvSpPr>
          <p:spPr>
            <a:xfrm>
              <a:off x="2191042" y="2999615"/>
              <a:ext cx="410439" cy="3072653"/>
            </a:xfrm>
            <a:custGeom>
              <a:avLst/>
              <a:gdLst>
                <a:gd name="connsiteX0" fmla="*/ 0 w 410439"/>
                <a:gd name="connsiteY0" fmla="*/ 0 h 3072653"/>
                <a:gd name="connsiteX1" fmla="*/ 33618 w 410439"/>
                <a:gd name="connsiteY1" fmla="*/ 309283 h 3072653"/>
                <a:gd name="connsiteX2" fmla="*/ 161365 w 410439"/>
                <a:gd name="connsiteY2" fmla="*/ 564777 h 3072653"/>
                <a:gd name="connsiteX3" fmla="*/ 67236 w 410439"/>
                <a:gd name="connsiteY3" fmla="*/ 954741 h 3072653"/>
                <a:gd name="connsiteX4" fmla="*/ 114300 w 410439"/>
                <a:gd name="connsiteY4" fmla="*/ 1270747 h 3072653"/>
                <a:gd name="connsiteX5" fmla="*/ 53788 w 410439"/>
                <a:gd name="connsiteY5" fmla="*/ 1606924 h 3072653"/>
                <a:gd name="connsiteX6" fmla="*/ 403412 w 410439"/>
                <a:gd name="connsiteY6" fmla="*/ 1781735 h 3072653"/>
                <a:gd name="connsiteX7" fmla="*/ 275665 w 410439"/>
                <a:gd name="connsiteY7" fmla="*/ 2433918 h 3072653"/>
                <a:gd name="connsiteX8" fmla="*/ 127747 w 410439"/>
                <a:gd name="connsiteY8" fmla="*/ 3072653 h 3072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0439" h="3072653">
                  <a:moveTo>
                    <a:pt x="0" y="0"/>
                  </a:moveTo>
                  <a:cubicBezTo>
                    <a:pt x="3362" y="107577"/>
                    <a:pt x="6724" y="215154"/>
                    <a:pt x="33618" y="309283"/>
                  </a:cubicBezTo>
                  <a:cubicBezTo>
                    <a:pt x="60512" y="403413"/>
                    <a:pt x="155762" y="457201"/>
                    <a:pt x="161365" y="564777"/>
                  </a:cubicBezTo>
                  <a:cubicBezTo>
                    <a:pt x="166968" y="672353"/>
                    <a:pt x="75080" y="837079"/>
                    <a:pt x="67236" y="954741"/>
                  </a:cubicBezTo>
                  <a:cubicBezTo>
                    <a:pt x="59392" y="1072403"/>
                    <a:pt x="116541" y="1162050"/>
                    <a:pt x="114300" y="1270747"/>
                  </a:cubicBezTo>
                  <a:cubicBezTo>
                    <a:pt x="112059" y="1379444"/>
                    <a:pt x="5603" y="1521759"/>
                    <a:pt x="53788" y="1606924"/>
                  </a:cubicBezTo>
                  <a:cubicBezTo>
                    <a:pt x="101973" y="1692089"/>
                    <a:pt x="366433" y="1643903"/>
                    <a:pt x="403412" y="1781735"/>
                  </a:cubicBezTo>
                  <a:cubicBezTo>
                    <a:pt x="440392" y="1919567"/>
                    <a:pt x="321609" y="2218765"/>
                    <a:pt x="275665" y="2433918"/>
                  </a:cubicBezTo>
                  <a:cubicBezTo>
                    <a:pt x="229721" y="2649071"/>
                    <a:pt x="178734" y="2860862"/>
                    <a:pt x="127747" y="3072653"/>
                  </a:cubicBezTo>
                </a:path>
              </a:pathLst>
            </a:custGeom>
            <a:noFill/>
            <a:ln w="22225">
              <a:solidFill>
                <a:srgbClr val="CF6E6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54" y="-49326"/>
            <a:ext cx="7886700" cy="1325563"/>
          </a:xfrm>
        </p:spPr>
        <p:txBody>
          <a:bodyPr/>
          <a:lstStyle/>
          <a:p>
            <a:r>
              <a:rPr lang="en-US" dirty="0"/>
              <a:t>Cuts and flows</a:t>
            </a:r>
          </a:p>
        </p:txBody>
      </p:sp>
      <p:grpSp>
        <p:nvGrpSpPr>
          <p:cNvPr id="125" name="Group 124"/>
          <p:cNvGrpSpPr/>
          <p:nvPr/>
        </p:nvGrpSpPr>
        <p:grpSpPr>
          <a:xfrm>
            <a:off x="3038217" y="3928493"/>
            <a:ext cx="6105783" cy="2903690"/>
            <a:chOff x="1556951" y="3548113"/>
            <a:chExt cx="6810118" cy="3096392"/>
          </a:xfr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grpSpPr>
        <p:grpSp>
          <p:nvGrpSpPr>
            <p:cNvPr id="108" name="Group 107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58" name="Group 57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59" name="Oval 58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67" name="Straight Arrow Connector 66"/>
                <p:cNvCxnSpPr>
                  <a:stCxn id="88" idx="5"/>
                </p:cNvCxnSpPr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stCxn id="88" idx="6"/>
                </p:cNvCxnSpPr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stCxn id="88" idx="7"/>
                </p:cNvCxnSpPr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70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Arrow Connector 71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>
                  <a:endCxn id="63" idx="1"/>
                </p:cNvCxnSpPr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>
                  <a:endCxn id="63" idx="2"/>
                </p:cNvCxnSpPr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80"/>
                <p:cNvCxnSpPr>
                  <a:endCxn id="63" idx="3"/>
                </p:cNvCxnSpPr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TextBox 81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84" name="TextBox 83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5" name="TextBox 84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86" name="TextBox 85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97" name="Rounded Rectangle 96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5" name="Rounded Rectangle 104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106" name="Rounded Rectangle 105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07" name="Rounded Rectangle 106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7" name="TextBox 116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7E360-B602-3247-A807-C90CF4717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82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BED3-6A28-1A46-ADE2-A9F932040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matching</a:t>
            </a:r>
          </a:p>
        </p:txBody>
      </p:sp>
      <p:pic>
        <p:nvPicPr>
          <p:cNvPr id="4" name="Picture 2" descr="Illustration of a doctor">
            <a:extLst>
              <a:ext uri="{FF2B5EF4-FFF2-40B4-BE49-F238E27FC236}">
                <a16:creationId xmlns:a16="http://schemas.microsoft.com/office/drawing/2014/main" id="{7760FBD2-8B1D-3F4D-B958-E810F02385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812" y="5051058"/>
            <a:ext cx="652841" cy="888222"/>
          </a:xfrm>
          <a:prstGeom prst="snip1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File:Doctor Showing Clipboard Cartoon.svg">
            <a:extLst>
              <a:ext uri="{FF2B5EF4-FFF2-40B4-BE49-F238E27FC236}">
                <a16:creationId xmlns:a16="http://schemas.microsoft.com/office/drawing/2014/main" id="{7A6A5636-BE99-9244-A78D-33381E18F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95" y="2459287"/>
            <a:ext cx="923876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0.gstatic.com/images?q=tbn:ANd9GcTqrlWXrqrtetsETFI_IPXh9RDJ9R7zI0goJNGYQIIx08gaKBvF0A">
            <a:extLst>
              <a:ext uri="{FF2B5EF4-FFF2-40B4-BE49-F238E27FC236}">
                <a16:creationId xmlns:a16="http://schemas.microsoft.com/office/drawing/2014/main" id="{893ADD5B-91DC-E34D-B09A-C222EC053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95" y="3763020"/>
            <a:ext cx="923876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4EC65E-FB48-1942-A5EC-2F90586FDCF1}"/>
              </a:ext>
            </a:extLst>
          </p:cNvPr>
          <p:cNvSpPr txBox="1"/>
          <p:nvPr/>
        </p:nvSpPr>
        <p:spPr>
          <a:xfrm>
            <a:off x="0" y="3410547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Alice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77EAD4-3C8F-D743-8F70-64ACFB238785}"/>
              </a:ext>
            </a:extLst>
          </p:cNvPr>
          <p:cNvSpPr txBox="1"/>
          <p:nvPr/>
        </p:nvSpPr>
        <p:spPr>
          <a:xfrm>
            <a:off x="0" y="4694167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Bob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F8B5B-1703-7A4A-8B37-B240F3C72E85}"/>
              </a:ext>
            </a:extLst>
          </p:cNvPr>
          <p:cNvSpPr txBox="1"/>
          <p:nvPr/>
        </p:nvSpPr>
        <p:spPr>
          <a:xfrm>
            <a:off x="0" y="5953792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Charlie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EE7186-278E-5E40-AC25-AB6E20B4D594}"/>
              </a:ext>
            </a:extLst>
          </p:cNvPr>
          <p:cNvSpPr txBox="1"/>
          <p:nvPr/>
        </p:nvSpPr>
        <p:spPr>
          <a:xfrm>
            <a:off x="1060517" y="2881207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X, Y, Z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99BEBF-AECC-764D-BF14-3FD36EFCF66F}"/>
              </a:ext>
            </a:extLst>
          </p:cNvPr>
          <p:cNvSpPr txBox="1"/>
          <p:nvPr/>
        </p:nvSpPr>
        <p:spPr>
          <a:xfrm>
            <a:off x="1060517" y="4199733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Y, X, Z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C3282-7BA7-E94A-A18C-9C82E9C95974}"/>
              </a:ext>
            </a:extLst>
          </p:cNvPr>
          <p:cNvSpPr txBox="1"/>
          <p:nvPr/>
        </p:nvSpPr>
        <p:spPr>
          <a:xfrm>
            <a:off x="1060517" y="5411352"/>
            <a:ext cx="8272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Y, Z, X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96F2F230-799D-C247-827D-209142F9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573" y="2380652"/>
            <a:ext cx="967978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8A670CE6-88A5-484F-8BD4-87446CFA2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572" y="3592269"/>
            <a:ext cx="967978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CD8D41F4-AD6B-2449-BDEA-FFADA13A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1361" y="4803888"/>
            <a:ext cx="967979" cy="8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CB657C-A848-1144-BE60-397D9D541FAC}"/>
              </a:ext>
            </a:extLst>
          </p:cNvPr>
          <p:cNvSpPr txBox="1"/>
          <p:nvPr/>
        </p:nvSpPr>
        <p:spPr>
          <a:xfrm>
            <a:off x="7991572" y="3135123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9BAA27-3205-844D-B8B0-42AA46EC0952}"/>
              </a:ext>
            </a:extLst>
          </p:cNvPr>
          <p:cNvSpPr txBox="1"/>
          <p:nvPr/>
        </p:nvSpPr>
        <p:spPr>
          <a:xfrm>
            <a:off x="7998328" y="4322915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2D68EF-721E-FB48-84A9-3279155A7D8F}"/>
              </a:ext>
            </a:extLst>
          </p:cNvPr>
          <p:cNvSpPr txBox="1"/>
          <p:nvPr/>
        </p:nvSpPr>
        <p:spPr>
          <a:xfrm>
            <a:off x="8031361" y="5607559"/>
            <a:ext cx="9544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045534-FBB9-6F4A-9035-755657243FE9}"/>
              </a:ext>
            </a:extLst>
          </p:cNvPr>
          <p:cNvSpPr txBox="1"/>
          <p:nvPr/>
        </p:nvSpPr>
        <p:spPr>
          <a:xfrm>
            <a:off x="7043023" y="2593088"/>
            <a:ext cx="10404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B, A,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6A723A-4934-CE41-A298-E967282B3747}"/>
              </a:ext>
            </a:extLst>
          </p:cNvPr>
          <p:cNvSpPr txBox="1"/>
          <p:nvPr/>
        </p:nvSpPr>
        <p:spPr>
          <a:xfrm>
            <a:off x="7058035" y="3867691"/>
            <a:ext cx="104045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A, C,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7043A9D-31C1-1045-9905-045FA2391EE6}"/>
              </a:ext>
            </a:extLst>
          </p:cNvPr>
          <p:cNvSpPr txBox="1"/>
          <p:nvPr/>
        </p:nvSpPr>
        <p:spPr>
          <a:xfrm>
            <a:off x="7058035" y="5082010"/>
            <a:ext cx="9880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B, C, A</a:t>
            </a:r>
          </a:p>
        </p:txBody>
      </p:sp>
      <p:sp>
        <p:nvSpPr>
          <p:cNvPr id="22" name="Isosceles Triangle 2">
            <a:extLst>
              <a:ext uri="{FF2B5EF4-FFF2-40B4-BE49-F238E27FC236}">
                <a16:creationId xmlns:a16="http://schemas.microsoft.com/office/drawing/2014/main" id="{F3281967-C2C8-574A-B70A-50C98AA41018}"/>
              </a:ext>
            </a:extLst>
          </p:cNvPr>
          <p:cNvSpPr/>
          <p:nvPr/>
        </p:nvSpPr>
        <p:spPr>
          <a:xfrm flipV="1">
            <a:off x="1343321" y="2566324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Isosceles Triangle 25">
            <a:extLst>
              <a:ext uri="{FF2B5EF4-FFF2-40B4-BE49-F238E27FC236}">
                <a16:creationId xmlns:a16="http://schemas.microsoft.com/office/drawing/2014/main" id="{02DCD349-29A3-2446-A6EA-10BE2F94D09F}"/>
              </a:ext>
            </a:extLst>
          </p:cNvPr>
          <p:cNvSpPr/>
          <p:nvPr/>
        </p:nvSpPr>
        <p:spPr>
          <a:xfrm flipV="1">
            <a:off x="1097939" y="5137347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CC59528-65EE-574B-AD08-62423F4AC55C}"/>
              </a:ext>
            </a:extLst>
          </p:cNvPr>
          <p:cNvCxnSpPr>
            <a:cxnSpLocks/>
          </p:cNvCxnSpPr>
          <p:nvPr/>
        </p:nvCxnSpPr>
        <p:spPr>
          <a:xfrm>
            <a:off x="2064471" y="3077416"/>
            <a:ext cx="4793530" cy="1069340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3C41314-492B-6C45-90A8-95D0577C2DCF}"/>
              </a:ext>
            </a:extLst>
          </p:cNvPr>
          <p:cNvCxnSpPr>
            <a:cxnSpLocks/>
          </p:cNvCxnSpPr>
          <p:nvPr/>
        </p:nvCxnSpPr>
        <p:spPr>
          <a:xfrm flipV="1">
            <a:off x="2071984" y="2789296"/>
            <a:ext cx="4786016" cy="1584828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4030708-C5F1-884B-926D-F476943518B8}"/>
              </a:ext>
            </a:extLst>
          </p:cNvPr>
          <p:cNvCxnSpPr>
            <a:cxnSpLocks/>
          </p:cNvCxnSpPr>
          <p:nvPr/>
        </p:nvCxnSpPr>
        <p:spPr>
          <a:xfrm flipV="1">
            <a:off x="2020741" y="4146756"/>
            <a:ext cx="4837259" cy="1408656"/>
          </a:xfrm>
          <a:prstGeom prst="line">
            <a:avLst/>
          </a:prstGeom>
          <a:ln w="571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Isosceles Triangle 28">
            <a:extLst>
              <a:ext uri="{FF2B5EF4-FFF2-40B4-BE49-F238E27FC236}">
                <a16:creationId xmlns:a16="http://schemas.microsoft.com/office/drawing/2014/main" id="{75F03F81-05AF-0C49-B81F-D15EDBEE4BAE}"/>
              </a:ext>
            </a:extLst>
          </p:cNvPr>
          <p:cNvSpPr/>
          <p:nvPr/>
        </p:nvSpPr>
        <p:spPr>
          <a:xfrm flipV="1">
            <a:off x="1281401" y="3932886"/>
            <a:ext cx="261594" cy="3370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A0156D3E-021E-D840-90B3-1D446FCAB7E6}"/>
              </a:ext>
            </a:extLst>
          </p:cNvPr>
          <p:cNvSpPr txBox="1">
            <a:spLocks/>
          </p:cNvSpPr>
          <p:nvPr/>
        </p:nvSpPr>
        <p:spPr>
          <a:xfrm>
            <a:off x="1248750" y="5398630"/>
            <a:ext cx="8303556" cy="1871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FF7600"/>
                </a:solidFill>
              </a:rPr>
              <a:t>Deferred acceptance: a different kind of greedy algorithm, this time with recourse. </a:t>
            </a:r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072807B-6A5E-DF48-A6B2-F09D2CAA4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18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6ECA6C9-1928-EA48-8E80-59831F2F93DB}"/>
              </a:ext>
            </a:extLst>
          </p:cNvPr>
          <p:cNvSpPr txBox="1"/>
          <p:nvPr/>
        </p:nvSpPr>
        <p:spPr>
          <a:xfrm>
            <a:off x="3993931" y="431082"/>
            <a:ext cx="4919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600"/>
                </a:solidFill>
              </a:rPr>
              <a:t>How to convince actors to use our matching?</a:t>
            </a:r>
          </a:p>
          <a:p>
            <a:pPr algn="r"/>
            <a:r>
              <a:rPr lang="en-US" dirty="0">
                <a:solidFill>
                  <a:srgbClr val="FF7600"/>
                </a:solidFill>
              </a:rPr>
              <a:t>Where do preferences come from?</a:t>
            </a:r>
          </a:p>
          <a:p>
            <a:pPr algn="r"/>
            <a:r>
              <a:rPr lang="en-US" dirty="0">
                <a:solidFill>
                  <a:srgbClr val="FF7600"/>
                </a:solidFill>
              </a:rPr>
              <a:t>Are the incentives set correctly?</a:t>
            </a:r>
          </a:p>
        </p:txBody>
      </p:sp>
    </p:spTree>
    <p:extLst>
      <p:ext uri="{BB962C8B-B14F-4D97-AF65-F5344CB8AC3E}">
        <p14:creationId xmlns:p14="http://schemas.microsoft.com/office/powerpoint/2010/main" val="104044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And now we’re here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4290" y="1683326"/>
            <a:ext cx="4587710" cy="391102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06990A-C3E9-4E43-B0F0-40FDB1F12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8A81A-6663-E349-98BC-D9DF7AFB5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ACBAA-3653-B046-8363-C69961ED5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HW8 (last one) due today</a:t>
            </a:r>
          </a:p>
          <a:p>
            <a:endParaRPr lang="en-US" dirty="0"/>
          </a:p>
          <a:p>
            <a:r>
              <a:rPr lang="en-US" dirty="0"/>
              <a:t>Final exam: Thu, March 23 (8:30am – 11:30am).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23F03-2DC8-844F-BB28-94ACC9CB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40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What have we learned?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487219"/>
            <a:ext cx="9469178" cy="2370781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1160607"/>
            <a:ext cx="7886700" cy="4351338"/>
          </a:xfrm>
        </p:spPr>
        <p:txBody>
          <a:bodyPr/>
          <a:lstStyle/>
          <a:p>
            <a:r>
              <a:rPr lang="en-US" dirty="0"/>
              <a:t>A few algorithm design paradigms: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Divide and conquer, dynamic programming, greedy</a:t>
            </a:r>
          </a:p>
          <a:p>
            <a:r>
              <a:rPr lang="en-US" dirty="0"/>
              <a:t>A few analysis tools: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Worst-case analysis, asymptotic analysis, recurrence relations, probability techniques, proofs by induction</a:t>
            </a:r>
          </a:p>
          <a:p>
            <a:r>
              <a:rPr lang="en-US" dirty="0"/>
              <a:t>A few common objects: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Graphs, arrays, trees, hash functions</a:t>
            </a:r>
          </a:p>
          <a:p>
            <a:r>
              <a:rPr lang="en-US" dirty="0">
                <a:solidFill>
                  <a:srgbClr val="FF7600"/>
                </a:solidFill>
              </a:rPr>
              <a:t>A LOT of examples!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CA295-E816-AC44-A559-34BEAC8D5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0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What have we learned?</a:t>
            </a:r>
            <a:br>
              <a:rPr lang="en-US" dirty="0"/>
            </a:br>
            <a:r>
              <a:rPr lang="en-US" dirty="0"/>
              <a:t>We’ve filled out a toolbox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142" y="3103863"/>
            <a:ext cx="3753716" cy="3753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132" y="3696156"/>
            <a:ext cx="2484300" cy="2569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4021031"/>
            <a:ext cx="1786065" cy="2485924"/>
          </a:xfrm>
          <a:prstGeom prst="rect">
            <a:avLst/>
          </a:prstGeom>
        </p:spPr>
      </p:pic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392540" y="1862758"/>
            <a:ext cx="8358919" cy="1986203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Tons of examples give us intuition about what algorithmic techniques might work when.</a:t>
            </a:r>
          </a:p>
          <a:p>
            <a:r>
              <a:rPr lang="en-US" dirty="0">
                <a:solidFill>
                  <a:schemeClr val="accent4"/>
                </a:solidFill>
              </a:rPr>
              <a:t>The technical skills make sure our intuition works out.</a:t>
            </a:r>
          </a:p>
          <a:p>
            <a:pPr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E044FA-5813-6C45-A182-4C078C25A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339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8274" y="741172"/>
            <a:ext cx="2608058" cy="260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57115"/>
            <a:ext cx="5581736" cy="248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/>
              <a:t>But there’s lots more out there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3825" y="6083329"/>
            <a:ext cx="7886700" cy="448540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rgbClr val="FF7600"/>
                </a:solidFill>
              </a:rPr>
              <a:t>What’s next???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622" y="2045201"/>
            <a:ext cx="3518301" cy="2329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0432" y="2630311"/>
            <a:ext cx="4208207" cy="31561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3484" y="2333448"/>
            <a:ext cx="4277031" cy="27350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73310-BE78-D147-B1A3-F0DA0AF2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54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536" y="-170300"/>
            <a:ext cx="7886700" cy="1325563"/>
          </a:xfrm>
        </p:spPr>
        <p:txBody>
          <a:bodyPr/>
          <a:lstStyle/>
          <a:p>
            <a:r>
              <a:rPr lang="en-US" dirty="0"/>
              <a:t>A taste of what’s to 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179" y="1067489"/>
            <a:ext cx="5631626" cy="532239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CS154 </a:t>
            </a:r>
            <a:r>
              <a:rPr lang="mr-IN" dirty="0"/>
              <a:t>–</a:t>
            </a:r>
            <a:r>
              <a:rPr lang="en-US" dirty="0"/>
              <a:t> Introduction to Automata and Complexity</a:t>
            </a:r>
          </a:p>
          <a:p>
            <a:r>
              <a:rPr lang="en-US" dirty="0"/>
              <a:t>CS163 – The Practice of Theory Research</a:t>
            </a:r>
          </a:p>
          <a:p>
            <a:r>
              <a:rPr lang="en-US" dirty="0"/>
              <a:t>CS166 – Data Structures</a:t>
            </a:r>
          </a:p>
          <a:p>
            <a:r>
              <a:rPr lang="en-US" dirty="0"/>
              <a:t>CS168 </a:t>
            </a:r>
            <a:r>
              <a:rPr lang="mr-IN" dirty="0"/>
              <a:t>–</a:t>
            </a:r>
            <a:r>
              <a:rPr lang="en-US" dirty="0"/>
              <a:t> The Modern Algorithmic Toolbox</a:t>
            </a:r>
          </a:p>
          <a:p>
            <a:r>
              <a:rPr lang="en-US" dirty="0"/>
              <a:t>MS&amp;E 212 </a:t>
            </a:r>
            <a:r>
              <a:rPr lang="mr-IN" dirty="0"/>
              <a:t>–</a:t>
            </a:r>
            <a:r>
              <a:rPr lang="en-US" dirty="0"/>
              <a:t> Combinatorial Optimization</a:t>
            </a:r>
          </a:p>
          <a:p>
            <a:r>
              <a:rPr lang="en-US" dirty="0"/>
              <a:t>CS250 </a:t>
            </a:r>
            <a:r>
              <a:rPr lang="mr-IN" dirty="0"/>
              <a:t>–</a:t>
            </a:r>
            <a:r>
              <a:rPr lang="en-US" dirty="0"/>
              <a:t> Error Correcting Codes</a:t>
            </a:r>
          </a:p>
          <a:p>
            <a:r>
              <a:rPr lang="en-US" dirty="0"/>
              <a:t>CS252 – Analysis of Boolean Functions</a:t>
            </a:r>
          </a:p>
          <a:p>
            <a:r>
              <a:rPr lang="en-US" dirty="0"/>
              <a:t>CS254 </a:t>
            </a:r>
            <a:r>
              <a:rPr lang="mr-IN" dirty="0"/>
              <a:t>–</a:t>
            </a:r>
            <a:r>
              <a:rPr lang="en-US" dirty="0"/>
              <a:t> Computational Complexity</a:t>
            </a:r>
          </a:p>
          <a:p>
            <a:r>
              <a:rPr lang="en-US" dirty="0"/>
              <a:t>CS255 </a:t>
            </a:r>
            <a:r>
              <a:rPr lang="mr-IN" dirty="0"/>
              <a:t>–</a:t>
            </a:r>
            <a:r>
              <a:rPr lang="en-US" dirty="0"/>
              <a:t> Introduction to Cryptography</a:t>
            </a:r>
          </a:p>
          <a:p>
            <a:r>
              <a:rPr lang="en-US" dirty="0"/>
              <a:t>CS259Q – Quantum Computing</a:t>
            </a:r>
          </a:p>
          <a:p>
            <a:r>
              <a:rPr lang="en-US" dirty="0"/>
              <a:t>CS260 – Geometry of Polynomials in Algorithm Design</a:t>
            </a:r>
          </a:p>
          <a:p>
            <a:r>
              <a:rPr lang="en-US" dirty="0"/>
              <a:t>CS261 </a:t>
            </a:r>
            <a:r>
              <a:rPr lang="mr-IN" dirty="0"/>
              <a:t>–</a:t>
            </a:r>
            <a:r>
              <a:rPr lang="en-US" dirty="0"/>
              <a:t> Optimization and Algorithmic Paradigms</a:t>
            </a:r>
          </a:p>
          <a:p>
            <a:r>
              <a:rPr lang="en-US" dirty="0"/>
              <a:t>CS263 </a:t>
            </a:r>
            <a:r>
              <a:rPr lang="mr-IN" dirty="0"/>
              <a:t>–</a:t>
            </a:r>
            <a:r>
              <a:rPr lang="en-US" dirty="0"/>
              <a:t> Counting and Sampling</a:t>
            </a:r>
          </a:p>
          <a:p>
            <a:r>
              <a:rPr lang="en-US" dirty="0"/>
              <a:t>CS265 </a:t>
            </a:r>
            <a:r>
              <a:rPr lang="mr-IN" dirty="0"/>
              <a:t>–</a:t>
            </a:r>
            <a:r>
              <a:rPr lang="en-US" dirty="0"/>
              <a:t> Randomized Algorithms</a:t>
            </a:r>
          </a:p>
          <a:p>
            <a:r>
              <a:rPr lang="en-US" dirty="0"/>
              <a:t>CS269O – Introduction to Optimization Theory</a:t>
            </a:r>
          </a:p>
          <a:p>
            <a:r>
              <a:rPr lang="en-US" dirty="0"/>
              <a:t>MS&amp;E 316 – Discrete Mathematics and Algorithms </a:t>
            </a:r>
          </a:p>
          <a:p>
            <a:r>
              <a:rPr lang="en-US" dirty="0"/>
              <a:t>CS352 – </a:t>
            </a:r>
            <a:r>
              <a:rPr lang="en-US" dirty="0" err="1"/>
              <a:t>Pseudorandomness</a:t>
            </a:r>
            <a:endParaRPr lang="en-US" dirty="0"/>
          </a:p>
          <a:p>
            <a:r>
              <a:rPr lang="en-US" dirty="0"/>
              <a:t>CS366 – Computational Social Choice</a:t>
            </a:r>
          </a:p>
          <a:p>
            <a:r>
              <a:rPr lang="en-US" dirty="0"/>
              <a:t>CS368 – Algorithmic Techniques for Big Data</a:t>
            </a:r>
          </a:p>
          <a:p>
            <a:r>
              <a:rPr lang="en-US" dirty="0"/>
              <a:t>EE364A/B </a:t>
            </a:r>
            <a:r>
              <a:rPr lang="mr-IN" dirty="0"/>
              <a:t>–</a:t>
            </a:r>
            <a:r>
              <a:rPr lang="en-US" dirty="0"/>
              <a:t> Convex Optimization I and II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00154" y="6389880"/>
            <a:ext cx="272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...and many many more!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0473" y="895185"/>
            <a:ext cx="3283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8B1B17"/>
                </a:solidFill>
              </a:rPr>
              <a:t>findSomeTheoryCourses</a:t>
            </a:r>
            <a:r>
              <a:rPr lang="en-US" b="1" dirty="0">
                <a:solidFill>
                  <a:srgbClr val="8B1B17"/>
                </a:solidFill>
              </a:rPr>
              <a:t>()</a:t>
            </a:r>
            <a:r>
              <a:rPr lang="en-US" dirty="0">
                <a:solidFill>
                  <a:srgbClr val="8B1B17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go to </a:t>
            </a:r>
            <a:r>
              <a:rPr lang="en-US" dirty="0" err="1">
                <a:solidFill>
                  <a:srgbClr val="8B1B17"/>
                </a:solidFill>
              </a:rPr>
              <a:t>theory.stanford.edu</a:t>
            </a:r>
            <a:endParaRPr lang="en-US" dirty="0">
              <a:solidFill>
                <a:srgbClr val="8B1B17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Click on “People”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8B1B17"/>
                </a:solidFill>
              </a:rPr>
              <a:t>Look at what we’re teaching!</a:t>
            </a:r>
          </a:p>
        </p:txBody>
      </p:sp>
      <p:pic>
        <p:nvPicPr>
          <p:cNvPr id="10" name="Picture 9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6C4C5970-B992-4D45-A822-86A2742252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349" y="2180051"/>
            <a:ext cx="2563773" cy="46779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99F33-0875-6247-830B-41699FB2A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26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957" y="3961647"/>
            <a:ext cx="2275043" cy="2896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0464" y="2686403"/>
            <a:ext cx="2516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will be fluffy, without much detail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take more CS theory classes for more detail!</a:t>
            </a:r>
          </a:p>
        </p:txBody>
      </p:sp>
      <p:sp>
        <p:nvSpPr>
          <p:cNvPr id="9" name="Left Arrow 8"/>
          <p:cNvSpPr/>
          <p:nvPr/>
        </p:nvSpPr>
        <p:spPr>
          <a:xfrm rot="20658234">
            <a:off x="5466093" y="1611698"/>
            <a:ext cx="1342103" cy="634181"/>
          </a:xfrm>
          <a:prstGeom prst="lef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3217B49-64AE-DE4E-BC2A-A87E7650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5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67842"/>
          </a:xfrm>
        </p:spPr>
        <p:txBody>
          <a:bodyPr>
            <a:normAutofit/>
          </a:bodyPr>
          <a:lstStyle/>
          <a:p>
            <a:r>
              <a:rPr lang="en-US" dirty="0"/>
              <a:t>This is a fancy name for optimizing a linear function subject to linear constraints.</a:t>
            </a:r>
          </a:p>
          <a:p>
            <a:r>
              <a:rPr lang="en-US" dirty="0"/>
              <a:t>For example: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  <a:p>
            <a:r>
              <a:rPr lang="en-US" dirty="0"/>
              <a:t>It turns out the be an extremely general problem.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>
                    <a:solidFill>
                      <a:schemeClr val="accent4"/>
                    </a:solidFill>
                  </a:rPr>
                  <a:t> </a:t>
                </a:r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3501993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4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b="0" i="1" dirty="0">
                  <a:solidFill>
                    <a:schemeClr val="accent1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2818" y="3117273"/>
                <a:ext cx="2392706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932959" y="3855936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66E475-E839-9E49-B169-503C5E3B3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/>
          <a:lstStyle/>
          <a:p>
            <a:r>
              <a:rPr lang="en-US" dirty="0"/>
              <a:t>We’ve already seen an example!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88" y="2080523"/>
            <a:ext cx="2989595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sum of the flows leaving 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995054" y="4169272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5" name="Group 4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27" name="Oval 26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29" name="Oval 28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0" name="Oval 29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4" name="Straight Arrow Connector 33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Arrow Connector 34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Arrow Connector 38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48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15" name="Rounded Rectangle 14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Rounded Rectangle 15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7" name="Rounded Rectangle 16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18" name="Rounded Rectangle 17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76056" y="272081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1615315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None of the flows are bigger than the edge capacities</a:t>
            </a:r>
          </a:p>
          <a:p>
            <a:r>
              <a:rPr lang="en-US" dirty="0">
                <a:solidFill>
                  <a:schemeClr val="accent1"/>
                </a:solidFill>
              </a:rPr>
              <a:t>At every vertex, stuff going in =    stuff going out.</a:t>
            </a: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1CEEEE91-ECB6-414C-890C-0D5EF2BD2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629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97" y="28975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example, in machine learning</a:t>
            </a:r>
            <a:br>
              <a:rPr lang="en-US" dirty="0"/>
            </a:br>
            <a:r>
              <a:rPr lang="en-US" dirty="0"/>
              <a:t>Support Vector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031" y="2363460"/>
            <a:ext cx="3676394" cy="183777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Maximize 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4"/>
                </a:solidFill>
              </a:rPr>
              <a:t>the margin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814964" y="2596792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sp>
        <p:nvSpPr>
          <p:cNvPr id="57" name="Content Placeholder 2"/>
          <p:cNvSpPr txBox="1">
            <a:spLocks/>
          </p:cNvSpPr>
          <p:nvPr/>
        </p:nvSpPr>
        <p:spPr>
          <a:xfrm>
            <a:off x="5654147" y="2363460"/>
            <a:ext cx="2989595" cy="245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1"/>
                </a:solidFill>
              </a:rPr>
              <a:t>all of the points are on the correct side of the line.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1727" y="355490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This can be written in a convex way</a:t>
            </a:r>
          </a:p>
        </p:txBody>
      </p:sp>
      <p:sp>
        <p:nvSpPr>
          <p:cNvPr id="59" name="Oval 58"/>
          <p:cNvSpPr/>
          <p:nvPr/>
        </p:nvSpPr>
        <p:spPr>
          <a:xfrm>
            <a:off x="2327563" y="548640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593779" y="4817616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38053" y="5839691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693718" y="58396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1693717" y="4817617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2389908" y="6411190"/>
            <a:ext cx="353291" cy="353291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654147" y="4464326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327153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262254" y="517278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6615545" y="592281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795653" y="441944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7800109" y="5235130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7693425" y="5839689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4313728" y="3701427"/>
            <a:ext cx="353291" cy="35329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Connector 74"/>
          <p:cNvCxnSpPr/>
          <p:nvPr/>
        </p:nvCxnSpPr>
        <p:spPr>
          <a:xfrm>
            <a:off x="4018820" y="3282349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3258910" y="3495337"/>
            <a:ext cx="1825361" cy="3843320"/>
          </a:xfrm>
          <a:prstGeom prst="line">
            <a:avLst/>
          </a:prstGeom>
          <a:ln w="0">
            <a:solidFill>
              <a:srgbClr val="CF6E6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3626672" y="3282349"/>
            <a:ext cx="1825361" cy="3843320"/>
          </a:xfrm>
          <a:prstGeom prst="lin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303066" y="3590538"/>
            <a:ext cx="2015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These are just linear inequalities</a:t>
            </a:r>
          </a:p>
        </p:txBody>
      </p:sp>
      <p:sp>
        <p:nvSpPr>
          <p:cNvPr id="80" name="Right Brace 79"/>
          <p:cNvSpPr/>
          <p:nvPr/>
        </p:nvSpPr>
        <p:spPr>
          <a:xfrm rot="14707516">
            <a:off x="3298897" y="2627778"/>
            <a:ext cx="429716" cy="836174"/>
          </a:xfrm>
          <a:prstGeom prst="rightBrace">
            <a:avLst/>
          </a:prstGeom>
          <a:ln w="2540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80"/>
          <p:cNvSpPr/>
          <p:nvPr/>
        </p:nvSpPr>
        <p:spPr>
          <a:xfrm>
            <a:off x="2819398" y="2508156"/>
            <a:ext cx="609600" cy="630487"/>
          </a:xfrm>
          <a:custGeom>
            <a:avLst/>
            <a:gdLst>
              <a:gd name="connsiteX0" fmla="*/ 609600 w 609600"/>
              <a:gd name="connsiteY0" fmla="*/ 339542 h 630487"/>
              <a:gd name="connsiteX1" fmla="*/ 498764 w 609600"/>
              <a:gd name="connsiteY1" fmla="*/ 117869 h 630487"/>
              <a:gd name="connsiteX2" fmla="*/ 83127 w 609600"/>
              <a:gd name="connsiteY2" fmla="*/ 20887 h 630487"/>
              <a:gd name="connsiteX3" fmla="*/ 290946 w 609600"/>
              <a:gd name="connsiteY3" fmla="*/ 519651 h 630487"/>
              <a:gd name="connsiteX4" fmla="*/ 0 w 609600"/>
              <a:gd name="connsiteY4" fmla="*/ 630487 h 630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" h="630487">
                <a:moveTo>
                  <a:pt x="609600" y="339542"/>
                </a:moveTo>
                <a:cubicBezTo>
                  <a:pt x="598054" y="255260"/>
                  <a:pt x="586509" y="170978"/>
                  <a:pt x="498764" y="117869"/>
                </a:cubicBezTo>
                <a:cubicBezTo>
                  <a:pt x="411018" y="64760"/>
                  <a:pt x="117763" y="-46077"/>
                  <a:pt x="83127" y="20887"/>
                </a:cubicBezTo>
                <a:cubicBezTo>
                  <a:pt x="48491" y="87851"/>
                  <a:pt x="304800" y="418051"/>
                  <a:pt x="290946" y="519651"/>
                </a:cubicBezTo>
                <a:cubicBezTo>
                  <a:pt x="277092" y="621251"/>
                  <a:pt x="138546" y="625869"/>
                  <a:pt x="0" y="630487"/>
                </a:cubicBezTo>
              </a:path>
            </a:pathLst>
          </a:custGeom>
          <a:noFill/>
          <a:ln w="254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4014796" y="6192980"/>
            <a:ext cx="353291" cy="353291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198" y="89198"/>
            <a:ext cx="6868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Technically quadratic programming, not linear programming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C7C3A2-A0F1-8742-80E0-7EE52BFC1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7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6" grpId="0"/>
      <p:bldP spid="57" grpId="0"/>
      <p:bldP spid="58" grpId="0"/>
      <p:bldP spid="79" grpId="0"/>
      <p:bldP spid="80" grpId="0" animBg="1"/>
      <p:bldP spid="81" grpId="0" animBg="1"/>
      <p:bldP spid="8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6690706">
            <a:off x="-377791" y="3381702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DD4E96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rot="9080242">
            <a:off x="-2368298" y="976426"/>
            <a:ext cx="4555067" cy="850494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rgbClr val="FF7600">
                  <a:alpha val="22000"/>
                </a:srgb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36133" y="2367460"/>
            <a:ext cx="5004459" cy="479534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8000">
                <a:schemeClr val="accent3">
                  <a:alpha val="2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6200000">
            <a:off x="99693" y="272873"/>
            <a:ext cx="5798287" cy="643787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  <a:alpha val="41000"/>
                </a:schemeClr>
              </a:gs>
              <a:gs pos="100000">
                <a:schemeClr val="accent3">
                  <a:lumMod val="45000"/>
                  <a:lumOff val="55000"/>
                </a:schemeClr>
              </a:gs>
              <a:gs pos="99000">
                <a:schemeClr val="accent1">
                  <a:lumMod val="60000"/>
                  <a:lumOff val="40000"/>
                  <a:alpha val="33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9C533D-7965-0842-AF9F-5012C630B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25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4" grpId="0" animBg="1"/>
      <p:bldP spid="12" grpId="0" animBg="1"/>
      <p:bldP spid="13" grpId="0" animBg="1"/>
      <p:bldP spid="11" grpId="0"/>
      <p:bldP spid="17" grpId="0"/>
      <p:bldP spid="25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1236133" y="4910667"/>
            <a:ext cx="1879600" cy="1473200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  <m:r>
                      <a:rPr lang="en-US" sz="3200" b="0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236133" y="2367460"/>
            <a:ext cx="0" cy="4710673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132" y="6488668"/>
                <a:ext cx="797590" cy="36933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 flipV="1">
            <a:off x="10645" y="6360565"/>
            <a:ext cx="6388592" cy="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855" y="5966331"/>
                <a:ext cx="797590" cy="369332"/>
              </a:xfrm>
              <a:prstGeom prst="rect">
                <a:avLst/>
              </a:prstGeom>
              <a:blipFill rotWithShape="0"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/>
          <p:cNvCxnSpPr/>
          <p:nvPr/>
        </p:nvCxnSpPr>
        <p:spPr>
          <a:xfrm>
            <a:off x="-12174" y="592667"/>
            <a:ext cx="4254787" cy="7772400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3522153">
                <a:off x="-64432" y="1858862"/>
                <a:ext cx="133376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/>
          <p:cNvCxnSpPr/>
          <p:nvPr/>
        </p:nvCxnSpPr>
        <p:spPr>
          <a:xfrm>
            <a:off x="-936114" y="4098087"/>
            <a:ext cx="7306118" cy="2824441"/>
          </a:xfrm>
          <a:prstGeom prst="line">
            <a:avLst/>
          </a:prstGeom>
          <a:ln w="317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462485">
                <a:off x="-115932" y="4717955"/>
                <a:ext cx="1335366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944AA-7479-D347-8101-78DB78D08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67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5671882" y="492254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What just happened?</a:t>
            </a:r>
          </a:p>
          <a:p>
            <a:pPr lvl="1"/>
            <a:r>
              <a:rPr lang="en-US" dirty="0"/>
              <a:t>A whirlwind tour of CS161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What’s next?</a:t>
            </a:r>
          </a:p>
          <a:p>
            <a:pPr lvl="1"/>
            <a:r>
              <a:rPr lang="en-US" dirty="0"/>
              <a:t>A few gems from future algorithms classes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4955">
            <a:off x="3281833" y="5095630"/>
            <a:ext cx="1313708" cy="15227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036" y="4885479"/>
            <a:ext cx="1601264" cy="168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72218">
            <a:off x="6177975" y="2280480"/>
            <a:ext cx="2519052" cy="77152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2158962" y="2872999"/>
            <a:ext cx="3775325" cy="4620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468778" y="3049799"/>
            <a:ext cx="2465510" cy="3271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677946" y="2641969"/>
            <a:ext cx="3256341" cy="4078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21A34-47F2-AD49-9B85-F75638A9E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6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Linear Programming</a:t>
            </a:r>
            <a:br>
              <a:rPr lang="en-US" dirty="0"/>
            </a:br>
            <a:r>
              <a:rPr lang="en-US" dirty="0"/>
              <a:t>Has a really nice geometric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186268" y="2367460"/>
            <a:ext cx="6281934" cy="5051276"/>
            <a:chOff x="269052" y="3519955"/>
            <a:chExt cx="3656235" cy="3558178"/>
          </a:xfrm>
        </p:grpSpPr>
        <p:sp>
          <p:nvSpPr>
            <p:cNvPr id="3" name="Freeform 2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/>
          <p:cNvCxnSpPr/>
          <p:nvPr/>
        </p:nvCxnSpPr>
        <p:spPr>
          <a:xfrm>
            <a:off x="-452769" y="4341748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71631" y="3116355"/>
            <a:ext cx="3534636" cy="38709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59814" y="1331540"/>
            <a:ext cx="5008296" cy="5545208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063975" y="1449977"/>
            <a:ext cx="5633351" cy="620389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𝟎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936" y="5039856"/>
                <a:ext cx="1274708" cy="369332"/>
              </a:xfrm>
              <a:prstGeom prst="rect">
                <a:avLst/>
              </a:prstGeom>
              <a:blipFill rotWithShape="0">
                <a:blip r:embed="rId4"/>
                <a:stretch>
                  <a:fillRect r="-2311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1/2</m:t>
                      </m:r>
                      <m:r>
                        <a:rPr lang="en-US" i="1">
                          <a:solidFill>
                            <a:schemeClr val="accent1"/>
                          </a:solidFill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-37224" y="2981165"/>
                <a:ext cx="1507144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2037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5/7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747391" y="1914116"/>
                <a:ext cx="1455848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𝒚</m:t>
                      </m:r>
                      <m:r>
                        <a:rPr lang="en-US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1</m:t>
                      </m:r>
                    </m:oMath>
                  </m:oMathPara>
                </a14:m>
                <a:endParaRPr lang="en-US" i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75746">
                <a:off x="2884405" y="2511045"/>
                <a:ext cx="12137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ight Arrow 44"/>
          <p:cNvSpPr/>
          <p:nvPr/>
        </p:nvSpPr>
        <p:spPr>
          <a:xfrm rot="19071091">
            <a:off x="4368367" y="2524754"/>
            <a:ext cx="1238864" cy="64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/>
              <p:cNvSpPr/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𝒙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b="1" i="1" smtClean="0">
                        <a:solidFill>
                          <a:schemeClr val="accent1"/>
                        </a:solidFill>
                        <a:latin typeface="Cambria Math" charset="0"/>
                      </a:rPr>
                      <m:t>𝒚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is increasing in this direction.</a:t>
                </a:r>
              </a:p>
            </p:txBody>
          </p:sp>
        </mc:Choice>
        <mc:Fallback xmlns="">
          <p:sp>
            <p:nvSpPr>
              <p:cNvPr id="46" name="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387" y="3054366"/>
                <a:ext cx="1594661" cy="923330"/>
              </a:xfrm>
              <a:prstGeom prst="rect">
                <a:avLst/>
              </a:prstGeom>
              <a:blipFill rotWithShape="0">
                <a:blip r:embed="rId8"/>
                <a:stretch>
                  <a:fillRect l="-3053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ight Arrow 46"/>
          <p:cNvSpPr/>
          <p:nvPr/>
        </p:nvSpPr>
        <p:spPr>
          <a:xfrm rot="9359696">
            <a:off x="3928315" y="4608215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961549" y="4112675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9036B0-2787-F34E-86F7-47218A2B9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5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5" grpId="0" animBg="1"/>
      <p:bldP spid="46" grpId="0"/>
      <p:bldP spid="47" grpId="0" animBg="1"/>
      <p:bldP spid="4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5358"/>
            <a:ext cx="7886700" cy="1325563"/>
          </a:xfrm>
        </p:spPr>
        <p:txBody>
          <a:bodyPr/>
          <a:lstStyle/>
          <a:p>
            <a:r>
              <a:rPr lang="en-US" dirty="0"/>
              <a:t>In general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0921"/>
            <a:ext cx="7886700" cy="4351338"/>
          </a:xfrm>
        </p:spPr>
        <p:txBody>
          <a:bodyPr/>
          <a:lstStyle/>
          <a:p>
            <a:r>
              <a:rPr lang="en-US" dirty="0"/>
              <a:t>The constraints define a </a:t>
            </a:r>
            <a:r>
              <a:rPr lang="en-US" b="1" dirty="0">
                <a:solidFill>
                  <a:schemeClr val="accent4"/>
                </a:solidFill>
              </a:rPr>
              <a:t>polytope</a:t>
            </a:r>
          </a:p>
          <a:p>
            <a:r>
              <a:rPr lang="en-US" dirty="0"/>
              <a:t>The function defines a </a:t>
            </a:r>
            <a:r>
              <a:rPr lang="en-US" b="1" dirty="0">
                <a:solidFill>
                  <a:schemeClr val="accent1"/>
                </a:solidFill>
              </a:rPr>
              <a:t>direction</a:t>
            </a:r>
          </a:p>
          <a:p>
            <a:r>
              <a:rPr lang="en-US" dirty="0"/>
              <a:t>We just want to find the vertex that is </a:t>
            </a:r>
            <a:r>
              <a:rPr lang="en-US" dirty="0">
                <a:solidFill>
                  <a:srgbClr val="FF7600"/>
                </a:solidFill>
              </a:rPr>
              <a:t>furthest in that direction.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2" y="3192144"/>
            <a:ext cx="5238599" cy="3925678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0931808">
            <a:off x="4749224" y="5175347"/>
            <a:ext cx="1238864" cy="643529"/>
          </a:xfrm>
          <a:prstGeom prst="rightArrow">
            <a:avLst/>
          </a:prstGeom>
          <a:effectLst>
            <a:outerShdw blurRad="50800" dist="622300" dir="6180000" algn="t" rotWithShape="0">
              <a:prstClr val="black">
                <a:alpha val="16000"/>
              </a:prstClr>
            </a:outerShdw>
          </a:effectLst>
          <a:scene3d>
            <a:camera prst="orthographicFront">
              <a:rot lat="19499994" lon="0" rev="0"/>
            </a:camera>
            <a:lightRig rig="threePt" dir="t">
              <a:rot lat="0" lon="0" rev="0"/>
            </a:lightRig>
          </a:scene3d>
          <a:sp3d extrusionH="38100" prstMaterial="matte">
            <a:bevelT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9359696">
            <a:off x="4749350" y="3980391"/>
            <a:ext cx="1133044" cy="728473"/>
          </a:xfrm>
          <a:prstGeom prst="rightArrow">
            <a:avLst>
              <a:gd name="adj1" fmla="val 50000"/>
              <a:gd name="adj2" fmla="val 79796"/>
            </a:avLst>
          </a:prstGeom>
          <a:solidFill>
            <a:srgbClr val="FF7600"/>
          </a:solid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82584" y="3484851"/>
            <a:ext cx="1985442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The function is maximized here!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599372" y="4453467"/>
            <a:ext cx="209696" cy="231713"/>
          </a:xfrm>
          <a:prstGeom prst="ellipse">
            <a:avLst/>
          </a:prstGeom>
          <a:noFill/>
          <a:ln w="50800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C05683-1F12-F34A-A881-BF2CBD48A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6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Duality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How do we know we have an optimal solution?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0" y="4286423"/>
            <a:ext cx="3354336" cy="2571577"/>
            <a:chOff x="269052" y="3519955"/>
            <a:chExt cx="3656235" cy="3558178"/>
          </a:xfrm>
        </p:grpSpPr>
        <p:sp>
          <p:nvSpPr>
            <p:cNvPr id="11" name="Freeform 10"/>
            <p:cNvSpPr/>
            <p:nvPr/>
          </p:nvSpPr>
          <p:spPr>
            <a:xfrm>
              <a:off x="1236133" y="4922595"/>
              <a:ext cx="1879600" cy="1473200"/>
            </a:xfrm>
            <a:custGeom>
              <a:avLst/>
              <a:gdLst>
                <a:gd name="connsiteX0" fmla="*/ 16934 w 1879600"/>
                <a:gd name="connsiteY0" fmla="*/ 0 h 1473200"/>
                <a:gd name="connsiteX1" fmla="*/ 0 w 1879600"/>
                <a:gd name="connsiteY1" fmla="*/ 1473200 h 1473200"/>
                <a:gd name="connsiteX2" fmla="*/ 1879600 w 1879600"/>
                <a:gd name="connsiteY2" fmla="*/ 1456266 h 1473200"/>
                <a:gd name="connsiteX3" fmla="*/ 1439334 w 1879600"/>
                <a:gd name="connsiteY3" fmla="*/ 609600 h 1473200"/>
                <a:gd name="connsiteX4" fmla="*/ 16934 w 1879600"/>
                <a:gd name="connsiteY4" fmla="*/ 0 h 147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600" h="1473200">
                  <a:moveTo>
                    <a:pt x="16934" y="0"/>
                  </a:moveTo>
                  <a:lnTo>
                    <a:pt x="0" y="1473200"/>
                  </a:lnTo>
                  <a:lnTo>
                    <a:pt x="1879600" y="1456266"/>
                  </a:lnTo>
                  <a:lnTo>
                    <a:pt x="1439334" y="609600"/>
                  </a:lnTo>
                  <a:lnTo>
                    <a:pt x="16934" y="0"/>
                  </a:lnTo>
                  <a:close/>
                </a:path>
              </a:pathLst>
            </a:custGeom>
            <a:pattFill prst="pct25">
              <a:fgClr>
                <a:srgbClr val="7030A0"/>
              </a:fgClr>
              <a:bgClr>
                <a:schemeClr val="bg1"/>
              </a:bgClr>
            </a:pattFill>
            <a:ln w="476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1236133" y="3519955"/>
              <a:ext cx="32322" cy="3558178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269052" y="6383867"/>
              <a:ext cx="3656235" cy="21007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735316" y="3653422"/>
              <a:ext cx="1580430" cy="3120784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69052" y="4500795"/>
              <a:ext cx="3656235" cy="1571091"/>
            </a:xfrm>
            <a:prstGeom prst="line">
              <a:avLst/>
            </a:prstGeom>
            <a:ln w="12700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3462296" y="4714738"/>
            <a:ext cx="27093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You can check this point has value 5/7...but how would we prove it’s optimal other than by eyeballing it?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279275" y="4995299"/>
            <a:ext cx="1219581" cy="727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8BA3A-BFAC-284C-8DD7-95F94B48C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4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FF7600"/>
                </a:solidFill>
              </a:rPr>
              <a:t>cute, but</a:t>
            </a:r>
            <a:br>
              <a:rPr lang="en-US" dirty="0"/>
            </a:br>
            <a:r>
              <a:rPr lang="en-US" dirty="0"/>
              <a:t>How did you come up with </a:t>
            </a:r>
            <a:r>
              <a:rPr lang="en-US" dirty="0">
                <a:solidFill>
                  <a:srgbClr val="FF7600"/>
                </a:solidFill>
              </a:rPr>
              <a:t>1/7, 3/7</a:t>
            </a:r>
            <a:r>
              <a:rPr lang="en-US" dirty="0"/>
              <a:t>?</a:t>
            </a:r>
            <a:endParaRPr lang="en-US" sz="3100" dirty="0">
              <a:solidFill>
                <a:srgbClr val="FF76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Maximize</a:t>
                </a:r>
              </a:p>
              <a:p>
                <a:pPr algn="ctr"/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𝑥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3200" i="1">
                        <a:solidFill>
                          <a:schemeClr val="accent1"/>
                        </a:solidFill>
                        <a:latin typeface="Cambria Math" charset="0"/>
                      </a:rPr>
                      <m:t>𝑦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666" y="2367460"/>
                <a:ext cx="3304309" cy="1077218"/>
              </a:xfrm>
              <a:prstGeom prst="rect">
                <a:avLst/>
              </a:prstGeom>
              <a:blipFill rotWithShape="0">
                <a:blip r:embed="rId2"/>
                <a:stretch>
                  <a:fillRect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dirty="0">
                  <a:solidFill>
                    <a:schemeClr val="accent4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≥0</m:t>
                      </m:r>
                    </m:oMath>
                  </m:oMathPara>
                </a14:m>
                <a:endParaRPr lang="en-US" sz="3600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4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≤2</m:t>
                      </m:r>
                    </m:oMath>
                  </m:oMathPara>
                </a14:m>
                <a:endParaRPr lang="en-US" sz="36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+2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≤1</m:t>
                      </m:r>
                    </m:oMath>
                  </m:oMathPara>
                </a14:m>
                <a:endParaRPr lang="en-US" sz="36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1468" y="4251806"/>
                <a:ext cx="2291717" cy="221599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7164532" y="3728755"/>
            <a:ext cx="1350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subject to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CF6E6C"/>
                    </a:solidFill>
                  </a:rPr>
                  <a:t>I claim that the optimum is 5/7.</a:t>
                </a:r>
              </a:p>
              <a:p>
                <a:r>
                  <a:rPr lang="en-US" sz="2800" b="1" dirty="0"/>
                  <a:t>Proof: </a:t>
                </a:r>
                <a:r>
                  <a:rPr lang="en-US" sz="2800" dirty="0"/>
                  <a:t>say x and y satisfy the constraints.</a:t>
                </a:r>
              </a:p>
              <a:p>
                <a:pPr marL="342900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𝒙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𝟒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d>
                      <m:d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𝒙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+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𝟐</m:t>
                        </m:r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𝒚</m:t>
                        </m:r>
                      </m:e>
                    </m:d>
                  </m:oMath>
                </a14:m>
                <a:endParaRPr lang="en-US" sz="2800" b="1" dirty="0">
                  <a:solidFill>
                    <a:schemeClr val="tx1"/>
                  </a:solidFill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𝟐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7600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⋅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𝟏</m:t>
                    </m:r>
                  </m:oMath>
                </a14:m>
                <a:endParaRPr lang="en-US" sz="2800" b="1" i="1" dirty="0">
                  <a:solidFill>
                    <a:schemeClr val="tx1"/>
                  </a:solidFill>
                  <a:latin typeface="Cambria Math" charset="0"/>
                </a:endParaRPr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 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24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527" y="1728062"/>
                <a:ext cx="6161617" cy="2822504"/>
              </a:xfrm>
              <a:prstGeom prst="rect">
                <a:avLst/>
              </a:prstGeom>
              <a:blipFill rotWithShape="0">
                <a:blip r:embed="rId4"/>
                <a:stretch>
                  <a:fillRect l="-2079" t="-1944" b="-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442452" y="4759636"/>
            <a:ext cx="54569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I want to choose things to put </a:t>
            </a:r>
            <a:r>
              <a:rPr lang="en-US" sz="2400" dirty="0">
                <a:solidFill>
                  <a:srgbClr val="FF7600"/>
                </a:solidFill>
              </a:rPr>
              <a:t>here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So that I minimize </a:t>
            </a:r>
            <a:r>
              <a:rPr lang="en-US" sz="2400" dirty="0">
                <a:solidFill>
                  <a:schemeClr val="accent4"/>
                </a:solidFill>
              </a:rPr>
              <a:t>this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Subject to </a:t>
            </a:r>
            <a:r>
              <a:rPr lang="en-US" sz="2400" dirty="0">
                <a:solidFill>
                  <a:schemeClr val="accent1"/>
                </a:solidFill>
              </a:rPr>
              <a:t>these things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4258387" y="2610464"/>
            <a:ext cx="269369" cy="707921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77380" y="3234815"/>
            <a:ext cx="366696" cy="656670"/>
          </a:xfrm>
          <a:prstGeom prst="rect">
            <a:avLst/>
          </a:prstGeom>
          <a:pattFill prst="wdUpDiag">
            <a:fgClr>
              <a:srgbClr val="FF7600"/>
            </a:fgClr>
            <a:bgClr>
              <a:srgbClr val="FFC000"/>
            </a:bgClr>
          </a:pattFill>
          <a:ln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281695" y="2610465"/>
            <a:ext cx="284524" cy="605321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16109" y="3293807"/>
            <a:ext cx="250110" cy="549813"/>
          </a:xfrm>
          <a:prstGeom prst="rect">
            <a:avLst/>
          </a:prstGeom>
          <a:pattFill prst="solidDmnd">
            <a:fgClr>
              <a:srgbClr val="7030A0"/>
            </a:fgClr>
            <a:bgClr>
              <a:srgbClr val="DD4E96"/>
            </a:bgClr>
          </a:patt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Arrow Connector 20"/>
          <p:cNvCxnSpPr>
            <a:endCxn id="7" idx="2"/>
          </p:cNvCxnSpPr>
          <p:nvPr/>
        </p:nvCxnSpPr>
        <p:spPr>
          <a:xfrm flipH="1" flipV="1">
            <a:off x="4393072" y="3318385"/>
            <a:ext cx="842607" cy="1725565"/>
          </a:xfrm>
          <a:prstGeom prst="straightConnector1">
            <a:avLst/>
          </a:prstGeom>
          <a:ln w="38100">
            <a:solidFill>
              <a:schemeClr val="accent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566219" y="3234815"/>
            <a:ext cx="2669460" cy="1809135"/>
          </a:xfrm>
          <a:prstGeom prst="straightConnector1">
            <a:avLst/>
          </a:prstGeom>
          <a:ln w="38100">
            <a:solidFill>
              <a:srgbClr val="DD4E96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294653" y="3891485"/>
            <a:ext cx="271566" cy="576486"/>
          </a:xfrm>
          <a:prstGeom prst="rect">
            <a:avLst/>
          </a:prstGeom>
          <a:pattFill prst="lgGrid">
            <a:fgClr>
              <a:schemeClr val="accent3"/>
            </a:fgClr>
            <a:bgClr>
              <a:schemeClr val="accent3">
                <a:lumMod val="20000"/>
                <a:lumOff val="80000"/>
              </a:schemeClr>
            </a:bgClr>
          </a:patt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2566219" y="4251806"/>
            <a:ext cx="1061884" cy="1146432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858296" y="2707680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937439" y="3316484"/>
            <a:ext cx="457813" cy="527136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 39"/>
          <p:cNvSpPr/>
          <p:nvPr/>
        </p:nvSpPr>
        <p:spPr>
          <a:xfrm>
            <a:off x="231816" y="3451123"/>
            <a:ext cx="4156012" cy="2956179"/>
          </a:xfrm>
          <a:custGeom>
            <a:avLst/>
            <a:gdLst>
              <a:gd name="connsiteX0" fmla="*/ 3499526 w 4156012"/>
              <a:gd name="connsiteY0" fmla="*/ 2271251 h 2956179"/>
              <a:gd name="connsiteX1" fmla="*/ 4000971 w 4156012"/>
              <a:gd name="connsiteY1" fmla="*/ 2580967 h 2956179"/>
              <a:gd name="connsiteX2" fmla="*/ 1095539 w 4156012"/>
              <a:gd name="connsiteY2" fmla="*/ 2890683 h 2956179"/>
              <a:gd name="connsiteX3" fmla="*/ 4158 w 4156012"/>
              <a:gd name="connsiteY3" fmla="*/ 1209367 h 2956179"/>
              <a:gd name="connsiteX4" fmla="*/ 1420003 w 4156012"/>
              <a:gd name="connsiteY4" fmla="*/ 0 h 2956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6012" h="2956179">
                <a:moveTo>
                  <a:pt x="3499526" y="2271251"/>
                </a:moveTo>
                <a:cubicBezTo>
                  <a:pt x="3950581" y="2374489"/>
                  <a:pt x="4401636" y="2477728"/>
                  <a:pt x="4000971" y="2580967"/>
                </a:cubicBezTo>
                <a:cubicBezTo>
                  <a:pt x="3600307" y="2684206"/>
                  <a:pt x="1761674" y="3119283"/>
                  <a:pt x="1095539" y="2890683"/>
                </a:cubicBezTo>
                <a:cubicBezTo>
                  <a:pt x="429403" y="2662083"/>
                  <a:pt x="-49919" y="1691147"/>
                  <a:pt x="4158" y="1209367"/>
                </a:cubicBezTo>
                <a:cubicBezTo>
                  <a:pt x="58235" y="727587"/>
                  <a:pt x="1420003" y="0"/>
                  <a:pt x="1420003" y="0"/>
                </a:cubicBezTo>
              </a:path>
            </a:pathLst>
          </a:custGeom>
          <a:noFill/>
          <a:ln w="44450">
            <a:solidFill>
              <a:schemeClr val="accent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A95B2-C56C-574B-B3B0-16AC7B133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49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7" grpId="0" animBg="1"/>
      <p:bldP spid="19" grpId="0" animBg="1"/>
      <p:bldP spid="20" grpId="0" animBg="1"/>
      <p:bldP spid="31" grpId="0" animBg="1"/>
      <p:bldP spid="35" grpId="0" animBg="1"/>
      <p:bldP spid="36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linear program!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did I find those special values </a:t>
            </a:r>
            <a:r>
              <a:rPr lang="en-US" dirty="0">
                <a:solidFill>
                  <a:schemeClr val="accent1"/>
                </a:solidFill>
              </a:rPr>
              <a:t>1/7, 3/7</a:t>
            </a:r>
            <a:r>
              <a:rPr lang="en-US" dirty="0"/>
              <a:t>?</a:t>
            </a:r>
          </a:p>
          <a:p>
            <a:r>
              <a:rPr lang="en-US" dirty="0"/>
              <a:t>I solved some linear program.</a:t>
            </a:r>
            <a:r>
              <a:rPr lang="en-US" dirty="0">
                <a:solidFill>
                  <a:schemeClr val="accent4"/>
                </a:solidFill>
              </a:rPr>
              <a:t>  </a:t>
            </a:r>
          </a:p>
          <a:p>
            <a:r>
              <a:rPr lang="en-US" dirty="0"/>
              <a:t>It’s called the </a:t>
            </a:r>
            <a:r>
              <a:rPr lang="en-US" dirty="0">
                <a:solidFill>
                  <a:srgbClr val="FF7600"/>
                </a:solidFill>
              </a:rPr>
              <a:t>dual program</a:t>
            </a:r>
            <a:r>
              <a:rPr lang="en-US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59929" y="2400672"/>
            <a:ext cx="359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Minimize the upper bound you get, subject to the proof working.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4760" y="4973545"/>
            <a:ext cx="2116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Maximize stuff subject to stuff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1263" y="4888452"/>
            <a:ext cx="282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7600"/>
                </a:solidFill>
              </a:rPr>
              <a:t>Minimize other stuff </a:t>
            </a:r>
            <a:r>
              <a:rPr lang="en-US" sz="2400" dirty="0">
                <a:solidFill>
                  <a:srgbClr val="FF7600"/>
                </a:solidFill>
              </a:rPr>
              <a:t>subject </a:t>
            </a:r>
            <a:r>
              <a:rPr lang="en-US" sz="2400">
                <a:solidFill>
                  <a:srgbClr val="FF7600"/>
                </a:solidFill>
              </a:rPr>
              <a:t>to other stuff</a:t>
            </a:r>
            <a:endParaRPr lang="en-US" sz="2400" dirty="0">
              <a:solidFill>
                <a:srgbClr val="FF7600"/>
              </a:solidFill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2764632" y="4453047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64115-8F96-B34E-9B99-B401C49D366B}"/>
              </a:ext>
            </a:extLst>
          </p:cNvPr>
          <p:cNvSpPr txBox="1"/>
          <p:nvPr/>
        </p:nvSpPr>
        <p:spPr>
          <a:xfrm>
            <a:off x="5900057" y="14607"/>
            <a:ext cx="32439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Note: it’s not immediately obvious how to turn that into a linear program, this is just meant to convince you that it’s plausible.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/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In this case the dual is:</a:t>
                </a:r>
              </a:p>
              <a:p>
                <a:pPr algn="r"/>
                <a:r>
                  <a:rPr lang="en-US" sz="1200" dirty="0">
                    <a:solidFill>
                      <a:schemeClr val="accent4"/>
                    </a:solidFill>
                  </a:rPr>
                  <a:t>min </a:t>
                </a:r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accent4"/>
                    </a:solidFill>
                  </a:rPr>
                  <a:t>s.t.</a:t>
                </a:r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algn="r"/>
                <a14:m>
                  <m:oMath xmlns:m="http://schemas.openxmlformats.org/officeDocument/2006/math"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 dirty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12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sz="1200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2658FE3-ABFD-7A43-BE1C-6DB80935C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4971" y="699840"/>
                <a:ext cx="2569029" cy="646331"/>
              </a:xfrm>
              <a:prstGeom prst="rect">
                <a:avLst/>
              </a:prstGeom>
              <a:blipFill>
                <a:blip r:embed="rId2"/>
                <a:stretch>
                  <a:fillRect r="-985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FC7E1-3162-1B41-B1A7-611289884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1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6" grpId="0"/>
      <p:bldP spid="7" grpId="0"/>
      <p:bldP spid="8" grpId="0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We’ve actually already seen this too</a:t>
            </a:r>
            <a:br>
              <a:rPr lang="en-US" dirty="0"/>
            </a:br>
            <a:r>
              <a:rPr lang="en-US" sz="4900" b="1" dirty="0">
                <a:solidFill>
                  <a:schemeClr val="accent4"/>
                </a:solidFill>
              </a:rPr>
              <a:t>The Min-Cut Max-Flow Theorem!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5694" y="5948573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Primal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760" y="1937353"/>
            <a:ext cx="2116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Maximize the sum of the flows leaving s</a:t>
            </a:r>
          </a:p>
          <a:p>
            <a:pPr algn="ctr"/>
            <a:r>
              <a:rPr lang="en-US" sz="2400" dirty="0" err="1">
                <a:solidFill>
                  <a:schemeClr val="accent1"/>
                </a:solidFill>
              </a:rPr>
              <a:t>s.t</a:t>
            </a:r>
            <a:endParaRPr lang="en-US" sz="2400" dirty="0">
              <a:solidFill>
                <a:schemeClr val="accent1"/>
              </a:solidFill>
            </a:endParaRP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All the flow constraints are satisfied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06710" y="5853797"/>
            <a:ext cx="1845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Dual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51599" y="2025415"/>
            <a:ext cx="25008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7600"/>
                </a:solidFill>
              </a:rPr>
              <a:t>Minimize the sum of the capacities on a cut </a:t>
            </a:r>
          </a:p>
          <a:p>
            <a:pPr algn="ctr"/>
            <a:r>
              <a:rPr lang="en-US" sz="2400" dirty="0" err="1">
                <a:solidFill>
                  <a:srgbClr val="FF7600"/>
                </a:solidFill>
              </a:rPr>
              <a:t>s.t.</a:t>
            </a:r>
            <a:endParaRPr lang="en-US" sz="2400" dirty="0">
              <a:solidFill>
                <a:srgbClr val="FF7600"/>
              </a:solidFill>
            </a:endParaRPr>
          </a:p>
          <a:p>
            <a:pPr algn="ctr"/>
            <a:r>
              <a:rPr lang="en-US" sz="2400" b="1" dirty="0">
                <a:solidFill>
                  <a:srgbClr val="FF7600"/>
                </a:solidFill>
              </a:rPr>
              <a:t>it’s a legit cut</a:t>
            </a:r>
          </a:p>
        </p:txBody>
      </p:sp>
      <p:sp>
        <p:nvSpPr>
          <p:cNvPr id="8" name="Left-Right Arrow 7"/>
          <p:cNvSpPr/>
          <p:nvPr/>
        </p:nvSpPr>
        <p:spPr>
          <a:xfrm>
            <a:off x="2881577" y="1913050"/>
            <a:ext cx="3380846" cy="1913466"/>
          </a:xfrm>
          <a:prstGeom prst="left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optimal values are the same!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952819" y="4179530"/>
            <a:ext cx="5153891" cy="2468001"/>
            <a:chOff x="1556951" y="3548113"/>
            <a:chExt cx="6810118" cy="3096392"/>
          </a:xfrm>
          <a:effectLst/>
        </p:grpSpPr>
        <p:grpSp>
          <p:nvGrpSpPr>
            <p:cNvPr id="10" name="Group 9"/>
            <p:cNvGrpSpPr/>
            <p:nvPr/>
          </p:nvGrpSpPr>
          <p:grpSpPr>
            <a:xfrm>
              <a:off x="1556951" y="3548113"/>
              <a:ext cx="6810118" cy="2843816"/>
              <a:chOff x="658100" y="2891791"/>
              <a:chExt cx="7803494" cy="3354006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658100" y="2891791"/>
                <a:ext cx="7803494" cy="3354006"/>
                <a:chOff x="658100" y="2891791"/>
                <a:chExt cx="7803494" cy="3354006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7893183" y="4371090"/>
                  <a:ext cx="568411" cy="568411"/>
                </a:xfrm>
                <a:prstGeom prst="ellipse">
                  <a:avLst/>
                </a:prstGeom>
                <a:solidFill>
                  <a:srgbClr val="005BFF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/>
                    <a:t>t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658100" y="4371092"/>
                  <a:ext cx="568411" cy="568411"/>
                </a:xfrm>
                <a:prstGeom prst="ellipse">
                  <a:avLst/>
                </a:prstGeom>
                <a:solidFill>
                  <a:srgbClr val="F27D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400" dirty="0">
                      <a:solidFill>
                        <a:schemeClr val="bg1"/>
                      </a:solidFill>
                    </a:rPr>
                    <a:t>s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713440" y="306479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2713439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2713438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5871722" y="4371091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5871722" y="3064795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5871722" y="5677386"/>
                  <a:ext cx="568411" cy="568411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9" name="Straight Arrow Connector 38"/>
                <p:cNvCxnSpPr/>
                <p:nvPr/>
              </p:nvCxnSpPr>
              <p:spPr>
                <a:xfrm>
                  <a:off x="1143269" y="4856261"/>
                  <a:ext cx="1570169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/>
                <p:cNvCxnSpPr/>
                <p:nvPr/>
              </p:nvCxnSpPr>
              <p:spPr>
                <a:xfrm flipV="1">
                  <a:off x="1226511" y="4655297"/>
                  <a:ext cx="1486928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flipV="1">
                  <a:off x="1143269" y="3349002"/>
                  <a:ext cx="1570171" cy="1105332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/>
                <p:cNvCxnSpPr/>
                <p:nvPr/>
              </p:nvCxnSpPr>
              <p:spPr>
                <a:xfrm flipH="1">
                  <a:off x="2997645" y="3633207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/>
                <p:cNvCxnSpPr/>
                <p:nvPr/>
              </p:nvCxnSpPr>
              <p:spPr>
                <a:xfrm flipH="1">
                  <a:off x="2997644" y="4939502"/>
                  <a:ext cx="1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/>
                <p:cNvCxnSpPr/>
                <p:nvPr/>
              </p:nvCxnSpPr>
              <p:spPr>
                <a:xfrm flipH="1" flipV="1">
                  <a:off x="3198608" y="4856260"/>
                  <a:ext cx="2756356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>
                  <a:off x="3198609" y="3549965"/>
                  <a:ext cx="2756355" cy="904368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 flipV="1">
                  <a:off x="3281851" y="3349001"/>
                  <a:ext cx="2589871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3281850" y="4655297"/>
                  <a:ext cx="2589872" cy="0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Arrow Connector 47"/>
                <p:cNvCxnSpPr/>
                <p:nvPr/>
              </p:nvCxnSpPr>
              <p:spPr>
                <a:xfrm>
                  <a:off x="3281849" y="5961592"/>
                  <a:ext cx="2589873" cy="0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>
                  <a:off x="6155928" y="3633206"/>
                  <a:ext cx="0" cy="737885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Arrow Connector 49"/>
                <p:cNvCxnSpPr/>
                <p:nvPr/>
              </p:nvCxnSpPr>
              <p:spPr>
                <a:xfrm>
                  <a:off x="6155928" y="4939502"/>
                  <a:ext cx="0" cy="737884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/>
                <p:cNvCxnSpPr/>
                <p:nvPr/>
              </p:nvCxnSpPr>
              <p:spPr>
                <a:xfrm>
                  <a:off x="6440133" y="3349001"/>
                  <a:ext cx="1536292" cy="110533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6440133" y="4655296"/>
                  <a:ext cx="1453050" cy="1"/>
                </a:xfrm>
                <a:prstGeom prst="straightConnector1">
                  <a:avLst/>
                </a:prstGeom>
                <a:ln w="53975">
                  <a:solidFill>
                    <a:schemeClr val="accent4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flipV="1">
                  <a:off x="6440133" y="4856259"/>
                  <a:ext cx="1536292" cy="1105333"/>
                </a:xfrm>
                <a:prstGeom prst="straightConnector1">
                  <a:avLst/>
                </a:prstGeom>
                <a:ln w="9525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53"/>
                <p:cNvSpPr txBox="1"/>
                <p:nvPr/>
              </p:nvSpPr>
              <p:spPr>
                <a:xfrm>
                  <a:off x="1567422" y="35550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4</a:t>
                  </a: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834224" y="424188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2</a:t>
                  </a:r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545464" y="5357406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3974496" y="2891791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accent4"/>
                      </a:solidFill>
                    </a:rPr>
                    <a:t>3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3897680" y="3846775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6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852958" y="4625427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4066645" y="5178093"/>
                  <a:ext cx="602289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>
                      <a:solidFill>
                        <a:schemeClr val="accent4"/>
                      </a:solidFill>
                    </a:rPr>
                    <a:t>3</a:t>
                  </a:r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p:grpSp>
          <p:sp>
            <p:nvSpPr>
              <p:cNvPr id="20" name="Rounded Rectangle 19"/>
              <p:cNvSpPr/>
              <p:nvPr/>
            </p:nvSpPr>
            <p:spPr>
              <a:xfrm>
                <a:off x="1341419" y="3899127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>
                    <a:solidFill>
                      <a:schemeClr val="bg1"/>
                    </a:solidFill>
                  </a:rPr>
                  <a:t>4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>
              <a:xfrm>
                <a:off x="4327659" y="3139905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4266739" y="3764770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3" name="Rounded Rectangle 22"/>
              <p:cNvSpPr/>
              <p:nvPr/>
            </p:nvSpPr>
            <p:spPr>
              <a:xfrm>
                <a:off x="6508014" y="3334962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>
                <a:off x="7066138" y="4438866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4198824" y="4410959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3</a:t>
                </a: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6663943" y="5438840"/>
                <a:ext cx="402195" cy="401835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1470554" y="501990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847534" y="5755503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5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4622702" y="5156488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1390000" y="4454424"/>
                <a:ext cx="402195" cy="401835"/>
              </a:xfrm>
              <a:prstGeom prst="roundRect">
                <a:avLst/>
              </a:prstGeom>
              <a:solidFill>
                <a:schemeClr val="accent4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713982" y="6121285"/>
              <a:ext cx="730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4"/>
                  </a:solidFill>
                </a:rPr>
                <a:t>10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293875" y="558477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1725" y="4652775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48844" y="3914796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4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47108" y="424732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298826" y="5354919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6345" y="4184958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054551" y="5351031"/>
              <a:ext cx="5256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accent4"/>
                  </a:solidFill>
                </a:rPr>
                <a:t>6</a:t>
              </a:r>
              <a:endParaRPr lang="en-US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AA9D8C-41FD-1A49-9BF6-ED5AC32A6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86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159282"/>
            <a:ext cx="8269236" cy="1325563"/>
          </a:xfrm>
        </p:spPr>
        <p:txBody>
          <a:bodyPr/>
          <a:lstStyle/>
          <a:p>
            <a:r>
              <a:rPr lang="en-US" dirty="0"/>
              <a:t>LPs and Duality </a:t>
            </a:r>
            <a:r>
              <a:rPr lang="en-US"/>
              <a:t>are really powerful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484845"/>
            <a:ext cx="8515350" cy="5167310"/>
          </a:xfrm>
        </p:spPr>
        <p:txBody>
          <a:bodyPr>
            <a:normAutofit/>
          </a:bodyPr>
          <a:lstStyle/>
          <a:p>
            <a:r>
              <a:rPr lang="en-US" dirty="0"/>
              <a:t>This </a:t>
            </a:r>
            <a:r>
              <a:rPr lang="en-US" dirty="0">
                <a:solidFill>
                  <a:srgbClr val="FF7600"/>
                </a:solidFill>
              </a:rPr>
              <a:t>general phenomenon </a:t>
            </a:r>
            <a:r>
              <a:rPr lang="en-US" dirty="0"/>
              <a:t>shows up all over the place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Min-Cut Max-Flow is a special case.</a:t>
            </a:r>
            <a:endParaRPr lang="en-US" dirty="0">
              <a:solidFill>
                <a:srgbClr val="FF7600"/>
              </a:solidFill>
            </a:endParaRPr>
          </a:p>
          <a:p>
            <a:endParaRPr lang="en-US" dirty="0">
              <a:solidFill>
                <a:srgbClr val="FF7600"/>
              </a:solidFill>
            </a:endParaRPr>
          </a:p>
          <a:p>
            <a:r>
              <a:rPr lang="en-US" dirty="0"/>
              <a:t>Duality helps us reason about an optimization problem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dual provides a </a:t>
            </a:r>
            <a:r>
              <a:rPr lang="en-US" b="1" dirty="0">
                <a:solidFill>
                  <a:schemeClr val="accent4"/>
                </a:solidFill>
              </a:rPr>
              <a:t>certificate</a:t>
            </a:r>
            <a:r>
              <a:rPr lang="en-US" dirty="0">
                <a:solidFill>
                  <a:schemeClr val="accent4"/>
                </a:solidFill>
              </a:rPr>
              <a:t> that we’ve solved the primal.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E.g., if you have a cut and a flow with the same value, you must have found a max flow and a min cut.</a:t>
            </a:r>
          </a:p>
          <a:p>
            <a:r>
              <a:rPr lang="en-US" dirty="0"/>
              <a:t>We can solve LPs quickly! 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example, by intelligently bouncing around the vertices of the feasible region.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an </a:t>
            </a:r>
            <a:r>
              <a:rPr lang="en-US" b="1" dirty="0">
                <a:solidFill>
                  <a:schemeClr val="accent4"/>
                </a:solidFill>
              </a:rPr>
              <a:t>extremely powerful algorithmic primitive</a:t>
            </a:r>
            <a:r>
              <a:rPr lang="en-US" dirty="0">
                <a:solidFill>
                  <a:schemeClr val="accent4"/>
                </a:solidFill>
              </a:rPr>
              <a:t>.</a:t>
            </a:r>
          </a:p>
        </p:txBody>
      </p:sp>
      <p:sp>
        <p:nvSpPr>
          <p:cNvPr id="4" name="Freeform 3"/>
          <p:cNvSpPr/>
          <p:nvPr/>
        </p:nvSpPr>
        <p:spPr>
          <a:xfrm>
            <a:off x="117988" y="5776970"/>
            <a:ext cx="1533833" cy="978421"/>
          </a:xfrm>
          <a:custGeom>
            <a:avLst/>
            <a:gdLst>
              <a:gd name="connsiteX0" fmla="*/ 16934 w 1879600"/>
              <a:gd name="connsiteY0" fmla="*/ 0 h 1473200"/>
              <a:gd name="connsiteX1" fmla="*/ 0 w 1879600"/>
              <a:gd name="connsiteY1" fmla="*/ 1473200 h 1473200"/>
              <a:gd name="connsiteX2" fmla="*/ 1879600 w 1879600"/>
              <a:gd name="connsiteY2" fmla="*/ 1456266 h 1473200"/>
              <a:gd name="connsiteX3" fmla="*/ 1439334 w 1879600"/>
              <a:gd name="connsiteY3" fmla="*/ 609600 h 1473200"/>
              <a:gd name="connsiteX4" fmla="*/ 16934 w 1879600"/>
              <a:gd name="connsiteY4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600" h="1473200">
                <a:moveTo>
                  <a:pt x="16934" y="0"/>
                </a:moveTo>
                <a:lnTo>
                  <a:pt x="0" y="1473200"/>
                </a:lnTo>
                <a:lnTo>
                  <a:pt x="1879600" y="1456266"/>
                </a:lnTo>
                <a:lnTo>
                  <a:pt x="1439334" y="609600"/>
                </a:lnTo>
                <a:lnTo>
                  <a:pt x="16934" y="0"/>
                </a:lnTo>
                <a:close/>
              </a:path>
            </a:pathLst>
          </a:custGeom>
          <a:pattFill prst="pct25">
            <a:fgClr>
              <a:srgbClr val="7030A0"/>
            </a:fgClr>
            <a:bgClr>
              <a:schemeClr val="bg1"/>
            </a:bgClr>
          </a:pattFill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321AD-3DE5-DF44-9C34-96EA8C2E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7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3083529"/>
            <a:ext cx="1342103" cy="634181"/>
          </a:xfrm>
          <a:prstGeom prst="leftArrow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CDE9E0-D749-114C-B9CB-F016B779C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5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 very useful trick</a:t>
            </a:r>
            <a:br>
              <a:rPr lang="en-US" dirty="0"/>
            </a:br>
            <a:r>
              <a:rPr lang="en-US" sz="3100" dirty="0">
                <a:solidFill>
                  <a:srgbClr val="FF7600"/>
                </a:solidFill>
              </a:rPr>
              <a:t>Take a random projection and hope for the best.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36800" y="53678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829245" y="6230130"/>
            <a:ext cx="485335" cy="290985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79824" y="6230130"/>
            <a:ext cx="363923" cy="218354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182214" y="5854923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428193" y="54440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79841" y="5120998"/>
            <a:ext cx="150763" cy="9045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62183" y="5596468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7664" y="5932907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3717" y="5393715"/>
            <a:ext cx="2540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050770" y="2057859"/>
            <a:ext cx="25353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High-dimensional set of points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934392" y="5367868"/>
            <a:ext cx="2651761" cy="1200329"/>
          </a:xfrm>
          <a:prstGeom prst="rect">
            <a:avLst/>
          </a:prstGeom>
          <a:noFill/>
          <a:scene3d>
            <a:camera prst="orthographicFront">
              <a:rot lat="18599993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Their shadow is a projection onto the ground.</a:t>
            </a:r>
          </a:p>
        </p:txBody>
      </p:sp>
      <p:sp>
        <p:nvSpPr>
          <p:cNvPr id="25" name="Freeform 24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936" y="5738933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26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 rot="18776706">
            <a:off x="7779704" y="37270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8776706">
            <a:off x="7272149" y="4589301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8776706">
            <a:off x="6469943" y="5067597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rot="18776706">
            <a:off x="6625118" y="4214094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8776706">
            <a:off x="6871097" y="38032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8776706">
            <a:off x="6622745" y="3480169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18776706">
            <a:off x="6105087" y="3955639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 rot="18776706">
            <a:off x="5780568" y="429207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 rot="18776706">
            <a:off x="6028754" y="493329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3087862" y="2900039"/>
            <a:ext cx="26978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example, each data point is a vector</a:t>
            </a:r>
          </a:p>
          <a:p>
            <a:r>
              <a:rPr lang="en-US" dirty="0">
                <a:solidFill>
                  <a:schemeClr val="accent1"/>
                </a:solidFill>
              </a:rPr>
              <a:t>(age, height, shoe size, </a:t>
            </a:r>
            <a:r>
              <a:rPr lang="mr-IN" dirty="0">
                <a:solidFill>
                  <a:schemeClr val="accent1"/>
                </a:solidFill>
              </a:rPr>
              <a:t>…</a:t>
            </a:r>
            <a:r>
              <a:rPr lang="en-US" dirty="0">
                <a:solidFill>
                  <a:schemeClr val="accent1"/>
                </a:solidFill>
              </a:rPr>
              <a:t> 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6FC9C3-3048-5A48-B5AE-C3BEDC35D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62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would we do this?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High dimensional data takes a long time to process.</a:t>
            </a:r>
          </a:p>
          <a:p>
            <a:r>
              <a:rPr lang="en-US" dirty="0">
                <a:solidFill>
                  <a:schemeClr val="accent4"/>
                </a:solidFill>
              </a:rPr>
              <a:t>Low dimensional data can be processed quickly.</a:t>
            </a:r>
          </a:p>
          <a:p>
            <a:r>
              <a:rPr lang="en-US" b="1" dirty="0">
                <a:solidFill>
                  <a:srgbClr val="FF7600"/>
                </a:solidFill>
              </a:rPr>
              <a:t>“THEOREM”: </a:t>
            </a:r>
            <a:r>
              <a:rPr lang="en-US" dirty="0"/>
              <a:t>Random projections approximately preserve properties of data that you care about.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46C13-D8B0-6C48-8BBD-35357F554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been a fun ride</a:t>
            </a:r>
            <a:r>
              <a:rPr lang="mr-IN" dirty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589" y="4511244"/>
            <a:ext cx="9469178" cy="23707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867190">
            <a:off x="315070" y="2401983"/>
            <a:ext cx="159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Sorting and friends!</a:t>
            </a:r>
          </a:p>
        </p:txBody>
      </p:sp>
      <p:sp>
        <p:nvSpPr>
          <p:cNvPr id="6" name="TextBox 5"/>
          <p:cNvSpPr txBox="1"/>
          <p:nvPr/>
        </p:nvSpPr>
        <p:spPr>
          <a:xfrm rot="19863172">
            <a:off x="89952" y="4394131"/>
            <a:ext cx="1245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O() and 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 rot="21420200">
            <a:off x="651255" y="3506019"/>
            <a:ext cx="2238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Divide-and-conquer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</a:rPr>
              <a:t>and recurrence relations</a:t>
            </a:r>
          </a:p>
        </p:txBody>
      </p:sp>
      <p:sp>
        <p:nvSpPr>
          <p:cNvPr id="8" name="TextBox 7"/>
          <p:cNvSpPr txBox="1"/>
          <p:nvPr/>
        </p:nvSpPr>
        <p:spPr>
          <a:xfrm rot="1415199">
            <a:off x="2416884" y="457114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7600"/>
                </a:solidFill>
              </a:rPr>
              <a:t>Randomized algorithms</a:t>
            </a:r>
          </a:p>
        </p:txBody>
      </p:sp>
      <p:sp>
        <p:nvSpPr>
          <p:cNvPr id="9" name="TextBox 8"/>
          <p:cNvSpPr txBox="1"/>
          <p:nvPr/>
        </p:nvSpPr>
        <p:spPr>
          <a:xfrm rot="882592">
            <a:off x="1898181" y="2752602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Data structures: 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BSTs and Hashing!</a:t>
            </a:r>
          </a:p>
        </p:txBody>
      </p:sp>
      <p:sp>
        <p:nvSpPr>
          <p:cNvPr id="10" name="TextBox 9"/>
          <p:cNvSpPr txBox="1"/>
          <p:nvPr/>
        </p:nvSpPr>
        <p:spPr>
          <a:xfrm rot="20831011">
            <a:off x="3062621" y="2374138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Graphs!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035181">
            <a:off x="3490318" y="396714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BFS, DFS, SCCs</a:t>
            </a:r>
          </a:p>
        </p:txBody>
      </p:sp>
      <p:sp>
        <p:nvSpPr>
          <p:cNvPr id="12" name="TextBox 11"/>
          <p:cNvSpPr txBox="1"/>
          <p:nvPr/>
        </p:nvSpPr>
        <p:spPr>
          <a:xfrm rot="20971329">
            <a:off x="2829780" y="5281783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Dijkstra’s algorithm</a:t>
            </a:r>
          </a:p>
        </p:txBody>
      </p:sp>
      <p:sp>
        <p:nvSpPr>
          <p:cNvPr id="13" name="TextBox 12"/>
          <p:cNvSpPr txBox="1"/>
          <p:nvPr/>
        </p:nvSpPr>
        <p:spPr>
          <a:xfrm rot="705691">
            <a:off x="4963373" y="4252420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7600"/>
                </a:solidFill>
              </a:rPr>
              <a:t>Bellman-Ford,</a:t>
            </a:r>
          </a:p>
          <a:p>
            <a:pPr algn="ctr"/>
            <a:r>
              <a:rPr lang="en-US" b="1" dirty="0">
                <a:solidFill>
                  <a:srgbClr val="FF7600"/>
                </a:solidFill>
              </a:rPr>
              <a:t> Floyd-</a:t>
            </a:r>
            <a:r>
              <a:rPr lang="en-US" b="1" dirty="0" err="1">
                <a:solidFill>
                  <a:srgbClr val="FF7600"/>
                </a:solidFill>
              </a:rPr>
              <a:t>Warshall</a:t>
            </a:r>
            <a:endParaRPr lang="en-US" b="1" dirty="0">
              <a:solidFill>
                <a:srgbClr val="FF7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501711">
            <a:off x="4350787" y="2806115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Dynamic Programming!</a:t>
            </a:r>
          </a:p>
        </p:txBody>
      </p:sp>
      <p:sp>
        <p:nvSpPr>
          <p:cNvPr id="15" name="TextBox 14"/>
          <p:cNvSpPr txBox="1"/>
          <p:nvPr/>
        </p:nvSpPr>
        <p:spPr>
          <a:xfrm rot="416510">
            <a:off x="5303253" y="3684562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LCS, Knapsack(s)</a:t>
            </a:r>
          </a:p>
        </p:txBody>
      </p:sp>
      <p:sp>
        <p:nvSpPr>
          <p:cNvPr id="16" name="TextBox 15"/>
          <p:cNvSpPr txBox="1"/>
          <p:nvPr/>
        </p:nvSpPr>
        <p:spPr>
          <a:xfrm rot="20479974">
            <a:off x="5818028" y="2152005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accent4"/>
                </a:solidFill>
              </a:rPr>
              <a:t>Greedy algorithms!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446028">
            <a:off x="6873477" y="2617778"/>
            <a:ext cx="22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4"/>
                </a:solidFill>
              </a:rPr>
              <a:t>MinCuts</a:t>
            </a:r>
            <a:r>
              <a:rPr lang="en-US" b="1" dirty="0">
                <a:solidFill>
                  <a:schemeClr val="accent4"/>
                </a:solidFill>
              </a:rPr>
              <a:t> and </a:t>
            </a:r>
            <a:r>
              <a:rPr lang="en-US" b="1" dirty="0" err="1">
                <a:solidFill>
                  <a:schemeClr val="accent4"/>
                </a:solidFill>
              </a:rPr>
              <a:t>MaxFlows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 rot="20471141">
            <a:off x="6679427" y="3909353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MSTs: Prim and </a:t>
            </a:r>
            <a:r>
              <a:rPr lang="en-US" b="1" dirty="0" err="1">
                <a:solidFill>
                  <a:srgbClr val="7030A0"/>
                </a:solidFill>
              </a:rPr>
              <a:t>Kruskal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20471141">
            <a:off x="6169016" y="2812478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</a:rPr>
              <a:t>Scheduling </a:t>
            </a:r>
            <a:r>
              <a:rPr lang="en-US" b="1">
                <a:solidFill>
                  <a:srgbClr val="7030A0"/>
                </a:solidFill>
              </a:rPr>
              <a:t>and etc.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 rot="437273">
            <a:off x="7491538" y="4520754"/>
            <a:ext cx="1495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7600"/>
                </a:solidFill>
              </a:rPr>
              <a:t>Ford-Fulkerson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F75A3D-C48C-2146-A47D-989E667BAC3D}"/>
              </a:ext>
            </a:extLst>
          </p:cNvPr>
          <p:cNvSpPr txBox="1"/>
          <p:nvPr/>
        </p:nvSpPr>
        <p:spPr>
          <a:xfrm rot="896849">
            <a:off x="7380196" y="3535558"/>
            <a:ext cx="2238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Stable Matchings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11C4AB-D3CE-424B-91D2-281FE6E90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1680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nearest neighbors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143" y="1549663"/>
            <a:ext cx="7886700" cy="4351338"/>
          </a:xfrm>
          <a:ln>
            <a:noFill/>
          </a:ln>
        </p:spPr>
        <p:txBody>
          <a:bodyPr/>
          <a:lstStyle/>
          <a:p>
            <a:r>
              <a:rPr lang="en-US" dirty="0"/>
              <a:t>I want to find which point is closest to </a:t>
            </a:r>
            <a:r>
              <a:rPr lang="en-US" b="1" dirty="0">
                <a:solidFill>
                  <a:srgbClr val="FF7600"/>
                </a:solidFill>
              </a:rPr>
              <a:t>this one</a:t>
            </a:r>
            <a:r>
              <a:rPr lang="en-US" dirty="0"/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1964367" y="227751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964367" y="2994915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4650" y="2900039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80392" y="292946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471577" y="2665811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092200" y="3725332"/>
            <a:ext cx="321910" cy="337601"/>
          </a:xfrm>
          <a:prstGeom prst="ellipse">
            <a:avLst/>
          </a:prstGeom>
          <a:solidFill>
            <a:schemeClr val="accent6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76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50154" y="3118345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5824" y="3508521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14581" y="3863980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379381" y="2888856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379381" y="3606254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789664" y="3511378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95406" y="354080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886591" y="3277150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507214" y="4336671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665168" y="3729684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40838" y="4119860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729595" y="4475319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86591" y="3710773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86591" y="4428171"/>
            <a:ext cx="165767" cy="165767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96874" y="4333295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02616" y="4362722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393801" y="4099067"/>
            <a:ext cx="223045" cy="223045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14424" y="5158588"/>
            <a:ext cx="321910" cy="33760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172378" y="4551601"/>
            <a:ext cx="163956" cy="16395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8048" y="4941777"/>
            <a:ext cx="254000" cy="2540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236805" y="5297236"/>
            <a:ext cx="352419" cy="35241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1471578" y="2004030"/>
            <a:ext cx="5211855" cy="1790775"/>
          </a:xfrm>
          <a:prstGeom prst="straightConnector1">
            <a:avLst/>
          </a:prstGeom>
          <a:ln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38057" y="5802497"/>
            <a:ext cx="2696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That takes a really long time in high dimensions.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996969" y="3333733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3757087" y="3986921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7" name="Freeform 36"/>
          <p:cNvSpPr/>
          <p:nvPr/>
        </p:nvSpPr>
        <p:spPr>
          <a:xfrm>
            <a:off x="5607405" y="2135864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18776706">
            <a:off x="8400975" y="34583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8776706">
            <a:off x="7893420" y="4320648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8776706">
            <a:off x="7091214" y="4798944"/>
            <a:ext cx="363923" cy="21835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 rot="18776706">
            <a:off x="7246389" y="3945441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 rot="18776706">
            <a:off x="7492368" y="35345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 rot="18776706">
            <a:off x="7244016" y="3211516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 rot="18776706">
            <a:off x="6726358" y="3686986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 rot="18776706">
            <a:off x="6401839" y="402342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 rot="18776706">
            <a:off x="6650025" y="466463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 rot="18776706">
            <a:off x="8202624" y="40779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 rot="18776706">
            <a:off x="7695069" y="4940215"/>
            <a:ext cx="485335" cy="29098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 rot="18776706">
            <a:off x="6892863" y="5418511"/>
            <a:ext cx="363923" cy="2183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 rot="18776706">
            <a:off x="7048038" y="4565008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 rot="18776706">
            <a:off x="7294017" y="41541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 rot="18776706">
            <a:off x="7045665" y="3831083"/>
            <a:ext cx="150763" cy="9045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 rot="18776706">
            <a:off x="6528007" y="4306553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 rot="18776706">
            <a:off x="6203488" y="4642992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 rot="18776706">
            <a:off x="6451674" y="5284205"/>
            <a:ext cx="254000" cy="1524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6491598" y="2900851"/>
            <a:ext cx="1676477" cy="1391070"/>
            <a:chOff x="5753004" y="2886856"/>
            <a:chExt cx="2151536" cy="1908719"/>
          </a:xfrm>
        </p:grpSpPr>
        <p:sp>
          <p:nvSpPr>
            <p:cNvPr id="56" name="Oval 55"/>
            <p:cNvSpPr/>
            <p:nvPr/>
          </p:nvSpPr>
          <p:spPr>
            <a:xfrm rot="18776706">
              <a:off x="7701340" y="31638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 rot="18776706">
              <a:off x="7193785" y="4026141"/>
              <a:ext cx="485335" cy="2909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 rot="18776706">
              <a:off x="6391579" y="4504437"/>
              <a:ext cx="363923" cy="21835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 rot="18776706">
              <a:off x="6546754" y="3650934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 rot="18776706">
              <a:off x="6792733" y="32400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 rot="18776706">
              <a:off x="6544381" y="2917009"/>
              <a:ext cx="150763" cy="9045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 rot="18776706">
              <a:off x="6026723" y="3392479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 rot="18776706">
              <a:off x="5702204" y="3728918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 rot="18776706">
              <a:off x="5950390" y="4370131"/>
              <a:ext cx="254000" cy="1524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2856616" y="5405351"/>
            <a:ext cx="34430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Johnson-</a:t>
            </a:r>
            <a:r>
              <a:rPr lang="en-US" b="1" i="1" dirty="0" err="1"/>
              <a:t>Lindenstrauss</a:t>
            </a:r>
            <a:r>
              <a:rPr lang="en-US" b="1" i="1" dirty="0"/>
              <a:t> Lemma:  </a:t>
            </a:r>
            <a:r>
              <a:rPr lang="en-US" i="1" dirty="0"/>
              <a:t>Euclidean distance is approximately preserved by random projections.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46608" y="5405352"/>
            <a:ext cx="2241851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Find the closest point down here, you’re probably pretty correct.</a:t>
            </a:r>
          </a:p>
        </p:txBody>
      </p:sp>
      <p:sp>
        <p:nvSpPr>
          <p:cNvPr id="68" name="Oval 67"/>
          <p:cNvSpPr/>
          <p:nvPr/>
        </p:nvSpPr>
        <p:spPr>
          <a:xfrm rot="18776706">
            <a:off x="7034186" y="4567781"/>
            <a:ext cx="254000" cy="152400"/>
          </a:xfrm>
          <a:prstGeom prst="ellipse">
            <a:avLst/>
          </a:prstGeom>
          <a:solidFill>
            <a:srgbClr val="CF6E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9062" y="3497527"/>
            <a:ext cx="254000" cy="254000"/>
          </a:xfrm>
          <a:prstGeom prst="ellipse">
            <a:avLst/>
          </a:prstGeom>
          <a:solidFill>
            <a:srgbClr val="CF6E6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988D90A6-C1EC-8049-8E18-F89B813E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8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66" grpId="0"/>
      <p:bldP spid="67" grpId="0" animBg="1"/>
      <p:bldP spid="68" grpId="0" animBg="1"/>
      <p:bldP spid="6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7600"/>
                </a:solidFill>
              </a:rPr>
              <a:t>Another example:</a:t>
            </a:r>
            <a:br>
              <a:rPr lang="en-US" dirty="0"/>
            </a:br>
            <a:r>
              <a:rPr lang="en-US" dirty="0"/>
              <a:t>Compressed Sensing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Start with a sparse vector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Mostly zero or close to zero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For 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068" y="2809703"/>
            <a:ext cx="9260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(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0 , 0 ,0 , 0.01 , 0.01 , </a:t>
            </a:r>
            <a:r>
              <a:rPr lang="en-US" sz="2400" b="1" dirty="0">
                <a:solidFill>
                  <a:schemeClr val="accent1"/>
                </a:solidFill>
              </a:rPr>
              <a:t>5.8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32 </a:t>
            </a:r>
            <a:r>
              <a:rPr lang="en-US" sz="2400" dirty="0"/>
              <a:t>, </a:t>
            </a:r>
            <a:r>
              <a:rPr lang="en-US" sz="2400" b="1" dirty="0">
                <a:solidFill>
                  <a:schemeClr val="accent1"/>
                </a:solidFill>
              </a:rPr>
              <a:t>14 </a:t>
            </a:r>
            <a:r>
              <a:rPr lang="en-US" sz="2400" dirty="0"/>
              <a:t>, 0 , 0 , 0 , </a:t>
            </a:r>
            <a:r>
              <a:rPr lang="en-US" sz="2400" b="1" dirty="0">
                <a:solidFill>
                  <a:schemeClr val="accent1"/>
                </a:solidFill>
              </a:rPr>
              <a:t>12 </a:t>
            </a:r>
            <a:r>
              <a:rPr lang="en-US" sz="2400" dirty="0"/>
              <a:t>, 0 , 0 , </a:t>
            </a:r>
            <a:r>
              <a:rPr lang="en-US" sz="2400" b="1" dirty="0">
                <a:solidFill>
                  <a:schemeClr val="accent1"/>
                </a:solidFill>
              </a:rPr>
              <a:t>5 </a:t>
            </a:r>
            <a:r>
              <a:rPr lang="en-US" sz="2400" dirty="0"/>
              <a:t>, 0 , .03)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68" y="4255446"/>
            <a:ext cx="3105057" cy="1749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8650" y="6176963"/>
            <a:ext cx="2463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268" y="3868110"/>
            <a:ext cx="2136664" cy="213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1031" y="6127374"/>
            <a:ext cx="3010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image is sparse after I </a:t>
            </a:r>
            <a:r>
              <a:rPr lang="en-US"/>
              <a:t>take a wavelet transform.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7185" y="3888917"/>
            <a:ext cx="2111769" cy="2011680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C9B11F-8305-9547-8014-40B291DDE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2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6" grpId="0"/>
      <p:bldP spid="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Compressed sensing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Take a random projection of that sparse vector: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F2E5CB-4DFA-8644-8EB1-D226A05B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5349" y="4058160"/>
            <a:ext cx="2833533" cy="2723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65" y="-120062"/>
            <a:ext cx="7886700" cy="1325563"/>
          </a:xfrm>
        </p:spPr>
        <p:txBody>
          <a:bodyPr/>
          <a:lstStyle/>
          <a:p>
            <a:r>
              <a:rPr lang="en-US" dirty="0"/>
              <a:t>Why would I want to do that?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75" y="974953"/>
            <a:ext cx="7886700" cy="4351338"/>
          </a:xfrm>
        </p:spPr>
        <p:txBody>
          <a:bodyPr/>
          <a:lstStyle/>
          <a:p>
            <a:r>
              <a:rPr lang="en-US" dirty="0"/>
              <a:t>Image compression and signal processing </a:t>
            </a:r>
          </a:p>
          <a:p>
            <a:r>
              <a:rPr lang="en-US" dirty="0"/>
              <a:t>Especially when you </a:t>
            </a:r>
            <a:r>
              <a:rPr lang="en-US" b="1" dirty="0"/>
              <a:t>never have space to store the whole sparse vector to begin with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130531" y="2489631"/>
            <a:ext cx="10424160" cy="156852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12896" y="2986990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812319" y="3372001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07983" y="295092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405737" y="3504266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393496" y="3299374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424566" y="3108089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067713" y="3519487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89274" y="309144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539851" y="3323875"/>
            <a:ext cx="149629" cy="163632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621" y="4017200"/>
            <a:ext cx="326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Randomly sampling (in the time domain) a signal that is sparse in the Fourier domain.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03716" y="4182317"/>
            <a:ext cx="27409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Random measurements in an fMRI means you spend less time inside an fMRI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68" y="5163500"/>
            <a:ext cx="2844356" cy="1690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07187" y="5549261"/>
            <a:ext cx="1545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“single pixel camera” is a thing.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6463" t="-119949"/>
          <a:stretch/>
        </p:blipFill>
        <p:spPr>
          <a:xfrm>
            <a:off x="2235152" y="3733014"/>
            <a:ext cx="3830375" cy="2921220"/>
          </a:xfrm>
          <a:prstGeom prst="rect">
            <a:avLst/>
          </a:prstGeom>
        </p:spPr>
      </p:pic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63CF39E-5A86-5243-A23B-EFA059F6C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2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6" grpId="0"/>
      <p:bldP spid="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examples of this: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Goal: </a:t>
            </a:r>
            <a:r>
              <a:rPr lang="en-US" sz="2800" dirty="0"/>
              <a:t>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AC8BEC-B17A-5042-8286-01D1352D9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5835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why should this be possible?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22437"/>
            <a:ext cx="7886700" cy="4351338"/>
          </a:xfrm>
        </p:spPr>
        <p:txBody>
          <a:bodyPr/>
          <a:lstStyle/>
          <a:p>
            <a:r>
              <a:rPr lang="en-US" dirty="0"/>
              <a:t>There are tons of long vectors that map to the short vector!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3208713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2394066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7437" y="5558139"/>
            <a:ext cx="183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Long sparse vector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747461" y="3208712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83261" y="5033805"/>
            <a:ext cx="1831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Short vector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2531" y="2992582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702531" y="475295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04090" y="5558139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647351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559031" y="5183297"/>
            <a:ext cx="34445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Goal: Given the </a:t>
            </a:r>
            <a:r>
              <a:rPr lang="en-US" sz="2800" b="1" dirty="0">
                <a:solidFill>
                  <a:schemeClr val="accent4"/>
                </a:solidFill>
              </a:rPr>
              <a:t>short vector</a:t>
            </a:r>
            <a:r>
              <a:rPr lang="en-US" sz="2800" dirty="0"/>
              <a:t>, recover the </a:t>
            </a:r>
            <a:r>
              <a:rPr lang="en-US" sz="2800" b="1" dirty="0">
                <a:solidFill>
                  <a:schemeClr val="accent1"/>
                </a:solidFill>
              </a:rPr>
              <a:t>long sparse vector.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46677-266D-8546-B01F-11BFFBF54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06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262" y="381264"/>
            <a:ext cx="7886700" cy="1325563"/>
          </a:xfrm>
        </p:spPr>
        <p:txBody>
          <a:bodyPr/>
          <a:lstStyle/>
          <a:p>
            <a:r>
              <a:rPr lang="en-US" dirty="0"/>
              <a:t>Back to the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331" y="4939620"/>
            <a:ext cx="5095708" cy="1631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Theorem: </a:t>
            </a:r>
          </a:p>
          <a:p>
            <a:pPr marL="0" indent="0">
              <a:buNone/>
            </a:pPr>
            <a:r>
              <a:rPr lang="en-US" dirty="0"/>
              <a:t>random projections preserve the geometry of sparse vectors too.</a:t>
            </a:r>
          </a:p>
        </p:txBody>
      </p:sp>
      <p:sp>
        <p:nvSpPr>
          <p:cNvPr id="13" name="Freeform 12"/>
          <p:cNvSpPr/>
          <p:nvPr/>
        </p:nvSpPr>
        <p:spPr>
          <a:xfrm>
            <a:off x="4986134" y="2404517"/>
            <a:ext cx="4073237" cy="4372495"/>
          </a:xfrm>
          <a:custGeom>
            <a:avLst/>
            <a:gdLst>
              <a:gd name="connsiteX0" fmla="*/ 4073237 w 4073237"/>
              <a:gd name="connsiteY0" fmla="*/ 565265 h 4372495"/>
              <a:gd name="connsiteX1" fmla="*/ 1878677 w 4073237"/>
              <a:gd name="connsiteY1" fmla="*/ 4372495 h 4372495"/>
              <a:gd name="connsiteX2" fmla="*/ 0 w 4073237"/>
              <a:gd name="connsiteY2" fmla="*/ 2643447 h 4372495"/>
              <a:gd name="connsiteX3" fmla="*/ 1629295 w 4073237"/>
              <a:gd name="connsiteY3" fmla="*/ 0 h 4372495"/>
              <a:gd name="connsiteX4" fmla="*/ 4073237 w 4073237"/>
              <a:gd name="connsiteY4" fmla="*/ 565265 h 4372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3237" h="4372495">
                <a:moveTo>
                  <a:pt x="4073237" y="565265"/>
                </a:moveTo>
                <a:lnTo>
                  <a:pt x="1878677" y="4372495"/>
                </a:lnTo>
                <a:lnTo>
                  <a:pt x="0" y="2643447"/>
                </a:lnTo>
                <a:lnTo>
                  <a:pt x="1629295" y="0"/>
                </a:lnTo>
                <a:lnTo>
                  <a:pt x="4073237" y="565265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870917" y="1784470"/>
            <a:ext cx="2591942" cy="923330"/>
          </a:xfrm>
          <a:prstGeom prst="rect">
            <a:avLst/>
          </a:prstGeom>
          <a:noFill/>
          <a:scene3d>
            <a:camera prst="orthographicFront">
              <a:rot lat="20071050" lon="2523703" rev="19729141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Choose a random subspace to project </a:t>
            </a:r>
            <a:r>
              <a:rPr lang="en-US">
                <a:solidFill>
                  <a:schemeClr val="accent4"/>
                </a:solidFill>
              </a:rPr>
              <a:t>onto instead of the ground.</a:t>
            </a:r>
          </a:p>
        </p:txBody>
      </p:sp>
      <p:sp>
        <p:nvSpPr>
          <p:cNvPr id="28" name="Oval 27"/>
          <p:cNvSpPr/>
          <p:nvPr/>
        </p:nvSpPr>
        <p:spPr>
          <a:xfrm>
            <a:off x="1347537" y="1690689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1322830" y="1675406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36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1362272" y="1788727"/>
            <a:ext cx="2005263" cy="2744485"/>
          </a:xfrm>
          <a:prstGeom prst="ellipse">
            <a:avLst/>
          </a:prstGeom>
          <a:solidFill>
            <a:schemeClr val="accent1">
              <a:alpha val="52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16499984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>
            <a:endCxn id="28" idx="4"/>
          </p:cNvCxnSpPr>
          <p:nvPr/>
        </p:nvCxnSpPr>
        <p:spPr>
          <a:xfrm>
            <a:off x="2337815" y="1660123"/>
            <a:ext cx="12354" cy="27750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831417" y="3088133"/>
            <a:ext cx="989768" cy="120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7369" y="2145306"/>
            <a:ext cx="1332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</a:rPr>
              <a:t>All of the sparse vectors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-55935" y="3769368"/>
            <a:ext cx="1631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(Infinitely many of them)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 rot="21404440">
            <a:off x="6559141" y="3146090"/>
            <a:ext cx="623550" cy="2154553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9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21404440">
            <a:off x="6583369" y="2989087"/>
            <a:ext cx="623550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70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21404440">
            <a:off x="6832318" y="2847126"/>
            <a:ext cx="256411" cy="3006845"/>
          </a:xfrm>
          <a:prstGeom prst="ellipse">
            <a:avLst/>
          </a:prstGeom>
          <a:solidFill>
            <a:schemeClr val="accent1">
              <a:alpha val="52000"/>
            </a:schemeClr>
          </a:solidFill>
          <a:scene3d>
            <a:camera prst="orthographicFront">
              <a:rot lat="20154416" lon="20611780" rev="10312905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40"/>
          <p:cNvSpPr/>
          <p:nvPr/>
        </p:nvSpPr>
        <p:spPr>
          <a:xfrm rot="725536">
            <a:off x="3950331" y="3137721"/>
            <a:ext cx="1263534" cy="715858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2494">
            <a:off x="4014017" y="2287307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E5EF50-BF6D-DC42-81D6-F38C63162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15" grpId="0"/>
      <p:bldP spid="38" grpId="0" animBg="1"/>
      <p:bldP spid="39" grpId="0" animBg="1"/>
      <p:bldP spid="40" grpId="0" animBg="1"/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If we don’t care about algorithms, </a:t>
            </a:r>
            <a:br>
              <a:rPr lang="en-US" sz="3600" dirty="0">
                <a:solidFill>
                  <a:srgbClr val="FF7600"/>
                </a:solidFill>
              </a:rPr>
            </a:br>
            <a:r>
              <a:rPr lang="en-US" dirty="0"/>
              <a:t>that’s more than enough.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233373" y="1262437"/>
            <a:ext cx="9847407" cy="4372495"/>
            <a:chOff x="233373" y="1262437"/>
            <a:chExt cx="9847407" cy="4372495"/>
          </a:xfrm>
        </p:grpSpPr>
        <p:sp>
          <p:nvSpPr>
            <p:cNvPr id="16" name="Freeform 15"/>
            <p:cNvSpPr/>
            <p:nvPr/>
          </p:nvSpPr>
          <p:spPr>
            <a:xfrm>
              <a:off x="6007543" y="1262437"/>
              <a:ext cx="4073237" cy="4372495"/>
            </a:xfrm>
            <a:custGeom>
              <a:avLst/>
              <a:gdLst>
                <a:gd name="connsiteX0" fmla="*/ 4073237 w 4073237"/>
                <a:gd name="connsiteY0" fmla="*/ 565265 h 4372495"/>
                <a:gd name="connsiteX1" fmla="*/ 1878677 w 4073237"/>
                <a:gd name="connsiteY1" fmla="*/ 4372495 h 4372495"/>
                <a:gd name="connsiteX2" fmla="*/ 0 w 4073237"/>
                <a:gd name="connsiteY2" fmla="*/ 2643447 h 4372495"/>
                <a:gd name="connsiteX3" fmla="*/ 1629295 w 4073237"/>
                <a:gd name="connsiteY3" fmla="*/ 0 h 4372495"/>
                <a:gd name="connsiteX4" fmla="*/ 4073237 w 4073237"/>
                <a:gd name="connsiteY4" fmla="*/ 565265 h 4372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73237" h="4372495">
                  <a:moveTo>
                    <a:pt x="4073237" y="565265"/>
                  </a:moveTo>
                  <a:lnTo>
                    <a:pt x="1878677" y="4372495"/>
                  </a:lnTo>
                  <a:lnTo>
                    <a:pt x="0" y="2643447"/>
                  </a:lnTo>
                  <a:lnTo>
                    <a:pt x="1629295" y="0"/>
                  </a:lnTo>
                  <a:lnTo>
                    <a:pt x="4073237" y="56526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347537" y="1690689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1322830" y="1675406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36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362272" y="1788727"/>
              <a:ext cx="2005263" cy="274448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16499984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2337815" y="1660123"/>
              <a:ext cx="12354" cy="277505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831417" y="3088133"/>
              <a:ext cx="989768" cy="1209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33373" y="1571017"/>
              <a:ext cx="13325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accent1"/>
                  </a:solidFill>
                </a:rPr>
                <a:t>All of the sparse vectors</a:t>
              </a:r>
            </a:p>
          </p:txBody>
        </p:sp>
        <p:sp>
          <p:nvSpPr>
            <p:cNvPr id="24" name="Oval 23"/>
            <p:cNvSpPr/>
            <p:nvPr/>
          </p:nvSpPr>
          <p:spPr>
            <a:xfrm rot="21404440">
              <a:off x="7577217" y="2047062"/>
              <a:ext cx="623550" cy="2154553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9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21404440">
              <a:off x="7604778" y="1847007"/>
              <a:ext cx="623550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70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 rot="21404440">
              <a:off x="7853727" y="1705046"/>
              <a:ext cx="256411" cy="3006845"/>
            </a:xfrm>
            <a:prstGeom prst="ellipse">
              <a:avLst/>
            </a:prstGeom>
            <a:solidFill>
              <a:schemeClr val="accent1">
                <a:alpha val="52000"/>
              </a:schemeClr>
            </a:solidFill>
            <a:scene3d>
              <a:camera prst="orthographicFront">
                <a:rot lat="20154416" lon="20611780" rev="10312905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188271" y="2255505"/>
              <a:ext cx="1263534" cy="715858"/>
            </a:xfrm>
            <a:prstGeom prst="rightArrow">
              <a:avLst>
                <a:gd name="adj1" fmla="val 50863"/>
                <a:gd name="adj2" fmla="val 50000"/>
              </a:avLst>
            </a:prstGeom>
            <a:solidFill>
              <a:schemeClr val="accent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/>
          <p:cNvSpPr/>
          <p:nvPr/>
        </p:nvSpPr>
        <p:spPr>
          <a:xfrm>
            <a:off x="3446022" y="3316018"/>
            <a:ext cx="2603212" cy="93129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77404" y="2971363"/>
            <a:ext cx="167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Multiply by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322865" y="3270638"/>
            <a:ext cx="263578" cy="3071956"/>
            <a:chOff x="322865" y="3270638"/>
            <a:chExt cx="263578" cy="3071956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5" name="Rectangle 44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2865" y="3697628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3850" y="5527932"/>
              <a:ext cx="262593" cy="296521"/>
            </a:xfrm>
            <a:prstGeom prst="rect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07462" y="3584183"/>
            <a:ext cx="262593" cy="3071956"/>
            <a:chOff x="322865" y="3270638"/>
            <a:chExt cx="262593" cy="3071956"/>
          </a:xfrm>
        </p:grpSpPr>
        <p:sp>
          <p:nvSpPr>
            <p:cNvPr id="51" name="Rectangle 50"/>
            <p:cNvSpPr/>
            <p:nvPr/>
          </p:nvSpPr>
          <p:spPr>
            <a:xfrm>
              <a:off x="322865" y="3270638"/>
              <a:ext cx="262593" cy="307195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22865" y="4681470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22865" y="4953505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2865" y="6029049"/>
              <a:ext cx="262593" cy="296521"/>
            </a:xfrm>
            <a:prstGeom prst="rect">
              <a:avLst/>
            </a:prstGeom>
            <a:solidFill>
              <a:srgbClr val="FF76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622474" y="2613434"/>
            <a:ext cx="1017107" cy="970749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V="1">
            <a:off x="1305973" y="3704206"/>
            <a:ext cx="1757943" cy="785752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8205675" y="3554687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1617685" y="2409135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7403972" y="2517291"/>
            <a:ext cx="181114" cy="21252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051081" y="3531269"/>
            <a:ext cx="181114" cy="212522"/>
          </a:xfrm>
          <a:prstGeom prst="ellipse">
            <a:avLst/>
          </a:prstGeom>
          <a:solidFill>
            <a:srgbClr val="FF7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146683" y="5256174"/>
            <a:ext cx="35267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This means that, in theory, we can invert that arrow.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46683" y="6075183"/>
            <a:ext cx="4680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7600"/>
                </a:solidFill>
              </a:rPr>
              <a:t>How do we do this efficiently??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170981" y="4766470"/>
            <a:ext cx="3100898" cy="923330"/>
          </a:xfrm>
          <a:prstGeom prst="rect">
            <a:avLst/>
          </a:prstGeom>
          <a:solidFill>
            <a:schemeClr val="bg1"/>
          </a:solidFill>
          <a:ln>
            <a:solidFill>
              <a:srgbClr val="FF76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7600"/>
                </a:solidFill>
              </a:rPr>
              <a:t>There may be tons of vectors that map to this point, but only one of them is sparse!</a:t>
            </a:r>
          </a:p>
        </p:txBody>
      </p:sp>
      <p:cxnSp>
        <p:nvCxnSpPr>
          <p:cNvPr id="67" name="Straight Arrow Connector 66"/>
          <p:cNvCxnSpPr>
            <a:endCxn id="59" idx="3"/>
          </p:cNvCxnSpPr>
          <p:nvPr/>
        </p:nvCxnSpPr>
        <p:spPr>
          <a:xfrm flipV="1">
            <a:off x="7721430" y="3736086"/>
            <a:ext cx="510769" cy="1030384"/>
          </a:xfrm>
          <a:prstGeom prst="straightConnector1">
            <a:avLst/>
          </a:prstGeom>
          <a:ln w="41275">
            <a:solidFill>
              <a:srgbClr val="FF76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0258BC-5D81-F847-8AD8-714261823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62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61" grpId="0" animBg="1"/>
      <p:bldP spid="63" grpId="0" animBg="1"/>
      <p:bldP spid="64" grpId="0"/>
      <p:bldP spid="65" grpId="0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54" y="112669"/>
            <a:ext cx="625079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An efficient algorithm?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498258" y="680271"/>
            <a:ext cx="4916390" cy="2516856"/>
            <a:chOff x="661575" y="365126"/>
            <a:chExt cx="8824519" cy="4305993"/>
          </a:xfrm>
        </p:grpSpPr>
        <p:sp>
          <p:nvSpPr>
            <p:cNvPr id="4" name="Rectangle 3"/>
            <p:cNvSpPr/>
            <p:nvPr/>
          </p:nvSpPr>
          <p:spPr>
            <a:xfrm>
              <a:off x="661575" y="1526984"/>
              <a:ext cx="4724746" cy="1612670"/>
            </a:xfrm>
            <a:prstGeom prst="rect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/>
                <a:t>Random short fat matrix A</a:t>
              </a:r>
            </a:p>
          </p:txBody>
        </p:sp>
        <p:sp>
          <p:nvSpPr>
            <p:cNvPr id="5" name="Rectangle 4"/>
            <p:cNvSpPr/>
            <p:nvPr/>
          </p:nvSpPr>
          <p:spPr>
            <a:xfrm>
              <a:off x="5702531" y="365126"/>
              <a:ext cx="415636" cy="430599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139988" y="3739185"/>
              <a:ext cx="18319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Long sparse vector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47461" y="1179772"/>
              <a:ext cx="448887" cy="1612669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11068" y="2840608"/>
              <a:ext cx="2075026" cy="487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Short vector 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02531" y="963642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2531" y="2724018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04090" y="3529199"/>
              <a:ext cx="415636" cy="41563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/>
                <p:cNvSpPr/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charset="0"/>
                          </a:rPr>
                          <m:t>=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2" name="Rectangle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83677" y="1618411"/>
                  <a:ext cx="683200" cy="707886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r="-14286" b="-7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/>
          <p:cNvSpPr txBox="1"/>
          <p:nvPr/>
        </p:nvSpPr>
        <p:spPr>
          <a:xfrm>
            <a:off x="6281614" y="0"/>
            <a:ext cx="2850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FF7600"/>
                </a:solidFill>
              </a:rPr>
              <a:t>Goal: </a:t>
            </a:r>
            <a:r>
              <a:rPr lang="en-US" sz="1600" dirty="0"/>
              <a:t>Given the </a:t>
            </a:r>
            <a:r>
              <a:rPr lang="en-US" sz="1600" b="1" dirty="0">
                <a:solidFill>
                  <a:schemeClr val="accent4"/>
                </a:solidFill>
              </a:rPr>
              <a:t>short vector</a:t>
            </a:r>
            <a:r>
              <a:rPr lang="en-US" sz="1600" dirty="0"/>
              <a:t>, recover the </a:t>
            </a:r>
            <a:r>
              <a:rPr lang="en-US" sz="1600" b="1" dirty="0">
                <a:solidFill>
                  <a:schemeClr val="accent1"/>
                </a:solidFill>
              </a:rPr>
              <a:t>long sparse vector.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 b="0" dirty="0"/>
                  <a:t>Minimize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40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4000" b="0" i="1" smtClean="0">
                        <a:latin typeface="Cambria Math" charset="0"/>
                      </a:rPr>
                      <m:t> </m:t>
                    </m:r>
                  </m:oMath>
                </a14:m>
                <a:endParaRPr lang="en-US" sz="4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888" y="4740673"/>
                <a:ext cx="3210751" cy="615553"/>
              </a:xfrm>
              <a:prstGeom prst="rect">
                <a:avLst/>
              </a:prstGeom>
              <a:blipFill rotWithShape="0">
                <a:blip r:embed="rId3"/>
                <a:stretch>
                  <a:fillRect l="-9696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957" y="2769817"/>
                <a:ext cx="2101729" cy="7078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847257" y="4925340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034" y="3605424"/>
            <a:ext cx="2242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norm is the sum of the absolute values of the entries of x</a:t>
            </a:r>
          </a:p>
        </p:txBody>
      </p:sp>
      <p:cxnSp>
        <p:nvCxnSpPr>
          <p:cNvPr id="20" name="Straight Arrow Connector 19"/>
          <p:cNvCxnSpPr>
            <a:stCxn id="18" idx="3"/>
          </p:cNvCxnSpPr>
          <p:nvPr/>
        </p:nvCxnSpPr>
        <p:spPr>
          <a:xfrm>
            <a:off x="2577794" y="4067089"/>
            <a:ext cx="792279" cy="73522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8264" y="5536195"/>
            <a:ext cx="8742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It turns out that because the geometry of sparse vectors is preserved, this optimization problem </a:t>
            </a:r>
            <a:r>
              <a:rPr lang="en-US" sz="2400" b="1" dirty="0">
                <a:solidFill>
                  <a:schemeClr val="accent4"/>
                </a:solidFill>
              </a:rPr>
              <a:t>gives the same answer</a:t>
            </a:r>
            <a:r>
              <a:rPr lang="en-US" sz="2400" dirty="0">
                <a:solidFill>
                  <a:schemeClr val="accent4"/>
                </a:solidFill>
              </a:rPr>
              <a:t>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We can use </a:t>
            </a:r>
            <a:r>
              <a:rPr lang="en-US" sz="2400" b="1" dirty="0">
                <a:solidFill>
                  <a:schemeClr val="accent4"/>
                </a:solidFill>
              </a:rPr>
              <a:t>linear programming </a:t>
            </a:r>
            <a:r>
              <a:rPr lang="en-US" sz="2400" dirty="0">
                <a:solidFill>
                  <a:schemeClr val="accent4"/>
                </a:solidFill>
              </a:rPr>
              <a:t>to solve this quickly!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7561" y="2127192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What we’d like to do is: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27182" y="2593444"/>
            <a:ext cx="365707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b="0" dirty="0"/>
              <a:t>Minimize number of nonzero entries in x</a:t>
            </a:r>
            <a:endParaRPr lang="en-US" sz="3200" dirty="0"/>
          </a:p>
        </p:txBody>
      </p:sp>
      <p:sp>
        <p:nvSpPr>
          <p:cNvPr id="25" name="TextBox 24"/>
          <p:cNvSpPr txBox="1"/>
          <p:nvPr/>
        </p:nvSpPr>
        <p:spPr>
          <a:xfrm>
            <a:off x="4231078" y="2938903"/>
            <a:ext cx="108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s.t.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834895" y="3682611"/>
            <a:ext cx="4007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Problem:</a:t>
            </a:r>
            <a:r>
              <a:rPr lang="en-US" sz="2800" dirty="0">
                <a:solidFill>
                  <a:srgbClr val="FF7600"/>
                </a:solidFill>
              </a:rPr>
              <a:t>  I don’t know how to do that efficiently!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81817" y="3851887"/>
            <a:ext cx="1521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</a:rPr>
              <a:t>This isn’t a </a:t>
            </a:r>
            <a:r>
              <a:rPr lang="en-US">
                <a:solidFill>
                  <a:srgbClr val="7030A0"/>
                </a:solidFill>
              </a:rPr>
              <a:t>nice function</a:t>
            </a:r>
            <a:endParaRPr lang="en-US" dirty="0">
              <a:solidFill>
                <a:srgbClr val="7030A0"/>
              </a:solidFill>
            </a:endParaRPr>
          </a:p>
        </p:txBody>
      </p:sp>
      <p:cxnSp>
        <p:nvCxnSpPr>
          <p:cNvPr id="29" name="Straight Arrow Connector 28"/>
          <p:cNvCxnSpPr>
            <a:stCxn id="28" idx="0"/>
          </p:cNvCxnSpPr>
          <p:nvPr/>
        </p:nvCxnSpPr>
        <p:spPr>
          <a:xfrm flipH="1" flipV="1">
            <a:off x="3510767" y="3578329"/>
            <a:ext cx="531849" cy="273558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charset="0"/>
                        </a:rPr>
                        <m:t>𝐴𝑥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 = </m:t>
                      </m:r>
                      <m:r>
                        <a:rPr lang="en-US" sz="4000" i="1" dirty="0" smtClean="0"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377" y="4734741"/>
                <a:ext cx="2101729" cy="70788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272867" y="4509223"/>
            <a:ext cx="3414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Instead: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ED4442-514D-544D-ADBA-D67349CF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2" grpId="0" build="p" bldLvl="2"/>
      <p:bldP spid="23" grpId="0"/>
      <p:bldP spid="24" grpId="0"/>
      <p:bldP spid="25" grpId="0"/>
      <p:bldP spid="26" grpId="0"/>
      <p:bldP spid="28" grpId="0"/>
      <p:bldP spid="32" grpId="0"/>
      <p:bldP spid="3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Left Arrow 6"/>
          <p:cNvSpPr/>
          <p:nvPr/>
        </p:nvSpPr>
        <p:spPr>
          <a:xfrm>
            <a:off x="6077034" y="4098451"/>
            <a:ext cx="1342103" cy="634181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D1B00AC-C95A-DF47-B67F-F1DFACA80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05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8650" y="1459856"/>
            <a:ext cx="71422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17 lectures in 12 slides</a:t>
            </a:r>
            <a:r>
              <a:rPr lang="en-US" dirty="0"/>
              <a:t>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82DDB4-3867-1E47-A65F-E05FA8AC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48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Another very useful trick</a:t>
            </a:r>
            <a:br>
              <a:rPr lang="en-US" dirty="0"/>
            </a:br>
            <a:r>
              <a:rPr lang="en-US" dirty="0"/>
              <a:t>Polynomial interpolation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274718" cy="5032375"/>
          </a:xfrm>
        </p:spPr>
        <p:txBody>
          <a:bodyPr>
            <a:normAutofit/>
          </a:bodyPr>
          <a:lstStyle/>
          <a:p>
            <a:r>
              <a:rPr lang="en-US" dirty="0"/>
              <a:t>Say we have a few evaluation points of a </a:t>
            </a:r>
            <a:r>
              <a:rPr lang="en-US" b="1" dirty="0"/>
              <a:t>low-degree polynomial.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can recover the polynomial.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2 pts determine a line, 3 pts determine a parabola, etc.</a:t>
            </a:r>
          </a:p>
          <a:p>
            <a:r>
              <a:rPr lang="en-US" dirty="0"/>
              <a:t>We can recover the whole polynomial </a:t>
            </a:r>
            <a:r>
              <a:rPr lang="en-US" b="1" dirty="0"/>
              <a:t>really fast</a:t>
            </a:r>
            <a:r>
              <a:rPr lang="en-US" dirty="0"/>
              <a:t>.</a:t>
            </a:r>
          </a:p>
          <a:p>
            <a:r>
              <a:rPr lang="en-US" dirty="0"/>
              <a:t>Even works if some of the points are wrong.</a:t>
            </a:r>
          </a:p>
        </p:txBody>
      </p:sp>
      <p:sp>
        <p:nvSpPr>
          <p:cNvPr id="4" name="Freeform 3"/>
          <p:cNvSpPr/>
          <p:nvPr/>
        </p:nvSpPr>
        <p:spPr>
          <a:xfrm>
            <a:off x="-144379" y="2336661"/>
            <a:ext cx="9849853" cy="551388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rgbClr val="FF7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68125" y="3008414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7600"/>
                </a:solidFill>
              </a:rPr>
              <a:t>f(x)</a:t>
            </a:r>
          </a:p>
        </p:txBody>
      </p:sp>
      <p:sp>
        <p:nvSpPr>
          <p:cNvPr id="6" name="Oval 5"/>
          <p:cNvSpPr/>
          <p:nvPr/>
        </p:nvSpPr>
        <p:spPr>
          <a:xfrm>
            <a:off x="1796277" y="300841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221266" y="35316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132907" y="4575734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76777" y="3614490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758677" y="2713486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095690" y="259428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758769" y="5834263"/>
            <a:ext cx="289197" cy="316261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99DBD10-1CCD-0541-B986-4CDCC842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3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3288632" y="3487358"/>
            <a:ext cx="3352800" cy="153382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One application:</a:t>
            </a:r>
            <a:br>
              <a:rPr lang="en-US" dirty="0"/>
            </a:br>
            <a:r>
              <a:rPr lang="en-US" dirty="0"/>
              <a:t>Communication and Storage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69" y="4626339"/>
            <a:ext cx="1581934" cy="23494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086" y="6154079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Alice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614" y="4570040"/>
            <a:ext cx="1523293" cy="23428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63632" y="6099988"/>
            <a:ext cx="2085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3645" y="2285942"/>
            <a:ext cx="2261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“Hi, Bob!”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= 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𝑯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𝑰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𝑶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800" b="1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𝑩</m:t>
                      </m:r>
                      <m:r>
                        <a:rPr lang="en-US" sz="2800" b="0" i="1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⋅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47607"/>
                <a:ext cx="7472614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Freeform 9"/>
          <p:cNvSpPr/>
          <p:nvPr/>
        </p:nvSpPr>
        <p:spPr>
          <a:xfrm flipH="1" flipV="1">
            <a:off x="-54368" y="1977984"/>
            <a:ext cx="2828087" cy="2745911"/>
          </a:xfrm>
          <a:custGeom>
            <a:avLst/>
            <a:gdLst>
              <a:gd name="connsiteX0" fmla="*/ 0 w 9400674"/>
              <a:gd name="connsiteY0" fmla="*/ 2931102 h 5513881"/>
              <a:gd name="connsiteX1" fmla="*/ 1171074 w 9400674"/>
              <a:gd name="connsiteY1" fmla="*/ 1214597 h 5513881"/>
              <a:gd name="connsiteX2" fmla="*/ 2566737 w 9400674"/>
              <a:gd name="connsiteY2" fmla="*/ 861671 h 5513881"/>
              <a:gd name="connsiteX3" fmla="*/ 3834063 w 9400674"/>
              <a:gd name="connsiteY3" fmla="*/ 2000660 h 5513881"/>
              <a:gd name="connsiteX4" fmla="*/ 5165558 w 9400674"/>
              <a:gd name="connsiteY4" fmla="*/ 1487313 h 5513881"/>
              <a:gd name="connsiteX5" fmla="*/ 6753726 w 9400674"/>
              <a:gd name="connsiteY5" fmla="*/ 155818 h 5513881"/>
              <a:gd name="connsiteX6" fmla="*/ 9400674 w 9400674"/>
              <a:gd name="connsiteY6" fmla="*/ 5513881 h 5513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400674" h="5513881">
                <a:moveTo>
                  <a:pt x="0" y="2931102"/>
                </a:moveTo>
                <a:cubicBezTo>
                  <a:pt x="371642" y="2245302"/>
                  <a:pt x="743285" y="1559502"/>
                  <a:pt x="1171074" y="1214597"/>
                </a:cubicBezTo>
                <a:cubicBezTo>
                  <a:pt x="1598863" y="869692"/>
                  <a:pt x="2122906" y="730661"/>
                  <a:pt x="2566737" y="861671"/>
                </a:cubicBezTo>
                <a:cubicBezTo>
                  <a:pt x="3010568" y="992681"/>
                  <a:pt x="3400926" y="1896386"/>
                  <a:pt x="3834063" y="2000660"/>
                </a:cubicBezTo>
                <a:cubicBezTo>
                  <a:pt x="4267200" y="2104934"/>
                  <a:pt x="4678948" y="1794787"/>
                  <a:pt x="5165558" y="1487313"/>
                </a:cubicBezTo>
                <a:cubicBezTo>
                  <a:pt x="5652169" y="1179839"/>
                  <a:pt x="6047873" y="-515277"/>
                  <a:pt x="6753726" y="155818"/>
                </a:cubicBezTo>
                <a:cubicBezTo>
                  <a:pt x="7459579" y="826913"/>
                  <a:pt x="9400674" y="5513881"/>
                  <a:pt x="9400674" y="5513881"/>
                </a:cubicBezTo>
              </a:path>
            </a:pathLst>
          </a:custGeom>
          <a:noFill/>
          <a:ln w="603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-77320" y="4056263"/>
            <a:ext cx="1315453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/>
                </a:solidFill>
              </a:rPr>
              <a:t>f(x)</a:t>
            </a:r>
          </a:p>
        </p:txBody>
      </p:sp>
      <p:sp>
        <p:nvSpPr>
          <p:cNvPr id="12" name="Oval 11"/>
          <p:cNvSpPr/>
          <p:nvPr/>
        </p:nvSpPr>
        <p:spPr>
          <a:xfrm>
            <a:off x="1668380" y="37921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6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64474"/>
          </a:xfrm>
        </p:spPr>
        <p:txBody>
          <a:bodyPr/>
          <a:lstStyle/>
          <a:p>
            <a:r>
              <a:rPr lang="en-US" dirty="0"/>
              <a:t>Alice wants to send a message to Bob</a:t>
            </a:r>
          </a:p>
        </p:txBody>
      </p:sp>
      <p:sp>
        <p:nvSpPr>
          <p:cNvPr id="18" name="Oval 17"/>
          <p:cNvSpPr/>
          <p:nvPr/>
        </p:nvSpPr>
        <p:spPr>
          <a:xfrm>
            <a:off x="1323478" y="36718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06912" y="39365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54514" y="42814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93569" y="44659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09086" y="39445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288771" y="34873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061424" y="41851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438413" y="38242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173581" y="394455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828679" y="382423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612113" y="4088931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4459715" y="4433835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098770" y="4618319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914287" y="4096953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3793972" y="3639757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566625" y="4337586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943614" y="3976642"/>
            <a:ext cx="208548" cy="181706"/>
          </a:xfrm>
          <a:prstGeom prst="ellipse">
            <a:avLst/>
          </a:prstGeom>
          <a:solidFill>
            <a:srgbClr val="FFFF00"/>
          </a:solidFill>
          <a:ln w="317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/>
          <p:cNvSpPr/>
          <p:nvPr/>
        </p:nvSpPr>
        <p:spPr>
          <a:xfrm>
            <a:off x="1957137" y="4026568"/>
            <a:ext cx="1363579" cy="994611"/>
          </a:xfrm>
          <a:custGeom>
            <a:avLst/>
            <a:gdLst>
              <a:gd name="connsiteX0" fmla="*/ 1347537 w 1363579"/>
              <a:gd name="connsiteY0" fmla="*/ 0 h 994611"/>
              <a:gd name="connsiteX1" fmla="*/ 0 w 1363579"/>
              <a:gd name="connsiteY1" fmla="*/ 994611 h 994611"/>
              <a:gd name="connsiteX2" fmla="*/ 1363579 w 1363579"/>
              <a:gd name="connsiteY2" fmla="*/ 401053 h 994611"/>
              <a:gd name="connsiteX3" fmla="*/ 1347537 w 1363579"/>
              <a:gd name="connsiteY3" fmla="*/ 0 h 994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63579" h="994611">
                <a:moveTo>
                  <a:pt x="1347537" y="0"/>
                </a:moveTo>
                <a:lnTo>
                  <a:pt x="0" y="994611"/>
                </a:lnTo>
                <a:lnTo>
                  <a:pt x="1363579" y="401053"/>
                </a:lnTo>
                <a:lnTo>
                  <a:pt x="1347537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>
            <a:off x="2932181" y="712013"/>
            <a:ext cx="6353692" cy="5277852"/>
          </a:xfrm>
          <a:custGeom>
            <a:avLst/>
            <a:gdLst>
              <a:gd name="connsiteX0" fmla="*/ 97271 w 6353692"/>
              <a:gd name="connsiteY0" fmla="*/ 5197642 h 5277852"/>
              <a:gd name="connsiteX1" fmla="*/ 49145 w 6353692"/>
              <a:gd name="connsiteY1" fmla="*/ 5133473 h 5277852"/>
              <a:gd name="connsiteX2" fmla="*/ 33103 w 6353692"/>
              <a:gd name="connsiteY2" fmla="*/ 5085347 h 5277852"/>
              <a:gd name="connsiteX3" fmla="*/ 1018 w 6353692"/>
              <a:gd name="connsiteY3" fmla="*/ 4940968 h 5277852"/>
              <a:gd name="connsiteX4" fmla="*/ 17060 w 6353692"/>
              <a:gd name="connsiteY4" fmla="*/ 4491789 h 5277852"/>
              <a:gd name="connsiteX5" fmla="*/ 81229 w 6353692"/>
              <a:gd name="connsiteY5" fmla="*/ 4539915 h 5277852"/>
              <a:gd name="connsiteX6" fmla="*/ 129355 w 6353692"/>
              <a:gd name="connsiteY6" fmla="*/ 4620126 h 5277852"/>
              <a:gd name="connsiteX7" fmla="*/ 241650 w 6353692"/>
              <a:gd name="connsiteY7" fmla="*/ 4812631 h 5277852"/>
              <a:gd name="connsiteX8" fmla="*/ 386029 w 6353692"/>
              <a:gd name="connsiteY8" fmla="*/ 5069305 h 5277852"/>
              <a:gd name="connsiteX9" fmla="*/ 434155 w 6353692"/>
              <a:gd name="connsiteY9" fmla="*/ 5165558 h 5277852"/>
              <a:gd name="connsiteX10" fmla="*/ 498324 w 6353692"/>
              <a:gd name="connsiteY10" fmla="*/ 5277852 h 5277852"/>
              <a:gd name="connsiteX11" fmla="*/ 562492 w 6353692"/>
              <a:gd name="connsiteY11" fmla="*/ 4331368 h 5277852"/>
              <a:gd name="connsiteX12" fmla="*/ 642703 w 6353692"/>
              <a:gd name="connsiteY12" fmla="*/ 4219073 h 5277852"/>
              <a:gd name="connsiteX13" fmla="*/ 690829 w 6353692"/>
              <a:gd name="connsiteY13" fmla="*/ 4235115 h 5277852"/>
              <a:gd name="connsiteX14" fmla="*/ 771039 w 6353692"/>
              <a:gd name="connsiteY14" fmla="*/ 4315326 h 5277852"/>
              <a:gd name="connsiteX15" fmla="*/ 915418 w 6353692"/>
              <a:gd name="connsiteY15" fmla="*/ 4251158 h 5277852"/>
              <a:gd name="connsiteX16" fmla="*/ 963545 w 6353692"/>
              <a:gd name="connsiteY16" fmla="*/ 4170947 h 5277852"/>
              <a:gd name="connsiteX17" fmla="*/ 1043755 w 6353692"/>
              <a:gd name="connsiteY17" fmla="*/ 4090737 h 5277852"/>
              <a:gd name="connsiteX18" fmla="*/ 1091882 w 6353692"/>
              <a:gd name="connsiteY18" fmla="*/ 3978442 h 5277852"/>
              <a:gd name="connsiteX19" fmla="*/ 1123966 w 6353692"/>
              <a:gd name="connsiteY19" fmla="*/ 3914273 h 5277852"/>
              <a:gd name="connsiteX20" fmla="*/ 1156050 w 6353692"/>
              <a:gd name="connsiteY20" fmla="*/ 3801979 h 5277852"/>
              <a:gd name="connsiteX21" fmla="*/ 1172092 w 6353692"/>
              <a:gd name="connsiteY21" fmla="*/ 3673642 h 5277852"/>
              <a:gd name="connsiteX22" fmla="*/ 1188134 w 6353692"/>
              <a:gd name="connsiteY22" fmla="*/ 3593431 h 5277852"/>
              <a:gd name="connsiteX23" fmla="*/ 1140008 w 6353692"/>
              <a:gd name="connsiteY23" fmla="*/ 3641558 h 5277852"/>
              <a:gd name="connsiteX24" fmla="*/ 1075839 w 6353692"/>
              <a:gd name="connsiteY24" fmla="*/ 3801979 h 5277852"/>
              <a:gd name="connsiteX25" fmla="*/ 899376 w 6353692"/>
              <a:gd name="connsiteY25" fmla="*/ 4170947 h 5277852"/>
              <a:gd name="connsiteX26" fmla="*/ 754997 w 6353692"/>
              <a:gd name="connsiteY26" fmla="*/ 4427621 h 5277852"/>
              <a:gd name="connsiteX27" fmla="*/ 706871 w 6353692"/>
              <a:gd name="connsiteY27" fmla="*/ 4539915 h 5277852"/>
              <a:gd name="connsiteX28" fmla="*/ 658745 w 6353692"/>
              <a:gd name="connsiteY28" fmla="*/ 4636168 h 5277852"/>
              <a:gd name="connsiteX29" fmla="*/ 722913 w 6353692"/>
              <a:gd name="connsiteY29" fmla="*/ 4620126 h 5277852"/>
              <a:gd name="connsiteX30" fmla="*/ 1204176 w 6353692"/>
              <a:gd name="connsiteY30" fmla="*/ 4042610 h 5277852"/>
              <a:gd name="connsiteX31" fmla="*/ 1396682 w 6353692"/>
              <a:gd name="connsiteY31" fmla="*/ 3769894 h 5277852"/>
              <a:gd name="connsiteX32" fmla="*/ 1621271 w 6353692"/>
              <a:gd name="connsiteY32" fmla="*/ 3384884 h 5277852"/>
              <a:gd name="connsiteX33" fmla="*/ 1685439 w 6353692"/>
              <a:gd name="connsiteY33" fmla="*/ 3288631 h 5277852"/>
              <a:gd name="connsiteX34" fmla="*/ 1733566 w 6353692"/>
              <a:gd name="connsiteY34" fmla="*/ 3224463 h 5277852"/>
              <a:gd name="connsiteX35" fmla="*/ 1797734 w 6353692"/>
              <a:gd name="connsiteY35" fmla="*/ 3096126 h 5277852"/>
              <a:gd name="connsiteX36" fmla="*/ 1893987 w 6353692"/>
              <a:gd name="connsiteY36" fmla="*/ 2951747 h 5277852"/>
              <a:gd name="connsiteX37" fmla="*/ 1685439 w 6353692"/>
              <a:gd name="connsiteY37" fmla="*/ 3320715 h 5277852"/>
              <a:gd name="connsiteX38" fmla="*/ 1428766 w 6353692"/>
              <a:gd name="connsiteY38" fmla="*/ 3769894 h 5277852"/>
              <a:gd name="connsiteX39" fmla="*/ 1332513 w 6353692"/>
              <a:gd name="connsiteY39" fmla="*/ 3882189 h 5277852"/>
              <a:gd name="connsiteX40" fmla="*/ 1252303 w 6353692"/>
              <a:gd name="connsiteY40" fmla="*/ 4042610 h 5277852"/>
              <a:gd name="connsiteX41" fmla="*/ 1091882 w 6353692"/>
              <a:gd name="connsiteY41" fmla="*/ 4299284 h 5277852"/>
              <a:gd name="connsiteX42" fmla="*/ 1316471 w 6353692"/>
              <a:gd name="connsiteY42" fmla="*/ 4251158 h 5277852"/>
              <a:gd name="connsiteX43" fmla="*/ 1589187 w 6353692"/>
              <a:gd name="connsiteY43" fmla="*/ 4010526 h 5277852"/>
              <a:gd name="connsiteX44" fmla="*/ 1685439 w 6353692"/>
              <a:gd name="connsiteY44" fmla="*/ 3930315 h 5277852"/>
              <a:gd name="connsiteX45" fmla="*/ 1749608 w 6353692"/>
              <a:gd name="connsiteY45" fmla="*/ 3866147 h 5277852"/>
              <a:gd name="connsiteX46" fmla="*/ 1942113 w 6353692"/>
              <a:gd name="connsiteY46" fmla="*/ 3705726 h 5277852"/>
              <a:gd name="connsiteX47" fmla="*/ 2054408 w 6353692"/>
              <a:gd name="connsiteY47" fmla="*/ 3609473 h 5277852"/>
              <a:gd name="connsiteX48" fmla="*/ 2022324 w 6353692"/>
              <a:gd name="connsiteY48" fmla="*/ 3753852 h 5277852"/>
              <a:gd name="connsiteX49" fmla="*/ 1845860 w 6353692"/>
              <a:gd name="connsiteY49" fmla="*/ 3994484 h 5277852"/>
              <a:gd name="connsiteX50" fmla="*/ 1765650 w 6353692"/>
              <a:gd name="connsiteY50" fmla="*/ 4106779 h 5277852"/>
              <a:gd name="connsiteX51" fmla="*/ 1717524 w 6353692"/>
              <a:gd name="connsiteY51" fmla="*/ 4170947 h 5277852"/>
              <a:gd name="connsiteX52" fmla="*/ 1637313 w 6353692"/>
              <a:gd name="connsiteY52" fmla="*/ 4283242 h 5277852"/>
              <a:gd name="connsiteX53" fmla="*/ 1557103 w 6353692"/>
              <a:gd name="connsiteY53" fmla="*/ 4443663 h 5277852"/>
              <a:gd name="connsiteX54" fmla="*/ 1653355 w 6353692"/>
              <a:gd name="connsiteY54" fmla="*/ 4459705 h 5277852"/>
              <a:gd name="connsiteX55" fmla="*/ 1781692 w 6353692"/>
              <a:gd name="connsiteY55" fmla="*/ 4411579 h 5277852"/>
              <a:gd name="connsiteX56" fmla="*/ 1861903 w 6353692"/>
              <a:gd name="connsiteY56" fmla="*/ 4395537 h 5277852"/>
              <a:gd name="connsiteX57" fmla="*/ 1958155 w 6353692"/>
              <a:gd name="connsiteY57" fmla="*/ 4347410 h 5277852"/>
              <a:gd name="connsiteX58" fmla="*/ 2118576 w 6353692"/>
              <a:gd name="connsiteY58" fmla="*/ 4315326 h 5277852"/>
              <a:gd name="connsiteX59" fmla="*/ 2343166 w 6353692"/>
              <a:gd name="connsiteY59" fmla="*/ 4283242 h 5277852"/>
              <a:gd name="connsiteX60" fmla="*/ 2375250 w 6353692"/>
              <a:gd name="connsiteY60" fmla="*/ 3785937 h 5277852"/>
              <a:gd name="connsiteX61" fmla="*/ 2407334 w 6353692"/>
              <a:gd name="connsiteY61" fmla="*/ 3673642 h 5277852"/>
              <a:gd name="connsiteX62" fmla="*/ 2423376 w 6353692"/>
              <a:gd name="connsiteY62" fmla="*/ 3593431 h 5277852"/>
              <a:gd name="connsiteX63" fmla="*/ 2375250 w 6353692"/>
              <a:gd name="connsiteY63" fmla="*/ 3737810 h 5277852"/>
              <a:gd name="connsiteX64" fmla="*/ 2230871 w 6353692"/>
              <a:gd name="connsiteY64" fmla="*/ 3978442 h 5277852"/>
              <a:gd name="connsiteX65" fmla="*/ 1990239 w 6353692"/>
              <a:gd name="connsiteY65" fmla="*/ 4186989 h 5277852"/>
              <a:gd name="connsiteX66" fmla="*/ 1893987 w 6353692"/>
              <a:gd name="connsiteY66" fmla="*/ 4235115 h 5277852"/>
              <a:gd name="connsiteX67" fmla="*/ 1813776 w 6353692"/>
              <a:gd name="connsiteY67" fmla="*/ 4283242 h 5277852"/>
              <a:gd name="connsiteX68" fmla="*/ 1589187 w 6353692"/>
              <a:gd name="connsiteY68" fmla="*/ 4154905 h 5277852"/>
              <a:gd name="connsiteX69" fmla="*/ 1621271 w 6353692"/>
              <a:gd name="connsiteY69" fmla="*/ 3801979 h 5277852"/>
              <a:gd name="connsiteX70" fmla="*/ 1717524 w 6353692"/>
              <a:gd name="connsiteY70" fmla="*/ 3529263 h 5277852"/>
              <a:gd name="connsiteX71" fmla="*/ 1781692 w 6353692"/>
              <a:gd name="connsiteY71" fmla="*/ 3433010 h 5277852"/>
              <a:gd name="connsiteX72" fmla="*/ 1845860 w 6353692"/>
              <a:gd name="connsiteY72" fmla="*/ 3320715 h 5277852"/>
              <a:gd name="connsiteX73" fmla="*/ 1990239 w 6353692"/>
              <a:gd name="connsiteY73" fmla="*/ 3096126 h 5277852"/>
              <a:gd name="connsiteX74" fmla="*/ 2038366 w 6353692"/>
              <a:gd name="connsiteY74" fmla="*/ 2983831 h 5277852"/>
              <a:gd name="connsiteX75" fmla="*/ 2102534 w 6353692"/>
              <a:gd name="connsiteY75" fmla="*/ 2919663 h 5277852"/>
              <a:gd name="connsiteX76" fmla="*/ 2182745 w 6353692"/>
              <a:gd name="connsiteY76" fmla="*/ 2839452 h 5277852"/>
              <a:gd name="connsiteX77" fmla="*/ 2262955 w 6353692"/>
              <a:gd name="connsiteY77" fmla="*/ 2871537 h 5277852"/>
              <a:gd name="connsiteX78" fmla="*/ 2295039 w 6353692"/>
              <a:gd name="connsiteY78" fmla="*/ 2951747 h 5277852"/>
              <a:gd name="connsiteX79" fmla="*/ 2407334 w 6353692"/>
              <a:gd name="connsiteY79" fmla="*/ 3160294 h 5277852"/>
              <a:gd name="connsiteX80" fmla="*/ 2599839 w 6353692"/>
              <a:gd name="connsiteY80" fmla="*/ 3352800 h 5277852"/>
              <a:gd name="connsiteX81" fmla="*/ 2664008 w 6353692"/>
              <a:gd name="connsiteY81" fmla="*/ 3384884 h 5277852"/>
              <a:gd name="connsiteX82" fmla="*/ 2744218 w 6353692"/>
              <a:gd name="connsiteY82" fmla="*/ 3465094 h 5277852"/>
              <a:gd name="connsiteX83" fmla="*/ 2792345 w 6353692"/>
              <a:gd name="connsiteY83" fmla="*/ 3481137 h 5277852"/>
              <a:gd name="connsiteX84" fmla="*/ 2872555 w 6353692"/>
              <a:gd name="connsiteY84" fmla="*/ 3529263 h 5277852"/>
              <a:gd name="connsiteX85" fmla="*/ 2920682 w 6353692"/>
              <a:gd name="connsiteY85" fmla="*/ 3561347 h 5277852"/>
              <a:gd name="connsiteX86" fmla="*/ 2968808 w 6353692"/>
              <a:gd name="connsiteY86" fmla="*/ 3577389 h 5277852"/>
              <a:gd name="connsiteX87" fmla="*/ 3032976 w 6353692"/>
              <a:gd name="connsiteY87" fmla="*/ 3561347 h 5277852"/>
              <a:gd name="connsiteX88" fmla="*/ 3000892 w 6353692"/>
              <a:gd name="connsiteY88" fmla="*/ 3513221 h 5277852"/>
              <a:gd name="connsiteX89" fmla="*/ 2904639 w 6353692"/>
              <a:gd name="connsiteY89" fmla="*/ 3497179 h 5277852"/>
              <a:gd name="connsiteX90" fmla="*/ 2744218 w 6353692"/>
              <a:gd name="connsiteY90" fmla="*/ 3513221 h 5277852"/>
              <a:gd name="connsiteX91" fmla="*/ 2760260 w 6353692"/>
              <a:gd name="connsiteY91" fmla="*/ 3577389 h 5277852"/>
              <a:gd name="connsiteX92" fmla="*/ 2840471 w 6353692"/>
              <a:gd name="connsiteY92" fmla="*/ 3625515 h 5277852"/>
              <a:gd name="connsiteX93" fmla="*/ 2904639 w 6353692"/>
              <a:gd name="connsiteY93" fmla="*/ 3641558 h 5277852"/>
              <a:gd name="connsiteX94" fmla="*/ 3193397 w 6353692"/>
              <a:gd name="connsiteY94" fmla="*/ 3625515 h 5277852"/>
              <a:gd name="connsiteX95" fmla="*/ 3257566 w 6353692"/>
              <a:gd name="connsiteY95" fmla="*/ 3545305 h 5277852"/>
              <a:gd name="connsiteX96" fmla="*/ 3193397 w 6353692"/>
              <a:gd name="connsiteY96" fmla="*/ 3561347 h 5277852"/>
              <a:gd name="connsiteX97" fmla="*/ 3097145 w 6353692"/>
              <a:gd name="connsiteY97" fmla="*/ 3625515 h 5277852"/>
              <a:gd name="connsiteX98" fmla="*/ 2920682 w 6353692"/>
              <a:gd name="connsiteY98" fmla="*/ 3721768 h 5277852"/>
              <a:gd name="connsiteX99" fmla="*/ 2760260 w 6353692"/>
              <a:gd name="connsiteY99" fmla="*/ 3785937 h 5277852"/>
              <a:gd name="connsiteX100" fmla="*/ 2680050 w 6353692"/>
              <a:gd name="connsiteY100" fmla="*/ 3737810 h 5277852"/>
              <a:gd name="connsiteX101" fmla="*/ 2696092 w 6353692"/>
              <a:gd name="connsiteY101" fmla="*/ 3657600 h 5277852"/>
              <a:gd name="connsiteX102" fmla="*/ 2824429 w 6353692"/>
              <a:gd name="connsiteY102" fmla="*/ 3545305 h 5277852"/>
              <a:gd name="connsiteX103" fmla="*/ 2904639 w 6353692"/>
              <a:gd name="connsiteY103" fmla="*/ 3449052 h 5277852"/>
              <a:gd name="connsiteX104" fmla="*/ 3000892 w 6353692"/>
              <a:gd name="connsiteY104" fmla="*/ 3400926 h 5277852"/>
              <a:gd name="connsiteX105" fmla="*/ 3049018 w 6353692"/>
              <a:gd name="connsiteY105" fmla="*/ 3368842 h 5277852"/>
              <a:gd name="connsiteX106" fmla="*/ 3353818 w 6353692"/>
              <a:gd name="connsiteY106" fmla="*/ 3336758 h 5277852"/>
              <a:gd name="connsiteX107" fmla="*/ 3401945 w 6353692"/>
              <a:gd name="connsiteY107" fmla="*/ 3320715 h 5277852"/>
              <a:gd name="connsiteX108" fmla="*/ 3434029 w 6353692"/>
              <a:gd name="connsiteY108" fmla="*/ 3272589 h 5277852"/>
              <a:gd name="connsiteX109" fmla="*/ 3081103 w 6353692"/>
              <a:gd name="connsiteY109" fmla="*/ 3288631 h 5277852"/>
              <a:gd name="connsiteX110" fmla="*/ 2631924 w 6353692"/>
              <a:gd name="connsiteY110" fmla="*/ 3497179 h 5277852"/>
              <a:gd name="connsiteX111" fmla="*/ 2503587 w 6353692"/>
              <a:gd name="connsiteY111" fmla="*/ 3593431 h 5277852"/>
              <a:gd name="connsiteX112" fmla="*/ 2311082 w 6353692"/>
              <a:gd name="connsiteY112" fmla="*/ 3721768 h 5277852"/>
              <a:gd name="connsiteX113" fmla="*/ 2278997 w 6353692"/>
              <a:gd name="connsiteY113" fmla="*/ 3753852 h 5277852"/>
              <a:gd name="connsiteX114" fmla="*/ 2230871 w 6353692"/>
              <a:gd name="connsiteY114" fmla="*/ 3785937 h 5277852"/>
              <a:gd name="connsiteX115" fmla="*/ 2295039 w 6353692"/>
              <a:gd name="connsiteY115" fmla="*/ 3737810 h 5277852"/>
              <a:gd name="connsiteX116" fmla="*/ 2567755 w 6353692"/>
              <a:gd name="connsiteY116" fmla="*/ 3545305 h 5277852"/>
              <a:gd name="connsiteX117" fmla="*/ 2712134 w 6353692"/>
              <a:gd name="connsiteY117" fmla="*/ 3433010 h 5277852"/>
              <a:gd name="connsiteX118" fmla="*/ 3032976 w 6353692"/>
              <a:gd name="connsiteY118" fmla="*/ 3144252 h 5277852"/>
              <a:gd name="connsiteX119" fmla="*/ 3113187 w 6353692"/>
              <a:gd name="connsiteY119" fmla="*/ 3048000 h 5277852"/>
              <a:gd name="connsiteX120" fmla="*/ 3177355 w 6353692"/>
              <a:gd name="connsiteY120" fmla="*/ 2983831 h 5277852"/>
              <a:gd name="connsiteX121" fmla="*/ 3353818 w 6353692"/>
              <a:gd name="connsiteY121" fmla="*/ 2791326 h 5277852"/>
              <a:gd name="connsiteX122" fmla="*/ 3450071 w 6353692"/>
              <a:gd name="connsiteY122" fmla="*/ 2711115 h 5277852"/>
              <a:gd name="connsiteX123" fmla="*/ 3498197 w 6353692"/>
              <a:gd name="connsiteY123" fmla="*/ 2695073 h 5277852"/>
              <a:gd name="connsiteX124" fmla="*/ 3546324 w 6353692"/>
              <a:gd name="connsiteY124" fmla="*/ 2711115 h 5277852"/>
              <a:gd name="connsiteX125" fmla="*/ 3562366 w 6353692"/>
              <a:gd name="connsiteY125" fmla="*/ 2759242 h 5277852"/>
              <a:gd name="connsiteX126" fmla="*/ 3610492 w 6353692"/>
              <a:gd name="connsiteY126" fmla="*/ 2823410 h 5277852"/>
              <a:gd name="connsiteX127" fmla="*/ 3722787 w 6353692"/>
              <a:gd name="connsiteY127" fmla="*/ 2919663 h 5277852"/>
              <a:gd name="connsiteX128" fmla="*/ 3786955 w 6353692"/>
              <a:gd name="connsiteY128" fmla="*/ 2935705 h 5277852"/>
              <a:gd name="connsiteX129" fmla="*/ 3835082 w 6353692"/>
              <a:gd name="connsiteY129" fmla="*/ 2967789 h 5277852"/>
              <a:gd name="connsiteX130" fmla="*/ 3931334 w 6353692"/>
              <a:gd name="connsiteY130" fmla="*/ 2999873 h 5277852"/>
              <a:gd name="connsiteX131" fmla="*/ 4091755 w 6353692"/>
              <a:gd name="connsiteY131" fmla="*/ 2951747 h 5277852"/>
              <a:gd name="connsiteX132" fmla="*/ 4171966 w 6353692"/>
              <a:gd name="connsiteY132" fmla="*/ 2919663 h 5277852"/>
              <a:gd name="connsiteX133" fmla="*/ 4316345 w 6353692"/>
              <a:gd name="connsiteY133" fmla="*/ 2935705 h 5277852"/>
              <a:gd name="connsiteX134" fmla="*/ 4300303 w 6353692"/>
              <a:gd name="connsiteY134" fmla="*/ 3160294 h 5277852"/>
              <a:gd name="connsiteX135" fmla="*/ 4316345 w 6353692"/>
              <a:gd name="connsiteY135" fmla="*/ 3866147 h 5277852"/>
              <a:gd name="connsiteX136" fmla="*/ 4332387 w 6353692"/>
              <a:gd name="connsiteY136" fmla="*/ 3753852 h 5277852"/>
              <a:gd name="connsiteX137" fmla="*/ 4364471 w 6353692"/>
              <a:gd name="connsiteY137" fmla="*/ 3497179 h 5277852"/>
              <a:gd name="connsiteX138" fmla="*/ 4396555 w 6353692"/>
              <a:gd name="connsiteY138" fmla="*/ 3352800 h 5277852"/>
              <a:gd name="connsiteX139" fmla="*/ 4412597 w 6353692"/>
              <a:gd name="connsiteY139" fmla="*/ 3192379 h 5277852"/>
              <a:gd name="connsiteX140" fmla="*/ 4428639 w 6353692"/>
              <a:gd name="connsiteY140" fmla="*/ 3112168 h 5277852"/>
              <a:gd name="connsiteX141" fmla="*/ 4460724 w 6353692"/>
              <a:gd name="connsiteY141" fmla="*/ 2855494 h 5277852"/>
              <a:gd name="connsiteX142" fmla="*/ 4476766 w 6353692"/>
              <a:gd name="connsiteY142" fmla="*/ 2807368 h 5277852"/>
              <a:gd name="connsiteX143" fmla="*/ 4444682 w 6353692"/>
              <a:gd name="connsiteY143" fmla="*/ 2598821 h 5277852"/>
              <a:gd name="connsiteX144" fmla="*/ 4332387 w 6353692"/>
              <a:gd name="connsiteY144" fmla="*/ 2695073 h 5277852"/>
              <a:gd name="connsiteX145" fmla="*/ 4171966 w 6353692"/>
              <a:gd name="connsiteY145" fmla="*/ 2951747 h 5277852"/>
              <a:gd name="connsiteX146" fmla="*/ 4155924 w 6353692"/>
              <a:gd name="connsiteY146" fmla="*/ 3288631 h 5277852"/>
              <a:gd name="connsiteX147" fmla="*/ 4460724 w 6353692"/>
              <a:gd name="connsiteY147" fmla="*/ 3224463 h 5277852"/>
              <a:gd name="connsiteX148" fmla="*/ 4749482 w 6353692"/>
              <a:gd name="connsiteY148" fmla="*/ 2935705 h 5277852"/>
              <a:gd name="connsiteX149" fmla="*/ 4925945 w 6353692"/>
              <a:gd name="connsiteY149" fmla="*/ 2711115 h 5277852"/>
              <a:gd name="connsiteX150" fmla="*/ 5006155 w 6353692"/>
              <a:gd name="connsiteY150" fmla="*/ 2550694 h 5277852"/>
              <a:gd name="connsiteX151" fmla="*/ 5070324 w 6353692"/>
              <a:gd name="connsiteY151" fmla="*/ 2438400 h 5277852"/>
              <a:gd name="connsiteX152" fmla="*/ 5102408 w 6353692"/>
              <a:gd name="connsiteY152" fmla="*/ 2326105 h 5277852"/>
              <a:gd name="connsiteX153" fmla="*/ 4958029 w 6353692"/>
              <a:gd name="connsiteY153" fmla="*/ 2342147 h 5277852"/>
              <a:gd name="connsiteX154" fmla="*/ 4829692 w 6353692"/>
              <a:gd name="connsiteY154" fmla="*/ 2390273 h 5277852"/>
              <a:gd name="connsiteX155" fmla="*/ 4861776 w 6353692"/>
              <a:gd name="connsiteY155" fmla="*/ 2342147 h 5277852"/>
              <a:gd name="connsiteX156" fmla="*/ 4909903 w 6353692"/>
              <a:gd name="connsiteY156" fmla="*/ 2294021 h 5277852"/>
              <a:gd name="connsiteX157" fmla="*/ 4990113 w 6353692"/>
              <a:gd name="connsiteY157" fmla="*/ 2229852 h 5277852"/>
              <a:gd name="connsiteX158" fmla="*/ 5022197 w 6353692"/>
              <a:gd name="connsiteY158" fmla="*/ 2181726 h 5277852"/>
              <a:gd name="connsiteX159" fmla="*/ 5118450 w 6353692"/>
              <a:gd name="connsiteY159" fmla="*/ 2085473 h 5277852"/>
              <a:gd name="connsiteX160" fmla="*/ 5166576 w 6353692"/>
              <a:gd name="connsiteY160" fmla="*/ 2037347 h 5277852"/>
              <a:gd name="connsiteX161" fmla="*/ 5198660 w 6353692"/>
              <a:gd name="connsiteY161" fmla="*/ 1989221 h 5277852"/>
              <a:gd name="connsiteX162" fmla="*/ 5118450 w 6353692"/>
              <a:gd name="connsiteY162" fmla="*/ 2005263 h 5277852"/>
              <a:gd name="connsiteX163" fmla="*/ 5006155 w 6353692"/>
              <a:gd name="connsiteY163" fmla="*/ 2037347 h 5277852"/>
              <a:gd name="connsiteX164" fmla="*/ 4909903 w 6353692"/>
              <a:gd name="connsiteY164" fmla="*/ 2085473 h 5277852"/>
              <a:gd name="connsiteX165" fmla="*/ 4829692 w 6353692"/>
              <a:gd name="connsiteY165" fmla="*/ 2101515 h 5277852"/>
              <a:gd name="connsiteX166" fmla="*/ 4637187 w 6353692"/>
              <a:gd name="connsiteY166" fmla="*/ 2133600 h 5277852"/>
              <a:gd name="connsiteX167" fmla="*/ 4637187 w 6353692"/>
              <a:gd name="connsiteY167" fmla="*/ 1989221 h 5277852"/>
              <a:gd name="connsiteX168" fmla="*/ 4701355 w 6353692"/>
              <a:gd name="connsiteY168" fmla="*/ 1892968 h 5277852"/>
              <a:gd name="connsiteX169" fmla="*/ 4781566 w 6353692"/>
              <a:gd name="connsiteY169" fmla="*/ 1748589 h 5277852"/>
              <a:gd name="connsiteX170" fmla="*/ 4909903 w 6353692"/>
              <a:gd name="connsiteY170" fmla="*/ 1540042 h 5277852"/>
              <a:gd name="connsiteX171" fmla="*/ 4941987 w 6353692"/>
              <a:gd name="connsiteY171" fmla="*/ 1475873 h 5277852"/>
              <a:gd name="connsiteX172" fmla="*/ 4958029 w 6353692"/>
              <a:gd name="connsiteY172" fmla="*/ 1427747 h 5277852"/>
              <a:gd name="connsiteX173" fmla="*/ 5022197 w 6353692"/>
              <a:gd name="connsiteY173" fmla="*/ 1379621 h 5277852"/>
              <a:gd name="connsiteX174" fmla="*/ 5166576 w 6353692"/>
              <a:gd name="connsiteY174" fmla="*/ 1604210 h 5277852"/>
              <a:gd name="connsiteX175" fmla="*/ 5102408 w 6353692"/>
              <a:gd name="connsiteY175" fmla="*/ 2566737 h 5277852"/>
              <a:gd name="connsiteX176" fmla="*/ 5086366 w 6353692"/>
              <a:gd name="connsiteY176" fmla="*/ 2775284 h 5277852"/>
              <a:gd name="connsiteX177" fmla="*/ 5038239 w 6353692"/>
              <a:gd name="connsiteY177" fmla="*/ 2983831 h 5277852"/>
              <a:gd name="connsiteX178" fmla="*/ 5054282 w 6353692"/>
              <a:gd name="connsiteY178" fmla="*/ 3144252 h 5277852"/>
              <a:gd name="connsiteX179" fmla="*/ 5086366 w 6353692"/>
              <a:gd name="connsiteY179" fmla="*/ 3031958 h 5277852"/>
              <a:gd name="connsiteX180" fmla="*/ 5102408 w 6353692"/>
              <a:gd name="connsiteY180" fmla="*/ 2903621 h 5277852"/>
              <a:gd name="connsiteX181" fmla="*/ 5150534 w 6353692"/>
              <a:gd name="connsiteY181" fmla="*/ 2614863 h 5277852"/>
              <a:gd name="connsiteX182" fmla="*/ 5246787 w 6353692"/>
              <a:gd name="connsiteY182" fmla="*/ 1732547 h 5277852"/>
              <a:gd name="connsiteX183" fmla="*/ 5278871 w 6353692"/>
              <a:gd name="connsiteY183" fmla="*/ 1491915 h 5277852"/>
              <a:gd name="connsiteX184" fmla="*/ 5326997 w 6353692"/>
              <a:gd name="connsiteY184" fmla="*/ 1251284 h 5277852"/>
              <a:gd name="connsiteX185" fmla="*/ 5359082 w 6353692"/>
              <a:gd name="connsiteY185" fmla="*/ 994610 h 5277852"/>
              <a:gd name="connsiteX186" fmla="*/ 5391166 w 6353692"/>
              <a:gd name="connsiteY186" fmla="*/ 882315 h 5277852"/>
              <a:gd name="connsiteX187" fmla="*/ 5439292 w 6353692"/>
              <a:gd name="connsiteY187" fmla="*/ 657726 h 5277852"/>
              <a:gd name="connsiteX188" fmla="*/ 5455334 w 6353692"/>
              <a:gd name="connsiteY188" fmla="*/ 545431 h 5277852"/>
              <a:gd name="connsiteX189" fmla="*/ 5487418 w 6353692"/>
              <a:gd name="connsiteY189" fmla="*/ 433137 h 5277852"/>
              <a:gd name="connsiteX190" fmla="*/ 5455334 w 6353692"/>
              <a:gd name="connsiteY190" fmla="*/ 401052 h 5277852"/>
              <a:gd name="connsiteX191" fmla="*/ 5343039 w 6353692"/>
              <a:gd name="connsiteY191" fmla="*/ 497305 h 5277852"/>
              <a:gd name="connsiteX192" fmla="*/ 5246787 w 6353692"/>
              <a:gd name="connsiteY192" fmla="*/ 561473 h 5277852"/>
              <a:gd name="connsiteX193" fmla="*/ 5134492 w 6353692"/>
              <a:gd name="connsiteY193" fmla="*/ 657726 h 5277852"/>
              <a:gd name="connsiteX194" fmla="*/ 4909903 w 6353692"/>
              <a:gd name="connsiteY194" fmla="*/ 802105 h 5277852"/>
              <a:gd name="connsiteX195" fmla="*/ 4861776 w 6353692"/>
              <a:gd name="connsiteY195" fmla="*/ 818147 h 5277852"/>
              <a:gd name="connsiteX196" fmla="*/ 4958029 w 6353692"/>
              <a:gd name="connsiteY196" fmla="*/ 721894 h 5277852"/>
              <a:gd name="connsiteX197" fmla="*/ 5006155 w 6353692"/>
              <a:gd name="connsiteY197" fmla="*/ 689810 h 5277852"/>
              <a:gd name="connsiteX198" fmla="*/ 5070324 w 6353692"/>
              <a:gd name="connsiteY198" fmla="*/ 625642 h 5277852"/>
              <a:gd name="connsiteX199" fmla="*/ 5150534 w 6353692"/>
              <a:gd name="connsiteY199" fmla="*/ 577515 h 5277852"/>
              <a:gd name="connsiteX200" fmla="*/ 5214703 w 6353692"/>
              <a:gd name="connsiteY200" fmla="*/ 513347 h 5277852"/>
              <a:gd name="connsiteX201" fmla="*/ 5278871 w 6353692"/>
              <a:gd name="connsiteY201" fmla="*/ 481263 h 5277852"/>
              <a:gd name="connsiteX202" fmla="*/ 5343039 w 6353692"/>
              <a:gd name="connsiteY202" fmla="*/ 433137 h 5277852"/>
              <a:gd name="connsiteX203" fmla="*/ 5407208 w 6353692"/>
              <a:gd name="connsiteY203" fmla="*/ 401052 h 5277852"/>
              <a:gd name="connsiteX204" fmla="*/ 5535545 w 6353692"/>
              <a:gd name="connsiteY204" fmla="*/ 336884 h 5277852"/>
              <a:gd name="connsiteX205" fmla="*/ 5631797 w 6353692"/>
              <a:gd name="connsiteY205" fmla="*/ 304800 h 5277852"/>
              <a:gd name="connsiteX206" fmla="*/ 5776176 w 6353692"/>
              <a:gd name="connsiteY206" fmla="*/ 336884 h 5277852"/>
              <a:gd name="connsiteX207" fmla="*/ 5888471 w 6353692"/>
              <a:gd name="connsiteY207" fmla="*/ 481263 h 5277852"/>
              <a:gd name="connsiteX208" fmla="*/ 5920555 w 6353692"/>
              <a:gd name="connsiteY208" fmla="*/ 529389 h 5277852"/>
              <a:gd name="connsiteX209" fmla="*/ 5968682 w 6353692"/>
              <a:gd name="connsiteY209" fmla="*/ 545431 h 5277852"/>
              <a:gd name="connsiteX210" fmla="*/ 6113060 w 6353692"/>
              <a:gd name="connsiteY210" fmla="*/ 529389 h 5277852"/>
              <a:gd name="connsiteX211" fmla="*/ 6193271 w 6353692"/>
              <a:gd name="connsiteY211" fmla="*/ 449179 h 5277852"/>
              <a:gd name="connsiteX212" fmla="*/ 6273482 w 6353692"/>
              <a:gd name="connsiteY212" fmla="*/ 385010 h 5277852"/>
              <a:gd name="connsiteX213" fmla="*/ 6305566 w 6353692"/>
              <a:gd name="connsiteY213" fmla="*/ 128337 h 5277852"/>
              <a:gd name="connsiteX214" fmla="*/ 6321608 w 6353692"/>
              <a:gd name="connsiteY214" fmla="*/ 80210 h 5277852"/>
              <a:gd name="connsiteX215" fmla="*/ 6353692 w 6353692"/>
              <a:gd name="connsiteY215" fmla="*/ 0 h 5277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</a:cxnLst>
            <a:rect l="l" t="t" r="r" b="b"/>
            <a:pathLst>
              <a:path w="6353692" h="5277852">
                <a:moveTo>
                  <a:pt x="97271" y="5197642"/>
                </a:moveTo>
                <a:cubicBezTo>
                  <a:pt x="81229" y="5176252"/>
                  <a:pt x="62410" y="5156687"/>
                  <a:pt x="49145" y="5133473"/>
                </a:cubicBezTo>
                <a:cubicBezTo>
                  <a:pt x="40755" y="5118791"/>
                  <a:pt x="37749" y="5101606"/>
                  <a:pt x="33103" y="5085347"/>
                </a:cubicBezTo>
                <a:cubicBezTo>
                  <a:pt x="17996" y="5032473"/>
                  <a:pt x="12048" y="4996117"/>
                  <a:pt x="1018" y="4940968"/>
                </a:cubicBezTo>
                <a:cubicBezTo>
                  <a:pt x="6365" y="4791242"/>
                  <a:pt x="-12323" y="4638701"/>
                  <a:pt x="17060" y="4491789"/>
                </a:cubicBezTo>
                <a:cubicBezTo>
                  <a:pt x="22304" y="4465571"/>
                  <a:pt x="63623" y="4519793"/>
                  <a:pt x="81229" y="4539915"/>
                </a:cubicBezTo>
                <a:cubicBezTo>
                  <a:pt x="101761" y="4563381"/>
                  <a:pt x="114424" y="4592753"/>
                  <a:pt x="129355" y="4620126"/>
                </a:cubicBezTo>
                <a:cubicBezTo>
                  <a:pt x="227408" y="4799890"/>
                  <a:pt x="122453" y="4633836"/>
                  <a:pt x="241650" y="4812631"/>
                </a:cubicBezTo>
                <a:cubicBezTo>
                  <a:pt x="286443" y="4991806"/>
                  <a:pt x="210319" y="4717882"/>
                  <a:pt x="386029" y="5069305"/>
                </a:cubicBezTo>
                <a:cubicBezTo>
                  <a:pt x="402071" y="5101389"/>
                  <a:pt x="416734" y="5134201"/>
                  <a:pt x="434155" y="5165558"/>
                </a:cubicBezTo>
                <a:cubicBezTo>
                  <a:pt x="547556" y="5369682"/>
                  <a:pt x="373208" y="5027627"/>
                  <a:pt x="498324" y="5277852"/>
                </a:cubicBezTo>
                <a:cubicBezTo>
                  <a:pt x="801932" y="5075447"/>
                  <a:pt x="517111" y="5284379"/>
                  <a:pt x="562492" y="4331368"/>
                </a:cubicBezTo>
                <a:cubicBezTo>
                  <a:pt x="567322" y="4229940"/>
                  <a:pt x="578793" y="4240376"/>
                  <a:pt x="642703" y="4219073"/>
                </a:cubicBezTo>
                <a:cubicBezTo>
                  <a:pt x="658745" y="4224420"/>
                  <a:pt x="677301" y="4224969"/>
                  <a:pt x="690829" y="4235115"/>
                </a:cubicBezTo>
                <a:cubicBezTo>
                  <a:pt x="721078" y="4257802"/>
                  <a:pt x="771039" y="4315326"/>
                  <a:pt x="771039" y="4315326"/>
                </a:cubicBezTo>
                <a:cubicBezTo>
                  <a:pt x="819165" y="4293937"/>
                  <a:pt x="873286" y="4282757"/>
                  <a:pt x="915418" y="4251158"/>
                </a:cubicBezTo>
                <a:cubicBezTo>
                  <a:pt x="940362" y="4232450"/>
                  <a:pt x="944067" y="4195295"/>
                  <a:pt x="963545" y="4170947"/>
                </a:cubicBezTo>
                <a:cubicBezTo>
                  <a:pt x="987166" y="4141421"/>
                  <a:pt x="1017018" y="4117474"/>
                  <a:pt x="1043755" y="4090737"/>
                </a:cubicBezTo>
                <a:cubicBezTo>
                  <a:pt x="1059797" y="4053305"/>
                  <a:pt x="1075030" y="4015516"/>
                  <a:pt x="1091882" y="3978442"/>
                </a:cubicBezTo>
                <a:cubicBezTo>
                  <a:pt x="1101778" y="3956671"/>
                  <a:pt x="1115793" y="3936748"/>
                  <a:pt x="1123966" y="3914273"/>
                </a:cubicBezTo>
                <a:cubicBezTo>
                  <a:pt x="1137270" y="3877688"/>
                  <a:pt x="1145355" y="3839410"/>
                  <a:pt x="1156050" y="3801979"/>
                </a:cubicBezTo>
                <a:cubicBezTo>
                  <a:pt x="1161397" y="3759200"/>
                  <a:pt x="1165537" y="3716253"/>
                  <a:pt x="1172092" y="3673642"/>
                </a:cubicBezTo>
                <a:cubicBezTo>
                  <a:pt x="1176238" y="3646693"/>
                  <a:pt x="1207414" y="3612711"/>
                  <a:pt x="1188134" y="3593431"/>
                </a:cubicBezTo>
                <a:lnTo>
                  <a:pt x="1140008" y="3641558"/>
                </a:lnTo>
                <a:cubicBezTo>
                  <a:pt x="1118618" y="3695032"/>
                  <a:pt x="1099671" y="3749548"/>
                  <a:pt x="1075839" y="3801979"/>
                </a:cubicBezTo>
                <a:cubicBezTo>
                  <a:pt x="1019424" y="3926091"/>
                  <a:pt x="968069" y="4053187"/>
                  <a:pt x="899376" y="4170947"/>
                </a:cubicBezTo>
                <a:cubicBezTo>
                  <a:pt x="858579" y="4240885"/>
                  <a:pt x="793410" y="4343113"/>
                  <a:pt x="754997" y="4427621"/>
                </a:cubicBezTo>
                <a:cubicBezTo>
                  <a:pt x="738145" y="4464695"/>
                  <a:pt x="723937" y="4502939"/>
                  <a:pt x="706871" y="4539915"/>
                </a:cubicBezTo>
                <a:cubicBezTo>
                  <a:pt x="691839" y="4572485"/>
                  <a:pt x="651710" y="4600993"/>
                  <a:pt x="658745" y="4636168"/>
                </a:cubicBezTo>
                <a:cubicBezTo>
                  <a:pt x="663069" y="4657787"/>
                  <a:pt x="701524" y="4625473"/>
                  <a:pt x="722913" y="4620126"/>
                </a:cubicBezTo>
                <a:cubicBezTo>
                  <a:pt x="976499" y="4366540"/>
                  <a:pt x="879600" y="4475377"/>
                  <a:pt x="1204176" y="4042610"/>
                </a:cubicBezTo>
                <a:cubicBezTo>
                  <a:pt x="1270939" y="3953593"/>
                  <a:pt x="1340615" y="3866008"/>
                  <a:pt x="1396682" y="3769894"/>
                </a:cubicBezTo>
                <a:cubicBezTo>
                  <a:pt x="1471545" y="3641557"/>
                  <a:pt x="1544830" y="3512287"/>
                  <a:pt x="1621271" y="3384884"/>
                </a:cubicBezTo>
                <a:cubicBezTo>
                  <a:pt x="1641110" y="3351819"/>
                  <a:pt x="1662302" y="3319479"/>
                  <a:pt x="1685439" y="3288631"/>
                </a:cubicBezTo>
                <a:cubicBezTo>
                  <a:pt x="1701481" y="3267242"/>
                  <a:pt x="1720094" y="3247558"/>
                  <a:pt x="1733566" y="3224463"/>
                </a:cubicBezTo>
                <a:cubicBezTo>
                  <a:pt x="1757665" y="3183150"/>
                  <a:pt x="1775059" y="3138238"/>
                  <a:pt x="1797734" y="3096126"/>
                </a:cubicBezTo>
                <a:cubicBezTo>
                  <a:pt x="1837116" y="3022988"/>
                  <a:pt x="1846445" y="3015135"/>
                  <a:pt x="1893987" y="2951747"/>
                </a:cubicBezTo>
                <a:cubicBezTo>
                  <a:pt x="1821077" y="3170480"/>
                  <a:pt x="1901363" y="2956344"/>
                  <a:pt x="1685439" y="3320715"/>
                </a:cubicBezTo>
                <a:cubicBezTo>
                  <a:pt x="1450639" y="3716940"/>
                  <a:pt x="1832901" y="3175579"/>
                  <a:pt x="1428766" y="3769894"/>
                </a:cubicBezTo>
                <a:cubicBezTo>
                  <a:pt x="1401044" y="3810662"/>
                  <a:pt x="1359295" y="3840798"/>
                  <a:pt x="1332513" y="3882189"/>
                </a:cubicBezTo>
                <a:cubicBezTo>
                  <a:pt x="1300035" y="3932383"/>
                  <a:pt x="1283989" y="3991912"/>
                  <a:pt x="1252303" y="4042610"/>
                </a:cubicBezTo>
                <a:lnTo>
                  <a:pt x="1091882" y="4299284"/>
                </a:lnTo>
                <a:cubicBezTo>
                  <a:pt x="1158081" y="4398582"/>
                  <a:pt x="1127859" y="4387739"/>
                  <a:pt x="1316471" y="4251158"/>
                </a:cubicBezTo>
                <a:cubicBezTo>
                  <a:pt x="1414663" y="4180053"/>
                  <a:pt x="1497704" y="4090077"/>
                  <a:pt x="1589187" y="4010526"/>
                </a:cubicBezTo>
                <a:cubicBezTo>
                  <a:pt x="1620702" y="3983121"/>
                  <a:pt x="1655907" y="3959847"/>
                  <a:pt x="1685439" y="3930315"/>
                </a:cubicBezTo>
                <a:cubicBezTo>
                  <a:pt x="1706829" y="3908926"/>
                  <a:pt x="1726843" y="3886066"/>
                  <a:pt x="1749608" y="3866147"/>
                </a:cubicBezTo>
                <a:cubicBezTo>
                  <a:pt x="1812470" y="3811143"/>
                  <a:pt x="1883049" y="3764790"/>
                  <a:pt x="1942113" y="3705726"/>
                </a:cubicBezTo>
                <a:cubicBezTo>
                  <a:pt x="2009145" y="3638694"/>
                  <a:pt x="1972090" y="3671212"/>
                  <a:pt x="2054408" y="3609473"/>
                </a:cubicBezTo>
                <a:cubicBezTo>
                  <a:pt x="2076168" y="3696513"/>
                  <a:pt x="2084402" y="3665170"/>
                  <a:pt x="2022324" y="3753852"/>
                </a:cubicBezTo>
                <a:cubicBezTo>
                  <a:pt x="1965283" y="3835339"/>
                  <a:pt x="1904364" y="3914041"/>
                  <a:pt x="1845860" y="3994484"/>
                </a:cubicBezTo>
                <a:cubicBezTo>
                  <a:pt x="1818804" y="4031686"/>
                  <a:pt x="1792706" y="4069577"/>
                  <a:pt x="1765650" y="4106779"/>
                </a:cubicBezTo>
                <a:cubicBezTo>
                  <a:pt x="1749924" y="4128402"/>
                  <a:pt x="1733250" y="4149324"/>
                  <a:pt x="1717524" y="4170947"/>
                </a:cubicBezTo>
                <a:cubicBezTo>
                  <a:pt x="1690468" y="4208149"/>
                  <a:pt x="1657885" y="4242098"/>
                  <a:pt x="1637313" y="4283242"/>
                </a:cubicBezTo>
                <a:lnTo>
                  <a:pt x="1557103" y="4443663"/>
                </a:lnTo>
                <a:cubicBezTo>
                  <a:pt x="1589187" y="4449010"/>
                  <a:pt x="1621155" y="4464305"/>
                  <a:pt x="1653355" y="4459705"/>
                </a:cubicBezTo>
                <a:cubicBezTo>
                  <a:pt x="1698584" y="4453244"/>
                  <a:pt x="1738024" y="4425015"/>
                  <a:pt x="1781692" y="4411579"/>
                </a:cubicBezTo>
                <a:cubicBezTo>
                  <a:pt x="1807753" y="4403560"/>
                  <a:pt x="1835166" y="4400884"/>
                  <a:pt x="1861903" y="4395537"/>
                </a:cubicBezTo>
                <a:cubicBezTo>
                  <a:pt x="1893987" y="4379495"/>
                  <a:pt x="1923917" y="4358110"/>
                  <a:pt x="1958155" y="4347410"/>
                </a:cubicBezTo>
                <a:cubicBezTo>
                  <a:pt x="2010205" y="4331144"/>
                  <a:pt x="2065102" y="4326021"/>
                  <a:pt x="2118576" y="4315326"/>
                </a:cubicBezTo>
                <a:cubicBezTo>
                  <a:pt x="2246268" y="4289788"/>
                  <a:pt x="2171689" y="4302295"/>
                  <a:pt x="2343166" y="4283242"/>
                </a:cubicBezTo>
                <a:cubicBezTo>
                  <a:pt x="2346758" y="4197044"/>
                  <a:pt x="2345171" y="3926306"/>
                  <a:pt x="2375250" y="3785937"/>
                </a:cubicBezTo>
                <a:cubicBezTo>
                  <a:pt x="2383407" y="3747872"/>
                  <a:pt x="2397892" y="3711409"/>
                  <a:pt x="2407334" y="3673642"/>
                </a:cubicBezTo>
                <a:cubicBezTo>
                  <a:pt x="2413947" y="3647190"/>
                  <a:pt x="2435570" y="3569043"/>
                  <a:pt x="2423376" y="3593431"/>
                </a:cubicBezTo>
                <a:cubicBezTo>
                  <a:pt x="2400689" y="3638805"/>
                  <a:pt x="2397937" y="3692436"/>
                  <a:pt x="2375250" y="3737810"/>
                </a:cubicBezTo>
                <a:cubicBezTo>
                  <a:pt x="2333417" y="3821476"/>
                  <a:pt x="2297014" y="3912299"/>
                  <a:pt x="2230871" y="3978442"/>
                </a:cubicBezTo>
                <a:cubicBezTo>
                  <a:pt x="2124632" y="4084681"/>
                  <a:pt x="2110231" y="4113148"/>
                  <a:pt x="1990239" y="4186989"/>
                </a:cubicBezTo>
                <a:cubicBezTo>
                  <a:pt x="1959689" y="4205789"/>
                  <a:pt x="1925478" y="4217938"/>
                  <a:pt x="1893987" y="4235115"/>
                </a:cubicBezTo>
                <a:cubicBezTo>
                  <a:pt x="1866614" y="4250046"/>
                  <a:pt x="1840513" y="4267200"/>
                  <a:pt x="1813776" y="4283242"/>
                </a:cubicBezTo>
                <a:cubicBezTo>
                  <a:pt x="1738913" y="4240463"/>
                  <a:pt x="1621210" y="4234962"/>
                  <a:pt x="1589187" y="4154905"/>
                </a:cubicBezTo>
                <a:cubicBezTo>
                  <a:pt x="1545316" y="4045227"/>
                  <a:pt x="1597534" y="3917697"/>
                  <a:pt x="1621271" y="3801979"/>
                </a:cubicBezTo>
                <a:cubicBezTo>
                  <a:pt x="1640642" y="3707544"/>
                  <a:pt x="1679086" y="3617670"/>
                  <a:pt x="1717524" y="3529263"/>
                </a:cubicBezTo>
                <a:cubicBezTo>
                  <a:pt x="1732899" y="3493900"/>
                  <a:pt x="1761483" y="3465850"/>
                  <a:pt x="1781692" y="3433010"/>
                </a:cubicBezTo>
                <a:cubicBezTo>
                  <a:pt x="1804287" y="3396293"/>
                  <a:pt x="1823168" y="3357372"/>
                  <a:pt x="1845860" y="3320715"/>
                </a:cubicBezTo>
                <a:cubicBezTo>
                  <a:pt x="1892704" y="3245043"/>
                  <a:pt x="1946084" y="3173398"/>
                  <a:pt x="1990239" y="3096126"/>
                </a:cubicBezTo>
                <a:cubicBezTo>
                  <a:pt x="2010444" y="3060767"/>
                  <a:pt x="2016502" y="3018189"/>
                  <a:pt x="2038366" y="2983831"/>
                </a:cubicBezTo>
                <a:cubicBezTo>
                  <a:pt x="2054606" y="2958311"/>
                  <a:pt x="2082848" y="2942630"/>
                  <a:pt x="2102534" y="2919663"/>
                </a:cubicBezTo>
                <a:cubicBezTo>
                  <a:pt x="2173833" y="2836481"/>
                  <a:pt x="2090056" y="2901246"/>
                  <a:pt x="2182745" y="2839452"/>
                </a:cubicBezTo>
                <a:cubicBezTo>
                  <a:pt x="2209482" y="2850147"/>
                  <a:pt x="2242593" y="2851175"/>
                  <a:pt x="2262955" y="2871537"/>
                </a:cubicBezTo>
                <a:cubicBezTo>
                  <a:pt x="2283317" y="2891899"/>
                  <a:pt x="2283123" y="2925532"/>
                  <a:pt x="2295039" y="2951747"/>
                </a:cubicBezTo>
                <a:cubicBezTo>
                  <a:pt x="2315755" y="2997323"/>
                  <a:pt x="2381483" y="3124103"/>
                  <a:pt x="2407334" y="3160294"/>
                </a:cubicBezTo>
                <a:cubicBezTo>
                  <a:pt x="2459463" y="3233274"/>
                  <a:pt x="2526118" y="3301195"/>
                  <a:pt x="2599839" y="3352800"/>
                </a:cubicBezTo>
                <a:cubicBezTo>
                  <a:pt x="2619430" y="3366514"/>
                  <a:pt x="2642618" y="3374189"/>
                  <a:pt x="2664008" y="3384884"/>
                </a:cubicBezTo>
                <a:cubicBezTo>
                  <a:pt x="2690745" y="3411621"/>
                  <a:pt x="2713969" y="3442407"/>
                  <a:pt x="2744218" y="3465094"/>
                </a:cubicBezTo>
                <a:cubicBezTo>
                  <a:pt x="2757746" y="3475240"/>
                  <a:pt x="2777220" y="3473574"/>
                  <a:pt x="2792345" y="3481137"/>
                </a:cubicBezTo>
                <a:cubicBezTo>
                  <a:pt x="2820233" y="3495081"/>
                  <a:pt x="2846114" y="3512738"/>
                  <a:pt x="2872555" y="3529263"/>
                </a:cubicBezTo>
                <a:cubicBezTo>
                  <a:pt x="2888905" y="3539482"/>
                  <a:pt x="2903437" y="3552725"/>
                  <a:pt x="2920682" y="3561347"/>
                </a:cubicBezTo>
                <a:cubicBezTo>
                  <a:pt x="2935807" y="3568909"/>
                  <a:pt x="2952766" y="3572042"/>
                  <a:pt x="2968808" y="3577389"/>
                </a:cubicBezTo>
                <a:cubicBezTo>
                  <a:pt x="2990197" y="3572042"/>
                  <a:pt x="3023116" y="3581067"/>
                  <a:pt x="3032976" y="3561347"/>
                </a:cubicBezTo>
                <a:cubicBezTo>
                  <a:pt x="3041598" y="3544102"/>
                  <a:pt x="3018137" y="3521843"/>
                  <a:pt x="3000892" y="3513221"/>
                </a:cubicBezTo>
                <a:cubicBezTo>
                  <a:pt x="2971799" y="3498675"/>
                  <a:pt x="2936723" y="3502526"/>
                  <a:pt x="2904639" y="3497179"/>
                </a:cubicBezTo>
                <a:cubicBezTo>
                  <a:pt x="2851165" y="3502526"/>
                  <a:pt x="2791196" y="3487123"/>
                  <a:pt x="2744218" y="3513221"/>
                </a:cubicBezTo>
                <a:cubicBezTo>
                  <a:pt x="2724945" y="3523928"/>
                  <a:pt x="2750400" y="3557669"/>
                  <a:pt x="2760260" y="3577389"/>
                </a:cubicBezTo>
                <a:cubicBezTo>
                  <a:pt x="2777058" y="3610985"/>
                  <a:pt x="2808455" y="3616367"/>
                  <a:pt x="2840471" y="3625515"/>
                </a:cubicBezTo>
                <a:cubicBezTo>
                  <a:pt x="2861670" y="3631572"/>
                  <a:pt x="2883250" y="3636210"/>
                  <a:pt x="2904639" y="3641558"/>
                </a:cubicBezTo>
                <a:cubicBezTo>
                  <a:pt x="3000892" y="3636210"/>
                  <a:pt x="3098062" y="3639815"/>
                  <a:pt x="3193397" y="3625515"/>
                </a:cubicBezTo>
                <a:cubicBezTo>
                  <a:pt x="3203882" y="3623942"/>
                  <a:pt x="3262005" y="3549744"/>
                  <a:pt x="3257566" y="3545305"/>
                </a:cubicBezTo>
                <a:cubicBezTo>
                  <a:pt x="3241976" y="3529715"/>
                  <a:pt x="3214787" y="3556000"/>
                  <a:pt x="3193397" y="3561347"/>
                </a:cubicBezTo>
                <a:cubicBezTo>
                  <a:pt x="3161313" y="3582736"/>
                  <a:pt x="3129677" y="3604813"/>
                  <a:pt x="3097145" y="3625515"/>
                </a:cubicBezTo>
                <a:cubicBezTo>
                  <a:pt x="3040378" y="3661639"/>
                  <a:pt x="2982466" y="3694738"/>
                  <a:pt x="2920682" y="3721768"/>
                </a:cubicBezTo>
                <a:cubicBezTo>
                  <a:pt x="2867917" y="3744852"/>
                  <a:pt x="2760260" y="3785937"/>
                  <a:pt x="2760260" y="3785937"/>
                </a:cubicBezTo>
                <a:cubicBezTo>
                  <a:pt x="2733523" y="3769895"/>
                  <a:pt x="2693994" y="3765698"/>
                  <a:pt x="2680050" y="3737810"/>
                </a:cubicBezTo>
                <a:cubicBezTo>
                  <a:pt x="2667856" y="3713422"/>
                  <a:pt x="2682850" y="3681435"/>
                  <a:pt x="2696092" y="3657600"/>
                </a:cubicBezTo>
                <a:cubicBezTo>
                  <a:pt x="2727338" y="3601358"/>
                  <a:pt x="2781871" y="3587863"/>
                  <a:pt x="2824429" y="3545305"/>
                </a:cubicBezTo>
                <a:cubicBezTo>
                  <a:pt x="2853961" y="3515773"/>
                  <a:pt x="2872315" y="3475499"/>
                  <a:pt x="2904639" y="3449052"/>
                </a:cubicBezTo>
                <a:cubicBezTo>
                  <a:pt x="2932402" y="3426337"/>
                  <a:pt x="2969535" y="3418347"/>
                  <a:pt x="3000892" y="3400926"/>
                </a:cubicBezTo>
                <a:cubicBezTo>
                  <a:pt x="3017746" y="3391563"/>
                  <a:pt x="3031773" y="3377464"/>
                  <a:pt x="3049018" y="3368842"/>
                </a:cubicBezTo>
                <a:cubicBezTo>
                  <a:pt x="3129154" y="3328774"/>
                  <a:pt x="3330274" y="3338229"/>
                  <a:pt x="3353818" y="3336758"/>
                </a:cubicBezTo>
                <a:cubicBezTo>
                  <a:pt x="3369860" y="3331410"/>
                  <a:pt x="3388740" y="3331279"/>
                  <a:pt x="3401945" y="3320715"/>
                </a:cubicBezTo>
                <a:cubicBezTo>
                  <a:pt x="3417000" y="3308671"/>
                  <a:pt x="3453213" y="3274507"/>
                  <a:pt x="3434029" y="3272589"/>
                </a:cubicBezTo>
                <a:cubicBezTo>
                  <a:pt x="3316850" y="3260871"/>
                  <a:pt x="3198745" y="3283284"/>
                  <a:pt x="3081103" y="3288631"/>
                </a:cubicBezTo>
                <a:cubicBezTo>
                  <a:pt x="3036780" y="3308330"/>
                  <a:pt x="2716806" y="3445307"/>
                  <a:pt x="2631924" y="3497179"/>
                </a:cubicBezTo>
                <a:cubicBezTo>
                  <a:pt x="2586296" y="3525063"/>
                  <a:pt x="2547394" y="3562766"/>
                  <a:pt x="2503587" y="3593431"/>
                </a:cubicBezTo>
                <a:cubicBezTo>
                  <a:pt x="2440407" y="3637657"/>
                  <a:pt x="2373838" y="3676943"/>
                  <a:pt x="2311082" y="3721768"/>
                </a:cubicBezTo>
                <a:cubicBezTo>
                  <a:pt x="2298774" y="3730559"/>
                  <a:pt x="2290807" y="3744404"/>
                  <a:pt x="2278997" y="3753852"/>
                </a:cubicBezTo>
                <a:cubicBezTo>
                  <a:pt x="2263942" y="3765896"/>
                  <a:pt x="2217238" y="3799570"/>
                  <a:pt x="2230871" y="3785937"/>
                </a:cubicBezTo>
                <a:cubicBezTo>
                  <a:pt x="2249777" y="3767031"/>
                  <a:pt x="2273282" y="3753351"/>
                  <a:pt x="2295039" y="3737810"/>
                </a:cubicBezTo>
                <a:cubicBezTo>
                  <a:pt x="2337631" y="3707387"/>
                  <a:pt x="2511940" y="3587166"/>
                  <a:pt x="2567755" y="3545305"/>
                </a:cubicBezTo>
                <a:cubicBezTo>
                  <a:pt x="2616531" y="3508723"/>
                  <a:pt x="2664193" y="3470678"/>
                  <a:pt x="2712134" y="3433010"/>
                </a:cubicBezTo>
                <a:cubicBezTo>
                  <a:pt x="2825368" y="3344041"/>
                  <a:pt x="2935138" y="3250244"/>
                  <a:pt x="3032976" y="3144252"/>
                </a:cubicBezTo>
                <a:cubicBezTo>
                  <a:pt x="3061304" y="3113564"/>
                  <a:pt x="3085248" y="3079043"/>
                  <a:pt x="3113187" y="3048000"/>
                </a:cubicBezTo>
                <a:cubicBezTo>
                  <a:pt x="3133423" y="3025516"/>
                  <a:pt x="3157258" y="3006440"/>
                  <a:pt x="3177355" y="2983831"/>
                </a:cubicBezTo>
                <a:cubicBezTo>
                  <a:pt x="3371812" y="2765068"/>
                  <a:pt x="3067010" y="3078134"/>
                  <a:pt x="3353818" y="2791326"/>
                </a:cubicBezTo>
                <a:cubicBezTo>
                  <a:pt x="3389293" y="2755851"/>
                  <a:pt x="3405407" y="2733448"/>
                  <a:pt x="3450071" y="2711115"/>
                </a:cubicBezTo>
                <a:cubicBezTo>
                  <a:pt x="3465195" y="2703553"/>
                  <a:pt x="3482155" y="2700420"/>
                  <a:pt x="3498197" y="2695073"/>
                </a:cubicBezTo>
                <a:cubicBezTo>
                  <a:pt x="3514239" y="2700420"/>
                  <a:pt x="3534367" y="2699158"/>
                  <a:pt x="3546324" y="2711115"/>
                </a:cubicBezTo>
                <a:cubicBezTo>
                  <a:pt x="3558281" y="2723072"/>
                  <a:pt x="3553976" y="2744560"/>
                  <a:pt x="3562366" y="2759242"/>
                </a:cubicBezTo>
                <a:cubicBezTo>
                  <a:pt x="3575631" y="2782456"/>
                  <a:pt x="3592886" y="2803289"/>
                  <a:pt x="3610492" y="2823410"/>
                </a:cubicBezTo>
                <a:cubicBezTo>
                  <a:pt x="3634404" y="2850739"/>
                  <a:pt x="3683839" y="2902971"/>
                  <a:pt x="3722787" y="2919663"/>
                </a:cubicBezTo>
                <a:cubicBezTo>
                  <a:pt x="3743052" y="2928348"/>
                  <a:pt x="3765566" y="2930358"/>
                  <a:pt x="3786955" y="2935705"/>
                </a:cubicBezTo>
                <a:cubicBezTo>
                  <a:pt x="3802997" y="2946400"/>
                  <a:pt x="3817463" y="2959959"/>
                  <a:pt x="3835082" y="2967789"/>
                </a:cubicBezTo>
                <a:cubicBezTo>
                  <a:pt x="3865987" y="2981524"/>
                  <a:pt x="3931334" y="2999873"/>
                  <a:pt x="3931334" y="2999873"/>
                </a:cubicBezTo>
                <a:cubicBezTo>
                  <a:pt x="3968512" y="2989251"/>
                  <a:pt x="4046388" y="2968759"/>
                  <a:pt x="4091755" y="2951747"/>
                </a:cubicBezTo>
                <a:cubicBezTo>
                  <a:pt x="4118718" y="2941636"/>
                  <a:pt x="4145229" y="2930358"/>
                  <a:pt x="4171966" y="2919663"/>
                </a:cubicBezTo>
                <a:cubicBezTo>
                  <a:pt x="4220092" y="2925010"/>
                  <a:pt x="4293558" y="2892979"/>
                  <a:pt x="4316345" y="2935705"/>
                </a:cubicBezTo>
                <a:cubicBezTo>
                  <a:pt x="4351665" y="3001929"/>
                  <a:pt x="4300303" y="3085240"/>
                  <a:pt x="4300303" y="3160294"/>
                </a:cubicBezTo>
                <a:cubicBezTo>
                  <a:pt x="4300303" y="3395639"/>
                  <a:pt x="4310998" y="3630863"/>
                  <a:pt x="4316345" y="3866147"/>
                </a:cubicBezTo>
                <a:cubicBezTo>
                  <a:pt x="4321692" y="3828715"/>
                  <a:pt x="4327496" y="3791346"/>
                  <a:pt x="4332387" y="3753852"/>
                </a:cubicBezTo>
                <a:cubicBezTo>
                  <a:pt x="4343539" y="3668353"/>
                  <a:pt x="4345767" y="3581349"/>
                  <a:pt x="4364471" y="3497179"/>
                </a:cubicBezTo>
                <a:lnTo>
                  <a:pt x="4396555" y="3352800"/>
                </a:lnTo>
                <a:cubicBezTo>
                  <a:pt x="4401902" y="3299326"/>
                  <a:pt x="4405495" y="3245648"/>
                  <a:pt x="4412597" y="3192379"/>
                </a:cubicBezTo>
                <a:cubicBezTo>
                  <a:pt x="4416201" y="3165352"/>
                  <a:pt x="4424783" y="3139160"/>
                  <a:pt x="4428639" y="3112168"/>
                </a:cubicBezTo>
                <a:cubicBezTo>
                  <a:pt x="4439759" y="3034333"/>
                  <a:pt x="4444939" y="2934417"/>
                  <a:pt x="4460724" y="2855494"/>
                </a:cubicBezTo>
                <a:cubicBezTo>
                  <a:pt x="4464040" y="2838913"/>
                  <a:pt x="4471419" y="2823410"/>
                  <a:pt x="4476766" y="2807368"/>
                </a:cubicBezTo>
                <a:cubicBezTo>
                  <a:pt x="4466071" y="2737852"/>
                  <a:pt x="4480868" y="2659131"/>
                  <a:pt x="4444682" y="2598821"/>
                </a:cubicBezTo>
                <a:cubicBezTo>
                  <a:pt x="4437372" y="2586638"/>
                  <a:pt x="4335772" y="2690764"/>
                  <a:pt x="4332387" y="2695073"/>
                </a:cubicBezTo>
                <a:cubicBezTo>
                  <a:pt x="4199219" y="2864560"/>
                  <a:pt x="4226269" y="2815990"/>
                  <a:pt x="4171966" y="2951747"/>
                </a:cubicBezTo>
                <a:cubicBezTo>
                  <a:pt x="4128299" y="3170085"/>
                  <a:pt x="4134945" y="3057859"/>
                  <a:pt x="4155924" y="3288631"/>
                </a:cubicBezTo>
                <a:cubicBezTo>
                  <a:pt x="4257524" y="3267242"/>
                  <a:pt x="4366713" y="3268531"/>
                  <a:pt x="4460724" y="3224463"/>
                </a:cubicBezTo>
                <a:cubicBezTo>
                  <a:pt x="4625463" y="3147242"/>
                  <a:pt x="4656210" y="3056959"/>
                  <a:pt x="4749482" y="2935705"/>
                </a:cubicBezTo>
                <a:cubicBezTo>
                  <a:pt x="4812586" y="2853670"/>
                  <a:pt x="4870366" y="2802062"/>
                  <a:pt x="4925945" y="2711115"/>
                </a:cubicBezTo>
                <a:cubicBezTo>
                  <a:pt x="4957120" y="2660101"/>
                  <a:pt x="4972992" y="2600438"/>
                  <a:pt x="5006155" y="2550694"/>
                </a:cubicBezTo>
                <a:cubicBezTo>
                  <a:pt x="5038375" y="2502364"/>
                  <a:pt x="5045902" y="2495385"/>
                  <a:pt x="5070324" y="2438400"/>
                </a:cubicBezTo>
                <a:cubicBezTo>
                  <a:pt x="5074047" y="2429714"/>
                  <a:pt x="5107417" y="2327983"/>
                  <a:pt x="5102408" y="2326105"/>
                </a:cubicBezTo>
                <a:cubicBezTo>
                  <a:pt x="5057069" y="2309103"/>
                  <a:pt x="5006155" y="2336800"/>
                  <a:pt x="4958029" y="2342147"/>
                </a:cubicBezTo>
                <a:cubicBezTo>
                  <a:pt x="4953112" y="2344606"/>
                  <a:pt x="4844253" y="2404834"/>
                  <a:pt x="4829692" y="2390273"/>
                </a:cubicBezTo>
                <a:cubicBezTo>
                  <a:pt x="4816059" y="2376640"/>
                  <a:pt x="4849433" y="2356958"/>
                  <a:pt x="4861776" y="2342147"/>
                </a:cubicBezTo>
                <a:cubicBezTo>
                  <a:pt x="4876300" y="2324718"/>
                  <a:pt x="4892829" y="2308961"/>
                  <a:pt x="4909903" y="2294021"/>
                </a:cubicBezTo>
                <a:cubicBezTo>
                  <a:pt x="4935671" y="2271474"/>
                  <a:pt x="4965902" y="2254063"/>
                  <a:pt x="4990113" y="2229852"/>
                </a:cubicBezTo>
                <a:cubicBezTo>
                  <a:pt x="5003746" y="2216219"/>
                  <a:pt x="5009388" y="2196136"/>
                  <a:pt x="5022197" y="2181726"/>
                </a:cubicBezTo>
                <a:cubicBezTo>
                  <a:pt x="5052342" y="2147813"/>
                  <a:pt x="5086366" y="2117557"/>
                  <a:pt x="5118450" y="2085473"/>
                </a:cubicBezTo>
                <a:cubicBezTo>
                  <a:pt x="5134492" y="2069431"/>
                  <a:pt x="5153992" y="2056224"/>
                  <a:pt x="5166576" y="2037347"/>
                </a:cubicBezTo>
                <a:cubicBezTo>
                  <a:pt x="5177271" y="2021305"/>
                  <a:pt x="5214702" y="1999916"/>
                  <a:pt x="5198660" y="1989221"/>
                </a:cubicBezTo>
                <a:cubicBezTo>
                  <a:pt x="5175973" y="1974096"/>
                  <a:pt x="5144902" y="1998650"/>
                  <a:pt x="5118450" y="2005263"/>
                </a:cubicBezTo>
                <a:cubicBezTo>
                  <a:pt x="5080683" y="2014705"/>
                  <a:pt x="5042490" y="2023372"/>
                  <a:pt x="5006155" y="2037347"/>
                </a:cubicBezTo>
                <a:cubicBezTo>
                  <a:pt x="4972675" y="2050224"/>
                  <a:pt x="4943614" y="2073214"/>
                  <a:pt x="4909903" y="2085473"/>
                </a:cubicBezTo>
                <a:cubicBezTo>
                  <a:pt x="4884278" y="2094791"/>
                  <a:pt x="4856587" y="2097032"/>
                  <a:pt x="4829692" y="2101515"/>
                </a:cubicBezTo>
                <a:cubicBezTo>
                  <a:pt x="4590921" y="2141311"/>
                  <a:pt x="4826212" y="2095795"/>
                  <a:pt x="4637187" y="2133600"/>
                </a:cubicBezTo>
                <a:cubicBezTo>
                  <a:pt x="4617383" y="2074186"/>
                  <a:pt x="4605817" y="2064509"/>
                  <a:pt x="4637187" y="1989221"/>
                </a:cubicBezTo>
                <a:cubicBezTo>
                  <a:pt x="4652018" y="1953627"/>
                  <a:pt x="4689161" y="1929550"/>
                  <a:pt x="4701355" y="1892968"/>
                </a:cubicBezTo>
                <a:cubicBezTo>
                  <a:pt x="4731895" y="1801347"/>
                  <a:pt x="4702763" y="1874676"/>
                  <a:pt x="4781566" y="1748589"/>
                </a:cubicBezTo>
                <a:cubicBezTo>
                  <a:pt x="4798372" y="1721699"/>
                  <a:pt x="4885224" y="1584465"/>
                  <a:pt x="4909903" y="1540042"/>
                </a:cubicBezTo>
                <a:cubicBezTo>
                  <a:pt x="4921517" y="1519137"/>
                  <a:pt x="4932567" y="1497854"/>
                  <a:pt x="4941987" y="1475873"/>
                </a:cubicBezTo>
                <a:cubicBezTo>
                  <a:pt x="4948648" y="1460330"/>
                  <a:pt x="4947204" y="1440737"/>
                  <a:pt x="4958029" y="1427747"/>
                </a:cubicBezTo>
                <a:cubicBezTo>
                  <a:pt x="4975145" y="1407207"/>
                  <a:pt x="5000808" y="1395663"/>
                  <a:pt x="5022197" y="1379621"/>
                </a:cubicBezTo>
                <a:cubicBezTo>
                  <a:pt x="5177274" y="1457159"/>
                  <a:pt x="5169738" y="1408179"/>
                  <a:pt x="5166576" y="1604210"/>
                </a:cubicBezTo>
                <a:cubicBezTo>
                  <a:pt x="5153763" y="2398598"/>
                  <a:pt x="5198659" y="2181729"/>
                  <a:pt x="5102408" y="2566737"/>
                </a:cubicBezTo>
                <a:cubicBezTo>
                  <a:pt x="5097061" y="2636253"/>
                  <a:pt x="5094065" y="2705989"/>
                  <a:pt x="5086366" y="2775284"/>
                </a:cubicBezTo>
                <a:cubicBezTo>
                  <a:pt x="5081428" y="2819729"/>
                  <a:pt x="5044994" y="2956810"/>
                  <a:pt x="5038239" y="2983831"/>
                </a:cubicBezTo>
                <a:cubicBezTo>
                  <a:pt x="5043587" y="3037305"/>
                  <a:pt x="5016282" y="3106252"/>
                  <a:pt x="5054282" y="3144252"/>
                </a:cubicBezTo>
                <a:cubicBezTo>
                  <a:pt x="5081809" y="3171779"/>
                  <a:pt x="5078731" y="3070131"/>
                  <a:pt x="5086366" y="3031958"/>
                </a:cubicBezTo>
                <a:cubicBezTo>
                  <a:pt x="5094821" y="2989683"/>
                  <a:pt x="5097371" y="2946438"/>
                  <a:pt x="5102408" y="2903621"/>
                </a:cubicBezTo>
                <a:cubicBezTo>
                  <a:pt x="5126580" y="2698157"/>
                  <a:pt x="5105211" y="2818817"/>
                  <a:pt x="5150534" y="2614863"/>
                </a:cubicBezTo>
                <a:cubicBezTo>
                  <a:pt x="5195525" y="2052477"/>
                  <a:pt x="5164892" y="2346754"/>
                  <a:pt x="5246787" y="1732547"/>
                </a:cubicBezTo>
                <a:cubicBezTo>
                  <a:pt x="5257482" y="1652336"/>
                  <a:pt x="5263001" y="1571264"/>
                  <a:pt x="5278871" y="1491915"/>
                </a:cubicBezTo>
                <a:cubicBezTo>
                  <a:pt x="5294913" y="1411705"/>
                  <a:pt x="5313972" y="1332039"/>
                  <a:pt x="5326997" y="1251284"/>
                </a:cubicBezTo>
                <a:cubicBezTo>
                  <a:pt x="5340727" y="1166160"/>
                  <a:pt x="5344308" y="1079559"/>
                  <a:pt x="5359082" y="994610"/>
                </a:cubicBezTo>
                <a:cubicBezTo>
                  <a:pt x="5365752" y="956256"/>
                  <a:pt x="5382721" y="920317"/>
                  <a:pt x="5391166" y="882315"/>
                </a:cubicBezTo>
                <a:cubicBezTo>
                  <a:pt x="5449680" y="618999"/>
                  <a:pt x="5397724" y="782429"/>
                  <a:pt x="5439292" y="657726"/>
                </a:cubicBezTo>
                <a:cubicBezTo>
                  <a:pt x="5444639" y="620294"/>
                  <a:pt x="5448570" y="582633"/>
                  <a:pt x="5455334" y="545431"/>
                </a:cubicBezTo>
                <a:cubicBezTo>
                  <a:pt x="5463391" y="501116"/>
                  <a:pt x="5473673" y="474371"/>
                  <a:pt x="5487418" y="433137"/>
                </a:cubicBezTo>
                <a:cubicBezTo>
                  <a:pt x="5476723" y="422442"/>
                  <a:pt x="5469877" y="396897"/>
                  <a:pt x="5455334" y="401052"/>
                </a:cubicBezTo>
                <a:cubicBezTo>
                  <a:pt x="5396629" y="417825"/>
                  <a:pt x="5384619" y="466120"/>
                  <a:pt x="5343039" y="497305"/>
                </a:cubicBezTo>
                <a:cubicBezTo>
                  <a:pt x="5312191" y="520441"/>
                  <a:pt x="5246787" y="561473"/>
                  <a:pt x="5246787" y="561473"/>
                </a:cubicBezTo>
                <a:cubicBezTo>
                  <a:pt x="5192622" y="642723"/>
                  <a:pt x="5238976" y="588070"/>
                  <a:pt x="5134492" y="657726"/>
                </a:cubicBezTo>
                <a:cubicBezTo>
                  <a:pt x="5029630" y="727634"/>
                  <a:pt x="5004920" y="761384"/>
                  <a:pt x="4909903" y="802105"/>
                </a:cubicBezTo>
                <a:cubicBezTo>
                  <a:pt x="4894360" y="808766"/>
                  <a:pt x="4877818" y="812800"/>
                  <a:pt x="4861776" y="818147"/>
                </a:cubicBezTo>
                <a:cubicBezTo>
                  <a:pt x="4893860" y="786063"/>
                  <a:pt x="4924116" y="752039"/>
                  <a:pt x="4958029" y="721894"/>
                </a:cubicBezTo>
                <a:cubicBezTo>
                  <a:pt x="4972439" y="709085"/>
                  <a:pt x="4991516" y="702357"/>
                  <a:pt x="5006155" y="689810"/>
                </a:cubicBezTo>
                <a:cubicBezTo>
                  <a:pt x="5029122" y="670124"/>
                  <a:pt x="5046447" y="644213"/>
                  <a:pt x="5070324" y="625642"/>
                </a:cubicBezTo>
                <a:cubicBezTo>
                  <a:pt x="5094936" y="606499"/>
                  <a:pt x="5125922" y="596658"/>
                  <a:pt x="5150534" y="577515"/>
                </a:cubicBezTo>
                <a:cubicBezTo>
                  <a:pt x="5174411" y="558944"/>
                  <a:pt x="5190503" y="531497"/>
                  <a:pt x="5214703" y="513347"/>
                </a:cubicBezTo>
                <a:cubicBezTo>
                  <a:pt x="5233834" y="498999"/>
                  <a:pt x="5258592" y="493937"/>
                  <a:pt x="5278871" y="481263"/>
                </a:cubicBezTo>
                <a:cubicBezTo>
                  <a:pt x="5301544" y="467093"/>
                  <a:pt x="5320366" y="447307"/>
                  <a:pt x="5343039" y="433137"/>
                </a:cubicBezTo>
                <a:cubicBezTo>
                  <a:pt x="5363318" y="420462"/>
                  <a:pt x="5386444" y="412917"/>
                  <a:pt x="5407208" y="401052"/>
                </a:cubicBezTo>
                <a:cubicBezTo>
                  <a:pt x="5500837" y="347549"/>
                  <a:pt x="5405256" y="384261"/>
                  <a:pt x="5535545" y="336884"/>
                </a:cubicBezTo>
                <a:cubicBezTo>
                  <a:pt x="5567328" y="325326"/>
                  <a:pt x="5631797" y="304800"/>
                  <a:pt x="5631797" y="304800"/>
                </a:cubicBezTo>
                <a:cubicBezTo>
                  <a:pt x="5679923" y="315495"/>
                  <a:pt x="5730668" y="317923"/>
                  <a:pt x="5776176" y="336884"/>
                </a:cubicBezTo>
                <a:cubicBezTo>
                  <a:pt x="5810975" y="351383"/>
                  <a:pt x="5880716" y="469630"/>
                  <a:pt x="5888471" y="481263"/>
                </a:cubicBezTo>
                <a:cubicBezTo>
                  <a:pt x="5899166" y="497305"/>
                  <a:pt x="5902264" y="523292"/>
                  <a:pt x="5920555" y="529389"/>
                </a:cubicBezTo>
                <a:lnTo>
                  <a:pt x="5968682" y="545431"/>
                </a:lnTo>
                <a:cubicBezTo>
                  <a:pt x="6016808" y="540084"/>
                  <a:pt x="6068553" y="548463"/>
                  <a:pt x="6113060" y="529389"/>
                </a:cubicBezTo>
                <a:cubicBezTo>
                  <a:pt x="6147814" y="514494"/>
                  <a:pt x="6166534" y="475916"/>
                  <a:pt x="6193271" y="449179"/>
                </a:cubicBezTo>
                <a:cubicBezTo>
                  <a:pt x="6238992" y="403458"/>
                  <a:pt x="6212765" y="425487"/>
                  <a:pt x="6273482" y="385010"/>
                </a:cubicBezTo>
                <a:cubicBezTo>
                  <a:pt x="6315777" y="258125"/>
                  <a:pt x="6270888" y="405760"/>
                  <a:pt x="6305566" y="128337"/>
                </a:cubicBezTo>
                <a:cubicBezTo>
                  <a:pt x="6307663" y="111558"/>
                  <a:pt x="6316962" y="96469"/>
                  <a:pt x="6321608" y="80210"/>
                </a:cubicBezTo>
                <a:cubicBezTo>
                  <a:pt x="6343059" y="5131"/>
                  <a:pt x="6320834" y="32858"/>
                  <a:pt x="6353692" y="0"/>
                </a:cubicBezTo>
              </a:path>
            </a:pathLst>
          </a:custGeom>
          <a:noFill/>
          <a:ln w="285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 42"/>
          <p:cNvSpPr/>
          <p:nvPr/>
        </p:nvSpPr>
        <p:spPr>
          <a:xfrm>
            <a:off x="5775173" y="3317935"/>
            <a:ext cx="693178" cy="1019651"/>
          </a:xfrm>
          <a:custGeom>
            <a:avLst/>
            <a:gdLst>
              <a:gd name="connsiteX0" fmla="*/ 227336 w 693178"/>
              <a:gd name="connsiteY0" fmla="*/ 714851 h 1019651"/>
              <a:gd name="connsiteX1" fmla="*/ 211294 w 693178"/>
              <a:gd name="connsiteY1" fmla="*/ 779020 h 1019651"/>
              <a:gd name="connsiteX2" fmla="*/ 195252 w 693178"/>
              <a:gd name="connsiteY2" fmla="*/ 730893 h 1019651"/>
              <a:gd name="connsiteX3" fmla="*/ 339631 w 693178"/>
              <a:gd name="connsiteY3" fmla="*/ 698809 h 1019651"/>
              <a:gd name="connsiteX4" fmla="*/ 323588 w 693178"/>
              <a:gd name="connsiteY4" fmla="*/ 795062 h 1019651"/>
              <a:gd name="connsiteX5" fmla="*/ 403799 w 693178"/>
              <a:gd name="connsiteY5" fmla="*/ 827146 h 1019651"/>
              <a:gd name="connsiteX6" fmla="*/ 580262 w 693178"/>
              <a:gd name="connsiteY6" fmla="*/ 698809 h 1019651"/>
              <a:gd name="connsiteX7" fmla="*/ 692557 w 693178"/>
              <a:gd name="connsiteY7" fmla="*/ 490262 h 1019651"/>
              <a:gd name="connsiteX8" fmla="*/ 644431 w 693178"/>
              <a:gd name="connsiteY8" fmla="*/ 442135 h 1019651"/>
              <a:gd name="connsiteX9" fmla="*/ 467967 w 693178"/>
              <a:gd name="connsiteY9" fmla="*/ 410051 h 1019651"/>
              <a:gd name="connsiteX10" fmla="*/ 259420 w 693178"/>
              <a:gd name="connsiteY10" fmla="*/ 426093 h 1019651"/>
              <a:gd name="connsiteX11" fmla="*/ 211294 w 693178"/>
              <a:gd name="connsiteY11" fmla="*/ 458178 h 1019651"/>
              <a:gd name="connsiteX12" fmla="*/ 147125 w 693178"/>
              <a:gd name="connsiteY12" fmla="*/ 554430 h 1019651"/>
              <a:gd name="connsiteX13" fmla="*/ 131083 w 693178"/>
              <a:gd name="connsiteY13" fmla="*/ 714851 h 1019651"/>
              <a:gd name="connsiteX14" fmla="*/ 211294 w 693178"/>
              <a:gd name="connsiteY14" fmla="*/ 698809 h 1019651"/>
              <a:gd name="connsiteX15" fmla="*/ 259420 w 693178"/>
              <a:gd name="connsiteY15" fmla="*/ 650683 h 1019651"/>
              <a:gd name="connsiteX16" fmla="*/ 339631 w 693178"/>
              <a:gd name="connsiteY16" fmla="*/ 586514 h 1019651"/>
              <a:gd name="connsiteX17" fmla="*/ 323588 w 693178"/>
              <a:gd name="connsiteY17" fmla="*/ 634641 h 1019651"/>
              <a:gd name="connsiteX18" fmla="*/ 291504 w 693178"/>
              <a:gd name="connsiteY18" fmla="*/ 682767 h 1019651"/>
              <a:gd name="connsiteX19" fmla="*/ 339631 w 693178"/>
              <a:gd name="connsiteY19" fmla="*/ 698809 h 1019651"/>
              <a:gd name="connsiteX20" fmla="*/ 259420 w 693178"/>
              <a:gd name="connsiteY20" fmla="*/ 650683 h 1019651"/>
              <a:gd name="connsiteX21" fmla="*/ 387757 w 693178"/>
              <a:gd name="connsiteY21" fmla="*/ 811104 h 1019651"/>
              <a:gd name="connsiteX22" fmla="*/ 307546 w 693178"/>
              <a:gd name="connsiteY22" fmla="*/ 698809 h 1019651"/>
              <a:gd name="connsiteX23" fmla="*/ 211294 w 693178"/>
              <a:gd name="connsiteY23" fmla="*/ 602557 h 1019651"/>
              <a:gd name="connsiteX24" fmla="*/ 227336 w 693178"/>
              <a:gd name="connsiteY24" fmla="*/ 650683 h 1019651"/>
              <a:gd name="connsiteX25" fmla="*/ 307546 w 693178"/>
              <a:gd name="connsiteY25" fmla="*/ 762978 h 1019651"/>
              <a:gd name="connsiteX26" fmla="*/ 323588 w 693178"/>
              <a:gd name="connsiteY26" fmla="*/ 811104 h 1019651"/>
              <a:gd name="connsiteX27" fmla="*/ 339631 w 693178"/>
              <a:gd name="connsiteY27" fmla="*/ 730893 h 1019651"/>
              <a:gd name="connsiteX28" fmla="*/ 467967 w 693178"/>
              <a:gd name="connsiteY28" fmla="*/ 730893 h 1019651"/>
              <a:gd name="connsiteX29" fmla="*/ 435883 w 693178"/>
              <a:gd name="connsiteY29" fmla="*/ 762978 h 1019651"/>
              <a:gd name="connsiteX30" fmla="*/ 307546 w 693178"/>
              <a:gd name="connsiteY30" fmla="*/ 698809 h 1019651"/>
              <a:gd name="connsiteX31" fmla="*/ 259420 w 693178"/>
              <a:gd name="connsiteY31" fmla="*/ 634641 h 1019651"/>
              <a:gd name="connsiteX32" fmla="*/ 227336 w 693178"/>
              <a:gd name="connsiteY32" fmla="*/ 570472 h 1019651"/>
              <a:gd name="connsiteX33" fmla="*/ 259420 w 693178"/>
              <a:gd name="connsiteY33" fmla="*/ 698809 h 1019651"/>
              <a:gd name="connsiteX34" fmla="*/ 291504 w 693178"/>
              <a:gd name="connsiteY34" fmla="*/ 762978 h 1019651"/>
              <a:gd name="connsiteX35" fmla="*/ 291504 w 693178"/>
              <a:gd name="connsiteY35" fmla="*/ 570472 h 1019651"/>
              <a:gd name="connsiteX36" fmla="*/ 323588 w 693178"/>
              <a:gd name="connsiteY36" fmla="*/ 618599 h 1019651"/>
              <a:gd name="connsiteX37" fmla="*/ 339631 w 693178"/>
              <a:gd name="connsiteY37" fmla="*/ 666725 h 1019651"/>
              <a:gd name="connsiteX38" fmla="*/ 307546 w 693178"/>
              <a:gd name="connsiteY38" fmla="*/ 698809 h 1019651"/>
              <a:gd name="connsiteX39" fmla="*/ 275462 w 693178"/>
              <a:gd name="connsiteY39" fmla="*/ 795062 h 1019651"/>
              <a:gd name="connsiteX40" fmla="*/ 291504 w 693178"/>
              <a:gd name="connsiteY40" fmla="*/ 875272 h 1019651"/>
              <a:gd name="connsiteX41" fmla="*/ 307546 w 693178"/>
              <a:gd name="connsiteY41" fmla="*/ 827146 h 1019651"/>
              <a:gd name="connsiteX42" fmla="*/ 291504 w 693178"/>
              <a:gd name="connsiteY42" fmla="*/ 602557 h 1019651"/>
              <a:gd name="connsiteX43" fmla="*/ 291504 w 693178"/>
              <a:gd name="connsiteY43" fmla="*/ 795062 h 1019651"/>
              <a:gd name="connsiteX44" fmla="*/ 323588 w 693178"/>
              <a:gd name="connsiteY44" fmla="*/ 843188 h 1019651"/>
              <a:gd name="connsiteX45" fmla="*/ 371715 w 693178"/>
              <a:gd name="connsiteY45" fmla="*/ 923399 h 1019651"/>
              <a:gd name="connsiteX46" fmla="*/ 355673 w 693178"/>
              <a:gd name="connsiteY46" fmla="*/ 859230 h 1019651"/>
              <a:gd name="connsiteX47" fmla="*/ 323588 w 693178"/>
              <a:gd name="connsiteY47" fmla="*/ 827146 h 1019651"/>
              <a:gd name="connsiteX48" fmla="*/ 275462 w 693178"/>
              <a:gd name="connsiteY48" fmla="*/ 762978 h 1019651"/>
              <a:gd name="connsiteX49" fmla="*/ 243378 w 693178"/>
              <a:gd name="connsiteY49" fmla="*/ 730893 h 1019651"/>
              <a:gd name="connsiteX50" fmla="*/ 179210 w 693178"/>
              <a:gd name="connsiteY50" fmla="*/ 634641 h 1019651"/>
              <a:gd name="connsiteX51" fmla="*/ 179210 w 693178"/>
              <a:gd name="connsiteY51" fmla="*/ 762978 h 1019651"/>
              <a:gd name="connsiteX52" fmla="*/ 195252 w 693178"/>
              <a:gd name="connsiteY52" fmla="*/ 827146 h 1019651"/>
              <a:gd name="connsiteX53" fmla="*/ 243378 w 693178"/>
              <a:gd name="connsiteY53" fmla="*/ 859230 h 1019651"/>
              <a:gd name="connsiteX54" fmla="*/ 291504 w 693178"/>
              <a:gd name="connsiteY54" fmla="*/ 827146 h 1019651"/>
              <a:gd name="connsiteX55" fmla="*/ 355673 w 693178"/>
              <a:gd name="connsiteY55" fmla="*/ 730893 h 1019651"/>
              <a:gd name="connsiteX56" fmla="*/ 371715 w 693178"/>
              <a:gd name="connsiteY56" fmla="*/ 666725 h 1019651"/>
              <a:gd name="connsiteX57" fmla="*/ 179210 w 693178"/>
              <a:gd name="connsiteY57" fmla="*/ 634641 h 1019651"/>
              <a:gd name="connsiteX58" fmla="*/ 179210 w 693178"/>
              <a:gd name="connsiteY58" fmla="*/ 650683 h 1019651"/>
              <a:gd name="connsiteX59" fmla="*/ 259420 w 693178"/>
              <a:gd name="connsiteY59" fmla="*/ 666725 h 1019651"/>
              <a:gd name="connsiteX60" fmla="*/ 291504 w 693178"/>
              <a:gd name="connsiteY60" fmla="*/ 714851 h 1019651"/>
              <a:gd name="connsiteX61" fmla="*/ 307546 w 693178"/>
              <a:gd name="connsiteY61" fmla="*/ 442135 h 1019651"/>
              <a:gd name="connsiteX62" fmla="*/ 275462 w 693178"/>
              <a:gd name="connsiteY62" fmla="*/ 1019651 h 1019651"/>
              <a:gd name="connsiteX63" fmla="*/ 275462 w 693178"/>
              <a:gd name="connsiteY63" fmla="*/ 458178 h 1019651"/>
              <a:gd name="connsiteX64" fmla="*/ 323588 w 693178"/>
              <a:gd name="connsiteY64" fmla="*/ 345883 h 1019651"/>
              <a:gd name="connsiteX65" fmla="*/ 371715 w 693178"/>
              <a:gd name="connsiteY65" fmla="*/ 329841 h 1019651"/>
              <a:gd name="connsiteX66" fmla="*/ 451925 w 693178"/>
              <a:gd name="connsiteY66" fmla="*/ 345883 h 1019651"/>
              <a:gd name="connsiteX67" fmla="*/ 484010 w 693178"/>
              <a:gd name="connsiteY67" fmla="*/ 410051 h 1019651"/>
              <a:gd name="connsiteX68" fmla="*/ 516094 w 693178"/>
              <a:gd name="connsiteY68" fmla="*/ 650683 h 1019651"/>
              <a:gd name="connsiteX69" fmla="*/ 500052 w 693178"/>
              <a:gd name="connsiteY69" fmla="*/ 827146 h 1019651"/>
              <a:gd name="connsiteX70" fmla="*/ 435883 w 693178"/>
              <a:gd name="connsiteY70" fmla="*/ 843188 h 1019651"/>
              <a:gd name="connsiteX71" fmla="*/ 275462 w 693178"/>
              <a:gd name="connsiteY71" fmla="*/ 827146 h 1019651"/>
              <a:gd name="connsiteX72" fmla="*/ 115041 w 693178"/>
              <a:gd name="connsiteY72" fmla="*/ 746935 h 1019651"/>
              <a:gd name="connsiteX73" fmla="*/ 18788 w 693178"/>
              <a:gd name="connsiteY73" fmla="*/ 714851 h 1019651"/>
              <a:gd name="connsiteX74" fmla="*/ 2746 w 693178"/>
              <a:gd name="connsiteY74" fmla="*/ 666725 h 1019651"/>
              <a:gd name="connsiteX75" fmla="*/ 66915 w 693178"/>
              <a:gd name="connsiteY75" fmla="*/ 650683 h 1019651"/>
              <a:gd name="connsiteX76" fmla="*/ 275462 w 693178"/>
              <a:gd name="connsiteY76" fmla="*/ 666725 h 1019651"/>
              <a:gd name="connsiteX77" fmla="*/ 291504 w 693178"/>
              <a:gd name="connsiteY77" fmla="*/ 602557 h 1019651"/>
              <a:gd name="connsiteX78" fmla="*/ 259420 w 693178"/>
              <a:gd name="connsiteY78" fmla="*/ 490262 h 1019651"/>
              <a:gd name="connsiteX79" fmla="*/ 307546 w 693178"/>
              <a:gd name="connsiteY79" fmla="*/ 458178 h 1019651"/>
              <a:gd name="connsiteX80" fmla="*/ 355673 w 693178"/>
              <a:gd name="connsiteY80" fmla="*/ 361925 h 1019651"/>
              <a:gd name="connsiteX81" fmla="*/ 339631 w 693178"/>
              <a:gd name="connsiteY81" fmla="*/ 137335 h 1019651"/>
              <a:gd name="connsiteX82" fmla="*/ 291504 w 693178"/>
              <a:gd name="connsiteY82" fmla="*/ 121293 h 1019651"/>
              <a:gd name="connsiteX83" fmla="*/ 259420 w 693178"/>
              <a:gd name="connsiteY83" fmla="*/ 153378 h 1019651"/>
              <a:gd name="connsiteX84" fmla="*/ 243378 w 693178"/>
              <a:gd name="connsiteY84" fmla="*/ 217546 h 1019651"/>
              <a:gd name="connsiteX85" fmla="*/ 227336 w 693178"/>
              <a:gd name="connsiteY85" fmla="*/ 426093 h 1019651"/>
              <a:gd name="connsiteX86" fmla="*/ 291504 w 693178"/>
              <a:gd name="connsiteY86" fmla="*/ 442135 h 1019651"/>
              <a:gd name="connsiteX87" fmla="*/ 419841 w 693178"/>
              <a:gd name="connsiteY87" fmla="*/ 426093 h 1019651"/>
              <a:gd name="connsiteX88" fmla="*/ 371715 w 693178"/>
              <a:gd name="connsiteY88" fmla="*/ 410051 h 1019651"/>
              <a:gd name="connsiteX89" fmla="*/ 307546 w 693178"/>
              <a:gd name="connsiteY89" fmla="*/ 394009 h 1019651"/>
              <a:gd name="connsiteX90" fmla="*/ 291504 w 693178"/>
              <a:gd name="connsiteY90" fmla="*/ 345883 h 1019651"/>
              <a:gd name="connsiteX91" fmla="*/ 403799 w 693178"/>
              <a:gd name="connsiteY91" fmla="*/ 297757 h 1019651"/>
              <a:gd name="connsiteX92" fmla="*/ 291504 w 693178"/>
              <a:gd name="connsiteY92" fmla="*/ 265672 h 1019651"/>
              <a:gd name="connsiteX93" fmla="*/ 227336 w 693178"/>
              <a:gd name="connsiteY93" fmla="*/ 249630 h 1019651"/>
              <a:gd name="connsiteX94" fmla="*/ 163167 w 693178"/>
              <a:gd name="connsiteY94" fmla="*/ 217546 h 1019651"/>
              <a:gd name="connsiteX95" fmla="*/ 131083 w 693178"/>
              <a:gd name="connsiteY95" fmla="*/ 8999 h 1019651"/>
              <a:gd name="connsiteX96" fmla="*/ 259420 w 693178"/>
              <a:gd name="connsiteY96" fmla="*/ 41083 h 1019651"/>
              <a:gd name="connsiteX97" fmla="*/ 291504 w 693178"/>
              <a:gd name="connsiteY97" fmla="*/ 89209 h 1019651"/>
              <a:gd name="connsiteX98" fmla="*/ 355673 w 693178"/>
              <a:gd name="connsiteY98" fmla="*/ 217546 h 1019651"/>
              <a:gd name="connsiteX99" fmla="*/ 259420 w 693178"/>
              <a:gd name="connsiteY99" fmla="*/ 265672 h 1019651"/>
              <a:gd name="connsiteX100" fmla="*/ 227336 w 693178"/>
              <a:gd name="connsiteY100" fmla="*/ 329841 h 1019651"/>
              <a:gd name="connsiteX101" fmla="*/ 163167 w 693178"/>
              <a:gd name="connsiteY101" fmla="*/ 458178 h 1019651"/>
              <a:gd name="connsiteX102" fmla="*/ 179210 w 693178"/>
              <a:gd name="connsiteY102" fmla="*/ 506304 h 1019651"/>
              <a:gd name="connsiteX103" fmla="*/ 323588 w 693178"/>
              <a:gd name="connsiteY103" fmla="*/ 377967 h 1019651"/>
              <a:gd name="connsiteX104" fmla="*/ 387757 w 693178"/>
              <a:gd name="connsiteY104" fmla="*/ 281714 h 1019651"/>
              <a:gd name="connsiteX105" fmla="*/ 403799 w 693178"/>
              <a:gd name="connsiteY105" fmla="*/ 233588 h 1019651"/>
              <a:gd name="connsiteX106" fmla="*/ 435883 w 693178"/>
              <a:gd name="connsiteY106" fmla="*/ 185462 h 1019651"/>
              <a:gd name="connsiteX107" fmla="*/ 387757 w 693178"/>
              <a:gd name="connsiteY107" fmla="*/ 57125 h 1019651"/>
              <a:gd name="connsiteX108" fmla="*/ 339631 w 693178"/>
              <a:gd name="connsiteY108" fmla="*/ 25041 h 101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693178" h="1019651">
                <a:moveTo>
                  <a:pt x="227336" y="714851"/>
                </a:moveTo>
                <a:cubicBezTo>
                  <a:pt x="221989" y="736241"/>
                  <a:pt x="231014" y="769160"/>
                  <a:pt x="211294" y="779020"/>
                </a:cubicBezTo>
                <a:cubicBezTo>
                  <a:pt x="196169" y="786582"/>
                  <a:pt x="180912" y="739855"/>
                  <a:pt x="195252" y="730893"/>
                </a:cubicBezTo>
                <a:cubicBezTo>
                  <a:pt x="237059" y="704764"/>
                  <a:pt x="291505" y="709504"/>
                  <a:pt x="339631" y="698809"/>
                </a:cubicBezTo>
                <a:cubicBezTo>
                  <a:pt x="334283" y="730893"/>
                  <a:pt x="309042" y="765969"/>
                  <a:pt x="323588" y="795062"/>
                </a:cubicBezTo>
                <a:cubicBezTo>
                  <a:pt x="336466" y="820818"/>
                  <a:pt x="376836" y="837257"/>
                  <a:pt x="403799" y="827146"/>
                </a:cubicBezTo>
                <a:cubicBezTo>
                  <a:pt x="471900" y="801608"/>
                  <a:pt x="521441" y="741588"/>
                  <a:pt x="580262" y="698809"/>
                </a:cubicBezTo>
                <a:cubicBezTo>
                  <a:pt x="617694" y="629293"/>
                  <a:pt x="673408" y="566858"/>
                  <a:pt x="692557" y="490262"/>
                </a:cubicBezTo>
                <a:cubicBezTo>
                  <a:pt x="698059" y="468252"/>
                  <a:pt x="665796" y="449766"/>
                  <a:pt x="644431" y="442135"/>
                </a:cubicBezTo>
                <a:cubicBezTo>
                  <a:pt x="588128" y="422027"/>
                  <a:pt x="526788" y="420746"/>
                  <a:pt x="467967" y="410051"/>
                </a:cubicBezTo>
                <a:cubicBezTo>
                  <a:pt x="398451" y="415398"/>
                  <a:pt x="327947" y="413244"/>
                  <a:pt x="259420" y="426093"/>
                </a:cubicBezTo>
                <a:cubicBezTo>
                  <a:pt x="240470" y="429646"/>
                  <a:pt x="223990" y="443668"/>
                  <a:pt x="211294" y="458178"/>
                </a:cubicBezTo>
                <a:cubicBezTo>
                  <a:pt x="185902" y="487198"/>
                  <a:pt x="147125" y="554430"/>
                  <a:pt x="147125" y="554430"/>
                </a:cubicBezTo>
                <a:cubicBezTo>
                  <a:pt x="108069" y="671599"/>
                  <a:pt x="106838" y="617873"/>
                  <a:pt x="131083" y="714851"/>
                </a:cubicBezTo>
                <a:cubicBezTo>
                  <a:pt x="157820" y="709504"/>
                  <a:pt x="186906" y="711003"/>
                  <a:pt x="211294" y="698809"/>
                </a:cubicBezTo>
                <a:cubicBezTo>
                  <a:pt x="231586" y="688663"/>
                  <a:pt x="241992" y="665207"/>
                  <a:pt x="259420" y="650683"/>
                </a:cubicBezTo>
                <a:cubicBezTo>
                  <a:pt x="380842" y="549498"/>
                  <a:pt x="246286" y="679859"/>
                  <a:pt x="339631" y="586514"/>
                </a:cubicBezTo>
                <a:cubicBezTo>
                  <a:pt x="334283" y="602556"/>
                  <a:pt x="331151" y="619516"/>
                  <a:pt x="323588" y="634641"/>
                </a:cubicBezTo>
                <a:cubicBezTo>
                  <a:pt x="314966" y="651886"/>
                  <a:pt x="286828" y="664063"/>
                  <a:pt x="291504" y="682767"/>
                </a:cubicBezTo>
                <a:cubicBezTo>
                  <a:pt x="295606" y="699172"/>
                  <a:pt x="323589" y="693462"/>
                  <a:pt x="339631" y="698809"/>
                </a:cubicBezTo>
                <a:cubicBezTo>
                  <a:pt x="332843" y="692021"/>
                  <a:pt x="280244" y="629859"/>
                  <a:pt x="259420" y="650683"/>
                </a:cubicBezTo>
                <a:cubicBezTo>
                  <a:pt x="231813" y="678290"/>
                  <a:pt x="452555" y="908301"/>
                  <a:pt x="387757" y="811104"/>
                </a:cubicBezTo>
                <a:cubicBezTo>
                  <a:pt x="365439" y="777627"/>
                  <a:pt x="333131" y="727236"/>
                  <a:pt x="307546" y="698809"/>
                </a:cubicBezTo>
                <a:cubicBezTo>
                  <a:pt x="277193" y="665083"/>
                  <a:pt x="211294" y="602557"/>
                  <a:pt x="211294" y="602557"/>
                </a:cubicBezTo>
                <a:cubicBezTo>
                  <a:pt x="216641" y="618599"/>
                  <a:pt x="218946" y="636001"/>
                  <a:pt x="227336" y="650683"/>
                </a:cubicBezTo>
                <a:cubicBezTo>
                  <a:pt x="256410" y="701562"/>
                  <a:pt x="282712" y="713310"/>
                  <a:pt x="307546" y="762978"/>
                </a:cubicBezTo>
                <a:cubicBezTo>
                  <a:pt x="315108" y="778103"/>
                  <a:pt x="318241" y="795062"/>
                  <a:pt x="323588" y="811104"/>
                </a:cubicBezTo>
                <a:cubicBezTo>
                  <a:pt x="328936" y="784367"/>
                  <a:pt x="324506" y="753580"/>
                  <a:pt x="339631" y="730893"/>
                </a:cubicBezTo>
                <a:cubicBezTo>
                  <a:pt x="362845" y="696073"/>
                  <a:pt x="453055" y="727911"/>
                  <a:pt x="467967" y="730893"/>
                </a:cubicBezTo>
                <a:cubicBezTo>
                  <a:pt x="457272" y="741588"/>
                  <a:pt x="450802" y="760492"/>
                  <a:pt x="435883" y="762978"/>
                </a:cubicBezTo>
                <a:cubicBezTo>
                  <a:pt x="392415" y="770223"/>
                  <a:pt x="332796" y="724058"/>
                  <a:pt x="307546" y="698809"/>
                </a:cubicBezTo>
                <a:cubicBezTo>
                  <a:pt x="288640" y="679903"/>
                  <a:pt x="273590" y="657314"/>
                  <a:pt x="259420" y="634641"/>
                </a:cubicBezTo>
                <a:cubicBezTo>
                  <a:pt x="246746" y="614362"/>
                  <a:pt x="227336" y="546558"/>
                  <a:pt x="227336" y="570472"/>
                </a:cubicBezTo>
                <a:cubicBezTo>
                  <a:pt x="227336" y="614568"/>
                  <a:pt x="239700" y="659369"/>
                  <a:pt x="259420" y="698809"/>
                </a:cubicBezTo>
                <a:lnTo>
                  <a:pt x="291504" y="762978"/>
                </a:lnTo>
                <a:cubicBezTo>
                  <a:pt x="289992" y="752396"/>
                  <a:pt x="254788" y="594949"/>
                  <a:pt x="291504" y="570472"/>
                </a:cubicBezTo>
                <a:cubicBezTo>
                  <a:pt x="307546" y="559777"/>
                  <a:pt x="314965" y="601354"/>
                  <a:pt x="323588" y="618599"/>
                </a:cubicBezTo>
                <a:cubicBezTo>
                  <a:pt x="331150" y="633724"/>
                  <a:pt x="334283" y="650683"/>
                  <a:pt x="339631" y="666725"/>
                </a:cubicBezTo>
                <a:cubicBezTo>
                  <a:pt x="328936" y="677420"/>
                  <a:pt x="314310" y="685281"/>
                  <a:pt x="307546" y="698809"/>
                </a:cubicBezTo>
                <a:cubicBezTo>
                  <a:pt x="292421" y="729058"/>
                  <a:pt x="275462" y="795062"/>
                  <a:pt x="275462" y="795062"/>
                </a:cubicBezTo>
                <a:cubicBezTo>
                  <a:pt x="280809" y="821799"/>
                  <a:pt x="272224" y="855992"/>
                  <a:pt x="291504" y="875272"/>
                </a:cubicBezTo>
                <a:cubicBezTo>
                  <a:pt x="303461" y="887229"/>
                  <a:pt x="307546" y="844056"/>
                  <a:pt x="307546" y="827146"/>
                </a:cubicBezTo>
                <a:cubicBezTo>
                  <a:pt x="307546" y="752092"/>
                  <a:pt x="296851" y="677420"/>
                  <a:pt x="291504" y="602557"/>
                </a:cubicBezTo>
                <a:cubicBezTo>
                  <a:pt x="264617" y="683219"/>
                  <a:pt x="260802" y="672254"/>
                  <a:pt x="291504" y="795062"/>
                </a:cubicBezTo>
                <a:cubicBezTo>
                  <a:pt x="296180" y="813766"/>
                  <a:pt x="314966" y="825943"/>
                  <a:pt x="323588" y="843188"/>
                </a:cubicBezTo>
                <a:cubicBezTo>
                  <a:pt x="365239" y="926488"/>
                  <a:pt x="309048" y="860730"/>
                  <a:pt x="371715" y="923399"/>
                </a:cubicBezTo>
                <a:cubicBezTo>
                  <a:pt x="366368" y="902009"/>
                  <a:pt x="365533" y="878950"/>
                  <a:pt x="355673" y="859230"/>
                </a:cubicBezTo>
                <a:cubicBezTo>
                  <a:pt x="348909" y="845702"/>
                  <a:pt x="333271" y="838765"/>
                  <a:pt x="323588" y="827146"/>
                </a:cubicBezTo>
                <a:cubicBezTo>
                  <a:pt x="306471" y="806606"/>
                  <a:pt x="292578" y="783518"/>
                  <a:pt x="275462" y="762978"/>
                </a:cubicBezTo>
                <a:cubicBezTo>
                  <a:pt x="265779" y="751359"/>
                  <a:pt x="252453" y="742993"/>
                  <a:pt x="243378" y="730893"/>
                </a:cubicBezTo>
                <a:cubicBezTo>
                  <a:pt x="220242" y="700045"/>
                  <a:pt x="179210" y="634641"/>
                  <a:pt x="179210" y="634641"/>
                </a:cubicBezTo>
                <a:cubicBezTo>
                  <a:pt x="155344" y="706234"/>
                  <a:pt x="158560" y="670056"/>
                  <a:pt x="179210" y="762978"/>
                </a:cubicBezTo>
                <a:cubicBezTo>
                  <a:pt x="183993" y="784501"/>
                  <a:pt x="183022" y="808801"/>
                  <a:pt x="195252" y="827146"/>
                </a:cubicBezTo>
                <a:cubicBezTo>
                  <a:pt x="205947" y="843188"/>
                  <a:pt x="227336" y="848535"/>
                  <a:pt x="243378" y="859230"/>
                </a:cubicBezTo>
                <a:cubicBezTo>
                  <a:pt x="259420" y="848535"/>
                  <a:pt x="278808" y="841656"/>
                  <a:pt x="291504" y="827146"/>
                </a:cubicBezTo>
                <a:cubicBezTo>
                  <a:pt x="316896" y="798126"/>
                  <a:pt x="355673" y="730893"/>
                  <a:pt x="355673" y="730893"/>
                </a:cubicBezTo>
                <a:cubicBezTo>
                  <a:pt x="361020" y="709504"/>
                  <a:pt x="371715" y="688773"/>
                  <a:pt x="371715" y="666725"/>
                </a:cubicBezTo>
                <a:cubicBezTo>
                  <a:pt x="371715" y="559410"/>
                  <a:pt x="251242" y="628093"/>
                  <a:pt x="179210" y="634641"/>
                </a:cubicBezTo>
                <a:cubicBezTo>
                  <a:pt x="79149" y="701347"/>
                  <a:pt x="146001" y="650683"/>
                  <a:pt x="179210" y="650683"/>
                </a:cubicBezTo>
                <a:cubicBezTo>
                  <a:pt x="206476" y="650683"/>
                  <a:pt x="232683" y="661378"/>
                  <a:pt x="259420" y="666725"/>
                </a:cubicBezTo>
                <a:cubicBezTo>
                  <a:pt x="270115" y="682767"/>
                  <a:pt x="287464" y="733703"/>
                  <a:pt x="291504" y="714851"/>
                </a:cubicBezTo>
                <a:cubicBezTo>
                  <a:pt x="310584" y="625810"/>
                  <a:pt x="307546" y="351073"/>
                  <a:pt x="307546" y="442135"/>
                </a:cubicBezTo>
                <a:cubicBezTo>
                  <a:pt x="307546" y="938764"/>
                  <a:pt x="345747" y="808797"/>
                  <a:pt x="275462" y="1019651"/>
                </a:cubicBezTo>
                <a:cubicBezTo>
                  <a:pt x="206373" y="812385"/>
                  <a:pt x="247845" y="955286"/>
                  <a:pt x="275462" y="458178"/>
                </a:cubicBezTo>
                <a:cubicBezTo>
                  <a:pt x="277254" y="425919"/>
                  <a:pt x="295824" y="368094"/>
                  <a:pt x="323588" y="345883"/>
                </a:cubicBezTo>
                <a:cubicBezTo>
                  <a:pt x="336793" y="335319"/>
                  <a:pt x="355673" y="335188"/>
                  <a:pt x="371715" y="329841"/>
                </a:cubicBezTo>
                <a:cubicBezTo>
                  <a:pt x="398452" y="335188"/>
                  <a:pt x="429738" y="330035"/>
                  <a:pt x="451925" y="345883"/>
                </a:cubicBezTo>
                <a:cubicBezTo>
                  <a:pt x="471385" y="359783"/>
                  <a:pt x="477138" y="387145"/>
                  <a:pt x="484010" y="410051"/>
                </a:cubicBezTo>
                <a:cubicBezTo>
                  <a:pt x="496717" y="452407"/>
                  <a:pt x="513276" y="625317"/>
                  <a:pt x="516094" y="650683"/>
                </a:cubicBezTo>
                <a:cubicBezTo>
                  <a:pt x="510747" y="709504"/>
                  <a:pt x="522769" y="772626"/>
                  <a:pt x="500052" y="827146"/>
                </a:cubicBezTo>
                <a:cubicBezTo>
                  <a:pt x="491572" y="847498"/>
                  <a:pt x="457931" y="843188"/>
                  <a:pt x="435883" y="843188"/>
                </a:cubicBezTo>
                <a:cubicBezTo>
                  <a:pt x="382143" y="843188"/>
                  <a:pt x="328936" y="832493"/>
                  <a:pt x="275462" y="827146"/>
                </a:cubicBezTo>
                <a:cubicBezTo>
                  <a:pt x="221988" y="800409"/>
                  <a:pt x="171759" y="765841"/>
                  <a:pt x="115041" y="746935"/>
                </a:cubicBezTo>
                <a:lnTo>
                  <a:pt x="18788" y="714851"/>
                </a:lnTo>
                <a:cubicBezTo>
                  <a:pt x="13441" y="698809"/>
                  <a:pt x="-7400" y="680253"/>
                  <a:pt x="2746" y="666725"/>
                </a:cubicBezTo>
                <a:cubicBezTo>
                  <a:pt x="15975" y="649087"/>
                  <a:pt x="44867" y="650683"/>
                  <a:pt x="66915" y="650683"/>
                </a:cubicBezTo>
                <a:cubicBezTo>
                  <a:pt x="136636" y="650683"/>
                  <a:pt x="205946" y="661378"/>
                  <a:pt x="275462" y="666725"/>
                </a:cubicBezTo>
                <a:cubicBezTo>
                  <a:pt x="324931" y="740929"/>
                  <a:pt x="317311" y="744494"/>
                  <a:pt x="291504" y="602557"/>
                </a:cubicBezTo>
                <a:cubicBezTo>
                  <a:pt x="283446" y="558240"/>
                  <a:pt x="273165" y="531497"/>
                  <a:pt x="259420" y="490262"/>
                </a:cubicBezTo>
                <a:cubicBezTo>
                  <a:pt x="275462" y="479567"/>
                  <a:pt x="293913" y="471811"/>
                  <a:pt x="307546" y="458178"/>
                </a:cubicBezTo>
                <a:cubicBezTo>
                  <a:pt x="338645" y="427079"/>
                  <a:pt x="342625" y="401068"/>
                  <a:pt x="355673" y="361925"/>
                </a:cubicBezTo>
                <a:cubicBezTo>
                  <a:pt x="350326" y="287062"/>
                  <a:pt x="358970" y="209855"/>
                  <a:pt x="339631" y="137335"/>
                </a:cubicBezTo>
                <a:cubicBezTo>
                  <a:pt x="335274" y="120996"/>
                  <a:pt x="308086" y="117977"/>
                  <a:pt x="291504" y="121293"/>
                </a:cubicBezTo>
                <a:cubicBezTo>
                  <a:pt x="276673" y="124259"/>
                  <a:pt x="270115" y="142683"/>
                  <a:pt x="259420" y="153378"/>
                </a:cubicBezTo>
                <a:cubicBezTo>
                  <a:pt x="254073" y="174767"/>
                  <a:pt x="251119" y="196902"/>
                  <a:pt x="243378" y="217546"/>
                </a:cubicBezTo>
                <a:cubicBezTo>
                  <a:pt x="211156" y="303471"/>
                  <a:pt x="165084" y="301588"/>
                  <a:pt x="227336" y="426093"/>
                </a:cubicBezTo>
                <a:cubicBezTo>
                  <a:pt x="237196" y="445813"/>
                  <a:pt x="270115" y="436788"/>
                  <a:pt x="291504" y="442135"/>
                </a:cubicBezTo>
                <a:cubicBezTo>
                  <a:pt x="334283" y="436788"/>
                  <a:pt x="379813" y="442104"/>
                  <a:pt x="419841" y="426093"/>
                </a:cubicBezTo>
                <a:cubicBezTo>
                  <a:pt x="435541" y="419813"/>
                  <a:pt x="387974" y="414696"/>
                  <a:pt x="371715" y="410051"/>
                </a:cubicBezTo>
                <a:cubicBezTo>
                  <a:pt x="350515" y="403994"/>
                  <a:pt x="328936" y="399356"/>
                  <a:pt x="307546" y="394009"/>
                </a:cubicBezTo>
                <a:cubicBezTo>
                  <a:pt x="302199" y="377967"/>
                  <a:pt x="282804" y="360383"/>
                  <a:pt x="291504" y="345883"/>
                </a:cubicBezTo>
                <a:cubicBezTo>
                  <a:pt x="301415" y="329364"/>
                  <a:pt x="382046" y="305008"/>
                  <a:pt x="403799" y="297757"/>
                </a:cubicBezTo>
                <a:cubicBezTo>
                  <a:pt x="203149" y="247591"/>
                  <a:pt x="452643" y="311711"/>
                  <a:pt x="291504" y="265672"/>
                </a:cubicBezTo>
                <a:cubicBezTo>
                  <a:pt x="270305" y="259615"/>
                  <a:pt x="247980" y="257371"/>
                  <a:pt x="227336" y="249630"/>
                </a:cubicBezTo>
                <a:cubicBezTo>
                  <a:pt x="204944" y="241233"/>
                  <a:pt x="184557" y="228241"/>
                  <a:pt x="163167" y="217546"/>
                </a:cubicBezTo>
                <a:cubicBezTo>
                  <a:pt x="114304" y="168683"/>
                  <a:pt x="24515" y="103726"/>
                  <a:pt x="131083" y="8999"/>
                </a:cubicBezTo>
                <a:cubicBezTo>
                  <a:pt x="164040" y="-20297"/>
                  <a:pt x="216641" y="30388"/>
                  <a:pt x="259420" y="41083"/>
                </a:cubicBezTo>
                <a:cubicBezTo>
                  <a:pt x="270115" y="57125"/>
                  <a:pt x="282272" y="72283"/>
                  <a:pt x="291504" y="89209"/>
                </a:cubicBezTo>
                <a:cubicBezTo>
                  <a:pt x="314407" y="131197"/>
                  <a:pt x="355673" y="217546"/>
                  <a:pt x="355673" y="217546"/>
                </a:cubicBezTo>
                <a:cubicBezTo>
                  <a:pt x="322825" y="228495"/>
                  <a:pt x="283342" y="236966"/>
                  <a:pt x="259420" y="265672"/>
                </a:cubicBezTo>
                <a:cubicBezTo>
                  <a:pt x="244111" y="284044"/>
                  <a:pt x="238950" y="308936"/>
                  <a:pt x="227336" y="329841"/>
                </a:cubicBezTo>
                <a:cubicBezTo>
                  <a:pt x="164194" y="443497"/>
                  <a:pt x="192495" y="370196"/>
                  <a:pt x="163167" y="458178"/>
                </a:cubicBezTo>
                <a:cubicBezTo>
                  <a:pt x="168515" y="474220"/>
                  <a:pt x="162530" y="509084"/>
                  <a:pt x="179210" y="506304"/>
                </a:cubicBezTo>
                <a:cubicBezTo>
                  <a:pt x="204128" y="502151"/>
                  <a:pt x="304924" y="396631"/>
                  <a:pt x="323588" y="377967"/>
                </a:cubicBezTo>
                <a:cubicBezTo>
                  <a:pt x="361735" y="263533"/>
                  <a:pt x="307644" y="401885"/>
                  <a:pt x="387757" y="281714"/>
                </a:cubicBezTo>
                <a:cubicBezTo>
                  <a:pt x="397137" y="267644"/>
                  <a:pt x="396237" y="248713"/>
                  <a:pt x="403799" y="233588"/>
                </a:cubicBezTo>
                <a:cubicBezTo>
                  <a:pt x="412421" y="216343"/>
                  <a:pt x="425188" y="201504"/>
                  <a:pt x="435883" y="185462"/>
                </a:cubicBezTo>
                <a:cubicBezTo>
                  <a:pt x="424405" y="128073"/>
                  <a:pt x="429065" y="98433"/>
                  <a:pt x="387757" y="57125"/>
                </a:cubicBezTo>
                <a:cubicBezTo>
                  <a:pt x="374124" y="43492"/>
                  <a:pt x="339631" y="25041"/>
                  <a:pt x="339631" y="25041"/>
                </a:cubicBezTo>
              </a:path>
            </a:pathLst>
          </a:custGeom>
          <a:noFill/>
          <a:ln w="3810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590827" y="5915322"/>
            <a:ext cx="148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Noisy channel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56825" y="5374097"/>
            <a:ext cx="26469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Bob can do super-fast polynomial interpolation and figure out what Alice meant to say!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299CA9-FFE3-FD4B-B4E9-C0B113EF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2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3594 0.15417 " pathEditMode="relative" ptsTypes="AA">
                                      <p:cBhvr>
                                        <p:cTn id="8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8" grpId="0"/>
      <p:bldP spid="9" grpId="0"/>
      <p:bldP spid="10" grpId="0" animBg="1"/>
      <p:bldP spid="11" grpId="0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41" grpId="0" animBg="1"/>
      <p:bldP spid="42" grpId="0" animBg="1"/>
      <p:bldP spid="43" grpId="0" animBg="1"/>
      <p:bldP spid="44" grpId="0"/>
      <p:bldP spid="4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used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called “Reed-Solomon Encoding”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344" y="3374313"/>
            <a:ext cx="2086457" cy="2734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6085" y="4243079"/>
            <a:ext cx="1865824" cy="1865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072" y="2681449"/>
            <a:ext cx="1521847" cy="1521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8915" y="2258605"/>
            <a:ext cx="2742043" cy="2097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2603" y="4765165"/>
            <a:ext cx="2772207" cy="1844778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919E46-6AE8-C04F-897C-AC0D8C073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51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Another application:</a:t>
            </a:r>
            <a:br>
              <a:rPr lang="en-US" dirty="0"/>
            </a:br>
            <a:r>
              <a:rPr lang="en-US" dirty="0"/>
              <a:t>Designing “random” projections that are better than random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2646984"/>
            <a:ext cx="4724746" cy="161266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Random short fat matrix</a:t>
            </a:r>
          </a:p>
        </p:txBody>
      </p:sp>
      <p:sp>
        <p:nvSpPr>
          <p:cNvPr id="5" name="Rectangle 4"/>
          <p:cNvSpPr/>
          <p:nvPr/>
        </p:nvSpPr>
        <p:spPr>
          <a:xfrm>
            <a:off x="5702531" y="1832337"/>
            <a:ext cx="415636" cy="430599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7461" y="2646983"/>
            <a:ext cx="448887" cy="161266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702531" y="2062141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702531" y="3822517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4090" y="4627698"/>
            <a:ext cx="415636" cy="4156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charset="0"/>
                        </a:rPr>
                        <m:t>=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3677" y="3085622"/>
                <a:ext cx="683200" cy="70788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417240" y="4767916"/>
            <a:ext cx="4074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F6E6C"/>
                </a:solidFill>
              </a:rPr>
              <a:t>The matrix that treats the big long vector as Alice’s message polynomial and evaluates it REALLY FAST at random points.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242726" y="2288812"/>
            <a:ext cx="4940969" cy="2329010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8265" y="2152790"/>
            <a:ext cx="4787842" cy="2474908"/>
          </a:xfrm>
          <a:prstGeom prst="line">
            <a:avLst/>
          </a:prstGeom>
          <a:ln w="82550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572000" y="4928419"/>
            <a:ext cx="4306529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This is still “random enough” to make the LP solution work.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It is much more efficient to manipulate and store!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D78377-82BD-8048-891A-F5DEA3D75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40872">
            <a:off x="4101192" y="3315029"/>
            <a:ext cx="1972521" cy="19725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60499"/>
          </a:xfrm>
        </p:spPr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Today</a:t>
            </a:r>
            <a:br>
              <a:rPr lang="en-US" dirty="0"/>
            </a:br>
            <a:r>
              <a:rPr lang="en-US" dirty="0"/>
              <a:t>A few gems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23987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programming</a:t>
            </a:r>
          </a:p>
          <a:p>
            <a:endParaRPr lang="en-US" dirty="0"/>
          </a:p>
          <a:p>
            <a:r>
              <a:rPr lang="en-US" dirty="0">
                <a:solidFill>
                  <a:srgbClr val="FF7600"/>
                </a:solidFill>
              </a:rPr>
              <a:t>Random projections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Low-degree polynomials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68531">
            <a:off x="4006778" y="1469078"/>
            <a:ext cx="972609" cy="1127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79" y="2839593"/>
            <a:ext cx="1064320" cy="1122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0357" y="1239507"/>
            <a:ext cx="5454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To learn more: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32571" y="2129625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CS168, CS261, </a:t>
            </a:r>
            <a:r>
              <a:rPr lang="mr-IN" sz="2800" dirty="0">
                <a:solidFill>
                  <a:schemeClr val="accent1"/>
                </a:solidFill>
              </a:rPr>
              <a:t>…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32571" y="2956845"/>
            <a:ext cx="2727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7600"/>
                </a:solidFill>
              </a:rPr>
              <a:t>CS168, CS261, CS265, </a:t>
            </a:r>
            <a:r>
              <a:rPr lang="mr-IN" sz="2800" dirty="0">
                <a:solidFill>
                  <a:srgbClr val="FF7600"/>
                </a:solidFill>
              </a:rPr>
              <a:t>…</a:t>
            </a:r>
            <a:endParaRPr lang="en-US" sz="2800" dirty="0">
              <a:solidFill>
                <a:srgbClr val="FF7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32571" y="4200637"/>
            <a:ext cx="272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CS168, CS250, 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CAFC3F-AB33-0244-92D5-F10B8255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5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3" y="0"/>
            <a:ext cx="913047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640" y="-77910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What have we learned?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1990" y="724433"/>
            <a:ext cx="14919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CS161</a:t>
            </a:r>
          </a:p>
        </p:txBody>
      </p:sp>
      <p:sp>
        <p:nvSpPr>
          <p:cNvPr id="6" name="Oval 5"/>
          <p:cNvSpPr/>
          <p:nvPr/>
        </p:nvSpPr>
        <p:spPr>
          <a:xfrm>
            <a:off x="2823411" y="1299411"/>
            <a:ext cx="914400" cy="391278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5" idx="1"/>
          </p:cNvCxnSpPr>
          <p:nvPr/>
        </p:nvCxnSpPr>
        <p:spPr>
          <a:xfrm flipH="1">
            <a:off x="3882189" y="986043"/>
            <a:ext cx="2019801" cy="509007"/>
          </a:xfrm>
          <a:prstGeom prst="straightConnector1">
            <a:avLst/>
          </a:prstGeom>
          <a:ln w="47625">
            <a:solidFill>
              <a:srgbClr val="FFFF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757611" y="5181600"/>
            <a:ext cx="3272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Tons more cool algorithms stuff!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4892089" y="4203032"/>
            <a:ext cx="2484271" cy="978568"/>
          </a:xfrm>
          <a:prstGeom prst="straightConnector1">
            <a:avLst/>
          </a:prstGeom>
          <a:ln w="47625">
            <a:solidFill>
              <a:schemeClr val="bg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BC1208-4CFF-A241-BA10-FDBA77A4C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8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8185"/>
            <a:ext cx="7886700" cy="1325563"/>
          </a:xfrm>
        </p:spPr>
        <p:txBody>
          <a:bodyPr/>
          <a:lstStyle/>
          <a:p>
            <a:r>
              <a:rPr lang="en-US" dirty="0"/>
              <a:t>To see more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5642"/>
            <a:ext cx="7886700" cy="4351338"/>
          </a:xfrm>
        </p:spPr>
        <p:txBody>
          <a:bodyPr/>
          <a:lstStyle/>
          <a:p>
            <a:r>
              <a:rPr lang="en-US" dirty="0"/>
              <a:t>Take more classes!</a:t>
            </a:r>
          </a:p>
          <a:p>
            <a:r>
              <a:rPr lang="en-US" dirty="0"/>
              <a:t>Come hang out with the theory group!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Theory lunch, most Thursdays at noon.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Join the theory-seminar mailing list for updates.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279" y="3774940"/>
            <a:ext cx="5700417" cy="29694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413656" y="6055088"/>
            <a:ext cx="3575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rgbClr val="8B1B17"/>
                </a:solidFill>
              </a:rPr>
              <a:t>Stanford theory group (circa 2017): </a:t>
            </a:r>
          </a:p>
          <a:p>
            <a:pPr algn="r"/>
            <a:r>
              <a:rPr lang="en-US" sz="1600" dirty="0">
                <a:solidFill>
                  <a:srgbClr val="8B1B17"/>
                </a:solidFill>
              </a:rPr>
              <a:t> We are very friendly.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2174" y="5685756"/>
            <a:ext cx="232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chemeClr val="accent4"/>
                </a:solidFill>
              </a:rPr>
              <a:t>theory.stanford.edu</a:t>
            </a:r>
            <a:endParaRPr lang="en-US" u="sng" dirty="0">
              <a:solidFill>
                <a:schemeClr val="accent4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6020DF-1A0F-684F-AAFC-265D6E555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final messages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4C2D49-CD7B-7241-BC60-1D7D5F416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680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CAC4B53-A293-7FAD-47F1-CB154EF5B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684319"/>
            <a:ext cx="1767114" cy="1767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C938-779E-7147-B11C-CFF9A18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0" y="5468965"/>
            <a:ext cx="5931807" cy="996610"/>
          </a:xfrm>
        </p:spPr>
        <p:txBody>
          <a:bodyPr>
            <a:normAutofit/>
          </a:bodyPr>
          <a:lstStyle/>
          <a:p>
            <a:r>
              <a:rPr lang="en-US" dirty="0"/>
              <a:t>Amelie and John have been making all the logistics work behind the scenes.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5EA31-CC69-A74E-8C1C-3511925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0" y="231116"/>
            <a:ext cx="7886700" cy="1325563"/>
          </a:xfrm>
        </p:spPr>
        <p:txBody>
          <a:bodyPr/>
          <a:lstStyle/>
          <a:p>
            <a:r>
              <a:rPr lang="en-US" dirty="0"/>
              <a:t>Thanks to our course manager Amelie Byun!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7A7F-7D64-A14F-886A-D906C83C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58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C08F9F7-50CC-1200-152C-F52C3E5476AC}"/>
              </a:ext>
            </a:extLst>
          </p:cNvPr>
          <p:cNvSpPr txBox="1">
            <a:spLocks/>
          </p:cNvSpPr>
          <p:nvPr/>
        </p:nvSpPr>
        <p:spPr>
          <a:xfrm>
            <a:off x="639160" y="314258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And our course coordinator </a:t>
            </a:r>
            <a:br>
              <a:rPr lang="en-US" dirty="0"/>
            </a:br>
            <a:r>
              <a:rPr lang="en-US" dirty="0"/>
              <a:t>John Cho!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9401E1-EADA-74E2-4DE4-DE16D8325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1230" y="3805363"/>
            <a:ext cx="1597854" cy="159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81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5EA31-CC69-A74E-8C1C-35119259C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140" y="1646261"/>
            <a:ext cx="7886700" cy="1325563"/>
          </a:xfrm>
        </p:spPr>
        <p:txBody>
          <a:bodyPr/>
          <a:lstStyle/>
          <a:p>
            <a:r>
              <a:rPr lang="en-US" dirty="0"/>
              <a:t>Thanks to Diana Acosta-</a:t>
            </a:r>
            <a:r>
              <a:rPr lang="en-US" dirty="0" err="1"/>
              <a:t>Navas</a:t>
            </a:r>
            <a:r>
              <a:rPr lang="en-US" dirty="0"/>
              <a:t>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61C938-779E-7147-B11C-CFF9A1829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141" y="3444218"/>
            <a:ext cx="5571848" cy="980637"/>
          </a:xfrm>
        </p:spPr>
        <p:txBody>
          <a:bodyPr>
            <a:normAutofit/>
          </a:bodyPr>
          <a:lstStyle/>
          <a:p>
            <a:r>
              <a:rPr lang="en-US" dirty="0"/>
              <a:t>Diana has been helping integrate </a:t>
            </a:r>
            <a:r>
              <a:rPr lang="en-US" dirty="0" err="1"/>
              <a:t>EthiCS</a:t>
            </a:r>
            <a:r>
              <a:rPr lang="en-US" dirty="0"/>
              <a:t> components into the course.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47A7F-7D64-A14F-886A-D906C83C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B11CC-93B8-D842-954B-9BBF3962D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714" y="3016184"/>
            <a:ext cx="2057400" cy="303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20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92" y="5813"/>
            <a:ext cx="8334163" cy="1325563"/>
          </a:xfrm>
        </p:spPr>
        <p:txBody>
          <a:bodyPr>
            <a:normAutofit/>
          </a:bodyPr>
          <a:lstStyle/>
          <a:p>
            <a:r>
              <a:rPr lang="en-US" dirty="0"/>
              <a:t>General approach </a:t>
            </a:r>
            <a:br>
              <a:rPr lang="en-US" sz="3600" dirty="0"/>
            </a:br>
            <a:r>
              <a:rPr lang="en-US" sz="3600" dirty="0"/>
              <a:t>to algorithm design and analysis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027" y="1700780"/>
            <a:ext cx="386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7600"/>
                </a:solidFill>
              </a:rPr>
              <a:t>Can I do better?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3728" y="4884212"/>
            <a:ext cx="2142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</a:t>
            </a:r>
          </a:p>
          <a:p>
            <a:pPr algn="ctr"/>
            <a:r>
              <a:rPr lang="en-US" dirty="0"/>
              <a:t>Pedantic Penguin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2571" y="4874943"/>
            <a:ext cx="20415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Lucky the </a:t>
            </a:r>
          </a:p>
          <a:p>
            <a:pPr algn="ctr"/>
            <a:r>
              <a:rPr lang="en-US" dirty="0"/>
              <a:t>Lackadaisical Lemur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490" y="5403967"/>
            <a:ext cx="1975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Algorithm designer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742" y="5539812"/>
            <a:ext cx="1670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Detail-oriented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Precise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Rigorous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04402" y="5530544"/>
            <a:ext cx="2010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Big-picture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Intuitive</a:t>
            </a:r>
          </a:p>
          <a:p>
            <a:pPr algn="ctr"/>
            <a:r>
              <a:rPr lang="en-US" dirty="0">
                <a:solidFill>
                  <a:schemeClr val="accent4"/>
                </a:solidFill>
              </a:rPr>
              <a:t>Hand-</a:t>
            </a:r>
            <a:r>
              <a:rPr lang="en-US" dirty="0" err="1">
                <a:solidFill>
                  <a:schemeClr val="accent4"/>
                </a:solidFill>
              </a:rPr>
              <a:t>wavey</a:t>
            </a:r>
            <a:endParaRPr lang="en-US" dirty="0">
              <a:solidFill>
                <a:schemeClr val="accent4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605" y="3583583"/>
            <a:ext cx="922943" cy="12913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668" y="3361038"/>
            <a:ext cx="1426602" cy="15139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184" y="2159170"/>
            <a:ext cx="2282034" cy="3423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56178" y="1749593"/>
            <a:ext cx="3696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To answer this question we need both </a:t>
            </a:r>
            <a:r>
              <a:rPr lang="en-US" sz="2000" b="1" dirty="0">
                <a:solidFill>
                  <a:schemeClr val="accent1"/>
                </a:solidFill>
              </a:rPr>
              <a:t>rigor</a:t>
            </a:r>
            <a:r>
              <a:rPr lang="en-US" sz="2000" dirty="0">
                <a:solidFill>
                  <a:schemeClr val="accent1"/>
                </a:solidFill>
              </a:rPr>
              <a:t> and </a:t>
            </a:r>
            <a:r>
              <a:rPr lang="en-US" sz="2000" b="1" dirty="0">
                <a:solidFill>
                  <a:schemeClr val="accent1"/>
                </a:solidFill>
              </a:rPr>
              <a:t>intuition</a:t>
            </a:r>
            <a:r>
              <a:rPr lang="en-US" sz="2000" dirty="0">
                <a:solidFill>
                  <a:schemeClr val="accent1"/>
                </a:solidFill>
              </a:rPr>
              <a:t>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22FB64-22F2-814C-A59C-3C239DEB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41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15874"/>
            <a:ext cx="7886700" cy="1325563"/>
          </a:xfrm>
        </p:spPr>
        <p:txBody>
          <a:bodyPr/>
          <a:lstStyle/>
          <a:p>
            <a:r>
              <a:rPr lang="en-US" dirty="0"/>
              <a:t>Thanks to our superstar CAs!!!</a:t>
            </a:r>
            <a:br>
              <a:rPr lang="en-US" sz="3200" dirty="0">
                <a:solidFill>
                  <a:srgbClr val="FF7600"/>
                </a:solidFill>
              </a:rPr>
            </a:br>
            <a:r>
              <a:rPr lang="en-US" sz="3200" dirty="0">
                <a:solidFill>
                  <a:srgbClr val="FF7600"/>
                </a:solidFill>
              </a:rPr>
              <a:t>tell them you appreciate them!</a:t>
            </a:r>
            <a:endParaRPr lang="en-US" dirty="0">
              <a:solidFill>
                <a:srgbClr val="FF76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3BFF67-EE36-1E4D-B023-72C8128F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60</a:t>
            </a:fld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5C0DFC4-567F-6747-8EBC-2741B03A9E54}"/>
              </a:ext>
            </a:extLst>
          </p:cNvPr>
          <p:cNvSpPr txBox="1"/>
          <p:nvPr/>
        </p:nvSpPr>
        <p:spPr>
          <a:xfrm>
            <a:off x="698858" y="2585019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Shubham            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399905-281B-BA63-521B-F2E2117E1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60" y="1312914"/>
            <a:ext cx="1270000" cy="127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DC8C6-C29C-35BE-92CA-2F4A92DC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608" y="1300440"/>
            <a:ext cx="1270000" cy="127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A78A7-B1E2-4F9F-160C-F6F90DBAB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856" y="1312237"/>
            <a:ext cx="1270000" cy="127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DA5BE2-0FF6-E405-2953-4FEE8BE895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104" y="1322309"/>
            <a:ext cx="1270000" cy="127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5D1C2C-2E0E-9742-6B9A-AD5AE610CC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5350" y="1282774"/>
            <a:ext cx="1270000" cy="127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748DBA-426A-6C9B-CD74-55F567DCB65A}"/>
              </a:ext>
            </a:extLst>
          </p:cNvPr>
          <p:cNvSpPr txBox="1"/>
          <p:nvPr/>
        </p:nvSpPr>
        <p:spPr>
          <a:xfrm>
            <a:off x="2575212" y="2585019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Akash               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6D05A-132E-85E8-2E37-607001C11317}"/>
              </a:ext>
            </a:extLst>
          </p:cNvPr>
          <p:cNvSpPr txBox="1"/>
          <p:nvPr/>
        </p:nvSpPr>
        <p:spPr>
          <a:xfrm>
            <a:off x="4099251" y="2570440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Amrita              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E6CDB6-DB6A-F040-AF49-A4E7CD9CF4A9}"/>
              </a:ext>
            </a:extLst>
          </p:cNvPr>
          <p:cNvSpPr txBox="1"/>
          <p:nvPr/>
        </p:nvSpPr>
        <p:spPr>
          <a:xfrm>
            <a:off x="5652650" y="2582237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Apoorva              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381F2B-4E76-1C99-443E-4948F26A5552}"/>
              </a:ext>
            </a:extLst>
          </p:cNvPr>
          <p:cNvSpPr txBox="1"/>
          <p:nvPr/>
        </p:nvSpPr>
        <p:spPr>
          <a:xfrm>
            <a:off x="7435371" y="2582237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Austin               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5A89AB-71BA-4B88-9FDB-786FF5360F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6493" y="3059965"/>
            <a:ext cx="1270000" cy="127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D7BEA1-3F6B-D7AA-964D-E9FE8B197C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029" y="3058399"/>
            <a:ext cx="1270000" cy="127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C0DA96-ACD3-6DAD-2892-7326FB7AD3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1555" y="3058399"/>
            <a:ext cx="1270000" cy="127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A7530B-3EDB-E39E-943C-DD0402C3CD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4081" y="3058399"/>
            <a:ext cx="1270000" cy="127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171FF6-9C57-639D-854B-3B93F560D32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76607" y="3058399"/>
            <a:ext cx="1270000" cy="1270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41CB9B-F773-70CF-87BE-118F2F67F9B3}"/>
              </a:ext>
            </a:extLst>
          </p:cNvPr>
          <p:cNvSpPr txBox="1"/>
          <p:nvPr/>
        </p:nvSpPr>
        <p:spPr>
          <a:xfrm>
            <a:off x="71500" y="4335295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Bharath               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2B64B0-259E-0D83-DC4F-822D5E336F1D}"/>
              </a:ext>
            </a:extLst>
          </p:cNvPr>
          <p:cNvSpPr txBox="1"/>
          <p:nvPr/>
        </p:nvSpPr>
        <p:spPr>
          <a:xfrm>
            <a:off x="1371714" y="4337293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Felipe              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EE0883-40C9-9A13-CFB5-62D9DC191A67}"/>
              </a:ext>
            </a:extLst>
          </p:cNvPr>
          <p:cNvSpPr txBox="1"/>
          <p:nvPr/>
        </p:nvSpPr>
        <p:spPr>
          <a:xfrm>
            <a:off x="3128190" y="4335295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Ivan               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399D32-FC9D-E517-8B5F-87E75E21ECD4}"/>
              </a:ext>
            </a:extLst>
          </p:cNvPr>
          <p:cNvSpPr txBox="1"/>
          <p:nvPr/>
        </p:nvSpPr>
        <p:spPr>
          <a:xfrm>
            <a:off x="4787633" y="4335295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Jeff               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67DD9A0-4798-0100-44C7-FA1944BFB6F9}"/>
              </a:ext>
            </a:extLst>
          </p:cNvPr>
          <p:cNvSpPr txBox="1"/>
          <p:nvPr/>
        </p:nvSpPr>
        <p:spPr>
          <a:xfrm>
            <a:off x="6297620" y="4328399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Jeffrey               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F26AC7F-89E0-66EB-6C6D-95797E7BDD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3743" y="4777584"/>
            <a:ext cx="1270000" cy="127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08F381-14FB-4EEF-668F-12A001CE3BF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67608" y="4777584"/>
            <a:ext cx="1270000" cy="127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C9031A-17F8-EE84-DC6E-7CD323C006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37000" y="4777584"/>
            <a:ext cx="1270000" cy="127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E816338-88BE-98BA-5516-8281D150B85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06392" y="4777584"/>
            <a:ext cx="1270000" cy="127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9FCAF1A-87F2-D40C-6900-318CAC7C3D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40257" y="4782790"/>
            <a:ext cx="1270000" cy="12700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9663EA6-2F2E-E269-CD46-72AE837E9E5B}"/>
              </a:ext>
            </a:extLst>
          </p:cNvPr>
          <p:cNvSpPr txBox="1"/>
          <p:nvPr/>
        </p:nvSpPr>
        <p:spPr>
          <a:xfrm>
            <a:off x="990597" y="6047584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Lucy              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38061A-D878-9F35-3301-D63E50CB655F}"/>
              </a:ext>
            </a:extLst>
          </p:cNvPr>
          <p:cNvSpPr txBox="1"/>
          <p:nvPr/>
        </p:nvSpPr>
        <p:spPr>
          <a:xfrm>
            <a:off x="2545890" y="6047584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Rishi               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26E5AF-91F5-2D11-3746-1AC08D8EEA6C}"/>
              </a:ext>
            </a:extLst>
          </p:cNvPr>
          <p:cNvSpPr txBox="1"/>
          <p:nvPr/>
        </p:nvSpPr>
        <p:spPr>
          <a:xfrm>
            <a:off x="4199830" y="6047584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Rishu</a:t>
            </a:r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             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C9E1B4F-226B-D147-07A6-795AEB37DCB6}"/>
              </a:ext>
            </a:extLst>
          </p:cNvPr>
          <p:cNvSpPr txBox="1"/>
          <p:nvPr/>
        </p:nvSpPr>
        <p:spPr>
          <a:xfrm>
            <a:off x="5853770" y="6051936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Robert               </a:t>
            </a:r>
            <a:endParaRPr lang="en-US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A179B54-5DDC-9CA2-5F76-0CDFF4CD10DC}"/>
              </a:ext>
            </a:extLst>
          </p:cNvPr>
          <p:cNvSpPr txBox="1"/>
          <p:nvPr/>
        </p:nvSpPr>
        <p:spPr>
          <a:xfrm>
            <a:off x="7478931" y="6049388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Toby               </a:t>
            </a:r>
            <a:endParaRPr lang="en-US" dirty="0"/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23DBF56-A74B-8D7C-4963-4F7E283DAE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09132" y="3069705"/>
            <a:ext cx="1269999" cy="1269999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B9A2464A-252C-3D94-07E3-03B74D0EFFE4}"/>
              </a:ext>
            </a:extLst>
          </p:cNvPr>
          <p:cNvSpPr txBox="1"/>
          <p:nvPr/>
        </p:nvSpPr>
        <p:spPr>
          <a:xfrm>
            <a:off x="7901112" y="4342253"/>
            <a:ext cx="1077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Lauren 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2256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92094" y="2752005"/>
            <a:ext cx="2151146" cy="17144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716" y="1699760"/>
            <a:ext cx="1329432" cy="1206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66885" flipH="1">
            <a:off x="-210418" y="2826302"/>
            <a:ext cx="1834072" cy="12100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968" y="3390276"/>
            <a:ext cx="1473643" cy="1768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2828" y="5840979"/>
            <a:ext cx="941019" cy="9410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753" y="1228130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8900" b="1" dirty="0">
                <a:solidFill>
                  <a:schemeClr val="accent1"/>
                </a:solidFill>
              </a:rPr>
              <a:t>THANKS</a:t>
            </a:r>
            <a:r>
              <a:rPr lang="en-US" sz="6000" b="1" dirty="0">
                <a:solidFill>
                  <a:schemeClr val="accent1"/>
                </a:solidFill>
              </a:rPr>
              <a:t> </a:t>
            </a:r>
            <a:br>
              <a:rPr lang="en-US" sz="6000" b="1" dirty="0">
                <a:solidFill>
                  <a:schemeClr val="accent1"/>
                </a:solidFill>
              </a:rPr>
            </a:br>
            <a:r>
              <a:rPr lang="en-US" sz="6000" b="1" dirty="0">
                <a:solidFill>
                  <a:schemeClr val="accent1"/>
                </a:solidFill>
              </a:rPr>
              <a:t>to you!!!!!!</a:t>
            </a:r>
          </a:p>
        </p:txBody>
      </p:sp>
      <p:sp>
        <p:nvSpPr>
          <p:cNvPr id="4" name="Freeform 3"/>
          <p:cNvSpPr/>
          <p:nvPr/>
        </p:nvSpPr>
        <p:spPr>
          <a:xfrm rot="21327282" flipH="1">
            <a:off x="237759" y="4798129"/>
            <a:ext cx="3257314" cy="1933845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5583778"/>
            <a:ext cx="1105836" cy="1274222"/>
            <a:chOff x="628650" y="4603505"/>
            <a:chExt cx="1602601" cy="1833560"/>
          </a:xfrm>
        </p:grpSpPr>
        <p:sp>
          <p:nvSpPr>
            <p:cNvPr id="6" name="Freeform 5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78456">
            <a:off x="7544069" y="751215"/>
            <a:ext cx="2904074" cy="26579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960840" y="3100584"/>
            <a:ext cx="1665919" cy="3070445"/>
            <a:chOff x="5043604" y="1575627"/>
            <a:chExt cx="510490" cy="97017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43604" y="1690689"/>
              <a:ext cx="510490" cy="85511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189810">
              <a:off x="5092923" y="1575627"/>
              <a:ext cx="363178" cy="322889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55" y="4288870"/>
            <a:ext cx="1080729" cy="692747"/>
          </a:xfrm>
          <a:prstGeom prst="rect">
            <a:avLst/>
          </a:prstGeom>
          <a:effectLst>
            <a:outerShdw blurRad="50800" dist="762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12" y="4367872"/>
            <a:ext cx="2484300" cy="2569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676" y="4602922"/>
            <a:ext cx="1786065" cy="248592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383" y="4188382"/>
            <a:ext cx="1794603" cy="26500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092094" y="-71179"/>
            <a:ext cx="1756064" cy="1756064"/>
          </a:xfrm>
          <a:prstGeom prst="rect">
            <a:avLst/>
          </a:prstGeom>
        </p:spPr>
      </p:pic>
      <p:pic>
        <p:nvPicPr>
          <p:cNvPr id="30" name="Content Placeholder 3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97" y="635779"/>
            <a:ext cx="1986635" cy="22496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002" y="5472041"/>
            <a:ext cx="1661976" cy="1417487"/>
          </a:xfrm>
          <a:prstGeom prst="rect">
            <a:avLst/>
          </a:prstGeo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3BC5518-F82D-3F4A-9F8B-ACEF085E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4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Callout 10"/>
          <p:cNvSpPr/>
          <p:nvPr/>
        </p:nvSpPr>
        <p:spPr>
          <a:xfrm>
            <a:off x="2613025" y="1279846"/>
            <a:ext cx="2610245" cy="1073820"/>
          </a:xfrm>
          <a:prstGeom prst="wedgeEllipseCallout">
            <a:avLst>
              <a:gd name="adj1" fmla="val -71684"/>
              <a:gd name="adj2" fmla="val 2129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252" y="147402"/>
            <a:ext cx="7886700" cy="1325563"/>
          </a:xfrm>
        </p:spPr>
        <p:txBody>
          <a:bodyPr/>
          <a:lstStyle/>
          <a:p>
            <a:r>
              <a:rPr lang="en-US" dirty="0"/>
              <a:t>We needed more details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42551" y="3678128"/>
            <a:ext cx="3632886" cy="3434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7665" y="3789339"/>
            <a:ext cx="1514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latin typeface="Copperplate Gothic Bold" charset="0"/>
                <a:ea typeface="Copperplate Gothic Bold" charset="0"/>
                <a:cs typeface="Copperplate Gothic Bold" charset="0"/>
              </a:rPr>
              <a:t>Here is an input!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7491" y="3167873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Worst-case analysis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42442" y="3184088"/>
            <a:ext cx="247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big-Oh notation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917989" y="1690689"/>
            <a:ext cx="5115697" cy="5205609"/>
            <a:chOff x="762657" y="-488731"/>
            <a:chExt cx="8381343" cy="6875112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78422" y="2774731"/>
              <a:ext cx="0" cy="3386468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762657" y="6176963"/>
              <a:ext cx="7709336" cy="0"/>
            </a:xfrm>
            <a:prstGeom prst="line">
              <a:avLst/>
            </a:prstGeom>
            <a:ln w="25400">
              <a:solidFill>
                <a:schemeClr val="tx1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8434551" y="5924716"/>
              <a:ext cx="7094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</a:t>
              </a:r>
              <a:endParaRPr lang="en-US" dirty="0"/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762657" y="1913438"/>
              <a:ext cx="7939909" cy="4247761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7"/>
            <p:cNvSpPr/>
            <p:nvPr/>
          </p:nvSpPr>
          <p:spPr>
            <a:xfrm>
              <a:off x="788276" y="-488731"/>
              <a:ext cx="6936827" cy="6653048"/>
            </a:xfrm>
            <a:custGeom>
              <a:avLst/>
              <a:gdLst>
                <a:gd name="connsiteX0" fmla="*/ 0 w 6936827"/>
                <a:gd name="connsiteY0" fmla="*/ 6653048 h 6653048"/>
                <a:gd name="connsiteX1" fmla="*/ 2301765 w 6936827"/>
                <a:gd name="connsiteY1" fmla="*/ 6227379 h 6653048"/>
                <a:gd name="connsiteX2" fmla="*/ 4524703 w 6936827"/>
                <a:gd name="connsiteY2" fmla="*/ 4587765 h 6653048"/>
                <a:gd name="connsiteX3" fmla="*/ 6117021 w 6936827"/>
                <a:gd name="connsiteY3" fmla="*/ 2427890 h 6653048"/>
                <a:gd name="connsiteX4" fmla="*/ 6936827 w 6936827"/>
                <a:gd name="connsiteY4" fmla="*/ 0 h 6653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6827" h="6653048">
                  <a:moveTo>
                    <a:pt x="0" y="6653048"/>
                  </a:moveTo>
                  <a:cubicBezTo>
                    <a:pt x="773824" y="6612320"/>
                    <a:pt x="1547648" y="6571593"/>
                    <a:pt x="2301765" y="6227379"/>
                  </a:cubicBezTo>
                  <a:cubicBezTo>
                    <a:pt x="3055882" y="5883165"/>
                    <a:pt x="3888827" y="5221013"/>
                    <a:pt x="4524703" y="4587765"/>
                  </a:cubicBezTo>
                  <a:cubicBezTo>
                    <a:pt x="5160579" y="3954517"/>
                    <a:pt x="5715000" y="3192517"/>
                    <a:pt x="6117021" y="2427890"/>
                  </a:cubicBezTo>
                  <a:cubicBezTo>
                    <a:pt x="6519042" y="1663262"/>
                    <a:pt x="6727934" y="831631"/>
                    <a:pt x="6936827" y="0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927834" y="3379828"/>
              <a:ext cx="0" cy="2797135"/>
            </a:xfrm>
            <a:prstGeom prst="line">
              <a:avLst/>
            </a:prstGeom>
            <a:ln>
              <a:solidFill>
                <a:srgbClr val="8B1B17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𝑂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⟺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∃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&gt;0 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𝑠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.   ∀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≥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, </m:t>
                      </m:r>
                    </m:oMath>
                  </m:oMathPara>
                </a14:m>
                <a:endParaRPr lang="en-US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:endParaRPr lang="en-US" sz="800" i="1" dirty="0">
                  <a:latin typeface="Cambria Math" charset="0"/>
                  <a:ea typeface="Cambria Math" charset="0"/>
                  <a:cs typeface="Cambria Math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0≤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𝑐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⋅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𝑓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9281" y="3789339"/>
                <a:ext cx="4572000" cy="1359090"/>
              </a:xfrm>
              <a:prstGeom prst="rect">
                <a:avLst/>
              </a:prstGeom>
              <a:blipFill rotWithShape="0">
                <a:blip r:embed="rId3"/>
                <a:stretch>
                  <a:fillRect t="-24664" b="-3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166" y="1635687"/>
            <a:ext cx="985790" cy="14786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91449" y="1413846"/>
            <a:ext cx="1964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Does it work?</a:t>
            </a:r>
          </a:p>
          <a:p>
            <a:pPr algn="ctr"/>
            <a:r>
              <a:rPr lang="en-US" sz="2400" dirty="0"/>
              <a:t>Is it fast?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3677" y="1704035"/>
            <a:ext cx="922943" cy="129136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H="1">
            <a:off x="-2052993" y="3004751"/>
            <a:ext cx="116536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Callout 22"/>
          <p:cNvSpPr/>
          <p:nvPr/>
        </p:nvSpPr>
        <p:spPr>
          <a:xfrm>
            <a:off x="5080366" y="1279846"/>
            <a:ext cx="2402824" cy="1353627"/>
          </a:xfrm>
          <a:prstGeom prst="wedgeEllipseCallout">
            <a:avLst>
              <a:gd name="adj1" fmla="val 85248"/>
              <a:gd name="adj2" fmla="val 2445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What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does that mean??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9" y="1216418"/>
            <a:ext cx="1399922" cy="10499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25" y="2292736"/>
            <a:ext cx="1225805" cy="41176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C3A078-0B08-7B41-98B8-5BE1076B4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7600"/>
                </a:solidFill>
              </a:rPr>
              <a:t>Algorithm design paradigm: </a:t>
            </a:r>
            <a:br>
              <a:rPr lang="en-US" dirty="0"/>
            </a:br>
            <a:r>
              <a:rPr lang="en-US" dirty="0"/>
              <a:t>divide and conquer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42" y="1755263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Like </a:t>
            </a:r>
            <a:r>
              <a:rPr lang="en-US" dirty="0" err="1">
                <a:solidFill>
                  <a:schemeClr val="accent1"/>
                </a:solidFill>
              </a:rPr>
              <a:t>MergeSort</a:t>
            </a:r>
            <a:r>
              <a:rPr lang="en-US" dirty="0">
                <a:solidFill>
                  <a:schemeClr val="accent1"/>
                </a:solidFill>
              </a:rPr>
              <a:t>!</a:t>
            </a:r>
          </a:p>
          <a:p>
            <a:r>
              <a:rPr lang="en-US" dirty="0">
                <a:solidFill>
                  <a:schemeClr val="accent1"/>
                </a:solidFill>
              </a:rPr>
              <a:t>Or Karatsuba’s algorithm!</a:t>
            </a:r>
          </a:p>
          <a:p>
            <a:r>
              <a:rPr lang="en-US" dirty="0">
                <a:solidFill>
                  <a:schemeClr val="accent1"/>
                </a:solidFill>
              </a:rPr>
              <a:t>Or SELECT!</a:t>
            </a:r>
            <a:endParaRPr lang="en-US" dirty="0"/>
          </a:p>
          <a:p>
            <a:r>
              <a:rPr lang="en-US" dirty="0"/>
              <a:t>How do we analyze these?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23091" y="1690689"/>
            <a:ext cx="5018618" cy="4957245"/>
            <a:chOff x="1816443" y="3682314"/>
            <a:chExt cx="6949866" cy="2801614"/>
          </a:xfrm>
        </p:grpSpPr>
        <p:grpSp>
          <p:nvGrpSpPr>
            <p:cNvPr id="4" name="Group 3"/>
            <p:cNvGrpSpPr/>
            <p:nvPr/>
          </p:nvGrpSpPr>
          <p:grpSpPr>
            <a:xfrm>
              <a:off x="1816443" y="3682314"/>
              <a:ext cx="6949866" cy="2801614"/>
              <a:chOff x="374070" y="2649874"/>
              <a:chExt cx="8392239" cy="3834056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808695" y="2649874"/>
                <a:ext cx="3494168" cy="11311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Big problem</a:t>
                </a: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901240" y="4206632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891616" y="4221638"/>
                <a:ext cx="2375742" cy="909231"/>
              </a:xfrm>
              <a:prstGeom prst="ellipse">
                <a:avLst/>
              </a:prstGeom>
              <a:solidFill>
                <a:srgbClr val="2E75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Smaller problem</a:t>
                </a: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374070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72144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5056908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6965216" y="5832763"/>
                <a:ext cx="1801093" cy="651167"/>
              </a:xfrm>
              <a:prstGeom prst="ellipse">
                <a:avLst/>
              </a:prstGeom>
              <a:solidFill>
                <a:srgbClr val="555B9A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Yet smaller problem</a:t>
                </a:r>
              </a:p>
            </p:txBody>
          </p:sp>
          <p:cxnSp>
            <p:nvCxnSpPr>
              <p:cNvPr id="13" name="Straight Connector 12"/>
              <p:cNvCxnSpPr>
                <a:stCxn id="6" idx="4"/>
                <a:endCxn id="7" idx="0"/>
              </p:cNvCxnSpPr>
              <p:nvPr/>
            </p:nvCxnSpPr>
            <p:spPr>
              <a:xfrm>
                <a:off x="4555779" y="3780974"/>
                <a:ext cx="2533331" cy="425658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>
                <a:stCxn id="6" idx="4"/>
                <a:endCxn id="8" idx="0"/>
              </p:cNvCxnSpPr>
              <p:nvPr/>
            </p:nvCxnSpPr>
            <p:spPr>
              <a:xfrm flipH="1">
                <a:off x="2079487" y="3780974"/>
                <a:ext cx="2476293" cy="44066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>
                <a:stCxn id="8" idx="4"/>
                <a:endCxn id="9" idx="0"/>
              </p:cNvCxnSpPr>
              <p:nvPr/>
            </p:nvCxnSpPr>
            <p:spPr>
              <a:xfrm flipH="1">
                <a:off x="1274617" y="5130869"/>
                <a:ext cx="804870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stCxn id="7" idx="4"/>
                <a:endCxn id="11" idx="0"/>
              </p:cNvCxnSpPr>
              <p:nvPr/>
            </p:nvCxnSpPr>
            <p:spPr>
              <a:xfrm flipH="1">
                <a:off x="5957455" y="5115863"/>
                <a:ext cx="1131656" cy="71690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8" idx="4"/>
                <a:endCxn id="10" idx="0"/>
              </p:cNvCxnSpPr>
              <p:nvPr/>
            </p:nvCxnSpPr>
            <p:spPr>
              <a:xfrm>
                <a:off x="2079487" y="5130869"/>
                <a:ext cx="1093204" cy="70189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Straight Connector 18"/>
            <p:cNvCxnSpPr/>
            <p:nvPr/>
          </p:nvCxnSpPr>
          <p:spPr>
            <a:xfrm flipH="1" flipV="1">
              <a:off x="7377370" y="5495222"/>
              <a:ext cx="691592" cy="51288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48" y="4871352"/>
            <a:ext cx="1125519" cy="15748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83407" y="4160447"/>
            <a:ext cx="1459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By careful analysis!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441" y="4945277"/>
            <a:ext cx="1254126" cy="150495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724077" y="4160447"/>
            <a:ext cx="22790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Useful shortcut,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master method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is.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64528" y="6478657"/>
            <a:ext cx="16526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Jedi master Yoda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9349" y="6372974"/>
            <a:ext cx="1327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Plucky the Pedantic Penguin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14888068-D7B0-DD4C-A301-154A545BC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5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4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7600"/>
                </a:solidFill>
              </a:rPr>
              <a:t>While we’re on the topic of sorting</a:t>
            </a:r>
            <a:br>
              <a:rPr lang="en-US" dirty="0"/>
            </a:br>
            <a:r>
              <a:rPr lang="en-US" dirty="0"/>
              <a:t>Why not use randomness?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analyzed </a:t>
            </a:r>
            <a:r>
              <a:rPr lang="en-US" b="1" dirty="0" err="1">
                <a:solidFill>
                  <a:schemeClr val="accent4"/>
                </a:solidFill>
              </a:rPr>
              <a:t>QuickSort</a:t>
            </a:r>
            <a:r>
              <a:rPr lang="en-US" b="1" dirty="0">
                <a:solidFill>
                  <a:schemeClr val="accent4"/>
                </a:solidFill>
              </a:rPr>
              <a:t>!</a:t>
            </a:r>
          </a:p>
          <a:p>
            <a:r>
              <a:rPr lang="en-US" dirty="0"/>
              <a:t>Still worst-case input, but we use randomness after the input is chosen.</a:t>
            </a:r>
          </a:p>
          <a:p>
            <a:r>
              <a:rPr lang="en-US" dirty="0"/>
              <a:t>Always correct, usually fast.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This is a Las Vegas algorithm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511114" y="3533478"/>
            <a:ext cx="3632886" cy="34343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19" y="3818237"/>
            <a:ext cx="1554638" cy="9965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358" y="4447878"/>
            <a:ext cx="3335925" cy="222597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C5D2E-E589-6044-A0A1-ADF85DA0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65A1D-EC4D-374C-A6A9-CB761DE1931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3849</TotalTime>
  <Words>3080</Words>
  <Application>Microsoft Macintosh PowerPoint</Application>
  <PresentationFormat>On-screen Show (4:3)</PresentationFormat>
  <Paragraphs>689</Paragraphs>
  <Slides>61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0" baseType="lpstr">
      <vt:lpstr>Brush Script MT</vt:lpstr>
      <vt:lpstr>Arial</vt:lpstr>
      <vt:lpstr>Athelas</vt:lpstr>
      <vt:lpstr>Calibri</vt:lpstr>
      <vt:lpstr>Calibri Light</vt:lpstr>
      <vt:lpstr>Cambria Math</vt:lpstr>
      <vt:lpstr>Copperplate Gothic Bold</vt:lpstr>
      <vt:lpstr>Futura Medium</vt:lpstr>
      <vt:lpstr>Office Theme</vt:lpstr>
      <vt:lpstr>Lecture 18</vt:lpstr>
      <vt:lpstr>Announcements</vt:lpstr>
      <vt:lpstr>Today</vt:lpstr>
      <vt:lpstr>It’s been a fun ride…</vt:lpstr>
      <vt:lpstr>What have we learned?</vt:lpstr>
      <vt:lpstr>General approach  to algorithm design and analysis</vt:lpstr>
      <vt:lpstr>We needed more details</vt:lpstr>
      <vt:lpstr>Algorithm design paradigm:  divide and conquer</vt:lpstr>
      <vt:lpstr>While we’re on the topic of sorting Why not use randomness?</vt:lpstr>
      <vt:lpstr>All this sorting is making me wonder… Can we do better?</vt:lpstr>
      <vt:lpstr>beyond sorted arrays/linked lists: Binary Search Trees!</vt:lpstr>
      <vt:lpstr>Another way to store things Hash tables!</vt:lpstr>
      <vt:lpstr>OMG GRAPHS</vt:lpstr>
      <vt:lpstr>A fundamental graph problem: shortest paths</vt:lpstr>
      <vt:lpstr>Bellman-Ford and Floyd-Warshall  were examples of…</vt:lpstr>
      <vt:lpstr>Sometimes we can take even better advantage of optimal substructure…with  Greedy algorithms</vt:lpstr>
      <vt:lpstr>Cuts and flows</vt:lpstr>
      <vt:lpstr>Stable matching</vt:lpstr>
      <vt:lpstr>And now we’re here</vt:lpstr>
      <vt:lpstr>What have we learned?</vt:lpstr>
      <vt:lpstr>What have we learned? We’ve filled out a toolbox</vt:lpstr>
      <vt:lpstr>But there’s lots more out there</vt:lpstr>
      <vt:lpstr>A taste of what’s to come</vt:lpstr>
      <vt:lpstr>Today A few gems</vt:lpstr>
      <vt:lpstr>Linear Programming</vt:lpstr>
      <vt:lpstr>We’ve already seen an example!</vt:lpstr>
      <vt:lpstr>Another example, in machine learning Support Vector Machines</vt:lpstr>
      <vt:lpstr>Linear Programming Has a really nice geometric intuition</vt:lpstr>
      <vt:lpstr>Linear Programming Has a really nice geometric intuition</vt:lpstr>
      <vt:lpstr>Linear Programming Has a really nice geometric intuition</vt:lpstr>
      <vt:lpstr>In general</vt:lpstr>
      <vt:lpstr>Duality How do we know we have an optimal solution?</vt:lpstr>
      <vt:lpstr>cute, but How did you come up with 1/7, 3/7?</vt:lpstr>
      <vt:lpstr>That’s a linear program!</vt:lpstr>
      <vt:lpstr>We’ve actually already seen this too The Min-Cut Max-Flow Theorem!</vt:lpstr>
      <vt:lpstr>LPs and Duality are really powerful</vt:lpstr>
      <vt:lpstr>Today A few gems</vt:lpstr>
      <vt:lpstr>A very useful trick Take a random projection and hope for the best.</vt:lpstr>
      <vt:lpstr>Why would we do this?</vt:lpstr>
      <vt:lpstr>Example: nearest neighbors</vt:lpstr>
      <vt:lpstr>Another example: Compressed Sensing</vt:lpstr>
      <vt:lpstr>Compressed sensing continued</vt:lpstr>
      <vt:lpstr>Why would I want to do that?</vt:lpstr>
      <vt:lpstr>All examples of this:</vt:lpstr>
      <vt:lpstr>But why should this be possible?</vt:lpstr>
      <vt:lpstr>Back to the geometry</vt:lpstr>
      <vt:lpstr>If we don’t care about algorithms,  that’s more than enough.</vt:lpstr>
      <vt:lpstr>An efficient algorithm?</vt:lpstr>
      <vt:lpstr>Today A few gems</vt:lpstr>
      <vt:lpstr>Another very useful trick Polynomial interpolation</vt:lpstr>
      <vt:lpstr>One application: Communication and Storage</vt:lpstr>
      <vt:lpstr>This is used in practice</vt:lpstr>
      <vt:lpstr>Another application: Designing “random” projections that are better than random</vt:lpstr>
      <vt:lpstr>Today A few gems</vt:lpstr>
      <vt:lpstr>What have we learned?</vt:lpstr>
      <vt:lpstr>To see more…</vt:lpstr>
      <vt:lpstr>A few final messages…</vt:lpstr>
      <vt:lpstr>Thanks to our course manager Amelie Byun!</vt:lpstr>
      <vt:lpstr>Thanks to Diana Acosta-Navas!</vt:lpstr>
      <vt:lpstr>Thanks to our superstar CAs!!! tell them you appreciate them!</vt:lpstr>
      <vt:lpstr>THANKS  to you!!!!!!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18</dc:title>
  <dc:creator>Mary Katherine Wootters</dc:creator>
  <cp:lastModifiedBy>Moses Samson Charikar</cp:lastModifiedBy>
  <cp:revision>165</cp:revision>
  <cp:lastPrinted>2017-06-07T21:46:52Z</cp:lastPrinted>
  <dcterms:created xsi:type="dcterms:W3CDTF">2017-06-06T16:54:18Z</dcterms:created>
  <dcterms:modified xsi:type="dcterms:W3CDTF">2023-03-15T08:36:38Z</dcterms:modified>
</cp:coreProperties>
</file>