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8" r:id="rId2"/>
  </p:sldMasterIdLst>
  <p:notesMasterIdLst>
    <p:notesMasterId r:id="rId57"/>
  </p:notesMasterIdLst>
  <p:handoutMasterIdLst>
    <p:handoutMasterId r:id="rId58"/>
  </p:handoutMasterIdLst>
  <p:sldIdLst>
    <p:sldId id="256" r:id="rId3"/>
    <p:sldId id="280" r:id="rId4"/>
    <p:sldId id="354" r:id="rId5"/>
    <p:sldId id="279" r:id="rId6"/>
    <p:sldId id="281" r:id="rId7"/>
    <p:sldId id="302" r:id="rId8"/>
    <p:sldId id="347" r:id="rId9"/>
    <p:sldId id="303" r:id="rId10"/>
    <p:sldId id="319" r:id="rId11"/>
    <p:sldId id="308" r:id="rId12"/>
    <p:sldId id="305" r:id="rId13"/>
    <p:sldId id="353" r:id="rId14"/>
    <p:sldId id="332" r:id="rId15"/>
    <p:sldId id="333" r:id="rId16"/>
    <p:sldId id="278" r:id="rId17"/>
    <p:sldId id="285" r:id="rId18"/>
    <p:sldId id="286" r:id="rId19"/>
    <p:sldId id="317" r:id="rId20"/>
    <p:sldId id="287" r:id="rId21"/>
    <p:sldId id="288" r:id="rId22"/>
    <p:sldId id="323" r:id="rId23"/>
    <p:sldId id="331" r:id="rId24"/>
    <p:sldId id="321" r:id="rId25"/>
    <p:sldId id="293" r:id="rId26"/>
    <p:sldId id="335" r:id="rId27"/>
    <p:sldId id="336" r:id="rId28"/>
    <p:sldId id="338" r:id="rId29"/>
    <p:sldId id="337" r:id="rId30"/>
    <p:sldId id="339" r:id="rId31"/>
    <p:sldId id="340" r:id="rId32"/>
    <p:sldId id="292" r:id="rId33"/>
    <p:sldId id="309" r:id="rId34"/>
    <p:sldId id="316" r:id="rId35"/>
    <p:sldId id="313" r:id="rId36"/>
    <p:sldId id="311" r:id="rId37"/>
    <p:sldId id="314" r:id="rId38"/>
    <p:sldId id="315" r:id="rId39"/>
    <p:sldId id="294" r:id="rId40"/>
    <p:sldId id="325" r:id="rId41"/>
    <p:sldId id="324" r:id="rId42"/>
    <p:sldId id="327" r:id="rId43"/>
    <p:sldId id="328" r:id="rId44"/>
    <p:sldId id="326" r:id="rId45"/>
    <p:sldId id="330" r:id="rId46"/>
    <p:sldId id="341" r:id="rId47"/>
    <p:sldId id="348" r:id="rId48"/>
    <p:sldId id="349" r:id="rId49"/>
    <p:sldId id="350" r:id="rId50"/>
    <p:sldId id="342" r:id="rId51"/>
    <p:sldId id="343" r:id="rId52"/>
    <p:sldId id="345" r:id="rId53"/>
    <p:sldId id="346" r:id="rId54"/>
    <p:sldId id="329" r:id="rId55"/>
    <p:sldId id="31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400"/>
    <a:srgbClr val="F0D6FF"/>
    <a:srgbClr val="D6A6FF"/>
    <a:srgbClr val="FF8200"/>
    <a:srgbClr val="005ECE"/>
    <a:srgbClr val="FF8B00"/>
    <a:srgbClr val="FFF6C9"/>
    <a:srgbClr val="FFE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43"/>
    <p:restoredTop sz="94664"/>
  </p:normalViewPr>
  <p:slideViewPr>
    <p:cSldViewPr snapToGrid="0" snapToObjects="1">
      <p:cViewPr varScale="1">
        <p:scale>
          <a:sx n="128" d="100"/>
          <a:sy n="128" d="100"/>
        </p:scale>
        <p:origin x="10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6" d="100"/>
          <a:sy n="46" d="100"/>
        </p:scale>
        <p:origin x="220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5B9F3-2D21-B144-A225-5DB7FC88CEEC}" type="datetimeFigureOut">
              <a:rPr lang="en-US" smtClean="0"/>
              <a:t>1/18/23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D5547-E652-B649-82B2-BAF1F5D5F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41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B16D6-B238-FF4C-8459-96930AAE9864}" type="datetimeFigureOut">
              <a:rPr lang="en-US" smtClean="0"/>
              <a:t>1/18/23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69A8F-2F57-E949-97AA-E3E64E5D0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69A8F-2F57-E949-97AA-E3E64E5D01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9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DFD31-F6F3-2444-B368-89D12BBC7C9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5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DFD31-F6F3-2444-B368-89D12BBC7C9A}" type="datetimeFigureOut">
              <a:rPr lang="en-US" smtClean="0"/>
              <a:t>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91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11.png"/><Relationship Id="rId7" Type="http://schemas.openxmlformats.org/officeDocument/2006/relationships/image" Target="../media/image2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0.png"/><Relationship Id="rId9" Type="http://schemas.openxmlformats.org/officeDocument/2006/relationships/image" Target="../media/image14.tif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20.png"/><Relationship Id="rId4" Type="http://schemas.openxmlformats.org/officeDocument/2006/relationships/image" Target="../media/image1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openxmlformats.org/officeDocument/2006/relationships/image" Target="../media/image21.tiff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Recurrence relations and how to solve them!</a:t>
            </a:r>
          </a:p>
        </p:txBody>
      </p:sp>
    </p:spTree>
    <p:extLst>
      <p:ext uri="{BB962C8B-B14F-4D97-AF65-F5344CB8AC3E}">
        <p14:creationId xmlns:p14="http://schemas.microsoft.com/office/powerpoint/2010/main" val="130625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your </a:t>
            </a:r>
            <a:r>
              <a:rPr lang="en-US" dirty="0">
                <a:solidFill>
                  <a:srgbClr val="FF6400"/>
                </a:solidFill>
              </a:rPr>
              <a:t>pre-lecture 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played around with these examples (when n is a power of 2):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,                   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endParaRPr lang="en-US" b="0" dirty="0">
                  <a:solidFill>
                    <a:schemeClr val="accent4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=2⋅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,             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endParaRPr lang="en-US" b="0" dirty="0">
                  <a:solidFill>
                    <a:schemeClr val="accent4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4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,             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64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26" y="32145"/>
            <a:ext cx="7276216" cy="1325563"/>
          </a:xfrm>
        </p:spPr>
        <p:txBody>
          <a:bodyPr/>
          <a:lstStyle/>
          <a:p>
            <a:r>
              <a:rPr lang="en-US" dirty="0"/>
              <a:t>One approach for all of these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FB73F3-BD29-DE4B-9C10-FE72A4091B24}"/>
              </a:ext>
            </a:extLst>
          </p:cNvPr>
          <p:cNvGrpSpPr/>
          <p:nvPr/>
        </p:nvGrpSpPr>
        <p:grpSpPr>
          <a:xfrm>
            <a:off x="893752" y="1119478"/>
            <a:ext cx="7890643" cy="5509428"/>
            <a:chOff x="893752" y="1119478"/>
            <a:chExt cx="7890643" cy="5509428"/>
          </a:xfrm>
        </p:grpSpPr>
        <p:sp>
          <p:nvSpPr>
            <p:cNvPr id="4" name="Oval 3"/>
            <p:cNvSpPr/>
            <p:nvPr/>
          </p:nvSpPr>
          <p:spPr>
            <a:xfrm>
              <a:off x="5287900" y="1119478"/>
              <a:ext cx="1590671" cy="7061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Size n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6277652" y="2041032"/>
              <a:ext cx="1249790" cy="49429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n/2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4764342" y="2041032"/>
              <a:ext cx="1133899" cy="47808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n/2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222641" y="2795795"/>
              <a:ext cx="796640" cy="565757"/>
            </a:xfrm>
            <a:prstGeom prst="ellipse">
              <a:avLst/>
            </a:prstGeom>
            <a:solidFill>
              <a:srgbClr val="555B9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n/4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959647" y="5918295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550942" y="5752259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7163007" y="5959642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824321" y="5752259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415616" y="5959642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009077" y="5774406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5593440" y="5959642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177803" y="5774406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4764342" y="5918295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4377694" y="5724335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042176" y="5898873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44719" y="6167241"/>
              <a:ext cx="10755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(Size 1)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57876" y="4782826"/>
              <a:ext cx="5173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4000" dirty="0"/>
                <a:t>…</a:t>
              </a:r>
              <a:endParaRPr lang="en-US" sz="40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6156928" y="2828270"/>
              <a:ext cx="796640" cy="565757"/>
            </a:xfrm>
            <a:prstGeom prst="ellipse">
              <a:avLst/>
            </a:prstGeom>
            <a:solidFill>
              <a:srgbClr val="555B9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n/4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069143" y="2847294"/>
              <a:ext cx="796640" cy="565757"/>
            </a:xfrm>
            <a:prstGeom prst="ellipse">
              <a:avLst/>
            </a:prstGeom>
            <a:solidFill>
              <a:srgbClr val="555B9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n/4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042176" y="2847294"/>
              <a:ext cx="796640" cy="565757"/>
            </a:xfrm>
            <a:prstGeom prst="ellipse">
              <a:avLst/>
            </a:prstGeom>
            <a:solidFill>
              <a:srgbClr val="555B9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n/4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7813642" y="4323543"/>
              <a:ext cx="970753" cy="56575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n/2</a:t>
              </a:r>
              <a:r>
                <a:rPr lang="en-US" baseline="30000"/>
                <a:t>t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6760173" y="4338253"/>
              <a:ext cx="970753" cy="56575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n/2</a:t>
              </a:r>
              <a:r>
                <a:rPr lang="en-US" baseline="30000"/>
                <a:t>t</a:t>
              </a: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646959" y="4323544"/>
              <a:ext cx="970753" cy="56575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n/2</a:t>
              </a:r>
              <a:r>
                <a:rPr lang="en-US" baseline="30000"/>
                <a:t>t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525071" y="4341946"/>
              <a:ext cx="970753" cy="56575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n/2</a:t>
              </a:r>
              <a:r>
                <a:rPr lang="en-US" baseline="30000"/>
                <a:t>t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469743" y="4341586"/>
              <a:ext cx="970753" cy="56575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n/2</a:t>
              </a:r>
              <a:r>
                <a:rPr lang="en-US" baseline="30000"/>
                <a:t>t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2293727" y="4338253"/>
              <a:ext cx="970753" cy="56575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n/2</a:t>
              </a:r>
              <a:r>
                <a:rPr lang="en-US" baseline="30000"/>
                <a:t>t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12099" y="3205816"/>
              <a:ext cx="5173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4000" dirty="0"/>
                <a:t>…</a:t>
              </a:r>
              <a:endParaRPr lang="en-US" sz="4000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3675897" y="5738620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267192" y="5946003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860653" y="5760767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2445016" y="5946003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2029379" y="5760767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1615918" y="5904656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1229270" y="5710696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893752" y="5885234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6830" y="1411937"/>
            <a:ext cx="35650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The “tree” approach from last time.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>
              <a:solidFill>
                <a:schemeClr val="accent4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Add up all the work done at all the sub-problems.</a:t>
            </a:r>
          </a:p>
        </p:txBody>
      </p:sp>
    </p:spTree>
    <p:extLst>
      <p:ext uri="{BB962C8B-B14F-4D97-AF65-F5344CB8AC3E}">
        <p14:creationId xmlns:p14="http://schemas.microsoft.com/office/powerpoint/2010/main" val="150796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400"/>
                </a:solidFill>
              </a:rPr>
              <a:t>Pre-lecture 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(when n is a power of 2):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,                   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endParaRPr lang="en-US" b="0" dirty="0">
                  <a:solidFill>
                    <a:schemeClr val="accent4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b="0" dirty="0">
                  <a:solidFill>
                    <a:schemeClr val="accent4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b="0" dirty="0">
                  <a:solidFill>
                    <a:schemeClr val="accent4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=2⋅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,             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b="0" dirty="0">
                  <a:solidFill>
                    <a:schemeClr val="accent4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b="0" dirty="0">
                  <a:solidFill>
                    <a:schemeClr val="accent4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4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,             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6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452DD-DA36-3F40-A37E-88E1BE74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642"/>
            <a:ext cx="8614204" cy="1325563"/>
          </a:xfrm>
        </p:spPr>
        <p:txBody>
          <a:bodyPr/>
          <a:lstStyle/>
          <a:p>
            <a:r>
              <a:rPr lang="en-US" dirty="0"/>
              <a:t>Solutions to pre-lecture exercise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26FE7-9B15-3E4F-9119-3738F5EFDE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5664413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Adding up over all layers: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−1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26FE7-9B15-3E4F-9119-3738F5EFDE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5664413" cy="4351338"/>
              </a:xfrm>
              <a:blipFill>
                <a:blip r:embed="rId2"/>
                <a:stretch>
                  <a:fillRect l="-1786" b="-12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5BDFCDE6-CEC6-5240-AD49-73F33852CE01}"/>
              </a:ext>
            </a:extLst>
          </p:cNvPr>
          <p:cNvSpPr/>
          <p:nvPr/>
        </p:nvSpPr>
        <p:spPr>
          <a:xfrm>
            <a:off x="6001096" y="2165109"/>
            <a:ext cx="1590671" cy="706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183177-F24D-3840-B6F4-355421AD56DC}"/>
              </a:ext>
            </a:extLst>
          </p:cNvPr>
          <p:cNvSpPr/>
          <p:nvPr/>
        </p:nvSpPr>
        <p:spPr>
          <a:xfrm>
            <a:off x="6171536" y="3080328"/>
            <a:ext cx="1249790" cy="49429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n/2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D3BA1F-42A1-0C42-97ED-4A88ACFFAFF2}"/>
              </a:ext>
            </a:extLst>
          </p:cNvPr>
          <p:cNvSpPr/>
          <p:nvPr/>
        </p:nvSpPr>
        <p:spPr>
          <a:xfrm>
            <a:off x="6644028" y="6201357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7EC3EC-21E0-D04B-B131-AF3A27B082FD}"/>
              </a:ext>
            </a:extLst>
          </p:cNvPr>
          <p:cNvSpPr txBox="1"/>
          <p:nvPr/>
        </p:nvSpPr>
        <p:spPr>
          <a:xfrm>
            <a:off x="5873278" y="6325830"/>
            <a:ext cx="85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(Size 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9D32FF-3097-1142-8ACE-38A5FB52E54E}"/>
              </a:ext>
            </a:extLst>
          </p:cNvPr>
          <p:cNvSpPr txBox="1"/>
          <p:nvPr/>
        </p:nvSpPr>
        <p:spPr>
          <a:xfrm>
            <a:off x="6537742" y="5483008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0B2C300-9337-1840-A14E-5CC004457218}"/>
              </a:ext>
            </a:extLst>
          </p:cNvPr>
          <p:cNvSpPr/>
          <p:nvPr/>
        </p:nvSpPr>
        <p:spPr>
          <a:xfrm>
            <a:off x="6380121" y="3813662"/>
            <a:ext cx="796640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n/4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66D6A26-0682-A941-A8FA-13DBD4B05125}"/>
              </a:ext>
            </a:extLst>
          </p:cNvPr>
          <p:cNvSpPr/>
          <p:nvPr/>
        </p:nvSpPr>
        <p:spPr>
          <a:xfrm>
            <a:off x="6311054" y="5036729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n/2</a:t>
            </a:r>
            <a:r>
              <a:rPr lang="en-US" baseline="30000"/>
              <a:t>t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27BEF4-6122-524F-84C2-12834D70D35B}"/>
              </a:ext>
            </a:extLst>
          </p:cNvPr>
          <p:cNvSpPr txBox="1"/>
          <p:nvPr/>
        </p:nvSpPr>
        <p:spPr>
          <a:xfrm>
            <a:off x="6519753" y="4244458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7508E8-DA32-524C-A590-084E13D0C26D}"/>
              </a:ext>
            </a:extLst>
          </p:cNvPr>
          <p:cNvSpPr txBox="1"/>
          <p:nvPr/>
        </p:nvSpPr>
        <p:spPr>
          <a:xfrm>
            <a:off x="7976134" y="227315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E59209-652E-D444-ACCB-FC60DBEB43AE}"/>
              </a:ext>
            </a:extLst>
          </p:cNvPr>
          <p:cNvSpPr txBox="1"/>
          <p:nvPr/>
        </p:nvSpPr>
        <p:spPr>
          <a:xfrm>
            <a:off x="7434774" y="1518778"/>
            <a:ext cx="1496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Contribution at this layer: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789C5C-C72E-634B-8EE5-30AB9DE6BA88}"/>
              </a:ext>
            </a:extLst>
          </p:cNvPr>
          <p:cNvSpPr txBox="1"/>
          <p:nvPr/>
        </p:nvSpPr>
        <p:spPr>
          <a:xfrm>
            <a:off x="7861519" y="3074477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n/2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B197AD-9CCE-DD4C-B65E-BCD7ED3BFD92}"/>
              </a:ext>
            </a:extLst>
          </p:cNvPr>
          <p:cNvSpPr txBox="1"/>
          <p:nvPr/>
        </p:nvSpPr>
        <p:spPr>
          <a:xfrm>
            <a:off x="7844278" y="3832922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n/4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1E5091-BB41-CB43-B3C1-AB45635ED1D0}"/>
              </a:ext>
            </a:extLst>
          </p:cNvPr>
          <p:cNvSpPr txBox="1"/>
          <p:nvPr/>
        </p:nvSpPr>
        <p:spPr>
          <a:xfrm>
            <a:off x="7861519" y="5181873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n/2</a:t>
            </a:r>
            <a:r>
              <a:rPr lang="en-US" sz="2000" baseline="30000" dirty="0"/>
              <a:t>t</a:t>
            </a:r>
            <a:endParaRPr lang="en-US" sz="2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7F6CFB-2E31-6143-B72F-3DEFE74784ED}"/>
              </a:ext>
            </a:extLst>
          </p:cNvPr>
          <p:cNvSpPr txBox="1"/>
          <p:nvPr/>
        </p:nvSpPr>
        <p:spPr>
          <a:xfrm>
            <a:off x="7976134" y="6051218"/>
            <a:ext cx="80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8240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21" grpId="0"/>
      <p:bldP spid="22" grpId="0"/>
      <p:bldP spid="23" grpId="0" animBg="1"/>
      <p:bldP spid="27" grpId="0" animBg="1"/>
      <p:bldP spid="32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452DD-DA36-3F40-A37E-88E1BE74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50" y="-69467"/>
            <a:ext cx="8614204" cy="1325563"/>
          </a:xfrm>
        </p:spPr>
        <p:txBody>
          <a:bodyPr/>
          <a:lstStyle/>
          <a:p>
            <a:r>
              <a:rPr lang="en-US" dirty="0"/>
              <a:t>Solutions to pre-lecture exercise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26FE7-9B15-3E4F-9119-3738F5EFDE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4567" y="1127962"/>
                <a:ext cx="5664413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Adding up over all layers:</a:t>
                </a:r>
              </a:p>
              <a:p>
                <a:endParaRPr lang="en-US" sz="7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DE6769"/>
                    </a:solidFill>
                  </a:rPr>
                  <a:t>So</a:t>
                </a:r>
                <a:r>
                  <a:rPr lang="en-US" i="1" dirty="0">
                    <a:solidFill>
                      <a:srgbClr val="DE6769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DE676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DE676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DE676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rgbClr val="DE6769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26FE7-9B15-3E4F-9119-3738F5EFDE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4567" y="1127962"/>
                <a:ext cx="5664413" cy="4351338"/>
              </a:xfrm>
              <a:blipFill>
                <a:blip r:embed="rId2"/>
                <a:stretch>
                  <a:fillRect l="-19507" t="-1749" b="-6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D47508E8-DA32-524C-A590-084E13D0C26D}"/>
              </a:ext>
            </a:extLst>
          </p:cNvPr>
          <p:cNvSpPr txBox="1"/>
          <p:nvPr/>
        </p:nvSpPr>
        <p:spPr>
          <a:xfrm>
            <a:off x="7976134" y="227315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E59209-652E-D444-ACCB-FC60DBEB43AE}"/>
              </a:ext>
            </a:extLst>
          </p:cNvPr>
          <p:cNvSpPr txBox="1"/>
          <p:nvPr/>
        </p:nvSpPr>
        <p:spPr>
          <a:xfrm>
            <a:off x="7434774" y="1518778"/>
            <a:ext cx="1496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Contribution at this layer: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789C5C-C72E-634B-8EE5-30AB9DE6BA88}"/>
              </a:ext>
            </a:extLst>
          </p:cNvPr>
          <p:cNvSpPr txBox="1"/>
          <p:nvPr/>
        </p:nvSpPr>
        <p:spPr>
          <a:xfrm>
            <a:off x="7935661" y="3062120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B197AD-9CCE-DD4C-B65E-BCD7ED3BFD92}"/>
              </a:ext>
            </a:extLst>
          </p:cNvPr>
          <p:cNvSpPr txBox="1"/>
          <p:nvPr/>
        </p:nvSpPr>
        <p:spPr>
          <a:xfrm>
            <a:off x="7918420" y="3907064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1E5091-BB41-CB43-B3C1-AB45635ED1D0}"/>
              </a:ext>
            </a:extLst>
          </p:cNvPr>
          <p:cNvSpPr txBox="1"/>
          <p:nvPr/>
        </p:nvSpPr>
        <p:spPr>
          <a:xfrm>
            <a:off x="7898590" y="5181873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r>
              <a:rPr lang="en-US" sz="2000" baseline="30000" dirty="0"/>
              <a:t>t</a:t>
            </a:r>
            <a:r>
              <a:rPr lang="en-US" sz="2000" dirty="0"/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7F6CFB-2E31-6143-B72F-3DEFE74784ED}"/>
              </a:ext>
            </a:extLst>
          </p:cNvPr>
          <p:cNvSpPr txBox="1"/>
          <p:nvPr/>
        </p:nvSpPr>
        <p:spPr>
          <a:xfrm>
            <a:off x="7976134" y="6051218"/>
            <a:ext cx="80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</a:t>
            </a:r>
            <a:r>
              <a:rPr lang="en-US" sz="2000" baseline="30000" dirty="0"/>
              <a:t>2</a:t>
            </a:r>
            <a:endParaRPr lang="en-US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5F1BC1-B48D-AE49-AF08-51972C662403}"/>
              </a:ext>
            </a:extLst>
          </p:cNvPr>
          <p:cNvGrpSpPr/>
          <p:nvPr/>
        </p:nvGrpSpPr>
        <p:grpSpPr>
          <a:xfrm>
            <a:off x="-815546" y="2165109"/>
            <a:ext cx="8731028" cy="4621837"/>
            <a:chOff x="-815546" y="2165109"/>
            <a:chExt cx="8731028" cy="4621837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3406384-5CE8-A34B-9256-2A7BDF5DD7A8}"/>
                </a:ext>
              </a:extLst>
            </p:cNvPr>
            <p:cNvSpPr/>
            <p:nvPr/>
          </p:nvSpPr>
          <p:spPr>
            <a:xfrm>
              <a:off x="5237788" y="2830804"/>
              <a:ext cx="2588588" cy="8908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4x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1301F7F-E8BE-C04D-AFE8-FC74EC9E2640}"/>
                </a:ext>
              </a:extLst>
            </p:cNvPr>
            <p:cNvSpPr/>
            <p:nvPr/>
          </p:nvSpPr>
          <p:spPr>
            <a:xfrm>
              <a:off x="-815546" y="5778371"/>
              <a:ext cx="8731028" cy="100857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  <a:r>
                <a:rPr lang="en-US" baseline="30000" dirty="0">
                  <a:solidFill>
                    <a:schemeClr val="tx1"/>
                  </a:solidFill>
                </a:rPr>
                <a:t>2</a:t>
              </a:r>
              <a:r>
                <a:rPr lang="en-US" dirty="0">
                  <a:solidFill>
                    <a:schemeClr val="tx1"/>
                  </a:solidFill>
                </a:rPr>
                <a:t> x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01710D9-9316-8D4C-B9E0-17DDF334A3BC}"/>
                </a:ext>
              </a:extLst>
            </p:cNvPr>
            <p:cNvSpPr/>
            <p:nvPr/>
          </p:nvSpPr>
          <p:spPr>
            <a:xfrm>
              <a:off x="1362103" y="4843784"/>
              <a:ext cx="6344246" cy="100857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  <a:r>
                <a:rPr lang="en-US" baseline="30000" dirty="0">
                  <a:solidFill>
                    <a:schemeClr val="tx1"/>
                  </a:solidFill>
                </a:rPr>
                <a:t>t</a:t>
              </a:r>
              <a:r>
                <a:rPr lang="en-US" dirty="0">
                  <a:solidFill>
                    <a:schemeClr val="tx1"/>
                  </a:solidFill>
                </a:rPr>
                <a:t> x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C1AF0E-FBB1-D44F-B9BC-EBD22B66B2D7}"/>
                </a:ext>
              </a:extLst>
            </p:cNvPr>
            <p:cNvSpPr/>
            <p:nvPr/>
          </p:nvSpPr>
          <p:spPr>
            <a:xfrm>
              <a:off x="4309882" y="3743531"/>
              <a:ext cx="3481282" cy="890868"/>
            </a:xfrm>
            <a:prstGeom prst="ellipse">
              <a:avLst/>
            </a:prstGeom>
            <a:solidFill>
              <a:srgbClr val="F0D6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16x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34BDE4F-1BD9-0049-96A2-B467125BC241}"/>
                </a:ext>
              </a:extLst>
            </p:cNvPr>
            <p:cNvGrpSpPr/>
            <p:nvPr/>
          </p:nvGrpSpPr>
          <p:grpSpPr>
            <a:xfrm>
              <a:off x="3788440" y="2165109"/>
              <a:ext cx="3839220" cy="4516856"/>
              <a:chOff x="3752547" y="2165109"/>
              <a:chExt cx="3839220" cy="4516856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CFCC76D-DE00-B04B-BDAD-82F5D076C4E9}"/>
                  </a:ext>
                </a:extLst>
              </p:cNvPr>
              <p:cNvSpPr/>
              <p:nvPr/>
            </p:nvSpPr>
            <p:spPr>
              <a:xfrm>
                <a:off x="6001096" y="2165109"/>
                <a:ext cx="1590671" cy="7061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Size n</a:t>
                </a: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1BAA867-90A6-4F44-AFA2-6A6A7AA5B803}"/>
                  </a:ext>
                </a:extLst>
              </p:cNvPr>
              <p:cNvSpPr/>
              <p:nvPr/>
            </p:nvSpPr>
            <p:spPr>
              <a:xfrm>
                <a:off x="3752547" y="6151430"/>
                <a:ext cx="304801" cy="248946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2E2CA73-64D0-704D-B9B5-2D836B7000B8}"/>
                  </a:ext>
                </a:extLst>
              </p:cNvPr>
              <p:cNvSpPr txBox="1"/>
              <p:nvPr/>
            </p:nvSpPr>
            <p:spPr>
              <a:xfrm>
                <a:off x="3846019" y="6312633"/>
                <a:ext cx="855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(Size 1)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AF9E737-706E-0A44-B2D8-EB876197867F}"/>
                  </a:ext>
                </a:extLst>
              </p:cNvPr>
              <p:cNvSpPr txBox="1"/>
              <p:nvPr/>
            </p:nvSpPr>
            <p:spPr>
              <a:xfrm>
                <a:off x="6747532" y="5348070"/>
                <a:ext cx="5173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sz="4000" dirty="0"/>
                  <a:t>…</a:t>
                </a:r>
                <a:endParaRPr lang="en-US" sz="4000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008A537D-3AB8-1D44-A02A-9EB72010934E}"/>
                  </a:ext>
                </a:extLst>
              </p:cNvPr>
              <p:cNvSpPr/>
              <p:nvPr/>
            </p:nvSpPr>
            <p:spPr>
              <a:xfrm>
                <a:off x="6233087" y="3888077"/>
                <a:ext cx="796640" cy="565757"/>
              </a:xfrm>
              <a:prstGeom prst="ellipse">
                <a:avLst/>
              </a:prstGeom>
              <a:solidFill>
                <a:srgbClr val="555B9A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n/4</a:t>
                </a: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31F3B85D-E69B-0640-8461-7783AD52B38B}"/>
                  </a:ext>
                </a:extLst>
              </p:cNvPr>
              <p:cNvSpPr/>
              <p:nvPr/>
            </p:nvSpPr>
            <p:spPr>
              <a:xfrm>
                <a:off x="4714886" y="5065192"/>
                <a:ext cx="970753" cy="565757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n/2</a:t>
                </a:r>
                <a:r>
                  <a:rPr lang="en-US" baseline="30000"/>
                  <a:t>t</a:t>
                </a:r>
                <a:endParaRPr lang="en-US" dirty="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3AA073B-AB75-DC4B-9532-3F738D0C0FD5}"/>
                  </a:ext>
                </a:extLst>
              </p:cNvPr>
              <p:cNvSpPr txBox="1"/>
              <p:nvPr/>
            </p:nvSpPr>
            <p:spPr>
              <a:xfrm>
                <a:off x="6742123" y="4309276"/>
                <a:ext cx="5173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sz="4000" dirty="0"/>
                  <a:t>…</a:t>
                </a:r>
                <a:endParaRPr lang="en-US" sz="4000" dirty="0"/>
              </a:p>
            </p:txBody>
          </p:sp>
        </p:grp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A15BF35-E3FB-9B4E-8DF2-2F6100ED92B0}"/>
                </a:ext>
              </a:extLst>
            </p:cNvPr>
            <p:cNvSpPr/>
            <p:nvPr/>
          </p:nvSpPr>
          <p:spPr>
            <a:xfrm>
              <a:off x="6686364" y="3016190"/>
              <a:ext cx="777298" cy="49429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180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083" y="184594"/>
            <a:ext cx="8567815" cy="650028"/>
          </a:xfrm>
        </p:spPr>
        <p:txBody>
          <a:bodyPr>
            <a:normAutofit fontScale="90000"/>
          </a:bodyPr>
          <a:lstStyle/>
          <a:p>
            <a:r>
              <a:rPr lang="en-US" dirty="0"/>
              <a:t>More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9666" y="1159636"/>
                <a:ext cx="8634334" cy="55859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Needlessly recursive integer multiplication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 = 4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/2)+ 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Karatsuba integer multiplication        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 = 3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/2) + 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</m:func>
                      </m:sup>
                    </m:sSup>
                    <m:r>
                      <a:rPr lang="en-US" b="0" i="1" baseline="3000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1.6</m:t>
                        </m:r>
                      </m:sup>
                    </m:sSup>
                    <m:r>
                      <a:rPr lang="en-US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  <a:p>
                <a:r>
                  <a:rPr lang="en-US" dirty="0" err="1"/>
                  <a:t>MergeSort</a:t>
                </a:r>
                <a:r>
                  <a:rPr lang="en-US" dirty="0"/>
                  <a:t>                                             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𝑇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) = 2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𝑇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/2) + 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4"/>
                  </a:solidFill>
                  <a:sym typeface="Wingdings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/>
                      </a:rPr>
                      <m:t>𝑇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/>
                      </a:rPr>
                      <m:t>𝑛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/>
                      </a:rPr>
                      <m:t>) =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/>
                      </a:rPr>
                      <m:t>𝑂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/>
                      </a:rPr>
                      <m:t>(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/>
                      </a:rPr>
                      <m:t>𝑛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)</m:t>
                        </m:r>
                      </m:e>
                    </m:func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/>
                      </a:rPr>
                      <m:t> 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666" y="1159636"/>
                <a:ext cx="8634334" cy="5585938"/>
              </a:xfrm>
              <a:blipFill>
                <a:blip r:embed="rId2"/>
                <a:stretch>
                  <a:fillRect l="-1324" t="-2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826833" y="790303"/>
            <a:ext cx="407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T(n) = time to solve a problem </a:t>
            </a:r>
            <a:r>
              <a:rPr lang="en-US">
                <a:solidFill>
                  <a:schemeClr val="accent4"/>
                </a:solidFill>
              </a:rPr>
              <a:t>of size 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2508" y="6160799"/>
            <a:ext cx="4631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6400"/>
                </a:solidFill>
              </a:rPr>
              <a:t>What’s the pattern?!?!?!?!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16560" y="1971117"/>
            <a:ext cx="169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8200"/>
                </a:solidFill>
              </a:rPr>
              <a:t>This is similar to T</a:t>
            </a:r>
            <a:r>
              <a:rPr lang="en-US" baseline="-25000" dirty="0">
                <a:solidFill>
                  <a:srgbClr val="FF8200"/>
                </a:solidFill>
              </a:rPr>
              <a:t>2</a:t>
            </a:r>
            <a:r>
              <a:rPr lang="en-US" dirty="0">
                <a:solidFill>
                  <a:srgbClr val="FF8200"/>
                </a:solidFill>
              </a:rPr>
              <a:t> from the pre-lecture exercise.</a:t>
            </a:r>
          </a:p>
        </p:txBody>
      </p:sp>
      <p:cxnSp>
        <p:nvCxnSpPr>
          <p:cNvPr id="9" name="Straight Arrow Connector 8"/>
          <p:cNvCxnSpPr>
            <a:cxnSpLocks/>
            <a:stCxn id="5" idx="1"/>
          </p:cNvCxnSpPr>
          <p:nvPr/>
        </p:nvCxnSpPr>
        <p:spPr>
          <a:xfrm flipH="1" flipV="1">
            <a:off x="5068957" y="1971117"/>
            <a:ext cx="1847603" cy="461665"/>
          </a:xfrm>
          <a:prstGeom prst="straightConnector1">
            <a:avLst/>
          </a:prstGeom>
          <a:ln w="28575">
            <a:solidFill>
              <a:srgbClr val="FF82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46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master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767809" cy="4351338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b="1" dirty="0">
                <a:solidFill>
                  <a:srgbClr val="FF6400"/>
                </a:solidFill>
              </a:rPr>
              <a:t> </a:t>
            </a:r>
            <a:r>
              <a:rPr lang="en-US" dirty="0"/>
              <a:t>formula for many recurrence relations.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We’ll see an example next lecture where it won’t work.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Proof: “Generalized” tree method.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578" y="3044019"/>
            <a:ext cx="2610787" cy="3132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0426" y="6176963"/>
            <a:ext cx="180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Jedi master Yoda</a:t>
            </a:r>
          </a:p>
        </p:txBody>
      </p:sp>
      <p:sp>
        <p:nvSpPr>
          <p:cNvPr id="7" name="Oval 6"/>
          <p:cNvSpPr/>
          <p:nvPr/>
        </p:nvSpPr>
        <p:spPr>
          <a:xfrm>
            <a:off x="4770783" y="1177809"/>
            <a:ext cx="4073413" cy="206965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thelas" charset="0"/>
                <a:ea typeface="Athelas" charset="0"/>
                <a:cs typeface="Athelas" charset="0"/>
              </a:rPr>
              <a:t>A useful  formula it is.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thelas" charset="0"/>
                <a:ea typeface="Athelas" charset="0"/>
                <a:cs typeface="Athelas" charset="0"/>
              </a:rPr>
              <a:t>Know why it works you should.</a:t>
            </a:r>
          </a:p>
        </p:txBody>
      </p:sp>
    </p:spTree>
    <p:extLst>
      <p:ext uri="{BB962C8B-B14F-4D97-AF65-F5344CB8AC3E}">
        <p14:creationId xmlns:p14="http://schemas.microsoft.com/office/powerpoint/2010/main" val="23960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302"/>
            <a:ext cx="7886700" cy="1325563"/>
          </a:xfrm>
        </p:spPr>
        <p:txBody>
          <a:bodyPr/>
          <a:lstStyle/>
          <a:p>
            <a:r>
              <a:rPr lang="en-US" dirty="0"/>
              <a:t>The 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40996"/>
                <a:ext cx="8515350" cy="4351338"/>
              </a:xfrm>
            </p:spPr>
            <p:txBody>
              <a:bodyPr/>
              <a:lstStyle/>
              <a:p>
                <a:r>
                  <a:rPr lang="en-US" b="0" dirty="0"/>
                  <a:t>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0" dirty="0"/>
                  <a:t> are constants (independent of n).</a:t>
                </a:r>
              </a:p>
              <a:p>
                <a:r>
                  <a:rPr lang="en-US" b="0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⋅</m:t>
                    </m:r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/>
                  <a:t>.  Then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40996"/>
                <a:ext cx="8515350" cy="4351338"/>
              </a:xfrm>
              <a:blipFill>
                <a:blip r:embed="rId2"/>
                <a:stretch>
                  <a:fillRect l="-134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477" y="4855773"/>
            <a:ext cx="1668523" cy="20022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930861" y="5034382"/>
            <a:ext cx="2873497" cy="141009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thelas" charset="0"/>
                <a:ea typeface="Athelas" charset="0"/>
                <a:cs typeface="Athelas" charset="0"/>
              </a:rPr>
              <a:t>Many symbols those are</a:t>
            </a:r>
            <a:r>
              <a:rPr lang="mr-IN" sz="2400" dirty="0">
                <a:solidFill>
                  <a:schemeClr val="accent2">
                    <a:lumMod val="50000"/>
                  </a:schemeClr>
                </a:solidFill>
                <a:latin typeface="Athelas" charset="0"/>
                <a:ea typeface="Athelas" charset="0"/>
                <a:cs typeface="Athelas" charset="0"/>
              </a:rPr>
              <a:t>…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thelas" charset="0"/>
                <a:ea typeface="Athelas" charset="0"/>
                <a:cs typeface="Athelas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3656" y="4976726"/>
            <a:ext cx="46572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Three parameters:</a:t>
            </a:r>
          </a:p>
          <a:p>
            <a:r>
              <a:rPr lang="en-US" sz="2000" dirty="0">
                <a:solidFill>
                  <a:srgbClr val="00B050"/>
                </a:solidFill>
              </a:rPr>
              <a:t>a : number of </a:t>
            </a:r>
            <a:r>
              <a:rPr lang="en-US" sz="2000" dirty="0" err="1">
                <a:solidFill>
                  <a:srgbClr val="00B050"/>
                </a:solidFill>
              </a:rPr>
              <a:t>subproblems</a:t>
            </a:r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>
                <a:solidFill>
                  <a:schemeClr val="accent4"/>
                </a:solidFill>
              </a:rPr>
              <a:t>b : factor by which input size shrinks</a:t>
            </a:r>
          </a:p>
          <a:p>
            <a:r>
              <a:rPr lang="en-US" sz="2000" dirty="0">
                <a:solidFill>
                  <a:srgbClr val="FF6400"/>
                </a:solidFill>
              </a:rPr>
              <a:t>d : need to do </a:t>
            </a:r>
            <a:r>
              <a:rPr lang="en-US" sz="2000" dirty="0" err="1">
                <a:solidFill>
                  <a:srgbClr val="FF6400"/>
                </a:solidFill>
              </a:rPr>
              <a:t>n</a:t>
            </a:r>
            <a:r>
              <a:rPr lang="en-US" sz="2000" baseline="30000" dirty="0" err="1">
                <a:solidFill>
                  <a:srgbClr val="FF6400"/>
                </a:solidFill>
              </a:rPr>
              <a:t>d</a:t>
            </a:r>
            <a:r>
              <a:rPr lang="en-US" sz="2000" dirty="0">
                <a:solidFill>
                  <a:srgbClr val="FF6400"/>
                </a:solidFill>
              </a:rPr>
              <a:t> work to create all the </a:t>
            </a:r>
            <a:r>
              <a:rPr lang="en-US" sz="2000" dirty="0" err="1">
                <a:solidFill>
                  <a:srgbClr val="FF6400"/>
                </a:solidFill>
              </a:rPr>
              <a:t>subproblems</a:t>
            </a:r>
            <a:r>
              <a:rPr lang="en-US" sz="2000" dirty="0">
                <a:solidFill>
                  <a:srgbClr val="FF6400"/>
                </a:solidFill>
              </a:rPr>
              <a:t> and combine their solutions</a:t>
            </a:r>
            <a:r>
              <a:rPr lang="en-US" sz="2000" dirty="0">
                <a:solidFill>
                  <a:srgbClr val="7030A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15050" y="95980"/>
                <a:ext cx="2908792" cy="1058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4"/>
                    </a:solidFill>
                  </a:rPr>
                  <a:t>We can also take n/b to mean either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or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and the theorem is still true.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050" y="95980"/>
                <a:ext cx="2908792" cy="1058816"/>
              </a:xfrm>
              <a:prstGeom prst="rect">
                <a:avLst/>
              </a:prstGeom>
              <a:blipFill>
                <a:blip r:embed="rId4"/>
                <a:stretch>
                  <a:fillRect t="-2381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7EF708-EB82-D349-B52B-A00866A96418}"/>
                  </a:ext>
                </a:extLst>
              </p:cNvPr>
              <p:cNvSpPr txBox="1"/>
              <p:nvPr/>
            </p:nvSpPr>
            <p:spPr>
              <a:xfrm>
                <a:off x="1105750" y="2870476"/>
                <a:ext cx="6458627" cy="2219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2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7EF708-EB82-D349-B52B-A00866A96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750" y="2870476"/>
                <a:ext cx="6458627" cy="2219775"/>
              </a:xfrm>
              <a:prstGeom prst="rect">
                <a:avLst/>
              </a:prstGeom>
              <a:blipFill>
                <a:blip r:embed="rId5"/>
                <a:stretch>
                  <a:fillRect l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60FC07C-A831-A943-5F6F-61511B87EA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477" y="1587125"/>
            <a:ext cx="1914844" cy="17919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D5C71E-0F45-6571-B464-D35C1D380950}"/>
                  </a:ext>
                </a:extLst>
              </p:cNvPr>
              <p:cNvSpPr txBox="1"/>
              <p:nvPr/>
            </p:nvSpPr>
            <p:spPr>
              <a:xfrm>
                <a:off x="7557199" y="3379091"/>
                <a:ext cx="16685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7030A0"/>
                    </a:solidFill>
                  </a:rPr>
                  <a:t>Show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versions after lecture.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D5C71E-0F45-6571-B464-D35C1D380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199" y="3379091"/>
                <a:ext cx="1668523" cy="923330"/>
              </a:xfrm>
              <a:prstGeom prst="rect">
                <a:avLst/>
              </a:prstGeom>
              <a:blipFill>
                <a:blip r:embed="rId7"/>
                <a:stretch>
                  <a:fillRect t="-1351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46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20" y="238100"/>
            <a:ext cx="7886700" cy="1325563"/>
          </a:xfrm>
        </p:spPr>
        <p:txBody>
          <a:bodyPr/>
          <a:lstStyle/>
          <a:p>
            <a:r>
              <a:rPr lang="en-US" dirty="0"/>
              <a:t>Technicalities II</a:t>
            </a:r>
            <a:br>
              <a:rPr lang="en-US" dirty="0"/>
            </a:br>
            <a:r>
              <a:rPr lang="en-US" sz="3200" dirty="0">
                <a:solidFill>
                  <a:srgbClr val="7030A0"/>
                </a:solidFill>
              </a:rPr>
              <a:t>Integer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8" y="1563663"/>
            <a:ext cx="8181720" cy="5294337"/>
          </a:xfrm>
        </p:spPr>
        <p:txBody>
          <a:bodyPr>
            <a:normAutofit/>
          </a:bodyPr>
          <a:lstStyle/>
          <a:p>
            <a:r>
              <a:rPr lang="en-US" dirty="0"/>
              <a:t>If n is odd, I can’t break it up into two problems of size n/2.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However (see CLRS, Section 4.6.2 for details), one can show that the Master theorem works fine if you pretend that what you have is: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From now on we’ll mostly </a:t>
            </a:r>
            <a:r>
              <a:rPr lang="en-US" b="1" dirty="0"/>
              <a:t>ignore floors and ceilings </a:t>
            </a:r>
            <a:r>
              <a:rPr lang="en-US" dirty="0"/>
              <a:t>in recurrence relations. 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22812" y="2475490"/>
                <a:ext cx="5298374" cy="827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⌊"/>
                              <m:endChr m:val="⌋"/>
                              <m:ctrlPr>
                                <a:rPr lang="en-US" sz="28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800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12" y="2475490"/>
                <a:ext cx="5298374" cy="827471"/>
              </a:xfrm>
              <a:prstGeom prst="rect">
                <a:avLst/>
              </a:prstGeom>
              <a:blipFill>
                <a:blip r:embed="rId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52695" y="4666745"/>
                <a:ext cx="4038605" cy="827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2⋅</m:t>
                      </m:r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+ </m:t>
                      </m:r>
                      <m:r>
                        <a:rPr lang="en-US" sz="2800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800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800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sz="2800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695" y="4666745"/>
                <a:ext cx="4038605" cy="827471"/>
              </a:xfrm>
              <a:prstGeom prst="rect">
                <a:avLst/>
              </a:prstGeom>
              <a:blipFill>
                <a:blip r:embed="rId3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637" y="221554"/>
            <a:ext cx="957422" cy="13253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3919" y="900786"/>
            <a:ext cx="185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Plucky the Pedantic Penguin</a:t>
            </a:r>
          </a:p>
        </p:txBody>
      </p:sp>
    </p:spTree>
    <p:extLst>
      <p:ext uri="{BB962C8B-B14F-4D97-AF65-F5344CB8AC3E}">
        <p14:creationId xmlns:p14="http://schemas.microsoft.com/office/powerpoint/2010/main" val="3024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96" y="230190"/>
            <a:ext cx="2894038" cy="110607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</a:t>
            </a:r>
            <a:br>
              <a:rPr lang="en-US" dirty="0"/>
            </a:br>
            <a:endParaRPr lang="en-US"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2379" y="2034655"/>
                <a:ext cx="4632898" cy="4813003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Needlessly recursive integer </a:t>
                </a:r>
                <a:r>
                  <a:rPr lang="en-US" sz="2400" dirty="0" err="1"/>
                  <a:t>mult</a:t>
                </a:r>
                <a:r>
                  <a:rPr lang="en-US" sz="2400" dirty="0"/>
                  <a:t>.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</a:rPr>
                  <a:t>T(n) = 4 T(n/2) + O(n)</a:t>
                </a:r>
              </a:p>
              <a:p>
                <a:pPr lvl="1"/>
                <a:r>
                  <a:rPr lang="en-US" sz="2000" dirty="0">
                    <a:solidFill>
                      <a:srgbClr val="7030A0"/>
                    </a:solidFill>
                  </a:rPr>
                  <a:t>T(n) = O( n</a:t>
                </a:r>
                <a:r>
                  <a:rPr lang="en-US" sz="2000" baseline="30000" dirty="0">
                    <a:solidFill>
                      <a:srgbClr val="7030A0"/>
                    </a:solidFill>
                  </a:rPr>
                  <a:t>2 </a:t>
                </a:r>
                <a:r>
                  <a:rPr lang="en-US" sz="2000" dirty="0">
                    <a:solidFill>
                      <a:srgbClr val="7030A0"/>
                    </a:solidFill>
                  </a:rPr>
                  <a:t>)</a:t>
                </a:r>
                <a:endParaRPr lang="en-US" sz="2400" dirty="0"/>
              </a:p>
              <a:p>
                <a:r>
                  <a:rPr lang="en-US" sz="2400" dirty="0"/>
                  <a:t>Karatsuba integer multiplication        </a:t>
                </a:r>
                <a:endParaRPr lang="en-US" sz="2400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</a:rPr>
                  <a:t>T(n) = 3 T(n/2) + O(n)</a:t>
                </a:r>
              </a:p>
              <a:p>
                <a:pPr lvl="1"/>
                <a:r>
                  <a:rPr lang="en-US" sz="2000" dirty="0">
                    <a:solidFill>
                      <a:srgbClr val="7030A0"/>
                    </a:solidFill>
                  </a:rPr>
                  <a:t>T(n) = O( n</a:t>
                </a:r>
                <a:r>
                  <a:rPr lang="en-US" sz="2000" baseline="30000" dirty="0">
                    <a:solidFill>
                      <a:srgbClr val="7030A0"/>
                    </a:solidFill>
                  </a:rPr>
                  <a:t>log_2(3)</a:t>
                </a:r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≈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n</a:t>
                </a:r>
                <a:r>
                  <a:rPr lang="en-US" sz="2000" baseline="30000" dirty="0">
                    <a:solidFill>
                      <a:srgbClr val="7030A0"/>
                    </a:solidFill>
                  </a:rPr>
                  <a:t>1.6 </a:t>
                </a:r>
                <a:r>
                  <a:rPr lang="en-US" sz="2000" dirty="0">
                    <a:solidFill>
                      <a:srgbClr val="7030A0"/>
                    </a:solidFill>
                  </a:rPr>
                  <a:t>)</a:t>
                </a:r>
                <a:endParaRPr lang="en-US" sz="2400" dirty="0"/>
              </a:p>
              <a:p>
                <a:r>
                  <a:rPr lang="en-US" sz="2400" dirty="0" err="1"/>
                  <a:t>MergeSort</a:t>
                </a:r>
                <a:r>
                  <a:rPr lang="en-US" sz="2400" dirty="0"/>
                  <a:t>                                              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  <a:sym typeface="Wingdings"/>
                  </a:rPr>
                  <a:t>T(n) = 2T(n/2) + O(n)</a:t>
                </a:r>
              </a:p>
              <a:p>
                <a:pPr lvl="1"/>
                <a:r>
                  <a:rPr lang="en-US" sz="2000" dirty="0">
                    <a:solidFill>
                      <a:srgbClr val="7030A0"/>
                    </a:solidFill>
                    <a:sym typeface="Wingdings"/>
                  </a:rPr>
                  <a:t>T(n) = O( </a:t>
                </a:r>
                <a:r>
                  <a:rPr lang="en-US" sz="2000" dirty="0" err="1">
                    <a:solidFill>
                      <a:srgbClr val="7030A0"/>
                    </a:solidFill>
                    <a:sym typeface="Wingdings"/>
                  </a:rPr>
                  <a:t>nlog</a:t>
                </a:r>
                <a:r>
                  <a:rPr lang="en-US" sz="2000" dirty="0">
                    <a:solidFill>
                      <a:srgbClr val="7030A0"/>
                    </a:solidFill>
                    <a:sym typeface="Wingdings"/>
                  </a:rPr>
                  <a:t>(n) )</a:t>
                </a:r>
              </a:p>
              <a:p>
                <a:r>
                  <a:rPr lang="en-US" sz="2400" dirty="0">
                    <a:sym typeface="Wingdings"/>
                  </a:rPr>
                  <a:t>That other one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  <a:sym typeface="Wingdings"/>
                  </a:rPr>
                  <a:t>T(n) = T(n/2) + O(n)</a:t>
                </a:r>
              </a:p>
              <a:p>
                <a:pPr lvl="1"/>
                <a:r>
                  <a:rPr lang="en-US" sz="2000" dirty="0">
                    <a:solidFill>
                      <a:srgbClr val="7030A0"/>
                    </a:solidFill>
                    <a:sym typeface="Wingdings"/>
                  </a:rPr>
                  <a:t>T(n) = O(n)</a:t>
                </a:r>
                <a:endParaRPr lang="en-US" sz="2000" dirty="0">
                  <a:solidFill>
                    <a:srgbClr val="7030A0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379" y="2034655"/>
                <a:ext cx="4632898" cy="4813003"/>
              </a:xfrm>
              <a:blipFill rotWithShape="0">
                <a:blip r:embed="rId2"/>
                <a:stretch>
                  <a:fillRect l="-1842" t="-1774" r="-8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36589" y="120337"/>
                <a:ext cx="3012268" cy="552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latin typeface="Cambria Math" charset="0"/>
                      </a:rPr>
                      <m:t>𝑎</m:t>
                    </m:r>
                    <m:r>
                      <a:rPr lang="en-US" sz="2000" b="0" i="1" smtClean="0">
                        <a:latin typeface="Cambria Math" charset="0"/>
                      </a:rPr>
                      <m:t>⋅</m:t>
                    </m:r>
                    <m:r>
                      <a:rPr lang="en-US" sz="2000" b="0" i="1" smtClean="0"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r>
                      <a:rPr lang="en-US" sz="2000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b="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589" y="120337"/>
                <a:ext cx="3012268" cy="552972"/>
              </a:xfrm>
              <a:prstGeom prst="rect">
                <a:avLst/>
              </a:prstGeom>
              <a:blipFill rotWithShape="0">
                <a:blip r:embed="rId4"/>
                <a:stretch>
                  <a:fillRect r="-161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231882" y="2232275"/>
            <a:ext cx="779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= 4</a:t>
            </a:r>
          </a:p>
          <a:p>
            <a:r>
              <a:rPr lang="en-US" dirty="0">
                <a:solidFill>
                  <a:schemeClr val="accent1"/>
                </a:solidFill>
              </a:rPr>
              <a:t>b = 2</a:t>
            </a:r>
          </a:p>
          <a:p>
            <a:r>
              <a:rPr lang="en-US" dirty="0">
                <a:solidFill>
                  <a:schemeClr val="accent1"/>
                </a:solidFill>
              </a:rPr>
              <a:t>d =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1516" y="3373107"/>
            <a:ext cx="779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= 3</a:t>
            </a:r>
          </a:p>
          <a:p>
            <a:r>
              <a:rPr lang="en-US" dirty="0">
                <a:solidFill>
                  <a:schemeClr val="accent1"/>
                </a:solidFill>
              </a:rPr>
              <a:t>b = 2</a:t>
            </a:r>
          </a:p>
          <a:p>
            <a:r>
              <a:rPr lang="en-US" dirty="0">
                <a:solidFill>
                  <a:schemeClr val="accent1"/>
                </a:solidFill>
              </a:rPr>
              <a:t>d =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1273" y="4504777"/>
            <a:ext cx="779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= 2</a:t>
            </a:r>
          </a:p>
          <a:p>
            <a:r>
              <a:rPr lang="en-US" dirty="0">
                <a:solidFill>
                  <a:schemeClr val="accent1"/>
                </a:solidFill>
              </a:rPr>
              <a:t>b = 2</a:t>
            </a:r>
          </a:p>
          <a:p>
            <a:r>
              <a:rPr lang="en-US" dirty="0">
                <a:solidFill>
                  <a:schemeClr val="accent1"/>
                </a:solidFill>
              </a:rPr>
              <a:t>d =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69515" y="3634717"/>
            <a:ext cx="81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&gt; </a:t>
            </a:r>
            <a:r>
              <a:rPr lang="en-US" sz="2000" dirty="0" err="1"/>
              <a:t>b</a:t>
            </a:r>
            <a:r>
              <a:rPr lang="en-US" sz="2000" baseline="30000" dirty="0" err="1"/>
              <a:t>d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02567" y="2424635"/>
            <a:ext cx="81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&gt; </a:t>
            </a:r>
            <a:r>
              <a:rPr lang="en-US" sz="2000" dirty="0" err="1"/>
              <a:t>b</a:t>
            </a:r>
            <a:r>
              <a:rPr lang="en-US" sz="2000" baseline="30000" dirty="0" err="1"/>
              <a:t>d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306164" y="4766387"/>
            <a:ext cx="81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= </a:t>
            </a:r>
            <a:r>
              <a:rPr lang="en-US" sz="2000" dirty="0" err="1"/>
              <a:t>b</a:t>
            </a:r>
            <a:r>
              <a:rPr lang="en-US" sz="2000" baseline="30000" dirty="0" err="1"/>
              <a:t>d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39074" y="2031715"/>
            <a:ext cx="1199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/>
                </a:solidFill>
              </a:rPr>
              <a:t>✓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98708" y="3173052"/>
            <a:ext cx="1199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/>
                </a:solidFill>
              </a:rPr>
              <a:t>✓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38464" y="4195119"/>
            <a:ext cx="1199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/>
                </a:solidFill>
              </a:rPr>
              <a:t>✓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4647" y="5670967"/>
            <a:ext cx="779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= 1</a:t>
            </a:r>
          </a:p>
          <a:p>
            <a:r>
              <a:rPr lang="en-US" dirty="0">
                <a:solidFill>
                  <a:schemeClr val="accent1"/>
                </a:solidFill>
              </a:rPr>
              <a:t>b = 2</a:t>
            </a:r>
          </a:p>
          <a:p>
            <a:r>
              <a:rPr lang="en-US" dirty="0">
                <a:solidFill>
                  <a:schemeClr val="accent1"/>
                </a:solidFill>
              </a:rPr>
              <a:t>d =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9538" y="5932577"/>
            <a:ext cx="81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&lt; </a:t>
            </a:r>
            <a:r>
              <a:rPr lang="en-US" sz="2000" dirty="0" err="1"/>
              <a:t>b</a:t>
            </a:r>
            <a:r>
              <a:rPr lang="en-US" sz="2000" baseline="30000" dirty="0" err="1"/>
              <a:t>d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631838" y="5361309"/>
            <a:ext cx="1199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/>
                </a:solidFill>
              </a:rPr>
              <a:t>✓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-318052" y="3155605"/>
            <a:ext cx="9919252" cy="0"/>
          </a:xfrm>
          <a:prstGeom prst="line">
            <a:avLst/>
          </a:prstGeom>
          <a:ln>
            <a:solidFill>
              <a:srgbClr val="FF8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-543339" y="4296437"/>
            <a:ext cx="9919252" cy="0"/>
          </a:xfrm>
          <a:prstGeom prst="line">
            <a:avLst/>
          </a:prstGeom>
          <a:ln>
            <a:solidFill>
              <a:srgbClr val="FF8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-440669" y="5416442"/>
            <a:ext cx="9919252" cy="0"/>
          </a:xfrm>
          <a:prstGeom prst="line">
            <a:avLst/>
          </a:prstGeom>
          <a:ln>
            <a:solidFill>
              <a:srgbClr val="FF8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D95367-EE3D-544D-8956-AAB00F0A7A11}"/>
                  </a:ext>
                </a:extLst>
              </p:cNvPr>
              <p:cNvSpPr txBox="1"/>
              <p:nvPr/>
            </p:nvSpPr>
            <p:spPr>
              <a:xfrm>
                <a:off x="4783122" y="690755"/>
                <a:ext cx="3656770" cy="1248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D95367-EE3D-544D-8956-AAB00F0A7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122" y="690755"/>
                <a:ext cx="3656770" cy="1248547"/>
              </a:xfrm>
              <a:prstGeom prst="rect">
                <a:avLst/>
              </a:prstGeom>
              <a:blipFill>
                <a:blip r:embed="rId5"/>
                <a:stretch>
                  <a:fillRect l="-1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23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5" grpId="0"/>
      <p:bldP spid="17" grpId="0"/>
      <p:bldP spid="18" grpId="0"/>
      <p:bldP spid="16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17176" cy="4351338"/>
          </a:xfrm>
        </p:spPr>
        <p:txBody>
          <a:bodyPr>
            <a:normAutofit/>
          </a:bodyPr>
          <a:lstStyle/>
          <a:p>
            <a:r>
              <a:rPr lang="en-US" dirty="0"/>
              <a:t>Homework 1 is due today by midnight</a:t>
            </a:r>
          </a:p>
          <a:p>
            <a:r>
              <a:rPr lang="en-US" dirty="0"/>
              <a:t>Homework 2 will be released today (still solo)</a:t>
            </a:r>
          </a:p>
          <a:p>
            <a:r>
              <a:rPr lang="en-US" dirty="0"/>
              <a:t>Office hours:</a:t>
            </a:r>
          </a:p>
          <a:p>
            <a:pPr lvl="1"/>
            <a:r>
              <a:rPr lang="en-US" dirty="0"/>
              <a:t>Online:</a:t>
            </a:r>
          </a:p>
          <a:p>
            <a:pPr lvl="2"/>
            <a:r>
              <a:rPr lang="en-US" dirty="0"/>
              <a:t>Click sign up on </a:t>
            </a:r>
            <a:r>
              <a:rPr lang="en-US" dirty="0" err="1"/>
              <a:t>Queuestatus</a:t>
            </a:r>
            <a:endParaRPr lang="en-US" dirty="0"/>
          </a:p>
          <a:p>
            <a:pPr lvl="2"/>
            <a:r>
              <a:rPr lang="en-US" dirty="0"/>
              <a:t>Connect to the Zoom meeting (you’ll go to the waiting room)</a:t>
            </a:r>
          </a:p>
          <a:p>
            <a:pPr lvl="2"/>
            <a:r>
              <a:rPr lang="en-US" dirty="0"/>
              <a:t>The CA will let you into the Zoom room when it’s your turn</a:t>
            </a:r>
          </a:p>
          <a:p>
            <a:pPr lvl="1"/>
            <a:r>
              <a:rPr lang="en-US" dirty="0"/>
              <a:t>In-person:</a:t>
            </a:r>
          </a:p>
          <a:p>
            <a:pPr lvl="2"/>
            <a:r>
              <a:rPr lang="en-US" dirty="0" err="1"/>
              <a:t>Queuestatus</a:t>
            </a:r>
            <a:r>
              <a:rPr lang="en-US" dirty="0"/>
              <a:t> NOT used for in-person OHs (just show up)</a:t>
            </a:r>
          </a:p>
          <a:p>
            <a:pPr lvl="2"/>
            <a:r>
              <a:rPr lang="en-US" dirty="0"/>
              <a:t>Default location: Huang basement (unless the calendar says otherwise)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9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the 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We’ll do the same recursion tree thing we did for </a:t>
                </a:r>
                <a:r>
                  <a:rPr lang="en-US" dirty="0" err="1"/>
                  <a:t>MergeSort</a:t>
                </a:r>
                <a:r>
                  <a:rPr lang="en-US" dirty="0"/>
                  <a:t>, but be more careful.</a:t>
                </a:r>
              </a:p>
              <a:p>
                <a:r>
                  <a:rPr lang="en-US" dirty="0"/>
                  <a:t>Suppose that</a:t>
                </a:r>
                <a:r>
                  <a:rPr lang="en-US" dirty="0">
                    <a:solidFill>
                      <a:schemeClr val="accent5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𝑎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.</a:t>
                </a:r>
              </a:p>
              <a:p>
                <a:endParaRPr lang="en-US" dirty="0">
                  <a:solidFill>
                    <a:schemeClr val="accent4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32887" y="6042026"/>
            <a:ext cx="199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Plucky the</a:t>
            </a:r>
          </a:p>
          <a:p>
            <a:r>
              <a:rPr lang="en-US" dirty="0">
                <a:solidFill>
                  <a:srgbClr val="7030A0"/>
                </a:solidFill>
              </a:rPr>
              <a:t>Pedantic Penguin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87" y="4104246"/>
            <a:ext cx="1491438" cy="1937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9060" y="3592852"/>
            <a:ext cx="5339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Hang on!  The hypothesis of the Master Theorem </a:t>
            </a:r>
            <a:r>
              <a:rPr lang="en-US">
                <a:solidFill>
                  <a:srgbClr val="7030A0"/>
                </a:solidFill>
              </a:rPr>
              <a:t>was that </a:t>
            </a:r>
            <a:r>
              <a:rPr lang="en-US" dirty="0">
                <a:solidFill>
                  <a:srgbClr val="7030A0"/>
                </a:solidFill>
              </a:rPr>
              <a:t>the extra work at each level was O(</a:t>
            </a:r>
            <a:r>
              <a:rPr lang="en-US" dirty="0" err="1">
                <a:solidFill>
                  <a:srgbClr val="7030A0"/>
                </a:solidFill>
              </a:rPr>
              <a:t>n</a:t>
            </a:r>
            <a:r>
              <a:rPr lang="en-US" baseline="30000" dirty="0" err="1">
                <a:solidFill>
                  <a:srgbClr val="7030A0"/>
                </a:solidFill>
              </a:rPr>
              <a:t>d</a:t>
            </a:r>
            <a:r>
              <a:rPr lang="en-US" dirty="0">
                <a:solidFill>
                  <a:srgbClr val="7030A0"/>
                </a:solidFill>
              </a:rPr>
              <a:t>), but we’re writing </a:t>
            </a:r>
            <a:r>
              <a:rPr lang="en-US" dirty="0" err="1">
                <a:solidFill>
                  <a:srgbClr val="7030A0"/>
                </a:solidFill>
              </a:rPr>
              <a:t>cn</a:t>
            </a:r>
            <a:r>
              <a:rPr lang="en-US" baseline="30000" dirty="0" err="1">
                <a:solidFill>
                  <a:srgbClr val="7030A0"/>
                </a:solidFill>
              </a:rPr>
              <a:t>d</a:t>
            </a:r>
            <a:r>
              <a:rPr lang="en-US" dirty="0">
                <a:solidFill>
                  <a:srgbClr val="7030A0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63464" y="4631997"/>
                <a:ext cx="4844651" cy="1614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FF6400"/>
                    </a:solidFill>
                  </a:rPr>
                  <a:t>That’s true </a:t>
                </a:r>
                <a:r>
                  <a:rPr lang="mr-IN" dirty="0">
                    <a:solidFill>
                      <a:srgbClr val="FF6400"/>
                    </a:solidFill>
                  </a:rPr>
                  <a:t>…</a:t>
                </a:r>
                <a:r>
                  <a:rPr lang="en-US" dirty="0">
                    <a:solidFill>
                      <a:srgbClr val="FF6400"/>
                    </a:solidFill>
                  </a:rPr>
                  <a:t> the hypothesis should be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64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64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rgbClr val="FF6400"/>
                        </a:solidFill>
                        <a:latin typeface="Cambria Math" charset="0"/>
                      </a:rPr>
                      <m:t>=</m:t>
                    </m:r>
                    <m:r>
                      <a:rPr lang="en-US" i="1">
                        <a:solidFill>
                          <a:srgbClr val="FF6400"/>
                        </a:solidFill>
                        <a:latin typeface="Cambria Math" charset="0"/>
                      </a:rPr>
                      <m:t>𝑎</m:t>
                    </m:r>
                    <m:r>
                      <a:rPr lang="en-US" i="1">
                        <a:solidFill>
                          <a:srgbClr val="FF6400"/>
                        </a:solidFill>
                        <a:latin typeface="Cambria Math" charset="0"/>
                      </a:rPr>
                      <m:t>⋅</m:t>
                    </m:r>
                    <m:r>
                      <a:rPr lang="en-US" i="1">
                        <a:solidFill>
                          <a:srgbClr val="FF64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64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64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6400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rgbClr val="FF6400"/>
                        </a:solidFill>
                        <a:latin typeface="Cambria Math" charset="0"/>
                      </a:rPr>
                      <m:t>+</m:t>
                    </m:r>
                    <m:r>
                      <a:rPr lang="en-US" i="1">
                        <a:solidFill>
                          <a:srgbClr val="FF640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64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64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6400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</m:e>
                    </m:d>
                    <m:r>
                      <a:rPr lang="en-US">
                        <a:solidFill>
                          <a:srgbClr val="FF6400"/>
                        </a:solidFill>
                        <a:latin typeface="Cambria Math" charset="0"/>
                      </a:rPr>
                      <m:t>. </m:t>
                    </m:r>
                    <m:r>
                      <a:rPr lang="en-US" b="0" i="0" smtClean="0">
                        <a:solidFill>
                          <a:srgbClr val="FF64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6400"/>
                    </a:solidFill>
                  </a:rPr>
                  <a:t>  For simplicity, today we are essentially assuming that n</a:t>
                </a:r>
                <a:r>
                  <a:rPr lang="en-US" baseline="-25000" dirty="0">
                    <a:solidFill>
                      <a:srgbClr val="FF6400"/>
                    </a:solidFill>
                  </a:rPr>
                  <a:t>0</a:t>
                </a:r>
                <a:r>
                  <a:rPr lang="en-US" dirty="0">
                    <a:solidFill>
                      <a:srgbClr val="FF6400"/>
                    </a:solidFill>
                  </a:rPr>
                  <a:t> = 1 in the definition of big-Oh. It’s a good exercise to verify why that assumption is without loss of generality.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464" y="4631997"/>
                <a:ext cx="4844651" cy="1614866"/>
              </a:xfrm>
              <a:prstGeom prst="rect">
                <a:avLst/>
              </a:prstGeom>
              <a:blipFill>
                <a:blip r:embed="rId4"/>
                <a:stretch>
                  <a:fillRect t="-1550" r="-2094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115" y="4528396"/>
            <a:ext cx="2034463" cy="1935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75505" y="6292778"/>
            <a:ext cx="256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6400"/>
                </a:solidFill>
              </a:rPr>
              <a:t>Siggi</a:t>
            </a:r>
            <a:r>
              <a:rPr lang="en-US" dirty="0">
                <a:solidFill>
                  <a:srgbClr val="FF6400"/>
                </a:solidFill>
              </a:rPr>
              <a:t> the Studious Stork</a:t>
            </a:r>
          </a:p>
        </p:txBody>
      </p:sp>
    </p:spTree>
    <p:extLst>
      <p:ext uri="{BB962C8B-B14F-4D97-AF65-F5344CB8AC3E}">
        <p14:creationId xmlns:p14="http://schemas.microsoft.com/office/powerpoint/2010/main" val="22292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4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76" y="14498"/>
            <a:ext cx="3273694" cy="700703"/>
          </a:xfrm>
        </p:spPr>
        <p:txBody>
          <a:bodyPr>
            <a:normAutofit fontScale="90000"/>
          </a:bodyPr>
          <a:lstStyle/>
          <a:p>
            <a:r>
              <a:rPr lang="en-US" dirty="0"/>
              <a:t>Recursion tree</a:t>
            </a:r>
          </a:p>
        </p:txBody>
      </p:sp>
      <p:sp>
        <p:nvSpPr>
          <p:cNvPr id="5" name="Oval 4"/>
          <p:cNvSpPr/>
          <p:nvPr/>
        </p:nvSpPr>
        <p:spPr>
          <a:xfrm>
            <a:off x="1207194" y="1276378"/>
            <a:ext cx="1590671" cy="706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n</a:t>
            </a:r>
          </a:p>
        </p:txBody>
      </p:sp>
      <p:sp>
        <p:nvSpPr>
          <p:cNvPr id="8" name="Oval 7"/>
          <p:cNvSpPr/>
          <p:nvPr/>
        </p:nvSpPr>
        <p:spPr>
          <a:xfrm>
            <a:off x="2932488" y="2292538"/>
            <a:ext cx="1249790" cy="49429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</a:p>
        </p:txBody>
      </p:sp>
      <p:sp>
        <p:nvSpPr>
          <p:cNvPr id="9" name="Oval 8"/>
          <p:cNvSpPr/>
          <p:nvPr/>
        </p:nvSpPr>
        <p:spPr>
          <a:xfrm>
            <a:off x="1495647" y="2287526"/>
            <a:ext cx="1133899" cy="4780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</a:p>
        </p:txBody>
      </p:sp>
      <p:sp>
        <p:nvSpPr>
          <p:cNvPr id="17" name="Oval 16"/>
          <p:cNvSpPr/>
          <p:nvPr/>
        </p:nvSpPr>
        <p:spPr>
          <a:xfrm>
            <a:off x="3878941" y="6075195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470236" y="5909159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082301" y="6116542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743615" y="5909159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334910" y="6116542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928371" y="5931306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512734" y="6116542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097097" y="5931306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83636" y="6075195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296988" y="5881235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-38530" y="6055773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4013" y="6324141"/>
            <a:ext cx="1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(Size 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77170" y="4939726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35" name="Oval 34"/>
          <p:cNvSpPr/>
          <p:nvPr/>
        </p:nvSpPr>
        <p:spPr>
          <a:xfrm>
            <a:off x="1963489" y="3110452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3463891" y="4477941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679467" y="4495153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1961745" y="4495153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1234438" y="4497132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59001" y="4516087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-246154" y="4543416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31393" y="3362716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4398388" y="907046"/>
            <a:ext cx="719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Level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91261" y="252119"/>
            <a:ext cx="1495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Amount of work </a:t>
            </a:r>
            <a:r>
              <a:rPr lang="en-US" dirty="0">
                <a:solidFill>
                  <a:sysClr val="windowText" lastClr="000000"/>
                </a:solidFill>
              </a:rPr>
              <a:t>at this </a:t>
            </a:r>
            <a:r>
              <a:rPr lang="en-US">
                <a:solidFill>
                  <a:sysClr val="windowText" lastClr="000000"/>
                </a:solidFill>
              </a:rPr>
              <a:t>level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3834671" y="1307156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603251" y="778912"/>
            <a:ext cx="0" cy="607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73374" y="14617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85365" y="660825"/>
            <a:ext cx="1069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# </a:t>
            </a:r>
          </a:p>
          <a:p>
            <a:pPr algn="ctr"/>
            <a:r>
              <a:rPr lang="en-US" dirty="0"/>
              <a:t>problems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297232" y="843244"/>
            <a:ext cx="0" cy="607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773374" y="224665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67254" y="2978345"/>
            <a:ext cx="38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64860" y="4581994"/>
            <a:ext cx="38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96857" y="5893926"/>
            <a:ext cx="1251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log</a:t>
            </a:r>
            <a:r>
              <a:rPr lang="en-US" sz="2800" baseline="-25000" dirty="0" err="1"/>
              <a:t>b</a:t>
            </a:r>
            <a:r>
              <a:rPr lang="en-US" sz="2800" dirty="0"/>
              <a:t>(n)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300820" y="1476660"/>
                <a:ext cx="1243391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1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800" dirty="0"/>
                  <a:t>a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800" dirty="0"/>
                  <a:t>a</a:t>
                </a:r>
                <a:r>
                  <a:rPr lang="en-US" sz="2800" baseline="30000" dirty="0"/>
                  <a:t>2</a:t>
                </a:r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800" dirty="0"/>
                  <a:t>a</a:t>
                </a:r>
                <a:r>
                  <a:rPr lang="en-US" sz="2800" baseline="30000" dirty="0"/>
                  <a:t>t</a:t>
                </a:r>
              </a:p>
              <a:p>
                <a:pPr algn="ctr"/>
                <a:endParaRPr lang="en-US" sz="2800" baseline="30000" dirty="0"/>
              </a:p>
              <a:p>
                <a:pPr algn="ctr"/>
                <a:endParaRPr lang="en-US" sz="4000" baseline="30000" dirty="0"/>
              </a:p>
              <a:p>
                <a:pPr algn="ctr"/>
                <a:endParaRPr lang="en-US" sz="2800" baseline="30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dirty="0" smtClean="0">
                                      <a:latin typeface="Cambria Math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820" y="1476660"/>
                <a:ext cx="1243391" cy="5078313"/>
              </a:xfrm>
              <a:prstGeom prst="rect">
                <a:avLst/>
              </a:prstGeom>
              <a:blipFill rotWithShape="0">
                <a:blip r:embed="rId2"/>
                <a:stretch>
                  <a:fillRect t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6671494" y="409953"/>
            <a:ext cx="1016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Size of each</a:t>
            </a:r>
          </a:p>
          <a:p>
            <a:pPr algn="ctr"/>
            <a:r>
              <a:rPr lang="en-US" dirty="0"/>
              <a:t>problem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790293" y="1465604"/>
            <a:ext cx="927177" cy="505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</a:p>
          <a:p>
            <a:endParaRPr lang="en-US" sz="1600" dirty="0"/>
          </a:p>
          <a:p>
            <a:r>
              <a:rPr lang="en-US" sz="2800" dirty="0"/>
              <a:t>n/b</a:t>
            </a:r>
          </a:p>
          <a:p>
            <a:endParaRPr lang="en-US" sz="2000" dirty="0"/>
          </a:p>
          <a:p>
            <a:r>
              <a:rPr lang="en-US" sz="2800" dirty="0"/>
              <a:t>n/b</a:t>
            </a:r>
            <a:r>
              <a:rPr lang="en-US" sz="2800" baseline="30000" dirty="0"/>
              <a:t>2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400" dirty="0"/>
          </a:p>
          <a:p>
            <a:r>
              <a:rPr lang="en-US" sz="2800" dirty="0"/>
              <a:t>n/</a:t>
            </a:r>
            <a:r>
              <a:rPr lang="en-US" sz="2800" dirty="0" err="1"/>
              <a:t>b</a:t>
            </a:r>
            <a:r>
              <a:rPr lang="en-US" sz="2800" baseline="30000" dirty="0" err="1"/>
              <a:t>t</a:t>
            </a:r>
            <a:endParaRPr lang="en-US" sz="2800" baseline="30000" dirty="0"/>
          </a:p>
          <a:p>
            <a:endParaRPr lang="en-US" sz="2800" baseline="30000" dirty="0"/>
          </a:p>
          <a:p>
            <a:endParaRPr lang="en-US" sz="2800" baseline="30000" dirty="0"/>
          </a:p>
          <a:p>
            <a:endParaRPr lang="en-US" sz="4800" baseline="30000" dirty="0"/>
          </a:p>
          <a:p>
            <a:r>
              <a:rPr lang="en-US" sz="2800" dirty="0"/>
              <a:t>1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7780444" y="778912"/>
            <a:ext cx="0" cy="607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613292" y="5034635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50" name="Oval 49"/>
          <p:cNvSpPr/>
          <p:nvPr/>
        </p:nvSpPr>
        <p:spPr>
          <a:xfrm>
            <a:off x="-31617" y="2287526"/>
            <a:ext cx="1133899" cy="4780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</a:p>
        </p:txBody>
      </p:sp>
      <p:sp>
        <p:nvSpPr>
          <p:cNvPr id="51" name="Oval 50"/>
          <p:cNvSpPr/>
          <p:nvPr/>
        </p:nvSpPr>
        <p:spPr>
          <a:xfrm>
            <a:off x="1336226" y="2901633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645347" y="3202357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2743615" y="2901633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3345140" y="3159935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165439" y="2827573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-253331" y="3220788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3844482" y="2014334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983829" y="285323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844482" y="370034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8941" y="444675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031341" y="5293669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031340" y="574252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63891" y="49448"/>
                <a:ext cx="2673874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⋅</m:t>
                      </m:r>
                      <m:r>
                        <a:rPr lang="en-US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891" y="49448"/>
                <a:ext cx="2673874" cy="566694"/>
              </a:xfrm>
              <a:prstGeom prst="rect">
                <a:avLst/>
              </a:prstGeom>
              <a:blipFill>
                <a:blip r:embed="rId3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73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2" grpId="0"/>
      <p:bldP spid="34" grpId="0"/>
      <p:bldP spid="35" grpId="0" animBg="1"/>
      <p:bldP spid="39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5" grpId="0"/>
      <p:bldP spid="56" grpId="0"/>
      <p:bldP spid="60" grpId="0" build="p"/>
      <p:bldP spid="61" grpId="0"/>
      <p:bldP spid="62" grpId="0"/>
      <p:bldP spid="63" grpId="0"/>
      <p:bldP spid="64" grpId="0" uiExpand="1" build="p"/>
      <p:bldP spid="67" grpId="0" uiExpand="1" build="p"/>
      <p:bldP spid="73" grpId="0"/>
      <p:bldP spid="50" grpId="0" animBg="1"/>
      <p:bldP spid="51" grpId="0" animBg="1"/>
      <p:bldP spid="52" grpId="0" animBg="1"/>
      <p:bldP spid="54" grpId="0" animBg="1"/>
      <p:bldP spid="58" grpId="0" animBg="1"/>
      <p:bldP spid="66" grpId="0" animBg="1"/>
      <p:bldP spid="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76" y="14498"/>
            <a:ext cx="3273694" cy="700703"/>
          </a:xfrm>
        </p:spPr>
        <p:txBody>
          <a:bodyPr>
            <a:normAutofit fontScale="90000"/>
          </a:bodyPr>
          <a:lstStyle/>
          <a:p>
            <a:r>
              <a:rPr lang="en-US" dirty="0"/>
              <a:t>Recursion tree</a:t>
            </a:r>
          </a:p>
        </p:txBody>
      </p:sp>
      <p:sp>
        <p:nvSpPr>
          <p:cNvPr id="5" name="Oval 4"/>
          <p:cNvSpPr/>
          <p:nvPr/>
        </p:nvSpPr>
        <p:spPr>
          <a:xfrm>
            <a:off x="1207194" y="1276378"/>
            <a:ext cx="1590671" cy="706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n</a:t>
            </a:r>
          </a:p>
        </p:txBody>
      </p:sp>
      <p:sp>
        <p:nvSpPr>
          <p:cNvPr id="8" name="Oval 7"/>
          <p:cNvSpPr/>
          <p:nvPr/>
        </p:nvSpPr>
        <p:spPr>
          <a:xfrm>
            <a:off x="2932488" y="2292538"/>
            <a:ext cx="1249790" cy="49429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</a:p>
        </p:txBody>
      </p:sp>
      <p:sp>
        <p:nvSpPr>
          <p:cNvPr id="9" name="Oval 8"/>
          <p:cNvSpPr/>
          <p:nvPr/>
        </p:nvSpPr>
        <p:spPr>
          <a:xfrm>
            <a:off x="1495647" y="2287526"/>
            <a:ext cx="1133899" cy="4780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</a:p>
        </p:txBody>
      </p:sp>
      <p:sp>
        <p:nvSpPr>
          <p:cNvPr id="17" name="Oval 16"/>
          <p:cNvSpPr/>
          <p:nvPr/>
        </p:nvSpPr>
        <p:spPr>
          <a:xfrm>
            <a:off x="3878941" y="6075195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470236" y="5909159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082301" y="6116542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743615" y="5909159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334910" y="6116542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928371" y="5931306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512734" y="6116542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097097" y="5931306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83636" y="6075195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296988" y="5881235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-38530" y="6055773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4013" y="6324141"/>
            <a:ext cx="1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(Size 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77170" y="4939726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35" name="Oval 34"/>
          <p:cNvSpPr/>
          <p:nvPr/>
        </p:nvSpPr>
        <p:spPr>
          <a:xfrm>
            <a:off x="1963489" y="3110452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3463891" y="4477941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679467" y="4495153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1961745" y="4495153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1234438" y="4497132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59001" y="4516087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-246154" y="4543416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31393" y="3362716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4398388" y="907046"/>
            <a:ext cx="719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Level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91261" y="252119"/>
            <a:ext cx="1495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Amount of work </a:t>
            </a:r>
            <a:r>
              <a:rPr lang="en-US" dirty="0">
                <a:solidFill>
                  <a:sysClr val="windowText" lastClr="000000"/>
                </a:solidFill>
              </a:rPr>
              <a:t>at this </a:t>
            </a:r>
            <a:r>
              <a:rPr lang="en-US">
                <a:solidFill>
                  <a:sysClr val="windowText" lastClr="000000"/>
                </a:solidFill>
              </a:rPr>
              <a:t>level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3834671" y="1307156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603251" y="778912"/>
            <a:ext cx="0" cy="607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73374" y="14617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85365" y="660825"/>
            <a:ext cx="1069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# </a:t>
            </a:r>
          </a:p>
          <a:p>
            <a:pPr algn="ctr"/>
            <a:r>
              <a:rPr lang="en-US" dirty="0"/>
              <a:t>problems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297232" y="843244"/>
            <a:ext cx="0" cy="607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773374" y="224665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67254" y="2978345"/>
            <a:ext cx="38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64860" y="4581994"/>
            <a:ext cx="38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96857" y="5893926"/>
            <a:ext cx="1251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log</a:t>
            </a:r>
            <a:r>
              <a:rPr lang="en-US" sz="2800" baseline="-25000" dirty="0" err="1"/>
              <a:t>b</a:t>
            </a:r>
            <a:r>
              <a:rPr lang="en-US" sz="2800" dirty="0"/>
              <a:t>(n)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300820" y="1476660"/>
                <a:ext cx="1243391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1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800" dirty="0"/>
                  <a:t>a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800" dirty="0"/>
                  <a:t>a</a:t>
                </a:r>
                <a:r>
                  <a:rPr lang="en-US" sz="2800" baseline="30000" dirty="0"/>
                  <a:t>2</a:t>
                </a:r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800" dirty="0"/>
                  <a:t>a</a:t>
                </a:r>
                <a:r>
                  <a:rPr lang="en-US" sz="2800" baseline="30000" dirty="0"/>
                  <a:t>t</a:t>
                </a:r>
              </a:p>
              <a:p>
                <a:pPr algn="ctr"/>
                <a:endParaRPr lang="en-US" sz="2800" baseline="30000" dirty="0"/>
              </a:p>
              <a:p>
                <a:pPr algn="ctr"/>
                <a:endParaRPr lang="en-US" sz="4000" baseline="30000" dirty="0"/>
              </a:p>
              <a:p>
                <a:pPr algn="ctr"/>
                <a:endParaRPr lang="en-US" sz="2800" baseline="30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dirty="0" smtClean="0">
                                      <a:latin typeface="Cambria Math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820" y="1476660"/>
                <a:ext cx="1243391" cy="5078313"/>
              </a:xfrm>
              <a:prstGeom prst="rect">
                <a:avLst/>
              </a:prstGeom>
              <a:blipFill rotWithShape="0">
                <a:blip r:embed="rId2"/>
                <a:stretch>
                  <a:fillRect t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6671494" y="409953"/>
            <a:ext cx="1016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Size of each</a:t>
            </a:r>
          </a:p>
          <a:p>
            <a:pPr algn="ctr"/>
            <a:r>
              <a:rPr lang="en-US" dirty="0"/>
              <a:t>problem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790293" y="1465604"/>
            <a:ext cx="927177" cy="505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</a:p>
          <a:p>
            <a:endParaRPr lang="en-US" sz="1600" dirty="0"/>
          </a:p>
          <a:p>
            <a:r>
              <a:rPr lang="en-US" sz="2800" dirty="0"/>
              <a:t>n/b</a:t>
            </a:r>
          </a:p>
          <a:p>
            <a:endParaRPr lang="en-US" sz="2000" dirty="0"/>
          </a:p>
          <a:p>
            <a:r>
              <a:rPr lang="en-US" sz="2800" dirty="0"/>
              <a:t>n/b</a:t>
            </a:r>
            <a:r>
              <a:rPr lang="en-US" sz="2800" baseline="30000" dirty="0"/>
              <a:t>2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400" dirty="0"/>
          </a:p>
          <a:p>
            <a:r>
              <a:rPr lang="en-US" sz="2800" dirty="0"/>
              <a:t>n/</a:t>
            </a:r>
            <a:r>
              <a:rPr lang="en-US" sz="2800" dirty="0" err="1"/>
              <a:t>b</a:t>
            </a:r>
            <a:r>
              <a:rPr lang="en-US" sz="2800" baseline="30000" dirty="0" err="1"/>
              <a:t>t</a:t>
            </a:r>
            <a:endParaRPr lang="en-US" sz="2800" baseline="30000" dirty="0"/>
          </a:p>
          <a:p>
            <a:endParaRPr lang="en-US" sz="2800" baseline="30000" dirty="0"/>
          </a:p>
          <a:p>
            <a:endParaRPr lang="en-US" sz="2800" baseline="30000" dirty="0"/>
          </a:p>
          <a:p>
            <a:endParaRPr lang="en-US" sz="4800" baseline="30000" dirty="0"/>
          </a:p>
          <a:p>
            <a:r>
              <a:rPr lang="en-US" sz="2800" dirty="0"/>
              <a:t>1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7780444" y="778912"/>
            <a:ext cx="0" cy="607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613292" y="5034635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50" name="Oval 49"/>
          <p:cNvSpPr/>
          <p:nvPr/>
        </p:nvSpPr>
        <p:spPr>
          <a:xfrm>
            <a:off x="-31617" y="2287526"/>
            <a:ext cx="1133899" cy="4780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</a:p>
        </p:txBody>
      </p:sp>
      <p:sp>
        <p:nvSpPr>
          <p:cNvPr id="51" name="Oval 50"/>
          <p:cNvSpPr/>
          <p:nvPr/>
        </p:nvSpPr>
        <p:spPr>
          <a:xfrm>
            <a:off x="1336226" y="2901633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645347" y="3202357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2743615" y="2901633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3345140" y="3159935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165439" y="2827573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-253331" y="3220788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3844482" y="2014334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983829" y="285323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844482" y="370034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8941" y="444675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031341" y="5293669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031340" y="574252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63891" y="49448"/>
                <a:ext cx="2673874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⋅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891" y="49448"/>
                <a:ext cx="2673874" cy="566694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43419" y="1379379"/>
                <a:ext cx="12360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charset="0"/>
                        </a:rPr>
                        <m:t>𝑐</m:t>
                      </m:r>
                      <m:r>
                        <a:rPr lang="en-US" sz="2800" b="0" i="1" dirty="0" smtClean="0">
                          <a:latin typeface="Cambria Math" charset="0"/>
                        </a:rPr>
                        <m:t>⋅</m:t>
                      </m:r>
                      <m:r>
                        <a:rPr lang="en-US" sz="2800" i="1" dirty="0" smtClean="0">
                          <a:solidFill>
                            <a:schemeClr val="accent5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sz="2800" i="1" baseline="30000" dirty="0" err="1" smtClean="0">
                          <a:solidFill>
                            <a:schemeClr val="accent5"/>
                          </a:solidFill>
                          <a:latin typeface="Cambria Math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419" y="1379379"/>
                <a:ext cx="123601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754502" y="2905427"/>
                <a:ext cx="1396040" cy="68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502" y="2905427"/>
                <a:ext cx="1396040" cy="686598"/>
              </a:xfrm>
              <a:prstGeom prst="rect">
                <a:avLst/>
              </a:prstGeom>
              <a:blipFill>
                <a:blip r:embed="rId5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754502" y="2015229"/>
                <a:ext cx="1396040" cy="68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502" y="2015229"/>
                <a:ext cx="1396040" cy="686598"/>
              </a:xfrm>
              <a:prstGeom prst="rect">
                <a:avLst/>
              </a:prstGeom>
              <a:blipFill>
                <a:blip r:embed="rId6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797415" y="4494078"/>
                <a:ext cx="1396040" cy="68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415" y="4494078"/>
                <a:ext cx="1396040" cy="686598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747960" y="5781986"/>
                <a:ext cx="1396040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  <m:r>
                        <a:rPr lang="en-US" sz="1600" b="0" i="1" smtClean="0">
                          <a:latin typeface="Cambria Math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960" y="5781986"/>
                <a:ext cx="1396040" cy="4210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" name="Picture 68">
            <a:extLst>
              <a:ext uri="{FF2B5EF4-FFF2-40B4-BE49-F238E27FC236}">
                <a16:creationId xmlns:a16="http://schemas.microsoft.com/office/drawing/2014/main" id="{C35618C9-1EB4-FC40-AC80-AA218C79ECA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64" y="633612"/>
            <a:ext cx="1547393" cy="499101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BB5BDD65-4846-BE4D-BEAD-638DD2930294}"/>
              </a:ext>
            </a:extLst>
          </p:cNvPr>
          <p:cNvSpPr txBox="1"/>
          <p:nvPr/>
        </p:nvSpPr>
        <p:spPr>
          <a:xfrm>
            <a:off x="1670508" y="491903"/>
            <a:ext cx="4494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Help me fill this in!   How much work at each level?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1 minutes: think        How much work total?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1 minute: share (wait)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A3945-04AF-CC4C-99EB-441F0A421BDD}"/>
              </a:ext>
            </a:extLst>
          </p:cNvPr>
          <p:cNvSpPr txBox="1"/>
          <p:nvPr/>
        </p:nvSpPr>
        <p:spPr>
          <a:xfrm>
            <a:off x="7339269" y="6213543"/>
            <a:ext cx="1744281" cy="646331"/>
          </a:xfrm>
          <a:prstGeom prst="rect">
            <a:avLst/>
          </a:prstGeom>
          <a:solidFill>
            <a:schemeClr val="bg1"/>
          </a:solidFill>
          <a:ln>
            <a:solidFill>
              <a:srgbClr val="DE6769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DE6769"/>
                </a:solidFill>
              </a:rPr>
              <a:t>(Let’s pretend that the base case is T(1) = c for convenience).</a:t>
            </a:r>
          </a:p>
        </p:txBody>
      </p:sp>
    </p:spTree>
    <p:extLst>
      <p:ext uri="{BB962C8B-B14F-4D97-AF65-F5344CB8AC3E}">
        <p14:creationId xmlns:p14="http://schemas.microsoft.com/office/powerpoint/2010/main" val="73026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1" grpId="0"/>
      <p:bldP spid="85" grpId="0"/>
      <p:bldP spid="86" grpId="0"/>
      <p:bldP spid="87" grpId="0"/>
      <p:bldP spid="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76" y="14498"/>
            <a:ext cx="3273694" cy="700703"/>
          </a:xfrm>
        </p:spPr>
        <p:txBody>
          <a:bodyPr>
            <a:normAutofit fontScale="90000"/>
          </a:bodyPr>
          <a:lstStyle/>
          <a:p>
            <a:r>
              <a:rPr lang="en-US" dirty="0"/>
              <a:t>Recursion tree</a:t>
            </a:r>
          </a:p>
        </p:txBody>
      </p:sp>
      <p:sp>
        <p:nvSpPr>
          <p:cNvPr id="5" name="Oval 4"/>
          <p:cNvSpPr/>
          <p:nvPr/>
        </p:nvSpPr>
        <p:spPr>
          <a:xfrm>
            <a:off x="1207194" y="1276378"/>
            <a:ext cx="1590671" cy="706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n</a:t>
            </a:r>
          </a:p>
        </p:txBody>
      </p:sp>
      <p:sp>
        <p:nvSpPr>
          <p:cNvPr id="8" name="Oval 7"/>
          <p:cNvSpPr/>
          <p:nvPr/>
        </p:nvSpPr>
        <p:spPr>
          <a:xfrm>
            <a:off x="2932488" y="2292538"/>
            <a:ext cx="1249790" cy="49429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</a:p>
        </p:txBody>
      </p:sp>
      <p:sp>
        <p:nvSpPr>
          <p:cNvPr id="9" name="Oval 8"/>
          <p:cNvSpPr/>
          <p:nvPr/>
        </p:nvSpPr>
        <p:spPr>
          <a:xfrm>
            <a:off x="1495647" y="2287526"/>
            <a:ext cx="1133899" cy="4780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</a:p>
        </p:txBody>
      </p:sp>
      <p:sp>
        <p:nvSpPr>
          <p:cNvPr id="17" name="Oval 16"/>
          <p:cNvSpPr/>
          <p:nvPr/>
        </p:nvSpPr>
        <p:spPr>
          <a:xfrm>
            <a:off x="3878941" y="6075195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470236" y="5909159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082301" y="6116542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743615" y="5909159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334910" y="6116542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928371" y="5931306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512734" y="6116542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097097" y="5931306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83636" y="6075195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296988" y="5881235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-38530" y="6055773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4013" y="6324141"/>
            <a:ext cx="1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(Size 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77170" y="4939726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35" name="Oval 34"/>
          <p:cNvSpPr/>
          <p:nvPr/>
        </p:nvSpPr>
        <p:spPr>
          <a:xfrm>
            <a:off x="1963489" y="3110452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3463891" y="4477941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679467" y="4495153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1961745" y="4495153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1234438" y="4497132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59001" y="4516087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-246154" y="4543416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31393" y="3362716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4398388" y="907046"/>
            <a:ext cx="719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Level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91261" y="252119"/>
            <a:ext cx="1495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Amount of work </a:t>
            </a:r>
            <a:r>
              <a:rPr lang="en-US" dirty="0">
                <a:solidFill>
                  <a:sysClr val="windowText" lastClr="000000"/>
                </a:solidFill>
              </a:rPr>
              <a:t>at this </a:t>
            </a:r>
            <a:r>
              <a:rPr lang="en-US">
                <a:solidFill>
                  <a:sysClr val="windowText" lastClr="000000"/>
                </a:solidFill>
              </a:rPr>
              <a:t>level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3834671" y="1307156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603251" y="778912"/>
            <a:ext cx="0" cy="607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73374" y="14617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85365" y="660825"/>
            <a:ext cx="1069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# </a:t>
            </a:r>
          </a:p>
          <a:p>
            <a:pPr algn="ctr"/>
            <a:r>
              <a:rPr lang="en-US" dirty="0"/>
              <a:t>problems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297232" y="843244"/>
            <a:ext cx="0" cy="607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773374" y="224665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67254" y="2978345"/>
            <a:ext cx="38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64860" y="4581994"/>
            <a:ext cx="38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96857" y="5893926"/>
            <a:ext cx="1251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log</a:t>
            </a:r>
            <a:r>
              <a:rPr lang="en-US" sz="2800" baseline="-25000" dirty="0" err="1"/>
              <a:t>b</a:t>
            </a:r>
            <a:r>
              <a:rPr lang="en-US" sz="2800" dirty="0"/>
              <a:t>(n)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300820" y="1476660"/>
                <a:ext cx="1243391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1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800" dirty="0"/>
                  <a:t>a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800" dirty="0"/>
                  <a:t>a</a:t>
                </a:r>
                <a:r>
                  <a:rPr lang="en-US" sz="2800" baseline="30000" dirty="0"/>
                  <a:t>2</a:t>
                </a:r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800" dirty="0"/>
                  <a:t>a</a:t>
                </a:r>
                <a:r>
                  <a:rPr lang="en-US" sz="2800" baseline="30000" dirty="0"/>
                  <a:t>t</a:t>
                </a:r>
              </a:p>
              <a:p>
                <a:pPr algn="ctr"/>
                <a:endParaRPr lang="en-US" sz="2800" baseline="30000" dirty="0"/>
              </a:p>
              <a:p>
                <a:pPr algn="ctr"/>
                <a:endParaRPr lang="en-US" sz="4000" baseline="30000" dirty="0"/>
              </a:p>
              <a:p>
                <a:pPr algn="ctr"/>
                <a:endParaRPr lang="en-US" sz="2800" baseline="30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dirty="0" smtClean="0">
                                      <a:latin typeface="Cambria Math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820" y="1476660"/>
                <a:ext cx="1243391" cy="5078313"/>
              </a:xfrm>
              <a:prstGeom prst="rect">
                <a:avLst/>
              </a:prstGeom>
              <a:blipFill rotWithShape="0">
                <a:blip r:embed="rId2"/>
                <a:stretch>
                  <a:fillRect t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6671494" y="409953"/>
            <a:ext cx="1016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Size of each</a:t>
            </a:r>
          </a:p>
          <a:p>
            <a:pPr algn="ctr"/>
            <a:r>
              <a:rPr lang="en-US" dirty="0"/>
              <a:t>problem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790293" y="1465604"/>
            <a:ext cx="927177" cy="505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</a:p>
          <a:p>
            <a:endParaRPr lang="en-US" sz="1600" dirty="0"/>
          </a:p>
          <a:p>
            <a:r>
              <a:rPr lang="en-US" sz="2800" dirty="0"/>
              <a:t>n/b</a:t>
            </a:r>
          </a:p>
          <a:p>
            <a:endParaRPr lang="en-US" sz="2000" dirty="0"/>
          </a:p>
          <a:p>
            <a:r>
              <a:rPr lang="en-US" sz="2800" dirty="0"/>
              <a:t>n/b</a:t>
            </a:r>
            <a:r>
              <a:rPr lang="en-US" sz="2800" baseline="30000" dirty="0"/>
              <a:t>2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400" dirty="0"/>
          </a:p>
          <a:p>
            <a:r>
              <a:rPr lang="en-US" sz="2800" dirty="0"/>
              <a:t>n/</a:t>
            </a:r>
            <a:r>
              <a:rPr lang="en-US" sz="2800" dirty="0" err="1"/>
              <a:t>b</a:t>
            </a:r>
            <a:r>
              <a:rPr lang="en-US" sz="2800" baseline="30000" dirty="0" err="1"/>
              <a:t>t</a:t>
            </a:r>
            <a:endParaRPr lang="en-US" sz="2800" baseline="30000" dirty="0"/>
          </a:p>
          <a:p>
            <a:endParaRPr lang="en-US" sz="2800" baseline="30000" dirty="0"/>
          </a:p>
          <a:p>
            <a:endParaRPr lang="en-US" sz="2800" baseline="30000" dirty="0"/>
          </a:p>
          <a:p>
            <a:endParaRPr lang="en-US" sz="4800" baseline="30000" dirty="0"/>
          </a:p>
          <a:p>
            <a:r>
              <a:rPr lang="en-US" sz="2800" dirty="0"/>
              <a:t>1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7780444" y="778912"/>
            <a:ext cx="0" cy="607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613292" y="5034635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50" name="Oval 49"/>
          <p:cNvSpPr/>
          <p:nvPr/>
        </p:nvSpPr>
        <p:spPr>
          <a:xfrm>
            <a:off x="-31617" y="2287526"/>
            <a:ext cx="1133899" cy="4780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</a:p>
        </p:txBody>
      </p:sp>
      <p:sp>
        <p:nvSpPr>
          <p:cNvPr id="51" name="Oval 50"/>
          <p:cNvSpPr/>
          <p:nvPr/>
        </p:nvSpPr>
        <p:spPr>
          <a:xfrm>
            <a:off x="1336226" y="2901633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645347" y="3202357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2743615" y="2901633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3345140" y="3159935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165439" y="2827573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-253331" y="3220788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3844482" y="2014334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983829" y="285323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844482" y="370034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8941" y="444675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031341" y="5293669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031340" y="574252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63891" y="49448"/>
                <a:ext cx="2673874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⋅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891" y="49448"/>
                <a:ext cx="2673874" cy="5666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43419" y="1379379"/>
                <a:ext cx="12360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charset="0"/>
                        </a:rPr>
                        <m:t>𝑐</m:t>
                      </m:r>
                      <m:r>
                        <a:rPr lang="en-US" sz="2800" b="0" i="1" dirty="0" smtClean="0">
                          <a:latin typeface="Cambria Math" charset="0"/>
                        </a:rPr>
                        <m:t>⋅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𝑛</m:t>
                      </m:r>
                      <m:r>
                        <a:rPr lang="en-US" sz="2800" i="1" baseline="30000" dirty="0" err="1" smtClean="0">
                          <a:latin typeface="Cambria Math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419" y="1379379"/>
                <a:ext cx="123601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754502" y="2905427"/>
                <a:ext cx="1396040" cy="68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502" y="2905427"/>
                <a:ext cx="1396040" cy="6865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754502" y="2015229"/>
                <a:ext cx="1396040" cy="68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𝑎𝑐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502" y="2015229"/>
                <a:ext cx="1396040" cy="6865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797415" y="4494078"/>
                <a:ext cx="1396040" cy="68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415" y="4494078"/>
                <a:ext cx="1396040" cy="6865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763407" y="5795201"/>
                <a:ext cx="1396040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  <m:r>
                        <a:rPr lang="en-US" sz="1600" b="0" i="1" smtClean="0">
                          <a:latin typeface="Cambria Math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407" y="5795201"/>
                <a:ext cx="1396040" cy="4210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/>
              <p:cNvSpPr/>
              <p:nvPr/>
            </p:nvSpPr>
            <p:spPr>
              <a:xfrm>
                <a:off x="761631" y="2614561"/>
                <a:ext cx="7982338" cy="272742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Total work is at most:</a:t>
                </a:r>
              </a:p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𝑐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is-I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mr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mr-IN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mr-IN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mr-IN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𝑑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ounded 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31" y="2614561"/>
                <a:ext cx="7982338" cy="272742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accent4">
                    <a:lumMod val="50000"/>
                  </a:schemeClr>
                </a:solidFill>
              </a:ln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35890982-51AE-8C4B-AF91-8CF05712A05A}"/>
              </a:ext>
            </a:extLst>
          </p:cNvPr>
          <p:cNvSpPr txBox="1"/>
          <p:nvPr/>
        </p:nvSpPr>
        <p:spPr>
          <a:xfrm>
            <a:off x="7370105" y="6160655"/>
            <a:ext cx="1709330" cy="646331"/>
          </a:xfrm>
          <a:prstGeom prst="rect">
            <a:avLst/>
          </a:prstGeom>
          <a:solidFill>
            <a:schemeClr val="bg1"/>
          </a:solidFill>
          <a:ln>
            <a:solidFill>
              <a:srgbClr val="DE6769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DE6769"/>
                </a:solidFill>
              </a:rPr>
              <a:t>(Let’s pretend that the base case </a:t>
            </a:r>
            <a:r>
              <a:rPr lang="en-US" sz="1200" dirty="0" err="1">
                <a:solidFill>
                  <a:srgbClr val="DE6769"/>
                </a:solidFill>
              </a:rPr>
              <a:t>isT</a:t>
            </a:r>
            <a:r>
              <a:rPr lang="en-US" sz="1200" dirty="0">
                <a:solidFill>
                  <a:srgbClr val="DE6769"/>
                </a:solidFill>
              </a:rPr>
              <a:t>(1) = c for convenience).</a:t>
            </a:r>
          </a:p>
        </p:txBody>
      </p:sp>
    </p:spTree>
    <p:extLst>
      <p:ext uri="{BB962C8B-B14F-4D97-AF65-F5344CB8AC3E}">
        <p14:creationId xmlns:p14="http://schemas.microsoft.com/office/powerpoint/2010/main" val="1159065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check all the cases 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A1346E-3FE1-FF42-A13A-DC2F292049FF}"/>
                  </a:ext>
                </a:extLst>
              </p:cNvPr>
              <p:cNvSpPr txBox="1"/>
              <p:nvPr/>
            </p:nvSpPr>
            <p:spPr>
              <a:xfrm>
                <a:off x="969639" y="1690689"/>
                <a:ext cx="6458627" cy="2219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2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A1346E-3FE1-FF42-A13A-DC2F29204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39" y="1690689"/>
                <a:ext cx="6458627" cy="2219775"/>
              </a:xfrm>
              <a:prstGeom prst="rect">
                <a:avLst/>
              </a:prstGeom>
              <a:blipFill>
                <a:blip r:embed="rId3"/>
                <a:stretch>
                  <a:fillRect l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891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596300-7A9A-404B-BA47-FEBB64551C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596300-7A9A-404B-BA47-FEBB64551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49F0DF-72BA-D041-8F14-A45675EA02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charset="0"/>
                      </a:rPr>
                      <m:t>𝑐</m:t>
                    </m:r>
                    <m:r>
                      <a:rPr lang="en-US" i="1" smtClean="0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⋅</m:t>
                    </m:r>
                    <m:nary>
                      <m:naryPr>
                        <m:chr m:val="∑"/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</a:rPr>
                          <m:t>𝑡</m:t>
                        </m:r>
                        <m:r>
                          <a:rPr lang="en-US" i="1">
                            <a:latin typeface="Cambria Math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i="1" smtClean="0">
                                    <a:solidFill>
                                      <a:srgbClr val="DE676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i="1">
                                        <a:solidFill>
                                          <a:srgbClr val="DE676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DE6769"/>
                                        </a:solidFill>
                                        <a:latin typeface="Cambria Math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mr-IN" i="1">
                                            <a:solidFill>
                                              <a:srgbClr val="DE676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DE6769"/>
                                            </a:solidFill>
                                            <a:latin typeface="Cambria Math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DE6769"/>
                                            </a:solidFill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⋅</m:t>
                    </m:r>
                    <m:nary>
                      <m:naryPr>
                        <m:chr m:val="∑"/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</a:rPr>
                          <m:t>𝑡</m:t>
                        </m:r>
                        <m:r>
                          <a:rPr lang="en-US" i="1">
                            <a:latin typeface="Cambria Math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      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      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49F0DF-72BA-D041-8F14-A45675EA02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217887-F269-D642-A4D9-CCF76F1DD92A}"/>
                  </a:ext>
                </a:extLst>
              </p:cNvPr>
              <p:cNvSpPr txBox="1"/>
              <p:nvPr/>
            </p:nvSpPr>
            <p:spPr>
              <a:xfrm>
                <a:off x="5269791" y="135924"/>
                <a:ext cx="3656770" cy="1248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217887-F269-D642-A4D9-CCF76F1DD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791" y="135924"/>
                <a:ext cx="3656770" cy="1248547"/>
              </a:xfrm>
              <a:prstGeom prst="rect">
                <a:avLst/>
              </a:prstGeom>
              <a:blipFill>
                <a:blip r:embed="rId4"/>
                <a:stretch>
                  <a:fillRect l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FE2EA56-C2DA-0C47-93A3-25B862B48DAB}"/>
              </a:ext>
            </a:extLst>
          </p:cNvPr>
          <p:cNvSpPr txBox="1"/>
          <p:nvPr/>
        </p:nvSpPr>
        <p:spPr>
          <a:xfrm>
            <a:off x="6591964" y="2211860"/>
            <a:ext cx="244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Equal to 1!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CECCB14-849E-7E47-B5E8-5A81C2A8F237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5140411" y="2298357"/>
            <a:ext cx="1451553" cy="98169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4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596300-7A9A-404B-BA47-FEBB64551C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596300-7A9A-404B-BA47-FEBB64551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49F0DF-72BA-D041-8F14-A45675EA02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smtClean="0">
                        <a:latin typeface="Cambria Math" charset="0"/>
                      </a:rPr>
                      <m:t>𝑐</m:t>
                    </m:r>
                    <m:r>
                      <a:rPr lang="en-US" i="1" smtClean="0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⋅</m:t>
                    </m:r>
                    <m:nary>
                      <m:naryPr>
                        <m:chr m:val="∑"/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</a:rPr>
                          <m:t>𝑡</m:t>
                        </m:r>
                        <m:r>
                          <a:rPr lang="en-US" i="1">
                            <a:latin typeface="Cambria Math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i="1" smtClean="0">
                                    <a:solidFill>
                                      <a:srgbClr val="DE676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i="1">
                                        <a:solidFill>
                                          <a:srgbClr val="DE676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DE6769"/>
                                        </a:solidFill>
                                        <a:latin typeface="Cambria Math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mr-IN" i="1">
                                            <a:solidFill>
                                              <a:srgbClr val="DE676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DE6769"/>
                                            </a:solidFill>
                                            <a:latin typeface="Cambria Math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DE6769"/>
                                            </a:solidFill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</a:t>
                </a: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49F0DF-72BA-D041-8F14-A45675EA02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93595A6-A47F-0540-907D-068091D960F7}"/>
              </a:ext>
            </a:extLst>
          </p:cNvPr>
          <p:cNvSpPr txBox="1"/>
          <p:nvPr/>
        </p:nvSpPr>
        <p:spPr>
          <a:xfrm>
            <a:off x="6591964" y="2211860"/>
            <a:ext cx="244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Less than 1!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E8B83D-FDC5-9043-B1E6-B6C54FC24FBF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5269791" y="2347783"/>
            <a:ext cx="1322173" cy="48743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740CDE-9C8F-C744-9017-BC352326BC05}"/>
                  </a:ext>
                </a:extLst>
              </p:cNvPr>
              <p:cNvSpPr txBox="1"/>
              <p:nvPr/>
            </p:nvSpPr>
            <p:spPr>
              <a:xfrm>
                <a:off x="5269791" y="135924"/>
                <a:ext cx="3656770" cy="1248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740CDE-9C8F-C744-9017-BC352326B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791" y="135924"/>
                <a:ext cx="3656770" cy="1248547"/>
              </a:xfrm>
              <a:prstGeom prst="rect">
                <a:avLst/>
              </a:prstGeom>
              <a:blipFill>
                <a:blip r:embed="rId4"/>
                <a:stretch>
                  <a:fillRect l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70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0980-2AD5-514C-ACA6-1ABD01C8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Geometric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31E151-AA96-FD46-A783-38DE8A73D2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373" y="1690689"/>
                <a:ext cx="8725415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You may remember that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Morally: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+⋯+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31E151-AA96-FD46-A783-38DE8A73D2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373" y="1690689"/>
                <a:ext cx="8725415" cy="5032375"/>
              </a:xfrm>
              <a:blipFill>
                <a:blip r:embed="rId2"/>
                <a:stretch>
                  <a:fillRect l="-1310" t="-13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7E69DE-D077-5345-A609-380183F93C97}"/>
                  </a:ext>
                </a:extLst>
              </p:cNvPr>
              <p:cNvSpPr txBox="1"/>
              <p:nvPr/>
            </p:nvSpPr>
            <p:spPr>
              <a:xfrm>
                <a:off x="5684108" y="4909279"/>
                <a:ext cx="31756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DE6769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rgbClr val="DE6769"/>
                    </a:solidFill>
                  </a:rPr>
                  <a:t>, this term dominates.</a:t>
                </a:r>
              </a:p>
              <a:p>
                <a:pPr algn="ctr"/>
                <a:endParaRPr lang="en-US" dirty="0">
                  <a:solidFill>
                    <a:srgbClr val="DE6769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7E69DE-D077-5345-A609-380183F93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108" y="4909279"/>
                <a:ext cx="3175687" cy="646331"/>
              </a:xfrm>
              <a:prstGeom prst="rect">
                <a:avLst/>
              </a:prstGeom>
              <a:blipFill>
                <a:blip r:embed="rId3"/>
                <a:stretch>
                  <a:fillRect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E142AD-D9F1-0D41-BD57-6CEDA17A0011}"/>
                  </a:ext>
                </a:extLst>
              </p:cNvPr>
              <p:cNvSpPr txBox="1"/>
              <p:nvPr/>
            </p:nvSpPr>
            <p:spPr>
              <a:xfrm>
                <a:off x="-24715" y="4873798"/>
                <a:ext cx="33981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DE6769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rgbClr val="DE6769"/>
                    </a:solidFill>
                  </a:rPr>
                  <a:t>, this term dominates.</a:t>
                </a:r>
              </a:p>
              <a:p>
                <a:pPr algn="ctr"/>
                <a:endParaRPr lang="en-US" dirty="0">
                  <a:solidFill>
                    <a:srgbClr val="DE6769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E142AD-D9F1-0D41-BD57-6CEDA17A0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715" y="4873798"/>
                <a:ext cx="3398108" cy="646331"/>
              </a:xfrm>
              <a:prstGeom prst="rect">
                <a:avLst/>
              </a:prstGeom>
              <a:blipFill>
                <a:blip r:embed="rId4"/>
                <a:stretch>
                  <a:fillRect l="-1119" t="-5882" r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A918C2-D1FC-6C43-8EE3-026E293EAE23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674339" y="4262266"/>
            <a:ext cx="747583" cy="611532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E56594-A6A1-6649-A8D5-A70A97159239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6499656" y="4297747"/>
            <a:ext cx="772296" cy="611532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1141049-4947-7449-9990-E25ACAAF9453}"/>
                  </a:ext>
                </a:extLst>
              </p:cNvPr>
              <p:cNvSpPr/>
              <p:nvPr/>
            </p:nvSpPr>
            <p:spPr>
              <a:xfrm>
                <a:off x="-200028" y="5335463"/>
                <a:ext cx="4572000" cy="9252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1≤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(Aka,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if x is constant and N is growing).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1141049-4947-7449-9990-E25ACAAF94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0028" y="5335463"/>
                <a:ext cx="4572000" cy="925253"/>
              </a:xfrm>
              <a:prstGeom prst="rect">
                <a:avLst/>
              </a:prstGeom>
              <a:blipFill>
                <a:blip r:embed="rId5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ECDC9EE-9CBA-BF4D-ADFE-9FF3EAE43187}"/>
                  </a:ext>
                </a:extLst>
              </p:cNvPr>
              <p:cNvSpPr/>
              <p:nvPr/>
            </p:nvSpPr>
            <p:spPr>
              <a:xfrm>
                <a:off x="4670080" y="5463276"/>
                <a:ext cx="4572000" cy="9252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(Aka,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if x is constant and N is growing).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ECDC9EE-9CBA-BF4D-ADFE-9FF3EAE431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080" y="5463276"/>
                <a:ext cx="4572000" cy="925253"/>
              </a:xfrm>
              <a:prstGeom prst="rect">
                <a:avLst/>
              </a:prstGeom>
              <a:blipFill>
                <a:blip r:embed="rId6"/>
                <a:stretch>
                  <a:fillRect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F9E1DA-4DFD-1049-B61A-11469C2D68B0}"/>
                  </a:ext>
                </a:extLst>
              </p:cNvPr>
              <p:cNvSpPr txBox="1"/>
              <p:nvPr/>
            </p:nvSpPr>
            <p:spPr>
              <a:xfrm>
                <a:off x="3569943" y="4909279"/>
                <a:ext cx="170639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DE6769"/>
                    </a:solidFill>
                  </a:rPr>
                  <a:t>(If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DE6769"/>
                    </a:solidFill>
                  </a:rPr>
                  <a:t>, all terms the same)</a:t>
                </a:r>
              </a:p>
              <a:p>
                <a:pPr algn="ctr"/>
                <a:endParaRPr lang="en-US" dirty="0">
                  <a:solidFill>
                    <a:srgbClr val="DE6769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F9E1DA-4DFD-1049-B61A-11469C2D6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943" y="4909279"/>
                <a:ext cx="1706391" cy="923330"/>
              </a:xfrm>
              <a:prstGeom prst="rect">
                <a:avLst/>
              </a:prstGeom>
              <a:blipFill>
                <a:blip r:embed="rId7"/>
                <a:stretch>
                  <a:fillRect l="-3704" t="-2703" r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60678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15" grpId="0"/>
      <p:bldP spid="16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596300-7A9A-404B-BA47-FEBB64551C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596300-7A9A-404B-BA47-FEBB64551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49F0DF-72BA-D041-8F14-A45675EA02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smtClean="0">
                        <a:latin typeface="Cambria Math" charset="0"/>
                      </a:rPr>
                      <m:t>𝑐</m:t>
                    </m:r>
                    <m:r>
                      <a:rPr lang="en-US" i="1" smtClean="0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⋅</m:t>
                    </m:r>
                    <m:nary>
                      <m:naryPr>
                        <m:chr m:val="∑"/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</a:rPr>
                          <m:t>𝑡</m:t>
                        </m:r>
                        <m:r>
                          <a:rPr lang="en-US" i="1">
                            <a:latin typeface="Cambria Math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i="1" smtClean="0">
                                    <a:solidFill>
                                      <a:srgbClr val="DE676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i="1">
                                        <a:solidFill>
                                          <a:srgbClr val="DE676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DE6769"/>
                                        </a:solidFill>
                                        <a:latin typeface="Cambria Math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mr-IN" i="1">
                                            <a:solidFill>
                                              <a:srgbClr val="DE676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DE6769"/>
                                            </a:solidFill>
                                            <a:latin typeface="Cambria Math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DE6769"/>
                                            </a:solidFill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some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constant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        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49F0DF-72BA-D041-8F14-A45675EA02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93595A6-A47F-0540-907D-068091D960F7}"/>
              </a:ext>
            </a:extLst>
          </p:cNvPr>
          <p:cNvSpPr txBox="1"/>
          <p:nvPr/>
        </p:nvSpPr>
        <p:spPr>
          <a:xfrm>
            <a:off x="6808573" y="2137720"/>
            <a:ext cx="244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Less than 1!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E8B83D-FDC5-9043-B1E6-B6C54FC24FBF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5486400" y="2273643"/>
            <a:ext cx="1322173" cy="48743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740CDE-9C8F-C744-9017-BC352326BC05}"/>
                  </a:ext>
                </a:extLst>
              </p:cNvPr>
              <p:cNvSpPr txBox="1"/>
              <p:nvPr/>
            </p:nvSpPr>
            <p:spPr>
              <a:xfrm>
                <a:off x="5269791" y="135924"/>
                <a:ext cx="3656770" cy="1248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740CDE-9C8F-C744-9017-BC352326B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791" y="135924"/>
                <a:ext cx="3656770" cy="1248547"/>
              </a:xfrm>
              <a:prstGeom prst="rect">
                <a:avLst/>
              </a:prstGeom>
              <a:blipFill>
                <a:blip r:embed="rId4"/>
                <a:stretch>
                  <a:fillRect l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598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596300-7A9A-404B-BA47-FEBB64551C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3: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596300-7A9A-404B-BA47-FEBB64551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49F0DF-72BA-D041-8F14-A45675EA02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smtClean="0">
                        <a:latin typeface="Cambria Math" charset="0"/>
                      </a:rPr>
                      <m:t>𝑐</m:t>
                    </m:r>
                    <m:r>
                      <a:rPr lang="en-US" i="1" smtClean="0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⋅</m:t>
                    </m:r>
                    <m:nary>
                      <m:naryPr>
                        <m:chr m:val="∑"/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</a:rPr>
                          <m:t>𝑡</m:t>
                        </m:r>
                        <m:r>
                          <a:rPr lang="en-US" i="1">
                            <a:latin typeface="Cambria Math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i="1" smtClean="0">
                                    <a:solidFill>
                                      <a:srgbClr val="DE676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i="1">
                                        <a:solidFill>
                                          <a:srgbClr val="DE676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DE6769"/>
                                        </a:solidFill>
                                        <a:latin typeface="Cambria Math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mr-IN" i="1">
                                            <a:solidFill>
                                              <a:srgbClr val="DE676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DE6769"/>
                                            </a:solidFill>
                                            <a:latin typeface="Cambria Math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DE6769"/>
                                            </a:solidFill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                    =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49F0DF-72BA-D041-8F14-A45675EA02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2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93595A6-A47F-0540-907D-068091D960F7}"/>
              </a:ext>
            </a:extLst>
          </p:cNvPr>
          <p:cNvSpPr txBox="1"/>
          <p:nvPr/>
        </p:nvSpPr>
        <p:spPr>
          <a:xfrm>
            <a:off x="6697362" y="2071099"/>
            <a:ext cx="244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Larger than 1!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E8B83D-FDC5-9043-B1E6-B6C54FC24FBF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5375189" y="2207022"/>
            <a:ext cx="1322173" cy="48743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740CDE-9C8F-C744-9017-BC352326BC05}"/>
                  </a:ext>
                </a:extLst>
              </p:cNvPr>
              <p:cNvSpPr txBox="1"/>
              <p:nvPr/>
            </p:nvSpPr>
            <p:spPr>
              <a:xfrm>
                <a:off x="5269791" y="135924"/>
                <a:ext cx="3656770" cy="1248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740CDE-9C8F-C744-9017-BC352326B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791" y="135924"/>
                <a:ext cx="3656770" cy="1248547"/>
              </a:xfrm>
              <a:prstGeom prst="rect">
                <a:avLst/>
              </a:prstGeom>
              <a:blipFill>
                <a:blip r:embed="rId4"/>
                <a:stretch>
                  <a:fillRect l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E1CED94-6CC4-A844-8FC7-7C02F19452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024" y="3819072"/>
            <a:ext cx="1590537" cy="1534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2851A5-EC6B-6E47-AB4C-D9732D309F71}"/>
              </a:ext>
            </a:extLst>
          </p:cNvPr>
          <p:cNvSpPr txBox="1"/>
          <p:nvPr/>
        </p:nvSpPr>
        <p:spPr>
          <a:xfrm>
            <a:off x="6853017" y="3235789"/>
            <a:ext cx="229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Convince yourself that this step is legit!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BDD766-51A9-8E49-B593-4481E56BC005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5269793" y="2820841"/>
            <a:ext cx="1583224" cy="73811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EFCE2FE-D8A8-0147-814B-3AA46567F8B5}"/>
              </a:ext>
            </a:extLst>
          </p:cNvPr>
          <p:cNvSpPr txBox="1"/>
          <p:nvPr/>
        </p:nvSpPr>
        <p:spPr>
          <a:xfrm>
            <a:off x="3302279" y="4482678"/>
            <a:ext cx="3469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We’ll do this step on the board!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C21BD0-9A21-D44E-9BA6-1C789196930B}"/>
              </a:ext>
            </a:extLst>
          </p:cNvPr>
          <p:cNvCxnSpPr>
            <a:cxnSpLocks/>
          </p:cNvCxnSpPr>
          <p:nvPr/>
        </p:nvCxnSpPr>
        <p:spPr>
          <a:xfrm flipH="1" flipV="1">
            <a:off x="4275439" y="3768811"/>
            <a:ext cx="761452" cy="654908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65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2695-AA9F-EDD6-0317-A2D28A2BE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EthiCS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41F67-C9DF-B70E-57B7-E125DB4F5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2 will have </a:t>
            </a:r>
            <a:r>
              <a:rPr lang="en-US" dirty="0" err="1"/>
              <a:t>EthiCS</a:t>
            </a:r>
            <a:r>
              <a:rPr lang="en-US" dirty="0"/>
              <a:t> questions.</a:t>
            </a:r>
          </a:p>
          <a:p>
            <a:r>
              <a:rPr lang="en-US" dirty="0"/>
              <a:t>The first pre-recorded video is available now.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As a reminder, you are responsible for watching them.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They are fair game for exams.</a:t>
            </a:r>
          </a:p>
        </p:txBody>
      </p:sp>
    </p:spTree>
    <p:extLst>
      <p:ext uri="{BB962C8B-B14F-4D97-AF65-F5344CB8AC3E}">
        <p14:creationId xmlns:p14="http://schemas.microsoft.com/office/powerpoint/2010/main" val="946141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check all the cases 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A1346E-3FE1-FF42-A13A-DC2F292049FF}"/>
                  </a:ext>
                </a:extLst>
              </p:cNvPr>
              <p:cNvSpPr txBox="1"/>
              <p:nvPr/>
            </p:nvSpPr>
            <p:spPr>
              <a:xfrm>
                <a:off x="969639" y="1690689"/>
                <a:ext cx="6458627" cy="2219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2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A1346E-3FE1-FF42-A13A-DC2F29204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39" y="1690689"/>
                <a:ext cx="6458627" cy="2219775"/>
              </a:xfrm>
              <a:prstGeom prst="rect">
                <a:avLst/>
              </a:prstGeom>
              <a:blipFill>
                <a:blip r:embed="rId2"/>
                <a:stretch>
                  <a:fillRect l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785E294-626C-BC45-AF62-983DBD1B26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745" y="3119172"/>
            <a:ext cx="3018605" cy="31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55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generally, </a:t>
            </a:r>
            <a:br>
              <a:rPr lang="en-US" dirty="0"/>
            </a:br>
            <a:r>
              <a:rPr lang="en-US" dirty="0"/>
              <a:t>for T(n) = </a:t>
            </a:r>
            <a:r>
              <a:rPr lang="en-US" dirty="0" err="1"/>
              <a:t>aT</a:t>
            </a:r>
            <a:r>
              <a:rPr lang="en-US" dirty="0"/>
              <a:t>(n/b) + f(n)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26032"/>
            <a:ext cx="8946546" cy="17711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8822" y="3809161"/>
            <a:ext cx="3086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/>
                </a:solidFill>
              </a:rPr>
              <a:t>[From CLRS – you won’t need to know this fancier version for this class unless you want to.]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2473" y="4097148"/>
            <a:ext cx="1636436" cy="22440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41165"/>
            <a:ext cx="322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Ollie the Over-Achieving Ostrich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0479" y="4097148"/>
            <a:ext cx="2702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Figure out how to adapt the proof we gave to prove this more general version!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D9046B-0189-CC4A-A635-023B7DC10952}"/>
              </a:ext>
            </a:extLst>
          </p:cNvPr>
          <p:cNvSpPr txBox="1"/>
          <p:nvPr/>
        </p:nvSpPr>
        <p:spPr>
          <a:xfrm>
            <a:off x="6425514" y="82015"/>
            <a:ext cx="25210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1909328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77" y="206100"/>
            <a:ext cx="8336446" cy="1325563"/>
          </a:xfrm>
        </p:spPr>
        <p:txBody>
          <a:bodyPr/>
          <a:lstStyle/>
          <a:p>
            <a:r>
              <a:rPr lang="en-US"/>
              <a:t>Understanding the Master </a:t>
            </a:r>
            <a:r>
              <a:rPr lang="en-US" dirty="0"/>
              <a:t>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77" y="5368691"/>
            <a:ext cx="7886700" cy="1035201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What do these three cases mean?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&gt;1,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be constants. 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 smtClean="0">
                        <a:latin typeface="Cambria Math" charset="0"/>
                      </a:rPr>
                      <m:t>=</m:t>
                    </m:r>
                    <m:r>
                      <a:rPr lang="en-US" i="1" smtClean="0">
                        <a:latin typeface="Cambria Math" charset="0"/>
                      </a:rPr>
                      <m:t>𝑎</m:t>
                    </m:r>
                    <m:r>
                      <a:rPr lang="en-US" i="1" smtClean="0">
                        <a:latin typeface="Cambria Math" charset="0"/>
                      </a:rPr>
                      <m:t>⋅</m:t>
                    </m:r>
                    <m:r>
                      <a:rPr lang="en-US" i="1" smtClean="0"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i="1" smtClean="0">
                        <a:latin typeface="Cambria Math" charset="0"/>
                      </a:rPr>
                      <m:t>+</m:t>
                    </m:r>
                    <m:r>
                      <a:rPr lang="en-US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smtClean="0"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 Then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11F42F-46C0-364D-98BB-D0B6043724EC}"/>
                  </a:ext>
                </a:extLst>
              </p:cNvPr>
              <p:cNvSpPr txBox="1"/>
              <p:nvPr/>
            </p:nvSpPr>
            <p:spPr>
              <a:xfrm>
                <a:off x="956596" y="2921987"/>
                <a:ext cx="6458627" cy="2219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2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11F42F-46C0-364D-98BB-D0B604372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96" y="2921987"/>
                <a:ext cx="6458627" cy="2219775"/>
              </a:xfrm>
              <a:prstGeom prst="rect">
                <a:avLst/>
              </a:prstGeom>
              <a:blipFill>
                <a:blip r:embed="rId3"/>
                <a:stretch>
                  <a:fillRect l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66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eternal struggle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9"/>
            <a:ext cx="9153275" cy="27620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731026"/>
            <a:ext cx="46316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DE6769"/>
                </a:solidFill>
              </a:rPr>
              <a:t>Branching causes the number of problems to explode</a:t>
            </a:r>
            <a:r>
              <a:rPr lang="en-US" sz="2800">
                <a:solidFill>
                  <a:srgbClr val="DE6769"/>
                </a:solidFill>
              </a:rPr>
              <a:t>!  </a:t>
            </a:r>
          </a:p>
          <a:p>
            <a:pPr algn="ctr"/>
            <a:r>
              <a:rPr lang="en-US" sz="2800" b="1" dirty="0">
                <a:solidFill>
                  <a:srgbClr val="DE6769"/>
                </a:solidFill>
              </a:rPr>
              <a:t>The most work is at the bottom of the tree!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6765" y="4731026"/>
            <a:ext cx="3531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The problems lower in the tree are smaller!  </a:t>
            </a:r>
            <a:r>
              <a:rPr lang="en-US" sz="2800" b="1" dirty="0">
                <a:solidFill>
                  <a:schemeClr val="accent1"/>
                </a:solidFill>
              </a:rPr>
              <a:t>The most work is at the top of the tree!</a:t>
            </a:r>
          </a:p>
        </p:txBody>
      </p:sp>
    </p:spTree>
    <p:extLst>
      <p:ext uri="{BB962C8B-B14F-4D97-AF65-F5344CB8AC3E}">
        <p14:creationId xmlns:p14="http://schemas.microsoft.com/office/powerpoint/2010/main" val="139979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our three warm-ups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=2⋅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endParaRPr lang="en-US" b="0" i="1" dirty="0">
                  <a:solidFill>
                    <a:schemeClr val="accent4"/>
                  </a:solidFill>
                  <a:latin typeface="Cambria Math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=4⋅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30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13" y="125580"/>
            <a:ext cx="9946585" cy="1325563"/>
          </a:xfrm>
        </p:spPr>
        <p:txBody>
          <a:bodyPr/>
          <a:lstStyle/>
          <a:p>
            <a:r>
              <a:rPr lang="en-US" dirty="0"/>
              <a:t>First example: tall and skinny tree</a:t>
            </a:r>
          </a:p>
        </p:txBody>
      </p:sp>
      <p:sp>
        <p:nvSpPr>
          <p:cNvPr id="4" name="Oval 3"/>
          <p:cNvSpPr/>
          <p:nvPr/>
        </p:nvSpPr>
        <p:spPr>
          <a:xfrm>
            <a:off x="6420472" y="1347671"/>
            <a:ext cx="1590671" cy="706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n</a:t>
            </a:r>
          </a:p>
        </p:txBody>
      </p:sp>
      <p:sp>
        <p:nvSpPr>
          <p:cNvPr id="6" name="Oval 5"/>
          <p:cNvSpPr/>
          <p:nvPr/>
        </p:nvSpPr>
        <p:spPr>
          <a:xfrm>
            <a:off x="6648859" y="2396693"/>
            <a:ext cx="1133899" cy="4780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n/2</a:t>
            </a:r>
          </a:p>
        </p:txBody>
      </p:sp>
      <p:sp>
        <p:nvSpPr>
          <p:cNvPr id="23" name="Oval 22"/>
          <p:cNvSpPr/>
          <p:nvPr/>
        </p:nvSpPr>
        <p:spPr>
          <a:xfrm>
            <a:off x="6817489" y="3205396"/>
            <a:ext cx="796640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n/4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6643376" y="4673444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n/2</a:t>
            </a:r>
            <a:r>
              <a:rPr lang="en-US" baseline="30000"/>
              <a:t>t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6820098" y="615931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0" y="1197708"/>
                <a:ext cx="5934125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8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,        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lang="en-US" sz="2800" b="0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accent4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7708"/>
                <a:ext cx="5934125" cy="737189"/>
              </a:xfrm>
              <a:prstGeom prst="rect">
                <a:avLst/>
              </a:prstGeom>
              <a:blipFill>
                <a:blip r:embed="rId2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>
            <a:stCxn id="4" idx="4"/>
            <a:endCxn id="6" idx="0"/>
          </p:cNvCxnSpPr>
          <p:nvPr/>
        </p:nvCxnSpPr>
        <p:spPr>
          <a:xfrm>
            <a:off x="7215808" y="2053818"/>
            <a:ext cx="1" cy="3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209183" y="2842322"/>
            <a:ext cx="1" cy="3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209182" y="3816362"/>
            <a:ext cx="6626" cy="211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38" idx="0"/>
          </p:cNvCxnSpPr>
          <p:nvPr/>
        </p:nvCxnSpPr>
        <p:spPr>
          <a:xfrm>
            <a:off x="6997148" y="5883965"/>
            <a:ext cx="20805" cy="275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9" idx="0"/>
          </p:cNvCxnSpPr>
          <p:nvPr/>
        </p:nvCxnSpPr>
        <p:spPr>
          <a:xfrm flipV="1">
            <a:off x="7128753" y="4452730"/>
            <a:ext cx="66250" cy="220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29" idx="4"/>
          </p:cNvCxnSpPr>
          <p:nvPr/>
        </p:nvCxnSpPr>
        <p:spPr>
          <a:xfrm flipH="1">
            <a:off x="7017953" y="5239201"/>
            <a:ext cx="110800" cy="143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50180" y="2278666"/>
            <a:ext cx="56740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The amount of work done at the top (the biggest problem) swamps the amount of work done anywhere else.</a:t>
            </a:r>
          </a:p>
          <a:p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rgbClr val="DE6769"/>
                </a:solidFill>
              </a:rPr>
              <a:t>T(n) = O( work at top ) = O(n)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3166" y="5532776"/>
            <a:ext cx="3240157" cy="977732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1981282" y="6005230"/>
            <a:ext cx="19546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Most work at the top of the tree!</a:t>
            </a:r>
          </a:p>
        </p:txBody>
      </p:sp>
      <p:sp>
        <p:nvSpPr>
          <p:cNvPr id="87" name="Down Arrow 86"/>
          <p:cNvSpPr/>
          <p:nvPr/>
        </p:nvSpPr>
        <p:spPr>
          <a:xfrm rot="1557368">
            <a:off x="1491575" y="4948902"/>
            <a:ext cx="698104" cy="83494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2107019" y="5048016"/>
            <a:ext cx="14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WINNER</a:t>
            </a:r>
          </a:p>
        </p:txBody>
      </p:sp>
    </p:spTree>
    <p:extLst>
      <p:ext uri="{BB962C8B-B14F-4D97-AF65-F5344CB8AC3E}">
        <p14:creationId xmlns:p14="http://schemas.microsoft.com/office/powerpoint/2010/main" val="142556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  <p:bldP spid="85" grpId="0" animBg="1"/>
      <p:bldP spid="87" grpId="0" animBg="1"/>
      <p:bldP spid="8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13" y="125580"/>
            <a:ext cx="9946585" cy="1325563"/>
          </a:xfrm>
        </p:spPr>
        <p:txBody>
          <a:bodyPr/>
          <a:lstStyle/>
          <a:p>
            <a:r>
              <a:rPr lang="en-US" dirty="0"/>
              <a:t>Third example: bushy tree</a:t>
            </a:r>
          </a:p>
        </p:txBody>
      </p:sp>
      <p:sp>
        <p:nvSpPr>
          <p:cNvPr id="4" name="Oval 3"/>
          <p:cNvSpPr/>
          <p:nvPr/>
        </p:nvSpPr>
        <p:spPr>
          <a:xfrm>
            <a:off x="3894757" y="2015286"/>
            <a:ext cx="1215176" cy="559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n</a:t>
            </a:r>
          </a:p>
        </p:txBody>
      </p:sp>
      <p:sp>
        <p:nvSpPr>
          <p:cNvPr id="6" name="Oval 5"/>
          <p:cNvSpPr/>
          <p:nvPr/>
        </p:nvSpPr>
        <p:spPr>
          <a:xfrm>
            <a:off x="3340108" y="3079632"/>
            <a:ext cx="866230" cy="37846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0" y="1197708"/>
                <a:ext cx="6417911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71550" lvl="1" indent="-51435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8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4⋅</m:t>
                    </m:r>
                    <m:r>
                      <a:rPr lang="en-US" sz="28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,        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lang="en-US" sz="2800" b="0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&gt;</m:t>
                        </m:r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accent4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7708"/>
                <a:ext cx="6417911" cy="737189"/>
              </a:xfrm>
              <a:prstGeom prst="rect">
                <a:avLst/>
              </a:prstGeom>
              <a:blipFill>
                <a:blip r:embed="rId2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>
            <a:stCxn id="4" idx="4"/>
            <a:endCxn id="6" idx="0"/>
          </p:cNvCxnSpPr>
          <p:nvPr/>
        </p:nvCxnSpPr>
        <p:spPr>
          <a:xfrm flipH="1">
            <a:off x="3773223" y="2574291"/>
            <a:ext cx="729122" cy="505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42147" y="3649949"/>
            <a:ext cx="88917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There are a HUGE number of leaves, and the total work is dominated by the time to do work at these leaves.</a:t>
            </a:r>
          </a:p>
          <a:p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rgbClr val="DE6769"/>
                </a:solidFill>
              </a:rPr>
              <a:t>T(n) = O( work at bottom ) = O( 4</a:t>
            </a:r>
            <a:r>
              <a:rPr lang="en-US" sz="2800" baseline="30000" dirty="0">
                <a:solidFill>
                  <a:srgbClr val="DE6769"/>
                </a:solidFill>
              </a:rPr>
              <a:t>depth of tree</a:t>
            </a:r>
            <a:r>
              <a:rPr lang="en-US" sz="2800" dirty="0">
                <a:solidFill>
                  <a:srgbClr val="DE6769"/>
                </a:solidFill>
              </a:rPr>
              <a:t> ) = O(n</a:t>
            </a:r>
            <a:r>
              <a:rPr lang="en-US" sz="2800" baseline="30000" dirty="0">
                <a:solidFill>
                  <a:srgbClr val="DE6769"/>
                </a:solidFill>
              </a:rPr>
              <a:t>2</a:t>
            </a:r>
            <a:r>
              <a:rPr lang="en-US" sz="2800" dirty="0">
                <a:solidFill>
                  <a:srgbClr val="DE6769"/>
                </a:solidFill>
              </a:rPr>
              <a:t>) </a:t>
            </a:r>
          </a:p>
        </p:txBody>
      </p:sp>
      <p:sp>
        <p:nvSpPr>
          <p:cNvPr id="16" name="Oval 15"/>
          <p:cNvSpPr/>
          <p:nvPr/>
        </p:nvSpPr>
        <p:spPr>
          <a:xfrm>
            <a:off x="5006876" y="3051952"/>
            <a:ext cx="866230" cy="37846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n/2</a:t>
            </a:r>
          </a:p>
        </p:txBody>
      </p:sp>
      <p:sp>
        <p:nvSpPr>
          <p:cNvPr id="18" name="Oval 17"/>
          <p:cNvSpPr/>
          <p:nvPr/>
        </p:nvSpPr>
        <p:spPr>
          <a:xfrm>
            <a:off x="4135444" y="3072151"/>
            <a:ext cx="866230" cy="37846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n/2</a:t>
            </a:r>
          </a:p>
        </p:txBody>
      </p:sp>
      <p:sp>
        <p:nvSpPr>
          <p:cNvPr id="19" name="Oval 18"/>
          <p:cNvSpPr/>
          <p:nvPr/>
        </p:nvSpPr>
        <p:spPr>
          <a:xfrm>
            <a:off x="2497153" y="2948203"/>
            <a:ext cx="866230" cy="37846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n/2</a:t>
            </a:r>
          </a:p>
        </p:txBody>
      </p:sp>
      <p:cxnSp>
        <p:nvCxnSpPr>
          <p:cNvPr id="20" name="Straight Connector 19"/>
          <p:cNvCxnSpPr>
            <a:stCxn id="4" idx="4"/>
            <a:endCxn id="18" idx="0"/>
          </p:cNvCxnSpPr>
          <p:nvPr/>
        </p:nvCxnSpPr>
        <p:spPr>
          <a:xfrm>
            <a:off x="4502345" y="2574291"/>
            <a:ext cx="66214" cy="497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" idx="4"/>
            <a:endCxn id="16" idx="0"/>
          </p:cNvCxnSpPr>
          <p:nvPr/>
        </p:nvCxnSpPr>
        <p:spPr>
          <a:xfrm>
            <a:off x="4502345" y="2574291"/>
            <a:ext cx="937646" cy="477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4"/>
            <a:endCxn id="19" idx="0"/>
          </p:cNvCxnSpPr>
          <p:nvPr/>
        </p:nvCxnSpPr>
        <p:spPr>
          <a:xfrm flipH="1">
            <a:off x="2930268" y="2574291"/>
            <a:ext cx="1572077" cy="373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819563" y="6181916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260404" y="6142397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659074" y="6142397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055464" y="6161761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451854" y="6196790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545616" y="623630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385127" y="6196790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781517" y="6216154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177907" y="6251183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454946" y="5981801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895787" y="5942282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294457" y="5942282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690847" y="5961646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087237" y="5996675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80999" y="6036194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020510" y="5996675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16900" y="601603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813290" y="6051068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2009050" y="6493150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449891" y="6453631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848561" y="6453631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244951" y="6472995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641341" y="6508024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-264897" y="6547543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574614" y="6508024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71004" y="6527388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367394" y="6562417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332630" y="6254015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4773471" y="6214496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4172141" y="6214496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68531" y="6233860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2964921" y="626888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58683" y="6308408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1898194" y="626888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294584" y="6288253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690974" y="6323282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83892" y="5875551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4524733" y="5836032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923403" y="5836032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3319793" y="5855396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2716183" y="5890425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-190055" y="5929944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1649456" y="5890425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1045846" y="590978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442236" y="5944818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7422493" y="6450803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9863334" y="6411284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9262004" y="6411284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8658394" y="6430648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8054784" y="6465677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5148546" y="6505196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6988057" y="6465677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6384447" y="6485041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5780837" y="6520070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7267781" y="5679555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9708622" y="5640036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9107292" y="5640036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8503682" y="5659400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7900072" y="569442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4993834" y="5733948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6833345" y="569442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6229735" y="5713793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626125" y="5748822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065" y="1934897"/>
            <a:ext cx="3240157" cy="977732"/>
          </a:xfrm>
          <a:prstGeom prst="rect">
            <a:avLst/>
          </a:prstGeom>
        </p:spPr>
      </p:pic>
      <p:sp>
        <p:nvSpPr>
          <p:cNvPr id="104" name="Down Arrow 103"/>
          <p:cNvSpPr/>
          <p:nvPr/>
        </p:nvSpPr>
        <p:spPr>
          <a:xfrm>
            <a:off x="7590120" y="1371467"/>
            <a:ext cx="670284" cy="67767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E6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7590120" y="985141"/>
            <a:ext cx="14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E6769"/>
                </a:solidFill>
              </a:rPr>
              <a:t>WINNER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408820" y="2380720"/>
            <a:ext cx="1628910" cy="1015663"/>
          </a:xfrm>
          <a:prstGeom prst="rect">
            <a:avLst/>
          </a:prstGeom>
          <a:solidFill>
            <a:schemeClr val="bg1"/>
          </a:solidFill>
          <a:ln>
            <a:solidFill>
              <a:srgbClr val="DE676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DE6769"/>
                </a:solidFill>
              </a:rPr>
              <a:t>Most work at the bottom of the tree!</a:t>
            </a:r>
          </a:p>
        </p:txBody>
      </p:sp>
    </p:spTree>
    <p:extLst>
      <p:ext uri="{BB962C8B-B14F-4D97-AF65-F5344CB8AC3E}">
        <p14:creationId xmlns:p14="http://schemas.microsoft.com/office/powerpoint/2010/main" val="168518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  <p:bldP spid="104" grpId="0" animBg="1"/>
      <p:bldP spid="105" grpId="0"/>
      <p:bldP spid="1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13" y="125580"/>
            <a:ext cx="9946585" cy="1325563"/>
          </a:xfrm>
        </p:spPr>
        <p:txBody>
          <a:bodyPr/>
          <a:lstStyle/>
          <a:p>
            <a:r>
              <a:rPr lang="en-US" dirty="0"/>
              <a:t>Second example: just right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0" y="1197708"/>
                <a:ext cx="6474016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71550" lvl="1" indent="-51435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8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2⋅</m:t>
                    </m:r>
                    <m:r>
                      <a:rPr lang="en-US" sz="28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,        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lang="en-US" sz="2800" b="0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accent4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7708"/>
                <a:ext cx="6474016" cy="737189"/>
              </a:xfrm>
              <a:prstGeom prst="rect">
                <a:avLst/>
              </a:prstGeom>
              <a:blipFill>
                <a:blip r:embed="rId2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320488" y="2276770"/>
            <a:ext cx="4567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The branching </a:t>
            </a:r>
            <a:r>
              <a:rPr lang="en-US" sz="2800" b="1" dirty="0"/>
              <a:t>just </a:t>
            </a:r>
            <a:r>
              <a:rPr lang="en-US" sz="2800" dirty="0"/>
              <a:t>balances out the amount of work.</a:t>
            </a:r>
            <a:endParaRPr lang="en-US" sz="2800" b="1" dirty="0"/>
          </a:p>
        </p:txBody>
      </p:sp>
      <p:sp>
        <p:nvSpPr>
          <p:cNvPr id="17" name="Oval 16"/>
          <p:cNvSpPr/>
          <p:nvPr/>
        </p:nvSpPr>
        <p:spPr>
          <a:xfrm>
            <a:off x="6491628" y="1433547"/>
            <a:ext cx="1590671" cy="706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n</a:t>
            </a:r>
          </a:p>
        </p:txBody>
      </p:sp>
      <p:sp>
        <p:nvSpPr>
          <p:cNvPr id="18" name="Oval 17"/>
          <p:cNvSpPr/>
          <p:nvPr/>
        </p:nvSpPr>
        <p:spPr>
          <a:xfrm>
            <a:off x="5786358" y="2523271"/>
            <a:ext cx="1133899" cy="4780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n/2</a:t>
            </a:r>
          </a:p>
        </p:txBody>
      </p:sp>
      <p:sp>
        <p:nvSpPr>
          <p:cNvPr id="19" name="Oval 18"/>
          <p:cNvSpPr/>
          <p:nvPr/>
        </p:nvSpPr>
        <p:spPr>
          <a:xfrm>
            <a:off x="7750733" y="3286958"/>
            <a:ext cx="796640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n/4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155453" y="6246084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86963" y="2477293"/>
            <a:ext cx="1133899" cy="4780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n/2</a:t>
            </a:r>
          </a:p>
        </p:txBody>
      </p:sp>
      <p:sp>
        <p:nvSpPr>
          <p:cNvPr id="24" name="Oval 23"/>
          <p:cNvSpPr/>
          <p:nvPr/>
        </p:nvSpPr>
        <p:spPr>
          <a:xfrm>
            <a:off x="6698957" y="3308831"/>
            <a:ext cx="796640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n/4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694988" y="3304190"/>
            <a:ext cx="796640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n/4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752661" y="3309398"/>
            <a:ext cx="796640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n/4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8596294" y="6206565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994964" y="6206565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391354" y="622592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787744" y="6260958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881506" y="6300477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721017" y="6260958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117407" y="6280322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513797" y="6315351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0488" y="3342901"/>
            <a:ext cx="4286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The same amount of work is done at every level.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20488" y="4436394"/>
            <a:ext cx="9355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rgbClr val="DE6769"/>
                </a:solidFill>
              </a:rPr>
              <a:t>T(n) = (number of levels) * (work per level)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rgbClr val="DE6769"/>
                </a:solidFill>
              </a:rPr>
              <a:t>        =  log(n) * O(n) = O(n log(n))</a:t>
            </a:r>
          </a:p>
        </p:txBody>
      </p:sp>
      <p:sp>
        <p:nvSpPr>
          <p:cNvPr id="44" name="Oval 43"/>
          <p:cNvSpPr/>
          <p:nvPr/>
        </p:nvSpPr>
        <p:spPr>
          <a:xfrm>
            <a:off x="2622546" y="631372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53" y="5824863"/>
            <a:ext cx="3240157" cy="977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8744" y="5650950"/>
            <a:ext cx="1102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4"/>
                </a:solidFill>
              </a:rPr>
              <a:t>TIE!</a:t>
            </a:r>
          </a:p>
        </p:txBody>
      </p:sp>
    </p:spTree>
    <p:extLst>
      <p:ext uri="{BB962C8B-B14F-4D97-AF65-F5344CB8AC3E}">
        <p14:creationId xmlns:p14="http://schemas.microsoft.com/office/powerpoint/2010/main" val="136431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41" grpId="0"/>
      <p:bldP spid="5" grpId="0" build="p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8705"/>
            <a:ext cx="7886700" cy="13548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4"/>
                </a:solidFill>
              </a:rPr>
              <a:t>“Master Method” </a:t>
            </a:r>
            <a:r>
              <a:rPr lang="en-US" dirty="0"/>
              <a:t>makes our lives easier.</a:t>
            </a:r>
          </a:p>
          <a:p>
            <a:r>
              <a:rPr lang="en-US" dirty="0"/>
              <a:t>But it’s basically just codifying a calculation we could do from scratch if we wanted to.</a:t>
            </a:r>
          </a:p>
        </p:txBody>
      </p:sp>
    </p:spTree>
    <p:extLst>
      <p:ext uri="{BB962C8B-B14F-4D97-AF65-F5344CB8AC3E}">
        <p14:creationId xmlns:p14="http://schemas.microsoft.com/office/powerpoint/2010/main" val="1912125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31721-33E7-0147-800A-5FC23633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Substitution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06FE5-48FA-E24D-A018-37601C70B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way to solve recurrence relations.</a:t>
            </a:r>
          </a:p>
          <a:p>
            <a:r>
              <a:rPr lang="en-US" dirty="0"/>
              <a:t>More general than the master method.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Step 1</a:t>
            </a:r>
            <a:r>
              <a:rPr lang="en-US" dirty="0"/>
              <a:t>: Generate a guess at the correct answer.</a:t>
            </a:r>
          </a:p>
          <a:p>
            <a:r>
              <a:rPr lang="en-US" dirty="0">
                <a:solidFill>
                  <a:schemeClr val="accent4"/>
                </a:solidFill>
              </a:rPr>
              <a:t>Step 2</a:t>
            </a:r>
            <a:r>
              <a:rPr lang="en-US" dirty="0"/>
              <a:t>: Try to prove that your guess is correct.</a:t>
            </a:r>
          </a:p>
          <a:p>
            <a:r>
              <a:rPr lang="en-US" dirty="0">
                <a:solidFill>
                  <a:schemeClr val="accent4"/>
                </a:solidFill>
              </a:rPr>
              <a:t>(Step 3</a:t>
            </a:r>
            <a:r>
              <a:rPr lang="en-US" dirty="0"/>
              <a:t>: Profit.)</a:t>
            </a:r>
          </a:p>
        </p:txBody>
      </p:sp>
    </p:spTree>
    <p:extLst>
      <p:ext uri="{BB962C8B-B14F-4D97-AF65-F5344CB8AC3E}">
        <p14:creationId xmlns:p14="http://schemas.microsoft.com/office/powerpoint/2010/main" val="425729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42" y="0"/>
            <a:ext cx="7886700" cy="1325563"/>
          </a:xfrm>
        </p:spPr>
        <p:txBody>
          <a:bodyPr/>
          <a:lstStyle/>
          <a:p>
            <a:r>
              <a:rPr lang="en-US" dirty="0"/>
              <a:t>Last time</a:t>
            </a:r>
            <a:r>
              <a:rPr lang="mr-IN" dirty="0"/>
              <a:t>…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683" y="1269033"/>
            <a:ext cx="8294633" cy="53901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Sorting: </a:t>
            </a:r>
            <a:r>
              <a:rPr lang="en-US" dirty="0" err="1"/>
              <a:t>InsertionSort</a:t>
            </a:r>
            <a:r>
              <a:rPr lang="en-US" dirty="0"/>
              <a:t> and </a:t>
            </a:r>
            <a:r>
              <a:rPr lang="en-US" dirty="0" err="1"/>
              <a:t>MergeSort</a:t>
            </a:r>
            <a:endParaRPr lang="en-US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What does it mean to work and be fast?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4"/>
                </a:solidFill>
              </a:rPr>
              <a:t>Worst-Case Analysis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4"/>
                </a:solidFill>
              </a:rPr>
              <a:t>Big-Oh Notation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Analyzing correctness of iterative + recursive </a:t>
            </a:r>
            <a:r>
              <a:rPr lang="en-US" dirty="0" err="1"/>
              <a:t>algs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4"/>
                </a:solidFill>
              </a:rPr>
              <a:t>Induction!</a:t>
            </a:r>
          </a:p>
          <a:p>
            <a:pPr>
              <a:lnSpc>
                <a:spcPct val="100000"/>
              </a:lnSpc>
            </a:pPr>
            <a:r>
              <a:rPr lang="en-US" dirty="0"/>
              <a:t>Analyzing running time of recursive algorithms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4"/>
                </a:solidFill>
              </a:rPr>
              <a:t>By drawing out a tree and adding up all the work done.</a:t>
            </a:r>
          </a:p>
        </p:txBody>
      </p:sp>
    </p:spTree>
    <p:extLst>
      <p:ext uri="{BB962C8B-B14F-4D97-AF65-F5344CB8AC3E}">
        <p14:creationId xmlns:p14="http://schemas.microsoft.com/office/powerpoint/2010/main" val="74339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FC2D-3729-B04A-80DD-31F7519D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231145" cy="1325563"/>
          </a:xfrm>
        </p:spPr>
        <p:txBody>
          <a:bodyPr/>
          <a:lstStyle/>
          <a:p>
            <a:r>
              <a:rPr lang="en-US" dirty="0"/>
              <a:t>The Substitution Method </a:t>
            </a:r>
            <a:br>
              <a:rPr lang="en-US" dirty="0"/>
            </a:br>
            <a:r>
              <a:rPr lang="en-US" sz="2800" dirty="0"/>
              <a:t>first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AA6AE-4FF2-6840-9B23-801B35CA2C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return to: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Master Method says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prove this via the Substitution Method.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AA6AE-4FF2-6840-9B23-801B35CA2C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13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B1A3-9F2E-1A46-9D5C-EADD08DA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Guess the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BC9FC0-98B2-3241-99BF-4C839B314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529059"/>
                <a:ext cx="9343254" cy="471109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4⋅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=4⋅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8⋅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BC9FC0-98B2-3241-99BF-4C839B314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529059"/>
                <a:ext cx="9343254" cy="4711099"/>
              </a:xfrm>
              <a:blipFill>
                <a:blip r:embed="rId2"/>
                <a:stretch>
                  <a:fillRect l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1B14554-851F-DF47-97D9-ADC952235AFA}"/>
                  </a:ext>
                </a:extLst>
              </p:cNvPr>
              <p:cNvSpPr/>
              <p:nvPr/>
            </p:nvSpPr>
            <p:spPr>
              <a:xfrm>
                <a:off x="3966519" y="111691"/>
                <a:ext cx="5424616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1B14554-851F-DF47-97D9-ADC952235A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519" y="111691"/>
                <a:ext cx="5424616" cy="506870"/>
              </a:xfrm>
              <a:prstGeom prst="rect">
                <a:avLst/>
              </a:prstGeom>
              <a:blipFill>
                <a:blip r:embed="rId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>
            <a:extLst>
              <a:ext uri="{FF2B5EF4-FFF2-40B4-BE49-F238E27FC236}">
                <a16:creationId xmlns:a16="http://schemas.microsoft.com/office/drawing/2014/main" id="{DE629966-4AAF-6A4F-B29D-C63E6BBA5ADD}"/>
              </a:ext>
            </a:extLst>
          </p:cNvPr>
          <p:cNvSpPr/>
          <p:nvPr/>
        </p:nvSpPr>
        <p:spPr>
          <a:xfrm>
            <a:off x="3929451" y="1810485"/>
            <a:ext cx="1235675" cy="611436"/>
          </a:xfrm>
          <a:custGeom>
            <a:avLst/>
            <a:gdLst>
              <a:gd name="connsiteX0" fmla="*/ 0 w 952759"/>
              <a:gd name="connsiteY0" fmla="*/ 2901 h 583669"/>
              <a:gd name="connsiteX1" fmla="*/ 580768 w 952759"/>
              <a:gd name="connsiteY1" fmla="*/ 52328 h 583669"/>
              <a:gd name="connsiteX2" fmla="*/ 951470 w 952759"/>
              <a:gd name="connsiteY2" fmla="*/ 361247 h 583669"/>
              <a:gd name="connsiteX3" fmla="*/ 679622 w 952759"/>
              <a:gd name="connsiteY3" fmla="*/ 583669 h 58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759" h="583669">
                <a:moveTo>
                  <a:pt x="0" y="2901"/>
                </a:moveTo>
                <a:cubicBezTo>
                  <a:pt x="211095" y="-2248"/>
                  <a:pt x="422190" y="-7396"/>
                  <a:pt x="580768" y="52328"/>
                </a:cubicBezTo>
                <a:cubicBezTo>
                  <a:pt x="739346" y="112052"/>
                  <a:pt x="934994" y="272690"/>
                  <a:pt x="951470" y="361247"/>
                </a:cubicBezTo>
                <a:cubicBezTo>
                  <a:pt x="967946" y="449804"/>
                  <a:pt x="823784" y="516736"/>
                  <a:pt x="679622" y="583669"/>
                </a:cubicBezTo>
              </a:path>
            </a:pathLst>
          </a:custGeom>
          <a:noFill/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C217F9-CA84-864E-98A8-3DCF79991107}"/>
                  </a:ext>
                </a:extLst>
              </p:cNvPr>
              <p:cNvSpPr txBox="1"/>
              <p:nvPr/>
            </p:nvSpPr>
            <p:spPr>
              <a:xfrm>
                <a:off x="5165126" y="1809476"/>
                <a:ext cx="1433384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Expand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C217F9-CA84-864E-98A8-3DCF79991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126" y="1809476"/>
                <a:ext cx="1433384" cy="506870"/>
              </a:xfrm>
              <a:prstGeom prst="rect">
                <a:avLst/>
              </a:prstGeom>
              <a:blipFill>
                <a:blip r:embed="rId4"/>
                <a:stretch>
                  <a:fillRect l="-350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>
            <a:extLst>
              <a:ext uri="{FF2B5EF4-FFF2-40B4-BE49-F238E27FC236}">
                <a16:creationId xmlns:a16="http://schemas.microsoft.com/office/drawing/2014/main" id="{54236AA8-E79B-5A40-925F-CF99F2B637C9}"/>
              </a:ext>
            </a:extLst>
          </p:cNvPr>
          <p:cNvSpPr/>
          <p:nvPr/>
        </p:nvSpPr>
        <p:spPr>
          <a:xfrm>
            <a:off x="4213657" y="3090207"/>
            <a:ext cx="1190661" cy="611436"/>
          </a:xfrm>
          <a:custGeom>
            <a:avLst/>
            <a:gdLst>
              <a:gd name="connsiteX0" fmla="*/ 0 w 952759"/>
              <a:gd name="connsiteY0" fmla="*/ 2901 h 583669"/>
              <a:gd name="connsiteX1" fmla="*/ 580768 w 952759"/>
              <a:gd name="connsiteY1" fmla="*/ 52328 h 583669"/>
              <a:gd name="connsiteX2" fmla="*/ 951470 w 952759"/>
              <a:gd name="connsiteY2" fmla="*/ 361247 h 583669"/>
              <a:gd name="connsiteX3" fmla="*/ 679622 w 952759"/>
              <a:gd name="connsiteY3" fmla="*/ 583669 h 58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759" h="583669">
                <a:moveTo>
                  <a:pt x="0" y="2901"/>
                </a:moveTo>
                <a:cubicBezTo>
                  <a:pt x="211095" y="-2248"/>
                  <a:pt x="422190" y="-7396"/>
                  <a:pt x="580768" y="52328"/>
                </a:cubicBezTo>
                <a:cubicBezTo>
                  <a:pt x="739346" y="112052"/>
                  <a:pt x="934994" y="272690"/>
                  <a:pt x="951470" y="361247"/>
                </a:cubicBezTo>
                <a:cubicBezTo>
                  <a:pt x="967946" y="449804"/>
                  <a:pt x="823784" y="516736"/>
                  <a:pt x="679622" y="583669"/>
                </a:cubicBezTo>
              </a:path>
            </a:pathLst>
          </a:custGeom>
          <a:noFill/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CCD9BA-B4DB-6B47-B8A9-DF68FBFB1AAD}"/>
                  </a:ext>
                </a:extLst>
              </p:cNvPr>
              <p:cNvSpPr txBox="1"/>
              <p:nvPr/>
            </p:nvSpPr>
            <p:spPr>
              <a:xfrm>
                <a:off x="5387747" y="3173583"/>
                <a:ext cx="1433384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Expand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CCD9BA-B4DB-6B47-B8A9-DF68FBFB1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747" y="3173583"/>
                <a:ext cx="1433384" cy="506870"/>
              </a:xfrm>
              <a:prstGeom prst="rect">
                <a:avLst/>
              </a:prstGeom>
              <a:blipFill>
                <a:blip r:embed="rId5"/>
                <a:stretch>
                  <a:fillRect l="-2632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>
            <a:extLst>
              <a:ext uri="{FF2B5EF4-FFF2-40B4-BE49-F238E27FC236}">
                <a16:creationId xmlns:a16="http://schemas.microsoft.com/office/drawing/2014/main" id="{363D870C-438C-D940-8280-F8508770F96F}"/>
              </a:ext>
            </a:extLst>
          </p:cNvPr>
          <p:cNvSpPr/>
          <p:nvPr/>
        </p:nvSpPr>
        <p:spPr>
          <a:xfrm>
            <a:off x="4250727" y="2496060"/>
            <a:ext cx="984620" cy="494271"/>
          </a:xfrm>
          <a:custGeom>
            <a:avLst/>
            <a:gdLst>
              <a:gd name="connsiteX0" fmla="*/ 926757 w 1261341"/>
              <a:gd name="connsiteY0" fmla="*/ 0 h 494271"/>
              <a:gd name="connsiteX1" fmla="*/ 1260389 w 1261341"/>
              <a:gd name="connsiteY1" fmla="*/ 98854 h 494271"/>
              <a:gd name="connsiteX2" fmla="*/ 988541 w 1261341"/>
              <a:gd name="connsiteY2" fmla="*/ 321276 h 494271"/>
              <a:gd name="connsiteX3" fmla="*/ 0 w 1261341"/>
              <a:gd name="connsiteY3" fmla="*/ 494271 h 49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1341" h="494271">
                <a:moveTo>
                  <a:pt x="926757" y="0"/>
                </a:moveTo>
                <a:cubicBezTo>
                  <a:pt x="1088424" y="22654"/>
                  <a:pt x="1250092" y="45308"/>
                  <a:pt x="1260389" y="98854"/>
                </a:cubicBezTo>
                <a:cubicBezTo>
                  <a:pt x="1270686" y="152400"/>
                  <a:pt x="1198606" y="255373"/>
                  <a:pt x="988541" y="321276"/>
                </a:cubicBezTo>
                <a:cubicBezTo>
                  <a:pt x="778476" y="387179"/>
                  <a:pt x="389238" y="440725"/>
                  <a:pt x="0" y="494271"/>
                </a:cubicBezTo>
              </a:path>
            </a:pathLst>
          </a:custGeom>
          <a:noFill/>
          <a:ln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C8A09-8936-5E4A-9AC2-117CE41D9A18}"/>
              </a:ext>
            </a:extLst>
          </p:cNvPr>
          <p:cNvSpPr txBox="1"/>
          <p:nvPr/>
        </p:nvSpPr>
        <p:spPr>
          <a:xfrm>
            <a:off x="5165126" y="2594183"/>
            <a:ext cx="143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Simplify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BD2AA5E-E3A3-8C42-A01D-F6954C0CA119}"/>
              </a:ext>
            </a:extLst>
          </p:cNvPr>
          <p:cNvSpPr/>
          <p:nvPr/>
        </p:nvSpPr>
        <p:spPr>
          <a:xfrm>
            <a:off x="4403127" y="3851921"/>
            <a:ext cx="984620" cy="494271"/>
          </a:xfrm>
          <a:custGeom>
            <a:avLst/>
            <a:gdLst>
              <a:gd name="connsiteX0" fmla="*/ 926757 w 1261341"/>
              <a:gd name="connsiteY0" fmla="*/ 0 h 494271"/>
              <a:gd name="connsiteX1" fmla="*/ 1260389 w 1261341"/>
              <a:gd name="connsiteY1" fmla="*/ 98854 h 494271"/>
              <a:gd name="connsiteX2" fmla="*/ 988541 w 1261341"/>
              <a:gd name="connsiteY2" fmla="*/ 321276 h 494271"/>
              <a:gd name="connsiteX3" fmla="*/ 0 w 1261341"/>
              <a:gd name="connsiteY3" fmla="*/ 494271 h 49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1341" h="494271">
                <a:moveTo>
                  <a:pt x="926757" y="0"/>
                </a:moveTo>
                <a:cubicBezTo>
                  <a:pt x="1088424" y="22654"/>
                  <a:pt x="1250092" y="45308"/>
                  <a:pt x="1260389" y="98854"/>
                </a:cubicBezTo>
                <a:cubicBezTo>
                  <a:pt x="1270686" y="152400"/>
                  <a:pt x="1198606" y="255373"/>
                  <a:pt x="988541" y="321276"/>
                </a:cubicBezTo>
                <a:cubicBezTo>
                  <a:pt x="778476" y="387179"/>
                  <a:pt x="389238" y="440725"/>
                  <a:pt x="0" y="494271"/>
                </a:cubicBezTo>
              </a:path>
            </a:pathLst>
          </a:custGeom>
          <a:noFill/>
          <a:ln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CDDEF5-4FE4-5448-AE05-792CA58428B1}"/>
              </a:ext>
            </a:extLst>
          </p:cNvPr>
          <p:cNvSpPr txBox="1"/>
          <p:nvPr/>
        </p:nvSpPr>
        <p:spPr>
          <a:xfrm>
            <a:off x="5312834" y="4020271"/>
            <a:ext cx="143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EADD85-03DE-4844-B53D-DC042FEF3EEC}"/>
                  </a:ext>
                </a:extLst>
              </p:cNvPr>
              <p:cNvSpPr txBox="1"/>
              <p:nvPr/>
            </p:nvSpPr>
            <p:spPr>
              <a:xfrm>
                <a:off x="628648" y="5236434"/>
                <a:ext cx="7798660" cy="1753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Guessing the pattern: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Plug </a:t>
                </a:r>
                <a:r>
                  <a:rPr lang="en-US" sz="2400" dirty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and get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EADD85-03DE-4844-B53D-DC042FEF3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8" y="5236434"/>
                <a:ext cx="7798660" cy="1753044"/>
              </a:xfrm>
              <a:prstGeom prst="rect">
                <a:avLst/>
              </a:prstGeom>
              <a:blipFill>
                <a:blip r:embed="rId6"/>
                <a:stretch>
                  <a:fillRect l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88BDF9BD-1688-B744-8218-1EA0040440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256" y="4300421"/>
            <a:ext cx="1344440" cy="15915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F2EDD7-3298-FA43-AEA2-12720ECCF118}"/>
              </a:ext>
            </a:extLst>
          </p:cNvPr>
          <p:cNvSpPr txBox="1"/>
          <p:nvPr/>
        </p:nvSpPr>
        <p:spPr>
          <a:xfrm>
            <a:off x="7037846" y="1161100"/>
            <a:ext cx="20352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You can guess the answer however you want: meta-reasoning, a little bird told you, wishful thinking, etc.  One useful way is to try to “unroll” the recursion, like we’re doing here.</a:t>
            </a:r>
          </a:p>
        </p:txBody>
      </p:sp>
    </p:spTree>
    <p:extLst>
      <p:ext uri="{BB962C8B-B14F-4D97-AF65-F5344CB8AC3E}">
        <p14:creationId xmlns:p14="http://schemas.microsoft.com/office/powerpoint/2010/main" val="407949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build="p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C622B-1ABC-E148-852B-316540DD6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Prove the guess is correct.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DF10AC-404A-1245-A018-7FF8AB076C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5651" y="1519881"/>
                <a:ext cx="8799556" cy="465708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Inductive Hypothesis: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(n=1):</a:t>
                </a:r>
                <a:r>
                  <a:rPr lang="en-US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1=1⋅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Inductive Step:</a:t>
                </a:r>
              </a:p>
              <a:p>
                <a:pPr lvl="1"/>
                <a:r>
                  <a:rPr lang="en-US" dirty="0"/>
                  <a:t>Assume Inductive </a:t>
                </a:r>
                <a:r>
                  <a:rPr lang="en-US" dirty="0" err="1"/>
                  <a:t>Hyp</a:t>
                </a:r>
                <a:r>
                  <a:rPr lang="en-US" dirty="0"/>
                  <a:t>. for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600" dirty="0"/>
                  <a:t>Prove Inductive </a:t>
                </a:r>
                <a:r>
                  <a:rPr lang="en-US" sz="2600" dirty="0" err="1"/>
                  <a:t>Hyp</a:t>
                </a:r>
                <a:r>
                  <a:rPr lang="en-US" sz="2600" dirty="0"/>
                  <a:t>. for n=k: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 by definition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induction.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by simplifying.</a:t>
                </a:r>
              </a:p>
              <a:p>
                <a:pPr lvl="2"/>
                <a:r>
                  <a:rPr lang="en-US" dirty="0"/>
                  <a:t>So Inductive </a:t>
                </a:r>
                <a:r>
                  <a:rPr lang="en-US" dirty="0" err="1"/>
                  <a:t>Hyp</a:t>
                </a:r>
                <a:r>
                  <a:rPr lang="en-US" dirty="0"/>
                  <a:t>. holds for n=k.</a:t>
                </a:r>
              </a:p>
              <a:p>
                <a:r>
                  <a:rPr lang="en-US" dirty="0"/>
                  <a:t>Conclusion: For 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≥1,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DF10AC-404A-1245-A018-7FF8AB076C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5651" y="1519881"/>
                <a:ext cx="8799556" cy="4657082"/>
              </a:xfrm>
              <a:blipFill>
                <a:blip r:embed="rId2"/>
                <a:stretch>
                  <a:fillRect l="-1299" t="-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476666-0E2C-B14A-9DC9-FBAD88AF289D}"/>
                  </a:ext>
                </a:extLst>
              </p:cNvPr>
              <p:cNvSpPr/>
              <p:nvPr/>
            </p:nvSpPr>
            <p:spPr>
              <a:xfrm>
                <a:off x="4436076" y="111691"/>
                <a:ext cx="5424616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476666-0E2C-B14A-9DC9-FBAD88AF28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076" y="111691"/>
                <a:ext cx="5424616" cy="506870"/>
              </a:xfrm>
              <a:prstGeom prst="rect">
                <a:avLst/>
              </a:prstGeom>
              <a:blipFill>
                <a:blip r:embed="rId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00D035B-2F2F-5744-BA36-04F0B72A1E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376" y="5775719"/>
            <a:ext cx="905869" cy="1072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E7F677-0796-8C4A-A98D-131D583EA4DF}"/>
              </a:ext>
            </a:extLst>
          </p:cNvPr>
          <p:cNvSpPr txBox="1"/>
          <p:nvPr/>
        </p:nvSpPr>
        <p:spPr>
          <a:xfrm>
            <a:off x="3404173" y="6019511"/>
            <a:ext cx="4705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7030A0"/>
                </a:solidFill>
              </a:rPr>
              <a:t>We’re being sloppy here about floors and ceilings…what would you need to do to be less sloppy?</a:t>
            </a:r>
          </a:p>
        </p:txBody>
      </p:sp>
    </p:spTree>
    <p:extLst>
      <p:ext uri="{BB962C8B-B14F-4D97-AF65-F5344CB8AC3E}">
        <p14:creationId xmlns:p14="http://schemas.microsoft.com/office/powerpoint/2010/main" val="67335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D429D-8303-184E-AE6B-CFF47F002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Profit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127483-DF59-B647-8103-4F1E0F1B3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13268"/>
                <a:ext cx="8515350" cy="4351338"/>
              </a:xfrm>
            </p:spPr>
            <p:txBody>
              <a:bodyPr/>
              <a:lstStyle/>
              <a:p>
                <a:r>
                  <a:rPr lang="en-US" dirty="0"/>
                  <a:t>Pretend like you never did Step 1, and just write down: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  <a:latin typeface="Segoe Print" panose="02000800000000000000" pitchFamily="2" charset="0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Segoe Print" panose="02000800000000000000" pitchFamily="2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latin typeface="Segoe Print" panose="02000800000000000000" pitchFamily="2" charset="0"/>
                  </a:rPr>
                  <a:t>Proof: [Whatever you wrote in Step 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127483-DF59-B647-8103-4F1E0F1B3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13268"/>
                <a:ext cx="8515350" cy="4351338"/>
              </a:xfrm>
              <a:blipFill>
                <a:blip r:embed="rId2"/>
                <a:stretch>
                  <a:fillRect l="-1341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1874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68749-E761-0345-88AE-3F48E5195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A5722-3542-A743-A748-3BAEA3BFB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substitution method is a different way of solving recurrence relations.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Step 1</a:t>
            </a:r>
            <a:r>
              <a:rPr lang="en-US" dirty="0"/>
              <a:t>: Guess the answer.</a:t>
            </a:r>
          </a:p>
          <a:p>
            <a:r>
              <a:rPr lang="en-US" dirty="0">
                <a:solidFill>
                  <a:schemeClr val="accent4"/>
                </a:solidFill>
              </a:rPr>
              <a:t>Step 2</a:t>
            </a:r>
            <a:r>
              <a:rPr lang="en-US" dirty="0"/>
              <a:t>: Prove your guess is correct.</a:t>
            </a:r>
          </a:p>
          <a:p>
            <a:r>
              <a:rPr lang="en-US" dirty="0">
                <a:solidFill>
                  <a:schemeClr val="accent4"/>
                </a:solidFill>
              </a:rPr>
              <a:t>Step 3</a:t>
            </a:r>
            <a:r>
              <a:rPr lang="en-US" dirty="0"/>
              <a:t>: Profit.</a:t>
            </a:r>
          </a:p>
          <a:p>
            <a:endParaRPr lang="en-US" dirty="0"/>
          </a:p>
          <a:p>
            <a:r>
              <a:rPr lang="en-US" dirty="0"/>
              <a:t>We’ll get more practice with the substitution method next lecture!  </a:t>
            </a:r>
          </a:p>
        </p:txBody>
      </p:sp>
    </p:spTree>
    <p:extLst>
      <p:ext uri="{BB962C8B-B14F-4D97-AF65-F5344CB8AC3E}">
        <p14:creationId xmlns:p14="http://schemas.microsoft.com/office/powerpoint/2010/main" val="23653090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2D60-8B78-BF44-B08F-D1F97D6C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(if time)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5D7BD-1ADB-DD4C-A3CA-FE0F72854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Step 1: Guess: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(divine inspiration).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But I don’t have such a precise guess about the form for 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…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That is, what’s the leading constant?</a:t>
                </a:r>
              </a:p>
              <a:p>
                <a:r>
                  <a:rPr lang="en-US" dirty="0"/>
                  <a:t>Can I still do Step 2?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5D7BD-1ADB-DD4C-A3CA-FE0F72854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814BDF5-F151-0143-9FAB-D60C3FA3D6C6}"/>
              </a:ext>
            </a:extLst>
          </p:cNvPr>
          <p:cNvSpPr txBox="1"/>
          <p:nvPr/>
        </p:nvSpPr>
        <p:spPr>
          <a:xfrm>
            <a:off x="628650" y="1251399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(If not time, that’s okay; we’ll see these ideas in Lecture 4)</a:t>
            </a:r>
          </a:p>
        </p:txBody>
      </p:sp>
    </p:spTree>
    <p:extLst>
      <p:ext uri="{BB962C8B-B14F-4D97-AF65-F5344CB8AC3E}">
        <p14:creationId xmlns:p14="http://schemas.microsoft.com/office/powerpoint/2010/main" val="151991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A5124-7D45-7A4A-8E3D-65ABCD551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What’s wrong with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01E395-9E33-0F45-ADC8-7FCA606A19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Inductive Hypothesis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Base case: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2=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(2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Inductive Step: </a:t>
                </a:r>
              </a:p>
              <a:p>
                <a:pPr lvl="1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for n &lt; k.</a:t>
                </a:r>
              </a:p>
              <a:p>
                <a:pPr lvl="1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+32⋅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by definition</a:t>
                </a:r>
              </a:p>
              <a:p>
                <a:pPr lvl="1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+32⋅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by induction</a:t>
                </a:r>
              </a:p>
              <a:p>
                <a:pPr lvl="1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But that’s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, so the I.H. holds for n=k.</a:t>
                </a:r>
              </a:p>
              <a:p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Conclusion:</a:t>
                </a:r>
              </a:p>
              <a:p>
                <a:pPr lvl="1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By induction,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for all 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01E395-9E33-0F45-ADC8-7FCA606A19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 r="-161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20797F1-C79F-9A45-8D26-06A802630B6F}"/>
              </a:ext>
            </a:extLst>
          </p:cNvPr>
          <p:cNvSpPr txBox="1"/>
          <p:nvPr/>
        </p:nvSpPr>
        <p:spPr>
          <a:xfrm>
            <a:off x="7641933" y="2339403"/>
            <a:ext cx="1551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Plucky the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Pedantic Penguin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6CA6E-DB2E-554F-AD9A-DC193E4835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751" y="1257428"/>
            <a:ext cx="874641" cy="1136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99290E-8D21-7240-A143-25923F6400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626" y="5116935"/>
            <a:ext cx="1408098" cy="13394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8A1CCB-6EC7-434B-AE03-CAC92C7870EF}"/>
              </a:ext>
            </a:extLst>
          </p:cNvPr>
          <p:cNvSpPr txBox="1"/>
          <p:nvPr/>
        </p:nvSpPr>
        <p:spPr>
          <a:xfrm>
            <a:off x="6674449" y="6456345"/>
            <a:ext cx="256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6400"/>
                </a:solidFill>
              </a:rPr>
              <a:t>Siggi</a:t>
            </a:r>
            <a:r>
              <a:rPr lang="en-US" dirty="0">
                <a:solidFill>
                  <a:srgbClr val="FF6400"/>
                </a:solidFill>
              </a:rPr>
              <a:t> the Studious Stork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C9D14D-8076-1A48-8C1A-E82A55866E87}"/>
              </a:ext>
            </a:extLst>
          </p:cNvPr>
          <p:cNvSpPr txBox="1"/>
          <p:nvPr/>
        </p:nvSpPr>
        <p:spPr>
          <a:xfrm rot="1296781">
            <a:off x="7862300" y="516734"/>
            <a:ext cx="1306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This is NOT CORRECT!!!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7A1F9C-FA5E-4A48-9E65-45826EB5E114}"/>
              </a:ext>
            </a:extLst>
          </p:cNvPr>
          <p:cNvSpPr txBox="1"/>
          <p:nvPr/>
        </p:nvSpPr>
        <p:spPr>
          <a:xfrm>
            <a:off x="7666646" y="3716219"/>
            <a:ext cx="1390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6400"/>
                </a:solidFill>
              </a:rPr>
              <a:t>Figure out what’s wrong here!!!</a:t>
            </a:r>
          </a:p>
        </p:txBody>
      </p:sp>
    </p:spTree>
    <p:extLst>
      <p:ext uri="{BB962C8B-B14F-4D97-AF65-F5344CB8AC3E}">
        <p14:creationId xmlns:p14="http://schemas.microsoft.com/office/powerpoint/2010/main" val="385684575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A5124-7D45-7A4A-8E3D-65ABCD551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What’s wrong with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01E395-9E33-0F45-ADC8-7FCA606A19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Inductive Hypothesis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Base case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Inductive Step: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n &lt; k.</a:t>
                </a:r>
              </a:p>
              <a:p>
                <a:pPr lvl="1"/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+32⋅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</a:t>
                </a:r>
              </a:p>
              <a:p>
                <a:pPr lvl="1"/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+32⋅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induction</a:t>
                </a:r>
              </a:p>
              <a:p>
                <a:pPr lvl="1"/>
                <a:r>
                  <a:rPr lang="en-US" dirty="0"/>
                  <a:t>But that’s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, so the I.H. holds for n=k.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Conclusion: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By induction,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01E395-9E33-0F45-ADC8-7FCA606A19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20797F1-C79F-9A45-8D26-06A802630B6F}"/>
              </a:ext>
            </a:extLst>
          </p:cNvPr>
          <p:cNvSpPr txBox="1"/>
          <p:nvPr/>
        </p:nvSpPr>
        <p:spPr>
          <a:xfrm>
            <a:off x="7641933" y="2339403"/>
            <a:ext cx="1551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Plucky the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Pedantic Penguin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6CA6E-DB2E-554F-AD9A-DC193E4835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751" y="1257428"/>
            <a:ext cx="874641" cy="1136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C9D14D-8076-1A48-8C1A-E82A55866E87}"/>
              </a:ext>
            </a:extLst>
          </p:cNvPr>
          <p:cNvSpPr txBox="1"/>
          <p:nvPr/>
        </p:nvSpPr>
        <p:spPr>
          <a:xfrm rot="1296781">
            <a:off x="7862300" y="516734"/>
            <a:ext cx="1306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This is NOT CORRECT!!!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C15DD7-73D8-F444-A3C9-F602620F5BF2}"/>
              </a:ext>
            </a:extLst>
          </p:cNvPr>
          <p:cNvSpPr txBox="1"/>
          <p:nvPr/>
        </p:nvSpPr>
        <p:spPr>
          <a:xfrm>
            <a:off x="0" y="0"/>
            <a:ext cx="4757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Red flag: We can use the same reasoning to prove that T(n) = O(n), which is not true!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1FCAB3-F423-A143-97C4-89FEAF91D30E}"/>
              </a:ext>
            </a:extLst>
          </p:cNvPr>
          <p:cNvSpPr txBox="1"/>
          <p:nvPr/>
        </p:nvSpPr>
        <p:spPr>
          <a:xfrm>
            <a:off x="4757352" y="180460"/>
            <a:ext cx="3031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slide skipped in class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173D6F-07A0-C94B-AD2B-B62FCA2BE68D}"/>
              </a:ext>
            </a:extLst>
          </p:cNvPr>
          <p:cNvSpPr txBox="1"/>
          <p:nvPr/>
        </p:nvSpPr>
        <p:spPr>
          <a:xfrm>
            <a:off x="6777680" y="5103674"/>
            <a:ext cx="23601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DE6769"/>
                </a:solidFill>
              </a:rPr>
              <a:t>The problem is that this doesn’t make any sense.  We can’t have </a:t>
            </a:r>
          </a:p>
          <a:p>
            <a:pPr algn="r"/>
            <a:r>
              <a:rPr lang="en-US" dirty="0">
                <a:solidFill>
                  <a:srgbClr val="DE6769"/>
                </a:solidFill>
              </a:rPr>
              <a:t>“T(n) = O(n) for n &lt; k,” </a:t>
            </a:r>
          </a:p>
          <a:p>
            <a:pPr algn="r"/>
            <a:r>
              <a:rPr lang="en-US" dirty="0">
                <a:solidFill>
                  <a:srgbClr val="DE6769"/>
                </a:solidFill>
              </a:rPr>
              <a:t>since the def. of big-Oh needs to hold for all 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DF9520D-D2EE-8A46-86A7-3E421219AFC2}"/>
              </a:ext>
            </a:extLst>
          </p:cNvPr>
          <p:cNvCxnSpPr>
            <a:cxnSpLocks/>
          </p:cNvCxnSpPr>
          <p:nvPr/>
        </p:nvCxnSpPr>
        <p:spPr>
          <a:xfrm flipH="1" flipV="1">
            <a:off x="5993028" y="3534033"/>
            <a:ext cx="2681415" cy="1569641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9944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2D60-8B78-BF44-B08F-D1F97D6C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(if time)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5D7BD-1ADB-DD4C-A3CA-FE0F72854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Step 1: Guess: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(divine inspiration).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But I don’t have such a precise guess about the form for 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…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That is, what’s the leading constant?</a:t>
                </a:r>
              </a:p>
              <a:p>
                <a:r>
                  <a:rPr lang="en-US" dirty="0"/>
                  <a:t>Can I still do Step 2?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5D7BD-1ADB-DD4C-A3CA-FE0F72854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814BDF5-F151-0143-9FAB-D60C3FA3D6C6}"/>
              </a:ext>
            </a:extLst>
          </p:cNvPr>
          <p:cNvSpPr txBox="1"/>
          <p:nvPr/>
        </p:nvSpPr>
        <p:spPr>
          <a:xfrm>
            <a:off x="628650" y="1251399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(If no time, that’s okay; we’ll see these ideas in Lecture 4)</a:t>
            </a:r>
          </a:p>
        </p:txBody>
      </p:sp>
    </p:spTree>
    <p:extLst>
      <p:ext uri="{BB962C8B-B14F-4D97-AF65-F5344CB8AC3E}">
        <p14:creationId xmlns:p14="http://schemas.microsoft.com/office/powerpoint/2010/main" val="1345039240"/>
      </p:ext>
    </p:extLst>
  </p:cSld>
  <p:clrMapOvr>
    <a:masterClrMapping/>
  </p:clrMapOvr>
  <p:transition spd="slow"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6B178-8467-9045-90C5-B7427EC5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Prove it, working backwards to figure out the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E5F99-F2BC-C04A-8863-CD5B420341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379426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Guess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for some constant </a:t>
                </a:r>
                <a:r>
                  <a:rPr lang="en-US" dirty="0">
                    <a:solidFill>
                      <a:srgbClr val="DE6769"/>
                    </a:solidFill>
                  </a:rPr>
                  <a:t>C</a:t>
                </a:r>
                <a:r>
                  <a:rPr lang="en-US" dirty="0"/>
                  <a:t> TBD. 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Inductive Hypothesis (for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≥2)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Base case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DE6769"/>
                    </a:solidFill>
                  </a:rPr>
                  <a:t>as long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Inductive Step: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E5F99-F2BC-C04A-8863-CD5B420341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379426" cy="4351338"/>
              </a:xfrm>
              <a:blipFill>
                <a:blip r:embed="rId2"/>
                <a:stretch>
                  <a:fillRect l="-1364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3BB8FE5-9B16-F14A-A0AD-8E90B00352B4}"/>
                  </a:ext>
                </a:extLst>
              </p:cNvPr>
              <p:cNvSpPr/>
              <p:nvPr/>
            </p:nvSpPr>
            <p:spPr>
              <a:xfrm>
                <a:off x="6279893" y="5890950"/>
                <a:ext cx="2728183" cy="841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+32⋅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3BB8FE5-9B16-F14A-A0AD-8E90B00352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893" y="5890950"/>
                <a:ext cx="2728183" cy="8418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33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97907" cy="4351338"/>
          </a:xfrm>
        </p:spPr>
        <p:txBody>
          <a:bodyPr>
            <a:normAutofit/>
          </a:bodyPr>
          <a:lstStyle/>
          <a:p>
            <a:r>
              <a:rPr lang="en-US" sz="3200" dirty="0"/>
              <a:t>Recurrence Relations!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How do we calculate the runtime of a recursive algorithm?</a:t>
            </a:r>
            <a:endParaRPr lang="en-US" sz="2800" dirty="0"/>
          </a:p>
          <a:p>
            <a:r>
              <a:rPr lang="en-US" sz="3200" dirty="0"/>
              <a:t>The Master Theorem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 useful theorem so we don’t have to answer this question from scratch each time.</a:t>
            </a:r>
            <a:r>
              <a:rPr lang="en-US" sz="2800" b="1" i="1" dirty="0">
                <a:solidFill>
                  <a:schemeClr val="accent4"/>
                </a:solidFill>
              </a:rPr>
              <a:t> </a:t>
            </a:r>
          </a:p>
          <a:p>
            <a:r>
              <a:rPr lang="en-US" sz="3200" dirty="0"/>
              <a:t>The Substitution Method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 different way to solve recurrence relations, more generally applicable than the Master Method.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461EEC11-5C0E-A34D-A212-63B8501294A0}"/>
              </a:ext>
            </a:extLst>
          </p:cNvPr>
          <p:cNvSpPr/>
          <p:nvPr/>
        </p:nvSpPr>
        <p:spPr>
          <a:xfrm rot="10033507">
            <a:off x="4723807" y="1559954"/>
            <a:ext cx="1013254" cy="531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9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E31C-3FB5-814F-8CE1-6538BD88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8D5F1D-7C6A-A448-912C-22F365D3B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379426" cy="4351338"/>
              </a:xfrm>
            </p:spPr>
            <p:txBody>
              <a:bodyPr/>
              <a:lstStyle/>
              <a:p>
                <a:r>
                  <a:rPr lang="en-US" dirty="0"/>
                  <a:t>Assume that the inductive hypothesis holds for n&lt;k.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+32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         ≤2</m:t>
                    </m:r>
                    <m:r>
                      <a:rPr lang="en-US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+32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+32 −</m:t>
                        </m:r>
                        <m:r>
                          <a:rPr lang="en-US" i="1" smtClean="0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DE6769"/>
                    </a:solidFill>
                  </a:rPr>
                  <a:t>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≥32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Then the inductive hypothesis holds for n=k.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8D5F1D-7C6A-A448-912C-22F365D3B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379426" cy="4351338"/>
              </a:xfrm>
              <a:blipFill>
                <a:blip r:embed="rId2"/>
                <a:stretch>
                  <a:fillRect l="-1364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A2EDAF-6365-2748-89AF-E1E64E4B64A5}"/>
                  </a:ext>
                </a:extLst>
              </p:cNvPr>
              <p:cNvSpPr/>
              <p:nvPr/>
            </p:nvSpPr>
            <p:spPr>
              <a:xfrm>
                <a:off x="6279893" y="5890950"/>
                <a:ext cx="2728183" cy="841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+32⋅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A2EDAF-6365-2748-89AF-E1E64E4B6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893" y="5890950"/>
                <a:ext cx="2728183" cy="8418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7D35C8-04D5-1E42-B9B7-03587F780BDB}"/>
                  </a:ext>
                </a:extLst>
              </p:cNvPr>
              <p:cNvSpPr/>
              <p:nvPr/>
            </p:nvSpPr>
            <p:spPr>
              <a:xfrm>
                <a:off x="4955058" y="112992"/>
                <a:ext cx="43866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Inductive Hypothesis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7D35C8-04D5-1E42-B9B7-03587F780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058" y="112992"/>
                <a:ext cx="4386649" cy="369332"/>
              </a:xfrm>
              <a:prstGeom prst="rect">
                <a:avLst/>
              </a:prstGeom>
              <a:blipFill>
                <a:blip r:embed="rId4"/>
                <a:stretch>
                  <a:fillRect l="-115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158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6B178-8467-9045-90C5-B7427EC5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Prove it, working backwards to figure out the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E5F99-F2BC-C04A-8863-CD5B420341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379426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Guess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for some constant C TBD. 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Inductive Hypothesis (for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):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Base case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DE6769"/>
                    </a:solidFill>
                  </a:rPr>
                  <a:t>as long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Inductive step</a:t>
                </a:r>
                <a:r>
                  <a:rPr lang="en-US" dirty="0"/>
                  <a:t>: Works as long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≥32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 choose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Conclusion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E5F99-F2BC-C04A-8863-CD5B420341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379426" cy="4351338"/>
              </a:xfrm>
              <a:blipFill>
                <a:blip r:embed="rId2"/>
                <a:stretch>
                  <a:fillRect l="-1364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3BB8FE5-9B16-F14A-A0AD-8E90B00352B4}"/>
                  </a:ext>
                </a:extLst>
              </p:cNvPr>
              <p:cNvSpPr/>
              <p:nvPr/>
            </p:nvSpPr>
            <p:spPr>
              <a:xfrm>
                <a:off x="6279893" y="5890950"/>
                <a:ext cx="2728183" cy="841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+32⋅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3BB8FE5-9B16-F14A-A0AD-8E90B00352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893" y="5890950"/>
                <a:ext cx="2728183" cy="8418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28544"/>
      </p:ext>
    </p:extLst>
  </p:cSld>
  <p:clrMapOvr>
    <a:masterClrMapping/>
  </p:clrMapOvr>
  <p:transition spd="slow">
    <p:push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BBB49-73A9-0846-B21F-771D0862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Profit.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3022FA-5E29-FC4C-ACC7-E06B6185E5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85106"/>
                <a:ext cx="7886700" cy="537289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latin typeface="Segoe Print" panose="02000800000000000000" pitchFamily="2" charset="0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Segoe Print" panose="02000800000000000000" pitchFamily="2" charset="0"/>
                </a:endParaRPr>
              </a:p>
              <a:p>
                <a:r>
                  <a:rPr lang="en-US" dirty="0">
                    <a:latin typeface="Segoe Print" panose="02000800000000000000" pitchFamily="2" charset="0"/>
                  </a:rPr>
                  <a:t>Proof: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Inductive Hypothesis: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Base case: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 is true.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Inductive step: </a:t>
                </a:r>
              </a:p>
              <a:p>
                <a:pPr lvl="2"/>
                <a:r>
                  <a:rPr lang="en-US" dirty="0"/>
                  <a:t>Assume Inductive </a:t>
                </a:r>
                <a:r>
                  <a:rPr lang="en-US" dirty="0" err="1"/>
                  <a:t>Hyp</a:t>
                </a:r>
                <a:r>
                  <a:rPr lang="en-US" dirty="0"/>
                  <a:t>. for n&lt;k.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+32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         ≤2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⋅32⋅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+32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+32 −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This establishes inductive </a:t>
                </a:r>
                <a:r>
                  <a:rPr lang="en-US" dirty="0" err="1"/>
                  <a:t>hyp</a:t>
                </a:r>
                <a:r>
                  <a:rPr lang="en-US" dirty="0"/>
                  <a:t>. for n=k.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Conclusion: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≤32⋅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lvl="2"/>
                <a:r>
                  <a:rPr lang="en-US" dirty="0"/>
                  <a:t>By the definition of big-Oh,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, this implies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>
                  <a:latin typeface="Segoe Print" panose="020008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3022FA-5E29-FC4C-ACC7-E06B6185E5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85106"/>
                <a:ext cx="7886700" cy="5372894"/>
              </a:xfrm>
              <a:blipFill>
                <a:blip r:embed="rId2"/>
                <a:stretch>
                  <a:fillRect l="-1447" t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5AD6106-3D62-324C-8358-B6A012417D57}"/>
              </a:ext>
            </a:extLst>
          </p:cNvPr>
          <p:cNvSpPr txBox="1"/>
          <p:nvPr/>
        </p:nvSpPr>
        <p:spPr>
          <a:xfrm>
            <a:off x="6190735" y="3802221"/>
            <a:ext cx="263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the def. of T(k)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26881-E8C9-1945-A624-DCEE58E1010F}"/>
              </a:ext>
            </a:extLst>
          </p:cNvPr>
          <p:cNvSpPr txBox="1"/>
          <p:nvPr/>
        </p:nvSpPr>
        <p:spPr>
          <a:xfrm>
            <a:off x="6190735" y="4171553"/>
            <a:ext cx="263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induction</a:t>
            </a:r>
          </a:p>
        </p:txBody>
      </p:sp>
    </p:spTree>
    <p:extLst>
      <p:ext uri="{BB962C8B-B14F-4D97-AF65-F5344CB8AC3E}">
        <p14:creationId xmlns:p14="http://schemas.microsoft.com/office/powerpoint/2010/main" val="238653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87CCF-B2A7-A746-8747-7DAF7DEE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two methods?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4AD5A-0FF5-484E-AED0-79B047A74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Substitution Method works where the Master Method does not.</a:t>
            </a:r>
          </a:p>
          <a:p>
            <a:r>
              <a:rPr lang="en-US" dirty="0"/>
              <a:t>More on this next time!</a:t>
            </a:r>
          </a:p>
        </p:txBody>
      </p:sp>
    </p:spTree>
    <p:extLst>
      <p:ext uri="{BB962C8B-B14F-4D97-AF65-F5344CB8AC3E}">
        <p14:creationId xmlns:p14="http://schemas.microsoft.com/office/powerpoint/2010/main" val="1921488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28649" y="1825625"/>
            <a:ext cx="8428853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What happens if the sub-problems are different sizes?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And when might that happen?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331478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6400"/>
                </a:solidFill>
              </a:rPr>
              <a:t>BEFORE</a:t>
            </a:r>
            <a:r>
              <a:rPr lang="en-US" dirty="0"/>
              <a:t> Next Time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649" y="4640344"/>
            <a:ext cx="8515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Pre-lecture 4 exercises!</a:t>
            </a:r>
          </a:p>
        </p:txBody>
      </p:sp>
    </p:spTree>
    <p:extLst>
      <p:ext uri="{BB962C8B-B14F-4D97-AF65-F5344CB8AC3E}">
        <p14:creationId xmlns:p14="http://schemas.microsoft.com/office/powerpoint/2010/main" val="212407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2" y="85658"/>
            <a:ext cx="7886700" cy="1325563"/>
          </a:xfrm>
        </p:spPr>
        <p:txBody>
          <a:bodyPr/>
          <a:lstStyle/>
          <a:p>
            <a:r>
              <a:rPr lang="en-US" dirty="0"/>
              <a:t>Running time of </a:t>
            </a:r>
            <a:r>
              <a:rPr lang="en-US" dirty="0" err="1"/>
              <a:t>MergeSort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8661" y="1361593"/>
                <a:ext cx="8547652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3200" dirty="0"/>
                  <a:t>Let T(n) be the running time of </a:t>
                </a:r>
                <a:r>
                  <a:rPr lang="en-US" sz="3200" dirty="0" err="1"/>
                  <a:t>MergeSort</a:t>
                </a:r>
                <a:r>
                  <a:rPr lang="en-US" sz="3200" dirty="0"/>
                  <a:t> on a length n array.</a:t>
                </a:r>
              </a:p>
              <a:p>
                <a:pPr marL="742950" lvl="1" indent="-285750">
                  <a:buFont typeface="Arial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3200" dirty="0"/>
                  <a:t>We know that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3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32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32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accent4"/>
                    </a:solidFill>
                  </a:rPr>
                  <a:t>.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32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3200" dirty="0"/>
                  <a:t>We also know that T(n) satisfies: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61" y="1361593"/>
                <a:ext cx="8547652" cy="3539430"/>
              </a:xfrm>
              <a:prstGeom prst="rect">
                <a:avLst/>
              </a:prstGeom>
              <a:blipFill>
                <a:blip r:embed="rId2"/>
                <a:stretch>
                  <a:fillRect l="-1632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75853" y="4244704"/>
                <a:ext cx="3468759" cy="2426305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ts val="2580"/>
                  </a:lnSpc>
                </a:pPr>
                <a:r>
                  <a:rPr lang="en-US" sz="2000" dirty="0">
                    <a:solidFill>
                      <a:schemeClr val="accent4"/>
                    </a:solidFill>
                  </a:rPr>
                  <a:t>MERGESORT</a:t>
                </a:r>
                <a:r>
                  <a:rPr lang="en-US" sz="2000" dirty="0"/>
                  <a:t>(A):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dirty="0"/>
                  <a:t>    n = length(A)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b="1" dirty="0"/>
                  <a:t>    if</a:t>
                </a:r>
                <a:r>
                  <a:rPr lang="en-US" sz="2000" dirty="0"/>
                  <a:t> 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r>
                  <a:rPr lang="en-US" sz="2000" dirty="0"/>
                  <a:t> 1:</a:t>
                </a:r>
              </a:p>
              <a:p>
                <a:pPr lvl="1">
                  <a:lnSpc>
                    <a:spcPts val="2580"/>
                  </a:lnSpc>
                </a:pPr>
                <a:r>
                  <a:rPr lang="en-US" b="1" dirty="0"/>
                  <a:t>return</a:t>
                </a:r>
                <a:r>
                  <a:rPr lang="en-US" dirty="0"/>
                  <a:t> A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dirty="0"/>
                  <a:t>    L = 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MERGESORT</a:t>
                </a:r>
                <a:r>
                  <a:rPr lang="en-US" sz="2000" dirty="0"/>
                  <a:t>(A[:n/2])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dirty="0"/>
                  <a:t>    R = 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MERGESORT</a:t>
                </a:r>
                <a:r>
                  <a:rPr lang="en-US" sz="2000" dirty="0"/>
                  <a:t>(A[n/2:])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b="1" dirty="0"/>
                  <a:t>    return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DE6769"/>
                    </a:solidFill>
                  </a:rPr>
                  <a:t>MERGE</a:t>
                </a:r>
                <a:r>
                  <a:rPr lang="en-US" sz="2000" dirty="0"/>
                  <a:t>(L, R)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853" y="4244704"/>
                <a:ext cx="3468759" cy="2426305"/>
              </a:xfrm>
              <a:prstGeom prst="rect">
                <a:avLst/>
              </a:prstGeom>
              <a:blipFill>
                <a:blip r:embed="rId3"/>
                <a:stretch>
                  <a:fillRect l="-1818" b="-3627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342" y="4414876"/>
                <a:ext cx="5357192" cy="840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2⋅</m:t>
                      </m:r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2" y="4414876"/>
                <a:ext cx="5357192" cy="84023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25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2" y="85658"/>
            <a:ext cx="7886700" cy="1325563"/>
          </a:xfrm>
        </p:spPr>
        <p:txBody>
          <a:bodyPr/>
          <a:lstStyle/>
          <a:p>
            <a:r>
              <a:rPr lang="en-US" dirty="0"/>
              <a:t>Running time of </a:t>
            </a:r>
            <a:r>
              <a:rPr lang="en-US" dirty="0" err="1"/>
              <a:t>MergeSort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8661" y="1361593"/>
                <a:ext cx="8547652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3200" dirty="0"/>
                  <a:t>Let T(n) be the running time of </a:t>
                </a:r>
                <a:r>
                  <a:rPr lang="en-US" sz="3200" dirty="0" err="1"/>
                  <a:t>MergeSort</a:t>
                </a:r>
                <a:r>
                  <a:rPr lang="en-US" sz="3200" dirty="0"/>
                  <a:t> on a length n array.</a:t>
                </a:r>
                <a:endParaRPr lang="en-US" sz="2800" dirty="0">
                  <a:solidFill>
                    <a:schemeClr val="accent4"/>
                  </a:solidFill>
                </a:endParaRPr>
              </a:p>
              <a:p>
                <a:pPr marL="742950" lvl="1" indent="-285750">
                  <a:buFont typeface="Arial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3200" dirty="0"/>
                  <a:t>We know that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32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32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32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accent4"/>
                    </a:solidFill>
                  </a:rPr>
                  <a:t>.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32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3200" dirty="0"/>
                  <a:t>We also know that T(n) satisfies: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61" y="1361593"/>
                <a:ext cx="8547652" cy="3539430"/>
              </a:xfrm>
              <a:prstGeom prst="rect">
                <a:avLst/>
              </a:prstGeom>
              <a:blipFill>
                <a:blip r:embed="rId2"/>
                <a:stretch>
                  <a:fillRect l="-1632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75853" y="4244704"/>
                <a:ext cx="3468759" cy="2426305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ts val="2580"/>
                  </a:lnSpc>
                </a:pPr>
                <a:r>
                  <a:rPr lang="en-US" sz="2000" dirty="0">
                    <a:solidFill>
                      <a:schemeClr val="accent4"/>
                    </a:solidFill>
                  </a:rPr>
                  <a:t>MERGESORT</a:t>
                </a:r>
                <a:r>
                  <a:rPr lang="en-US" sz="2000" dirty="0"/>
                  <a:t>(A):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dirty="0"/>
                  <a:t>    n = length(A)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b="1" dirty="0"/>
                  <a:t>    if</a:t>
                </a:r>
                <a:r>
                  <a:rPr lang="en-US" sz="2000" dirty="0"/>
                  <a:t> 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r>
                  <a:rPr lang="en-US" sz="2000" dirty="0"/>
                  <a:t> 1:</a:t>
                </a:r>
              </a:p>
              <a:p>
                <a:pPr lvl="1">
                  <a:lnSpc>
                    <a:spcPts val="2580"/>
                  </a:lnSpc>
                </a:pPr>
                <a:r>
                  <a:rPr lang="en-US" b="1" dirty="0"/>
                  <a:t>return</a:t>
                </a:r>
                <a:r>
                  <a:rPr lang="en-US" dirty="0"/>
                  <a:t> A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dirty="0"/>
                  <a:t>    L = 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MERGESORT</a:t>
                </a:r>
                <a:r>
                  <a:rPr lang="en-US" sz="2000" dirty="0"/>
                  <a:t>(A[:n/2])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dirty="0"/>
                  <a:t>    R = 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MERGESORT</a:t>
                </a:r>
                <a:r>
                  <a:rPr lang="en-US" sz="2000" dirty="0"/>
                  <a:t>(A[n/2:])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b="1" dirty="0"/>
                  <a:t>    return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DE6769"/>
                    </a:solidFill>
                  </a:rPr>
                  <a:t>MERGE</a:t>
                </a:r>
                <a:r>
                  <a:rPr lang="en-US" sz="2000" dirty="0"/>
                  <a:t>(L, R)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853" y="4244704"/>
                <a:ext cx="3468759" cy="2426305"/>
              </a:xfrm>
              <a:prstGeom prst="rect">
                <a:avLst/>
              </a:prstGeom>
              <a:blipFill>
                <a:blip r:embed="rId3"/>
                <a:stretch>
                  <a:fillRect l="-1818" b="-3627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342" y="4414876"/>
                <a:ext cx="5357192" cy="840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2⋅</m:t>
                      </m:r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DE6769"/>
                          </a:solidFill>
                          <a:latin typeface="Cambria Math" panose="02040503050406030204" pitchFamily="18" charset="0"/>
                        </a:rPr>
                        <m:t>11⋅</m:t>
                      </m:r>
                      <m:r>
                        <a:rPr lang="en-US" sz="3200" b="0" i="1" smtClean="0">
                          <a:solidFill>
                            <a:srgbClr val="DE6769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2" y="4414876"/>
                <a:ext cx="5357192" cy="84023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10478E4-5CF3-7049-A376-F12DDB056CD3}"/>
              </a:ext>
            </a:extLst>
          </p:cNvPr>
          <p:cNvSpPr txBox="1"/>
          <p:nvPr/>
        </p:nvSpPr>
        <p:spPr>
          <a:xfrm>
            <a:off x="0" y="5531336"/>
            <a:ext cx="5277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Last time we showed that the time to run MERGE on a problem of size n is O(n).  For concreteness, let’s say that it’s at most 11n operations.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87E7C92-F322-F348-AE13-490109FD44EA}"/>
              </a:ext>
            </a:extLst>
          </p:cNvPr>
          <p:cNvCxnSpPr>
            <a:cxnSpLocks/>
          </p:cNvCxnSpPr>
          <p:nvPr/>
        </p:nvCxnSpPr>
        <p:spPr>
          <a:xfrm flipV="1">
            <a:off x="3966519" y="5115698"/>
            <a:ext cx="131503" cy="34598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82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4325" y="1690688"/>
                <a:ext cx="8515350" cy="48691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=2⋅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+11⋅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is a </a:t>
                </a:r>
                <a:r>
                  <a:rPr lang="en-US" b="1" dirty="0">
                    <a:solidFill>
                      <a:schemeClr val="tx1"/>
                    </a:solidFill>
                  </a:rPr>
                  <a:t>recurrence relation.</a:t>
                </a:r>
              </a:p>
              <a:p>
                <a:r>
                  <a:rPr lang="en-US" dirty="0"/>
                  <a:t>It gives us a formula for T(n) in terms of T(less than n)</a:t>
                </a:r>
              </a:p>
              <a:p>
                <a:endParaRPr lang="en-US" dirty="0"/>
              </a:p>
              <a:p>
                <a:r>
                  <a:rPr lang="en-US" dirty="0"/>
                  <a:t>The challenge:</a:t>
                </a:r>
              </a:p>
              <a:p>
                <a:pPr marL="0" indent="0" algn="ctr">
                  <a:buNone/>
                </a:pPr>
                <a:r>
                  <a:rPr lang="en-US" sz="3600" dirty="0">
                    <a:solidFill>
                      <a:schemeClr val="accent4"/>
                    </a:solidFill>
                  </a:rPr>
                  <a:t>Given a recurrence relation for T(n), find a closed form expression for T(n).</a:t>
                </a:r>
              </a:p>
              <a:p>
                <a:pPr marL="0" indent="0" algn="ctr">
                  <a:buNone/>
                </a:pPr>
                <a:endParaRPr lang="en-US" b="1" i="1" dirty="0">
                  <a:solidFill>
                    <a:srgbClr val="005ECE"/>
                  </a:solidFill>
                </a:endParaRPr>
              </a:p>
              <a:p>
                <a:r>
                  <a:rPr lang="en-US" dirty="0"/>
                  <a:t>For example,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5" y="1690688"/>
                <a:ext cx="8515350" cy="4869137"/>
              </a:xfrm>
              <a:blipFill>
                <a:blip r:embed="rId2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5DC572-9883-8B45-B3E3-57D8FF5390EC}"/>
                  </a:ext>
                </a:extLst>
              </p:cNvPr>
              <p:cNvSpPr txBox="1"/>
              <p:nvPr/>
            </p:nvSpPr>
            <p:spPr>
              <a:xfrm>
                <a:off x="6017342" y="0"/>
                <a:ext cx="3126657" cy="1491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u="sng" dirty="0">
                    <a:solidFill>
                      <a:srgbClr val="7030A0"/>
                    </a:solidFill>
                  </a:rPr>
                  <a:t>Note (read after class): 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7030A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rgbClr val="7030A0"/>
                        </a:solidFill>
                        <a:latin typeface="Cambria Math" charset="0"/>
                      </a:rPr>
                      <m:t>2⋅</m:t>
                    </m:r>
                    <m:r>
                      <a:rPr lang="en-US" sz="1400" i="1">
                        <a:solidFill>
                          <a:srgbClr val="7030A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1400" i="1">
                        <a:solidFill>
                          <a:srgbClr val="7030A0"/>
                        </a:solidFill>
                        <a:latin typeface="Cambria Math" charset="0"/>
                      </a:rPr>
                      <m:t>+11⋅</m:t>
                    </m:r>
                    <m:r>
                      <a:rPr lang="en-US" sz="1400" i="1">
                        <a:solidFill>
                          <a:srgbClr val="7030A0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1400" dirty="0">
                    <a:solidFill>
                      <a:srgbClr val="7030A0"/>
                    </a:solidFill>
                  </a:rPr>
                  <a:t> (with a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400" dirty="0">
                    <a:solidFill>
                      <a:srgbClr val="7030A0"/>
                    </a:solidFill>
                  </a:rPr>
                  <a:t>) is also a recurrence relation.  A recurrence relation with an “=“ exactly defines a function; a recurrence relation with an inequality only bounds it.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5DC572-9883-8B45-B3E3-57D8FF539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342" y="0"/>
                <a:ext cx="3126657" cy="1491947"/>
              </a:xfrm>
              <a:prstGeom prst="rect">
                <a:avLst/>
              </a:prstGeom>
              <a:blipFill>
                <a:blip r:embed="rId3"/>
                <a:stretch>
                  <a:fillRect t="-847" r="-3239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87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81" y="220005"/>
            <a:ext cx="7886700" cy="1325563"/>
          </a:xfrm>
        </p:spPr>
        <p:txBody>
          <a:bodyPr/>
          <a:lstStyle/>
          <a:p>
            <a:r>
              <a:rPr lang="en-US" dirty="0"/>
              <a:t>Technicalities I</a:t>
            </a:r>
            <a:br>
              <a:rPr lang="en-US" dirty="0"/>
            </a:br>
            <a:r>
              <a:rPr lang="en-US" sz="3600" dirty="0">
                <a:solidFill>
                  <a:srgbClr val="7030A0"/>
                </a:solidFill>
              </a:rPr>
              <a:t>Base Cases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9210" y="1879923"/>
                <a:ext cx="8754790" cy="4351338"/>
              </a:xfrm>
            </p:spPr>
            <p:txBody>
              <a:bodyPr/>
              <a:lstStyle/>
              <a:p>
                <a:r>
                  <a:rPr lang="en-US" dirty="0"/>
                  <a:t>Formally, we should always have </a:t>
                </a:r>
                <a:r>
                  <a:rPr lang="en-US" dirty="0">
                    <a:solidFill>
                      <a:srgbClr val="FF6400"/>
                    </a:solidFill>
                  </a:rPr>
                  <a:t>base cases </a:t>
                </a:r>
                <a:r>
                  <a:rPr lang="en-US" dirty="0"/>
                  <a:t>with recurrence relations.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=2⋅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+11⋅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 </m:t>
                    </m:r>
                    <m:r>
                      <a:rPr lang="en-US" b="0" i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64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6400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rgbClr val="FF6400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6400"/>
                        </a:solidFill>
                        <a:latin typeface="Cambria Math" charset="0"/>
                      </a:rPr>
                      <m:t>1</m:t>
                    </m:r>
                  </m:oMath>
                </a14:m>
                <a:endParaRPr lang="en-US" dirty="0">
                  <a:solidFill>
                    <a:srgbClr val="FF64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i="1" dirty="0"/>
                  <a:t>is not the same function as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=2⋅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+11⋅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 </m:t>
                    </m:r>
                    <m:r>
                      <a:rPr lang="en-US">
                        <a:solidFill>
                          <a:schemeClr val="accent4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64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6400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rgbClr val="FF6400"/>
                        </a:solidFill>
                        <a:latin typeface="Cambria Math" charset="0"/>
                      </a:rPr>
                      <m:t>=1</m:t>
                    </m:r>
                    <m:r>
                      <a:rPr lang="en-US" b="0" i="1" smtClean="0">
                        <a:solidFill>
                          <a:srgbClr val="FF6400"/>
                        </a:solidFill>
                        <a:latin typeface="Cambria Math" charset="0"/>
                      </a:rPr>
                      <m:t>000000000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However, no matter what T is, </a:t>
                </a:r>
                <a:r>
                  <a:rPr lang="en-US" dirty="0">
                    <a:solidFill>
                      <a:srgbClr val="FF6400"/>
                    </a:solidFill>
                  </a:rPr>
                  <a:t>T(1) = O(1), </a:t>
                </a:r>
                <a:r>
                  <a:rPr lang="en-US" dirty="0"/>
                  <a:t>so sometimes we’ll just omit it.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210" y="1879923"/>
                <a:ext cx="8754790" cy="4351338"/>
              </a:xfrm>
              <a:blipFill>
                <a:blip r:embed="rId2"/>
                <a:stretch>
                  <a:fillRect l="-1159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589" y="209404"/>
            <a:ext cx="791965" cy="1096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488" y="5066034"/>
            <a:ext cx="1914844" cy="1791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3999" y="5308123"/>
            <a:ext cx="239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7030A0"/>
                </a:solidFill>
              </a:rPr>
              <a:t>Why does T(1) = O(1)?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214" y="6317191"/>
            <a:ext cx="27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Siggi</a:t>
            </a:r>
            <a:r>
              <a:rPr lang="en-US" dirty="0">
                <a:solidFill>
                  <a:srgbClr val="7030A0"/>
                </a:solidFill>
              </a:rPr>
              <a:t> the Studious Stork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1170" y="1002951"/>
            <a:ext cx="185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Plucky the Pedantic Penguin</a:t>
            </a:r>
          </a:p>
        </p:txBody>
      </p:sp>
    </p:spTree>
    <p:extLst>
      <p:ext uri="{BB962C8B-B14F-4D97-AF65-F5344CB8AC3E}">
        <p14:creationId xmlns:p14="http://schemas.microsoft.com/office/powerpoint/2010/main" val="90058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21209</TotalTime>
  <Words>4378</Words>
  <Application>Microsoft Macintosh PowerPoint</Application>
  <PresentationFormat>On-screen Show (4:3)</PresentationFormat>
  <Paragraphs>785</Paragraphs>
  <Slides>54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Athelas</vt:lpstr>
      <vt:lpstr>Calibri</vt:lpstr>
      <vt:lpstr>Calibri Light</vt:lpstr>
      <vt:lpstr>Cambria Math</vt:lpstr>
      <vt:lpstr>Segoe Print</vt:lpstr>
      <vt:lpstr>1_Office Theme</vt:lpstr>
      <vt:lpstr>Office Theme</vt:lpstr>
      <vt:lpstr>Lecture 3</vt:lpstr>
      <vt:lpstr>Announcements</vt:lpstr>
      <vt:lpstr>EthiCS</vt:lpstr>
      <vt:lpstr>Last time….</vt:lpstr>
      <vt:lpstr>Today</vt:lpstr>
      <vt:lpstr>Running time of MergeSort</vt:lpstr>
      <vt:lpstr>Running time of MergeSort</vt:lpstr>
      <vt:lpstr>Recurrence Relations</vt:lpstr>
      <vt:lpstr>Technicalities I Base Cases</vt:lpstr>
      <vt:lpstr>On your pre-lecture exercise</vt:lpstr>
      <vt:lpstr>One approach for all of these</vt:lpstr>
      <vt:lpstr>Pre-lecture exercise</vt:lpstr>
      <vt:lpstr>Solutions to pre-lecture exercise (1)</vt:lpstr>
      <vt:lpstr>Solutions to pre-lecture exercise (2)</vt:lpstr>
      <vt:lpstr>More examples</vt:lpstr>
      <vt:lpstr>The master theorem</vt:lpstr>
      <vt:lpstr>The master theorem</vt:lpstr>
      <vt:lpstr>Technicalities II Integer division</vt:lpstr>
      <vt:lpstr>Examples </vt:lpstr>
      <vt:lpstr>Proof of the master theorem</vt:lpstr>
      <vt:lpstr>Recursion tree</vt:lpstr>
      <vt:lpstr>Recursion tree</vt:lpstr>
      <vt:lpstr>Recursion tree</vt:lpstr>
      <vt:lpstr>Now let’s check all the cases </vt:lpstr>
      <vt:lpstr>Case 1: a=b^d</vt:lpstr>
      <vt:lpstr>Case 2: a&lt;b^d</vt:lpstr>
      <vt:lpstr>Aside: Geometric sums</vt:lpstr>
      <vt:lpstr>Case 2: a&lt;b^d</vt:lpstr>
      <vt:lpstr>Case 3: a&gt;b^d</vt:lpstr>
      <vt:lpstr>Now let’s check all the cases </vt:lpstr>
      <vt:lpstr>Even more generally,  for T(n) = aT(n/b) + f(n)…</vt:lpstr>
      <vt:lpstr>Understanding the Master Theorem</vt:lpstr>
      <vt:lpstr>The eternal struggle</vt:lpstr>
      <vt:lpstr>Consider our three warm-ups</vt:lpstr>
      <vt:lpstr>First example: tall and skinny tree</vt:lpstr>
      <vt:lpstr>Third example: bushy tree</vt:lpstr>
      <vt:lpstr>Second example: just right</vt:lpstr>
      <vt:lpstr>What have we learned?</vt:lpstr>
      <vt:lpstr>The Substitution Method</vt:lpstr>
      <vt:lpstr>The Substitution Method  first example</vt:lpstr>
      <vt:lpstr>Step 1: Guess the answer</vt:lpstr>
      <vt:lpstr>Step 2: Prove the guess is correct.</vt:lpstr>
      <vt:lpstr>Step 3: Profit</vt:lpstr>
      <vt:lpstr>What have we learned?</vt:lpstr>
      <vt:lpstr>Another example (if time)</vt:lpstr>
      <vt:lpstr>Aside: What’s wrong with this?</vt:lpstr>
      <vt:lpstr>Aside: What’s wrong with this?</vt:lpstr>
      <vt:lpstr>Another example (if time)</vt:lpstr>
      <vt:lpstr>Step 2: Prove it, working backwards to figure out the constant</vt:lpstr>
      <vt:lpstr>Inductive step</vt:lpstr>
      <vt:lpstr>Step 2: Prove it, working backwards to figure out the constant</vt:lpstr>
      <vt:lpstr>Step 3: Profit.</vt:lpstr>
      <vt:lpstr>Why two methods?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</dc:title>
  <dc:creator>Mary Katherine Wootters</dc:creator>
  <cp:lastModifiedBy>Nima Anari</cp:lastModifiedBy>
  <cp:revision>195</cp:revision>
  <cp:lastPrinted>2020-01-30T06:01:17Z</cp:lastPrinted>
  <dcterms:created xsi:type="dcterms:W3CDTF">2017-04-07T20:39:43Z</dcterms:created>
  <dcterms:modified xsi:type="dcterms:W3CDTF">2023-01-18T16:43:10Z</dcterms:modified>
</cp:coreProperties>
</file>