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67"/>
  </p:notesMasterIdLst>
  <p:handoutMasterIdLst>
    <p:handoutMasterId r:id="rId68"/>
  </p:handoutMasterIdLst>
  <p:sldIdLst>
    <p:sldId id="304" r:id="rId2"/>
    <p:sldId id="257" r:id="rId3"/>
    <p:sldId id="350" r:id="rId4"/>
    <p:sldId id="258" r:id="rId5"/>
    <p:sldId id="351" r:id="rId6"/>
    <p:sldId id="314" r:id="rId7"/>
    <p:sldId id="318" r:id="rId8"/>
    <p:sldId id="360" r:id="rId9"/>
    <p:sldId id="322" r:id="rId10"/>
    <p:sldId id="366" r:id="rId11"/>
    <p:sldId id="319" r:id="rId12"/>
    <p:sldId id="323" r:id="rId13"/>
    <p:sldId id="320" r:id="rId14"/>
    <p:sldId id="352" r:id="rId15"/>
    <p:sldId id="263" r:id="rId16"/>
    <p:sldId id="267" r:id="rId17"/>
    <p:sldId id="264" r:id="rId18"/>
    <p:sldId id="265" r:id="rId19"/>
    <p:sldId id="266" r:id="rId20"/>
    <p:sldId id="353" r:id="rId21"/>
    <p:sldId id="268" r:id="rId22"/>
    <p:sldId id="305" r:id="rId23"/>
    <p:sldId id="269" r:id="rId24"/>
    <p:sldId id="306" r:id="rId25"/>
    <p:sldId id="307" r:id="rId26"/>
    <p:sldId id="309" r:id="rId27"/>
    <p:sldId id="310" r:id="rId28"/>
    <p:sldId id="363" r:id="rId29"/>
    <p:sldId id="311" r:id="rId30"/>
    <p:sldId id="336" r:id="rId31"/>
    <p:sldId id="349" r:id="rId32"/>
    <p:sldId id="313" r:id="rId33"/>
    <p:sldId id="354" r:id="rId34"/>
    <p:sldId id="362" r:id="rId35"/>
    <p:sldId id="327" r:id="rId36"/>
    <p:sldId id="328" r:id="rId37"/>
    <p:sldId id="361" r:id="rId38"/>
    <p:sldId id="331" r:id="rId39"/>
    <p:sldId id="329" r:id="rId40"/>
    <p:sldId id="279" r:id="rId41"/>
    <p:sldId id="332" r:id="rId42"/>
    <p:sldId id="338" r:id="rId43"/>
    <p:sldId id="339" r:id="rId44"/>
    <p:sldId id="337" r:id="rId45"/>
    <p:sldId id="340" r:id="rId46"/>
    <p:sldId id="341" r:id="rId47"/>
    <p:sldId id="355" r:id="rId48"/>
    <p:sldId id="342" r:id="rId49"/>
    <p:sldId id="364" r:id="rId50"/>
    <p:sldId id="344" r:id="rId51"/>
    <p:sldId id="345" r:id="rId52"/>
    <p:sldId id="356" r:id="rId53"/>
    <p:sldId id="282" r:id="rId54"/>
    <p:sldId id="283" r:id="rId55"/>
    <p:sldId id="284" r:id="rId56"/>
    <p:sldId id="285" r:id="rId57"/>
    <p:sldId id="286" r:id="rId58"/>
    <p:sldId id="287" r:id="rId59"/>
    <p:sldId id="288" r:id="rId60"/>
    <p:sldId id="289" r:id="rId61"/>
    <p:sldId id="291" r:id="rId62"/>
    <p:sldId id="290" r:id="rId63"/>
    <p:sldId id="357" r:id="rId64"/>
    <p:sldId id="297" r:id="rId65"/>
    <p:sldId id="343" r:id="rId6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400"/>
    <a:srgbClr val="0066FF"/>
    <a:srgbClr val="F8F8F8"/>
    <a:srgbClr val="FCE8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569"/>
    <p:restoredTop sz="92320"/>
  </p:normalViewPr>
  <p:slideViewPr>
    <p:cSldViewPr snapToGrid="0" snapToObjects="1">
      <p:cViewPr varScale="1">
        <p:scale>
          <a:sx n="122" d="100"/>
          <a:sy n="122" d="100"/>
        </p:scale>
        <p:origin x="205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E4C902-5D22-0340-BE89-B2D9D51B3E63}" type="datetimeFigureOut">
              <a:rPr lang="en-US" smtClean="0"/>
              <a:t>1/22/23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C3A7A2-52D2-1D42-99BA-25CB8037BC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9358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F7A8D6-16A3-4E44-93DC-6672DE76AF3C}" type="datetimeFigureOut">
              <a:rPr lang="en-US" smtClean="0"/>
              <a:t>1/22/23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301133-C946-C245-A94A-954EA99762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8206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CCAFA-3C0F-4D43-994F-D7619DC272E8}" type="datetimeFigureOut">
              <a:rPr lang="en-US" smtClean="0"/>
              <a:t>1/22/23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2BF21-0908-8440-A452-0FC3EF4134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CCAFA-3C0F-4D43-994F-D7619DC272E8}" type="datetimeFigureOut">
              <a:rPr lang="en-US" smtClean="0"/>
              <a:t>1/22/23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2BF21-0908-8440-A452-0FC3EF4134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CCAFA-3C0F-4D43-994F-D7619DC272E8}" type="datetimeFigureOut">
              <a:rPr lang="en-US" smtClean="0"/>
              <a:t>1/22/23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2BF21-0908-8440-A452-0FC3EF4134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CCAFA-3C0F-4D43-994F-D7619DC272E8}" type="datetimeFigureOut">
              <a:rPr lang="en-US" smtClean="0"/>
              <a:t>1/22/23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2BF21-0908-8440-A452-0FC3EF4134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CCAFA-3C0F-4D43-994F-D7619DC272E8}" type="datetimeFigureOut">
              <a:rPr lang="en-US" smtClean="0"/>
              <a:t>1/22/23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2BF21-0908-8440-A452-0FC3EF4134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CCAFA-3C0F-4D43-994F-D7619DC272E8}" type="datetimeFigureOut">
              <a:rPr lang="en-US" smtClean="0"/>
              <a:t>1/22/23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2BF21-0908-8440-A452-0FC3EF4134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CCAFA-3C0F-4D43-994F-D7619DC272E8}" type="datetimeFigureOut">
              <a:rPr lang="en-US" smtClean="0"/>
              <a:t>1/22/23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2BF21-0908-8440-A452-0FC3EF4134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CCAFA-3C0F-4D43-994F-D7619DC272E8}" type="datetimeFigureOut">
              <a:rPr lang="en-US" smtClean="0"/>
              <a:t>1/22/23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2BF21-0908-8440-A452-0FC3EF4134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CCAFA-3C0F-4D43-994F-D7619DC272E8}" type="datetimeFigureOut">
              <a:rPr lang="en-US" smtClean="0"/>
              <a:t>1/22/23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2BF21-0908-8440-A452-0FC3EF4134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CCAFA-3C0F-4D43-994F-D7619DC272E8}" type="datetimeFigureOut">
              <a:rPr lang="en-US" smtClean="0"/>
              <a:t>1/22/23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2BF21-0908-8440-A452-0FC3EF4134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CCAFA-3C0F-4D43-994F-D7619DC272E8}" type="datetimeFigureOut">
              <a:rPr lang="en-US" smtClean="0"/>
              <a:t>1/22/23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2BF21-0908-8440-A452-0FC3EF4134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3CCAFA-3C0F-4D43-994F-D7619DC272E8}" type="datetimeFigureOut">
              <a:rPr lang="en-US" smtClean="0"/>
              <a:t>1/22/23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B2BF21-0908-8440-A452-0FC3EF413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161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tiff"/><Relationship Id="rId4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7" Type="http://schemas.openxmlformats.org/officeDocument/2006/relationships/image" Target="../media/image2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tiff"/><Relationship Id="rId5" Type="http://schemas.openxmlformats.org/officeDocument/2006/relationships/image" Target="../media/image9.tiff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tif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0.png"/><Relationship Id="rId4" Type="http://schemas.openxmlformats.org/officeDocument/2006/relationships/image" Target="../media/image19.tif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tif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tiff"/><Relationship Id="rId5" Type="http://schemas.openxmlformats.org/officeDocument/2006/relationships/image" Target="../media/image24.tiff"/><Relationship Id="rId4" Type="http://schemas.openxmlformats.org/officeDocument/2006/relationships/image" Target="../media/image28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Lecture 4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Median and Selection</a:t>
            </a:r>
          </a:p>
        </p:txBody>
      </p:sp>
    </p:spTree>
    <p:extLst>
      <p:ext uri="{BB962C8B-B14F-4D97-AF65-F5344CB8AC3E}">
        <p14:creationId xmlns:p14="http://schemas.microsoft.com/office/powerpoint/2010/main" val="7462690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B201A-CD73-FD4E-B722-8D3AD3325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Aside: Warning!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8EEEA95-97A7-D84A-AA8A-6751A38817A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21247" y="1513108"/>
                <a:ext cx="6964342" cy="5188633"/>
              </a:xfrm>
            </p:spPr>
            <p:txBody>
              <a:bodyPr/>
              <a:lstStyle/>
              <a:p>
                <a:r>
                  <a:rPr lang="en-US" dirty="0"/>
                  <a:t>It may be tempting to try to prove this with the inductive hypothesis “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 =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”</a:t>
                </a:r>
              </a:p>
              <a:p>
                <a:r>
                  <a:rPr lang="en-US" dirty="0"/>
                  <a:t>But that doesn’t make sense!</a:t>
                </a:r>
              </a:p>
              <a:p>
                <a:r>
                  <a:rPr lang="en-US" dirty="0"/>
                  <a:t>Formally, that’s the same as saying:</a:t>
                </a:r>
              </a:p>
              <a:p>
                <a:pPr lvl="1"/>
                <a:r>
                  <a:rPr lang="en-US" dirty="0">
                    <a:solidFill>
                      <a:schemeClr val="accent4"/>
                    </a:solidFill>
                  </a:rPr>
                  <a:t>Inductive Hypothesis for n: </a:t>
                </a:r>
              </a:p>
              <a:p>
                <a:pPr lvl="1"/>
                <a:r>
                  <a:rPr lang="en-US" dirty="0">
                    <a:solidFill>
                      <a:schemeClr val="accent4"/>
                    </a:solidFill>
                  </a:rPr>
                  <a:t>There is some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dirty="0">
                    <a:solidFill>
                      <a:schemeClr val="accent4"/>
                    </a:solidFill>
                  </a:rPr>
                  <a:t> and some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b="0" i="1" dirty="0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dirty="0">
                    <a:solidFill>
                      <a:schemeClr val="accent4"/>
                    </a:solidFill>
                  </a:rPr>
                  <a:t> so that, for all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≥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accent4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>
                    <a:solidFill>
                      <a:schemeClr val="accent4"/>
                    </a:solidFill>
                  </a:rPr>
                  <a:t>.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r>
                  <a:rPr lang="en-US" dirty="0"/>
                  <a:t>Instead, we should pick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dirty="0"/>
                  <a:t> first…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8EEEA95-97A7-D84A-AA8A-6751A38817A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21247" y="1513108"/>
                <a:ext cx="6964342" cy="5188633"/>
              </a:xfrm>
              <a:blipFill>
                <a:blip r:embed="rId2"/>
                <a:stretch>
                  <a:fillRect l="-1455" t="-22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al 3">
            <a:extLst>
              <a:ext uri="{FF2B5EF4-FFF2-40B4-BE49-F238E27FC236}">
                <a16:creationId xmlns:a16="http://schemas.microsoft.com/office/drawing/2014/main" id="{5D823E00-A14F-404D-A97C-B179C58BCABD}"/>
              </a:ext>
            </a:extLst>
          </p:cNvPr>
          <p:cNvSpPr/>
          <p:nvPr/>
        </p:nvSpPr>
        <p:spPr>
          <a:xfrm>
            <a:off x="4062714" y="3298785"/>
            <a:ext cx="775504" cy="532435"/>
          </a:xfrm>
          <a:prstGeom prst="ellipse">
            <a:avLst/>
          </a:prstGeom>
          <a:noFill/>
          <a:ln w="5715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F257C65-0B22-8940-99BE-72084755F58F}"/>
              </a:ext>
            </a:extLst>
          </p:cNvPr>
          <p:cNvSpPr/>
          <p:nvPr/>
        </p:nvSpPr>
        <p:spPr>
          <a:xfrm>
            <a:off x="1203767" y="4018345"/>
            <a:ext cx="2268638" cy="532435"/>
          </a:xfrm>
          <a:prstGeom prst="ellipse">
            <a:avLst/>
          </a:prstGeom>
          <a:noFill/>
          <a:ln w="5715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74419F-97DB-D04D-9CD8-AC9AABAA35A7}"/>
              </a:ext>
            </a:extLst>
          </p:cNvPr>
          <p:cNvSpPr txBox="1"/>
          <p:nvPr/>
        </p:nvSpPr>
        <p:spPr>
          <a:xfrm>
            <a:off x="6925638" y="2907890"/>
            <a:ext cx="19984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The IH is supposed to hold for a </a:t>
            </a:r>
            <a:r>
              <a:rPr lang="en-US" i="1" dirty="0">
                <a:solidFill>
                  <a:srgbClr val="CF6E6C"/>
                </a:solidFill>
              </a:rPr>
              <a:t>specific</a:t>
            </a:r>
            <a:r>
              <a:rPr lang="en-US" dirty="0">
                <a:solidFill>
                  <a:srgbClr val="CF6E6C"/>
                </a:solidFill>
              </a:rPr>
              <a:t> n.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9416977-FFE9-224B-B150-5A87A5E7128C}"/>
              </a:ext>
            </a:extLst>
          </p:cNvPr>
          <p:cNvCxnSpPr>
            <a:cxnSpLocks/>
            <a:stCxn id="6" idx="1"/>
          </p:cNvCxnSpPr>
          <p:nvPr/>
        </p:nvCxnSpPr>
        <p:spPr>
          <a:xfrm flipH="1">
            <a:off x="4930815" y="3369555"/>
            <a:ext cx="1994823" cy="122330"/>
          </a:xfrm>
          <a:prstGeom prst="straightConnector1">
            <a:avLst/>
          </a:prstGeom>
          <a:ln>
            <a:solidFill>
              <a:srgbClr val="CF6E6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81EFEA3-CCBB-9D4D-A18D-28F222A3818B}"/>
              </a:ext>
            </a:extLst>
          </p:cNvPr>
          <p:cNvSpPr txBox="1"/>
          <p:nvPr/>
        </p:nvSpPr>
        <p:spPr>
          <a:xfrm>
            <a:off x="4450466" y="4620149"/>
            <a:ext cx="25695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But now we are letting n be anything big enough!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E8347DF-FFCB-FF43-9F00-08AF0912B3E3}"/>
              </a:ext>
            </a:extLst>
          </p:cNvPr>
          <p:cNvCxnSpPr>
            <a:cxnSpLocks/>
          </p:cNvCxnSpPr>
          <p:nvPr/>
        </p:nvCxnSpPr>
        <p:spPr>
          <a:xfrm flipH="1" flipV="1">
            <a:off x="3264062" y="4550780"/>
            <a:ext cx="1186404" cy="252714"/>
          </a:xfrm>
          <a:prstGeom prst="straightConnector1">
            <a:avLst/>
          </a:prstGeom>
          <a:ln>
            <a:solidFill>
              <a:srgbClr val="CF6E6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4764885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  <p:bldP spid="5" grpId="0" animBg="1"/>
      <p:bldP spid="6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959" y="184546"/>
            <a:ext cx="7886700" cy="879474"/>
          </a:xfrm>
        </p:spPr>
        <p:txBody>
          <a:bodyPr>
            <a:normAutofit/>
          </a:bodyPr>
          <a:lstStyle/>
          <a:p>
            <a:r>
              <a:rPr lang="en-US" dirty="0"/>
              <a:t>Step 2: prove our guess is right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485900"/>
                <a:ext cx="8515350" cy="5372100"/>
              </a:xfrm>
            </p:spPr>
            <p:txBody>
              <a:bodyPr>
                <a:normAutofit fontScale="92500" lnSpcReduction="10000"/>
              </a:bodyPr>
              <a:lstStyle/>
              <a:p>
                <a:endParaRPr lang="en-US" dirty="0"/>
              </a:p>
              <a:p>
                <a:r>
                  <a:rPr lang="en-US" dirty="0"/>
                  <a:t>Inductive Hypothesis: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𝑇</m:t>
                    </m:r>
                    <m:d>
                      <m:dPr>
                        <m:ctrlP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b="0" i="1">
                        <a:solidFill>
                          <a:schemeClr val="accent4"/>
                        </a:solidFill>
                        <a:latin typeface="Cambria Math" charset="0"/>
                      </a:rPr>
                      <m:t>≤</m:t>
                    </m:r>
                    <m:r>
                      <a:rPr lang="en-US" b="1" i="1" smtClean="0">
                        <a:solidFill>
                          <a:srgbClr val="CF6E6C"/>
                        </a:solidFill>
                        <a:latin typeface="Cambria Math" charset="0"/>
                      </a:rPr>
                      <m:t>𝑪</m:t>
                    </m:r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b="1" dirty="0">
                    <a:solidFill>
                      <a:schemeClr val="accent1"/>
                    </a:solidFill>
                  </a:rPr>
                  <a:t> </a:t>
                </a:r>
              </a:p>
              <a:p>
                <a:r>
                  <a:rPr lang="en-US" dirty="0"/>
                  <a:t>Base case: 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1=</m:t>
                    </m:r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𝑇</m:t>
                    </m:r>
                    <m:d>
                      <m:dPr>
                        <m:ctrlP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b="0" i="1">
                        <a:solidFill>
                          <a:schemeClr val="accent4"/>
                        </a:solidFill>
                        <a:latin typeface="Cambria Math" charset="0"/>
                      </a:rPr>
                      <m:t>≤</m:t>
                    </m:r>
                    <m:r>
                      <a:rPr lang="en-US" b="1" i="1">
                        <a:solidFill>
                          <a:srgbClr val="CF6E6C"/>
                        </a:solidFill>
                        <a:latin typeface="Cambria Math" charset="0"/>
                      </a:rPr>
                      <m:t>𝑪</m:t>
                    </m:r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b="1" dirty="0">
                    <a:solidFill>
                      <a:schemeClr val="accent1"/>
                    </a:solidFill>
                  </a:rPr>
                  <a:t> </a:t>
                </a:r>
                <a:r>
                  <a:rPr lang="en-US" dirty="0">
                    <a:solidFill>
                      <a:schemeClr val="tx1"/>
                    </a:solidFill>
                  </a:rPr>
                  <a:t>for all 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b="0" i="0" smtClean="0">
                        <a:solidFill>
                          <a:schemeClr val="tx1"/>
                        </a:solidFill>
                        <a:latin typeface="Cambria Math" charset="0"/>
                      </a:rPr>
                      <m:t>≤10 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/>
                  <a:t>Inductive step:  </a:t>
                </a:r>
              </a:p>
              <a:p>
                <a:pPr lvl="1"/>
                <a:r>
                  <a:rPr lang="en-US" dirty="0"/>
                  <a:t>Let k &gt; 10. Assume that the IH holds for all n so that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1≤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.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23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𝑇</m:t>
                    </m:r>
                    <m:d>
                      <m:dPr>
                        <m:ctrlPr>
                          <a:rPr lang="en-US" sz="23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3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d>
                    <m:r>
                      <a:rPr lang="en-US" sz="23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23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2300" i="1">
                        <a:solidFill>
                          <a:schemeClr val="tx1"/>
                        </a:solidFill>
                        <a:latin typeface="Cambria Math" charset="0"/>
                      </a:rPr>
                      <m:t>+</m:t>
                    </m:r>
                    <m:r>
                      <a:rPr lang="en-US" sz="2300" i="1">
                        <a:solidFill>
                          <a:schemeClr val="tx1"/>
                        </a:solidFill>
                        <a:latin typeface="Cambria Math" charset="0"/>
                      </a:rPr>
                      <m:t>𝑇</m:t>
                    </m:r>
                    <m:d>
                      <m:dPr>
                        <m:ctrlPr>
                          <a:rPr lang="en-US" sz="23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3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3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num>
                          <m:den>
                            <m:r>
                              <a:rPr lang="en-US" sz="23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5</m:t>
                            </m:r>
                          </m:den>
                        </m:f>
                      </m:e>
                    </m:d>
                    <m:r>
                      <a:rPr lang="en-US" sz="2300" i="1">
                        <a:solidFill>
                          <a:schemeClr val="tx1"/>
                        </a:solidFill>
                        <a:latin typeface="Cambria Math" charset="0"/>
                      </a:rPr>
                      <m:t>+</m:t>
                    </m:r>
                    <m:r>
                      <a:rPr lang="en-US" sz="2300" i="1">
                        <a:solidFill>
                          <a:schemeClr val="tx1"/>
                        </a:solidFill>
                        <a:latin typeface="Cambria Math" charset="0"/>
                      </a:rPr>
                      <m:t>𝑇</m:t>
                    </m:r>
                    <m:d>
                      <m:dPr>
                        <m:ctrlPr>
                          <a:rPr lang="en-US" sz="23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3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3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7</m:t>
                            </m:r>
                            <m:r>
                              <a:rPr lang="en-US" sz="23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num>
                          <m:den>
                            <m:r>
                              <a:rPr lang="en-US" sz="23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10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300" dirty="0">
                    <a:solidFill>
                      <a:schemeClr val="accent4"/>
                    </a:solidFill>
                  </a:rPr>
                  <a:t> </a:t>
                </a:r>
              </a:p>
              <a:p>
                <a:pPr marL="457200" lvl="1" indent="0">
                  <a:buNone/>
                </a:pPr>
                <a:r>
                  <a:rPr lang="en-US" sz="2300" dirty="0">
                    <a:solidFill>
                      <a:schemeClr val="tx1"/>
                    </a:solidFill>
                  </a:rPr>
                  <a:t>             </a:t>
                </a:r>
                <a14:m>
                  <m:oMath xmlns:m="http://schemas.openxmlformats.org/officeDocument/2006/math">
                    <m:r>
                      <a:rPr lang="en-US" sz="2300" i="1">
                        <a:solidFill>
                          <a:schemeClr val="tx1"/>
                        </a:solidFill>
                        <a:latin typeface="Cambria Math" charset="0"/>
                      </a:rPr>
                      <m:t>≤</m:t>
                    </m:r>
                    <m:r>
                      <a:rPr lang="en-US" sz="23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2300" i="1">
                        <a:latin typeface="Cambria Math" charset="0"/>
                      </a:rPr>
                      <m:t>+</m:t>
                    </m:r>
                    <m:r>
                      <a:rPr lang="en-US" sz="2300" b="1" i="1" smtClean="0">
                        <a:solidFill>
                          <a:srgbClr val="CF6E6C"/>
                        </a:solidFill>
                        <a:latin typeface="Cambria Math" charset="0"/>
                      </a:rPr>
                      <m:t>𝑪</m:t>
                    </m:r>
                    <m:r>
                      <a:rPr lang="en-US" sz="23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⋅</m:t>
                    </m:r>
                    <m:d>
                      <m:dPr>
                        <m:ctrlPr>
                          <a:rPr lang="en-US" sz="23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3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3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num>
                          <m:den>
                            <m:r>
                              <a:rPr lang="en-US" sz="23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5</m:t>
                            </m:r>
                          </m:den>
                        </m:f>
                      </m:e>
                    </m:d>
                    <m:r>
                      <a:rPr lang="en-US" sz="2300" i="1">
                        <a:latin typeface="Cambria Math" charset="0"/>
                      </a:rPr>
                      <m:t>+</m:t>
                    </m:r>
                    <m:r>
                      <a:rPr lang="en-US" sz="2300" b="1" i="1" smtClean="0">
                        <a:solidFill>
                          <a:srgbClr val="CF6E6C"/>
                        </a:solidFill>
                        <a:latin typeface="Cambria Math" charset="0"/>
                      </a:rPr>
                      <m:t>𝑪</m:t>
                    </m:r>
                    <m:r>
                      <a:rPr lang="en-US" sz="23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⋅</m:t>
                    </m:r>
                    <m:d>
                      <m:dPr>
                        <m:ctrlPr>
                          <a:rPr lang="en-US" sz="23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3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3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7</m:t>
                            </m:r>
                            <m:r>
                              <a:rPr lang="en-US" sz="23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num>
                          <m:den>
                            <m:r>
                              <a:rPr lang="en-US" sz="23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10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300" dirty="0">
                    <a:solidFill>
                      <a:schemeClr val="accent4"/>
                    </a:solidFill>
                  </a:rPr>
                  <a:t> </a:t>
                </a:r>
              </a:p>
              <a:p>
                <a:pPr marL="457200" lvl="1" indent="0">
                  <a:buNone/>
                </a:pPr>
                <a:r>
                  <a:rPr lang="en-US" sz="2300" dirty="0">
                    <a:solidFill>
                      <a:schemeClr val="tx1"/>
                    </a:solidFill>
                  </a:rPr>
                  <a:t>             </a:t>
                </a:r>
                <a14:m>
                  <m:oMath xmlns:m="http://schemas.openxmlformats.org/officeDocument/2006/math">
                    <m:r>
                      <a:rPr lang="en-US" sz="23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=</m:t>
                    </m:r>
                    <m:r>
                      <a:rPr lang="en-US" sz="23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2300" i="1">
                        <a:solidFill>
                          <a:schemeClr val="tx1"/>
                        </a:solidFill>
                        <a:latin typeface="Cambria Math" charset="0"/>
                      </a:rPr>
                      <m:t>+</m:t>
                    </m:r>
                    <m:f>
                      <m:fPr>
                        <m:ctrlPr>
                          <a:rPr lang="en-US" sz="23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300" b="1" i="1" smtClean="0">
                            <a:solidFill>
                              <a:srgbClr val="CF6E6C"/>
                            </a:solidFill>
                            <a:latin typeface="Cambria Math" charset="0"/>
                          </a:rPr>
                          <m:t>𝑪</m:t>
                        </m:r>
                      </m:num>
                      <m:den>
                        <m:r>
                          <a:rPr lang="en-US" sz="23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5</m:t>
                        </m:r>
                      </m:den>
                    </m:f>
                    <m:r>
                      <a:rPr lang="en-US" sz="23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23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+</m:t>
                    </m:r>
                    <m:f>
                      <m:fPr>
                        <m:ctrlPr>
                          <a:rPr lang="en-US" sz="23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3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  <m:r>
                          <a:rPr lang="en-US" sz="2300" b="1" i="1" smtClean="0">
                            <a:solidFill>
                              <a:srgbClr val="CF6E6C"/>
                            </a:solidFill>
                            <a:latin typeface="Cambria Math" charset="0"/>
                          </a:rPr>
                          <m:t>𝑪</m:t>
                        </m:r>
                      </m:num>
                      <m:den>
                        <m:r>
                          <a:rPr lang="en-US" sz="23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en-US" sz="23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endParaRPr lang="en-US" sz="2300" dirty="0">
                  <a:solidFill>
                    <a:schemeClr val="tx1"/>
                  </a:solidFill>
                </a:endParaRPr>
              </a:p>
              <a:p>
                <a:pPr marL="457200" lvl="1" indent="0">
                  <a:buNone/>
                </a:pPr>
                <a:r>
                  <a:rPr lang="en-US" sz="23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300" b="0" i="0" smtClean="0">
                        <a:solidFill>
                          <a:schemeClr val="tx1"/>
                        </a:solidFill>
                        <a:latin typeface="Cambria Math" charset="0"/>
                      </a:rPr>
                      <m:t>             </m:t>
                    </m:r>
                    <m:r>
                      <a:rPr lang="en-US" sz="2300" i="1">
                        <a:solidFill>
                          <a:schemeClr val="tx1"/>
                        </a:solidFill>
                        <a:latin typeface="Cambria Math" charset="0"/>
                      </a:rPr>
                      <m:t>≤</m:t>
                    </m:r>
                    <m:r>
                      <a:rPr lang="en-US" sz="2300" b="1" i="1" smtClean="0">
                        <a:solidFill>
                          <a:srgbClr val="CF6E6C"/>
                        </a:solidFill>
                        <a:latin typeface="Cambria Math" charset="0"/>
                      </a:rPr>
                      <m:t>𝑪</m:t>
                    </m:r>
                    <m:r>
                      <a:rPr lang="en-US" sz="23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2300" dirty="0">
                    <a:solidFill>
                      <a:schemeClr val="tx1"/>
                    </a:solidFill>
                  </a:rPr>
                  <a:t> ??</a:t>
                </a:r>
              </a:p>
              <a:p>
                <a:pPr lvl="1"/>
                <a:r>
                  <a:rPr lang="en-US" sz="2300" dirty="0">
                    <a:solidFill>
                      <a:schemeClr val="tx1"/>
                    </a:solidFill>
                  </a:rPr>
                  <a:t>(aka, want to show that IH holds for n=k).</a:t>
                </a:r>
              </a:p>
              <a:p>
                <a:r>
                  <a:rPr lang="en-US" sz="2700" dirty="0"/>
                  <a:t>Conclusion:</a:t>
                </a:r>
              </a:p>
              <a:p>
                <a:pPr lvl="1"/>
                <a:r>
                  <a:rPr lang="en-US" sz="2300" dirty="0"/>
                  <a:t>There is some 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srgbClr val="CF6E6C"/>
                        </a:solidFill>
                        <a:latin typeface="Cambria Math" charset="0"/>
                      </a:rPr>
                      <m:t>𝑪</m:t>
                    </m:r>
                  </m:oMath>
                </a14:m>
                <a:r>
                  <a:rPr lang="en-US" sz="2300" dirty="0"/>
                  <a:t> so that for </a:t>
                </a:r>
                <a:r>
                  <a:rPr lang="en-US" sz="2300" dirty="0">
                    <a:solidFill>
                      <a:schemeClr val="tx1"/>
                    </a:solidFill>
                  </a:rPr>
                  <a:t>all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charset="0"/>
                      </a:rPr>
                      <m:t>𝑛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≥1</m:t>
                    </m:r>
                    <m:r>
                      <a:rPr lang="en-US" b="0" i="0" smtClean="0">
                        <a:solidFill>
                          <a:schemeClr val="tx1"/>
                        </a:solidFill>
                        <a:latin typeface="Cambria Math" charset="0"/>
                      </a:rPr>
                      <m:t>,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 </m:t>
                    </m:r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𝑇</m:t>
                    </m:r>
                    <m:d>
                      <m:dPr>
                        <m:ctrlP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𝑛</m:t>
                        </m:r>
                      </m:e>
                    </m:d>
                    <m:r>
                      <a:rPr lang="en-US" b="0" i="1">
                        <a:solidFill>
                          <a:schemeClr val="accent4"/>
                        </a:solidFill>
                        <a:latin typeface="Cambria Math" charset="0"/>
                      </a:rPr>
                      <m:t>≤</m:t>
                    </m:r>
                    <m:r>
                      <a:rPr lang="en-US" b="1" i="1">
                        <a:solidFill>
                          <a:srgbClr val="CF6E6C"/>
                        </a:solidFill>
                        <a:latin typeface="Cambria Math" charset="0"/>
                      </a:rPr>
                      <m:t>𝑪</m:t>
                    </m:r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𝑛</m:t>
                    </m:r>
                  </m:oMath>
                </a14:m>
                <a:r>
                  <a:rPr lang="en-US" b="1" dirty="0">
                    <a:solidFill>
                      <a:schemeClr val="accent1"/>
                    </a:solidFill>
                  </a:rPr>
                  <a:t> </a:t>
                </a:r>
                <a:endParaRPr lang="en-US" dirty="0">
                  <a:solidFill>
                    <a:srgbClr val="FF7400"/>
                  </a:solidFill>
                </a:endParaRPr>
              </a:p>
              <a:p>
                <a:pPr lvl="1"/>
                <a:r>
                  <a:rPr lang="en-US" sz="2300" dirty="0">
                    <a:solidFill>
                      <a:schemeClr val="tx1"/>
                    </a:solidFill>
                  </a:rPr>
                  <a:t>By the definition of big-Oh, T(n) = O(n).</a:t>
                </a:r>
              </a:p>
              <a:p>
                <a:pPr lvl="1"/>
                <a:endParaRPr lang="en-US" dirty="0">
                  <a:solidFill>
                    <a:schemeClr val="accent4"/>
                  </a:solidFill>
                </a:endParaRPr>
              </a:p>
              <a:p>
                <a:pPr lvl="1"/>
                <a:endParaRPr lang="en-US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485900"/>
                <a:ext cx="8515350" cy="5372100"/>
              </a:xfrm>
              <a:blipFill>
                <a:blip r:embed="rId2"/>
                <a:stretch>
                  <a:fillRect l="-11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7231116" y="771779"/>
            <a:ext cx="187867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F6E6C"/>
                </a:solidFill>
              </a:rPr>
              <a:t>We don’t know what C should be yet!  Let’s go through the proof leaving it as “C” and then figure out what works…</a:t>
            </a:r>
          </a:p>
        </p:txBody>
      </p:sp>
      <p:cxnSp>
        <p:nvCxnSpPr>
          <p:cNvPr id="14" name="Straight Arrow Connector 13"/>
          <p:cNvCxnSpPr>
            <a:cxnSpLocks/>
          </p:cNvCxnSpPr>
          <p:nvPr/>
        </p:nvCxnSpPr>
        <p:spPr>
          <a:xfrm flipH="1">
            <a:off x="5380524" y="1370054"/>
            <a:ext cx="2009631" cy="602055"/>
          </a:xfrm>
          <a:prstGeom prst="straightConnector1">
            <a:avLst/>
          </a:prstGeom>
          <a:ln>
            <a:solidFill>
              <a:srgbClr val="CF6E6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cxnSpLocks/>
          </p:cNvCxnSpPr>
          <p:nvPr/>
        </p:nvCxnSpPr>
        <p:spPr>
          <a:xfrm flipH="1" flipV="1">
            <a:off x="4447309" y="2805013"/>
            <a:ext cx="2942846" cy="1047308"/>
          </a:xfrm>
          <a:prstGeom prst="straightConnector1">
            <a:avLst/>
          </a:prstGeom>
          <a:ln>
            <a:solidFill>
              <a:srgbClr val="CF6E6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7133218" y="3680955"/>
                <a:ext cx="194473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CF6E6C"/>
                    </a:solidFill>
                  </a:rPr>
                  <a:t>Whatever we choose C to be, it should have C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F6E6C"/>
                        </a:solidFill>
                        <a:latin typeface="Cambria Math" charset="0"/>
                      </a:rPr>
                      <m:t>≥</m:t>
                    </m:r>
                  </m:oMath>
                </a14:m>
                <a:r>
                  <a:rPr lang="en-US" dirty="0">
                    <a:solidFill>
                      <a:srgbClr val="CF6E6C"/>
                    </a:solidFill>
                  </a:rPr>
                  <a:t>1</a:t>
                </a: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3218" y="3680955"/>
                <a:ext cx="1944730" cy="923330"/>
              </a:xfrm>
              <a:prstGeom prst="rect">
                <a:avLst/>
              </a:prstGeom>
              <a:blipFill>
                <a:blip r:embed="rId3"/>
                <a:stretch>
                  <a:fillRect t="-2703" r="-1299" b="-8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Arrow Connector 22"/>
          <p:cNvCxnSpPr>
            <a:cxnSpLocks/>
          </p:cNvCxnSpPr>
          <p:nvPr/>
        </p:nvCxnSpPr>
        <p:spPr>
          <a:xfrm flipH="1">
            <a:off x="2969026" y="4861367"/>
            <a:ext cx="2748868" cy="162046"/>
          </a:xfrm>
          <a:prstGeom prst="straightConnector1">
            <a:avLst/>
          </a:prstGeom>
          <a:ln>
            <a:solidFill>
              <a:srgbClr val="CF6E6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587653" y="4674220"/>
            <a:ext cx="36720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F6E6C"/>
                </a:solidFill>
              </a:rPr>
              <a:t>Let’s solve for C and make this true!</a:t>
            </a:r>
          </a:p>
          <a:p>
            <a:pPr algn="ctr"/>
            <a:r>
              <a:rPr lang="en-US" dirty="0">
                <a:solidFill>
                  <a:srgbClr val="CF6E6C"/>
                </a:solidFill>
              </a:rPr>
              <a:t>C = 10 works. </a:t>
            </a:r>
          </a:p>
          <a:p>
            <a:pPr algn="ctr"/>
            <a:r>
              <a:rPr lang="en-US" i="1" dirty="0">
                <a:solidFill>
                  <a:srgbClr val="CF6E6C"/>
                </a:solidFill>
              </a:rPr>
              <a:t>(write out)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51482EBE-F598-8A47-B6CB-2564F72F525F}"/>
                  </a:ext>
                </a:extLst>
              </p:cNvPr>
              <p:cNvSpPr/>
              <p:nvPr/>
            </p:nvSpPr>
            <p:spPr>
              <a:xfrm>
                <a:off x="952352" y="993117"/>
                <a:ext cx="4033348" cy="89377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charset="0"/>
                        </a:rPr>
                        <m:t>𝑇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charset="0"/>
                            </a:rPr>
                            <m:t>𝑛</m:t>
                          </m:r>
                        </m:e>
                      </m:d>
                      <m:r>
                        <a:rPr lang="en-US" i="1">
                          <a:latin typeface="Cambria Math" charset="0"/>
                        </a:rPr>
                        <m:t>≤</m:t>
                      </m:r>
                      <m:r>
                        <a:rPr lang="en-US" i="1">
                          <a:latin typeface="Cambria Math" charset="0"/>
                        </a:rPr>
                        <m:t>𝑇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charset="0"/>
                                </a:rPr>
                                <m:t>𝑛</m:t>
                              </m:r>
                            </m:num>
                            <m:den>
                              <m:r>
                                <a:rPr lang="en-US" i="1">
                                  <a:latin typeface="Cambria Math" charset="0"/>
                                </a:rPr>
                                <m:t>5</m:t>
                              </m:r>
                            </m:den>
                          </m:f>
                        </m:e>
                      </m:d>
                      <m:r>
                        <a:rPr lang="en-US" i="1">
                          <a:latin typeface="Cambria Math" charset="0"/>
                        </a:rPr>
                        <m:t>+</m:t>
                      </m:r>
                      <m:r>
                        <a:rPr lang="en-US" i="1">
                          <a:latin typeface="Cambria Math" charset="0"/>
                        </a:rPr>
                        <m:t>𝑇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charset="0"/>
                                </a:rPr>
                                <m:t>7</m:t>
                              </m:r>
                              <m:r>
                                <a:rPr lang="en-US" i="1">
                                  <a:latin typeface="Cambria Math" charset="0"/>
                                </a:rPr>
                                <m:t>𝑛</m:t>
                              </m:r>
                            </m:num>
                            <m:den>
                              <m:r>
                                <a:rPr lang="en-US" i="1">
                                  <a:latin typeface="Cambria Math" charset="0"/>
                                </a:rPr>
                                <m:t>10</m:t>
                              </m:r>
                            </m:den>
                          </m:f>
                        </m:e>
                      </m:d>
                      <m:r>
                        <a:rPr lang="en-US" i="1">
                          <a:latin typeface="Cambria Math" charset="0"/>
                        </a:rPr>
                        <m:t>+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dirty="0"/>
                        <m:t>for</m:t>
                      </m:r>
                      <m:r>
                        <m:rPr>
                          <m:nor/>
                        </m:rPr>
                        <a:rPr lang="en-US" dirty="0"/>
                        <m:t> </m:t>
                      </m:r>
                      <m:r>
                        <a:rPr lang="en-US" i="1">
                          <a:latin typeface="Cambria Math" charset="0"/>
                        </a:rPr>
                        <m:t>𝑛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&gt;10.</m:t>
                      </m:r>
                    </m:oMath>
                  </m:oMathPara>
                </a14:m>
                <a:endParaRPr lang="en-US" dirty="0"/>
              </a:p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dirty="0"/>
                        <m:t>Base</m:t>
                      </m:r>
                      <m:r>
                        <m:rPr>
                          <m:nor/>
                        </m:rPr>
                        <a:rPr lang="en-US" dirty="0"/>
                        <m:t> </m:t>
                      </m:r>
                      <m:r>
                        <m:rPr>
                          <m:nor/>
                        </m:rPr>
                        <a:rPr lang="en-US" dirty="0"/>
                        <m:t>case</m:t>
                      </m:r>
                      <m:r>
                        <m:rPr>
                          <m:nor/>
                        </m:rPr>
                        <a:rPr lang="en-US" dirty="0"/>
                        <m:t>: </m:t>
                      </m:r>
                      <m:r>
                        <a:rPr lang="en-US" i="1">
                          <a:latin typeface="Cambria Math" charset="0"/>
                        </a:rPr>
                        <m:t>𝑇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charset="0"/>
                            </a:rPr>
                            <m:t>𝑛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charset="0"/>
                        </a:rPr>
                        <m:t> 1 </m:t>
                      </m:r>
                      <m:r>
                        <m:rPr>
                          <m:sty m:val="p"/>
                        </m:rPr>
                        <a:rPr lang="en-US">
                          <a:latin typeface="Cambria Math" charset="0"/>
                        </a:rPr>
                        <m:t>when</m:t>
                      </m:r>
                      <m:r>
                        <a:rPr lang="en-US">
                          <a:latin typeface="Cambria Math" charset="0"/>
                        </a:rPr>
                        <m:t> </m:t>
                      </m:r>
                      <m:r>
                        <a:rPr lang="en-US" i="1">
                          <a:latin typeface="Cambria Math" charset="0"/>
                        </a:rPr>
                        <m:t>1≤</m:t>
                      </m:r>
                      <m:r>
                        <a:rPr lang="en-US" i="1">
                          <a:latin typeface="Cambria Math" charset="0"/>
                        </a:rPr>
                        <m:t>𝑛</m:t>
                      </m:r>
                      <m:r>
                        <a:rPr lang="en-US" i="1">
                          <a:latin typeface="Cambria Math" charset="0"/>
                        </a:rPr>
                        <m:t>≤10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51482EBE-F598-8A47-B6CB-2564F72F525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2352" y="993117"/>
                <a:ext cx="4033348" cy="893771"/>
              </a:xfrm>
              <a:prstGeom prst="rect">
                <a:avLst/>
              </a:prstGeom>
              <a:blipFill>
                <a:blip r:embed="rId4"/>
                <a:stretch>
                  <a:fillRect b="-69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356675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2" grpId="0"/>
      <p:bldP spid="22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830" y="297305"/>
            <a:ext cx="5073881" cy="879474"/>
          </a:xfrm>
        </p:spPr>
        <p:txBody>
          <a:bodyPr>
            <a:normAutofit/>
          </a:bodyPr>
          <a:lstStyle/>
          <a:p>
            <a:r>
              <a:rPr lang="en-US" dirty="0"/>
              <a:t>Step 3: Profit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85582" y="2189502"/>
                <a:ext cx="8758418" cy="4570180"/>
              </a:xfrm>
            </p:spPr>
            <p:txBody>
              <a:bodyPr>
                <a:normAutofit fontScale="92500" lnSpcReduction="20000"/>
              </a:bodyPr>
              <a:lstStyle/>
              <a:p>
                <a:endParaRPr lang="en-US" dirty="0"/>
              </a:p>
              <a:p>
                <a:r>
                  <a:rPr lang="en-US" dirty="0"/>
                  <a:t>Inductive </a:t>
                </a:r>
                <a:r>
                  <a:rPr lang="en-US" dirty="0">
                    <a:solidFill>
                      <a:schemeClr val="tx1"/>
                    </a:solidFill>
                  </a:rPr>
                  <a:t>Hypothesis: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charset="0"/>
                      </a:rPr>
                      <m:t>𝑇</m:t>
                    </m:r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i="1">
                        <a:solidFill>
                          <a:schemeClr val="tx1"/>
                        </a:solidFill>
                        <a:latin typeface="Cambria Math" charset="0"/>
                      </a:rPr>
                      <m:t>≤</m:t>
                    </m:r>
                    <m:r>
                      <a:rPr lang="en-US" b="1" i="1" smtClean="0">
                        <a:solidFill>
                          <a:srgbClr val="CF6E6C"/>
                        </a:solidFill>
                        <a:latin typeface="Cambria Math" panose="02040503050406030204" pitchFamily="18" charset="0"/>
                      </a:rPr>
                      <m:t>𝟏𝟎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.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Base case: 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1=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charset="0"/>
                      </a:rPr>
                      <m:t>𝑇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)≤</m:t>
                    </m:r>
                    <m:r>
                      <a:rPr lang="en-US" b="1" i="1" smtClean="0">
                        <a:solidFill>
                          <a:srgbClr val="CF6E6C"/>
                        </a:solidFill>
                        <a:latin typeface="Cambria Math" panose="02040503050406030204" pitchFamily="18" charset="0"/>
                      </a:rPr>
                      <m:t>𝟏𝟎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b="1" dirty="0">
                    <a:solidFill>
                      <a:schemeClr val="tx1"/>
                    </a:solidFill>
                  </a:rPr>
                  <a:t> </a:t>
                </a:r>
                <a:r>
                  <a:rPr lang="en-US" dirty="0">
                    <a:solidFill>
                      <a:schemeClr val="tx1"/>
                    </a:solidFill>
                  </a:rPr>
                  <a:t>for all 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>
                        <a:latin typeface="Cambria Math" charset="0"/>
                      </a:rPr>
                      <m:t>≤10 </m:t>
                    </m:r>
                  </m:oMath>
                </a14:m>
                <a:endParaRPr lang="en-US" dirty="0"/>
              </a:p>
              <a:p>
                <a:r>
                  <a:rPr lang="en-US" dirty="0"/>
                  <a:t>Inductive step:</a:t>
                </a:r>
              </a:p>
              <a:p>
                <a:pPr lvl="1"/>
                <a:r>
                  <a:rPr lang="en-US" dirty="0"/>
                  <a:t>Let k &gt; 10. Assume that the IH holds for all n so that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1≤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.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2300" i="1">
                        <a:latin typeface="Cambria Math" charset="0"/>
                      </a:rPr>
                      <m:t>𝑇</m:t>
                    </m:r>
                    <m:d>
                      <m:dPr>
                        <m:ctrlPr>
                          <a:rPr lang="en-US" sz="23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3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d>
                    <m:r>
                      <a:rPr lang="en-US" sz="2300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2300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2300" i="1">
                        <a:latin typeface="Cambria Math" charset="0"/>
                      </a:rPr>
                      <m:t>+</m:t>
                    </m:r>
                    <m:r>
                      <a:rPr lang="en-US" sz="2300" i="1">
                        <a:latin typeface="Cambria Math" charset="0"/>
                      </a:rPr>
                      <m:t>𝑇</m:t>
                    </m:r>
                    <m:d>
                      <m:dPr>
                        <m:ctrlPr>
                          <a:rPr lang="en-US" sz="23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3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3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num>
                          <m:den>
                            <m:r>
                              <a:rPr lang="en-US" sz="2300" i="1">
                                <a:latin typeface="Cambria Math" charset="0"/>
                              </a:rPr>
                              <m:t>5</m:t>
                            </m:r>
                          </m:den>
                        </m:f>
                      </m:e>
                    </m:d>
                    <m:r>
                      <a:rPr lang="en-US" sz="2300" i="1">
                        <a:latin typeface="Cambria Math" charset="0"/>
                      </a:rPr>
                      <m:t>+</m:t>
                    </m:r>
                    <m:r>
                      <a:rPr lang="en-US" sz="2300" i="1">
                        <a:latin typeface="Cambria Math" charset="0"/>
                      </a:rPr>
                      <m:t>𝑇</m:t>
                    </m:r>
                    <m:d>
                      <m:dPr>
                        <m:ctrlPr>
                          <a:rPr lang="en-US" sz="23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3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300" b="0" i="1" smtClean="0">
                                <a:latin typeface="Cambria Math" panose="02040503050406030204" pitchFamily="18" charset="0"/>
                              </a:rPr>
                              <m:t>7</m:t>
                            </m:r>
                            <m:r>
                              <a:rPr lang="en-US" sz="23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num>
                          <m:den>
                            <m:r>
                              <a:rPr lang="en-US" sz="2300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300" dirty="0">
                    <a:solidFill>
                      <a:schemeClr val="accent4"/>
                    </a:solidFill>
                  </a:rPr>
                  <a:t> </a:t>
                </a:r>
              </a:p>
              <a:p>
                <a:pPr marL="457200" lvl="1" indent="0">
                  <a:buNone/>
                </a:pPr>
                <a:r>
                  <a:rPr lang="en-US" sz="2300" dirty="0"/>
                  <a:t>             </a:t>
                </a:r>
                <a14:m>
                  <m:oMath xmlns:m="http://schemas.openxmlformats.org/officeDocument/2006/math">
                    <m:r>
                      <a:rPr lang="en-US" sz="2300" i="1">
                        <a:latin typeface="Cambria Math" charset="0"/>
                      </a:rPr>
                      <m:t>≤</m:t>
                    </m:r>
                    <m:r>
                      <a:rPr lang="en-US" sz="2300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2300" i="1">
                        <a:latin typeface="Cambria Math" charset="0"/>
                      </a:rPr>
                      <m:t>+</m:t>
                    </m:r>
                    <m:r>
                      <a:rPr lang="en-US" sz="2300" b="1" i="1" smtClean="0">
                        <a:solidFill>
                          <a:srgbClr val="CF6E6C"/>
                        </a:solidFill>
                        <a:latin typeface="Cambria Math" panose="02040503050406030204" pitchFamily="18" charset="0"/>
                      </a:rPr>
                      <m:t>𝟏𝟎</m:t>
                    </m:r>
                    <m:r>
                      <a:rPr lang="en-US" sz="2300" i="1">
                        <a:latin typeface="Cambria Math" panose="02040503050406030204" pitchFamily="18" charset="0"/>
                      </a:rPr>
                      <m:t>⋅</m:t>
                    </m:r>
                    <m:d>
                      <m:dPr>
                        <m:ctrlPr>
                          <a:rPr lang="en-US" sz="23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3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3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num>
                          <m:den>
                            <m:r>
                              <a:rPr lang="en-US" sz="2300" i="1">
                                <a:latin typeface="Cambria Math" charset="0"/>
                              </a:rPr>
                              <m:t>5</m:t>
                            </m:r>
                          </m:den>
                        </m:f>
                      </m:e>
                    </m:d>
                    <m:r>
                      <a:rPr lang="en-US" sz="2300" i="1">
                        <a:latin typeface="Cambria Math" charset="0"/>
                      </a:rPr>
                      <m:t>+</m:t>
                    </m:r>
                    <m:r>
                      <a:rPr lang="en-US" sz="2300" b="1" i="1" smtClean="0">
                        <a:solidFill>
                          <a:srgbClr val="CF6E6C"/>
                        </a:solidFill>
                        <a:latin typeface="Cambria Math" panose="02040503050406030204" pitchFamily="18" charset="0"/>
                      </a:rPr>
                      <m:t>𝟏𝟎</m:t>
                    </m:r>
                    <m:r>
                      <a:rPr lang="en-US" sz="2300" i="1">
                        <a:latin typeface="Cambria Math" panose="02040503050406030204" pitchFamily="18" charset="0"/>
                      </a:rPr>
                      <m:t>⋅</m:t>
                    </m:r>
                    <m:d>
                      <m:dPr>
                        <m:ctrlPr>
                          <a:rPr lang="en-US" sz="23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3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300" b="0" i="1" smtClean="0">
                                <a:latin typeface="Cambria Math" panose="02040503050406030204" pitchFamily="18" charset="0"/>
                              </a:rPr>
                              <m:t>7</m:t>
                            </m:r>
                            <m:r>
                              <a:rPr lang="en-US" sz="23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num>
                          <m:den>
                            <m:r>
                              <a:rPr lang="en-US" sz="2300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300" dirty="0">
                    <a:solidFill>
                      <a:schemeClr val="accent4"/>
                    </a:solidFill>
                  </a:rPr>
                  <a:t> </a:t>
                </a:r>
              </a:p>
              <a:p>
                <a:pPr marL="457200" lvl="1" indent="0">
                  <a:buNone/>
                </a:pPr>
                <a:r>
                  <a:rPr lang="en-US" sz="2300" dirty="0"/>
                  <a:t>             </a:t>
                </a:r>
                <a14:m>
                  <m:oMath xmlns:m="http://schemas.openxmlformats.org/officeDocument/2006/math">
                    <m:r>
                      <a:rPr lang="en-US" sz="2300" i="1">
                        <a:latin typeface="Cambria Math" charset="0"/>
                      </a:rPr>
                      <m:t>=</m:t>
                    </m:r>
                    <m:r>
                      <a:rPr lang="en-US" sz="2300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2300" b="0" i="1" smtClean="0">
                        <a:latin typeface="Cambria Math" panose="02040503050406030204" pitchFamily="18" charset="0"/>
                      </a:rPr>
                      <m:t>+2</m:t>
                    </m:r>
                    <m:r>
                      <a:rPr lang="en-US" sz="2300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2300" b="0" i="1" smtClean="0">
                        <a:latin typeface="Cambria Math" panose="02040503050406030204" pitchFamily="18" charset="0"/>
                      </a:rPr>
                      <m:t>+7</m:t>
                    </m:r>
                    <m:r>
                      <a:rPr lang="en-US" sz="2300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2300" dirty="0"/>
                  <a:t> </a:t>
                </a:r>
                <a14:m>
                  <m:oMath xmlns:m="http://schemas.openxmlformats.org/officeDocument/2006/math">
                    <m:r>
                      <a:rPr lang="en-US" sz="23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300" b="1" i="1" smtClean="0">
                        <a:solidFill>
                          <a:srgbClr val="CF6E6C"/>
                        </a:solidFill>
                        <a:latin typeface="Cambria Math" panose="02040503050406030204" pitchFamily="18" charset="0"/>
                      </a:rPr>
                      <m:t>𝟏𝟎</m:t>
                    </m:r>
                    <m:r>
                      <a:rPr lang="en-US" sz="23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2300" dirty="0"/>
                  <a:t> </a:t>
                </a:r>
              </a:p>
              <a:p>
                <a:pPr lvl="1"/>
                <a:r>
                  <a:rPr lang="en-US" sz="2300" dirty="0"/>
                  <a:t>Thus, IH holds for n=k.</a:t>
                </a:r>
              </a:p>
              <a:p>
                <a:r>
                  <a:rPr lang="en-US" sz="2700" dirty="0"/>
                  <a:t>Conclusion:</a:t>
                </a:r>
              </a:p>
              <a:p>
                <a:pPr lvl="1"/>
                <a:r>
                  <a:rPr lang="en-US" sz="2300" dirty="0"/>
                  <a:t>For all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𝑛</m:t>
                    </m:r>
                    <m:r>
                      <a:rPr lang="en-US" i="1">
                        <a:latin typeface="Cambria Math" charset="0"/>
                      </a:rPr>
                      <m:t>≥1</m:t>
                    </m:r>
                    <m:r>
                      <a:rPr lang="en-US" smtClean="0">
                        <a:solidFill>
                          <a:schemeClr val="tx1"/>
                        </a:solidFill>
                        <a:latin typeface="Cambria Math" charset="0"/>
                      </a:rPr>
                      <m:t>,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charset="0"/>
                      </a:rPr>
                      <m:t> 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charset="0"/>
                      </a:rPr>
                      <m:t>𝑇</m:t>
                    </m:r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𝑛</m:t>
                        </m:r>
                      </m:e>
                    </m:d>
                    <m:r>
                      <a:rPr lang="en-US" i="1">
                        <a:solidFill>
                          <a:schemeClr val="tx1"/>
                        </a:solidFill>
                        <a:latin typeface="Cambria Math" charset="0"/>
                      </a:rPr>
                      <m:t>≤</m:t>
                    </m:r>
                    <m:r>
                      <a:rPr lang="en-US" b="1" i="1" smtClean="0">
                        <a:solidFill>
                          <a:srgbClr val="CF6E6C"/>
                        </a:solidFill>
                        <a:latin typeface="Cambria Math" panose="02040503050406030204" pitchFamily="18" charset="0"/>
                      </a:rPr>
                      <m:t>𝟏𝟎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charset="0"/>
                      </a:rPr>
                      <m:t>𝑛</m:t>
                    </m:r>
                  </m:oMath>
                </a14:m>
                <a:r>
                  <a:rPr lang="en-US" b="1" dirty="0">
                    <a:solidFill>
                      <a:schemeClr val="tx1"/>
                    </a:solidFill>
                  </a:rPr>
                  <a:t> </a:t>
                </a:r>
              </a:p>
              <a:p>
                <a:pPr lvl="1"/>
                <a:r>
                  <a:rPr lang="en-US" sz="2300" dirty="0">
                    <a:solidFill>
                      <a:schemeClr val="tx1"/>
                    </a:solidFill>
                  </a:rPr>
                  <a:t>Then, T(n) = O(n), using the definition of big-Oh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3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3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23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3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=1, </m:t>
                    </m:r>
                    <m:r>
                      <a:rPr lang="en-US" sz="23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23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=10.</m:t>
                    </m:r>
                  </m:oMath>
                </a14:m>
                <a:endParaRPr lang="en-US" sz="2300" dirty="0">
                  <a:solidFill>
                    <a:schemeClr val="tx1"/>
                  </a:solidFill>
                </a:endParaRPr>
              </a:p>
              <a:p>
                <a:pPr lvl="1"/>
                <a:endParaRPr lang="en-US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85582" y="2189502"/>
                <a:ext cx="8758418" cy="4570180"/>
              </a:xfrm>
              <a:blipFill>
                <a:blip r:embed="rId2"/>
                <a:stretch>
                  <a:fillRect l="-10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93830" y="1442482"/>
                <a:ext cx="5270269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latin typeface="Segoe Print" panose="02000800000000000000" pitchFamily="2" charset="0"/>
                    <a:ea typeface="Noteworthy Light" panose="02000400000000000000" pitchFamily="2" charset="77"/>
                  </a:rPr>
                  <a:t>Theorem</a:t>
                </a:r>
                <a:r>
                  <a:rPr lang="en-US" sz="3200" dirty="0">
                    <a:latin typeface="Segoe Print" panose="02000800000000000000" pitchFamily="2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charset="0"/>
                      </a:rPr>
                      <m:t>𝑇</m:t>
                    </m:r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charset="0"/>
                          </a:rPr>
                          <m:t>𝑛</m:t>
                        </m:r>
                      </m:e>
                    </m:d>
                    <m:r>
                      <a:rPr lang="en-US" sz="3200" b="0" i="1" smtClean="0">
                        <a:latin typeface="Cambria Math" charset="0"/>
                      </a:rPr>
                      <m:t>=</m:t>
                    </m:r>
                    <m:r>
                      <a:rPr lang="en-US" sz="3200" b="0" i="1" smtClean="0">
                        <a:latin typeface="Cambria Math" charset="0"/>
                      </a:rPr>
                      <m:t>𝑂</m:t>
                    </m:r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charset="0"/>
                          </a:rPr>
                          <m:t>𝑛</m:t>
                        </m:r>
                      </m:e>
                    </m:d>
                  </m:oMath>
                </a14:m>
                <a:endParaRPr lang="en-US" sz="3200" b="0" dirty="0"/>
              </a:p>
              <a:p>
                <a:r>
                  <a:rPr lang="en-US" sz="3200" b="1" dirty="0">
                    <a:latin typeface="Segoe Print" panose="02000800000000000000" pitchFamily="2" charset="0"/>
                    <a:ea typeface="Noteworthy Light" panose="02000400000000000000" pitchFamily="2" charset="77"/>
                  </a:rPr>
                  <a:t>Proof: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830" y="1442482"/>
                <a:ext cx="5270269" cy="1077218"/>
              </a:xfrm>
              <a:prstGeom prst="rect">
                <a:avLst/>
              </a:prstGeom>
              <a:blipFill>
                <a:blip r:embed="rId3"/>
                <a:stretch>
                  <a:fillRect l="-2644" t="-5882" b="-17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D48584EA-8734-8E4C-92C2-0A8AA78FD93A}"/>
                  </a:ext>
                </a:extLst>
              </p:cNvPr>
              <p:cNvSpPr/>
              <p:nvPr/>
            </p:nvSpPr>
            <p:spPr>
              <a:xfrm>
                <a:off x="4799706" y="157107"/>
                <a:ext cx="4187237" cy="89377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charset="0"/>
                        </a:rPr>
                        <m:t>𝑇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charset="0"/>
                            </a:rPr>
                            <m:t>𝑛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i="1">
                          <a:latin typeface="Cambria Math" charset="0"/>
                        </a:rPr>
                        <m:t>𝑛</m:t>
                      </m:r>
                      <m:r>
                        <a:rPr lang="en-US" i="1">
                          <a:latin typeface="Cambria Math" charset="0"/>
                        </a:rPr>
                        <m:t>+</m:t>
                      </m:r>
                      <m:r>
                        <a:rPr lang="en-US" i="1">
                          <a:latin typeface="Cambria Math" charset="0"/>
                        </a:rPr>
                        <m:t>𝑇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charset="0"/>
                                </a:rPr>
                                <m:t>𝑛</m:t>
                              </m:r>
                            </m:num>
                            <m:den>
                              <m:r>
                                <a:rPr lang="en-US" i="1">
                                  <a:latin typeface="Cambria Math" charset="0"/>
                                </a:rPr>
                                <m:t>5</m:t>
                              </m:r>
                            </m:den>
                          </m:f>
                        </m:e>
                      </m:d>
                      <m:r>
                        <a:rPr lang="en-US" i="1">
                          <a:latin typeface="Cambria Math" charset="0"/>
                        </a:rPr>
                        <m:t>+</m:t>
                      </m:r>
                      <m:r>
                        <a:rPr lang="en-US" i="1">
                          <a:latin typeface="Cambria Math" charset="0"/>
                        </a:rPr>
                        <m:t>𝑇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7</m:t>
                              </m:r>
                              <m:r>
                                <a:rPr lang="en-US" i="1">
                                  <a:latin typeface="Cambria Math" charset="0"/>
                                </a:rPr>
                                <m:t>𝑛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den>
                          </m:f>
                        </m:e>
                      </m:d>
                      <m:r>
                        <m:rPr>
                          <m:nor/>
                        </m:rPr>
                        <a:rPr lang="en-US" dirty="0"/>
                        <m:t> </m:t>
                      </m:r>
                      <m:r>
                        <m:rPr>
                          <m:nor/>
                        </m:rPr>
                        <a:rPr lang="en-US" dirty="0"/>
                        <m:t>for</m:t>
                      </m:r>
                      <m:r>
                        <m:rPr>
                          <m:nor/>
                        </m:rPr>
                        <a:rPr lang="en-US" dirty="0"/>
                        <m:t> </m:t>
                      </m:r>
                      <m:r>
                        <a:rPr lang="en-US" i="1">
                          <a:latin typeface="Cambria Math" charset="0"/>
                        </a:rPr>
                        <m:t>𝑛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&gt;10.</m:t>
                      </m:r>
                    </m:oMath>
                  </m:oMathPara>
                </a14:m>
                <a:endParaRPr lang="en-US" dirty="0"/>
              </a:p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dirty="0"/>
                        <m:t>Base</m:t>
                      </m:r>
                      <m:r>
                        <m:rPr>
                          <m:nor/>
                        </m:rPr>
                        <a:rPr lang="en-US" dirty="0"/>
                        <m:t> </m:t>
                      </m:r>
                      <m:r>
                        <m:rPr>
                          <m:nor/>
                        </m:rPr>
                        <a:rPr lang="en-US" dirty="0"/>
                        <m:t>case</m:t>
                      </m:r>
                      <m:r>
                        <m:rPr>
                          <m:nor/>
                        </m:rPr>
                        <a:rPr lang="en-US" dirty="0"/>
                        <m:t>: </m:t>
                      </m:r>
                      <m:r>
                        <a:rPr lang="en-US" i="1">
                          <a:latin typeface="Cambria Math" charset="0"/>
                        </a:rPr>
                        <m:t>𝑇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charset="0"/>
                            </a:rPr>
                            <m:t>𝑛</m:t>
                          </m:r>
                        </m:e>
                      </m:d>
                      <m:r>
                        <a:rPr lang="en-US" i="1">
                          <a:latin typeface="Cambria Math" charset="0"/>
                        </a:rPr>
                        <m:t>= 1 </m:t>
                      </m:r>
                      <m:r>
                        <m:rPr>
                          <m:sty m:val="p"/>
                        </m:rPr>
                        <a:rPr lang="en-US">
                          <a:latin typeface="Cambria Math" charset="0"/>
                        </a:rPr>
                        <m:t>when</m:t>
                      </m:r>
                      <m:r>
                        <a:rPr lang="en-US">
                          <a:latin typeface="Cambria Math" charset="0"/>
                        </a:rPr>
                        <m:t> </m:t>
                      </m:r>
                      <m:r>
                        <a:rPr lang="en-US" i="1">
                          <a:latin typeface="Cambria Math" charset="0"/>
                        </a:rPr>
                        <m:t>1≤</m:t>
                      </m:r>
                      <m:r>
                        <a:rPr lang="en-US" i="1">
                          <a:latin typeface="Cambria Math" charset="0"/>
                        </a:rPr>
                        <m:t>𝑛</m:t>
                      </m:r>
                      <m:r>
                        <a:rPr lang="en-US" i="1">
                          <a:latin typeface="Cambria Math" charset="0"/>
                        </a:rPr>
                        <m:t>≤10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D48584EA-8734-8E4C-92C2-0A8AA78FD9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9706" y="157107"/>
                <a:ext cx="4187237" cy="893771"/>
              </a:xfrm>
              <a:prstGeom prst="rect">
                <a:avLst/>
              </a:prstGeom>
              <a:blipFill>
                <a:blip r:embed="rId4"/>
                <a:stretch>
                  <a:fillRect b="-5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92F759C6-DD88-3A44-B6A7-4593D3BE727B}"/>
              </a:ext>
            </a:extLst>
          </p:cNvPr>
          <p:cNvSpPr txBox="1"/>
          <p:nvPr/>
        </p:nvSpPr>
        <p:spPr>
          <a:xfrm>
            <a:off x="293830" y="1000864"/>
            <a:ext cx="4794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(Aka, pretend we knew this all along).</a:t>
            </a:r>
          </a:p>
        </p:txBody>
      </p:sp>
    </p:spTree>
    <p:extLst>
      <p:ext uri="{BB962C8B-B14F-4D97-AF65-F5344CB8AC3E}">
        <p14:creationId xmlns:p14="http://schemas.microsoft.com/office/powerpoint/2010/main" val="645281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have we learned?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690689"/>
            <a:ext cx="7886701" cy="503237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The substitution method can work when the master theorem doesn’t.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For example, with different-sized sub-problems.</a:t>
            </a:r>
          </a:p>
          <a:p>
            <a:pPr lvl="1"/>
            <a:endParaRPr lang="en-US" dirty="0">
              <a:solidFill>
                <a:srgbClr val="7030A0"/>
              </a:solidFill>
            </a:endParaRPr>
          </a:p>
          <a:p>
            <a:r>
              <a:rPr lang="en-US" dirty="0"/>
              <a:t>Step 1: generate a guess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Throw the kitchen sink at it.</a:t>
            </a:r>
          </a:p>
          <a:p>
            <a:r>
              <a:rPr lang="en-US" dirty="0"/>
              <a:t>Step 2: try to prove that your guess is correct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You may have to leave some constants unspecified till the end </a:t>
            </a:r>
            <a:r>
              <a:rPr lang="mr-IN" dirty="0">
                <a:solidFill>
                  <a:schemeClr val="accent4"/>
                </a:solidFill>
              </a:rPr>
              <a:t>–</a:t>
            </a:r>
            <a:r>
              <a:rPr lang="en-US" dirty="0">
                <a:solidFill>
                  <a:schemeClr val="accent4"/>
                </a:solidFill>
              </a:rPr>
              <a:t> then see what they need to be for the proof to work!!</a:t>
            </a:r>
          </a:p>
          <a:p>
            <a:r>
              <a:rPr lang="en-US" dirty="0"/>
              <a:t>Step 3: profit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Pretend you didn’t do Steps 1 and 2 and write down a nice proof.</a:t>
            </a:r>
          </a:p>
          <a:p>
            <a:pPr lvl="1"/>
            <a:endParaRPr lang="en-US" dirty="0">
              <a:solidFill>
                <a:schemeClr val="accent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8845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More practice with the Substitution Method.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k-SELECT problem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k-SELECT solution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Return of the Substitution Method.</a:t>
            </a:r>
          </a:p>
        </p:txBody>
      </p:sp>
      <p:sp>
        <p:nvSpPr>
          <p:cNvPr id="4" name="Down Arrow 3"/>
          <p:cNvSpPr/>
          <p:nvPr/>
        </p:nvSpPr>
        <p:spPr>
          <a:xfrm rot="5400000">
            <a:off x="4096377" y="2007705"/>
            <a:ext cx="698270" cy="1030779"/>
          </a:xfrm>
          <a:prstGeom prst="down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37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515" y="96389"/>
            <a:ext cx="7886700" cy="1325563"/>
          </a:xfrm>
        </p:spPr>
        <p:txBody>
          <a:bodyPr/>
          <a:lstStyle/>
          <a:p>
            <a:r>
              <a:rPr lang="en-US" dirty="0"/>
              <a:t>The k-SELECT problem</a:t>
            </a:r>
            <a:br>
              <a:rPr lang="en-US" dirty="0"/>
            </a:br>
            <a:r>
              <a:rPr lang="en-US" sz="2400" dirty="0"/>
              <a:t>from your pre-lecture exercise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1190627"/>
          </a:xfrm>
        </p:spPr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SELECT</a:t>
            </a:r>
            <a:r>
              <a:rPr lang="en-US" dirty="0"/>
              <a:t>(A, k):</a:t>
            </a:r>
          </a:p>
          <a:p>
            <a:pPr lvl="1"/>
            <a:r>
              <a:rPr lang="en-US" dirty="0"/>
              <a:t>Return the </a:t>
            </a:r>
            <a:r>
              <a:rPr lang="en-US" dirty="0" err="1"/>
              <a:t>k’th</a:t>
            </a:r>
            <a:r>
              <a:rPr lang="en-US" dirty="0"/>
              <a:t> smallest element of A.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51629" y="1506023"/>
            <a:ext cx="5636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A is an array of size n, k is in {1,</a:t>
            </a:r>
            <a:r>
              <a:rPr lang="mr-IN" dirty="0">
                <a:solidFill>
                  <a:schemeClr val="accent4"/>
                </a:solidFill>
              </a:rPr>
              <a:t>…</a:t>
            </a:r>
            <a:r>
              <a:rPr lang="en-US" dirty="0">
                <a:solidFill>
                  <a:schemeClr val="accent4"/>
                </a:solidFill>
              </a:rPr>
              <a:t>,n}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546324" y="3541753"/>
            <a:ext cx="5766649" cy="705201"/>
            <a:chOff x="1573619" y="3296093"/>
            <a:chExt cx="5766649" cy="705201"/>
          </a:xfrm>
        </p:grpSpPr>
        <p:sp>
          <p:nvSpPr>
            <p:cNvPr id="6" name="Rectangle 5"/>
            <p:cNvSpPr/>
            <p:nvPr/>
          </p:nvSpPr>
          <p:spPr>
            <a:xfrm>
              <a:off x="1573619" y="3296093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7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2303538" y="3296093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4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3012192" y="3296093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3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3738658" y="3296093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8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470028" y="3296093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1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178682" y="3296093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5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908601" y="3296093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9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635067" y="3296093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14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3711363" y="4765343"/>
            <a:ext cx="42528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>
                <a:solidFill>
                  <a:schemeClr val="accent4"/>
                </a:solidFill>
              </a:rPr>
              <a:t>SELECT</a:t>
            </a:r>
            <a:r>
              <a:rPr lang="en-US" sz="2400" dirty="0"/>
              <a:t>(A, 1) = MIN(A)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>
                <a:solidFill>
                  <a:schemeClr val="accent4"/>
                </a:solidFill>
              </a:rPr>
              <a:t>SELECT</a:t>
            </a:r>
            <a:r>
              <a:rPr lang="en-US" sz="2400" dirty="0"/>
              <a:t>(A, n/2) = MEDIAN(A)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>
                <a:solidFill>
                  <a:schemeClr val="accent4"/>
                </a:solidFill>
              </a:rPr>
              <a:t>SELECT</a:t>
            </a:r>
            <a:r>
              <a:rPr lang="en-US" sz="2400" dirty="0"/>
              <a:t>(A, n) = MAX(A)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16676" y="4765343"/>
            <a:ext cx="33164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>
                <a:solidFill>
                  <a:schemeClr val="accent4"/>
                </a:solidFill>
              </a:rPr>
              <a:t>SELECT</a:t>
            </a:r>
            <a:r>
              <a:rPr lang="en-US" sz="2400" dirty="0"/>
              <a:t>(A, 1) = 1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>
                <a:solidFill>
                  <a:schemeClr val="accent4"/>
                </a:solidFill>
              </a:rPr>
              <a:t>SELECT</a:t>
            </a:r>
            <a:r>
              <a:rPr lang="en-US" sz="2400" dirty="0"/>
              <a:t>(A, 2) = 3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>
                <a:solidFill>
                  <a:schemeClr val="accent4"/>
                </a:solidFill>
              </a:rPr>
              <a:t>SELECT</a:t>
            </a:r>
            <a:r>
              <a:rPr lang="en-US" sz="2400" dirty="0"/>
              <a:t>(A, 3) = 4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>
                <a:solidFill>
                  <a:schemeClr val="accent4"/>
                </a:solidFill>
              </a:rPr>
              <a:t>SELECT</a:t>
            </a:r>
            <a:r>
              <a:rPr lang="en-US" sz="2400" dirty="0"/>
              <a:t>(A, 8) = 14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589423" y="5206224"/>
            <a:ext cx="550310" cy="75944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588154" y="4719177"/>
            <a:ext cx="16240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4"/>
                </a:solidFill>
              </a:rPr>
              <a:t>Being sloppy about floors and ceilings!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42920" y="86687"/>
            <a:ext cx="2242683" cy="1015663"/>
          </a:xfrm>
          <a:prstGeom prst="rect">
            <a:avLst/>
          </a:prstGeom>
          <a:noFill/>
          <a:ln>
            <a:solidFill>
              <a:srgbClr val="CF6E6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rgbClr val="CF6E6C"/>
                </a:solidFill>
              </a:rPr>
              <a:t>For today, assume all arrays have distinct elements.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1357" y="6484060"/>
            <a:ext cx="5134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Note that the definition </a:t>
            </a:r>
            <a:r>
              <a:rPr lang="en-US">
                <a:solidFill>
                  <a:schemeClr val="accent4"/>
                </a:solidFill>
              </a:rPr>
              <a:t>of Select is </a:t>
            </a:r>
            <a:r>
              <a:rPr lang="en-US" dirty="0">
                <a:solidFill>
                  <a:schemeClr val="accent4"/>
                </a:solidFill>
              </a:rPr>
              <a:t>1-indexed</a:t>
            </a:r>
            <a:r>
              <a:rPr lang="mr-IN" dirty="0">
                <a:solidFill>
                  <a:schemeClr val="accent4"/>
                </a:solidFill>
              </a:rPr>
              <a:t>…</a:t>
            </a:r>
            <a:endParaRPr lang="en-US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67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/>
      <p:bldP spid="15" grpId="0" uiExpand="1" build="p"/>
      <p:bldP spid="17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On your pre-lecture exercise…</a:t>
            </a:r>
            <a:br>
              <a:rPr lang="en-US" dirty="0"/>
            </a:br>
            <a:r>
              <a:rPr lang="en-US" dirty="0"/>
              <a:t>An O(</a:t>
            </a:r>
            <a:r>
              <a:rPr lang="en-US" dirty="0" err="1"/>
              <a:t>nlog</a:t>
            </a:r>
            <a:r>
              <a:rPr lang="en-US" dirty="0"/>
              <a:t>(n))-time algorithm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SELECT</a:t>
            </a:r>
            <a:r>
              <a:rPr lang="en-US" dirty="0"/>
              <a:t>(A, k):</a:t>
            </a:r>
          </a:p>
          <a:p>
            <a:pPr lvl="1"/>
            <a:r>
              <a:rPr lang="en-US" dirty="0"/>
              <a:t>A = </a:t>
            </a:r>
            <a:r>
              <a:rPr lang="en-US" dirty="0" err="1">
                <a:solidFill>
                  <a:schemeClr val="accent4"/>
                </a:solidFill>
              </a:rPr>
              <a:t>MergeSort</a:t>
            </a:r>
            <a:r>
              <a:rPr lang="en-US" dirty="0"/>
              <a:t>(A)</a:t>
            </a:r>
          </a:p>
          <a:p>
            <a:pPr lvl="1"/>
            <a:r>
              <a:rPr lang="en-US" b="1" dirty="0"/>
              <a:t>return</a:t>
            </a:r>
            <a:r>
              <a:rPr lang="en-US" dirty="0"/>
              <a:t> A[k-1]</a:t>
            </a:r>
          </a:p>
          <a:p>
            <a:pPr lvl="1"/>
            <a:endParaRPr lang="en-US" dirty="0"/>
          </a:p>
          <a:p>
            <a:r>
              <a:rPr lang="en-US" dirty="0"/>
              <a:t>Running time is </a:t>
            </a:r>
            <a:r>
              <a:rPr lang="en-US" dirty="0">
                <a:solidFill>
                  <a:schemeClr val="accent4"/>
                </a:solidFill>
              </a:rPr>
              <a:t>O(n log(n)).</a:t>
            </a:r>
          </a:p>
          <a:p>
            <a:r>
              <a:rPr lang="en-US" dirty="0"/>
              <a:t>So that’s the benchmark</a:t>
            </a:r>
            <a:r>
              <a:rPr lang="mr-IN" dirty="0"/>
              <a:t>…</a:t>
            </a:r>
            <a:r>
              <a:rPr lang="en-US" dirty="0"/>
              <a:t>.</a:t>
            </a:r>
          </a:p>
          <a:p>
            <a:endParaRPr lang="en-US" dirty="0"/>
          </a:p>
          <a:p>
            <a:pPr marL="0" indent="0" algn="ctr">
              <a:buNone/>
            </a:pPr>
            <a:r>
              <a:rPr lang="en-US" sz="3600" dirty="0">
                <a:solidFill>
                  <a:srgbClr val="CF6E6C"/>
                </a:solidFill>
              </a:rPr>
              <a:t>Can we do better?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28725" y="5600700"/>
            <a:ext cx="4857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rgbClr val="CF6E6C"/>
                </a:solidFill>
              </a:rPr>
              <a:t>We’re hoping to get O(n)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86475" y="2192295"/>
            <a:ext cx="2921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>
                <a:solidFill>
                  <a:srgbClr val="7030A0"/>
                </a:solidFill>
              </a:rPr>
              <a:t>It’s k-1 and not k since my pseudocode is 0-indexed and the problem is 1-indexed</a:t>
            </a:r>
            <a:r>
              <a:rPr lang="mr-IN" i="1" dirty="0">
                <a:solidFill>
                  <a:srgbClr val="7030A0"/>
                </a:solidFill>
              </a:rPr>
              <a:t>…</a:t>
            </a:r>
            <a:endParaRPr lang="en-US" i="1" dirty="0">
              <a:solidFill>
                <a:srgbClr val="7030A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0013" y="5600700"/>
            <a:ext cx="1041400" cy="114853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42347" y="5028430"/>
            <a:ext cx="1816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7030A0"/>
                </a:solidFill>
              </a:rPr>
              <a:t>Show that you can’t do better than O(n).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BE4FCDE-4A9E-8E41-B2AD-6FFAC73622E9}"/>
              </a:ext>
            </a:extLst>
          </p:cNvPr>
          <p:cNvCxnSpPr/>
          <p:nvPr/>
        </p:nvCxnSpPr>
        <p:spPr>
          <a:xfrm flipH="1">
            <a:off x="3089189" y="2631989"/>
            <a:ext cx="2997286" cy="182709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161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  <p:bldP spid="5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Goal: An O(n)-time algorithm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On your pre-lecture exercise: </a:t>
                </a:r>
                <a:r>
                  <a:rPr lang="en-US" dirty="0">
                    <a:solidFill>
                      <a:schemeClr val="accent4"/>
                    </a:solidFill>
                  </a:rPr>
                  <a:t>SELECT(A, 1).</a:t>
                </a:r>
              </a:p>
              <a:p>
                <a:pPr lvl="1"/>
                <a:r>
                  <a:rPr lang="en-US" dirty="0"/>
                  <a:t>(aka, </a:t>
                </a:r>
                <a:r>
                  <a:rPr lang="en-US" dirty="0">
                    <a:solidFill>
                      <a:schemeClr val="accent4"/>
                    </a:solidFill>
                  </a:rPr>
                  <a:t>MIN(A)</a:t>
                </a:r>
                <a:r>
                  <a:rPr lang="en-US" dirty="0"/>
                  <a:t>)</a:t>
                </a:r>
              </a:p>
              <a:p>
                <a:r>
                  <a:rPr lang="en-US" dirty="0">
                    <a:solidFill>
                      <a:schemeClr val="accent4"/>
                    </a:solidFill>
                  </a:rPr>
                  <a:t>MIN</a:t>
                </a:r>
                <a:r>
                  <a:rPr lang="en-US" dirty="0"/>
                  <a:t>(A):</a:t>
                </a:r>
              </a:p>
              <a:p>
                <a:pPr lvl="1"/>
                <a:r>
                  <a:rPr lang="en-US" dirty="0"/>
                  <a:t>ret =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∞</m:t>
                    </m:r>
                  </m:oMath>
                </a14:m>
                <a:endParaRPr lang="en-US" dirty="0"/>
              </a:p>
              <a:p>
                <a:pPr lvl="1"/>
                <a:r>
                  <a:rPr lang="en-US" b="1" dirty="0"/>
                  <a:t>For</a:t>
                </a:r>
                <a:r>
                  <a:rPr lang="en-US" dirty="0"/>
                  <a:t> </a:t>
                </a:r>
                <a:r>
                  <a:rPr lang="en-US" dirty="0" err="1"/>
                  <a:t>i</a:t>
                </a:r>
                <a:r>
                  <a:rPr lang="en-US" dirty="0"/>
                  <a:t>=0, ..., n-1:</a:t>
                </a:r>
              </a:p>
              <a:p>
                <a:pPr lvl="2"/>
                <a:r>
                  <a:rPr lang="en-US" sz="2400" dirty="0"/>
                  <a:t>If A[</a:t>
                </a:r>
                <a:r>
                  <a:rPr lang="en-US" sz="2400" dirty="0" err="1"/>
                  <a:t>i</a:t>
                </a:r>
                <a:r>
                  <a:rPr lang="en-US" sz="2400" dirty="0"/>
                  <a:t>] &lt; ret:</a:t>
                </a:r>
              </a:p>
              <a:p>
                <a:pPr lvl="3"/>
                <a:r>
                  <a:rPr lang="en-US" sz="2400" dirty="0"/>
                  <a:t>ret = A[</a:t>
                </a:r>
                <a:r>
                  <a:rPr lang="en-US" sz="2400" dirty="0" err="1"/>
                  <a:t>i</a:t>
                </a:r>
                <a:r>
                  <a:rPr lang="en-US" sz="2400" dirty="0"/>
                  <a:t>]</a:t>
                </a:r>
              </a:p>
              <a:p>
                <a:pPr lvl="1"/>
                <a:r>
                  <a:rPr lang="en-US" b="1" dirty="0"/>
                  <a:t>Return</a:t>
                </a:r>
                <a:r>
                  <a:rPr lang="en-US" dirty="0"/>
                  <a:t> ret</a:t>
                </a:r>
              </a:p>
              <a:p>
                <a:pPr lvl="2"/>
                <a:endParaRPr lang="en-US" dirty="0"/>
              </a:p>
              <a:p>
                <a:r>
                  <a:rPr lang="en-US" dirty="0"/>
                  <a:t>Time O(n).  </a:t>
                </a:r>
                <a:r>
                  <a:rPr lang="en-US" dirty="0">
                    <a:solidFill>
                      <a:srgbClr val="CF6E6C"/>
                    </a:solidFill>
                  </a:rPr>
                  <a:t>Yay!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3834596" y="4206747"/>
            <a:ext cx="2620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This stuff is O(1)</a:t>
            </a:r>
          </a:p>
        </p:txBody>
      </p:sp>
      <p:sp>
        <p:nvSpPr>
          <p:cNvPr id="5" name="Right Brace 4"/>
          <p:cNvSpPr/>
          <p:nvPr/>
        </p:nvSpPr>
        <p:spPr>
          <a:xfrm>
            <a:off x="3452459" y="4013095"/>
            <a:ext cx="382137" cy="756636"/>
          </a:xfrm>
          <a:prstGeom prst="rightBrace">
            <a:avLst/>
          </a:prstGeom>
          <a:ln w="34925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94980" y="3925255"/>
            <a:ext cx="2620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This loop runs O(n) times</a:t>
            </a:r>
          </a:p>
        </p:txBody>
      </p:sp>
      <p:sp>
        <p:nvSpPr>
          <p:cNvPr id="7" name="Right Brace 6"/>
          <p:cNvSpPr/>
          <p:nvPr/>
        </p:nvSpPr>
        <p:spPr>
          <a:xfrm>
            <a:off x="5512843" y="3518882"/>
            <a:ext cx="382137" cy="1250849"/>
          </a:xfrm>
          <a:prstGeom prst="rightBrace">
            <a:avLst/>
          </a:prstGeom>
          <a:ln w="34925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249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  <p:bldP spid="5" grpId="0" animBg="1"/>
      <p:bldP spid="6" grpId="0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Also on your pre-lecture exercise</a:t>
            </a:r>
            <a:br>
              <a:rPr lang="en-US" dirty="0"/>
            </a:br>
            <a:r>
              <a:rPr lang="en-US" dirty="0"/>
              <a:t>How about SELECT(A,2)?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>
                    <a:solidFill>
                      <a:schemeClr val="accent4"/>
                    </a:solidFill>
                  </a:rPr>
                  <a:t>SELECT2</a:t>
                </a:r>
                <a:r>
                  <a:rPr lang="en-US" dirty="0"/>
                  <a:t>(A):</a:t>
                </a:r>
              </a:p>
              <a:p>
                <a:pPr lvl="1"/>
                <a:r>
                  <a:rPr lang="en-US" dirty="0"/>
                  <a:t>ret =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∞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>
                    <a:solidFill>
                      <a:srgbClr val="7030A0"/>
                    </a:solidFill>
                  </a:rPr>
                  <a:t>minSoFar =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7030A0"/>
                        </a:solidFill>
                        <a:latin typeface="Cambria Math" charset="0"/>
                      </a:rPr>
                      <m:t>∞</m:t>
                    </m:r>
                  </m:oMath>
                </a14:m>
                <a:endParaRPr lang="en-US" dirty="0">
                  <a:solidFill>
                    <a:srgbClr val="7030A0"/>
                  </a:solidFill>
                </a:endParaRPr>
              </a:p>
              <a:p>
                <a:pPr lvl="1"/>
                <a:r>
                  <a:rPr lang="en-US" b="1" dirty="0"/>
                  <a:t>For</a:t>
                </a:r>
                <a:r>
                  <a:rPr lang="en-US" dirty="0"/>
                  <a:t> </a:t>
                </a:r>
                <a:r>
                  <a:rPr lang="en-US" dirty="0" err="1"/>
                  <a:t>i</a:t>
                </a:r>
                <a:r>
                  <a:rPr lang="en-US" dirty="0"/>
                  <a:t>=0, .., n-1:</a:t>
                </a:r>
              </a:p>
              <a:p>
                <a:pPr lvl="2"/>
                <a:r>
                  <a:rPr lang="en-US" b="1" dirty="0"/>
                  <a:t>If</a:t>
                </a:r>
                <a:r>
                  <a:rPr lang="en-US" dirty="0"/>
                  <a:t> A[</a:t>
                </a:r>
                <a:r>
                  <a:rPr lang="en-US" dirty="0" err="1"/>
                  <a:t>i</a:t>
                </a:r>
                <a:r>
                  <a:rPr lang="en-US" dirty="0"/>
                  <a:t>] &lt; ret and A[</a:t>
                </a:r>
                <a:r>
                  <a:rPr lang="en-US" dirty="0" err="1"/>
                  <a:t>i</a:t>
                </a:r>
                <a:r>
                  <a:rPr lang="en-US" dirty="0"/>
                  <a:t>] &lt; </a:t>
                </a:r>
                <a:r>
                  <a:rPr lang="en-US" dirty="0" err="1">
                    <a:solidFill>
                      <a:srgbClr val="7030A0"/>
                    </a:solidFill>
                  </a:rPr>
                  <a:t>minSoFar</a:t>
                </a:r>
                <a:r>
                  <a:rPr lang="en-US" dirty="0"/>
                  <a:t>:</a:t>
                </a:r>
              </a:p>
              <a:p>
                <a:pPr lvl="3"/>
                <a:r>
                  <a:rPr lang="en-US" sz="2000" dirty="0"/>
                  <a:t>ret = </a:t>
                </a:r>
                <a:r>
                  <a:rPr lang="en-US" sz="2000" dirty="0" err="1">
                    <a:solidFill>
                      <a:srgbClr val="7030A0"/>
                    </a:solidFill>
                  </a:rPr>
                  <a:t>minSoFar</a:t>
                </a:r>
                <a:endParaRPr lang="en-US" sz="2000" dirty="0">
                  <a:solidFill>
                    <a:srgbClr val="7030A0"/>
                  </a:solidFill>
                </a:endParaRPr>
              </a:p>
              <a:p>
                <a:pPr lvl="3"/>
                <a:r>
                  <a:rPr lang="en-US" sz="2000" dirty="0" err="1">
                    <a:solidFill>
                      <a:srgbClr val="7030A0"/>
                    </a:solidFill>
                  </a:rPr>
                  <a:t>minSoFar</a:t>
                </a:r>
                <a:r>
                  <a:rPr lang="en-US" sz="2000" dirty="0"/>
                  <a:t> = A[</a:t>
                </a:r>
                <a:r>
                  <a:rPr lang="en-US" sz="2000" dirty="0" err="1"/>
                  <a:t>i</a:t>
                </a:r>
                <a:r>
                  <a:rPr lang="en-US" sz="2000" dirty="0"/>
                  <a:t>]</a:t>
                </a:r>
              </a:p>
              <a:p>
                <a:pPr lvl="2"/>
                <a:r>
                  <a:rPr lang="en-US" b="1" dirty="0"/>
                  <a:t>Else</a:t>
                </a:r>
                <a:r>
                  <a:rPr lang="en-US" dirty="0"/>
                  <a:t> if A[</a:t>
                </a:r>
                <a:r>
                  <a:rPr lang="en-US" dirty="0" err="1"/>
                  <a:t>i</a:t>
                </a:r>
                <a:r>
                  <a:rPr lang="en-US" dirty="0"/>
                  <a:t>] &lt; ret and A[</a:t>
                </a:r>
                <a:r>
                  <a:rPr lang="en-US" dirty="0" err="1"/>
                  <a:t>i</a:t>
                </a:r>
                <a:r>
                  <a:rPr lang="en-US" dirty="0"/>
                  <a:t>] &gt;= </a:t>
                </a:r>
                <a:r>
                  <a:rPr lang="en-US" dirty="0" err="1">
                    <a:solidFill>
                      <a:srgbClr val="7030A0"/>
                    </a:solidFill>
                  </a:rPr>
                  <a:t>minSoFar</a:t>
                </a:r>
                <a:r>
                  <a:rPr lang="en-US" dirty="0"/>
                  <a:t>:</a:t>
                </a:r>
              </a:p>
              <a:p>
                <a:pPr lvl="3"/>
                <a:r>
                  <a:rPr lang="en-US" sz="2000" dirty="0"/>
                  <a:t>ret = A[</a:t>
                </a:r>
                <a:r>
                  <a:rPr lang="en-US" sz="2000" dirty="0" err="1"/>
                  <a:t>i</a:t>
                </a:r>
                <a:r>
                  <a:rPr lang="en-US" sz="2000" dirty="0"/>
                  <a:t>]</a:t>
                </a:r>
              </a:p>
              <a:p>
                <a:pPr lvl="1"/>
                <a:r>
                  <a:rPr lang="en-US" b="1" dirty="0"/>
                  <a:t>Return</a:t>
                </a:r>
                <a:r>
                  <a:rPr lang="en-US" dirty="0"/>
                  <a:t> ret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391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5943174" y="1690689"/>
            <a:ext cx="28865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4"/>
                </a:solidFill>
              </a:rPr>
              <a:t>(The actual algorithm here is not very important because this won’t end up being a very good idea</a:t>
            </a:r>
            <a:r>
              <a:rPr lang="mr-IN" dirty="0">
                <a:solidFill>
                  <a:schemeClr val="accent4"/>
                </a:solidFill>
              </a:rPr>
              <a:t>…</a:t>
            </a:r>
            <a:r>
              <a:rPr lang="en-US" dirty="0">
                <a:solidFill>
                  <a:schemeClr val="accent4"/>
                </a:solidFill>
              </a:rPr>
              <a:t>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943174" y="5542738"/>
            <a:ext cx="32008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CF6E6C"/>
                </a:solidFill>
              </a:rPr>
              <a:t>Still O(n)</a:t>
            </a:r>
          </a:p>
          <a:p>
            <a:r>
              <a:rPr lang="en-US" sz="2800" dirty="0">
                <a:solidFill>
                  <a:srgbClr val="CF6E6C"/>
                </a:solidFill>
              </a:rPr>
              <a:t>SO FAR SO GOOD.</a:t>
            </a:r>
          </a:p>
        </p:txBody>
      </p:sp>
    </p:spTree>
    <p:extLst>
      <p:ext uri="{BB962C8B-B14F-4D97-AF65-F5344CB8AC3E}">
        <p14:creationId xmlns:p14="http://schemas.microsoft.com/office/powerpoint/2010/main" val="926147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SELECT</a:t>
            </a:r>
            <a:r>
              <a:rPr lang="en-US" dirty="0"/>
              <a:t>(A, n/2) aka </a:t>
            </a:r>
            <a:r>
              <a:rPr lang="en-US" dirty="0">
                <a:solidFill>
                  <a:schemeClr val="accent4"/>
                </a:solidFill>
              </a:rPr>
              <a:t>MEDIAN</a:t>
            </a:r>
            <a:r>
              <a:rPr lang="en-US" dirty="0"/>
              <a:t>(A)?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49" y="1825625"/>
                <a:ext cx="8615363" cy="4351338"/>
              </a:xfrm>
            </p:spPr>
            <p:txBody>
              <a:bodyPr>
                <a:normAutofit/>
              </a:bodyPr>
              <a:lstStyle/>
              <a:p>
                <a:r>
                  <a:rPr lang="en-US" dirty="0">
                    <a:solidFill>
                      <a:schemeClr val="accent4"/>
                    </a:solidFill>
                  </a:rPr>
                  <a:t>MEDIAN</a:t>
                </a:r>
                <a:r>
                  <a:rPr lang="en-US" dirty="0"/>
                  <a:t>(A):</a:t>
                </a:r>
              </a:p>
              <a:p>
                <a:pPr lvl="1"/>
                <a:r>
                  <a:rPr lang="en-US" dirty="0"/>
                  <a:t>ret =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∞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>
                    <a:solidFill>
                      <a:srgbClr val="7030A0"/>
                    </a:solidFill>
                  </a:rPr>
                  <a:t>minSoFar =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7030A0"/>
                        </a:solidFill>
                        <a:latin typeface="Cambria Math" charset="0"/>
                      </a:rPr>
                      <m:t>∞</m:t>
                    </m:r>
                  </m:oMath>
                </a14:m>
                <a:endParaRPr lang="en-US" dirty="0">
                  <a:solidFill>
                    <a:srgbClr val="7030A0"/>
                  </a:solidFill>
                </a:endParaRPr>
              </a:p>
              <a:p>
                <a:pPr lvl="1"/>
                <a:r>
                  <a:rPr lang="en-US" dirty="0" err="1">
                    <a:solidFill>
                      <a:srgbClr val="7030A0"/>
                    </a:solidFill>
                  </a:rPr>
                  <a:t>secondMinSoFar</a:t>
                </a:r>
                <a:r>
                  <a:rPr lang="en-US" dirty="0">
                    <a:solidFill>
                      <a:srgbClr val="7030A0"/>
                    </a:solidFill>
                  </a:rPr>
                  <a:t> =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7030A0"/>
                        </a:solidFill>
                        <a:latin typeface="Cambria Math" charset="0"/>
                      </a:rPr>
                      <m:t>∞</m:t>
                    </m:r>
                  </m:oMath>
                </a14:m>
                <a:endParaRPr lang="en-US" dirty="0">
                  <a:solidFill>
                    <a:srgbClr val="7030A0"/>
                  </a:solidFill>
                </a:endParaRPr>
              </a:p>
              <a:p>
                <a:pPr lvl="1"/>
                <a:r>
                  <a:rPr lang="en-US" dirty="0" err="1">
                    <a:solidFill>
                      <a:srgbClr val="7030A0"/>
                    </a:solidFill>
                  </a:rPr>
                  <a:t>thirdMinSoFar</a:t>
                </a:r>
                <a:r>
                  <a:rPr lang="en-US" dirty="0">
                    <a:solidFill>
                      <a:srgbClr val="7030A0"/>
                    </a:solidFill>
                  </a:rPr>
                  <a:t> =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7030A0"/>
                        </a:solidFill>
                        <a:latin typeface="Cambria Math" charset="0"/>
                      </a:rPr>
                      <m:t>∞</m:t>
                    </m:r>
                  </m:oMath>
                </a14:m>
                <a:endParaRPr lang="en-US" dirty="0">
                  <a:solidFill>
                    <a:srgbClr val="7030A0"/>
                  </a:solidFill>
                </a:endParaRPr>
              </a:p>
              <a:p>
                <a:pPr lvl="1"/>
                <a:r>
                  <a:rPr lang="en-US" dirty="0" err="1">
                    <a:solidFill>
                      <a:srgbClr val="7030A0"/>
                    </a:solidFill>
                  </a:rPr>
                  <a:t>fourthMinSoFar</a:t>
                </a:r>
                <a:r>
                  <a:rPr lang="en-US" dirty="0">
                    <a:solidFill>
                      <a:srgbClr val="7030A0"/>
                    </a:solidFill>
                  </a:rPr>
                  <a:t> =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7030A0"/>
                        </a:solidFill>
                        <a:latin typeface="Cambria Math" charset="0"/>
                      </a:rPr>
                      <m:t>∞</m:t>
                    </m:r>
                  </m:oMath>
                </a14:m>
                <a:endParaRPr lang="en-US" dirty="0">
                  <a:solidFill>
                    <a:srgbClr val="7030A0"/>
                  </a:solidFill>
                </a:endParaRPr>
              </a:p>
              <a:p>
                <a:pPr lvl="1"/>
                <a:r>
                  <a:rPr lang="mr-IN" dirty="0">
                    <a:solidFill>
                      <a:srgbClr val="7030A0"/>
                    </a:solidFill>
                  </a:rPr>
                  <a:t>…</a:t>
                </a:r>
                <a:r>
                  <a:rPr lang="en-US" dirty="0">
                    <a:solidFill>
                      <a:srgbClr val="7030A0"/>
                    </a:solidFill>
                  </a:rPr>
                  <a:t>.</a:t>
                </a:r>
              </a:p>
              <a:p>
                <a:r>
                  <a:rPr lang="en-US" dirty="0"/>
                  <a:t>This is not a good idea for large k (like n/2 or n).</a:t>
                </a:r>
              </a:p>
              <a:p>
                <a:r>
                  <a:rPr lang="en-US" dirty="0"/>
                  <a:t>Basically, this is just going to turn into something like </a:t>
                </a:r>
                <a:r>
                  <a:rPr lang="en-US" dirty="0">
                    <a:solidFill>
                      <a:schemeClr val="accent4"/>
                    </a:solidFill>
                  </a:rPr>
                  <a:t>INSERTIONSORT</a:t>
                </a:r>
                <a:r>
                  <a:rPr lang="mr-IN" dirty="0"/>
                  <a:t>…</a:t>
                </a:r>
                <a:r>
                  <a:rPr lang="en-US" dirty="0"/>
                  <a:t>and that was O(n</a:t>
                </a:r>
                <a:r>
                  <a:rPr lang="en-US" baseline="30000" dirty="0"/>
                  <a:t>2</a:t>
                </a:r>
                <a:r>
                  <a:rPr lang="en-US" dirty="0"/>
                  <a:t>).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49" y="1825625"/>
                <a:ext cx="8615363" cy="4351338"/>
              </a:xfrm>
              <a:blipFill>
                <a:blip r:embed="rId2"/>
                <a:stretch>
                  <a:fillRect l="-1325" t="-2326" b="-1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79333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828800"/>
            <a:ext cx="7426411" cy="4497859"/>
          </a:xfrm>
        </p:spPr>
        <p:txBody>
          <a:bodyPr>
            <a:normAutofit/>
          </a:bodyPr>
          <a:lstStyle/>
          <a:p>
            <a:pPr lvl="1"/>
            <a:r>
              <a:rPr lang="en-US" dirty="0"/>
              <a:t>TBA</a:t>
            </a:r>
          </a:p>
        </p:txBody>
      </p:sp>
    </p:spTree>
    <p:extLst>
      <p:ext uri="{BB962C8B-B14F-4D97-AF65-F5344CB8AC3E}">
        <p14:creationId xmlns:p14="http://schemas.microsoft.com/office/powerpoint/2010/main" val="20871465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More practice with the Substitution Method.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k-SELECT problem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k-SELECT solution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Return of the Substitution Method.</a:t>
            </a:r>
          </a:p>
        </p:txBody>
      </p:sp>
      <p:sp>
        <p:nvSpPr>
          <p:cNvPr id="4" name="Down Arrow 3"/>
          <p:cNvSpPr/>
          <p:nvPr/>
        </p:nvSpPr>
        <p:spPr>
          <a:xfrm rot="5400000">
            <a:off x="4034594" y="2576116"/>
            <a:ext cx="698270" cy="1030779"/>
          </a:xfrm>
          <a:prstGeom prst="down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2954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Idea: divide and conquer!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3688215" y="1707975"/>
            <a:ext cx="5040183" cy="705201"/>
            <a:chOff x="1573619" y="3296093"/>
            <a:chExt cx="5040183" cy="705201"/>
          </a:xfrm>
        </p:grpSpPr>
        <p:sp>
          <p:nvSpPr>
            <p:cNvPr id="7" name="Rectangle 6"/>
            <p:cNvSpPr/>
            <p:nvPr/>
          </p:nvSpPr>
          <p:spPr>
            <a:xfrm>
              <a:off x="1573619" y="3296093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9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2303538" y="3296093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8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3012192" y="3296093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3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738658" y="3296093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6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470028" y="3296093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1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178682" y="3296093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4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908601" y="3296093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2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628650" y="1618597"/>
            <a:ext cx="24106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Say we want to find </a:t>
            </a:r>
            <a:r>
              <a:rPr lang="en-US" sz="2400" dirty="0">
                <a:solidFill>
                  <a:schemeClr val="accent4"/>
                </a:solidFill>
              </a:rPr>
              <a:t>SELECT(A, k)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8649" y="2947916"/>
            <a:ext cx="27150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First, pick a “</a:t>
            </a:r>
            <a:r>
              <a:rPr lang="en-US" sz="2400" dirty="0">
                <a:solidFill>
                  <a:schemeClr val="accent1"/>
                </a:solidFill>
              </a:rPr>
              <a:t>pivot</a:t>
            </a:r>
            <a:r>
              <a:rPr lang="en-US" sz="2400" dirty="0"/>
              <a:t>.”</a:t>
            </a:r>
          </a:p>
          <a:p>
            <a:r>
              <a:rPr lang="en-US" sz="2400" dirty="0"/>
              <a:t>We’ll see how to do this later.</a:t>
            </a:r>
          </a:p>
        </p:txBody>
      </p:sp>
      <p:sp>
        <p:nvSpPr>
          <p:cNvPr id="17" name="Triangle 16"/>
          <p:cNvSpPr/>
          <p:nvPr/>
        </p:nvSpPr>
        <p:spPr>
          <a:xfrm>
            <a:off x="5782025" y="2564598"/>
            <a:ext cx="857471" cy="61415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6796567" y="2578584"/>
            <a:ext cx="15498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How about this pivot?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28649" y="4408679"/>
            <a:ext cx="41071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Next, partition the array into “bigger than 6” or “less than 6”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714384" y="1718281"/>
            <a:ext cx="705201" cy="7052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9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420587" y="1707976"/>
            <a:ext cx="705201" cy="7052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8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141844" y="1707976"/>
            <a:ext cx="705201" cy="7052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855707" y="1707976"/>
            <a:ext cx="705201" cy="7052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6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587077" y="1707976"/>
            <a:ext cx="705201" cy="7052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295731" y="1707976"/>
            <a:ext cx="705201" cy="7052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4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8025650" y="1707976"/>
            <a:ext cx="705201" cy="7052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596787" y="6219904"/>
            <a:ext cx="2661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</a:rPr>
              <a:t>L = array with things smaller than A[pivot]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472570" y="6211669"/>
            <a:ext cx="2661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</a:rPr>
              <a:t>R = array with things larger than A[pivot]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344970" y="4112810"/>
            <a:ext cx="26067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This PARTITION step takes time O(n).  (Notice that we don’t sort each half).</a:t>
            </a:r>
          </a:p>
        </p:txBody>
      </p:sp>
    </p:spTree>
    <p:extLst>
      <p:ext uri="{BB962C8B-B14F-4D97-AF65-F5344CB8AC3E}">
        <p14:creationId xmlns:p14="http://schemas.microsoft.com/office/powerpoint/2010/main" val="52768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8 0.00139 L 0.32952 0.52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58" y="2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51 -2.96296E-6 L 0.33698 0.52732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15" y="2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89 0.00139 L -0.39184 0.54931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95" y="2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7 0.00996 L -0.46475 0.54931 " pathEditMode="relative" ptsTypes="AA">
                                      <p:cBhvr>
                                        <p:cTn id="3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6 0.01181 L -0.45365 0.55139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813" y="2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0.00139 L -0.43247 0.54931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32" y="2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8" grpId="0"/>
      <p:bldP spid="23" grpId="0"/>
      <p:bldP spid="25" grpId="0" animBg="1"/>
      <p:bldP spid="26" grpId="0" animBg="1"/>
      <p:bldP spid="27" grpId="0" animBg="1"/>
      <p:bldP spid="29" grpId="0" animBg="1"/>
      <p:bldP spid="30" grpId="0" animBg="1"/>
      <p:bldP spid="31" grpId="0" animBg="1"/>
      <p:bldP spid="32" grpId="0"/>
      <p:bldP spid="33" grpId="0"/>
      <p:bldP spid="3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Idea: divide and conquer!</a:t>
            </a:r>
          </a:p>
        </p:txBody>
      </p:sp>
      <p:sp>
        <p:nvSpPr>
          <p:cNvPr id="10" name="Rectangle 9"/>
          <p:cNvSpPr/>
          <p:nvPr/>
        </p:nvSpPr>
        <p:spPr>
          <a:xfrm>
            <a:off x="5853254" y="1707975"/>
            <a:ext cx="705201" cy="7052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6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8650" y="1618597"/>
            <a:ext cx="24106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Say we want to find </a:t>
            </a:r>
            <a:r>
              <a:rPr lang="en-US" sz="2400" dirty="0">
                <a:solidFill>
                  <a:schemeClr val="accent4"/>
                </a:solidFill>
              </a:rPr>
              <a:t>SELECT(A, k)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8649" y="2947916"/>
            <a:ext cx="27150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First, pick a “</a:t>
            </a:r>
            <a:r>
              <a:rPr lang="en-US" sz="2400" dirty="0">
                <a:solidFill>
                  <a:schemeClr val="accent1"/>
                </a:solidFill>
              </a:rPr>
              <a:t>pivot</a:t>
            </a:r>
            <a:r>
              <a:rPr lang="en-US" sz="2400" dirty="0"/>
              <a:t>.”</a:t>
            </a:r>
          </a:p>
          <a:p>
            <a:r>
              <a:rPr lang="en-US" sz="2400" dirty="0"/>
              <a:t>We’ll see how to do this later.</a:t>
            </a:r>
          </a:p>
        </p:txBody>
      </p:sp>
      <p:sp>
        <p:nvSpPr>
          <p:cNvPr id="17" name="Triangle 16"/>
          <p:cNvSpPr/>
          <p:nvPr/>
        </p:nvSpPr>
        <p:spPr>
          <a:xfrm>
            <a:off x="5782025" y="2564598"/>
            <a:ext cx="857471" cy="61415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6796567" y="2578584"/>
            <a:ext cx="15498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How about this pivot?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28649" y="4408679"/>
            <a:ext cx="41071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Next, partition the array into “bigger than 6” or “less than 6”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796567" y="5323665"/>
            <a:ext cx="705201" cy="7052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9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501768" y="5323665"/>
            <a:ext cx="705201" cy="7052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8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481352" y="5377189"/>
            <a:ext cx="705201" cy="7052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855707" y="1707976"/>
            <a:ext cx="705201" cy="7052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6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236226" y="5377187"/>
            <a:ext cx="705201" cy="7052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991100" y="5377188"/>
            <a:ext cx="705201" cy="7052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4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736686" y="5377187"/>
            <a:ext cx="705201" cy="7052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596787" y="6219904"/>
            <a:ext cx="2661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</a:rPr>
              <a:t>L = array with things smaller than A[pivot]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472570" y="6211669"/>
            <a:ext cx="2661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</a:rPr>
              <a:t>R = array with things larger than A[pivot]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344970" y="4112810"/>
            <a:ext cx="26067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This PARTITION step takes time O(n).  (Notice that we don’t sort each half).</a:t>
            </a:r>
          </a:p>
        </p:txBody>
      </p:sp>
    </p:spTree>
    <p:extLst>
      <p:ext uri="{BB962C8B-B14F-4D97-AF65-F5344CB8AC3E}">
        <p14:creationId xmlns:p14="http://schemas.microsoft.com/office/powerpoint/2010/main" val="19153863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344" y="365126"/>
            <a:ext cx="7886700" cy="603630"/>
          </a:xfrm>
        </p:spPr>
        <p:txBody>
          <a:bodyPr>
            <a:normAutofit fontScale="90000"/>
          </a:bodyPr>
          <a:lstStyle/>
          <a:p>
            <a:r>
              <a:rPr lang="en-US" dirty="0"/>
              <a:t>Idea continued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989943" y="2341818"/>
            <a:ext cx="705201" cy="7052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9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24766" y="2341818"/>
            <a:ext cx="705201" cy="7052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8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91259" y="2341816"/>
            <a:ext cx="763959" cy="7052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246694" y="1338088"/>
            <a:ext cx="705201" cy="7052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6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496460" y="2341817"/>
            <a:ext cx="763959" cy="7052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07246" y="2339739"/>
            <a:ext cx="705201" cy="7052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4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940223" y="2339739"/>
            <a:ext cx="763959" cy="7052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Triangle 18"/>
          <p:cNvSpPr/>
          <p:nvPr/>
        </p:nvSpPr>
        <p:spPr>
          <a:xfrm>
            <a:off x="4386178" y="2078189"/>
            <a:ext cx="403898" cy="26155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246694" y="2339739"/>
            <a:ext cx="912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pivot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177423" y="3044940"/>
            <a:ext cx="2661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</a:rPr>
              <a:t>L = array with things smaller than A[pivot]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635100" y="3044939"/>
            <a:ext cx="2661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</a:rPr>
              <a:t>R = array with things larger than A[pivot]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36966" y="886149"/>
            <a:ext cx="24106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Say we want to find </a:t>
            </a:r>
            <a:r>
              <a:rPr lang="en-US" sz="2400" dirty="0">
                <a:solidFill>
                  <a:schemeClr val="accent4"/>
                </a:solidFill>
              </a:rPr>
              <a:t>SELECT(A, k)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00501" y="3971499"/>
            <a:ext cx="674199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>
                <a:solidFill>
                  <a:schemeClr val="accent4"/>
                </a:solidFill>
              </a:rPr>
              <a:t>If k = 5 = </a:t>
            </a:r>
            <a:r>
              <a:rPr lang="en-US" sz="2400" dirty="0" err="1">
                <a:solidFill>
                  <a:schemeClr val="accent4"/>
                </a:solidFill>
              </a:rPr>
              <a:t>len</a:t>
            </a:r>
            <a:r>
              <a:rPr lang="en-US" sz="2400" dirty="0">
                <a:solidFill>
                  <a:schemeClr val="accent4"/>
                </a:solidFill>
              </a:rPr>
              <a:t>(L) + 1: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/>
              <a:t>We should return </a:t>
            </a:r>
            <a:r>
              <a:rPr lang="en-US" sz="2400" dirty="0">
                <a:solidFill>
                  <a:schemeClr val="accent4"/>
                </a:solidFill>
              </a:rPr>
              <a:t>A[pivot]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>
                <a:solidFill>
                  <a:schemeClr val="accent4"/>
                </a:solidFill>
              </a:rPr>
              <a:t>If k &lt; 5: 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/>
              <a:t>We should return </a:t>
            </a:r>
            <a:r>
              <a:rPr lang="en-US" sz="2400" dirty="0">
                <a:solidFill>
                  <a:schemeClr val="accent4"/>
                </a:solidFill>
              </a:rPr>
              <a:t>SELECT(L, k)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>
                <a:solidFill>
                  <a:schemeClr val="accent4"/>
                </a:solidFill>
              </a:rPr>
              <a:t>If k &gt; 5: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/>
              <a:t>We should return </a:t>
            </a:r>
            <a:r>
              <a:rPr lang="en-US" sz="2400" dirty="0">
                <a:solidFill>
                  <a:schemeClr val="accent4"/>
                </a:solidFill>
              </a:rPr>
              <a:t>SELECT(R, k </a:t>
            </a:r>
            <a:r>
              <a:rPr lang="mr-IN" sz="2400" dirty="0">
                <a:solidFill>
                  <a:schemeClr val="accent4"/>
                </a:solidFill>
              </a:rPr>
              <a:t>–</a:t>
            </a:r>
            <a:r>
              <a:rPr lang="en-US" sz="2400" dirty="0">
                <a:solidFill>
                  <a:schemeClr val="accent4"/>
                </a:solidFill>
              </a:rPr>
              <a:t> 5)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114196" y="4640051"/>
            <a:ext cx="2702019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rgbClr val="CF6E6C"/>
                </a:solidFill>
              </a:rPr>
              <a:t>This suggests a recursive algorithm</a:t>
            </a:r>
          </a:p>
          <a:p>
            <a:pPr algn="r"/>
            <a:endParaRPr lang="en-US" dirty="0">
              <a:solidFill>
                <a:srgbClr val="CF6E6C"/>
              </a:solidFill>
            </a:endParaRPr>
          </a:p>
          <a:p>
            <a:pPr algn="r"/>
            <a:r>
              <a:rPr lang="en-US" dirty="0">
                <a:solidFill>
                  <a:srgbClr val="CF6E6C"/>
                </a:solidFill>
              </a:rPr>
              <a:t>(still need to figure out how to pick the pivot</a:t>
            </a:r>
            <a:r>
              <a:rPr lang="mr-IN" dirty="0">
                <a:solidFill>
                  <a:srgbClr val="CF6E6C"/>
                </a:solidFill>
              </a:rPr>
              <a:t>…</a:t>
            </a:r>
            <a:r>
              <a:rPr lang="en-US" dirty="0">
                <a:solidFill>
                  <a:srgbClr val="CF6E6C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20180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uild="p" bldLvl="2"/>
      <p:bldP spid="2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509" y="339541"/>
            <a:ext cx="7886700" cy="1325563"/>
          </a:xfrm>
        </p:spPr>
        <p:txBody>
          <a:bodyPr/>
          <a:lstStyle/>
          <a:p>
            <a:r>
              <a:rPr lang="en-US" dirty="0"/>
              <a:t>Pseudocode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0191" y="259163"/>
            <a:ext cx="5320145" cy="1598915"/>
          </a:xfrm>
          <a:ln>
            <a:solidFill>
              <a:srgbClr val="0066FF"/>
            </a:solidFill>
          </a:ln>
        </p:spPr>
        <p:txBody>
          <a:bodyPr anchor="ctr">
            <a:normAutofit/>
          </a:bodyPr>
          <a:lstStyle/>
          <a:p>
            <a:r>
              <a:rPr lang="en-US" sz="2000" b="1" dirty="0" err="1">
                <a:latin typeface="Courier" charset="0"/>
                <a:ea typeface="Courier" charset="0"/>
                <a:cs typeface="Courier" charset="0"/>
              </a:rPr>
              <a:t>getPivot</a:t>
            </a:r>
            <a:r>
              <a:rPr lang="en-US" sz="2000" dirty="0">
                <a:latin typeface="Courier" charset="0"/>
                <a:ea typeface="Courier" charset="0"/>
                <a:cs typeface="Courier" charset="0"/>
              </a:rPr>
              <a:t>(A)</a:t>
            </a:r>
            <a:r>
              <a:rPr lang="en-US" sz="2000" dirty="0">
                <a:ea typeface="Courier" charset="0"/>
                <a:cs typeface="Courier" charset="0"/>
              </a:rPr>
              <a:t>returns some pivot for us.</a:t>
            </a:r>
          </a:p>
          <a:p>
            <a:pPr lvl="1"/>
            <a:r>
              <a:rPr lang="en-US" sz="1800" dirty="0">
                <a:solidFill>
                  <a:srgbClr val="FF7400"/>
                </a:solidFill>
                <a:ea typeface="Courier" charset="0"/>
                <a:cs typeface="Courier" charset="0"/>
              </a:rPr>
              <a:t>How?? We’ll see later</a:t>
            </a:r>
            <a:r>
              <a:rPr lang="mr-IN" sz="1800" dirty="0">
                <a:solidFill>
                  <a:srgbClr val="FF7400"/>
                </a:solidFill>
                <a:ea typeface="Courier" charset="0"/>
                <a:cs typeface="Courier" charset="0"/>
              </a:rPr>
              <a:t>…</a:t>
            </a:r>
            <a:endParaRPr lang="en-US" sz="1800" dirty="0">
              <a:solidFill>
                <a:srgbClr val="FF7400"/>
              </a:solidFill>
              <a:ea typeface="Courier" charset="0"/>
              <a:cs typeface="Courier" charset="0"/>
            </a:endParaRPr>
          </a:p>
          <a:p>
            <a:r>
              <a:rPr lang="en-US" sz="2000" b="1" dirty="0">
                <a:latin typeface="Courier" charset="0"/>
                <a:ea typeface="Courier" charset="0"/>
                <a:cs typeface="Courier" charset="0"/>
              </a:rPr>
              <a:t>Partition</a:t>
            </a:r>
            <a:r>
              <a:rPr lang="en-US" sz="2000" dirty="0"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en-US" sz="2000" dirty="0" err="1">
                <a:latin typeface="Courier" charset="0"/>
                <a:ea typeface="Courier" charset="0"/>
                <a:cs typeface="Courier" charset="0"/>
              </a:rPr>
              <a:t>A,p</a:t>
            </a:r>
            <a:r>
              <a:rPr lang="en-US" sz="2000" dirty="0">
                <a:latin typeface="Courier" charset="0"/>
                <a:ea typeface="Courier" charset="0"/>
                <a:cs typeface="Courier" charset="0"/>
              </a:rPr>
              <a:t>)</a:t>
            </a:r>
            <a:r>
              <a:rPr lang="en-US" sz="2000" dirty="0">
                <a:ea typeface="Courier" charset="0"/>
                <a:cs typeface="Courier" charset="0"/>
              </a:rPr>
              <a:t> splits up A into L, A[p], R. </a:t>
            </a:r>
          </a:p>
          <a:p>
            <a:pPr lvl="1"/>
            <a:r>
              <a:rPr lang="en-US" sz="1800" dirty="0">
                <a:solidFill>
                  <a:srgbClr val="0066FF"/>
                </a:solidFill>
                <a:ea typeface="Courier" charset="0"/>
                <a:cs typeface="Courier" charset="0"/>
              </a:rPr>
              <a:t>See Lecture 4 Python notebook for code</a:t>
            </a:r>
          </a:p>
        </p:txBody>
      </p:sp>
      <p:sp>
        <p:nvSpPr>
          <p:cNvPr id="4" name="Rectangle 3"/>
          <p:cNvSpPr/>
          <p:nvPr/>
        </p:nvSpPr>
        <p:spPr>
          <a:xfrm>
            <a:off x="191191" y="2051052"/>
            <a:ext cx="685800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b="1" dirty="0">
                <a:latin typeface="Courier" charset="0"/>
                <a:ea typeface="Courier" charset="0"/>
                <a:cs typeface="Courier" charset="0"/>
              </a:rPr>
              <a:t>Select</a:t>
            </a:r>
            <a:r>
              <a:rPr lang="en-US" sz="2400" dirty="0"/>
              <a:t>(</a:t>
            </a:r>
            <a:r>
              <a:rPr lang="en-US" sz="2400" dirty="0" err="1"/>
              <a:t>A,k</a:t>
            </a:r>
            <a:r>
              <a:rPr lang="en-US" sz="2400" dirty="0"/>
              <a:t>):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b="1" dirty="0">
                <a:solidFill>
                  <a:srgbClr val="FF7400"/>
                </a:solidFill>
              </a:rPr>
              <a:t>If</a:t>
            </a:r>
            <a:r>
              <a:rPr lang="en-US" sz="2400" dirty="0">
                <a:solidFill>
                  <a:srgbClr val="FF7400"/>
                </a:solidFill>
              </a:rPr>
              <a:t> </a:t>
            </a:r>
            <a:r>
              <a:rPr lang="en-US" sz="2400" dirty="0" err="1">
                <a:solidFill>
                  <a:srgbClr val="FF7400"/>
                </a:solidFill>
              </a:rPr>
              <a:t>len</a:t>
            </a:r>
            <a:r>
              <a:rPr lang="en-US" sz="2400" dirty="0">
                <a:solidFill>
                  <a:srgbClr val="FF7400"/>
                </a:solidFill>
              </a:rPr>
              <a:t>(A) &lt;= 50: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sz="2400" dirty="0">
                <a:solidFill>
                  <a:srgbClr val="FF7400"/>
                </a:solidFill>
              </a:rPr>
              <a:t>A = </a:t>
            </a:r>
            <a:r>
              <a:rPr lang="en-US" sz="2400" b="1" dirty="0" err="1">
                <a:solidFill>
                  <a:srgbClr val="FF7400"/>
                </a:solidFill>
                <a:latin typeface="Courier" charset="0"/>
                <a:ea typeface="Courier" charset="0"/>
                <a:cs typeface="Courier" charset="0"/>
              </a:rPr>
              <a:t>MergeSort</a:t>
            </a:r>
            <a:r>
              <a:rPr lang="en-US" sz="2400" dirty="0">
                <a:solidFill>
                  <a:srgbClr val="FF7400"/>
                </a:solidFill>
              </a:rPr>
              <a:t>(A)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sz="2400" b="1" dirty="0">
                <a:solidFill>
                  <a:srgbClr val="FF7400"/>
                </a:solidFill>
              </a:rPr>
              <a:t>Return</a:t>
            </a:r>
            <a:r>
              <a:rPr lang="en-US" sz="2400" dirty="0">
                <a:solidFill>
                  <a:srgbClr val="FF7400"/>
                </a:solidFill>
              </a:rPr>
              <a:t> A[k-1]  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/>
              <a:t>p = </a:t>
            </a:r>
            <a:r>
              <a:rPr lang="en-US" sz="2400" b="1" dirty="0" err="1">
                <a:latin typeface="Courier" charset="0"/>
                <a:ea typeface="Courier" charset="0"/>
                <a:cs typeface="Courier" charset="0"/>
              </a:rPr>
              <a:t>getPivot</a:t>
            </a:r>
            <a:r>
              <a:rPr lang="en-US" sz="2400" dirty="0"/>
              <a:t>(A)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/>
              <a:t>L, </a:t>
            </a:r>
            <a:r>
              <a:rPr lang="en-US" sz="2400" dirty="0" err="1"/>
              <a:t>pivotVal</a:t>
            </a:r>
            <a:r>
              <a:rPr lang="en-US" sz="2400" dirty="0"/>
              <a:t>, R = </a:t>
            </a:r>
            <a:r>
              <a:rPr lang="en-US" sz="2400" b="1" dirty="0">
                <a:latin typeface="Courier" charset="0"/>
                <a:ea typeface="Courier" charset="0"/>
                <a:cs typeface="Courier" charset="0"/>
              </a:rPr>
              <a:t>Partition</a:t>
            </a:r>
            <a:r>
              <a:rPr lang="en-US" sz="2400" dirty="0"/>
              <a:t>(</a:t>
            </a:r>
            <a:r>
              <a:rPr lang="en-US" sz="2400" dirty="0" err="1"/>
              <a:t>A,p</a:t>
            </a:r>
            <a:r>
              <a:rPr lang="en-US" sz="2400" dirty="0"/>
              <a:t>)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b="1" dirty="0">
                <a:solidFill>
                  <a:schemeClr val="accent1"/>
                </a:solidFill>
              </a:rPr>
              <a:t>if</a:t>
            </a:r>
            <a:r>
              <a:rPr lang="en-US" sz="2400" dirty="0">
                <a:solidFill>
                  <a:schemeClr val="accent1"/>
                </a:solidFill>
              </a:rPr>
              <a:t> </a:t>
            </a:r>
            <a:r>
              <a:rPr lang="en-US" sz="2400" dirty="0" err="1">
                <a:solidFill>
                  <a:schemeClr val="accent1"/>
                </a:solidFill>
              </a:rPr>
              <a:t>len</a:t>
            </a:r>
            <a:r>
              <a:rPr lang="en-US" sz="2400" dirty="0">
                <a:solidFill>
                  <a:schemeClr val="accent1"/>
                </a:solidFill>
              </a:rPr>
              <a:t>(L) == k-1: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sz="2400" dirty="0">
                <a:solidFill>
                  <a:schemeClr val="accent1"/>
                </a:solidFill>
              </a:rPr>
              <a:t>return </a:t>
            </a:r>
            <a:r>
              <a:rPr lang="en-US" sz="2400" dirty="0" err="1">
                <a:solidFill>
                  <a:schemeClr val="accent1"/>
                </a:solidFill>
              </a:rPr>
              <a:t>pivotVal</a:t>
            </a:r>
            <a:endParaRPr lang="en-US" sz="2400" dirty="0">
              <a:solidFill>
                <a:schemeClr val="accent1"/>
              </a:solidFill>
            </a:endParaRPr>
          </a:p>
          <a:p>
            <a:pPr marL="742950" lvl="1" indent="-285750">
              <a:buFont typeface="Arial" charset="0"/>
              <a:buChar char="•"/>
            </a:pPr>
            <a:r>
              <a:rPr lang="en-US" sz="2400" b="1" dirty="0">
                <a:solidFill>
                  <a:srgbClr val="7030A0"/>
                </a:solidFill>
              </a:rPr>
              <a:t>Else if </a:t>
            </a:r>
            <a:r>
              <a:rPr lang="en-US" sz="2400" dirty="0" err="1">
                <a:solidFill>
                  <a:srgbClr val="7030A0"/>
                </a:solidFill>
              </a:rPr>
              <a:t>len</a:t>
            </a:r>
            <a:r>
              <a:rPr lang="en-US" sz="2400" dirty="0">
                <a:solidFill>
                  <a:srgbClr val="7030A0"/>
                </a:solidFill>
              </a:rPr>
              <a:t>(L) &gt; k-1: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sz="2400" dirty="0">
                <a:solidFill>
                  <a:srgbClr val="7030A0"/>
                </a:solidFill>
              </a:rPr>
              <a:t>return </a:t>
            </a:r>
            <a:r>
              <a:rPr lang="en-US" sz="2400" b="1" dirty="0">
                <a:solidFill>
                  <a:srgbClr val="7030A0"/>
                </a:solidFill>
                <a:latin typeface="Courier" charset="0"/>
                <a:ea typeface="Courier" charset="0"/>
                <a:cs typeface="Courier" charset="0"/>
              </a:rPr>
              <a:t>Select</a:t>
            </a:r>
            <a:r>
              <a:rPr lang="en-US" sz="2400" dirty="0">
                <a:solidFill>
                  <a:srgbClr val="7030A0"/>
                </a:solidFill>
              </a:rPr>
              <a:t>(L, k)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b="1" dirty="0">
                <a:solidFill>
                  <a:srgbClr val="0066FF"/>
                </a:solidFill>
              </a:rPr>
              <a:t>Else if </a:t>
            </a:r>
            <a:r>
              <a:rPr lang="en-US" sz="2400" dirty="0" err="1">
                <a:solidFill>
                  <a:srgbClr val="0066FF"/>
                </a:solidFill>
              </a:rPr>
              <a:t>len</a:t>
            </a:r>
            <a:r>
              <a:rPr lang="en-US" sz="2400" dirty="0">
                <a:solidFill>
                  <a:srgbClr val="0066FF"/>
                </a:solidFill>
              </a:rPr>
              <a:t>(L) &lt; k-1: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sz="2400" dirty="0">
                <a:solidFill>
                  <a:srgbClr val="0066FF"/>
                </a:solidFill>
              </a:rPr>
              <a:t>return </a:t>
            </a:r>
            <a:r>
              <a:rPr lang="en-US" sz="2400" b="1" dirty="0">
                <a:solidFill>
                  <a:srgbClr val="0066FF"/>
                </a:solidFill>
                <a:latin typeface="Courier" charset="0"/>
                <a:ea typeface="Courier" charset="0"/>
                <a:cs typeface="Courier" charset="0"/>
              </a:rPr>
              <a:t>Select</a:t>
            </a:r>
            <a:r>
              <a:rPr lang="en-US" sz="2400" dirty="0">
                <a:solidFill>
                  <a:srgbClr val="0066FF"/>
                </a:solidFill>
              </a:rPr>
              <a:t>(R, k </a:t>
            </a:r>
            <a:r>
              <a:rPr lang="mr-IN" sz="2400" dirty="0">
                <a:solidFill>
                  <a:srgbClr val="0066FF"/>
                </a:solidFill>
              </a:rPr>
              <a:t>–</a:t>
            </a:r>
            <a:r>
              <a:rPr lang="en-US" sz="2400" dirty="0">
                <a:solidFill>
                  <a:srgbClr val="0066FF"/>
                </a:solidFill>
              </a:rPr>
              <a:t> </a:t>
            </a:r>
            <a:r>
              <a:rPr lang="en-US" sz="2400" dirty="0" err="1">
                <a:solidFill>
                  <a:srgbClr val="0066FF"/>
                </a:solidFill>
              </a:rPr>
              <a:t>len</a:t>
            </a:r>
            <a:r>
              <a:rPr lang="en-US" sz="2400" dirty="0">
                <a:solidFill>
                  <a:srgbClr val="0066FF"/>
                </a:solidFill>
              </a:rPr>
              <a:t>(L) </a:t>
            </a:r>
            <a:r>
              <a:rPr lang="mr-IN" sz="2400" dirty="0">
                <a:solidFill>
                  <a:srgbClr val="0066FF"/>
                </a:solidFill>
              </a:rPr>
              <a:t>–</a:t>
            </a:r>
            <a:r>
              <a:rPr lang="en-US" sz="2400" dirty="0">
                <a:solidFill>
                  <a:srgbClr val="0066FF"/>
                </a:solidFill>
              </a:rPr>
              <a:t> 1)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31376" y="2244026"/>
            <a:ext cx="31089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rgbClr val="FF7400"/>
                </a:solidFill>
              </a:rPr>
              <a:t>Base Case</a:t>
            </a:r>
            <a:r>
              <a:rPr lang="en-US" dirty="0">
                <a:solidFill>
                  <a:srgbClr val="FF7400"/>
                </a:solidFill>
              </a:rPr>
              <a:t>: If  </a:t>
            </a:r>
            <a:r>
              <a:rPr lang="en-US" dirty="0" err="1">
                <a:solidFill>
                  <a:srgbClr val="FF7400"/>
                </a:solidFill>
              </a:rPr>
              <a:t>len</a:t>
            </a:r>
            <a:r>
              <a:rPr lang="en-US" dirty="0">
                <a:solidFill>
                  <a:srgbClr val="FF7400"/>
                </a:solidFill>
              </a:rPr>
              <a:t>(A) = O(1), then any sorting algorithm runs in time O(1).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31376" y="4313209"/>
            <a:ext cx="3108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accent1"/>
                </a:solidFill>
              </a:rPr>
              <a:t>Case 1</a:t>
            </a:r>
            <a:r>
              <a:rPr lang="en-US" dirty="0">
                <a:solidFill>
                  <a:schemeClr val="accent1"/>
                </a:solidFill>
              </a:rPr>
              <a:t>: We got lucky and found exactly the </a:t>
            </a:r>
            <a:r>
              <a:rPr lang="en-US" dirty="0" err="1">
                <a:solidFill>
                  <a:schemeClr val="accent1"/>
                </a:solidFill>
              </a:rPr>
              <a:t>k’th</a:t>
            </a:r>
            <a:r>
              <a:rPr lang="en-US" dirty="0">
                <a:solidFill>
                  <a:schemeClr val="accent1"/>
                </a:solidFill>
              </a:rPr>
              <a:t> smallest value!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831376" y="5059120"/>
            <a:ext cx="3108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rgbClr val="7030A0"/>
                </a:solidFill>
              </a:rPr>
              <a:t>Case 2</a:t>
            </a:r>
            <a:r>
              <a:rPr lang="en-US" dirty="0">
                <a:solidFill>
                  <a:srgbClr val="7030A0"/>
                </a:solidFill>
              </a:rPr>
              <a:t>: The </a:t>
            </a:r>
            <a:r>
              <a:rPr lang="en-US" dirty="0" err="1">
                <a:solidFill>
                  <a:srgbClr val="7030A0"/>
                </a:solidFill>
              </a:rPr>
              <a:t>k’th</a:t>
            </a:r>
            <a:r>
              <a:rPr lang="en-US" dirty="0">
                <a:solidFill>
                  <a:srgbClr val="7030A0"/>
                </a:solidFill>
              </a:rPr>
              <a:t> smallest value is in the first part of the list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04111" y="5798845"/>
            <a:ext cx="3108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rgbClr val="0066FF"/>
                </a:solidFill>
              </a:rPr>
              <a:t>Case 3</a:t>
            </a:r>
            <a:r>
              <a:rPr lang="en-US" dirty="0">
                <a:solidFill>
                  <a:srgbClr val="0066FF"/>
                </a:solidFill>
              </a:rPr>
              <a:t>: The </a:t>
            </a:r>
            <a:r>
              <a:rPr lang="en-US" dirty="0" err="1">
                <a:solidFill>
                  <a:srgbClr val="0066FF"/>
                </a:solidFill>
              </a:rPr>
              <a:t>k’th</a:t>
            </a:r>
            <a:r>
              <a:rPr lang="en-US" dirty="0">
                <a:solidFill>
                  <a:srgbClr val="0066FF"/>
                </a:solidFill>
              </a:rPr>
              <a:t> smallest value is in the second part of the list</a:t>
            </a:r>
          </a:p>
        </p:txBody>
      </p:sp>
    </p:spTree>
    <p:extLst>
      <p:ext uri="{BB962C8B-B14F-4D97-AF65-F5344CB8AC3E}">
        <p14:creationId xmlns:p14="http://schemas.microsoft.com/office/powerpoint/2010/main" val="1614856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Does it work?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90689"/>
            <a:ext cx="7886700" cy="5032375"/>
          </a:xfrm>
        </p:spPr>
        <p:txBody>
          <a:bodyPr>
            <a:normAutofit/>
          </a:bodyPr>
          <a:lstStyle/>
          <a:p>
            <a:r>
              <a:rPr lang="en-US" dirty="0"/>
              <a:t>Check out the Python notebook for Lecture 4, which implements this with a bunch of different pivot-selection methods.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Seems to work!</a:t>
            </a:r>
          </a:p>
          <a:p>
            <a:pPr lvl="1"/>
            <a:endParaRPr lang="en-US" dirty="0"/>
          </a:p>
          <a:p>
            <a:r>
              <a:rPr lang="en-US" dirty="0"/>
              <a:t>Check out the lecture notes for a rigorous proof based on induction that this works, with any pivot-choosing mechanism.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It provably works!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Also, this is a good example of proving that a recursive algorithm is correct.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9254A1-8923-4D42-A56B-D4B581E212C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980" y="79534"/>
            <a:ext cx="1582020" cy="16111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D122501-2314-BF44-9429-A76FC614328A}"/>
              </a:ext>
            </a:extLst>
          </p:cNvPr>
          <p:cNvSpPr txBox="1"/>
          <p:nvPr/>
        </p:nvSpPr>
        <p:spPr>
          <a:xfrm>
            <a:off x="5775766" y="146925"/>
            <a:ext cx="23151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7030A0"/>
                </a:solidFill>
              </a:rPr>
              <a:t>Convince yourself that </a:t>
            </a:r>
            <a:r>
              <a:rPr lang="en-US" sz="1600" b="1" dirty="0">
                <a:solidFill>
                  <a:srgbClr val="7030A0"/>
                </a:solidFill>
                <a:latin typeface="Courier" charset="0"/>
                <a:ea typeface="Courier" charset="0"/>
                <a:cs typeface="Courier" charset="0"/>
              </a:rPr>
              <a:t>Select</a:t>
            </a:r>
            <a:r>
              <a:rPr lang="en-US" sz="1600" dirty="0">
                <a:solidFill>
                  <a:srgbClr val="7030A0"/>
                </a:solidFill>
                <a:ea typeface="Courier" charset="0"/>
                <a:cs typeface="Courier" charset="0"/>
              </a:rPr>
              <a:t> is correct!</a:t>
            </a:r>
            <a:endParaRPr lang="en-US" sz="16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06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726" y="289241"/>
            <a:ext cx="7886700" cy="1325563"/>
          </a:xfrm>
        </p:spPr>
        <p:txBody>
          <a:bodyPr>
            <a:normAutofit/>
          </a:bodyPr>
          <a:lstStyle/>
          <a:p>
            <a:r>
              <a:rPr lang="en-US" dirty="0"/>
              <a:t>What is the running time?</a:t>
            </a:r>
            <a:br>
              <a:rPr lang="en-US" dirty="0"/>
            </a:br>
            <a:r>
              <a:rPr lang="en-US" sz="2400" dirty="0"/>
              <a:t>Assuming we pick the pivot in time O(n)…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70126" y="1785937"/>
                <a:ext cx="7886700" cy="5072063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i="1" smtClean="0">
                        <a:latin typeface="Cambria Math" charset="0"/>
                      </a:rPr>
                      <m:t>𝑇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charset="0"/>
                          </a:rPr>
                          <m:t>𝑛</m:t>
                        </m:r>
                      </m:e>
                    </m:d>
                    <m:r>
                      <a:rPr lang="en-US" sz="2400" i="1">
                        <a:latin typeface="Cambria Math" charset="0"/>
                      </a:rPr>
                      <m:t>= </m:t>
                    </m:r>
                    <m:d>
                      <m:dPr>
                        <m:begChr m:val="{"/>
                        <m:endChr m:val="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sz="2400" i="1">
                                  <a:latin typeface="Cambria Math" charset="0"/>
                                </a:rPr>
                                <m:t>𝑇</m:t>
                              </m:r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400" b="1" i="0" smtClean="0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𝐥</m:t>
                                  </m:r>
                                  <m:r>
                                    <a:rPr lang="en-US" sz="2400" b="1" i="0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𝐞𝐧</m:t>
                                  </m:r>
                                  <m:d>
                                    <m:dPr>
                                      <m:ctrlPr>
                                        <a:rPr lang="en-US" sz="2400" b="1" i="1">
                                          <a:solidFill>
                                            <a:schemeClr val="accent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2400" b="1" i="0">
                                          <a:solidFill>
                                            <a:schemeClr val="accent4"/>
                                          </a:solidFill>
                                          <a:latin typeface="Cambria Math" charset="0"/>
                                        </a:rPr>
                                        <m:t>𝐋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m:rPr>
                                  <m:brk m:alnAt="7"/>
                                </m:rPr>
                                <a:rPr lang="en-US" sz="2400" i="1">
                                  <a:latin typeface="Cambria Math" charset="0"/>
                                </a:rPr>
                                <m:t>+</m:t>
                              </m:r>
                              <m:r>
                                <a:rPr lang="en-US" sz="2400" i="1">
                                  <a:latin typeface="Cambria Math" charset="0"/>
                                </a:rPr>
                                <m:t>𝑂</m:t>
                              </m:r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400" i="1">
                                      <a:latin typeface="Cambria Math" charset="0"/>
                                    </a:rPr>
                                    <m:t>𝑛</m:t>
                                  </m:r>
                                </m:e>
                              </m:d>
                              <m:r>
                                <m:rPr>
                                  <m:brk m:alnAt="7"/>
                                </m:rPr>
                                <a:rPr lang="en-US" sz="2400" i="1"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sz="2400" i="1">
                                  <a:latin typeface="Cambria Math" charset="0"/>
                                </a:rPr>
                                <m:t>       </m:t>
                              </m:r>
                              <m:r>
                                <a:rPr lang="en-US" sz="2400" b="1" i="0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𝐥𝐞𝐧</m:t>
                              </m:r>
                              <m:d>
                                <m:dPr>
                                  <m:ctrlPr>
                                    <a:rPr lang="en-US" sz="2400" b="1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400" b="1" i="0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𝐋</m:t>
                                  </m:r>
                                </m:e>
                              </m:d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&gt;</m:t>
                              </m:r>
                              <m:r>
                                <a:rPr lang="en-US" sz="2400" i="1">
                                  <a:latin typeface="Cambria Math" charset="0"/>
                                </a:rPr>
                                <m:t>𝑘</m:t>
                              </m:r>
                              <m:r>
                                <a:rPr lang="en-US" sz="2400" i="1">
                                  <a:latin typeface="Cambria Math" charset="0"/>
                                </a:rPr>
                                <m:t> −1</m:t>
                              </m:r>
                            </m:e>
                          </m:mr>
                          <m:mr>
                            <m:e>
                              <m:r>
                                <a:rPr lang="en-US" sz="2400" i="1">
                                  <a:latin typeface="Cambria Math" charset="0"/>
                                </a:rPr>
                                <m:t>𝑇</m:t>
                              </m:r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1" i="0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𝐥𝐞𝐧</m:t>
                                  </m:r>
                                  <m:d>
                                    <m:dPr>
                                      <m:ctrlPr>
                                        <a:rPr lang="en-US" sz="2400" b="1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1" i="0">
                                          <a:solidFill>
                                            <a:schemeClr val="accent1"/>
                                          </a:solidFill>
                                          <a:latin typeface="Cambria Math" charset="0"/>
                                        </a:rPr>
                                        <m:t>𝐑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en-US" sz="2400" i="1">
                                  <a:latin typeface="Cambria Math" charset="0"/>
                                </a:rPr>
                                <m:t>+</m:t>
                              </m:r>
                              <m:r>
                                <a:rPr lang="en-US" sz="2400" i="1">
                                  <a:latin typeface="Cambria Math" charset="0"/>
                                </a:rPr>
                                <m:t>𝑂</m:t>
                              </m:r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𝑛</m:t>
                                  </m:r>
                                </m:e>
                              </m:d>
                              <m:r>
                                <a:rPr lang="en-US" sz="2400" i="1">
                                  <a:latin typeface="Cambria Math" charset="0"/>
                                </a:rPr>
                                <m:t>        </m:t>
                              </m:r>
                              <m:r>
                                <a:rPr lang="en-US" sz="2400" b="1" i="0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𝐥𝐞𝐧</m:t>
                              </m:r>
                              <m:d>
                                <m:dPr>
                                  <m:ctrlPr>
                                    <a:rPr lang="en-US" sz="2400" b="1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1" i="0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𝐋</m:t>
                                  </m:r>
                                </m:e>
                              </m:d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&lt;</m:t>
                              </m:r>
                              <m:r>
                                <a:rPr lang="en-US" sz="2400" i="1">
                                  <a:latin typeface="Cambria Math" charset="0"/>
                                </a:rPr>
                                <m:t>𝑘</m:t>
                              </m:r>
                              <m:r>
                                <a:rPr lang="en-US" sz="2400" i="1">
                                  <a:latin typeface="Cambria Math" charset="0"/>
                                </a:rPr>
                                <m:t> −1</m:t>
                              </m:r>
                            </m:e>
                          </m:mr>
                          <m:mr>
                            <m:e>
                              <m:r>
                                <a:rPr lang="en-US" sz="2400" i="1">
                                  <a:latin typeface="Cambria Math" charset="0"/>
                                </a:rPr>
                                <m:t>𝑂</m:t>
                              </m:r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𝑛</m:t>
                                  </m:r>
                                </m:e>
                              </m:d>
                              <m:r>
                                <a:rPr lang="en-US" sz="2400" i="1">
                                  <a:latin typeface="Cambria Math" charset="0"/>
                                </a:rPr>
                                <m:t>                                </m:t>
                              </m:r>
                              <m:r>
                                <a:rPr lang="en-US" sz="2400" b="1" i="0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𝐥𝐞𝐧</m:t>
                              </m:r>
                              <m:d>
                                <m:dPr>
                                  <m:ctrlPr>
                                    <a:rPr lang="en-US" sz="2400" b="1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1" i="0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𝐋</m:t>
                                  </m:r>
                                </m:e>
                              </m:d>
                              <m:r>
                                <a:rPr lang="en-US" sz="2400" b="1" i="0">
                                  <a:latin typeface="Cambria Math" charset="0"/>
                                </a:rPr>
                                <m:t>=</m:t>
                              </m:r>
                              <m:r>
                                <a:rPr lang="en-US" sz="2400" i="1">
                                  <a:latin typeface="Cambria Math" charset="0"/>
                                </a:rPr>
                                <m:t>𝑘</m:t>
                              </m:r>
                              <m:r>
                                <a:rPr lang="en-US" sz="2400" i="1">
                                  <a:latin typeface="Cambria Math" charset="0"/>
                                </a:rPr>
                                <m:t>−1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sz="2400" dirty="0"/>
                  <a:t>  </a:t>
                </a:r>
              </a:p>
              <a:p>
                <a:endParaRPr lang="en-US" sz="2400" dirty="0"/>
              </a:p>
              <a:p>
                <a:r>
                  <a:rPr lang="en-US" sz="2400" dirty="0"/>
                  <a:t>What are </a:t>
                </a:r>
                <a:r>
                  <a:rPr lang="en-US" sz="2400" b="1" dirty="0" err="1">
                    <a:solidFill>
                      <a:schemeClr val="accent4"/>
                    </a:solidFill>
                  </a:rPr>
                  <a:t>len</a:t>
                </a:r>
                <a:r>
                  <a:rPr lang="en-US" sz="2400" b="1" dirty="0">
                    <a:solidFill>
                      <a:schemeClr val="accent4"/>
                    </a:solidFill>
                  </a:rPr>
                  <a:t>(L)</a:t>
                </a:r>
                <a:r>
                  <a:rPr lang="en-US" sz="2400" dirty="0"/>
                  <a:t> and </a:t>
                </a:r>
                <a:r>
                  <a:rPr lang="en-US" sz="2400" b="1" dirty="0" err="1">
                    <a:solidFill>
                      <a:schemeClr val="accent1"/>
                    </a:solidFill>
                  </a:rPr>
                  <a:t>len</a:t>
                </a:r>
                <a:r>
                  <a:rPr lang="en-US" sz="2400" b="1" dirty="0">
                    <a:solidFill>
                      <a:schemeClr val="accent1"/>
                    </a:solidFill>
                  </a:rPr>
                  <a:t>(R)</a:t>
                </a:r>
                <a:r>
                  <a:rPr lang="en-US" sz="2400" dirty="0"/>
                  <a:t>?</a:t>
                </a:r>
              </a:p>
              <a:p>
                <a:r>
                  <a:rPr lang="en-US" sz="2400" dirty="0"/>
                  <a:t>That depends on how we pick the pivot</a:t>
                </a:r>
                <a:r>
                  <a:rPr lang="mr-IN" sz="2400" dirty="0"/>
                  <a:t>…</a:t>
                </a:r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70126" y="1785937"/>
                <a:ext cx="7886700" cy="5072063"/>
              </a:xfrm>
              <a:blipFill>
                <a:blip r:embed="rId2"/>
                <a:stretch>
                  <a:fillRect l="-965" t="-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8AA043CE-F2CE-7E47-976F-E9FE44F2CC7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6076" y="5119678"/>
            <a:ext cx="3991231" cy="148709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88FC68B-9C62-D541-9EB1-D30E521301C1}"/>
              </a:ext>
            </a:extLst>
          </p:cNvPr>
          <p:cNvSpPr/>
          <p:nvPr/>
        </p:nvSpPr>
        <p:spPr>
          <a:xfrm>
            <a:off x="4273872" y="4615332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r>
              <a:rPr lang="en-US" sz="2000" dirty="0"/>
              <a:t>What would be a “good” pivot?</a:t>
            </a:r>
          </a:p>
          <a:p>
            <a:pPr lvl="1"/>
            <a:r>
              <a:rPr lang="en-US" sz="2000" dirty="0"/>
              <a:t>What would be a “bad” pivot?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EFC977-B979-1C44-A759-4F0A8E7C57D5}"/>
              </a:ext>
            </a:extLst>
          </p:cNvPr>
          <p:cNvSpPr txBox="1"/>
          <p:nvPr/>
        </p:nvSpPr>
        <p:spPr>
          <a:xfrm>
            <a:off x="5080857" y="6317535"/>
            <a:ext cx="3346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Think-Share Terrapins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BF9C42-1617-FF45-8A84-C40D9BE635F7}"/>
              </a:ext>
            </a:extLst>
          </p:cNvPr>
          <p:cNvSpPr txBox="1"/>
          <p:nvPr/>
        </p:nvSpPr>
        <p:spPr>
          <a:xfrm>
            <a:off x="10713" y="6119336"/>
            <a:ext cx="41653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7400"/>
                </a:solidFill>
              </a:rPr>
              <a:t>The best way would be to always pick the pivot so that </a:t>
            </a:r>
            <a:r>
              <a:rPr lang="en-US" sz="1400" dirty="0" err="1">
                <a:solidFill>
                  <a:srgbClr val="FF7400"/>
                </a:solidFill>
              </a:rPr>
              <a:t>len</a:t>
            </a:r>
            <a:r>
              <a:rPr lang="en-US" sz="1400" dirty="0">
                <a:solidFill>
                  <a:srgbClr val="FF7400"/>
                </a:solidFill>
              </a:rPr>
              <a:t>(L) = k-1.  But say we don’t have control over k, just over how we pick the pivot.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6BE17CA-1E1D-7F4C-82BD-03A053C2A79D}"/>
              </a:ext>
            </a:extLst>
          </p:cNvPr>
          <p:cNvSpPr/>
          <p:nvPr/>
        </p:nvSpPr>
        <p:spPr>
          <a:xfrm>
            <a:off x="41476" y="5112490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1" algn="r"/>
            <a:r>
              <a:rPr lang="en-US" sz="2000" dirty="0">
                <a:solidFill>
                  <a:srgbClr val="7030A0"/>
                </a:solidFill>
              </a:rPr>
              <a:t>Think: one minute</a:t>
            </a:r>
          </a:p>
          <a:p>
            <a:pPr lvl="1" algn="r"/>
            <a:r>
              <a:rPr lang="en-US" sz="2000" dirty="0">
                <a:solidFill>
                  <a:srgbClr val="7030A0"/>
                </a:solidFill>
              </a:rPr>
              <a:t>Share: (wait) one minute</a:t>
            </a:r>
          </a:p>
        </p:txBody>
      </p:sp>
    </p:spTree>
    <p:extLst>
      <p:ext uri="{BB962C8B-B14F-4D97-AF65-F5344CB8AC3E}">
        <p14:creationId xmlns:p14="http://schemas.microsoft.com/office/powerpoint/2010/main" val="872521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  <p:bldP spid="6" grpId="0"/>
      <p:bldP spid="7" grpId="0"/>
      <p:bldP spid="8" grpId="0"/>
      <p:bldP spid="8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944" y="265605"/>
            <a:ext cx="7886700" cy="1325563"/>
          </a:xfrm>
        </p:spPr>
        <p:txBody>
          <a:bodyPr/>
          <a:lstStyle/>
          <a:p>
            <a:r>
              <a:rPr lang="en-US" dirty="0"/>
              <a:t>The ideal pivot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6822474" cy="4351338"/>
          </a:xfrm>
        </p:spPr>
        <p:txBody>
          <a:bodyPr/>
          <a:lstStyle/>
          <a:p>
            <a:r>
              <a:rPr lang="en-US" dirty="0"/>
              <a:t>We split the input exactly in half:</a:t>
            </a:r>
          </a:p>
          <a:p>
            <a:pPr lvl="1"/>
            <a:r>
              <a:rPr lang="en-US" dirty="0" err="1">
                <a:solidFill>
                  <a:schemeClr val="accent4"/>
                </a:solidFill>
              </a:rPr>
              <a:t>len</a:t>
            </a:r>
            <a:r>
              <a:rPr lang="en-US" dirty="0">
                <a:solidFill>
                  <a:schemeClr val="accent4"/>
                </a:solidFill>
              </a:rPr>
              <a:t>(L) = </a:t>
            </a:r>
            <a:r>
              <a:rPr lang="en-US" dirty="0" err="1">
                <a:solidFill>
                  <a:schemeClr val="accent4"/>
                </a:solidFill>
              </a:rPr>
              <a:t>len</a:t>
            </a:r>
            <a:r>
              <a:rPr lang="en-US" dirty="0">
                <a:solidFill>
                  <a:schemeClr val="accent4"/>
                </a:solidFill>
              </a:rPr>
              <a:t>(R) = (n-1)/2</a:t>
            </a:r>
          </a:p>
          <a:p>
            <a:pPr lvl="1"/>
            <a:endParaRPr lang="en-US" b="1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/>
              <p:cNvSpPr txBox="1">
                <a:spLocks/>
              </p:cNvSpPr>
              <p:nvPr/>
            </p:nvSpPr>
            <p:spPr>
              <a:xfrm>
                <a:off x="4452504" y="4962454"/>
                <a:ext cx="7886700" cy="48656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800" dirty="0"/>
                  <a:t>Suppose </a:t>
                </a:r>
                <a14:m>
                  <m:oMath xmlns:m="http://schemas.openxmlformats.org/officeDocument/2006/math">
                    <m:r>
                      <a:rPr lang="en-US" sz="1800" i="1" smtClean="0">
                        <a:latin typeface="Cambria Math" charset="0"/>
                      </a:rPr>
                      <m:t>𝑇</m:t>
                    </m:r>
                    <m:d>
                      <m:d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 smtClean="0">
                            <a:latin typeface="Cambria Math" charset="0"/>
                          </a:rPr>
                          <m:t>𝑛</m:t>
                        </m:r>
                      </m:e>
                    </m:d>
                    <m:r>
                      <a:rPr lang="en-US" sz="1800" i="1" smtClean="0">
                        <a:latin typeface="Cambria Math" charset="0"/>
                      </a:rPr>
                      <m:t>=</m:t>
                    </m:r>
                    <m:r>
                      <a:rPr lang="en-US" sz="1800" i="1" smtClean="0">
                        <a:latin typeface="Cambria Math" charset="0"/>
                      </a:rPr>
                      <m:t>𝑎</m:t>
                    </m:r>
                    <m:r>
                      <a:rPr lang="en-US" sz="1800" i="1" smtClean="0">
                        <a:latin typeface="Cambria Math" charset="0"/>
                      </a:rPr>
                      <m:t>⋅</m:t>
                    </m:r>
                    <m:r>
                      <a:rPr lang="en-US" sz="1800" i="1" smtClean="0">
                        <a:latin typeface="Cambria Math" charset="0"/>
                      </a:rPr>
                      <m:t>𝑇</m:t>
                    </m:r>
                    <m:d>
                      <m:d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18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800" i="1" smtClean="0">
                                <a:latin typeface="Cambria Math" charset="0"/>
                              </a:rPr>
                              <m:t>𝑛</m:t>
                            </m:r>
                          </m:num>
                          <m:den>
                            <m:r>
                              <a:rPr lang="en-US" sz="1800" i="1" smtClean="0">
                                <a:latin typeface="Cambria Math" charset="0"/>
                              </a:rPr>
                              <m:t>𝑏</m:t>
                            </m:r>
                          </m:den>
                        </m:f>
                      </m:e>
                    </m:d>
                    <m:r>
                      <a:rPr lang="en-US" sz="1800" i="1" smtClean="0">
                        <a:latin typeface="Cambria Math" charset="0"/>
                      </a:rPr>
                      <m:t>+</m:t>
                    </m:r>
                    <m:r>
                      <a:rPr lang="en-US" sz="1800" i="1" smtClean="0">
                        <a:latin typeface="Cambria Math" charset="0"/>
                      </a:rPr>
                      <m:t>𝑂</m:t>
                    </m:r>
                    <m:d>
                      <m:d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18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800" i="1" smtClean="0">
                                <a:latin typeface="Cambria Math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sz="1800" i="1" smtClean="0">
                                <a:latin typeface="Cambria Math" charset="0"/>
                              </a:rPr>
                              <m:t>𝑑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1800" dirty="0"/>
                  <a:t>.  Then</a:t>
                </a:r>
              </a:p>
            </p:txBody>
          </p:sp>
        </mc:Choice>
        <mc:Fallback xmlns="">
          <p:sp>
            <p:nvSpPr>
              <p:cNvPr id="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2504" y="4962454"/>
                <a:ext cx="7886700" cy="486569"/>
              </a:xfrm>
              <a:prstGeom prst="rect">
                <a:avLst/>
              </a:prstGeom>
              <a:blipFill rotWithShape="0">
                <a:blip r:embed="rId2"/>
                <a:stretch>
                  <a:fillRect l="-464" b="-3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3784" y="31148"/>
            <a:ext cx="2281039" cy="128743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F9F7023-5C44-2746-8F98-2247FC22653C}"/>
                  </a:ext>
                </a:extLst>
              </p:cNvPr>
              <p:cNvSpPr txBox="1"/>
              <p:nvPr/>
            </p:nvSpPr>
            <p:spPr>
              <a:xfrm>
                <a:off x="4039887" y="5468125"/>
                <a:ext cx="5215677" cy="124854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begChr m:val="{"/>
                          <m:endChr m:val="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O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sup>
                                  </m:sSup>
                                  <m:func>
                                    <m:func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b="0" i="0" smtClean="0">
                                          <a:latin typeface="Cambria Math" panose="02040503050406030204" pitchFamily="18" charset="0"/>
                                        </a:rPr>
                                        <m:t>log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e>
                                      </m:d>
                                    </m:e>
                                  </m:func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        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if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sup>
                              </m:sSup>
                            </m:e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O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                     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if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&lt;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sup>
                              </m:sSup>
                            </m:e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O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p>
                                      <m:func>
                                        <m:func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sSub>
                                            <m:sSubPr>
                                              <m:ctrlP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 b="0" i="0" smtClean="0">
                                                  <a:latin typeface="Cambria Math" panose="02040503050406030204" pitchFamily="18" charset="0"/>
                                                </a:rPr>
                                                <m:t>log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𝑏</m:t>
                                              </m:r>
                                            </m:sub>
                                          </m:sSub>
                                        </m:fName>
                                        <m:e>
                                          <m:d>
                                            <m:dPr>
                                              <m:ctrlP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𝑎</m:t>
                                              </m:r>
                                            </m:e>
                                          </m:d>
                                        </m:e>
                                      </m:func>
                                    </m:sup>
                                  </m:sSup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           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if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&gt;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sup>
                              </m:sSup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F9F7023-5C44-2746-8F98-2247FC2265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9887" y="5468125"/>
                <a:ext cx="5215677" cy="124854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>
            <a:extLst>
              <a:ext uri="{FF2B5EF4-FFF2-40B4-BE49-F238E27FC236}">
                <a16:creationId xmlns:a16="http://schemas.microsoft.com/office/drawing/2014/main" id="{949586F6-4C4A-DF44-BA89-9F20D1955C4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051" y="3675758"/>
            <a:ext cx="3453372" cy="12866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4ADD12-EFF3-5A4E-BAAE-BEB255119663}"/>
              </a:ext>
            </a:extLst>
          </p:cNvPr>
          <p:cNvSpPr txBox="1"/>
          <p:nvPr/>
        </p:nvSpPr>
        <p:spPr>
          <a:xfrm>
            <a:off x="1242111" y="3445643"/>
            <a:ext cx="2797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What happens in that case?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1DE83FB-7832-BA44-9C1A-185669D7AED7}"/>
              </a:ext>
            </a:extLst>
          </p:cNvPr>
          <p:cNvSpPr txBox="1"/>
          <p:nvPr/>
        </p:nvSpPr>
        <p:spPr>
          <a:xfrm>
            <a:off x="4699322" y="4660560"/>
            <a:ext cx="3696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case it’s helpful…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35205D-3062-9442-B92B-C9B54B2DD55B}"/>
              </a:ext>
            </a:extLst>
          </p:cNvPr>
          <p:cNvSpPr/>
          <p:nvPr/>
        </p:nvSpPr>
        <p:spPr>
          <a:xfrm>
            <a:off x="3918303" y="3747525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r>
              <a:rPr lang="en-US" sz="2000" dirty="0">
                <a:solidFill>
                  <a:srgbClr val="7030A0"/>
                </a:solidFill>
              </a:rPr>
              <a:t>Think: one minute</a:t>
            </a:r>
          </a:p>
          <a:p>
            <a:pPr lvl="1"/>
            <a:r>
              <a:rPr lang="en-US" sz="2000" dirty="0">
                <a:solidFill>
                  <a:srgbClr val="7030A0"/>
                </a:solidFill>
              </a:rPr>
              <a:t>Share: (wait) one minute</a:t>
            </a:r>
          </a:p>
        </p:txBody>
      </p:sp>
    </p:spTree>
    <p:extLst>
      <p:ext uri="{BB962C8B-B14F-4D97-AF65-F5344CB8AC3E}">
        <p14:creationId xmlns:p14="http://schemas.microsoft.com/office/powerpoint/2010/main" val="398868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5" grpId="0"/>
      <p:bldP spid="10" grpId="0"/>
      <p:bldP spid="11" grpId="0"/>
      <p:bldP spid="11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944" y="265605"/>
            <a:ext cx="7886700" cy="1325563"/>
          </a:xfrm>
        </p:spPr>
        <p:txBody>
          <a:bodyPr/>
          <a:lstStyle/>
          <a:p>
            <a:r>
              <a:rPr lang="en-US" dirty="0"/>
              <a:t>The ideal pivot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6822474" cy="4351338"/>
          </a:xfrm>
        </p:spPr>
        <p:txBody>
          <a:bodyPr/>
          <a:lstStyle/>
          <a:p>
            <a:r>
              <a:rPr lang="en-US" dirty="0"/>
              <a:t>We split the input exactly in half:</a:t>
            </a:r>
          </a:p>
          <a:p>
            <a:pPr lvl="1"/>
            <a:r>
              <a:rPr lang="en-US" dirty="0" err="1">
                <a:solidFill>
                  <a:schemeClr val="accent4"/>
                </a:solidFill>
              </a:rPr>
              <a:t>len</a:t>
            </a:r>
            <a:r>
              <a:rPr lang="en-US" dirty="0">
                <a:solidFill>
                  <a:schemeClr val="accent4"/>
                </a:solidFill>
              </a:rPr>
              <a:t>(L) = </a:t>
            </a:r>
            <a:r>
              <a:rPr lang="en-US" dirty="0" err="1">
                <a:solidFill>
                  <a:schemeClr val="accent4"/>
                </a:solidFill>
              </a:rPr>
              <a:t>len</a:t>
            </a:r>
            <a:r>
              <a:rPr lang="en-US" dirty="0">
                <a:solidFill>
                  <a:schemeClr val="accent4"/>
                </a:solidFill>
              </a:rPr>
              <a:t>(R) = (n-1)/2</a:t>
            </a:r>
          </a:p>
          <a:p>
            <a:pPr lvl="1"/>
            <a:endParaRPr lang="en-US" b="1" dirty="0">
              <a:solidFill>
                <a:schemeClr val="accent1"/>
              </a:solidFill>
            </a:endParaRPr>
          </a:p>
          <a:p>
            <a:r>
              <a:rPr lang="en-US" dirty="0"/>
              <a:t>Let’s pretend that’s the case and  use the </a:t>
            </a:r>
            <a:r>
              <a:rPr lang="en-US" b="1" dirty="0"/>
              <a:t>Master Theorem</a:t>
            </a:r>
            <a:r>
              <a:rPr lang="en-US" dirty="0"/>
              <a:t>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/>
              <p:cNvSpPr txBox="1">
                <a:spLocks/>
              </p:cNvSpPr>
              <p:nvPr/>
            </p:nvSpPr>
            <p:spPr>
              <a:xfrm>
                <a:off x="4452504" y="4962454"/>
                <a:ext cx="7886700" cy="48656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800" dirty="0"/>
                  <a:t>Suppose </a:t>
                </a:r>
                <a14:m>
                  <m:oMath xmlns:m="http://schemas.openxmlformats.org/officeDocument/2006/math">
                    <m:r>
                      <a:rPr lang="en-US" sz="1800" i="1" smtClean="0">
                        <a:latin typeface="Cambria Math" charset="0"/>
                      </a:rPr>
                      <m:t>𝑇</m:t>
                    </m:r>
                    <m:d>
                      <m:d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 smtClean="0">
                            <a:latin typeface="Cambria Math" charset="0"/>
                          </a:rPr>
                          <m:t>𝑛</m:t>
                        </m:r>
                      </m:e>
                    </m:d>
                    <m:r>
                      <a:rPr lang="en-US" sz="1800" i="1" smtClean="0">
                        <a:latin typeface="Cambria Math" charset="0"/>
                      </a:rPr>
                      <m:t>=</m:t>
                    </m:r>
                    <m:r>
                      <a:rPr lang="en-US" sz="1800" i="1" smtClean="0">
                        <a:latin typeface="Cambria Math" charset="0"/>
                      </a:rPr>
                      <m:t>𝑎</m:t>
                    </m:r>
                    <m:r>
                      <a:rPr lang="en-US" sz="1800" i="1" smtClean="0">
                        <a:latin typeface="Cambria Math" charset="0"/>
                      </a:rPr>
                      <m:t>⋅</m:t>
                    </m:r>
                    <m:r>
                      <a:rPr lang="en-US" sz="1800" i="1" smtClean="0">
                        <a:latin typeface="Cambria Math" charset="0"/>
                      </a:rPr>
                      <m:t>𝑇</m:t>
                    </m:r>
                    <m:d>
                      <m:d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18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800" i="1" smtClean="0">
                                <a:latin typeface="Cambria Math" charset="0"/>
                              </a:rPr>
                              <m:t>𝑛</m:t>
                            </m:r>
                          </m:num>
                          <m:den>
                            <m:r>
                              <a:rPr lang="en-US" sz="1800" i="1" smtClean="0">
                                <a:latin typeface="Cambria Math" charset="0"/>
                              </a:rPr>
                              <m:t>𝑏</m:t>
                            </m:r>
                          </m:den>
                        </m:f>
                      </m:e>
                    </m:d>
                    <m:r>
                      <a:rPr lang="en-US" sz="1800" i="1" smtClean="0">
                        <a:latin typeface="Cambria Math" charset="0"/>
                      </a:rPr>
                      <m:t>+</m:t>
                    </m:r>
                    <m:r>
                      <a:rPr lang="en-US" sz="1800" i="1" smtClean="0">
                        <a:latin typeface="Cambria Math" charset="0"/>
                      </a:rPr>
                      <m:t>𝑂</m:t>
                    </m:r>
                    <m:d>
                      <m:d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18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800" i="1" smtClean="0">
                                <a:latin typeface="Cambria Math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sz="1800" i="1" smtClean="0">
                                <a:latin typeface="Cambria Math" charset="0"/>
                              </a:rPr>
                              <m:t>𝑑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1800" dirty="0"/>
                  <a:t>.  Then</a:t>
                </a:r>
              </a:p>
            </p:txBody>
          </p:sp>
        </mc:Choice>
        <mc:Fallback xmlns="">
          <p:sp>
            <p:nvSpPr>
              <p:cNvPr id="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2504" y="4962454"/>
                <a:ext cx="7886700" cy="486569"/>
              </a:xfrm>
              <a:prstGeom prst="rect">
                <a:avLst/>
              </a:prstGeom>
              <a:blipFill rotWithShape="0">
                <a:blip r:embed="rId2"/>
                <a:stretch>
                  <a:fillRect l="-464" b="-3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6"/>
          <p:cNvSpPr/>
          <p:nvPr/>
        </p:nvSpPr>
        <p:spPr>
          <a:xfrm>
            <a:off x="6021365" y="1353507"/>
            <a:ext cx="3418943" cy="1774221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accent2">
                    <a:lumMod val="50000"/>
                  </a:schemeClr>
                </a:solidFill>
                <a:latin typeface="Athelas" charset="0"/>
                <a:ea typeface="Athelas" charset="0"/>
                <a:cs typeface="Athelas" charset="0"/>
              </a:rPr>
              <a:t>Apply here, the Master Theorem does NOT.  Making unsubstantiated assumptions about problem sizes, we are.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44823" y="4400371"/>
            <a:ext cx="1952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Jedi master Yoda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716102" y="3842525"/>
                <a:ext cx="3546929" cy="20423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𝑇</m:t>
                    </m:r>
                    <m:d>
                      <m:dPr>
                        <m:ctrlPr>
                          <a:rPr lang="en-US" sz="240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𝑛</m:t>
                        </m:r>
                      </m:e>
                    </m:d>
                    <m:r>
                      <a:rPr lang="en-US" sz="24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≤</m:t>
                    </m:r>
                    <m:r>
                      <a:rPr lang="en-US" sz="24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𝑇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𝑛</m:t>
                            </m:r>
                          </m:num>
                          <m:den>
                            <m:r>
                              <a:rPr lang="en-US" sz="2400" b="0" i="1" smtClean="0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2</m:t>
                            </m:r>
                          </m:den>
                        </m:f>
                      </m:e>
                    </m:d>
                    <m:r>
                      <a:rPr lang="en-US" sz="24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+</m:t>
                    </m:r>
                    <m:r>
                      <a:rPr lang="en-US" sz="24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𝑂</m:t>
                    </m:r>
                    <m:r>
                      <a:rPr lang="en-US" sz="24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(</m:t>
                    </m:r>
                    <m:r>
                      <a:rPr lang="en-US" sz="24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𝑛</m:t>
                    </m:r>
                    <m:r>
                      <a:rPr lang="en-US" sz="24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)</m:t>
                    </m:r>
                  </m:oMath>
                </a14:m>
                <a:endParaRPr lang="en-US" sz="2400" dirty="0">
                  <a:solidFill>
                    <a:schemeClr val="accent4"/>
                  </a:solidFill>
                </a:endParaRPr>
              </a:p>
              <a:p>
                <a:pPr marL="285750" indent="-285750">
                  <a:lnSpc>
                    <a:spcPct val="150000"/>
                  </a:lnSpc>
                  <a:buFont typeface="Arial" charset="0"/>
                  <a:buChar char="•"/>
                </a:pPr>
                <a:r>
                  <a:rPr lang="en-US" sz="2400" dirty="0">
                    <a:solidFill>
                      <a:schemeClr val="accent4"/>
                    </a:solidFill>
                  </a:rPr>
                  <a:t>So a = 1, b = 2, d = 1</a:t>
                </a:r>
              </a:p>
              <a:p>
                <a:pPr marL="285750" indent="-285750">
                  <a:lnSpc>
                    <a:spcPct val="150000"/>
                  </a:lnSpc>
                  <a:buFont typeface="Arial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𝑇</m:t>
                    </m:r>
                    <m:d>
                      <m:dPr>
                        <m:ctrlPr>
                          <a:rPr lang="en-US" sz="240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𝑛</m:t>
                        </m:r>
                      </m:e>
                    </m:d>
                    <m:r>
                      <a:rPr lang="en-US" sz="24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≤</m:t>
                    </m:r>
                    <m:r>
                      <a:rPr lang="en-US" sz="24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𝑂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𝑑</m:t>
                            </m:r>
                          </m:sup>
                        </m:sSup>
                      </m:e>
                    </m:d>
                    <m:r>
                      <a:rPr lang="en-US" sz="24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𝑂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𝑛</m:t>
                        </m:r>
                      </m:e>
                    </m:d>
                  </m:oMath>
                </a14:m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102" y="3842525"/>
                <a:ext cx="3546929" cy="2042354"/>
              </a:xfrm>
              <a:prstGeom prst="rect">
                <a:avLst/>
              </a:prstGeom>
              <a:blipFill>
                <a:blip r:embed="rId4"/>
                <a:stretch>
                  <a:fillRect l="-2135" b="-31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3784" y="31148"/>
            <a:ext cx="2281039" cy="12874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0837" y="3002909"/>
            <a:ext cx="1180406" cy="141648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F9F7023-5C44-2746-8F98-2247FC22653C}"/>
                  </a:ext>
                </a:extLst>
              </p:cNvPr>
              <p:cNvSpPr txBox="1"/>
              <p:nvPr/>
            </p:nvSpPr>
            <p:spPr>
              <a:xfrm>
                <a:off x="4039887" y="5468125"/>
                <a:ext cx="5215677" cy="124854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begChr m:val="{"/>
                          <m:endChr m:val="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O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sup>
                                  </m:sSup>
                                  <m:func>
                                    <m:func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b="0" i="0" smtClean="0">
                                          <a:latin typeface="Cambria Math" panose="02040503050406030204" pitchFamily="18" charset="0"/>
                                        </a:rPr>
                                        <m:t>log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e>
                                      </m:d>
                                    </m:e>
                                  </m:func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        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if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sup>
                              </m:sSup>
                            </m:e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O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                     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if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&lt;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sup>
                              </m:sSup>
                            </m:e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O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p>
                                      <m:func>
                                        <m:func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sSub>
                                            <m:sSubPr>
                                              <m:ctrlP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 b="0" i="0" smtClean="0">
                                                  <a:latin typeface="Cambria Math" panose="02040503050406030204" pitchFamily="18" charset="0"/>
                                                </a:rPr>
                                                <m:t>log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𝑏</m:t>
                                              </m:r>
                                            </m:sub>
                                          </m:sSub>
                                        </m:fName>
                                        <m:e>
                                          <m:d>
                                            <m:dPr>
                                              <m:ctrlP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𝑎</m:t>
                                              </m:r>
                                            </m:e>
                                          </m:d>
                                        </m:e>
                                      </m:func>
                                    </m:sup>
                                  </m:sSup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           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if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&gt;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sup>
                              </m:sSup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F9F7023-5C44-2746-8F98-2247FC2265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9887" y="5468125"/>
                <a:ext cx="5215677" cy="124854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37439209-F59B-1449-AADB-691ADB1EE2AF}"/>
              </a:ext>
            </a:extLst>
          </p:cNvPr>
          <p:cNvSpPr txBox="1"/>
          <p:nvPr/>
        </p:nvSpPr>
        <p:spPr>
          <a:xfrm>
            <a:off x="1655180" y="6108104"/>
            <a:ext cx="3717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CF6E6C"/>
                </a:solidFill>
              </a:rPr>
              <a:t>That would be great!</a:t>
            </a:r>
          </a:p>
        </p:txBody>
      </p:sp>
    </p:spTree>
    <p:extLst>
      <p:ext uri="{BB962C8B-B14F-4D97-AF65-F5344CB8AC3E}">
        <p14:creationId xmlns:p14="http://schemas.microsoft.com/office/powerpoint/2010/main" val="2126274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2" grpId="0" build="p" bldLvl="2"/>
      <p:bldP spid="1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3628" y="281676"/>
            <a:ext cx="8486285" cy="1325563"/>
          </a:xfrm>
        </p:spPr>
        <p:txBody>
          <a:bodyPr>
            <a:normAutofit/>
          </a:bodyPr>
          <a:lstStyle/>
          <a:p>
            <a:r>
              <a:rPr lang="en-US" dirty="0"/>
              <a:t>The worst pivot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3628" y="1607239"/>
            <a:ext cx="7886700" cy="4351338"/>
          </a:xfrm>
        </p:spPr>
        <p:txBody>
          <a:bodyPr/>
          <a:lstStyle/>
          <a:p>
            <a:r>
              <a:rPr lang="en-US" dirty="0"/>
              <a:t>Say our choice of pivot doesn’t depend on A.</a:t>
            </a:r>
          </a:p>
          <a:p>
            <a:r>
              <a:rPr lang="en-US" dirty="0"/>
              <a:t>A bad guy who </a:t>
            </a:r>
            <a:r>
              <a:rPr lang="en-US" b="1" dirty="0">
                <a:solidFill>
                  <a:srgbClr val="CF6E6C"/>
                </a:solidFill>
              </a:rPr>
              <a:t>knows what pivots we will choose</a:t>
            </a:r>
            <a:r>
              <a:rPr lang="en-US" dirty="0"/>
              <a:t> gets to come up with A.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0994" y="3985578"/>
            <a:ext cx="3519701" cy="301688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7F92838-3703-0B42-84CA-2E4A25B1F152}"/>
              </a:ext>
            </a:extLst>
          </p:cNvPr>
          <p:cNvGrpSpPr/>
          <p:nvPr/>
        </p:nvGrpSpPr>
        <p:grpSpPr>
          <a:xfrm>
            <a:off x="854345" y="3627625"/>
            <a:ext cx="5766649" cy="705201"/>
            <a:chOff x="1573619" y="3296093"/>
            <a:chExt cx="5766649" cy="70520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7CA32D8-E706-9C48-85D7-5650B67E51C3}"/>
                </a:ext>
              </a:extLst>
            </p:cNvPr>
            <p:cNvSpPr/>
            <p:nvPr/>
          </p:nvSpPr>
          <p:spPr>
            <a:xfrm>
              <a:off x="1573619" y="3296093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02313ED-4FC2-1D46-936E-1745A7C335E7}"/>
                </a:ext>
              </a:extLst>
            </p:cNvPr>
            <p:cNvSpPr/>
            <p:nvPr/>
          </p:nvSpPr>
          <p:spPr>
            <a:xfrm>
              <a:off x="2303538" y="3296093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4D472C7-8798-3148-94EA-05940A60773D}"/>
                </a:ext>
              </a:extLst>
            </p:cNvPr>
            <p:cNvSpPr/>
            <p:nvPr/>
          </p:nvSpPr>
          <p:spPr>
            <a:xfrm>
              <a:off x="3012192" y="3296093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1AA3773-F757-AE45-9120-F5664F1AEF0B}"/>
                </a:ext>
              </a:extLst>
            </p:cNvPr>
            <p:cNvSpPr/>
            <p:nvPr/>
          </p:nvSpPr>
          <p:spPr>
            <a:xfrm>
              <a:off x="3738658" y="3296093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3FF1865-E3DB-854B-9A91-C2D4F2250F50}"/>
                </a:ext>
              </a:extLst>
            </p:cNvPr>
            <p:cNvSpPr/>
            <p:nvPr/>
          </p:nvSpPr>
          <p:spPr>
            <a:xfrm>
              <a:off x="4470028" y="3296093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691F643-EF98-034F-BA7B-CD40B2193B12}"/>
                </a:ext>
              </a:extLst>
            </p:cNvPr>
            <p:cNvSpPr/>
            <p:nvPr/>
          </p:nvSpPr>
          <p:spPr>
            <a:xfrm>
              <a:off x="5178682" y="3296093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9DE0A40-1914-434A-B15B-9E252F6F3781}"/>
                </a:ext>
              </a:extLst>
            </p:cNvPr>
            <p:cNvSpPr/>
            <p:nvPr/>
          </p:nvSpPr>
          <p:spPr>
            <a:xfrm>
              <a:off x="5908601" y="3296093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1A0C9D0-A1A1-C949-84FD-5E0B620E09F0}"/>
                </a:ext>
              </a:extLst>
            </p:cNvPr>
            <p:cNvSpPr/>
            <p:nvPr/>
          </p:nvSpPr>
          <p:spPr>
            <a:xfrm>
              <a:off x="6635067" y="3296093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E05EFD4-FAFF-E34A-A65B-3AFA75298512}"/>
              </a:ext>
            </a:extLst>
          </p:cNvPr>
          <p:cNvGrpSpPr/>
          <p:nvPr/>
        </p:nvGrpSpPr>
        <p:grpSpPr>
          <a:xfrm>
            <a:off x="3019384" y="4416830"/>
            <a:ext cx="912159" cy="630882"/>
            <a:chOff x="3019384" y="4069582"/>
            <a:chExt cx="912159" cy="630882"/>
          </a:xfrm>
        </p:grpSpPr>
        <p:sp>
          <p:nvSpPr>
            <p:cNvPr id="14" name="Triangle 13">
              <a:extLst>
                <a:ext uri="{FF2B5EF4-FFF2-40B4-BE49-F238E27FC236}">
                  <a16:creationId xmlns:a16="http://schemas.microsoft.com/office/drawing/2014/main" id="{60C5AB0B-3E17-2F47-BF92-435B198BA753}"/>
                </a:ext>
              </a:extLst>
            </p:cNvPr>
            <p:cNvSpPr/>
            <p:nvPr/>
          </p:nvSpPr>
          <p:spPr>
            <a:xfrm>
              <a:off x="3158868" y="4069582"/>
              <a:ext cx="403898" cy="261550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F22B42F-965F-9040-85F8-64705AC27577}"/>
                </a:ext>
              </a:extLst>
            </p:cNvPr>
            <p:cNvSpPr txBox="1"/>
            <p:nvPr/>
          </p:nvSpPr>
          <p:spPr>
            <a:xfrm>
              <a:off x="3019384" y="4331132"/>
              <a:ext cx="9121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3">
                      <a:lumMod val="75000"/>
                    </a:schemeClr>
                  </a:solidFill>
                </a:rPr>
                <a:t>pivot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0DFDCD39-61B6-154A-A956-461E2CDB37FF}"/>
              </a:ext>
            </a:extLst>
          </p:cNvPr>
          <p:cNvSpPr txBox="1"/>
          <p:nvPr/>
        </p:nvSpPr>
        <p:spPr>
          <a:xfrm>
            <a:off x="3169056" y="3657059"/>
            <a:ext cx="4038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1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D16EED5-298F-BB40-925E-25D7BBD42060}"/>
              </a:ext>
            </a:extLst>
          </p:cNvPr>
          <p:cNvSpPr txBox="1"/>
          <p:nvPr/>
        </p:nvSpPr>
        <p:spPr>
          <a:xfrm>
            <a:off x="1762676" y="3657059"/>
            <a:ext cx="4038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2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19E0268-F06A-D742-BF5F-C95B2F045AAA}"/>
              </a:ext>
            </a:extLst>
          </p:cNvPr>
          <p:cNvSpPr txBox="1"/>
          <p:nvPr/>
        </p:nvSpPr>
        <p:spPr>
          <a:xfrm>
            <a:off x="6048179" y="3657058"/>
            <a:ext cx="4038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9534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3.7037E-6 C -0.01788 0.03588 -0.03559 0.07199 -0.05607 0.08634 C -0.07656 0.10069 -0.10781 0.10069 -0.12239 0.08634 C -0.13697 0.07199 -0.1401 0.03588 -0.14322 3.7037E-6 " pathEditMode="relative" rAng="0" ptsTypes="AAAA">
                                      <p:cBhvr>
                                        <p:cTn id="2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70" y="4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475 0.00555 C -0.16944 0.05486 -0.17413 0.10393 -0.12656 0.12453 C -0.07916 0.1449 0.04983 0.14027 0.12066 0.12801 C 0.19115 0.11574 0.2632 0.07314 0.29705 0.05069 C 0.33091 0.02801 0.32744 0.01041 0.32396 -0.00695 " pathEditMode="relative" rAng="0" ptsTypes="AAAAA">
                                      <p:cBhvr>
                                        <p:cTn id="3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92" y="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9" grpId="0"/>
      <p:bldP spid="21" grpId="0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8B25D-8DC9-EF4C-991B-3A41F79C7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Last Time: </a:t>
            </a:r>
            <a:br>
              <a:rPr lang="en-US" dirty="0"/>
            </a:br>
            <a:r>
              <a:rPr lang="en-US" dirty="0"/>
              <a:t>Solving Recurrence Relations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697B1D7-22A8-8F48-8C38-5F73D497466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2307539"/>
                <a:ext cx="7886700" cy="4351338"/>
              </a:xfrm>
            </p:spPr>
            <p:txBody>
              <a:bodyPr/>
              <a:lstStyle/>
              <a:p>
                <a:r>
                  <a:rPr lang="en-US" dirty="0"/>
                  <a:t>A </a:t>
                </a:r>
                <a:r>
                  <a:rPr lang="en-US" b="1" dirty="0"/>
                  <a:t>recurrence relation </a:t>
                </a:r>
                <a:r>
                  <a:rPr lang="en-US" dirty="0"/>
                  <a:t>expresses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accent4"/>
                    </a:solidFill>
                  </a:rPr>
                  <a:t> </a:t>
                </a:r>
                <a:r>
                  <a:rPr lang="en-US" dirty="0"/>
                  <a:t>in terms of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less</m:t>
                    </m:r>
                    <m:r>
                      <a:rPr lang="en-US" b="0" i="0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than</m:t>
                    </m:r>
                    <m:r>
                      <a:rPr lang="en-US" b="0" i="0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accent4"/>
                    </a:solidFill>
                  </a:rPr>
                  <a:t> </a:t>
                </a:r>
              </a:p>
              <a:p>
                <a:r>
                  <a:rPr lang="en-US" dirty="0"/>
                  <a:t>For example,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=2⋅</m:t>
                    </m:r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num>
                          <m:den>
                            <m:r>
                              <a:rPr lang="en-US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+11⋅</m:t>
                    </m:r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>
                    <a:solidFill>
                      <a:schemeClr val="accent4"/>
                    </a:solidFill>
                  </a:rPr>
                  <a:t> </a:t>
                </a:r>
              </a:p>
              <a:p>
                <a:r>
                  <a:rPr lang="en-US" dirty="0"/>
                  <a:t>Two methods of solution: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dirty="0">
                    <a:solidFill>
                      <a:schemeClr val="accent4"/>
                    </a:solidFill>
                  </a:rPr>
                  <a:t>Master theorem (aka, generalized “tree method”)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dirty="0">
                    <a:solidFill>
                      <a:schemeClr val="accent4"/>
                    </a:solidFill>
                  </a:rPr>
                  <a:t>Substitution method (aka, guess and check)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697B1D7-22A8-8F48-8C38-5F73D497466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2307539"/>
                <a:ext cx="7886700" cy="4351338"/>
              </a:xfrm>
              <a:blipFill>
                <a:blip r:embed="rId2"/>
                <a:stretch>
                  <a:fillRect l="-1447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37805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833" y="1209185"/>
            <a:ext cx="7017263" cy="50538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696" y="-28244"/>
            <a:ext cx="7886700" cy="1325563"/>
          </a:xfrm>
        </p:spPr>
        <p:txBody>
          <a:bodyPr/>
          <a:lstStyle/>
          <a:p>
            <a:r>
              <a:rPr lang="en-US"/>
              <a:t>The distinction matters!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626822" y="6379448"/>
            <a:ext cx="6783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See Lecture 4 Python notebook for code that generated this picture.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974379" y="4571999"/>
            <a:ext cx="2111433" cy="1200329"/>
          </a:xfrm>
          <a:prstGeom prst="rect">
            <a:avLst/>
          </a:prstGeom>
          <a:solidFill>
            <a:schemeClr val="bg1"/>
          </a:solidFill>
          <a:ln>
            <a:solidFill>
              <a:srgbClr val="CF6E6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CF6E6C"/>
                </a:solidFill>
              </a:rPr>
              <a:t>This one is a random pivot, so it splits the array about in half.</a:t>
            </a:r>
          </a:p>
          <a:p>
            <a:pPr algn="ctr"/>
            <a:r>
              <a:rPr lang="en-US" i="1" dirty="0">
                <a:solidFill>
                  <a:srgbClr val="CF6E6C"/>
                </a:solidFill>
              </a:rPr>
              <a:t>Looks fast!</a:t>
            </a: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6367549" y="5037513"/>
            <a:ext cx="598516" cy="199505"/>
          </a:xfrm>
          <a:prstGeom prst="line">
            <a:avLst/>
          </a:prstGeom>
          <a:ln>
            <a:solidFill>
              <a:srgbClr val="CF6E6C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685310" y="2978726"/>
            <a:ext cx="3280755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accent6"/>
                </a:solidFill>
              </a:rPr>
              <a:t>For this one I chose the worst possible pivot.  Looks like O(n</a:t>
            </a:r>
            <a:r>
              <a:rPr lang="en-US" i="1" baseline="30000" dirty="0">
                <a:solidFill>
                  <a:schemeClr val="accent6"/>
                </a:solidFill>
              </a:rPr>
              <a:t>2</a:t>
            </a:r>
            <a:r>
              <a:rPr lang="en-US" i="1" dirty="0">
                <a:solidFill>
                  <a:schemeClr val="accent6"/>
                </a:solidFill>
              </a:rPr>
              <a:t>).</a:t>
            </a:r>
          </a:p>
        </p:txBody>
      </p:sp>
      <p:cxnSp>
        <p:nvCxnSpPr>
          <p:cNvPr id="13" name="Straight Arrow Connector 12"/>
          <p:cNvCxnSpPr>
            <a:stCxn id="11" idx="1"/>
          </p:cNvCxnSpPr>
          <p:nvPr/>
        </p:nvCxnSpPr>
        <p:spPr>
          <a:xfrm flipH="1">
            <a:off x="3125586" y="3301892"/>
            <a:ext cx="559724" cy="322457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 rot="20849657">
            <a:off x="4286861" y="4066506"/>
            <a:ext cx="3091947" cy="369332"/>
          </a:xfrm>
          <a:prstGeom prst="rect">
            <a:avLst/>
          </a:prstGeom>
          <a:noFill/>
          <a:ln>
            <a:solidFill>
              <a:srgbClr val="0066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i="1" dirty="0" err="1">
                <a:solidFill>
                  <a:srgbClr val="0070C0"/>
                </a:solidFill>
              </a:rPr>
              <a:t>MergeSort</a:t>
            </a:r>
            <a:r>
              <a:rPr lang="en-US" i="1" dirty="0">
                <a:solidFill>
                  <a:srgbClr val="0070C0"/>
                </a:solidFill>
              </a:rPr>
              <a:t>-based solution</a:t>
            </a:r>
          </a:p>
        </p:txBody>
      </p:sp>
    </p:spTree>
    <p:extLst>
      <p:ext uri="{BB962C8B-B14F-4D97-AF65-F5344CB8AC3E}">
        <p14:creationId xmlns:p14="http://schemas.microsoft.com/office/powerpoint/2010/main" val="15577975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pick a good pivot?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291" y="5346600"/>
            <a:ext cx="5886450" cy="1526779"/>
          </a:xfrm>
        </p:spPr>
        <p:txBody>
          <a:bodyPr>
            <a:normAutofit lnSpcReduction="10000"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In practice, there is often no bad guy.  In that case, just pick a random pivot and it works really well!</a:t>
            </a:r>
          </a:p>
          <a:p>
            <a:r>
              <a:rPr lang="en-US" sz="2400" dirty="0">
                <a:solidFill>
                  <a:schemeClr val="accent4"/>
                </a:solidFill>
              </a:rPr>
              <a:t>(More on this next lecture)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3741" y="5399881"/>
            <a:ext cx="2083027" cy="1325563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28650" y="4454227"/>
            <a:ext cx="153364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Aside: </a:t>
            </a:r>
            <a:endParaRPr lang="en-US" sz="2000" dirty="0">
              <a:solidFill>
                <a:schemeClr val="accent4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857250" y="1600598"/>
            <a:ext cx="7886700" cy="3013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Randomly?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That works well if there’s no bad guy.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But if there is a bad guy who gets to see our pivot choices, that’s just as bad as the worst-case pivot.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-330200" y="4739481"/>
            <a:ext cx="9956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4703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  <p:bldP spid="6" grpId="0" uiExpand="1" build="p" bldLvl="2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pick a good pivot?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8515350" cy="4351338"/>
          </a:xfrm>
        </p:spPr>
        <p:txBody>
          <a:bodyPr/>
          <a:lstStyle/>
          <a:p>
            <a:r>
              <a:rPr lang="en-US" dirty="0"/>
              <a:t>For today, let’s assume there’s this bad guy.</a:t>
            </a:r>
          </a:p>
          <a:p>
            <a:r>
              <a:rPr lang="en-US" dirty="0"/>
              <a:t>Reasons:</a:t>
            </a:r>
          </a:p>
          <a:p>
            <a:pPr lvl="1"/>
            <a:r>
              <a:rPr lang="en-US" dirty="0"/>
              <a:t>This gives us a very strong guarantee</a:t>
            </a:r>
          </a:p>
          <a:p>
            <a:pPr lvl="1"/>
            <a:r>
              <a:rPr lang="en-US" dirty="0"/>
              <a:t>We’ll get to see a </a:t>
            </a:r>
            <a:r>
              <a:rPr lang="en-US" dirty="0">
                <a:solidFill>
                  <a:schemeClr val="accent4"/>
                </a:solidFill>
              </a:rPr>
              <a:t>really clever algorithm.</a:t>
            </a:r>
          </a:p>
          <a:p>
            <a:pPr lvl="2"/>
            <a:r>
              <a:rPr lang="en-US" dirty="0"/>
              <a:t>Necessarily it will look at A to pick the pivot.</a:t>
            </a:r>
          </a:p>
          <a:p>
            <a:pPr lvl="1"/>
            <a:r>
              <a:rPr lang="en-US" dirty="0"/>
              <a:t>We’ll get to use the</a:t>
            </a:r>
            <a:r>
              <a:rPr lang="en-US" dirty="0">
                <a:solidFill>
                  <a:schemeClr val="accent4"/>
                </a:solidFill>
              </a:rPr>
              <a:t> substitution method.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1580" y="4012869"/>
            <a:ext cx="3519701" cy="3016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112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More practice with the Substitution Method.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k-SELECT problem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k-SELECT solution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 dirty="0">
                <a:solidFill>
                  <a:schemeClr val="accent4"/>
                </a:solidFill>
              </a:rPr>
              <a:t>The outline of the algorithm.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 dirty="0">
                <a:solidFill>
                  <a:schemeClr val="accent4"/>
                </a:solidFill>
              </a:rPr>
              <a:t>How to pick the pivot.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Return of the Substitution Method.</a:t>
            </a:r>
          </a:p>
        </p:txBody>
      </p:sp>
      <p:sp>
        <p:nvSpPr>
          <p:cNvPr id="4" name="Down Arrow 3"/>
          <p:cNvSpPr/>
          <p:nvPr/>
        </p:nvSpPr>
        <p:spPr>
          <a:xfrm rot="5400000">
            <a:off x="4738254" y="3366950"/>
            <a:ext cx="698270" cy="1030779"/>
          </a:xfrm>
          <a:prstGeom prst="down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5164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6FB53-7F85-1247-93CC-CD39F4DB7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A02EA5-0F5A-9C42-9786-D40663C504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432" y="1871924"/>
            <a:ext cx="8781568" cy="4351338"/>
          </a:xfrm>
        </p:spPr>
        <p:txBody>
          <a:bodyPr/>
          <a:lstStyle/>
          <a:p>
            <a:r>
              <a:rPr lang="en-US" dirty="0"/>
              <a:t>First, we’ll figure out what the ideal pivot would be.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But we won’t be able to get it.</a:t>
            </a:r>
          </a:p>
          <a:p>
            <a:pPr lvl="1"/>
            <a:endParaRPr lang="en-US" dirty="0"/>
          </a:p>
          <a:p>
            <a:r>
              <a:rPr lang="en-US" dirty="0"/>
              <a:t>Then, we’ll figure out what a </a:t>
            </a:r>
            <a:r>
              <a:rPr lang="en-US" b="1" dirty="0"/>
              <a:t>pretty good </a:t>
            </a:r>
            <a:r>
              <a:rPr lang="en-US" dirty="0"/>
              <a:t>pivot would be.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But we still won’t know how to get it.</a:t>
            </a:r>
          </a:p>
          <a:p>
            <a:pPr lvl="1"/>
            <a:endParaRPr lang="en-US" dirty="0"/>
          </a:p>
          <a:p>
            <a:r>
              <a:rPr lang="en-US" dirty="0"/>
              <a:t>Finally, we will see how to get our pretty good pivot!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And then we will celebrate.</a:t>
            </a:r>
          </a:p>
        </p:txBody>
      </p:sp>
    </p:spTree>
    <p:extLst>
      <p:ext uri="{BB962C8B-B14F-4D97-AF65-F5344CB8AC3E}">
        <p14:creationId xmlns:p14="http://schemas.microsoft.com/office/powerpoint/2010/main" val="4087121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9673" y="376701"/>
            <a:ext cx="7886700" cy="1325563"/>
          </a:xfrm>
        </p:spPr>
        <p:txBody>
          <a:bodyPr/>
          <a:lstStyle/>
          <a:p>
            <a:r>
              <a:rPr lang="en-US" dirty="0"/>
              <a:t>How do we pick our ideal pivot?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We’d like to live in the ideal world.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Pick the pivot to divide the input in half.</a:t>
            </a:r>
          </a:p>
          <a:p>
            <a:r>
              <a:rPr lang="en-US" dirty="0"/>
              <a:t>Aka, pick the median!</a:t>
            </a:r>
          </a:p>
          <a:p>
            <a:r>
              <a:rPr lang="en-US" dirty="0"/>
              <a:t>Aka, pick </a:t>
            </a:r>
            <a:r>
              <a:rPr lang="en-US" dirty="0">
                <a:solidFill>
                  <a:schemeClr val="accent4"/>
                </a:solidFill>
              </a:rPr>
              <a:t>SELECT(A, n/2)!</a:t>
            </a:r>
            <a:endParaRPr lang="en-US" dirty="0">
              <a:solidFill>
                <a:schemeClr val="accent4"/>
              </a:solidFill>
              <a:latin typeface="Courier" charset="0"/>
              <a:ea typeface="Courier" charset="0"/>
              <a:cs typeface="Courier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270"/>
                    </a14:imgEffect>
                    <a14:imgEffect>
                      <a14:saturation sat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4967" y="2497401"/>
            <a:ext cx="1912161" cy="10792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1936" y="5156200"/>
            <a:ext cx="2301398" cy="170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50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about a good enough pivot?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We’d like to </a:t>
            </a:r>
            <a:r>
              <a:rPr lang="en-US" dirty="0">
                <a:solidFill>
                  <a:schemeClr val="accent4"/>
                </a:solidFill>
              </a:rPr>
              <a:t>approximate</a:t>
            </a:r>
            <a:r>
              <a:rPr lang="en-US" dirty="0"/>
              <a:t> the ideal world.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Pick the pivot to divide the input </a:t>
            </a:r>
            <a:r>
              <a:rPr lang="en-US" dirty="0">
                <a:solidFill>
                  <a:schemeClr val="accent4"/>
                </a:solidFill>
              </a:rPr>
              <a:t>about </a:t>
            </a:r>
            <a:r>
              <a:rPr lang="en-US" dirty="0"/>
              <a:t>in half!</a:t>
            </a:r>
          </a:p>
          <a:p>
            <a:r>
              <a:rPr lang="en-US" dirty="0"/>
              <a:t>Maybe this is easier!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0333" y="4326543"/>
            <a:ext cx="3167501" cy="25314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8183" y="2534603"/>
            <a:ext cx="1905000" cy="107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414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944" y="265605"/>
            <a:ext cx="7886700" cy="1325563"/>
          </a:xfrm>
        </p:spPr>
        <p:txBody>
          <a:bodyPr/>
          <a:lstStyle/>
          <a:p>
            <a:r>
              <a:rPr lang="en-US" dirty="0"/>
              <a:t>A good enough pivot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737283"/>
            <a:ext cx="8324850" cy="4351338"/>
          </a:xfrm>
        </p:spPr>
        <p:txBody>
          <a:bodyPr/>
          <a:lstStyle/>
          <a:p>
            <a:r>
              <a:rPr lang="en-US" dirty="0"/>
              <a:t>We split the input not quite in half: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3n/10 &lt; </a:t>
            </a:r>
            <a:r>
              <a:rPr lang="en-US" dirty="0" err="1">
                <a:solidFill>
                  <a:schemeClr val="accent4"/>
                </a:solidFill>
              </a:rPr>
              <a:t>len</a:t>
            </a:r>
            <a:r>
              <a:rPr lang="en-US" dirty="0">
                <a:solidFill>
                  <a:schemeClr val="accent4"/>
                </a:solidFill>
              </a:rPr>
              <a:t>(L) &lt; 7n/10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3n/10 &lt; </a:t>
            </a:r>
            <a:r>
              <a:rPr lang="en-US" dirty="0" err="1">
                <a:solidFill>
                  <a:schemeClr val="accent4"/>
                </a:solidFill>
              </a:rPr>
              <a:t>len</a:t>
            </a:r>
            <a:r>
              <a:rPr lang="en-US" dirty="0">
                <a:solidFill>
                  <a:schemeClr val="accent4"/>
                </a:solidFill>
              </a:rPr>
              <a:t>(R) &lt; 7n/10</a:t>
            </a:r>
          </a:p>
          <a:p>
            <a:pPr lvl="1"/>
            <a:endParaRPr lang="en-US" b="1" dirty="0">
              <a:solidFill>
                <a:schemeClr val="accent1"/>
              </a:solidFill>
            </a:endParaRPr>
          </a:p>
          <a:p>
            <a:r>
              <a:rPr lang="en-US" dirty="0"/>
              <a:t>If we could do that (let’s say, in time O(n)), the </a:t>
            </a:r>
            <a:r>
              <a:rPr lang="en-US" b="1" dirty="0"/>
              <a:t>Master Theorem</a:t>
            </a:r>
            <a:r>
              <a:rPr lang="en-US" dirty="0"/>
              <a:t> would say: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/>
              <p:cNvSpPr txBox="1">
                <a:spLocks/>
              </p:cNvSpPr>
              <p:nvPr/>
            </p:nvSpPr>
            <p:spPr>
              <a:xfrm>
                <a:off x="4452504" y="4962454"/>
                <a:ext cx="7886700" cy="48656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800" dirty="0"/>
                  <a:t>Suppose </a:t>
                </a:r>
                <a14:m>
                  <m:oMath xmlns:m="http://schemas.openxmlformats.org/officeDocument/2006/math">
                    <m:r>
                      <a:rPr lang="en-US" sz="1800" i="1" smtClean="0">
                        <a:latin typeface="Cambria Math" charset="0"/>
                      </a:rPr>
                      <m:t>𝑇</m:t>
                    </m:r>
                    <m:d>
                      <m:d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 smtClean="0">
                            <a:latin typeface="Cambria Math" charset="0"/>
                          </a:rPr>
                          <m:t>𝑛</m:t>
                        </m:r>
                      </m:e>
                    </m:d>
                    <m:r>
                      <a:rPr lang="en-US" sz="1800" i="1" smtClean="0">
                        <a:latin typeface="Cambria Math" charset="0"/>
                      </a:rPr>
                      <m:t>=</m:t>
                    </m:r>
                    <m:r>
                      <a:rPr lang="en-US" sz="1800" i="1" smtClean="0">
                        <a:latin typeface="Cambria Math" charset="0"/>
                      </a:rPr>
                      <m:t>𝑎</m:t>
                    </m:r>
                    <m:r>
                      <a:rPr lang="en-US" sz="1800" i="1" smtClean="0">
                        <a:latin typeface="Cambria Math" charset="0"/>
                      </a:rPr>
                      <m:t>⋅</m:t>
                    </m:r>
                    <m:r>
                      <a:rPr lang="en-US" sz="1800" i="1" smtClean="0">
                        <a:latin typeface="Cambria Math" charset="0"/>
                      </a:rPr>
                      <m:t>𝑇</m:t>
                    </m:r>
                    <m:d>
                      <m:d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18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800" i="1" smtClean="0">
                                <a:latin typeface="Cambria Math" charset="0"/>
                              </a:rPr>
                              <m:t>𝑛</m:t>
                            </m:r>
                          </m:num>
                          <m:den>
                            <m:r>
                              <a:rPr lang="en-US" sz="1800" i="1" smtClean="0">
                                <a:latin typeface="Cambria Math" charset="0"/>
                              </a:rPr>
                              <m:t>𝑏</m:t>
                            </m:r>
                          </m:den>
                        </m:f>
                      </m:e>
                    </m:d>
                    <m:r>
                      <a:rPr lang="en-US" sz="1800" i="1" smtClean="0">
                        <a:latin typeface="Cambria Math" charset="0"/>
                      </a:rPr>
                      <m:t>+</m:t>
                    </m:r>
                    <m:r>
                      <a:rPr lang="en-US" sz="1800" i="1" smtClean="0">
                        <a:latin typeface="Cambria Math" charset="0"/>
                      </a:rPr>
                      <m:t>𝑂</m:t>
                    </m:r>
                    <m:d>
                      <m:d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18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800" i="1" smtClean="0">
                                <a:latin typeface="Cambria Math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sz="1800" i="1" smtClean="0">
                                <a:latin typeface="Cambria Math" charset="0"/>
                              </a:rPr>
                              <m:t>𝑑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1800" dirty="0"/>
                  <a:t>.  Then</a:t>
                </a:r>
              </a:p>
            </p:txBody>
          </p:sp>
        </mc:Choice>
        <mc:Fallback xmlns="">
          <p:sp>
            <p:nvSpPr>
              <p:cNvPr id="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2504" y="4962454"/>
                <a:ext cx="7886700" cy="486569"/>
              </a:xfrm>
              <a:prstGeom prst="rect">
                <a:avLst/>
              </a:prstGeom>
              <a:blipFill rotWithShape="0">
                <a:blip r:embed="rId2"/>
                <a:stretch>
                  <a:fillRect l="-464" b="-3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5515096"/>
            <a:ext cx="4126487" cy="10258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4824" y="1156492"/>
            <a:ext cx="1655007" cy="182899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208201" y="96389"/>
            <a:ext cx="25682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4"/>
                </a:solidFill>
              </a:rPr>
              <a:t>We still don’t know that we can get such a pivot, but at least it gives us a goal and a direction to pursue!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385248" y="2864635"/>
            <a:ext cx="25100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4"/>
                </a:solidFill>
              </a:rPr>
              <a:t>Lucky the lackadaisical lemur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0B2D6C74-5136-9843-B17A-18D906009E89}"/>
                  </a:ext>
                </a:extLst>
              </p:cNvPr>
              <p:cNvSpPr/>
              <p:nvPr/>
            </p:nvSpPr>
            <p:spPr>
              <a:xfrm>
                <a:off x="650562" y="4184561"/>
                <a:ext cx="3546929" cy="20423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𝑇</m:t>
                    </m:r>
                    <m:d>
                      <m:dPr>
                        <m:ctrlPr>
                          <a:rPr lang="en-US" sz="240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𝑛</m:t>
                        </m:r>
                      </m:e>
                    </m:d>
                    <m:r>
                      <a:rPr lang="en-US" sz="24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≤</m:t>
                    </m:r>
                    <m:r>
                      <a:rPr lang="en-US" sz="24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𝑇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7</m:t>
                            </m:r>
                            <m:r>
                              <a:rPr lang="en-US" sz="2400" b="0" i="1" smtClean="0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𝑛</m:t>
                            </m:r>
                          </m:num>
                          <m:den>
                            <m:r>
                              <a:rPr lang="en-US" sz="2400" b="0" i="1" smtClean="0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10</m:t>
                            </m:r>
                          </m:den>
                        </m:f>
                      </m:e>
                    </m:d>
                    <m:r>
                      <a:rPr lang="en-US" sz="24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+</m:t>
                    </m:r>
                    <m:r>
                      <a:rPr lang="en-US" sz="24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𝑂</m:t>
                    </m:r>
                    <m:r>
                      <a:rPr lang="en-US" sz="24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(</m:t>
                    </m:r>
                    <m:r>
                      <a:rPr lang="en-US" sz="24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𝑛</m:t>
                    </m:r>
                    <m:r>
                      <a:rPr lang="en-US" sz="24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)</m:t>
                    </m:r>
                  </m:oMath>
                </a14:m>
                <a:endParaRPr lang="en-US" sz="2400" dirty="0">
                  <a:solidFill>
                    <a:schemeClr val="accent4"/>
                  </a:solidFill>
                </a:endParaRPr>
              </a:p>
              <a:p>
                <a:pPr marL="285750" indent="-285750">
                  <a:lnSpc>
                    <a:spcPct val="150000"/>
                  </a:lnSpc>
                  <a:buFont typeface="Arial" charset="0"/>
                  <a:buChar char="•"/>
                </a:pPr>
                <a:r>
                  <a:rPr lang="en-US" sz="2400" dirty="0">
                    <a:solidFill>
                      <a:schemeClr val="accent4"/>
                    </a:solidFill>
                  </a:rPr>
                  <a:t>So a = 1, b = 10/7, d = 1</a:t>
                </a:r>
              </a:p>
              <a:p>
                <a:pPr marL="285750" indent="-285750">
                  <a:lnSpc>
                    <a:spcPct val="150000"/>
                  </a:lnSpc>
                  <a:buFont typeface="Arial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𝑇</m:t>
                    </m:r>
                    <m:d>
                      <m:dPr>
                        <m:ctrlPr>
                          <a:rPr lang="en-US" sz="240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𝑛</m:t>
                        </m:r>
                      </m:e>
                    </m:d>
                    <m:r>
                      <a:rPr lang="en-US" sz="24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≤</m:t>
                    </m:r>
                    <m:r>
                      <a:rPr lang="en-US" sz="24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𝑂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𝑑</m:t>
                            </m:r>
                          </m:sup>
                        </m:sSup>
                      </m:e>
                    </m:d>
                    <m:r>
                      <a:rPr lang="en-US" sz="24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𝑂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𝑛</m:t>
                        </m:r>
                      </m:e>
                    </m:d>
                  </m:oMath>
                </a14:m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0B2D6C74-5136-9843-B17A-18D906009E8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562" y="4184561"/>
                <a:ext cx="3546929" cy="2042354"/>
              </a:xfrm>
              <a:prstGeom prst="rect">
                <a:avLst/>
              </a:prstGeom>
              <a:blipFill>
                <a:blip r:embed="rId5"/>
                <a:stretch>
                  <a:fillRect l="-2135" b="-30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2D32314F-CF22-F84E-8D6A-91947A529250}"/>
              </a:ext>
            </a:extLst>
          </p:cNvPr>
          <p:cNvSpPr txBox="1"/>
          <p:nvPr/>
        </p:nvSpPr>
        <p:spPr>
          <a:xfrm>
            <a:off x="2480829" y="6345396"/>
            <a:ext cx="3111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CF6E6C"/>
                </a:solidFill>
              </a:rPr>
              <a:t>STILL GOOD!</a:t>
            </a:r>
          </a:p>
        </p:txBody>
      </p:sp>
    </p:spTree>
    <p:extLst>
      <p:ext uri="{BB962C8B-B14F-4D97-AF65-F5344CB8AC3E}">
        <p14:creationId xmlns:p14="http://schemas.microsoft.com/office/powerpoint/2010/main" val="4094130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  <p:bldP spid="8" grpId="0"/>
      <p:bldP spid="17" grpId="0"/>
      <p:bldP spid="13" grpId="0" build="p"/>
      <p:bldP spid="1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Efficiently pick the pivot so that</a:t>
            </a:r>
          </a:p>
        </p:txBody>
      </p:sp>
      <p:sp>
        <p:nvSpPr>
          <p:cNvPr id="4" name="Rectangle 3"/>
          <p:cNvSpPr/>
          <p:nvPr/>
        </p:nvSpPr>
        <p:spPr>
          <a:xfrm>
            <a:off x="6208880" y="3588727"/>
            <a:ext cx="705201" cy="7052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9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943703" y="3588727"/>
            <a:ext cx="705201" cy="7052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8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10196" y="3588725"/>
            <a:ext cx="763959" cy="7052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465631" y="2584997"/>
            <a:ext cx="705201" cy="7052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6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15397" y="3588726"/>
            <a:ext cx="763959" cy="7052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426183" y="3586648"/>
            <a:ext cx="705201" cy="7052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4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159160" y="3586648"/>
            <a:ext cx="763959" cy="7052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Triangle 10"/>
          <p:cNvSpPr/>
          <p:nvPr/>
        </p:nvSpPr>
        <p:spPr>
          <a:xfrm>
            <a:off x="4605115" y="3325098"/>
            <a:ext cx="403898" cy="26155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465631" y="3586648"/>
            <a:ext cx="912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pivot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96360" y="4291849"/>
            <a:ext cx="2661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</a:rPr>
              <a:t>L = array with things smaller than A[pivot]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854037" y="4291848"/>
            <a:ext cx="2661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</a:rPr>
              <a:t>R = array with things larger than A[pivot]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447973" y="5150604"/>
                <a:ext cx="3956419" cy="9017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dirty="0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𝟑</m:t>
                          </m:r>
                          <m:r>
                            <a:rPr lang="en-US" sz="2800" b="1" i="1" dirty="0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𝒏</m:t>
                          </m:r>
                        </m:num>
                        <m:den>
                          <m:r>
                            <a:rPr lang="en-US" sz="2800" b="1" i="1" dirty="0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𝟏𝟎</m:t>
                          </m:r>
                        </m:den>
                      </m:f>
                      <m:r>
                        <a:rPr lang="en-US" sz="2800" b="1" i="1" dirty="0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 &lt; </m:t>
                      </m:r>
                      <m:r>
                        <a:rPr lang="en-US" sz="2800" b="1" i="0" dirty="0" err="1">
                          <a:solidFill>
                            <a:schemeClr val="accent1"/>
                          </a:solidFill>
                          <a:latin typeface="Cambria Math" charset="0"/>
                        </a:rPr>
                        <m:t>𝐥𝐞𝐧</m:t>
                      </m:r>
                      <m:d>
                        <m:dPr>
                          <m:ctrlPr>
                            <a:rPr lang="en-US" sz="2800" b="1" i="1" dirty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1" i="1" dirty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𝑳</m:t>
                          </m:r>
                        </m:e>
                      </m:d>
                      <m:r>
                        <a:rPr lang="en-US" sz="2800" b="1" i="1" dirty="0">
                          <a:solidFill>
                            <a:schemeClr val="accent1"/>
                          </a:solidFill>
                          <a:latin typeface="Cambria Math" charset="0"/>
                        </a:rPr>
                        <m:t>&lt;</m:t>
                      </m:r>
                      <m:f>
                        <m:fPr>
                          <m:ctrlPr>
                            <a:rPr lang="en-US" sz="28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dirty="0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𝟕</m:t>
                          </m:r>
                          <m:r>
                            <a:rPr lang="en-US" sz="2800" b="1" i="1" dirty="0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𝒏</m:t>
                          </m:r>
                        </m:num>
                        <m:den>
                          <m:r>
                            <a:rPr lang="en-US" sz="2800" b="1" i="1" dirty="0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973" y="5150604"/>
                <a:ext cx="3956419" cy="901785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4807064" y="5146411"/>
                <a:ext cx="3956419" cy="9017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dirty="0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𝟑</m:t>
                          </m:r>
                          <m:r>
                            <a:rPr lang="en-US" sz="2800" b="1" i="1" dirty="0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𝒏</m:t>
                          </m:r>
                        </m:num>
                        <m:den>
                          <m:r>
                            <a:rPr lang="en-US" sz="2800" b="1" i="1" dirty="0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𝟏𝟎</m:t>
                          </m:r>
                        </m:den>
                      </m:f>
                      <m:r>
                        <a:rPr lang="en-US" sz="2800" b="1" i="1" dirty="0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 &lt; </m:t>
                      </m:r>
                      <m:r>
                        <a:rPr lang="en-US" sz="2800" b="1" i="0" dirty="0" err="1">
                          <a:solidFill>
                            <a:schemeClr val="accent1"/>
                          </a:solidFill>
                          <a:latin typeface="Cambria Math" charset="0"/>
                        </a:rPr>
                        <m:t>𝐥𝐞𝐧</m:t>
                      </m:r>
                      <m:d>
                        <m:dPr>
                          <m:ctrlPr>
                            <a:rPr lang="en-US" sz="2800" b="1" i="1" dirty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1" i="1" dirty="0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𝑹</m:t>
                          </m:r>
                        </m:e>
                      </m:d>
                      <m:r>
                        <a:rPr lang="en-US" sz="2800" b="1" i="1" dirty="0">
                          <a:solidFill>
                            <a:schemeClr val="accent1"/>
                          </a:solidFill>
                          <a:latin typeface="Cambria Math" charset="0"/>
                        </a:rPr>
                        <m:t>&lt;</m:t>
                      </m:r>
                      <m:f>
                        <m:fPr>
                          <m:ctrlPr>
                            <a:rPr lang="en-US" sz="28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dirty="0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𝟕</m:t>
                          </m:r>
                          <m:r>
                            <a:rPr lang="en-US" sz="2800" b="1" i="1" dirty="0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𝒏</m:t>
                          </m:r>
                        </m:num>
                        <m:den>
                          <m:r>
                            <a:rPr lang="en-US" sz="2800" b="1" i="1" dirty="0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7064" y="5146411"/>
                <a:ext cx="3956419" cy="90178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10073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890" y="0"/>
            <a:ext cx="7886700" cy="1325563"/>
          </a:xfrm>
        </p:spPr>
        <p:txBody>
          <a:bodyPr/>
          <a:lstStyle/>
          <a:p>
            <a:r>
              <a:rPr lang="en-US"/>
              <a:t>Another </a:t>
            </a:r>
            <a:r>
              <a:rPr lang="en-US" dirty="0"/>
              <a:t>divide-and-conquer </a:t>
            </a:r>
            <a:r>
              <a:rPr lang="en-US" dirty="0" err="1"/>
              <a:t>alg</a:t>
            </a:r>
            <a:r>
              <a:rPr lang="en-US" dirty="0"/>
              <a:t>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4195" y="1078257"/>
            <a:ext cx="8764733" cy="4351338"/>
          </a:xfrm>
        </p:spPr>
        <p:txBody>
          <a:bodyPr>
            <a:normAutofit/>
          </a:bodyPr>
          <a:lstStyle/>
          <a:p>
            <a:r>
              <a:rPr lang="en-US" sz="2400" dirty="0"/>
              <a:t>We can’t solve </a:t>
            </a: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SELECT(</a:t>
            </a:r>
            <a:r>
              <a:rPr lang="en-US" sz="2400" dirty="0" err="1">
                <a:solidFill>
                  <a:schemeClr val="accent4"/>
                </a:solidFill>
                <a:ea typeface="Courier" charset="0"/>
                <a:cs typeface="Courier" charset="0"/>
              </a:rPr>
              <a:t>A,n</a:t>
            </a: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/2)</a:t>
            </a:r>
            <a:r>
              <a:rPr lang="en-US" sz="2400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2400" dirty="0">
                <a:ea typeface="Courier" charset="0"/>
                <a:cs typeface="Courier" charset="0"/>
              </a:rPr>
              <a:t>(yet)</a:t>
            </a:r>
          </a:p>
          <a:p>
            <a:r>
              <a:rPr lang="en-US" sz="2400" dirty="0">
                <a:ea typeface="Courier" charset="0"/>
                <a:cs typeface="Courier" charset="0"/>
              </a:rPr>
              <a:t>But we can divide and conquer and solve </a:t>
            </a: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SELECT(</a:t>
            </a:r>
            <a:r>
              <a:rPr lang="en-US" sz="2400" dirty="0" err="1">
                <a:solidFill>
                  <a:schemeClr val="accent4"/>
                </a:solidFill>
                <a:ea typeface="Courier" charset="0"/>
                <a:cs typeface="Courier" charset="0"/>
              </a:rPr>
              <a:t>B,m</a:t>
            </a: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/2) </a:t>
            </a:r>
            <a:r>
              <a:rPr lang="en-US" sz="2400" dirty="0">
                <a:ea typeface="Courier" charset="0"/>
                <a:cs typeface="Courier" charset="0"/>
              </a:rPr>
              <a:t>for smaller values of m (where </a:t>
            </a:r>
            <a:r>
              <a:rPr lang="en-US" sz="2400" dirty="0" err="1">
                <a:ea typeface="Courier" charset="0"/>
                <a:cs typeface="Courier" charset="0"/>
              </a:rPr>
              <a:t>len</a:t>
            </a:r>
            <a:r>
              <a:rPr lang="en-US" sz="2400" dirty="0">
                <a:ea typeface="Courier" charset="0"/>
                <a:cs typeface="Courier" charset="0"/>
              </a:rPr>
              <a:t>(B) = m). </a:t>
            </a:r>
          </a:p>
          <a:p>
            <a:r>
              <a:rPr lang="en-US" sz="2400" b="1" u="sng" dirty="0">
                <a:solidFill>
                  <a:srgbClr val="0066FF"/>
                </a:solidFill>
                <a:ea typeface="Courier" charset="0"/>
                <a:cs typeface="Courier" charset="0"/>
              </a:rPr>
              <a:t>Lemma*: </a:t>
            </a:r>
            <a:r>
              <a:rPr lang="en-US" sz="2400" dirty="0">
                <a:solidFill>
                  <a:srgbClr val="0066FF"/>
                </a:solidFill>
                <a:ea typeface="Courier" charset="0"/>
                <a:cs typeface="Courier" charset="0"/>
              </a:rPr>
              <a:t>The median of sub-medians is close to the median</a:t>
            </a:r>
            <a:r>
              <a:rPr lang="en-US" sz="2400" dirty="0">
                <a:ea typeface="Courier" charset="0"/>
                <a:cs typeface="Courier" charset="0"/>
              </a:rPr>
              <a:t>.</a:t>
            </a:r>
          </a:p>
          <a:p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9871" y="6536952"/>
            <a:ext cx="8894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66FF"/>
                </a:solidFill>
              </a:rPr>
              <a:t>*we will make this a bit more precise.</a:t>
            </a:r>
          </a:p>
        </p:txBody>
      </p:sp>
      <p:sp>
        <p:nvSpPr>
          <p:cNvPr id="5" name="Rectangle 4"/>
          <p:cNvSpPr/>
          <p:nvPr/>
        </p:nvSpPr>
        <p:spPr>
          <a:xfrm>
            <a:off x="881149" y="5560523"/>
            <a:ext cx="7384819" cy="51538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476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2445501" y="5228014"/>
            <a:ext cx="0" cy="1230283"/>
          </a:xfrm>
          <a:prstGeom prst="line">
            <a:avLst/>
          </a:prstGeom>
          <a:ln w="28575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915641" y="5228014"/>
            <a:ext cx="0" cy="1230283"/>
          </a:xfrm>
          <a:prstGeom prst="line">
            <a:avLst/>
          </a:prstGeom>
          <a:ln w="28575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440854" y="5228014"/>
            <a:ext cx="0" cy="1230283"/>
          </a:xfrm>
          <a:prstGeom prst="line">
            <a:avLst/>
          </a:prstGeom>
          <a:ln w="28575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937145" y="5228014"/>
            <a:ext cx="0" cy="1230283"/>
          </a:xfrm>
          <a:prstGeom prst="line">
            <a:avLst/>
          </a:prstGeom>
          <a:ln w="28575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Left Brace 10"/>
          <p:cNvSpPr/>
          <p:nvPr/>
        </p:nvSpPr>
        <p:spPr>
          <a:xfrm rot="5400000">
            <a:off x="5993071" y="4131560"/>
            <a:ext cx="391856" cy="1496291"/>
          </a:xfrm>
          <a:prstGeom prst="leftBrace">
            <a:avLst/>
          </a:prstGeom>
          <a:ln w="28575">
            <a:solidFill>
              <a:srgbClr val="FF74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eft Brace 11"/>
          <p:cNvSpPr/>
          <p:nvPr/>
        </p:nvSpPr>
        <p:spPr>
          <a:xfrm rot="5400000">
            <a:off x="4449067" y="4150351"/>
            <a:ext cx="391857" cy="1458711"/>
          </a:xfrm>
          <a:prstGeom prst="leftBrace">
            <a:avLst/>
          </a:prstGeom>
          <a:ln w="28575">
            <a:solidFill>
              <a:srgbClr val="FF74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 Brace 12"/>
          <p:cNvSpPr/>
          <p:nvPr/>
        </p:nvSpPr>
        <p:spPr>
          <a:xfrm rot="5400000">
            <a:off x="1501427" y="4131561"/>
            <a:ext cx="391856" cy="1496291"/>
          </a:xfrm>
          <a:prstGeom prst="leftBrace">
            <a:avLst/>
          </a:prstGeom>
          <a:ln w="28575">
            <a:solidFill>
              <a:srgbClr val="FF74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 Brace 13"/>
          <p:cNvSpPr/>
          <p:nvPr/>
        </p:nvSpPr>
        <p:spPr>
          <a:xfrm rot="5400000">
            <a:off x="2974936" y="4172513"/>
            <a:ext cx="373687" cy="1432559"/>
          </a:xfrm>
          <a:prstGeom prst="leftBrace">
            <a:avLst/>
          </a:prstGeom>
          <a:ln w="28575">
            <a:solidFill>
              <a:srgbClr val="FF74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eft Brace 14"/>
          <p:cNvSpPr/>
          <p:nvPr/>
        </p:nvSpPr>
        <p:spPr>
          <a:xfrm rot="5400000">
            <a:off x="7405629" y="4215293"/>
            <a:ext cx="391854" cy="1328823"/>
          </a:xfrm>
          <a:prstGeom prst="leftBrace">
            <a:avLst/>
          </a:prstGeom>
          <a:ln w="28575">
            <a:solidFill>
              <a:srgbClr val="FF74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7003647" y="4314445"/>
            <a:ext cx="1399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sub-median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93847" y="4332617"/>
            <a:ext cx="1399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sub-median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967078" y="4332617"/>
            <a:ext cx="1399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sub-median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540928" y="4346733"/>
            <a:ext cx="1399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sub-median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62300" y="4301393"/>
            <a:ext cx="1399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sub-median</a:t>
            </a:r>
          </a:p>
        </p:txBody>
      </p:sp>
      <p:sp>
        <p:nvSpPr>
          <p:cNvPr id="21" name="Left Brace 20"/>
          <p:cNvSpPr/>
          <p:nvPr/>
        </p:nvSpPr>
        <p:spPr>
          <a:xfrm rot="5400000">
            <a:off x="4443596" y="608453"/>
            <a:ext cx="525932" cy="6886055"/>
          </a:xfrm>
          <a:prstGeom prst="leftBrac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3974698" y="3127124"/>
            <a:ext cx="13996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median </a:t>
            </a:r>
            <a:r>
              <a:rPr lang="en-US"/>
              <a:t>of sub-medians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5510947" y="3084587"/>
            <a:ext cx="17235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median of the </a:t>
            </a:r>
            <a:r>
              <a:rPr lang="en-US"/>
              <a:t>whole thing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5327938" y="3206862"/>
                <a:ext cx="36601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F6E6C"/>
                          </a:solidFill>
                          <a:latin typeface="Cambria Math" charset="0"/>
                        </a:rPr>
                        <m:t>≈</m:t>
                      </m:r>
                    </m:oMath>
                  </m:oMathPara>
                </a14:m>
                <a:endParaRPr lang="en-US" dirty="0">
                  <a:solidFill>
                    <a:srgbClr val="CF6E6C"/>
                  </a:solidFill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7938" y="3206862"/>
                <a:ext cx="366019" cy="369332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-9681" y="3069260"/>
            <a:ext cx="2896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>
                <a:solidFill>
                  <a:srgbClr val="CF6E6C"/>
                </a:solidFill>
              </a:rPr>
              <a:t>What we’ll use as the pivot</a:t>
            </a:r>
          </a:p>
        </p:txBody>
      </p:sp>
      <p:cxnSp>
        <p:nvCxnSpPr>
          <p:cNvPr id="26" name="Straight Arrow Connector 25"/>
          <p:cNvCxnSpPr>
            <a:stCxn id="6" idx="3"/>
            <a:endCxn id="22" idx="1"/>
          </p:cNvCxnSpPr>
          <p:nvPr/>
        </p:nvCxnSpPr>
        <p:spPr>
          <a:xfrm>
            <a:off x="2886788" y="3253926"/>
            <a:ext cx="1087910" cy="196364"/>
          </a:xfrm>
          <a:prstGeom prst="straightConnector1">
            <a:avLst/>
          </a:prstGeom>
          <a:ln>
            <a:solidFill>
              <a:srgbClr val="CF6E6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7600259" y="2874946"/>
            <a:ext cx="1308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>
                <a:solidFill>
                  <a:srgbClr val="CF6E6C"/>
                </a:solidFill>
              </a:rPr>
              <a:t>Ideal </a:t>
            </a:r>
            <a:r>
              <a:rPr lang="en-US" i="1" dirty="0">
                <a:solidFill>
                  <a:srgbClr val="CF6E6C"/>
                </a:solidFill>
              </a:rPr>
              <a:t>pivot</a:t>
            </a:r>
          </a:p>
        </p:txBody>
      </p:sp>
      <p:cxnSp>
        <p:nvCxnSpPr>
          <p:cNvPr id="28" name="Straight Arrow Connector 27"/>
          <p:cNvCxnSpPr>
            <a:stCxn id="27" idx="2"/>
            <a:endCxn id="23" idx="3"/>
          </p:cNvCxnSpPr>
          <p:nvPr/>
        </p:nvCxnSpPr>
        <p:spPr>
          <a:xfrm flipH="1">
            <a:off x="7234501" y="3244278"/>
            <a:ext cx="1020203" cy="163475"/>
          </a:xfrm>
          <a:prstGeom prst="straightConnector1">
            <a:avLst/>
          </a:prstGeom>
          <a:ln>
            <a:solidFill>
              <a:srgbClr val="CF6E6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7622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  <p:bldP spid="5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/>
      <p:bldP spid="17" grpId="0"/>
      <p:bldP spid="18" grpId="0"/>
      <p:bldP spid="19" grpId="0"/>
      <p:bldP spid="20" grpId="0"/>
      <p:bldP spid="21" grpId="0" animBg="1"/>
      <p:bldP spid="22" grpId="0"/>
      <p:bldP spid="23" grpId="0"/>
      <p:bldP spid="24" grpId="0"/>
      <p:bldP spid="6" grpId="0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Master Theorem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9456" y="4517908"/>
            <a:ext cx="1644544" cy="19734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/>
              <p:cNvSpPr txBox="1">
                <a:spLocks/>
              </p:cNvSpPr>
              <p:nvPr/>
            </p:nvSpPr>
            <p:spPr>
              <a:xfrm>
                <a:off x="628650" y="1569576"/>
                <a:ext cx="8364879" cy="435133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Suppose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≥1,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&gt;1,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and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dirty="0"/>
                  <a:t> are constants (that don’t depend on n).</a:t>
                </a:r>
              </a:p>
              <a:p>
                <a:r>
                  <a:rPr lang="en-US" dirty="0"/>
                  <a:t>Suppose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charset="0"/>
                      </a:rPr>
                      <m:t>𝑇</m:t>
                    </m:r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smtClean="0">
                            <a:latin typeface="Cambria Math" charset="0"/>
                          </a:rPr>
                          <m:t>𝑛</m:t>
                        </m:r>
                      </m:e>
                    </m:d>
                    <m:r>
                      <a:rPr lang="en-US" i="1" smtClean="0">
                        <a:latin typeface="Cambria Math" charset="0"/>
                      </a:rPr>
                      <m:t>=</m:t>
                    </m:r>
                    <m:r>
                      <a:rPr lang="en-US" i="1" smtClean="0">
                        <a:latin typeface="Cambria Math" charset="0"/>
                      </a:rPr>
                      <m:t>𝑎</m:t>
                    </m:r>
                    <m:r>
                      <a:rPr lang="en-US" i="1" smtClean="0">
                        <a:latin typeface="Cambria Math" charset="0"/>
                      </a:rPr>
                      <m:t>⋅</m:t>
                    </m:r>
                    <m:r>
                      <a:rPr lang="en-US" i="1" smtClean="0">
                        <a:latin typeface="Cambria Math" charset="0"/>
                      </a:rPr>
                      <m:t>𝑇</m:t>
                    </m:r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 smtClean="0">
                                <a:latin typeface="Cambria Math" charset="0"/>
                              </a:rPr>
                              <m:t>𝑛</m:t>
                            </m:r>
                          </m:num>
                          <m:den>
                            <m:r>
                              <a:rPr lang="en-US" i="1" smtClean="0">
                                <a:latin typeface="Cambria Math" charset="0"/>
                              </a:rPr>
                              <m:t>𝑏</m:t>
                            </m:r>
                          </m:den>
                        </m:f>
                      </m:e>
                    </m:d>
                    <m:r>
                      <a:rPr lang="en-US" i="1" smtClean="0">
                        <a:latin typeface="Cambria Math" charset="0"/>
                      </a:rPr>
                      <m:t>+</m:t>
                    </m:r>
                    <m:r>
                      <a:rPr lang="en-US" i="1" smtClean="0">
                        <a:latin typeface="Cambria Math" charset="0"/>
                      </a:rPr>
                      <m:t>𝑂</m:t>
                    </m:r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 smtClean="0">
                                <a:latin typeface="Cambria Math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i="1" smtClean="0">
                                <a:latin typeface="Cambria Math" charset="0"/>
                              </a:rPr>
                              <m:t>𝑑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dirty="0"/>
                  <a:t>.  Then</a:t>
                </a:r>
              </a:p>
            </p:txBody>
          </p:sp>
        </mc:Choice>
        <mc:Fallback xmlns="">
          <p:sp>
            <p:nvSpPr>
              <p:cNvPr id="5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50" y="1569576"/>
                <a:ext cx="8364879" cy="4351338"/>
              </a:xfrm>
              <a:prstGeom prst="rect">
                <a:avLst/>
              </a:prstGeom>
              <a:blipFill>
                <a:blip r:embed="rId3"/>
                <a:stretch>
                  <a:fillRect l="-1366" t="-2332" r="-7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179" y="3368864"/>
            <a:ext cx="6794500" cy="168910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5609230" y="5158854"/>
            <a:ext cx="2468084" cy="1072700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Athelas" charset="0"/>
                <a:ea typeface="Athelas" charset="0"/>
                <a:cs typeface="Athelas" charset="0"/>
              </a:rPr>
              <a:t>A powerful theorem it is</a:t>
            </a:r>
            <a:r>
              <a:rPr lang="mr-IN" sz="2000" dirty="0">
                <a:solidFill>
                  <a:schemeClr val="accent2">
                    <a:lumMod val="50000"/>
                  </a:schemeClr>
                </a:solidFill>
                <a:latin typeface="Athelas" charset="0"/>
                <a:ea typeface="Athelas" charset="0"/>
                <a:cs typeface="Athelas" charset="0"/>
              </a:rPr>
              <a:t>…</a:t>
            </a:r>
            <a:endParaRPr lang="en-US" sz="2000" dirty="0">
              <a:solidFill>
                <a:schemeClr val="accent2">
                  <a:lumMod val="50000"/>
                </a:schemeClr>
              </a:solidFill>
              <a:latin typeface="Athelas" charset="0"/>
              <a:ea typeface="Athelas" charset="0"/>
              <a:cs typeface="Athelas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30353" y="6505861"/>
            <a:ext cx="2169994" cy="366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Jedi master Yoda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6478" y="5057964"/>
            <a:ext cx="465720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Three parameters:</a:t>
            </a:r>
          </a:p>
          <a:p>
            <a:r>
              <a:rPr lang="en-US" sz="2000" dirty="0">
                <a:solidFill>
                  <a:schemeClr val="accent1"/>
                </a:solidFill>
              </a:rPr>
              <a:t>a : number of </a:t>
            </a:r>
            <a:r>
              <a:rPr lang="en-US" sz="2000" dirty="0" err="1">
                <a:solidFill>
                  <a:schemeClr val="accent1"/>
                </a:solidFill>
              </a:rPr>
              <a:t>subproblems</a:t>
            </a:r>
            <a:endParaRPr lang="en-US" sz="2000" dirty="0">
              <a:solidFill>
                <a:schemeClr val="accent1"/>
              </a:solidFill>
            </a:endParaRPr>
          </a:p>
          <a:p>
            <a:r>
              <a:rPr lang="en-US" sz="2000" dirty="0">
                <a:solidFill>
                  <a:schemeClr val="accent4"/>
                </a:solidFill>
              </a:rPr>
              <a:t>b : factor by which input size shrinks</a:t>
            </a:r>
          </a:p>
          <a:p>
            <a:r>
              <a:rPr lang="en-US" sz="2000" dirty="0">
                <a:solidFill>
                  <a:schemeClr val="accent5"/>
                </a:solidFill>
              </a:rPr>
              <a:t>d : need to do </a:t>
            </a:r>
            <a:r>
              <a:rPr lang="en-US" sz="2000" dirty="0" err="1">
                <a:solidFill>
                  <a:schemeClr val="accent5"/>
                </a:solidFill>
              </a:rPr>
              <a:t>n</a:t>
            </a:r>
            <a:r>
              <a:rPr lang="en-US" sz="2000" baseline="30000" dirty="0" err="1">
                <a:solidFill>
                  <a:schemeClr val="accent5"/>
                </a:solidFill>
              </a:rPr>
              <a:t>d</a:t>
            </a:r>
            <a:r>
              <a:rPr lang="en-US" sz="2000" dirty="0">
                <a:solidFill>
                  <a:schemeClr val="accent5"/>
                </a:solidFill>
              </a:rPr>
              <a:t> work to create all the </a:t>
            </a:r>
            <a:r>
              <a:rPr lang="en-US" sz="2000" dirty="0" err="1">
                <a:solidFill>
                  <a:schemeClr val="accent5"/>
                </a:solidFill>
              </a:rPr>
              <a:t>subproblems</a:t>
            </a:r>
            <a:r>
              <a:rPr lang="en-US" sz="2000" dirty="0">
                <a:solidFill>
                  <a:schemeClr val="accent5"/>
                </a:solidFill>
              </a:rPr>
              <a:t> and combine their solutions</a:t>
            </a:r>
            <a:r>
              <a:rPr lang="en-US" sz="2000" dirty="0">
                <a:solidFill>
                  <a:srgbClr val="7030A0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9452565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92422"/>
            <a:ext cx="5131558" cy="617513"/>
          </a:xfrm>
        </p:spPr>
        <p:txBody>
          <a:bodyPr>
            <a:normAutofit fontScale="90000"/>
          </a:bodyPr>
          <a:lstStyle/>
          <a:p>
            <a:r>
              <a:rPr lang="en-US" dirty="0"/>
              <a:t>How to pick the pivot</a:t>
            </a:r>
            <a:br>
              <a:rPr lang="en-US" dirty="0"/>
            </a:b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078539" y="921669"/>
                <a:ext cx="5928768" cy="2450192"/>
              </a:xfrm>
              <a:ln w="28575">
                <a:solidFill>
                  <a:srgbClr val="7030A0"/>
                </a:solidFill>
              </a:ln>
            </p:spPr>
            <p:txBody>
              <a:bodyPr>
                <a:normAutofit fontScale="92500"/>
              </a:bodyPr>
              <a:lstStyle/>
              <a:p>
                <a:r>
                  <a:rPr lang="en-US" dirty="0">
                    <a:solidFill>
                      <a:srgbClr val="7030A0"/>
                    </a:solidFill>
                  </a:rPr>
                  <a:t>CHOOSEPIVOT(A):</a:t>
                </a:r>
              </a:p>
              <a:p>
                <a:pPr lvl="1"/>
                <a:r>
                  <a:rPr lang="en-US" dirty="0"/>
                  <a:t>Split A into m =</a:t>
                </a:r>
                <a14:m>
                  <m:oMath xmlns:m="http://schemas.openxmlformats.org/officeDocument/2006/math">
                    <m:d>
                      <m:dPr>
                        <m:begChr m:val="⌈"/>
                        <m:endChr m:val="⌉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charset="0"/>
                              </a:rPr>
                              <m:t>𝑛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charset="0"/>
                              </a:rPr>
                              <m:t>5</m:t>
                            </m:r>
                          </m:den>
                        </m:f>
                      </m:e>
                    </m:d>
                  </m:oMath>
                </a14:m>
                <a:r>
                  <a:rPr lang="en-US" dirty="0"/>
                  <a:t> groups, of size &lt;=5 each.</a:t>
                </a:r>
              </a:p>
              <a:p>
                <a:pPr lvl="1"/>
                <a:r>
                  <a:rPr lang="en-US" b="1" dirty="0"/>
                  <a:t>For</a:t>
                </a:r>
                <a:r>
                  <a:rPr lang="en-US" dirty="0"/>
                  <a:t> </a:t>
                </a:r>
                <a:r>
                  <a:rPr lang="en-US" dirty="0" err="1"/>
                  <a:t>i</a:t>
                </a:r>
                <a:r>
                  <a:rPr lang="en-US" dirty="0"/>
                  <a:t>=1, .., m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:</m:t>
                    </m:r>
                  </m:oMath>
                </a14:m>
                <a:endParaRPr lang="en-US" dirty="0"/>
              </a:p>
              <a:p>
                <a:pPr lvl="2"/>
                <a:r>
                  <a:rPr lang="en-US" dirty="0"/>
                  <a:t>Find the median within the </a:t>
                </a:r>
                <a:r>
                  <a:rPr lang="en-US" dirty="0" err="1"/>
                  <a:t>i’th</a:t>
                </a:r>
                <a:r>
                  <a:rPr lang="en-US" dirty="0"/>
                  <a:t> group, call it </a:t>
                </a:r>
                <a:r>
                  <a:rPr lang="en-US" dirty="0">
                    <a:solidFill>
                      <a:schemeClr val="accent4"/>
                    </a:solidFill>
                  </a:rPr>
                  <a:t>p</a:t>
                </a:r>
                <a:r>
                  <a:rPr lang="en-US" baseline="-25000" dirty="0">
                    <a:solidFill>
                      <a:schemeClr val="accent4"/>
                    </a:solidFill>
                  </a:rPr>
                  <a:t>i</a:t>
                </a:r>
              </a:p>
              <a:p>
                <a:pPr lvl="1"/>
                <a:r>
                  <a:rPr lang="en-US" dirty="0"/>
                  <a:t>p = SELECT( </a:t>
                </a:r>
                <a:r>
                  <a:rPr lang="en-US" dirty="0">
                    <a:solidFill>
                      <a:schemeClr val="accent4"/>
                    </a:solidFill>
                  </a:rPr>
                  <a:t>[ p</a:t>
                </a:r>
                <a:r>
                  <a:rPr lang="en-US" baseline="-25000" dirty="0">
                    <a:solidFill>
                      <a:schemeClr val="accent4"/>
                    </a:solidFill>
                  </a:rPr>
                  <a:t>1, </a:t>
                </a:r>
                <a:r>
                  <a:rPr lang="en-US" dirty="0">
                    <a:solidFill>
                      <a:schemeClr val="accent4"/>
                    </a:solidFill>
                  </a:rPr>
                  <a:t>p</a:t>
                </a:r>
                <a:r>
                  <a:rPr lang="en-US" baseline="-25000" dirty="0">
                    <a:solidFill>
                      <a:schemeClr val="accent4"/>
                    </a:solidFill>
                  </a:rPr>
                  <a:t>2</a:t>
                </a:r>
                <a:r>
                  <a:rPr lang="en-US" dirty="0">
                    <a:solidFill>
                      <a:schemeClr val="accent4"/>
                    </a:solidFill>
                  </a:rPr>
                  <a:t>, p</a:t>
                </a:r>
                <a:r>
                  <a:rPr lang="en-US" baseline="-25000" dirty="0">
                    <a:solidFill>
                      <a:schemeClr val="accent4"/>
                    </a:solidFill>
                  </a:rPr>
                  <a:t>3</a:t>
                </a:r>
                <a:r>
                  <a:rPr lang="en-US" dirty="0">
                    <a:solidFill>
                      <a:schemeClr val="accent4"/>
                    </a:solidFill>
                  </a:rPr>
                  <a:t>, </a:t>
                </a:r>
                <a:r>
                  <a:rPr lang="mr-IN" dirty="0">
                    <a:solidFill>
                      <a:schemeClr val="accent4"/>
                    </a:solidFill>
                  </a:rPr>
                  <a:t>…</a:t>
                </a:r>
                <a:r>
                  <a:rPr lang="en-US" dirty="0">
                    <a:solidFill>
                      <a:schemeClr val="accent4"/>
                    </a:solidFill>
                  </a:rPr>
                  <a:t>, p</a:t>
                </a:r>
                <a:r>
                  <a:rPr lang="en-US" baseline="-25000" dirty="0">
                    <a:solidFill>
                      <a:schemeClr val="accent4"/>
                    </a:solidFill>
                  </a:rPr>
                  <a:t>m</a:t>
                </a:r>
                <a:r>
                  <a:rPr lang="en-US" dirty="0">
                    <a:solidFill>
                      <a:schemeClr val="accent4"/>
                    </a:solidFill>
                  </a:rPr>
                  <a:t> ] , </a:t>
                </a:r>
                <a:r>
                  <a:rPr lang="en-US" dirty="0"/>
                  <a:t>m/2</a:t>
                </a:r>
                <a:r>
                  <a:rPr lang="en-US" dirty="0">
                    <a:solidFill>
                      <a:schemeClr val="accent4"/>
                    </a:solidFill>
                  </a:rPr>
                  <a:t> </a:t>
                </a:r>
                <a:r>
                  <a:rPr lang="en-US" dirty="0"/>
                  <a:t>) </a:t>
                </a:r>
              </a:p>
              <a:p>
                <a:pPr lvl="1"/>
                <a:r>
                  <a:rPr lang="en-US" b="1" dirty="0"/>
                  <a:t>return</a:t>
                </a:r>
                <a:r>
                  <a:rPr lang="en-US" dirty="0"/>
                  <a:t> the index </a:t>
                </a:r>
                <a:r>
                  <a:rPr lang="en-US"/>
                  <a:t>of p in A</a:t>
                </a:r>
                <a:endParaRPr lang="en-US" dirty="0"/>
              </a:p>
              <a:p>
                <a:pPr lvl="1"/>
                <a:endParaRPr lang="en-US" dirty="0">
                  <a:solidFill>
                    <a:schemeClr val="accent1"/>
                  </a:solidFill>
                </a:endParaRPr>
              </a:p>
              <a:p>
                <a:pPr lvl="2"/>
                <a:endParaRPr lang="en-US" dirty="0"/>
              </a:p>
              <a:p>
                <a:pPr lvl="2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78539" y="921669"/>
                <a:ext cx="5928768" cy="2450192"/>
              </a:xfrm>
              <a:blipFill>
                <a:blip r:embed="rId2"/>
                <a:stretch>
                  <a:fillRect l="-1493" t="-3590" b="-1026"/>
                </a:stretch>
              </a:blipFill>
              <a:ln w="2857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/>
          <p:cNvGrpSpPr/>
          <p:nvPr/>
        </p:nvGrpSpPr>
        <p:grpSpPr>
          <a:xfrm>
            <a:off x="1924786" y="4457929"/>
            <a:ext cx="1776075" cy="352601"/>
            <a:chOff x="338594" y="807460"/>
            <a:chExt cx="3589007" cy="705201"/>
          </a:xfrm>
        </p:grpSpPr>
        <p:sp>
          <p:nvSpPr>
            <p:cNvPr id="7" name="Rectangle 6"/>
            <p:cNvSpPr/>
            <p:nvPr/>
          </p:nvSpPr>
          <p:spPr>
            <a:xfrm>
              <a:off x="338594" y="807460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5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1052457" y="807460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9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1783827" y="807460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492481" y="807460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222400" y="807460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4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36479" y="4457930"/>
            <a:ext cx="1776075" cy="352601"/>
            <a:chOff x="338594" y="807460"/>
            <a:chExt cx="3589007" cy="705201"/>
          </a:xfrm>
        </p:grpSpPr>
        <p:sp>
          <p:nvSpPr>
            <p:cNvPr id="32" name="Rectangle 31"/>
            <p:cNvSpPr/>
            <p:nvPr/>
          </p:nvSpPr>
          <p:spPr>
            <a:xfrm>
              <a:off x="338594" y="807460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052457" y="807460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8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1783827" y="807460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9</a:t>
              </a: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2492481" y="807460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3222400" y="807460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15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3723073" y="4447457"/>
            <a:ext cx="1776075" cy="352601"/>
            <a:chOff x="338594" y="807460"/>
            <a:chExt cx="3589007" cy="705201"/>
          </a:xfrm>
        </p:grpSpPr>
        <p:sp>
          <p:nvSpPr>
            <p:cNvPr id="38" name="Rectangle 37"/>
            <p:cNvSpPr/>
            <p:nvPr/>
          </p:nvSpPr>
          <p:spPr>
            <a:xfrm>
              <a:off x="338594" y="807460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12</a:t>
              </a: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052457" y="807460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1783827" y="807460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2492481" y="807460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5</a:t>
              </a: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3222400" y="807460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20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5501399" y="4457929"/>
            <a:ext cx="1776075" cy="352601"/>
            <a:chOff x="338594" y="807460"/>
            <a:chExt cx="3589007" cy="705201"/>
          </a:xfrm>
        </p:grpSpPr>
        <p:sp>
          <p:nvSpPr>
            <p:cNvPr id="44" name="Rectangle 43"/>
            <p:cNvSpPr/>
            <p:nvPr/>
          </p:nvSpPr>
          <p:spPr>
            <a:xfrm>
              <a:off x="338594" y="807460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15</a:t>
              </a: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1052457" y="807460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13</a:t>
              </a: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1783827" y="807460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2492481" y="807460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3222400" y="807460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6</a:t>
              </a: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7299686" y="4457928"/>
            <a:ext cx="1776075" cy="352601"/>
            <a:chOff x="338594" y="807460"/>
            <a:chExt cx="3589007" cy="705201"/>
          </a:xfrm>
        </p:grpSpPr>
        <p:sp>
          <p:nvSpPr>
            <p:cNvPr id="50" name="Rectangle 49"/>
            <p:cNvSpPr/>
            <p:nvPr/>
          </p:nvSpPr>
          <p:spPr>
            <a:xfrm>
              <a:off x="338594" y="807460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12</a:t>
              </a: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1052457" y="807460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1783827" y="807460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15</a:t>
              </a: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2492481" y="807460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>
                  <a:solidFill>
                    <a:schemeClr val="tx1"/>
                  </a:solidFill>
                </a:rPr>
                <a:t>22</a:t>
              </a:r>
              <a:endParaRPr 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3222400" y="807460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3</a:t>
              </a:r>
            </a:p>
          </p:txBody>
        </p:sp>
      </p:grpSp>
      <p:sp>
        <p:nvSpPr>
          <p:cNvPr id="56" name="TextBox 55"/>
          <p:cNvSpPr txBox="1"/>
          <p:nvPr/>
        </p:nvSpPr>
        <p:spPr>
          <a:xfrm>
            <a:off x="3890798" y="3434712"/>
            <a:ext cx="51849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This takes time O(1) for each group, since each group has size 5.  So that’s O(m)=O(n) total in the for loop.</a:t>
            </a:r>
          </a:p>
        </p:txBody>
      </p:sp>
      <p:cxnSp>
        <p:nvCxnSpPr>
          <p:cNvPr id="58" name="Straight Arrow Connector 57"/>
          <p:cNvCxnSpPr/>
          <p:nvPr/>
        </p:nvCxnSpPr>
        <p:spPr>
          <a:xfrm flipH="1" flipV="1">
            <a:off x="3556273" y="2530299"/>
            <a:ext cx="742773" cy="936233"/>
          </a:xfrm>
          <a:prstGeom prst="straightConnector1">
            <a:avLst/>
          </a:prstGeom>
          <a:ln>
            <a:solidFill>
              <a:srgbClr val="CF6E6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/>
          <p:cNvSpPr/>
          <p:nvPr/>
        </p:nvSpPr>
        <p:spPr>
          <a:xfrm>
            <a:off x="485458" y="3515418"/>
            <a:ext cx="348979" cy="3526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22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60" name="Rectangle 59"/>
          <p:cNvSpPr/>
          <p:nvPr/>
        </p:nvSpPr>
        <p:spPr>
          <a:xfrm>
            <a:off x="3351882" y="4042477"/>
            <a:ext cx="348979" cy="3526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22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61" name="Rectangle 60"/>
          <p:cNvSpPr/>
          <p:nvPr/>
        </p:nvSpPr>
        <p:spPr>
          <a:xfrm>
            <a:off x="4776942" y="4457928"/>
            <a:ext cx="348979" cy="35288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22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62" name="Rectangle 61"/>
          <p:cNvSpPr/>
          <p:nvPr/>
        </p:nvSpPr>
        <p:spPr>
          <a:xfrm>
            <a:off x="6928495" y="4848826"/>
            <a:ext cx="348979" cy="3526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22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63" name="Rectangle 62"/>
          <p:cNvSpPr/>
          <p:nvPr/>
        </p:nvSpPr>
        <p:spPr>
          <a:xfrm>
            <a:off x="7372722" y="5201425"/>
            <a:ext cx="348979" cy="3526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22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12</a:t>
            </a:r>
          </a:p>
        </p:txBody>
      </p:sp>
      <p:grpSp>
        <p:nvGrpSpPr>
          <p:cNvPr id="82" name="Group 81"/>
          <p:cNvGrpSpPr/>
          <p:nvPr/>
        </p:nvGrpSpPr>
        <p:grpSpPr>
          <a:xfrm>
            <a:off x="274392" y="5046096"/>
            <a:ext cx="4415726" cy="382980"/>
            <a:chOff x="310968" y="5338704"/>
            <a:chExt cx="4415726" cy="382980"/>
          </a:xfrm>
        </p:grpSpPr>
        <p:sp>
          <p:nvSpPr>
            <p:cNvPr id="75" name="TextBox 74"/>
            <p:cNvSpPr txBox="1"/>
            <p:nvPr/>
          </p:nvSpPr>
          <p:spPr>
            <a:xfrm>
              <a:off x="310968" y="5352352"/>
              <a:ext cx="44157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Pivot is SELECT(                                      , 3  ) = 6: </a:t>
              </a:r>
            </a:p>
          </p:txBody>
        </p:sp>
        <p:grpSp>
          <p:nvGrpSpPr>
            <p:cNvPr id="76" name="Group 75"/>
            <p:cNvGrpSpPr/>
            <p:nvPr/>
          </p:nvGrpSpPr>
          <p:grpSpPr>
            <a:xfrm>
              <a:off x="1938156" y="5338704"/>
              <a:ext cx="1784739" cy="352601"/>
              <a:chOff x="1828904" y="654462"/>
              <a:chExt cx="3606515" cy="705201"/>
            </a:xfrm>
            <a:solidFill>
              <a:schemeClr val="accent6">
                <a:lumMod val="20000"/>
                <a:lumOff val="80000"/>
              </a:schemeClr>
            </a:solidFill>
          </p:grpSpPr>
          <p:sp>
            <p:nvSpPr>
              <p:cNvPr id="77" name="Rectangle 76"/>
              <p:cNvSpPr/>
              <p:nvPr/>
            </p:nvSpPr>
            <p:spPr>
              <a:xfrm>
                <a:off x="1828904" y="654462"/>
                <a:ext cx="705200" cy="705201"/>
              </a:xfrm>
              <a:prstGeom prst="rect">
                <a:avLst/>
              </a:prstGeom>
              <a:grpFill/>
              <a:ln w="2222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solidFill>
                      <a:schemeClr val="tx1"/>
                    </a:solidFill>
                  </a:rPr>
                  <a:t>8</a:t>
                </a:r>
              </a:p>
            </p:txBody>
          </p:sp>
          <p:sp>
            <p:nvSpPr>
              <p:cNvPr id="78" name="Rectangle 77"/>
              <p:cNvSpPr/>
              <p:nvPr/>
            </p:nvSpPr>
            <p:spPr>
              <a:xfrm>
                <a:off x="2560275" y="654462"/>
                <a:ext cx="705200" cy="705201"/>
              </a:xfrm>
              <a:prstGeom prst="rect">
                <a:avLst/>
              </a:prstGeom>
              <a:grpFill/>
              <a:ln w="2222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solidFill>
                      <a:schemeClr val="tx1"/>
                    </a:solidFill>
                  </a:rPr>
                  <a:t>4</a:t>
                </a:r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3291646" y="654462"/>
                <a:ext cx="705200" cy="705201"/>
              </a:xfrm>
              <a:prstGeom prst="rect">
                <a:avLst/>
              </a:prstGeom>
              <a:grpFill/>
              <a:ln w="2222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solidFill>
                      <a:schemeClr val="tx1"/>
                    </a:solidFill>
                  </a:rPr>
                  <a:t>5</a:t>
                </a:r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4000299" y="654462"/>
                <a:ext cx="705200" cy="705201"/>
              </a:xfrm>
              <a:prstGeom prst="rect">
                <a:avLst/>
              </a:prstGeom>
              <a:grpFill/>
              <a:ln w="2222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solidFill>
                      <a:schemeClr val="tx1"/>
                    </a:solidFill>
                  </a:rPr>
                  <a:t>6</a:t>
                </a:r>
              </a:p>
            </p:txBody>
          </p:sp>
          <p:sp>
            <p:nvSpPr>
              <p:cNvPr id="81" name="Rectangle 80"/>
              <p:cNvSpPr/>
              <p:nvPr/>
            </p:nvSpPr>
            <p:spPr>
              <a:xfrm>
                <a:off x="4730219" y="654462"/>
                <a:ext cx="705200" cy="705201"/>
              </a:xfrm>
              <a:prstGeom prst="rect">
                <a:avLst/>
              </a:prstGeom>
              <a:grpFill/>
              <a:ln w="2222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solidFill>
                      <a:schemeClr val="tx1"/>
                    </a:solidFill>
                  </a:rPr>
                  <a:t>12</a:t>
                </a:r>
              </a:p>
            </p:txBody>
          </p:sp>
        </p:grpSp>
      </p:grpSp>
      <p:sp>
        <p:nvSpPr>
          <p:cNvPr id="84" name="Rectangle 83"/>
          <p:cNvSpPr/>
          <p:nvPr/>
        </p:nvSpPr>
        <p:spPr>
          <a:xfrm>
            <a:off x="1924786" y="5680975"/>
            <a:ext cx="348979" cy="3526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85" name="Rectangle 84"/>
          <p:cNvSpPr/>
          <p:nvPr/>
        </p:nvSpPr>
        <p:spPr>
          <a:xfrm>
            <a:off x="2278052" y="5680975"/>
            <a:ext cx="348979" cy="3526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86" name="Rectangle 85"/>
          <p:cNvSpPr/>
          <p:nvPr/>
        </p:nvSpPr>
        <p:spPr>
          <a:xfrm>
            <a:off x="2639982" y="5680975"/>
            <a:ext cx="348979" cy="3526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87" name="Rectangle 86"/>
          <p:cNvSpPr/>
          <p:nvPr/>
        </p:nvSpPr>
        <p:spPr>
          <a:xfrm>
            <a:off x="2990670" y="5680975"/>
            <a:ext cx="348979" cy="3526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88" name="Rectangle 87"/>
          <p:cNvSpPr/>
          <p:nvPr/>
        </p:nvSpPr>
        <p:spPr>
          <a:xfrm>
            <a:off x="3351882" y="5680975"/>
            <a:ext cx="348979" cy="3526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90" name="Rectangle 89"/>
          <p:cNvSpPr/>
          <p:nvPr/>
        </p:nvSpPr>
        <p:spPr>
          <a:xfrm>
            <a:off x="136479" y="5680976"/>
            <a:ext cx="348979" cy="3526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91" name="Rectangle 90"/>
          <p:cNvSpPr/>
          <p:nvPr/>
        </p:nvSpPr>
        <p:spPr>
          <a:xfrm>
            <a:off x="489745" y="5680976"/>
            <a:ext cx="348979" cy="3526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92" name="Rectangle 91"/>
          <p:cNvSpPr/>
          <p:nvPr/>
        </p:nvSpPr>
        <p:spPr>
          <a:xfrm>
            <a:off x="851675" y="5680976"/>
            <a:ext cx="348979" cy="3526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93" name="Rectangle 92"/>
          <p:cNvSpPr/>
          <p:nvPr/>
        </p:nvSpPr>
        <p:spPr>
          <a:xfrm>
            <a:off x="1202363" y="5680976"/>
            <a:ext cx="348979" cy="3526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94" name="Rectangle 93"/>
          <p:cNvSpPr/>
          <p:nvPr/>
        </p:nvSpPr>
        <p:spPr>
          <a:xfrm>
            <a:off x="1563575" y="5680976"/>
            <a:ext cx="348979" cy="3526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15</a:t>
            </a:r>
          </a:p>
        </p:txBody>
      </p:sp>
      <p:sp>
        <p:nvSpPr>
          <p:cNvPr id="96" name="Rectangle 95"/>
          <p:cNvSpPr/>
          <p:nvPr/>
        </p:nvSpPr>
        <p:spPr>
          <a:xfrm>
            <a:off x="3723073" y="5670503"/>
            <a:ext cx="348979" cy="3526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12</a:t>
            </a:r>
          </a:p>
        </p:txBody>
      </p:sp>
      <p:sp>
        <p:nvSpPr>
          <p:cNvPr id="97" name="Rectangle 96"/>
          <p:cNvSpPr/>
          <p:nvPr/>
        </p:nvSpPr>
        <p:spPr>
          <a:xfrm>
            <a:off x="4076339" y="5670503"/>
            <a:ext cx="348979" cy="3526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98" name="Rectangle 97"/>
          <p:cNvSpPr/>
          <p:nvPr/>
        </p:nvSpPr>
        <p:spPr>
          <a:xfrm>
            <a:off x="4438269" y="5670503"/>
            <a:ext cx="348979" cy="3526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99" name="Rectangle 98"/>
          <p:cNvSpPr/>
          <p:nvPr/>
        </p:nvSpPr>
        <p:spPr>
          <a:xfrm>
            <a:off x="4790517" y="5659750"/>
            <a:ext cx="348979" cy="3526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00" name="Rectangle 99"/>
          <p:cNvSpPr/>
          <p:nvPr/>
        </p:nvSpPr>
        <p:spPr>
          <a:xfrm>
            <a:off x="5150169" y="5670503"/>
            <a:ext cx="348979" cy="3526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20</a:t>
            </a:r>
          </a:p>
        </p:txBody>
      </p:sp>
      <p:sp>
        <p:nvSpPr>
          <p:cNvPr id="102" name="Rectangle 101"/>
          <p:cNvSpPr/>
          <p:nvPr/>
        </p:nvSpPr>
        <p:spPr>
          <a:xfrm>
            <a:off x="5501399" y="5680975"/>
            <a:ext cx="348979" cy="3526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15</a:t>
            </a:r>
          </a:p>
        </p:txBody>
      </p:sp>
      <p:sp>
        <p:nvSpPr>
          <p:cNvPr id="103" name="Rectangle 102"/>
          <p:cNvSpPr/>
          <p:nvPr/>
        </p:nvSpPr>
        <p:spPr>
          <a:xfrm>
            <a:off x="5854665" y="5680975"/>
            <a:ext cx="348979" cy="3526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13</a:t>
            </a:r>
          </a:p>
        </p:txBody>
      </p:sp>
      <p:sp>
        <p:nvSpPr>
          <p:cNvPr id="104" name="Rectangle 103"/>
          <p:cNvSpPr/>
          <p:nvPr/>
        </p:nvSpPr>
        <p:spPr>
          <a:xfrm>
            <a:off x="6216595" y="5680975"/>
            <a:ext cx="348979" cy="3526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05" name="Rectangle 104"/>
          <p:cNvSpPr/>
          <p:nvPr/>
        </p:nvSpPr>
        <p:spPr>
          <a:xfrm>
            <a:off x="6567283" y="5680975"/>
            <a:ext cx="348979" cy="3526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06" name="Rectangle 105"/>
          <p:cNvSpPr/>
          <p:nvPr/>
        </p:nvSpPr>
        <p:spPr>
          <a:xfrm>
            <a:off x="6928495" y="5534750"/>
            <a:ext cx="348979" cy="3526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22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08" name="Rectangle 107"/>
          <p:cNvSpPr/>
          <p:nvPr/>
        </p:nvSpPr>
        <p:spPr>
          <a:xfrm>
            <a:off x="7299686" y="5680974"/>
            <a:ext cx="348979" cy="3526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12</a:t>
            </a:r>
          </a:p>
        </p:txBody>
      </p:sp>
      <p:sp>
        <p:nvSpPr>
          <p:cNvPr id="109" name="Rectangle 108"/>
          <p:cNvSpPr/>
          <p:nvPr/>
        </p:nvSpPr>
        <p:spPr>
          <a:xfrm>
            <a:off x="7652952" y="5680974"/>
            <a:ext cx="348979" cy="3526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0" name="Rectangle 109"/>
          <p:cNvSpPr/>
          <p:nvPr/>
        </p:nvSpPr>
        <p:spPr>
          <a:xfrm>
            <a:off x="8014882" y="5680974"/>
            <a:ext cx="348979" cy="3526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15</a:t>
            </a:r>
          </a:p>
        </p:txBody>
      </p:sp>
      <p:sp>
        <p:nvSpPr>
          <p:cNvPr id="111" name="Rectangle 110"/>
          <p:cNvSpPr/>
          <p:nvPr/>
        </p:nvSpPr>
        <p:spPr>
          <a:xfrm>
            <a:off x="8365570" y="5680974"/>
            <a:ext cx="348979" cy="3526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22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112" name="Rectangle 111"/>
          <p:cNvSpPr/>
          <p:nvPr/>
        </p:nvSpPr>
        <p:spPr>
          <a:xfrm>
            <a:off x="8726782" y="5680974"/>
            <a:ext cx="348979" cy="3526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13" name="Rectangle 112"/>
          <p:cNvSpPr/>
          <p:nvPr/>
        </p:nvSpPr>
        <p:spPr>
          <a:xfrm>
            <a:off x="851152" y="6328146"/>
            <a:ext cx="348979" cy="3526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14" name="Rectangle 113"/>
          <p:cNvSpPr/>
          <p:nvPr/>
        </p:nvSpPr>
        <p:spPr>
          <a:xfrm>
            <a:off x="6256588" y="6313831"/>
            <a:ext cx="348979" cy="3526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15" name="Rectangle 114"/>
          <p:cNvSpPr/>
          <p:nvPr/>
        </p:nvSpPr>
        <p:spPr>
          <a:xfrm>
            <a:off x="1206238" y="6325420"/>
            <a:ext cx="348979" cy="3526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6" name="Rectangle 115"/>
          <p:cNvSpPr/>
          <p:nvPr/>
        </p:nvSpPr>
        <p:spPr>
          <a:xfrm>
            <a:off x="1568835" y="6325420"/>
            <a:ext cx="348979" cy="3526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17" name="Rectangle 116"/>
          <p:cNvSpPr/>
          <p:nvPr/>
        </p:nvSpPr>
        <p:spPr>
          <a:xfrm>
            <a:off x="1927558" y="6325420"/>
            <a:ext cx="348979" cy="3526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18" name="Rectangle 117"/>
          <p:cNvSpPr/>
          <p:nvPr/>
        </p:nvSpPr>
        <p:spPr>
          <a:xfrm>
            <a:off x="136479" y="6325422"/>
            <a:ext cx="348979" cy="3526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9" name="Rectangle 118"/>
          <p:cNvSpPr/>
          <p:nvPr/>
        </p:nvSpPr>
        <p:spPr>
          <a:xfrm>
            <a:off x="5178471" y="6313831"/>
            <a:ext cx="348979" cy="3526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20" name="Rectangle 119"/>
          <p:cNvSpPr/>
          <p:nvPr/>
        </p:nvSpPr>
        <p:spPr>
          <a:xfrm>
            <a:off x="5534822" y="6313831"/>
            <a:ext cx="348979" cy="3526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21" name="Rectangle 120"/>
          <p:cNvSpPr/>
          <p:nvPr/>
        </p:nvSpPr>
        <p:spPr>
          <a:xfrm>
            <a:off x="485458" y="6325420"/>
            <a:ext cx="348979" cy="3526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22" name="Rectangle 121"/>
          <p:cNvSpPr/>
          <p:nvPr/>
        </p:nvSpPr>
        <p:spPr>
          <a:xfrm>
            <a:off x="5903322" y="6313831"/>
            <a:ext cx="348979" cy="3526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15</a:t>
            </a:r>
          </a:p>
        </p:txBody>
      </p:sp>
      <p:sp>
        <p:nvSpPr>
          <p:cNvPr id="123" name="Rectangle 122"/>
          <p:cNvSpPr/>
          <p:nvPr/>
        </p:nvSpPr>
        <p:spPr>
          <a:xfrm>
            <a:off x="6605567" y="6313831"/>
            <a:ext cx="348979" cy="3526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12</a:t>
            </a:r>
          </a:p>
        </p:txBody>
      </p:sp>
      <p:sp>
        <p:nvSpPr>
          <p:cNvPr id="124" name="Rectangle 123"/>
          <p:cNvSpPr/>
          <p:nvPr/>
        </p:nvSpPr>
        <p:spPr>
          <a:xfrm>
            <a:off x="2293488" y="6325419"/>
            <a:ext cx="348979" cy="3526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5" name="Rectangle 124"/>
          <p:cNvSpPr/>
          <p:nvPr/>
        </p:nvSpPr>
        <p:spPr>
          <a:xfrm>
            <a:off x="2647386" y="6325418"/>
            <a:ext cx="348979" cy="3526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26" name="Rectangle 125"/>
          <p:cNvSpPr/>
          <p:nvPr/>
        </p:nvSpPr>
        <p:spPr>
          <a:xfrm>
            <a:off x="4486273" y="6304946"/>
            <a:ext cx="348979" cy="3526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27" name="Rectangle 126"/>
          <p:cNvSpPr/>
          <p:nvPr/>
        </p:nvSpPr>
        <p:spPr>
          <a:xfrm>
            <a:off x="6961730" y="6317798"/>
            <a:ext cx="348979" cy="3526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20</a:t>
            </a:r>
          </a:p>
        </p:txBody>
      </p:sp>
      <p:sp>
        <p:nvSpPr>
          <p:cNvPr id="128" name="Rectangle 127"/>
          <p:cNvSpPr/>
          <p:nvPr/>
        </p:nvSpPr>
        <p:spPr>
          <a:xfrm>
            <a:off x="7314996" y="6309165"/>
            <a:ext cx="348979" cy="3526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15</a:t>
            </a:r>
          </a:p>
        </p:txBody>
      </p:sp>
      <p:sp>
        <p:nvSpPr>
          <p:cNvPr id="129" name="Rectangle 128"/>
          <p:cNvSpPr/>
          <p:nvPr/>
        </p:nvSpPr>
        <p:spPr>
          <a:xfrm>
            <a:off x="7675446" y="6317798"/>
            <a:ext cx="348979" cy="3526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13</a:t>
            </a:r>
          </a:p>
        </p:txBody>
      </p:sp>
      <p:sp>
        <p:nvSpPr>
          <p:cNvPr id="130" name="Rectangle 129"/>
          <p:cNvSpPr/>
          <p:nvPr/>
        </p:nvSpPr>
        <p:spPr>
          <a:xfrm>
            <a:off x="3014268" y="6325418"/>
            <a:ext cx="348979" cy="3526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31" name="Rectangle 130"/>
          <p:cNvSpPr/>
          <p:nvPr/>
        </p:nvSpPr>
        <p:spPr>
          <a:xfrm>
            <a:off x="3381784" y="6325418"/>
            <a:ext cx="348979" cy="3526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32" name="Rectangle 131"/>
          <p:cNvSpPr/>
          <p:nvPr/>
        </p:nvSpPr>
        <p:spPr>
          <a:xfrm>
            <a:off x="4818021" y="6137530"/>
            <a:ext cx="348979" cy="3526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22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33" name="Rectangle 132"/>
          <p:cNvSpPr/>
          <p:nvPr/>
        </p:nvSpPr>
        <p:spPr>
          <a:xfrm>
            <a:off x="8019037" y="6309219"/>
            <a:ext cx="348979" cy="3526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12</a:t>
            </a:r>
          </a:p>
        </p:txBody>
      </p:sp>
      <p:sp>
        <p:nvSpPr>
          <p:cNvPr id="134" name="Rectangle 133"/>
          <p:cNvSpPr/>
          <p:nvPr/>
        </p:nvSpPr>
        <p:spPr>
          <a:xfrm>
            <a:off x="3763573" y="6325418"/>
            <a:ext cx="348979" cy="3526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35" name="Rectangle 134"/>
          <p:cNvSpPr/>
          <p:nvPr/>
        </p:nvSpPr>
        <p:spPr>
          <a:xfrm>
            <a:off x="8385051" y="6309165"/>
            <a:ext cx="348979" cy="3526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15</a:t>
            </a:r>
          </a:p>
        </p:txBody>
      </p:sp>
      <p:sp>
        <p:nvSpPr>
          <p:cNvPr id="136" name="Rectangle 135"/>
          <p:cNvSpPr/>
          <p:nvPr/>
        </p:nvSpPr>
        <p:spPr>
          <a:xfrm>
            <a:off x="8751065" y="6309165"/>
            <a:ext cx="348979" cy="3526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22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137" name="Rectangle 136"/>
          <p:cNvSpPr/>
          <p:nvPr/>
        </p:nvSpPr>
        <p:spPr>
          <a:xfrm>
            <a:off x="4124923" y="6325418"/>
            <a:ext cx="348979" cy="3526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9" name="TextBox 138"/>
          <p:cNvSpPr txBox="1"/>
          <p:nvPr/>
        </p:nvSpPr>
        <p:spPr>
          <a:xfrm>
            <a:off x="36579" y="6033575"/>
            <a:ext cx="30836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PARTITION around that 6:</a:t>
            </a:r>
          </a:p>
        </p:txBody>
      </p:sp>
      <p:sp>
        <p:nvSpPr>
          <p:cNvPr id="140" name="TextBox 139"/>
          <p:cNvSpPr txBox="1"/>
          <p:nvPr/>
        </p:nvSpPr>
        <p:spPr>
          <a:xfrm>
            <a:off x="1459540" y="6610758"/>
            <a:ext cx="25833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7030A0"/>
                </a:solidFill>
              </a:rPr>
              <a:t>This part is L</a:t>
            </a:r>
          </a:p>
        </p:txBody>
      </p:sp>
      <p:sp>
        <p:nvSpPr>
          <p:cNvPr id="141" name="TextBox 140"/>
          <p:cNvSpPr txBox="1"/>
          <p:nvPr/>
        </p:nvSpPr>
        <p:spPr>
          <a:xfrm>
            <a:off x="5549694" y="6618710"/>
            <a:ext cx="33758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7030A0"/>
                </a:solidFill>
              </a:rPr>
              <a:t>This part </a:t>
            </a:r>
            <a:r>
              <a:rPr lang="en-US" sz="1400">
                <a:solidFill>
                  <a:srgbClr val="7030A0"/>
                </a:solidFill>
              </a:rPr>
              <a:t>is R: it’s almost the same size as L.</a:t>
            </a:r>
            <a:endParaRPr lang="en-US" sz="1400" dirty="0">
              <a:solidFill>
                <a:srgbClr val="7030A0"/>
              </a:solidFill>
            </a:endParaRPr>
          </a:p>
        </p:txBody>
      </p: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6B77A6D8-56C2-9643-9F87-D3FF8642C167}"/>
              </a:ext>
            </a:extLst>
          </p:cNvPr>
          <p:cNvGrpSpPr/>
          <p:nvPr/>
        </p:nvGrpSpPr>
        <p:grpSpPr>
          <a:xfrm>
            <a:off x="7197244" y="166530"/>
            <a:ext cx="1987319" cy="2073500"/>
            <a:chOff x="8045811" y="5589375"/>
            <a:chExt cx="1987319" cy="2073500"/>
          </a:xfrm>
        </p:grpSpPr>
        <p:pic>
          <p:nvPicPr>
            <p:cNvPr id="143" name="Picture 142">
              <a:extLst>
                <a:ext uri="{FF2B5EF4-FFF2-40B4-BE49-F238E27FC236}">
                  <a16:creationId xmlns:a16="http://schemas.microsoft.com/office/drawing/2014/main" id="{446AEFE3-4937-FF4A-9396-6FA04394C0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93018" y="5589375"/>
              <a:ext cx="1041400" cy="1148533"/>
            </a:xfrm>
            <a:prstGeom prst="rect">
              <a:avLst/>
            </a:prstGeom>
          </p:spPr>
        </p:pic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F0810734-EA26-B841-84DD-2022AB0DD6CE}"/>
                </a:ext>
              </a:extLst>
            </p:cNvPr>
            <p:cNvSpPr txBox="1"/>
            <p:nvPr/>
          </p:nvSpPr>
          <p:spPr>
            <a:xfrm>
              <a:off x="8045811" y="6739545"/>
              <a:ext cx="198731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7030A0"/>
                  </a:solidFill>
                </a:rPr>
                <a:t>Why 5 and not 3? See the concept check questions!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70101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9 0.00695 L 8.33333E-7 -0.13842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-726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0.00093 L -0.00121 0.05672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778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69 -0.00115 L 0.00608 0.10834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5463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59259E-6 L 0.00191 -0.06064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1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4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0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3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2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5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0" dur="5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1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4" dur="5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5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0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1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 animBg="1"/>
      <p:bldP spid="56" grpId="0"/>
      <p:bldP spid="59" grpId="0" animBg="1"/>
      <p:bldP spid="60" grpId="0" animBg="1"/>
      <p:bldP spid="61" grpId="0" animBg="1"/>
      <p:bldP spid="62" grpId="0" animBg="1"/>
      <p:bldP spid="6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6" grpId="0" animBg="1"/>
      <p:bldP spid="97" grpId="0" animBg="1"/>
      <p:bldP spid="98" grpId="0" animBg="1"/>
      <p:bldP spid="99" grpId="0" animBg="1"/>
      <p:bldP spid="99" grpId="1" animBg="1"/>
      <p:bldP spid="100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1" animBg="1"/>
      <p:bldP spid="114" grpId="1" animBg="1"/>
      <p:bldP spid="115" grpId="1" animBg="1"/>
      <p:bldP spid="116" grpId="1" animBg="1"/>
      <p:bldP spid="117" grpId="1" animBg="1"/>
      <p:bldP spid="118" grpId="1" animBg="1"/>
      <p:bldP spid="119" grpId="1" animBg="1"/>
      <p:bldP spid="120" grpId="1" animBg="1"/>
      <p:bldP spid="121" grpId="1" animBg="1"/>
      <p:bldP spid="122" grpId="1" animBg="1"/>
      <p:bldP spid="123" grpId="1" animBg="1"/>
      <p:bldP spid="124" grpId="1" animBg="1"/>
      <p:bldP spid="125" grpId="1" animBg="1"/>
      <p:bldP spid="126" grpId="1" animBg="1"/>
      <p:bldP spid="127" grpId="1" animBg="1"/>
      <p:bldP spid="128" grpId="1" animBg="1"/>
      <p:bldP spid="129" grpId="1" animBg="1"/>
      <p:bldP spid="130" grpId="1" animBg="1"/>
      <p:bldP spid="131" grpId="1" animBg="1"/>
      <p:bldP spid="132" grpId="1" animBg="1"/>
      <p:bldP spid="133" grpId="1" animBg="1"/>
      <p:bldP spid="134" grpId="1" animBg="1"/>
      <p:bldP spid="135" grpId="1" animBg="1"/>
      <p:bldP spid="136" grpId="1" animBg="1"/>
      <p:bldP spid="137" grpId="1" animBg="1"/>
      <p:bldP spid="140" grpId="0"/>
      <p:bldP spid="14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93517"/>
            <a:ext cx="7886700" cy="1325563"/>
          </a:xfrm>
        </p:spPr>
        <p:txBody>
          <a:bodyPr>
            <a:normAutofit/>
          </a:bodyPr>
          <a:lstStyle/>
          <a:p>
            <a:r>
              <a:rPr lang="en-US" dirty="0"/>
              <a:t>CLAIM: this works</a:t>
            </a:r>
            <a:br>
              <a:rPr lang="en-US" dirty="0"/>
            </a:br>
            <a:r>
              <a:rPr lang="en-US" sz="3600" dirty="0"/>
              <a:t>divides the array </a:t>
            </a:r>
            <a:r>
              <a:rPr lang="en-US" sz="3600" b="1" i="1" dirty="0">
                <a:solidFill>
                  <a:schemeClr val="accent1"/>
                </a:solidFill>
              </a:rPr>
              <a:t>approximately</a:t>
            </a:r>
            <a:r>
              <a:rPr lang="en-US" sz="3600" dirty="0"/>
              <a:t> in half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51836"/>
            <a:ext cx="8099714" cy="5006163"/>
          </a:xfrm>
        </p:spPr>
        <p:txBody>
          <a:bodyPr>
            <a:normAutofit/>
          </a:bodyPr>
          <a:lstStyle/>
          <a:p>
            <a:r>
              <a:rPr lang="en-US" dirty="0"/>
              <a:t>Empirically (see Lecture 4 Python Notebook):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5797" y="2377437"/>
            <a:ext cx="5951912" cy="4220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319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93517"/>
            <a:ext cx="7886700" cy="1325563"/>
          </a:xfrm>
        </p:spPr>
        <p:txBody>
          <a:bodyPr>
            <a:normAutofit/>
          </a:bodyPr>
          <a:lstStyle/>
          <a:p>
            <a:r>
              <a:rPr lang="en-US" dirty="0"/>
              <a:t>CLAIM: this works</a:t>
            </a:r>
            <a:br>
              <a:rPr lang="en-US" dirty="0"/>
            </a:br>
            <a:r>
              <a:rPr lang="en-US" sz="3600" dirty="0"/>
              <a:t>divides the array </a:t>
            </a:r>
            <a:r>
              <a:rPr lang="en-US" sz="3600" b="1" i="1" dirty="0">
                <a:solidFill>
                  <a:schemeClr val="accent1"/>
                </a:solidFill>
              </a:rPr>
              <a:t>approximately</a:t>
            </a:r>
            <a:r>
              <a:rPr lang="en-US" sz="3600" dirty="0"/>
              <a:t> in half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51836"/>
            <a:ext cx="8099714" cy="5006163"/>
          </a:xfrm>
        </p:spPr>
        <p:txBody>
          <a:bodyPr>
            <a:normAutofit/>
          </a:bodyPr>
          <a:lstStyle/>
          <a:p>
            <a:r>
              <a:rPr lang="en-US" dirty="0"/>
              <a:t>Formally, we will prove (later):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872836" y="2864432"/>
                <a:ext cx="7398328" cy="25673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800" b="1" dirty="0">
                    <a:solidFill>
                      <a:schemeClr val="accent4"/>
                    </a:solidFill>
                  </a:rPr>
                  <a:t>Lemma: </a:t>
                </a:r>
                <a:r>
                  <a:rPr lang="en-US" sz="2800" dirty="0">
                    <a:solidFill>
                      <a:schemeClr val="accent4"/>
                    </a:solidFill>
                  </a:rPr>
                  <a:t>If we choose the pivots like this, then</a:t>
                </a:r>
                <a:endParaRPr lang="en-US" sz="2800" dirty="0">
                  <a:solidFill>
                    <a:schemeClr val="accent4">
                      <a:lumMod val="75000"/>
                    </a:schemeClr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280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𝐿</m:t>
                          </m:r>
                        </m:e>
                      </m:d>
                      <m:r>
                        <a:rPr lang="en-US" sz="28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≤</m:t>
                      </m:r>
                      <m:f>
                        <m:fPr>
                          <m:ctrlPr>
                            <a:rPr lang="en-US" sz="2800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7</m:t>
                          </m:r>
                          <m:r>
                            <a:rPr lang="en-US" sz="2800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𝑛</m:t>
                          </m:r>
                        </m:num>
                        <m:den>
                          <m:r>
                            <a:rPr lang="en-US" sz="2800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10</m:t>
                          </m:r>
                        </m:den>
                      </m:f>
                      <m:r>
                        <a:rPr lang="en-US" sz="28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+5</m:t>
                      </m:r>
                    </m:oMath>
                  </m:oMathPara>
                </a14:m>
                <a:endParaRPr lang="en-US" sz="2800" dirty="0">
                  <a:solidFill>
                    <a:schemeClr val="accent4"/>
                  </a:solidFill>
                </a:endParaRPr>
              </a:p>
              <a:p>
                <a:r>
                  <a:rPr lang="en-US" sz="2800" dirty="0">
                    <a:solidFill>
                      <a:schemeClr val="accent4"/>
                    </a:solidFill>
                  </a:rPr>
                  <a:t>and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2800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𝑅</m:t>
                          </m:r>
                        </m:e>
                      </m:d>
                      <m:r>
                        <a:rPr lang="en-US" sz="28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≤</m:t>
                      </m:r>
                      <m:f>
                        <m:fPr>
                          <m:ctrlPr>
                            <a:rPr lang="en-US" sz="2800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7</m:t>
                          </m:r>
                          <m:r>
                            <a:rPr lang="en-US" sz="2800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𝑛</m:t>
                          </m:r>
                        </m:num>
                        <m:den>
                          <m:r>
                            <a:rPr lang="en-US" sz="2800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10</m:t>
                          </m:r>
                        </m:den>
                      </m:f>
                      <m:r>
                        <a:rPr lang="en-US" sz="28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+5</m:t>
                      </m:r>
                    </m:oMath>
                  </m:oMathPara>
                </a14:m>
                <a:endParaRPr lang="en-US" sz="2800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2836" y="2864432"/>
                <a:ext cx="7398328" cy="2567369"/>
              </a:xfrm>
              <a:prstGeom prst="rect">
                <a:avLst/>
              </a:prstGeom>
              <a:blipFill rotWithShape="0">
                <a:blip r:embed="rId2"/>
                <a:stretch>
                  <a:fillRect l="-1647" t="-2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648405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2059705"/>
            <a:ext cx="4721629" cy="33485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itle 4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4900" dirty="0"/>
                  <a:t>Sanity Check</a:t>
                </a:r>
                <a:br>
                  <a:rPr lang="en-US" i="1" dirty="0">
                    <a:solidFill>
                      <a:schemeClr val="accent4"/>
                    </a:solidFill>
                    <a:latin typeface="Cambria Math" charset="0"/>
                  </a:rPr>
                </a:b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700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700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𝐿</m:t>
                        </m:r>
                      </m:e>
                    </m:d>
                    <m:r>
                      <a:rPr lang="en-US" sz="2700" i="1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charset="0"/>
                      </a:rPr>
                      <m:t>≤</m:t>
                    </m:r>
                    <m:f>
                      <m:fPr>
                        <m:ctrlPr>
                          <a:rPr lang="en-US" sz="2700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700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7</m:t>
                        </m:r>
                        <m:r>
                          <a:rPr lang="en-US" sz="2700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𝑛</m:t>
                        </m:r>
                      </m:num>
                      <m:den>
                        <m:r>
                          <a:rPr lang="en-US" sz="2700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10</m:t>
                        </m:r>
                      </m:den>
                    </m:f>
                    <m:r>
                      <a:rPr lang="en-US" sz="2700" i="1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charset="0"/>
                      </a:rPr>
                      <m:t>+</m:t>
                    </m:r>
                    <m:r>
                      <a:rPr lang="en-US" sz="2700" i="1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charset="0"/>
                      </a:rPr>
                      <m:t>5</m:t>
                    </m:r>
                    <m:r>
                      <a:rPr lang="en-US" sz="270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2700" dirty="0">
                    <a:solidFill>
                      <a:schemeClr val="accent2">
                        <a:lumMod val="50000"/>
                      </a:schemeClr>
                    </a:solidFill>
                  </a:rPr>
                  <a:t>and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700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700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𝑅</m:t>
                        </m:r>
                      </m:e>
                    </m:d>
                    <m:r>
                      <a:rPr lang="en-US" sz="2700" i="1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charset="0"/>
                      </a:rPr>
                      <m:t>≤</m:t>
                    </m:r>
                    <m:f>
                      <m:fPr>
                        <m:ctrlPr>
                          <a:rPr lang="en-US" sz="2700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700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7</m:t>
                        </m:r>
                        <m:r>
                          <a:rPr lang="en-US" sz="2700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𝑛</m:t>
                        </m:r>
                      </m:num>
                      <m:den>
                        <m:r>
                          <a:rPr lang="en-US" sz="2700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10</m:t>
                        </m:r>
                      </m:den>
                    </m:f>
                    <m:r>
                      <a:rPr lang="en-US" sz="2700" i="1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charset="0"/>
                      </a:rPr>
                      <m:t>+5</m:t>
                    </m:r>
                  </m:oMath>
                </a14:m>
                <a:endParaRPr lang="en-US" dirty="0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" name="Title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3"/>
                <a:stretch>
                  <a:fillRect l="-3555" t="-14286" b="-59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Left Brace 7"/>
          <p:cNvSpPr/>
          <p:nvPr/>
        </p:nvSpPr>
        <p:spPr>
          <a:xfrm rot="16200000">
            <a:off x="2563022" y="4706145"/>
            <a:ext cx="1300162" cy="1828797"/>
          </a:xfrm>
          <a:prstGeom prst="leftBrace">
            <a:avLst>
              <a:gd name="adj1" fmla="val 8333"/>
              <a:gd name="adj2" fmla="val 50629"/>
            </a:avLst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791431" y="6256635"/>
            <a:ext cx="2781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That’s this window</a:t>
            </a:r>
          </a:p>
        </p:txBody>
      </p:sp>
      <p:cxnSp>
        <p:nvCxnSpPr>
          <p:cNvPr id="11" name="Straight Connector 10"/>
          <p:cNvCxnSpPr>
            <a:stCxn id="8" idx="2"/>
          </p:cNvCxnSpPr>
          <p:nvPr/>
        </p:nvCxnSpPr>
        <p:spPr>
          <a:xfrm flipV="1">
            <a:off x="4127502" y="2362201"/>
            <a:ext cx="0" cy="2608262"/>
          </a:xfrm>
          <a:prstGeom prst="line">
            <a:avLst/>
          </a:prstGeom>
          <a:ln w="3810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2298704" y="2362201"/>
            <a:ext cx="0" cy="2608262"/>
          </a:xfrm>
          <a:prstGeom prst="line">
            <a:avLst/>
          </a:prstGeom>
          <a:ln w="3810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6448" y="4791918"/>
            <a:ext cx="1548391" cy="192638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179076" y="2512170"/>
            <a:ext cx="166030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In practice (on randomly chosen arrays) it looks </a:t>
            </a:r>
            <a:r>
              <a:rPr lang="en-US" sz="1600" b="1" dirty="0">
                <a:solidFill>
                  <a:schemeClr val="accent1"/>
                </a:solidFill>
              </a:rPr>
              <a:t>even better</a:t>
            </a:r>
            <a:r>
              <a:rPr lang="en-US" sz="1600" dirty="0"/>
              <a:t>!</a:t>
            </a:r>
          </a:p>
          <a:p>
            <a:pPr algn="ctr"/>
            <a:r>
              <a:rPr lang="en-US" sz="1600" dirty="0"/>
              <a:t>  </a:t>
            </a:r>
          </a:p>
          <a:p>
            <a:pPr algn="ctr"/>
            <a:r>
              <a:rPr lang="en-US" sz="1600" dirty="0"/>
              <a:t>But this is a worst-case bound.</a:t>
            </a:r>
          </a:p>
        </p:txBody>
      </p:sp>
    </p:spTree>
    <p:extLst>
      <p:ext uri="{BB962C8B-B14F-4D97-AF65-F5344CB8AC3E}">
        <p14:creationId xmlns:p14="http://schemas.microsoft.com/office/powerpoint/2010/main" val="1753103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about the running time?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Suppose the Lemma is true.  (It is).</a:t>
                </a:r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𝐿</m:t>
                        </m:r>
                      </m:e>
                    </m:d>
                    <m:r>
                      <a:rPr lang="en-US" i="1">
                        <a:solidFill>
                          <a:schemeClr val="accent4"/>
                        </a:solidFill>
                        <a:latin typeface="Cambria Math" charset="0"/>
                      </a:rPr>
                      <m:t>≤</m:t>
                    </m:r>
                    <m:f>
                      <m:fPr>
                        <m:ctrlP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7</m:t>
                        </m:r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𝑛</m:t>
                        </m:r>
                      </m:num>
                      <m:den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10</m:t>
                        </m:r>
                      </m:den>
                    </m:f>
                    <m:r>
                      <a:rPr lang="en-US" i="1">
                        <a:solidFill>
                          <a:schemeClr val="accent4"/>
                        </a:solidFill>
                        <a:latin typeface="Cambria Math" charset="0"/>
                      </a:rPr>
                      <m:t>+5</m:t>
                    </m:r>
                    <m:r>
                      <a:rPr lang="en-US">
                        <a:solidFill>
                          <a:schemeClr val="accent4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chemeClr val="accent4"/>
                    </a:solidFill>
                  </a:rPr>
                  <a:t>and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𝑅</m:t>
                        </m:r>
                      </m:e>
                    </m:d>
                    <m:r>
                      <a:rPr lang="en-US" i="1">
                        <a:solidFill>
                          <a:schemeClr val="accent4"/>
                        </a:solidFill>
                        <a:latin typeface="Cambria Math" charset="0"/>
                      </a:rPr>
                      <m:t>≤</m:t>
                    </m:r>
                    <m:f>
                      <m:fPr>
                        <m:ctrlP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7</m:t>
                        </m:r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𝑛</m:t>
                        </m:r>
                      </m:num>
                      <m:den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10</m:t>
                        </m:r>
                      </m:den>
                    </m:f>
                    <m:r>
                      <a:rPr lang="en-US" i="1">
                        <a:solidFill>
                          <a:schemeClr val="accent4"/>
                        </a:solidFill>
                        <a:latin typeface="Cambria Math" charset="0"/>
                      </a:rPr>
                      <m:t>+5</m:t>
                    </m:r>
                  </m:oMath>
                </a14:m>
                <a:endParaRPr lang="en-US" dirty="0"/>
              </a:p>
              <a:p>
                <a:pPr lvl="1"/>
                <a:endParaRPr lang="en-US" dirty="0"/>
              </a:p>
              <a:p>
                <a:r>
                  <a:rPr lang="en-US" dirty="0"/>
                  <a:t>Recurrence relation: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𝑇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𝑛</m:t>
                        </m:r>
                      </m:e>
                    </m:d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≤ ?</m:t>
                    </m:r>
                  </m:oMath>
                </a14:m>
                <a:r>
                  <a:rPr lang="en-US" dirty="0">
                    <a:solidFill>
                      <a:schemeClr val="accent4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74A609C9-78F6-6145-9150-F7557DDAE2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8946" y="4717890"/>
            <a:ext cx="5803900" cy="18669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24C9AA4-4D1A-DE48-86EF-71621BDC2512}"/>
              </a:ext>
            </a:extLst>
          </p:cNvPr>
          <p:cNvSpPr txBox="1"/>
          <p:nvPr/>
        </p:nvSpPr>
        <p:spPr>
          <a:xfrm>
            <a:off x="6539697" y="4394724"/>
            <a:ext cx="2801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Think: 1 minute</a:t>
            </a:r>
          </a:p>
          <a:p>
            <a:r>
              <a:rPr lang="en-US" dirty="0">
                <a:solidFill>
                  <a:srgbClr val="7030A0"/>
                </a:solidFill>
              </a:rPr>
              <a:t>Share: (wait) 1 minute</a:t>
            </a:r>
          </a:p>
        </p:txBody>
      </p:sp>
    </p:spTree>
    <p:extLst>
      <p:ext uri="{BB962C8B-B14F-4D97-AF65-F5344CB8AC3E}">
        <p14:creationId xmlns:p14="http://schemas.microsoft.com/office/powerpoint/2010/main" val="1054097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509" y="339541"/>
            <a:ext cx="7886700" cy="1325563"/>
          </a:xfrm>
        </p:spPr>
        <p:txBody>
          <a:bodyPr/>
          <a:lstStyle/>
          <a:p>
            <a:r>
              <a:rPr lang="en-US" dirty="0"/>
              <a:t>Pseudocode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539168" y="59470"/>
                <a:ext cx="5604832" cy="2054366"/>
              </a:xfrm>
              <a:ln>
                <a:solidFill>
                  <a:schemeClr val="tx1"/>
                </a:solidFill>
              </a:ln>
            </p:spPr>
            <p:txBody>
              <a:bodyPr anchor="t">
                <a:normAutofit/>
              </a:bodyPr>
              <a:lstStyle/>
              <a:p>
                <a:r>
                  <a:rPr lang="en-US" sz="1800" dirty="0">
                    <a:solidFill>
                      <a:schemeClr val="accent4"/>
                    </a:solidFill>
                    <a:ea typeface="Courier" charset="0"/>
                    <a:cs typeface="Courier" charset="0"/>
                  </a:rPr>
                  <a:t>Lemma says that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1800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𝐿</m:t>
                        </m:r>
                      </m:e>
                    </m:d>
                    <m:r>
                      <a:rPr lang="en-US" sz="1800" i="1">
                        <a:solidFill>
                          <a:schemeClr val="accent4"/>
                        </a:solidFill>
                        <a:latin typeface="Cambria Math" charset="0"/>
                      </a:rPr>
                      <m:t>≤</m:t>
                    </m:r>
                    <m:f>
                      <m:fPr>
                        <m:ctrlPr>
                          <a:rPr lang="en-US" sz="1800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7</m:t>
                        </m:r>
                        <m:r>
                          <a:rPr lang="en-US" sz="1800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𝑛</m:t>
                        </m:r>
                      </m:num>
                      <m:den>
                        <m:r>
                          <a:rPr lang="en-US" sz="1800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10</m:t>
                        </m:r>
                      </m:den>
                    </m:f>
                    <m:r>
                      <a:rPr lang="en-US" sz="1800" i="1">
                        <a:solidFill>
                          <a:schemeClr val="accent4"/>
                        </a:solidFill>
                        <a:latin typeface="Cambria Math" charset="0"/>
                      </a:rPr>
                      <m:t>+5</m:t>
                    </m:r>
                    <m:r>
                      <a:rPr lang="en-US" sz="1800">
                        <a:solidFill>
                          <a:schemeClr val="accent4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1800" dirty="0">
                    <a:solidFill>
                      <a:schemeClr val="accent4"/>
                    </a:solidFill>
                  </a:rPr>
                  <a:t>and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1800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𝑅</m:t>
                        </m:r>
                      </m:e>
                    </m:d>
                    <m:r>
                      <a:rPr lang="en-US" sz="1800" i="1">
                        <a:solidFill>
                          <a:schemeClr val="accent4"/>
                        </a:solidFill>
                        <a:latin typeface="Cambria Math" charset="0"/>
                      </a:rPr>
                      <m:t>≤</m:t>
                    </m:r>
                    <m:f>
                      <m:fPr>
                        <m:ctrlPr>
                          <a:rPr lang="en-US" sz="1800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7</m:t>
                        </m:r>
                        <m:r>
                          <a:rPr lang="en-US" sz="1800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𝑛</m:t>
                        </m:r>
                      </m:num>
                      <m:den>
                        <m:r>
                          <a:rPr lang="en-US" sz="1800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10</m:t>
                        </m:r>
                      </m:den>
                    </m:f>
                    <m:r>
                      <a:rPr lang="en-US" sz="1800" i="1">
                        <a:solidFill>
                          <a:schemeClr val="accent4"/>
                        </a:solidFill>
                        <a:latin typeface="Cambria Math" charset="0"/>
                      </a:rPr>
                      <m:t>+5</m:t>
                    </m:r>
                  </m:oMath>
                </a14:m>
                <a:endParaRPr lang="en-US" sz="1800" dirty="0">
                  <a:solidFill>
                    <a:schemeClr val="accent4"/>
                  </a:solidFill>
                </a:endParaRPr>
              </a:p>
              <a:p>
                <a:r>
                  <a:rPr lang="en-US" sz="1800" dirty="0">
                    <a:solidFill>
                      <a:schemeClr val="accent4"/>
                    </a:solidFill>
                    <a:ea typeface="Courier" charset="0"/>
                    <a:cs typeface="Courier" charset="0"/>
                  </a:rPr>
                  <a:t>Suppose </a:t>
                </a:r>
                <a:r>
                  <a:rPr lang="en-US" sz="1800" b="1" dirty="0">
                    <a:solidFill>
                      <a:schemeClr val="accent4"/>
                    </a:solidFill>
                    <a:latin typeface="Courier" pitchFamily="2" charset="0"/>
                    <a:ea typeface="Courier" charset="0"/>
                    <a:cs typeface="Courier" charset="0"/>
                  </a:rPr>
                  <a:t>Partition</a:t>
                </a:r>
                <a:r>
                  <a:rPr lang="en-US" sz="1800" dirty="0">
                    <a:solidFill>
                      <a:schemeClr val="accent4"/>
                    </a:solidFill>
                    <a:ea typeface="Courier" charset="0"/>
                    <a:cs typeface="Courier" charset="0"/>
                  </a:rPr>
                  <a:t> runs in time O(n)</a:t>
                </a:r>
              </a:p>
              <a:p>
                <a:r>
                  <a:rPr lang="en-US" sz="1800" dirty="0">
                    <a:solidFill>
                      <a:schemeClr val="accent4"/>
                    </a:solidFill>
                    <a:ea typeface="Courier" charset="0"/>
                    <a:cs typeface="Courier" charset="0"/>
                  </a:rPr>
                  <a:t>Come up with a recurrence relation for T(n), the running time of </a:t>
                </a:r>
                <a:r>
                  <a:rPr lang="en-US" sz="1800" b="1" dirty="0">
                    <a:solidFill>
                      <a:schemeClr val="accent4"/>
                    </a:solidFill>
                    <a:latin typeface="Courier" pitchFamily="2" charset="0"/>
                    <a:ea typeface="Courier" charset="0"/>
                    <a:cs typeface="Big Caslon Medium" panose="02000603090000020003" pitchFamily="2" charset="-79"/>
                  </a:rPr>
                  <a:t>Select</a:t>
                </a:r>
                <a:r>
                  <a:rPr lang="en-US" sz="1800" dirty="0">
                    <a:solidFill>
                      <a:schemeClr val="accent4"/>
                    </a:solidFill>
                    <a:ea typeface="Courier" charset="0"/>
                    <a:cs typeface="Big Caslon Medium" panose="02000603090000020003" pitchFamily="2" charset="-79"/>
                  </a:rPr>
                  <a:t>, using the </a:t>
                </a:r>
                <a:r>
                  <a:rPr lang="en-US" sz="1800" b="1" dirty="0" err="1">
                    <a:solidFill>
                      <a:schemeClr val="accent4"/>
                    </a:solidFill>
                    <a:latin typeface="Courier" pitchFamily="2" charset="0"/>
                    <a:ea typeface="Courier" charset="0"/>
                    <a:cs typeface="Big Caslon Medium" panose="02000603090000020003" pitchFamily="2" charset="-79"/>
                  </a:rPr>
                  <a:t>choosePivot</a:t>
                </a:r>
                <a:r>
                  <a:rPr lang="en-US" sz="1800" dirty="0">
                    <a:solidFill>
                      <a:schemeClr val="accent4"/>
                    </a:solidFill>
                    <a:ea typeface="Courier" charset="0"/>
                    <a:cs typeface="Big Caslon Medium" panose="02000603090000020003" pitchFamily="2" charset="-79"/>
                  </a:rPr>
                  <a:t> algorithm we just described.</a:t>
                </a:r>
                <a:endParaRPr lang="en-US" sz="1800" dirty="0">
                  <a:solidFill>
                    <a:schemeClr val="accent4"/>
                  </a:solidFill>
                  <a:ea typeface="Courier" charset="0"/>
                  <a:cs typeface="Courier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39168" y="59470"/>
                <a:ext cx="5604832" cy="2054366"/>
              </a:xfrm>
              <a:blipFill>
                <a:blip r:embed="rId2"/>
                <a:stretch>
                  <a:fillRect l="-67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191191" y="2051052"/>
            <a:ext cx="685800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b="1" dirty="0">
                <a:latin typeface="Courier" charset="0"/>
                <a:ea typeface="Courier" charset="0"/>
                <a:cs typeface="Courier" charset="0"/>
              </a:rPr>
              <a:t>Select</a:t>
            </a:r>
            <a:r>
              <a:rPr lang="en-US" sz="2400" dirty="0"/>
              <a:t>(</a:t>
            </a:r>
            <a:r>
              <a:rPr lang="en-US" sz="2400" dirty="0" err="1"/>
              <a:t>A,k</a:t>
            </a:r>
            <a:r>
              <a:rPr lang="en-US" sz="2400" dirty="0"/>
              <a:t>):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b="1" dirty="0">
                <a:solidFill>
                  <a:srgbClr val="FF7400"/>
                </a:solidFill>
              </a:rPr>
              <a:t>If</a:t>
            </a:r>
            <a:r>
              <a:rPr lang="en-US" sz="2400" dirty="0">
                <a:solidFill>
                  <a:srgbClr val="FF7400"/>
                </a:solidFill>
              </a:rPr>
              <a:t> </a:t>
            </a:r>
            <a:r>
              <a:rPr lang="en-US" sz="2400" dirty="0" err="1">
                <a:solidFill>
                  <a:srgbClr val="FF7400"/>
                </a:solidFill>
              </a:rPr>
              <a:t>len</a:t>
            </a:r>
            <a:r>
              <a:rPr lang="en-US" sz="2400" dirty="0">
                <a:solidFill>
                  <a:srgbClr val="FF7400"/>
                </a:solidFill>
              </a:rPr>
              <a:t>(A) &lt;= 50: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sz="2400" dirty="0">
                <a:solidFill>
                  <a:srgbClr val="FF7400"/>
                </a:solidFill>
              </a:rPr>
              <a:t>A = </a:t>
            </a:r>
            <a:r>
              <a:rPr lang="en-US" sz="2400" b="1" dirty="0" err="1">
                <a:solidFill>
                  <a:srgbClr val="FF7400"/>
                </a:solidFill>
                <a:latin typeface="Courier" charset="0"/>
                <a:ea typeface="Courier" charset="0"/>
                <a:cs typeface="Courier" charset="0"/>
              </a:rPr>
              <a:t>MergeSort</a:t>
            </a:r>
            <a:r>
              <a:rPr lang="en-US" sz="2400" dirty="0">
                <a:solidFill>
                  <a:srgbClr val="FF7400"/>
                </a:solidFill>
              </a:rPr>
              <a:t>(A)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sz="2400" b="1" dirty="0">
                <a:solidFill>
                  <a:srgbClr val="FF7400"/>
                </a:solidFill>
              </a:rPr>
              <a:t>Return</a:t>
            </a:r>
            <a:r>
              <a:rPr lang="en-US" sz="2400" dirty="0">
                <a:solidFill>
                  <a:srgbClr val="FF7400"/>
                </a:solidFill>
              </a:rPr>
              <a:t> A[k-1]  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/>
              <a:t>p = </a:t>
            </a:r>
            <a:r>
              <a:rPr lang="en-US" sz="2400" b="1" dirty="0" err="1">
                <a:latin typeface="Courier" charset="0"/>
                <a:ea typeface="Courier" charset="0"/>
                <a:cs typeface="Courier" charset="0"/>
              </a:rPr>
              <a:t>choosePivot</a:t>
            </a:r>
            <a:r>
              <a:rPr lang="en-US" sz="2400" dirty="0"/>
              <a:t>(A)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/>
              <a:t>L, </a:t>
            </a:r>
            <a:r>
              <a:rPr lang="en-US" sz="2400" dirty="0" err="1"/>
              <a:t>pivotVal</a:t>
            </a:r>
            <a:r>
              <a:rPr lang="en-US" sz="2400" dirty="0"/>
              <a:t>, R = </a:t>
            </a:r>
            <a:r>
              <a:rPr lang="en-US" sz="2400" b="1" dirty="0">
                <a:latin typeface="Courier" charset="0"/>
                <a:ea typeface="Courier" charset="0"/>
                <a:cs typeface="Courier" charset="0"/>
              </a:rPr>
              <a:t>Partition</a:t>
            </a:r>
            <a:r>
              <a:rPr lang="en-US" sz="2400" dirty="0"/>
              <a:t>(</a:t>
            </a:r>
            <a:r>
              <a:rPr lang="en-US" sz="2400" dirty="0" err="1"/>
              <a:t>A,p</a:t>
            </a:r>
            <a:r>
              <a:rPr lang="en-US" sz="2400" dirty="0"/>
              <a:t>)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b="1" dirty="0">
                <a:solidFill>
                  <a:schemeClr val="accent1"/>
                </a:solidFill>
              </a:rPr>
              <a:t>if</a:t>
            </a:r>
            <a:r>
              <a:rPr lang="en-US" sz="2400" dirty="0">
                <a:solidFill>
                  <a:schemeClr val="accent1"/>
                </a:solidFill>
              </a:rPr>
              <a:t> </a:t>
            </a:r>
            <a:r>
              <a:rPr lang="en-US" sz="2400" dirty="0" err="1">
                <a:solidFill>
                  <a:schemeClr val="accent1"/>
                </a:solidFill>
              </a:rPr>
              <a:t>len</a:t>
            </a:r>
            <a:r>
              <a:rPr lang="en-US" sz="2400" dirty="0">
                <a:solidFill>
                  <a:schemeClr val="accent1"/>
                </a:solidFill>
              </a:rPr>
              <a:t>(L) == k-1: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sz="2400" dirty="0">
                <a:solidFill>
                  <a:schemeClr val="accent1"/>
                </a:solidFill>
              </a:rPr>
              <a:t>return </a:t>
            </a:r>
            <a:r>
              <a:rPr lang="en-US" sz="2400" dirty="0" err="1">
                <a:solidFill>
                  <a:schemeClr val="accent1"/>
                </a:solidFill>
              </a:rPr>
              <a:t>pivotVal</a:t>
            </a:r>
            <a:endParaRPr lang="en-US" sz="2400" dirty="0">
              <a:solidFill>
                <a:schemeClr val="accent1"/>
              </a:solidFill>
            </a:endParaRPr>
          </a:p>
          <a:p>
            <a:pPr marL="742950" lvl="1" indent="-285750">
              <a:buFont typeface="Arial" charset="0"/>
              <a:buChar char="•"/>
            </a:pPr>
            <a:r>
              <a:rPr lang="en-US" sz="2400" b="1" dirty="0">
                <a:solidFill>
                  <a:srgbClr val="7030A0"/>
                </a:solidFill>
              </a:rPr>
              <a:t>Else if </a:t>
            </a:r>
            <a:r>
              <a:rPr lang="en-US" sz="2400" dirty="0" err="1">
                <a:solidFill>
                  <a:srgbClr val="7030A0"/>
                </a:solidFill>
              </a:rPr>
              <a:t>len</a:t>
            </a:r>
            <a:r>
              <a:rPr lang="en-US" sz="2400" dirty="0">
                <a:solidFill>
                  <a:srgbClr val="7030A0"/>
                </a:solidFill>
              </a:rPr>
              <a:t>(L) &gt; k-1: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sz="2400" dirty="0">
                <a:solidFill>
                  <a:srgbClr val="7030A0"/>
                </a:solidFill>
              </a:rPr>
              <a:t>return </a:t>
            </a:r>
            <a:r>
              <a:rPr lang="en-US" sz="2400" b="1" dirty="0">
                <a:solidFill>
                  <a:srgbClr val="7030A0"/>
                </a:solidFill>
                <a:latin typeface="Courier" charset="0"/>
                <a:ea typeface="Courier" charset="0"/>
                <a:cs typeface="Courier" charset="0"/>
              </a:rPr>
              <a:t>Select</a:t>
            </a:r>
            <a:r>
              <a:rPr lang="en-US" sz="2400" dirty="0">
                <a:solidFill>
                  <a:srgbClr val="7030A0"/>
                </a:solidFill>
              </a:rPr>
              <a:t>(L, k)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b="1" dirty="0">
                <a:solidFill>
                  <a:srgbClr val="0066FF"/>
                </a:solidFill>
              </a:rPr>
              <a:t>Else if </a:t>
            </a:r>
            <a:r>
              <a:rPr lang="en-US" sz="2400" dirty="0" err="1">
                <a:solidFill>
                  <a:srgbClr val="0066FF"/>
                </a:solidFill>
              </a:rPr>
              <a:t>len</a:t>
            </a:r>
            <a:r>
              <a:rPr lang="en-US" sz="2400" dirty="0">
                <a:solidFill>
                  <a:srgbClr val="0066FF"/>
                </a:solidFill>
              </a:rPr>
              <a:t>(L) &lt; k-1: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sz="2400" dirty="0">
                <a:solidFill>
                  <a:srgbClr val="0066FF"/>
                </a:solidFill>
              </a:rPr>
              <a:t>return </a:t>
            </a:r>
            <a:r>
              <a:rPr lang="en-US" sz="2400" b="1" dirty="0">
                <a:solidFill>
                  <a:srgbClr val="0066FF"/>
                </a:solidFill>
                <a:latin typeface="Courier" charset="0"/>
                <a:ea typeface="Courier" charset="0"/>
                <a:cs typeface="Courier" charset="0"/>
              </a:rPr>
              <a:t>Select</a:t>
            </a:r>
            <a:r>
              <a:rPr lang="en-US" sz="2400" dirty="0">
                <a:solidFill>
                  <a:srgbClr val="0066FF"/>
                </a:solidFill>
              </a:rPr>
              <a:t>(R, k </a:t>
            </a:r>
            <a:r>
              <a:rPr lang="mr-IN" sz="2400" dirty="0">
                <a:solidFill>
                  <a:srgbClr val="0066FF"/>
                </a:solidFill>
              </a:rPr>
              <a:t>–</a:t>
            </a:r>
            <a:r>
              <a:rPr lang="en-US" sz="2400" dirty="0">
                <a:solidFill>
                  <a:srgbClr val="0066FF"/>
                </a:solidFill>
              </a:rPr>
              <a:t> </a:t>
            </a:r>
            <a:r>
              <a:rPr lang="en-US" sz="2400" dirty="0" err="1">
                <a:solidFill>
                  <a:srgbClr val="0066FF"/>
                </a:solidFill>
              </a:rPr>
              <a:t>len</a:t>
            </a:r>
            <a:r>
              <a:rPr lang="en-US" sz="2400" dirty="0">
                <a:solidFill>
                  <a:srgbClr val="0066FF"/>
                </a:solidFill>
              </a:rPr>
              <a:t>(L) </a:t>
            </a:r>
            <a:r>
              <a:rPr lang="mr-IN" sz="2400" dirty="0">
                <a:solidFill>
                  <a:srgbClr val="0066FF"/>
                </a:solidFill>
              </a:rPr>
              <a:t>–</a:t>
            </a:r>
            <a:r>
              <a:rPr lang="en-US" sz="2400" dirty="0">
                <a:solidFill>
                  <a:srgbClr val="0066FF"/>
                </a:solidFill>
              </a:rPr>
              <a:t> 1)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31376" y="2244026"/>
            <a:ext cx="31089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rgbClr val="FF7400"/>
                </a:solidFill>
              </a:rPr>
              <a:t>Base Case</a:t>
            </a:r>
            <a:r>
              <a:rPr lang="en-US" dirty="0">
                <a:solidFill>
                  <a:srgbClr val="FF7400"/>
                </a:solidFill>
              </a:rPr>
              <a:t>: If </a:t>
            </a:r>
            <a:r>
              <a:rPr lang="en-US" dirty="0" err="1">
                <a:solidFill>
                  <a:srgbClr val="FF7400"/>
                </a:solidFill>
              </a:rPr>
              <a:t>len</a:t>
            </a:r>
            <a:r>
              <a:rPr lang="en-US" dirty="0">
                <a:solidFill>
                  <a:srgbClr val="FF7400"/>
                </a:solidFill>
              </a:rPr>
              <a:t>(A) = O(1), then any sorting algorithm runs in time O(1).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31376" y="4313209"/>
            <a:ext cx="3108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accent1"/>
                </a:solidFill>
              </a:rPr>
              <a:t>Case 1</a:t>
            </a:r>
            <a:r>
              <a:rPr lang="en-US" dirty="0">
                <a:solidFill>
                  <a:schemeClr val="accent1"/>
                </a:solidFill>
              </a:rPr>
              <a:t>: We got lucky and found exactly the </a:t>
            </a:r>
            <a:r>
              <a:rPr lang="en-US" dirty="0" err="1">
                <a:solidFill>
                  <a:schemeClr val="accent1"/>
                </a:solidFill>
              </a:rPr>
              <a:t>k’th</a:t>
            </a:r>
            <a:r>
              <a:rPr lang="en-US" dirty="0">
                <a:solidFill>
                  <a:schemeClr val="accent1"/>
                </a:solidFill>
              </a:rPr>
              <a:t> smallest value!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831376" y="5059120"/>
            <a:ext cx="3108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rgbClr val="7030A0"/>
                </a:solidFill>
              </a:rPr>
              <a:t>Case 2</a:t>
            </a:r>
            <a:r>
              <a:rPr lang="en-US" dirty="0">
                <a:solidFill>
                  <a:srgbClr val="7030A0"/>
                </a:solidFill>
              </a:rPr>
              <a:t>: The </a:t>
            </a:r>
            <a:r>
              <a:rPr lang="en-US" dirty="0" err="1">
                <a:solidFill>
                  <a:srgbClr val="7030A0"/>
                </a:solidFill>
              </a:rPr>
              <a:t>k’th</a:t>
            </a:r>
            <a:r>
              <a:rPr lang="en-US" dirty="0">
                <a:solidFill>
                  <a:srgbClr val="7030A0"/>
                </a:solidFill>
              </a:rPr>
              <a:t> smallest value is in the first part of the list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04111" y="5798845"/>
            <a:ext cx="3108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rgbClr val="0066FF"/>
                </a:solidFill>
              </a:rPr>
              <a:t>Case 3</a:t>
            </a:r>
            <a:r>
              <a:rPr lang="en-US" dirty="0">
                <a:solidFill>
                  <a:srgbClr val="0066FF"/>
                </a:solidFill>
              </a:rPr>
              <a:t>: The </a:t>
            </a:r>
            <a:r>
              <a:rPr lang="en-US" dirty="0" err="1">
                <a:solidFill>
                  <a:srgbClr val="0066FF"/>
                </a:solidFill>
              </a:rPr>
              <a:t>k’th</a:t>
            </a:r>
            <a:r>
              <a:rPr lang="en-US" dirty="0">
                <a:solidFill>
                  <a:srgbClr val="0066FF"/>
                </a:solidFill>
              </a:rPr>
              <a:t> smallest value is in the second part of the list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3F5E599-047B-3F44-8E3E-90BD5916AE7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2701" y="1524308"/>
            <a:ext cx="1490370" cy="479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127545"/>
      </p:ext>
    </p:extLst>
  </p:cSld>
  <p:clrMapOvr>
    <a:masterClrMapping/>
  </p:clrMapOvr>
  <p:transition spd="slow">
    <p:push dir="r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about the running time?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Suppose the Lemma is true.  (It is).</a:t>
                </a:r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𝐿</m:t>
                        </m:r>
                      </m:e>
                    </m:d>
                    <m:r>
                      <a:rPr lang="en-US" i="1">
                        <a:solidFill>
                          <a:schemeClr val="accent4"/>
                        </a:solidFill>
                        <a:latin typeface="Cambria Math" charset="0"/>
                      </a:rPr>
                      <m:t>≤</m:t>
                    </m:r>
                    <m:f>
                      <m:fPr>
                        <m:ctrlP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7</m:t>
                        </m:r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𝑛</m:t>
                        </m:r>
                      </m:num>
                      <m:den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10</m:t>
                        </m:r>
                      </m:den>
                    </m:f>
                    <m:r>
                      <a:rPr lang="en-US" i="1">
                        <a:solidFill>
                          <a:schemeClr val="accent4"/>
                        </a:solidFill>
                        <a:latin typeface="Cambria Math" charset="0"/>
                      </a:rPr>
                      <m:t>+5</m:t>
                    </m:r>
                    <m:r>
                      <a:rPr lang="en-US">
                        <a:solidFill>
                          <a:schemeClr val="accent4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chemeClr val="accent4"/>
                    </a:solidFill>
                  </a:rPr>
                  <a:t>and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𝑅</m:t>
                        </m:r>
                      </m:e>
                    </m:d>
                    <m:r>
                      <a:rPr lang="en-US" i="1">
                        <a:solidFill>
                          <a:schemeClr val="accent4"/>
                        </a:solidFill>
                        <a:latin typeface="Cambria Math" charset="0"/>
                      </a:rPr>
                      <m:t>≤</m:t>
                    </m:r>
                    <m:f>
                      <m:fPr>
                        <m:ctrlP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7</m:t>
                        </m:r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𝑛</m:t>
                        </m:r>
                      </m:num>
                      <m:den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10</m:t>
                        </m:r>
                      </m:den>
                    </m:f>
                    <m:r>
                      <a:rPr lang="en-US" i="1">
                        <a:solidFill>
                          <a:schemeClr val="accent4"/>
                        </a:solidFill>
                        <a:latin typeface="Cambria Math" charset="0"/>
                      </a:rPr>
                      <m:t>+5</m:t>
                    </m:r>
                  </m:oMath>
                </a14:m>
                <a:endParaRPr lang="en-US" dirty="0"/>
              </a:p>
              <a:p>
                <a:pPr lvl="1"/>
                <a:endParaRPr lang="en-US" dirty="0"/>
              </a:p>
              <a:p>
                <a:r>
                  <a:rPr lang="en-US" dirty="0"/>
                  <a:t>Recurrence relation: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𝑇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𝑛</m:t>
                        </m:r>
                      </m:e>
                    </m:d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≤</m:t>
                    </m:r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𝑇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𝑛</m:t>
                            </m:r>
                          </m:num>
                          <m:den>
                            <m:r>
                              <a:rPr lang="en-US" b="0" i="1" smtClean="0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5</m:t>
                            </m:r>
                          </m:den>
                        </m:f>
                      </m:e>
                    </m:d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+</m:t>
                    </m:r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𝑇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7</m:t>
                            </m:r>
                            <m:r>
                              <a:rPr lang="en-US" b="0" i="1" smtClean="0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𝑛</m:t>
                            </m:r>
                          </m:num>
                          <m:den>
                            <m:r>
                              <a:rPr lang="en-US" b="0" i="1" smtClean="0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10</m:t>
                            </m:r>
                          </m:den>
                        </m:f>
                      </m:e>
                    </m:d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+</m:t>
                    </m:r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𝑂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accent4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427FD308-7071-7546-BEA5-EA3A1E9FBFF9}"/>
              </a:ext>
            </a:extLst>
          </p:cNvPr>
          <p:cNvSpPr txBox="1"/>
          <p:nvPr/>
        </p:nvSpPr>
        <p:spPr>
          <a:xfrm>
            <a:off x="4051139" y="4726859"/>
            <a:ext cx="50928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7400"/>
                </a:solidFill>
              </a:rPr>
              <a:t>Outside of CHOOSEPIVOT, there’s at most one recursive call to SELECT on array of size 7n/10 + 5.  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C140D13-5804-ED4E-9542-030FBB6AFBC0}"/>
              </a:ext>
            </a:extLst>
          </p:cNvPr>
          <p:cNvCxnSpPr>
            <a:cxnSpLocks/>
          </p:cNvCxnSpPr>
          <p:nvPr/>
        </p:nvCxnSpPr>
        <p:spPr>
          <a:xfrm flipH="1" flipV="1">
            <a:off x="5416952" y="4479403"/>
            <a:ext cx="1480805" cy="271501"/>
          </a:xfrm>
          <a:prstGeom prst="straightConnector1">
            <a:avLst/>
          </a:prstGeom>
          <a:ln>
            <a:solidFill>
              <a:srgbClr val="FF74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6FF8B570-7D2E-4B4A-BD2C-02347A91776F}"/>
              </a:ext>
            </a:extLst>
          </p:cNvPr>
          <p:cNvSpPr txBox="1"/>
          <p:nvPr/>
        </p:nvSpPr>
        <p:spPr>
          <a:xfrm>
            <a:off x="452493" y="4552373"/>
            <a:ext cx="32159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7400"/>
                </a:solidFill>
              </a:rPr>
              <a:t>The call to CHOOSEPIVOT makes one further recursive call to SELECT on an array of size n/5.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53D9E1A-FF71-A64C-A774-DB77868901A0}"/>
              </a:ext>
            </a:extLst>
          </p:cNvPr>
          <p:cNvCxnSpPr>
            <a:cxnSpLocks/>
            <a:stCxn id="7" idx="0"/>
          </p:cNvCxnSpPr>
          <p:nvPr/>
        </p:nvCxnSpPr>
        <p:spPr>
          <a:xfrm flipV="1">
            <a:off x="2060469" y="4280873"/>
            <a:ext cx="1583144" cy="271500"/>
          </a:xfrm>
          <a:prstGeom prst="straightConnector1">
            <a:avLst/>
          </a:prstGeom>
          <a:ln>
            <a:solidFill>
              <a:srgbClr val="FF74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F4B1137-7B5E-F64F-B234-8580D0D25FBD}"/>
              </a:ext>
            </a:extLst>
          </p:cNvPr>
          <p:cNvGrpSpPr/>
          <p:nvPr/>
        </p:nvGrpSpPr>
        <p:grpSpPr>
          <a:xfrm>
            <a:off x="2031963" y="5354389"/>
            <a:ext cx="7218023" cy="1445421"/>
            <a:chOff x="2031963" y="5354389"/>
            <a:chExt cx="7218023" cy="1445421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589642B-3199-E748-B06B-0C8B9D5E5597}"/>
                </a:ext>
              </a:extLst>
            </p:cNvPr>
            <p:cNvGrpSpPr/>
            <p:nvPr/>
          </p:nvGrpSpPr>
          <p:grpSpPr>
            <a:xfrm>
              <a:off x="2031963" y="5354389"/>
              <a:ext cx="6539577" cy="1148533"/>
              <a:chOff x="3194841" y="5589375"/>
              <a:chExt cx="6539577" cy="1148533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F7D225A8-5C9D-8649-BFCB-FE523221D0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693018" y="5589375"/>
                <a:ext cx="1041400" cy="1148533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E2FB039-6AAA-E24B-A9D8-BAFEDF6765ED}"/>
                  </a:ext>
                </a:extLst>
              </p:cNvPr>
              <p:cNvSpPr txBox="1"/>
              <p:nvPr/>
            </p:nvSpPr>
            <p:spPr>
              <a:xfrm>
                <a:off x="3194841" y="5690544"/>
                <a:ext cx="5613653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7030A0"/>
                    </a:solidFill>
                  </a:rPr>
                  <a:t>We’re going to drop the “+5” for convenience,</a:t>
                </a:r>
              </a:p>
              <a:p>
                <a:r>
                  <a:rPr lang="en-US" dirty="0">
                    <a:solidFill>
                      <a:srgbClr val="7030A0"/>
                    </a:solidFill>
                  </a:rPr>
                  <a:t>but it does not change the final answer. Why?</a:t>
                </a:r>
              </a:p>
              <a:p>
                <a:r>
                  <a:rPr lang="en-US" dirty="0">
                    <a:solidFill>
                      <a:srgbClr val="7030A0"/>
                    </a:solidFill>
                  </a:rPr>
                  <a:t>Hint: Define T’(n) := T(n+1000) and write recurrence for T’</a:t>
                </a: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ED158A4-94C8-7E47-B7ED-B62B3A2A5EB4}"/>
                </a:ext>
              </a:extLst>
            </p:cNvPr>
            <p:cNvSpPr txBox="1"/>
            <p:nvPr/>
          </p:nvSpPr>
          <p:spPr>
            <a:xfrm>
              <a:off x="6699855" y="6461256"/>
              <a:ext cx="255013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err="1">
                  <a:solidFill>
                    <a:srgbClr val="7030A0"/>
                  </a:solidFill>
                </a:rPr>
                <a:t>Siggi</a:t>
              </a:r>
              <a:r>
                <a:rPr lang="en-US" sz="1600" dirty="0">
                  <a:solidFill>
                    <a:srgbClr val="7030A0"/>
                  </a:solidFill>
                </a:rPr>
                <a:t> the Studious Stork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40282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More practice with the Substitution Method.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k-SELECT problem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k-SELECT solution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 dirty="0">
                <a:solidFill>
                  <a:schemeClr val="accent4"/>
                </a:solidFill>
              </a:rPr>
              <a:t>The outline of the algorithm.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 dirty="0">
                <a:solidFill>
                  <a:schemeClr val="accent4"/>
                </a:solidFill>
              </a:rPr>
              <a:t>How to pick the pivot.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Return of the Substitution Method.</a:t>
            </a:r>
          </a:p>
        </p:txBody>
      </p:sp>
      <p:sp>
        <p:nvSpPr>
          <p:cNvPr id="4" name="Down Arrow 3"/>
          <p:cNvSpPr/>
          <p:nvPr/>
        </p:nvSpPr>
        <p:spPr>
          <a:xfrm rot="5400000">
            <a:off x="6579411" y="3835040"/>
            <a:ext cx="698270" cy="1030779"/>
          </a:xfrm>
          <a:prstGeom prst="down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24506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911" y="198895"/>
            <a:ext cx="7886700" cy="527813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+mn-lt"/>
              </a:rPr>
              <a:t>This sounds like a job for</a:t>
            </a:r>
            <a:r>
              <a:rPr lang="mr-IN" sz="2800" dirty="0">
                <a:latin typeface="+mn-lt"/>
              </a:rPr>
              <a:t>…</a:t>
            </a:r>
            <a:endParaRPr lang="en-US" sz="28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21307387">
            <a:off x="420222" y="955704"/>
            <a:ext cx="7886700" cy="260798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i="1" dirty="0">
                <a:solidFill>
                  <a:srgbClr val="CF6E6C"/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The Substitution Method!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505344" y="2847685"/>
                <a:ext cx="4288546" cy="79162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𝑇</m:t>
                      </m:r>
                      <m:d>
                        <m:dPr>
                          <m:ctrlPr>
                            <a:rPr lang="en-US" sz="2400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𝑛</m:t>
                          </m:r>
                        </m:e>
                      </m:d>
                      <m:r>
                        <a:rPr lang="en-US" sz="24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≤</m:t>
                      </m:r>
                      <m:r>
                        <a:rPr lang="en-US" sz="24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𝑇</m:t>
                      </m:r>
                      <m:d>
                        <m:dPr>
                          <m:ctrlPr>
                            <a:rPr lang="en-US" sz="2400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𝑛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5</m:t>
                              </m:r>
                            </m:den>
                          </m:f>
                        </m:e>
                      </m:d>
                      <m:r>
                        <a:rPr lang="en-US" sz="24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+</m:t>
                      </m:r>
                      <m:r>
                        <a:rPr lang="en-US" sz="24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𝑇</m:t>
                      </m:r>
                      <m:d>
                        <m:dPr>
                          <m:ctrlPr>
                            <a:rPr lang="en-US" sz="2400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7</m:t>
                              </m:r>
                              <m:r>
                                <a:rPr lang="en-US" sz="2400" i="1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𝑛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10</m:t>
                              </m:r>
                            </m:den>
                          </m:f>
                        </m:e>
                      </m:d>
                      <m:r>
                        <a:rPr lang="en-US" sz="24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+</m:t>
                      </m:r>
                      <m:r>
                        <a:rPr lang="en-US" sz="2400" b="0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2400" b="0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400" b="0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344" y="2847685"/>
                <a:ext cx="4288546" cy="791627"/>
              </a:xfrm>
              <a:prstGeom prst="rect">
                <a:avLst/>
              </a:prstGeom>
              <a:blipFill>
                <a:blip r:embed="rId2"/>
                <a:stretch>
                  <a:fillRect b="-46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505344" y="4836083"/>
                <a:ext cx="399885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chemeClr val="accent4"/>
                    </a:solidFill>
                  </a:rPr>
                  <a:t>Conclusion: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𝑇</m:t>
                    </m:r>
                    <m:d>
                      <m:dPr>
                        <m:ctrlPr>
                          <a:rPr lang="en-US" sz="2800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𝑛</m:t>
                        </m:r>
                      </m:e>
                    </m:d>
                    <m:r>
                      <a:rPr lang="en-US" sz="28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=</m:t>
                    </m:r>
                    <m:r>
                      <a:rPr lang="en-US" sz="2800" i="1">
                        <a:solidFill>
                          <a:schemeClr val="accent4"/>
                        </a:solidFill>
                        <a:latin typeface="Cambria Math" charset="0"/>
                      </a:rPr>
                      <m:t>𝑂</m:t>
                    </m:r>
                    <m:d>
                      <m:dPr>
                        <m:ctrlPr>
                          <a:rPr lang="en-US" sz="2800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US" sz="2800" dirty="0">
                    <a:solidFill>
                      <a:schemeClr val="accent4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344" y="4836083"/>
                <a:ext cx="3998851" cy="523220"/>
              </a:xfrm>
              <a:prstGeom prst="rect">
                <a:avLst/>
              </a:prstGeom>
              <a:blipFill>
                <a:blip r:embed="rId3"/>
                <a:stretch>
                  <a:fillRect l="-2532" t="-11905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4693954" y="1746731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Step 1: generate a guess</a:t>
            </a:r>
          </a:p>
          <a:p>
            <a:r>
              <a:rPr lang="en-US" dirty="0"/>
              <a:t>Step 2: try to prove that your guess is correct</a:t>
            </a:r>
          </a:p>
          <a:p>
            <a:r>
              <a:rPr lang="en-US" dirty="0"/>
              <a:t>Step 3: profit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5683730" y="4071833"/>
                <a:ext cx="3234478" cy="14457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rgbClr val="7030A0"/>
                    </a:solidFill>
                  </a:rPr>
                  <a:t>Technically we only did it for 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sz="1600" i="1">
                        <a:solidFill>
                          <a:srgbClr val="7030A0"/>
                        </a:solidFill>
                        <a:latin typeface="Cambria Math" charset="0"/>
                      </a:rPr>
                      <m:t>𝑇</m:t>
                    </m:r>
                    <m:d>
                      <m:dPr>
                        <m:ctrlPr>
                          <a:rPr lang="en-US" sz="16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𝑛</m:t>
                        </m:r>
                      </m:e>
                    </m:d>
                    <m:r>
                      <a:rPr lang="en-US" sz="1600" i="1">
                        <a:solidFill>
                          <a:srgbClr val="7030A0"/>
                        </a:solidFill>
                        <a:latin typeface="Cambria Math" charset="0"/>
                      </a:rPr>
                      <m:t>≤</m:t>
                    </m:r>
                    <m:r>
                      <a:rPr lang="en-US" sz="1600" i="1">
                        <a:solidFill>
                          <a:srgbClr val="7030A0"/>
                        </a:solidFill>
                        <a:latin typeface="Cambria Math" charset="0"/>
                      </a:rPr>
                      <m:t>𝑇</m:t>
                    </m:r>
                    <m:d>
                      <m:dPr>
                        <m:ctrlPr>
                          <a:rPr lang="en-US" sz="16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16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600" i="1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𝑛</m:t>
                            </m:r>
                          </m:num>
                          <m:den>
                            <m:r>
                              <a:rPr lang="en-US" sz="1600" i="1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5</m:t>
                            </m:r>
                          </m:den>
                        </m:f>
                      </m:e>
                    </m:d>
                    <m:r>
                      <a:rPr lang="en-US" sz="1600" i="1">
                        <a:solidFill>
                          <a:srgbClr val="7030A0"/>
                        </a:solidFill>
                        <a:latin typeface="Cambria Math" charset="0"/>
                      </a:rPr>
                      <m:t>+</m:t>
                    </m:r>
                    <m:r>
                      <a:rPr lang="en-US" sz="1600" i="1">
                        <a:solidFill>
                          <a:srgbClr val="7030A0"/>
                        </a:solidFill>
                        <a:latin typeface="Cambria Math" charset="0"/>
                      </a:rPr>
                      <m:t>𝑇</m:t>
                    </m:r>
                    <m:d>
                      <m:dPr>
                        <m:ctrlPr>
                          <a:rPr lang="en-US" sz="16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16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600" i="1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7</m:t>
                            </m:r>
                            <m:r>
                              <a:rPr lang="en-US" sz="1600" i="1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𝑛</m:t>
                            </m:r>
                          </m:num>
                          <m:den>
                            <m:r>
                              <a:rPr lang="en-US" sz="1600" i="1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10</m:t>
                            </m:r>
                          </m:den>
                        </m:f>
                      </m:e>
                    </m:d>
                    <m:r>
                      <a:rPr lang="en-US" sz="1600" i="1">
                        <a:solidFill>
                          <a:srgbClr val="7030A0"/>
                        </a:solidFill>
                        <a:latin typeface="Cambria Math" charset="0"/>
                      </a:rPr>
                      <m:t>+</m:t>
                    </m:r>
                    <m:r>
                      <a:rPr lang="en-US" sz="16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1600" dirty="0">
                    <a:solidFill>
                      <a:srgbClr val="7030A0"/>
                    </a:solidFill>
                  </a:rPr>
                  <a:t>, </a:t>
                </a:r>
              </a:p>
              <a:p>
                <a:pPr algn="ctr"/>
                <a:r>
                  <a:rPr lang="en-US" sz="1600" dirty="0">
                    <a:solidFill>
                      <a:srgbClr val="7030A0"/>
                    </a:solidFill>
                  </a:rPr>
                  <a:t>not when the last term </a:t>
                </a:r>
              </a:p>
              <a:p>
                <a:pPr algn="ctr"/>
                <a:r>
                  <a:rPr lang="en-US" sz="1600" dirty="0">
                    <a:solidFill>
                      <a:srgbClr val="7030A0"/>
                    </a:solidFill>
                  </a:rPr>
                  <a:t>has a big-Oh…</a:t>
                </a:r>
              </a:p>
              <a:p>
                <a:pPr algn="ctr"/>
                <a:r>
                  <a:rPr lang="en-US" sz="1600" dirty="0">
                    <a:solidFill>
                      <a:srgbClr val="7030A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3730" y="4071833"/>
                <a:ext cx="3234478" cy="1445717"/>
              </a:xfrm>
              <a:prstGeom prst="rect">
                <a:avLst/>
              </a:prstGeom>
              <a:blipFill>
                <a:blip r:embed="rId4"/>
                <a:stretch>
                  <a:fillRect t="-8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CC458825-E6CA-F84D-8C0B-F2F11EF3BE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2821" y="5254305"/>
            <a:ext cx="936296" cy="116884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2D98771-43DA-C847-890A-970B690C6CC3}"/>
              </a:ext>
            </a:extLst>
          </p:cNvPr>
          <p:cNvSpPr txBox="1"/>
          <p:nvPr/>
        </p:nvSpPr>
        <p:spPr>
          <a:xfrm>
            <a:off x="5683730" y="6445490"/>
            <a:ext cx="32344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7030A0"/>
                </a:solidFill>
              </a:rPr>
              <a:t>Plucky the Pedantic Penguin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4DA36D-6CC6-A643-99D3-4ED3123EDC7B}"/>
              </a:ext>
            </a:extLst>
          </p:cNvPr>
          <p:cNvSpPr txBox="1"/>
          <p:nvPr/>
        </p:nvSpPr>
        <p:spPr>
          <a:xfrm>
            <a:off x="682906" y="3946965"/>
            <a:ext cx="4343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That’s convenient!  We did this at the beginning of lecture!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B5AAF17-1762-EF43-9121-5B0C8929855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8698" y="5505646"/>
            <a:ext cx="1692141" cy="1352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63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6" grpId="1"/>
      <p:bldP spid="14" grpId="1"/>
      <p:bldP spid="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6FB53-7F85-1247-93CC-CD39F4DB7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 of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A02EA5-0F5A-9C42-9786-D40663C504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708" y="1814050"/>
            <a:ext cx="8908889" cy="4351338"/>
          </a:xfrm>
        </p:spPr>
        <p:txBody>
          <a:bodyPr/>
          <a:lstStyle/>
          <a:p>
            <a:r>
              <a:rPr lang="en-US" dirty="0"/>
              <a:t>First, we figured out what the ideal pivot would be.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Find the median</a:t>
            </a:r>
          </a:p>
          <a:p>
            <a:pPr lvl="1"/>
            <a:endParaRPr lang="en-US" dirty="0"/>
          </a:p>
          <a:p>
            <a:r>
              <a:rPr lang="en-US" dirty="0"/>
              <a:t>Then, we figured out what a </a:t>
            </a:r>
            <a:r>
              <a:rPr lang="en-US" b="1" dirty="0"/>
              <a:t>pretty good </a:t>
            </a:r>
            <a:r>
              <a:rPr lang="en-US" dirty="0"/>
              <a:t>pivot would be.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An approximate median</a:t>
            </a:r>
          </a:p>
          <a:p>
            <a:pPr lvl="1"/>
            <a:endParaRPr lang="en-US" dirty="0"/>
          </a:p>
          <a:p>
            <a:r>
              <a:rPr lang="en-US" dirty="0"/>
              <a:t>Finally, we saw how to get our pretty good pivot!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Median of medians and divide and conquer!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Hooray!</a:t>
            </a:r>
          </a:p>
        </p:txBody>
      </p:sp>
    </p:spTree>
    <p:extLst>
      <p:ext uri="{BB962C8B-B14F-4D97-AF65-F5344CB8AC3E}">
        <p14:creationId xmlns:p14="http://schemas.microsoft.com/office/powerpoint/2010/main" val="772166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CEC8C-2413-5046-9157-18B760D6D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Substitution Method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4E995D-8FAF-914F-9F64-9278A60D8B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825625"/>
            <a:ext cx="8428853" cy="4351338"/>
          </a:xfrm>
        </p:spPr>
        <p:txBody>
          <a:bodyPr/>
          <a:lstStyle/>
          <a:p>
            <a:r>
              <a:rPr lang="en-US" dirty="0"/>
              <a:t>Step 1: Guess what the answer is.</a:t>
            </a:r>
          </a:p>
          <a:p>
            <a:r>
              <a:rPr lang="en-US" dirty="0"/>
              <a:t>Step 2: Prove by induction that your guess is correct.</a:t>
            </a:r>
          </a:p>
          <a:p>
            <a:r>
              <a:rPr lang="en-US" dirty="0"/>
              <a:t>Step 3: Profit.</a:t>
            </a:r>
          </a:p>
        </p:txBody>
      </p:sp>
    </p:spTree>
    <p:extLst>
      <p:ext uri="{BB962C8B-B14F-4D97-AF65-F5344CB8AC3E}">
        <p14:creationId xmlns:p14="http://schemas.microsoft.com/office/powerpoint/2010/main" val="262184697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050" y="-220585"/>
            <a:ext cx="7886700" cy="1325563"/>
          </a:xfrm>
        </p:spPr>
        <p:txBody>
          <a:bodyPr/>
          <a:lstStyle/>
          <a:p>
            <a:r>
              <a:rPr lang="en-US" dirty="0"/>
              <a:t>In practice?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3250" y="922670"/>
            <a:ext cx="78867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dirty="0"/>
              <a:t>With not-very-slick implementation, our fancy version of SELECT</a:t>
            </a:r>
            <a:r>
              <a:rPr lang="en-US" sz="2000" b="1" dirty="0">
                <a:latin typeface="Courier" charset="0"/>
              </a:rPr>
              <a:t> </a:t>
            </a:r>
            <a:r>
              <a:rPr lang="en-US" sz="2000" dirty="0">
                <a:ea typeface="Courier" charset="0"/>
                <a:cs typeface="Courier" charset="0"/>
              </a:rPr>
              <a:t>is worse than the </a:t>
            </a:r>
            <a:r>
              <a:rPr lang="en-US" sz="2000" dirty="0" err="1">
                <a:ea typeface="Courier" charset="0"/>
                <a:cs typeface="Courier" charset="0"/>
              </a:rPr>
              <a:t>MergeSort</a:t>
            </a:r>
            <a:r>
              <a:rPr lang="en-US" sz="2000" dirty="0">
                <a:ea typeface="Courier" charset="0"/>
                <a:cs typeface="Courier" charset="0"/>
              </a:rPr>
              <a:t>-based SELECT </a:t>
            </a:r>
            <a:r>
              <a:rPr lang="en-US" sz="2000" dirty="0">
                <a:ea typeface="Courier" charset="0"/>
                <a:cs typeface="Courier" charset="0"/>
                <a:sym typeface="Wingdings"/>
              </a:rPr>
              <a:t></a:t>
            </a:r>
            <a:endParaRPr lang="en-US" sz="2000" dirty="0">
              <a:ea typeface="Courier" charset="0"/>
              <a:cs typeface="Courier" charset="0"/>
            </a:endParaRPr>
          </a:p>
          <a:p>
            <a:pPr marL="742950" lvl="1" indent="-285750">
              <a:buFont typeface="Arial" charset="0"/>
              <a:buChar char="•"/>
            </a:pPr>
            <a:r>
              <a:rPr lang="en-US" sz="2000" dirty="0">
                <a:solidFill>
                  <a:schemeClr val="accent4"/>
                </a:solidFill>
                <a:ea typeface="Courier" charset="0"/>
                <a:cs typeface="Courier" charset="0"/>
              </a:rPr>
              <a:t>But O(n) is better than O(n log(n))!  How can that be?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i="1" dirty="0">
                <a:solidFill>
                  <a:schemeClr val="accent4"/>
                </a:solidFill>
                <a:ea typeface="Courier" charset="0"/>
                <a:cs typeface="Courier" charset="0"/>
              </a:rPr>
              <a:t>What’s the constant in front of the n in our proof?  20?  30? </a:t>
            </a:r>
          </a:p>
          <a:p>
            <a:pPr marL="742950" lvl="1" indent="-285750">
              <a:buFont typeface="Arial" charset="0"/>
              <a:buChar char="•"/>
            </a:pPr>
            <a:endParaRPr lang="en-US" sz="2000" dirty="0">
              <a:solidFill>
                <a:schemeClr val="accent4"/>
              </a:solidFill>
              <a:ea typeface="Courier" charset="0"/>
              <a:cs typeface="Courier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 </a:t>
            </a:r>
            <a:r>
              <a:rPr lang="en-US" sz="2000" dirty="0"/>
              <a:t>On </a:t>
            </a:r>
            <a:r>
              <a:rPr lang="en-US" sz="2000" b="1" dirty="0"/>
              <a:t>non-adversarial</a:t>
            </a:r>
            <a:r>
              <a:rPr lang="en-US" sz="2000" dirty="0"/>
              <a:t> inputs, random pivot choice is much better.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46050" y="5337770"/>
            <a:ext cx="1327149" cy="151367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0738" y="4501906"/>
            <a:ext cx="32080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Optimize the implementation of </a:t>
            </a:r>
            <a:r>
              <a:rPr lang="en-US" dirty="0">
                <a:solidFill>
                  <a:srgbClr val="7030A0"/>
                </a:solidFill>
                <a:ea typeface="Courier" charset="0"/>
                <a:cs typeface="Courier" charset="0"/>
              </a:rPr>
              <a:t>SELECT </a:t>
            </a:r>
            <a:r>
              <a:rPr lang="en-US" dirty="0">
                <a:solidFill>
                  <a:srgbClr val="7030A0"/>
                </a:solidFill>
              </a:rPr>
              <a:t>(with the fancy pivot).  Can you beat </a:t>
            </a:r>
            <a:r>
              <a:rPr lang="en-US" dirty="0" err="1">
                <a:solidFill>
                  <a:srgbClr val="7030A0"/>
                </a:solidFill>
              </a:rPr>
              <a:t>MergeSort</a:t>
            </a:r>
            <a:r>
              <a:rPr lang="en-US" dirty="0">
                <a:solidFill>
                  <a:srgbClr val="7030A0"/>
                </a:solidFill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 rot="21228585">
            <a:off x="360738" y="2999040"/>
            <a:ext cx="2484062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CF6E6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F6E6C"/>
                </a:solidFill>
                <a:ea typeface="Britannic Bold" charset="0"/>
                <a:cs typeface="Britannic Bold" charset="0"/>
              </a:rPr>
              <a:t>Moral: </a:t>
            </a:r>
          </a:p>
          <a:p>
            <a:pPr algn="ctr"/>
            <a:r>
              <a:rPr lang="en-US" i="1" dirty="0">
                <a:solidFill>
                  <a:srgbClr val="CF6E6C"/>
                </a:solidFill>
                <a:ea typeface="Britannic Bold" charset="0"/>
                <a:cs typeface="Britannic Bold" charset="0"/>
              </a:rPr>
              <a:t>Just pick a random pivot if you don’t expect nefarious arrays.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70612" y="6390886"/>
            <a:ext cx="25501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rgbClr val="7030A0"/>
                </a:solidFill>
              </a:rPr>
              <a:t>Siggi</a:t>
            </a:r>
            <a:r>
              <a:rPr lang="en-US" sz="1600" dirty="0">
                <a:solidFill>
                  <a:srgbClr val="7030A0"/>
                </a:solidFill>
              </a:rPr>
              <a:t> the Studious Stork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620B06-DA4D-B64C-BF08-9189E40619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8836" y="3149858"/>
            <a:ext cx="5289995" cy="362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758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bldLvl="3"/>
      <p:bldP spid="8" grpId="0"/>
      <p:bldP spid="9" grpId="0" animBg="1"/>
      <p:bldP spid="10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have we learned?</a:t>
            </a:r>
            <a:br>
              <a:rPr lang="en-US" dirty="0"/>
            </a:br>
            <a:r>
              <a:rPr lang="en-US" sz="3200" dirty="0">
                <a:solidFill>
                  <a:schemeClr val="accent4"/>
                </a:solidFill>
              </a:rPr>
              <a:t>Pending the Lemma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4816475"/>
          </a:xfrm>
        </p:spPr>
        <p:txBody>
          <a:bodyPr>
            <a:normAutofit/>
          </a:bodyPr>
          <a:lstStyle/>
          <a:p>
            <a:r>
              <a:rPr lang="en-US" dirty="0"/>
              <a:t>It is possible to solve SELECT in time O(n).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Divide and conquer!</a:t>
            </a:r>
          </a:p>
          <a:p>
            <a:pPr lvl="1"/>
            <a:endParaRPr lang="en-US" dirty="0"/>
          </a:p>
          <a:p>
            <a:r>
              <a:rPr lang="en-US" dirty="0"/>
              <a:t>If you want a deterministic algorithm expect that a bad guy will be picking the list, </a:t>
            </a:r>
            <a:r>
              <a:rPr lang="en-US" b="1" dirty="0"/>
              <a:t>choose a pivot cleverly.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More divide and conquer!</a:t>
            </a:r>
          </a:p>
          <a:p>
            <a:endParaRPr lang="en-US" dirty="0"/>
          </a:p>
          <a:p>
            <a:r>
              <a:rPr lang="en-US" dirty="0"/>
              <a:t>If you don’t expect that a bad guy will be picking the list, in practice it’s better just to </a:t>
            </a:r>
            <a:r>
              <a:rPr lang="en-US" b="1" dirty="0"/>
              <a:t>pick a random pivot.</a:t>
            </a:r>
          </a:p>
        </p:txBody>
      </p:sp>
    </p:spTree>
    <p:extLst>
      <p:ext uri="{BB962C8B-B14F-4D97-AF65-F5344CB8AC3E}">
        <p14:creationId xmlns:p14="http://schemas.microsoft.com/office/powerpoint/2010/main" val="30488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More practice with the Substitution Method.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k-SELECT problem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k-SELECT solution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 dirty="0">
                <a:solidFill>
                  <a:schemeClr val="accent4"/>
                </a:solidFill>
              </a:rPr>
              <a:t>The outline of the algorithm.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 dirty="0">
                <a:solidFill>
                  <a:schemeClr val="accent4"/>
                </a:solidFill>
              </a:rPr>
              <a:t>How to pick the pivot.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Return of the Substitution Method.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(If time) Proof of that Lemma.</a:t>
            </a:r>
          </a:p>
        </p:txBody>
      </p:sp>
      <p:sp>
        <p:nvSpPr>
          <p:cNvPr id="4" name="Down Arrow 3"/>
          <p:cNvSpPr/>
          <p:nvPr/>
        </p:nvSpPr>
        <p:spPr>
          <a:xfrm rot="5400000">
            <a:off x="5800935" y="4329311"/>
            <a:ext cx="698270" cy="1030779"/>
          </a:xfrm>
          <a:prstGeom prst="down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58532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876" y="213698"/>
            <a:ext cx="9001124" cy="779462"/>
          </a:xfrm>
        </p:spPr>
        <p:txBody>
          <a:bodyPr>
            <a:noAutofit/>
          </a:bodyPr>
          <a:lstStyle/>
          <a:p>
            <a:r>
              <a:rPr lang="en-US" dirty="0"/>
              <a:t>If time, back to the Lemma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92944" y="1255097"/>
                <a:ext cx="7900987" cy="5580063"/>
              </a:xfrm>
            </p:spPr>
            <p:txBody>
              <a:bodyPr>
                <a:normAutofit/>
              </a:bodyPr>
              <a:lstStyle/>
              <a:p>
                <a:r>
                  <a:rPr lang="en-US" b="1" dirty="0">
                    <a:solidFill>
                      <a:schemeClr val="tx1"/>
                    </a:solidFill>
                  </a:rPr>
                  <a:t>Lemma: </a:t>
                </a:r>
                <a:r>
                  <a:rPr lang="en-US" dirty="0">
                    <a:solidFill>
                      <a:schemeClr val="tx1"/>
                    </a:solidFill>
                  </a:rPr>
                  <a:t>If L and R are as in the algorithm SELECT given above, then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𝐿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≤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7</m:t>
                          </m:r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𝑛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10</m:t>
                          </m:r>
                        </m:den>
                      </m:f>
                      <m:r>
                        <a:rPr lang="en-US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+5</m:t>
                      </m:r>
                    </m:oMath>
                  </m:oMathPara>
                </a14:m>
                <a:endParaRPr lang="en-US" dirty="0">
                  <a:solidFill>
                    <a:schemeClr val="accent4"/>
                  </a:solidFill>
                </a:endParaRP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tx1"/>
                    </a:solidFill>
                  </a:rPr>
                  <a:t>and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𝑅</m:t>
                          </m:r>
                        </m:e>
                      </m:d>
                      <m:r>
                        <a:rPr lang="en-US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≤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7</m:t>
                          </m:r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𝑛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10</m:t>
                          </m:r>
                        </m:den>
                      </m:f>
                      <m:r>
                        <a:rPr lang="en-US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+5</m:t>
                      </m:r>
                    </m:oMath>
                  </m:oMathPara>
                </a14:m>
                <a:endParaRPr lang="en-US" dirty="0">
                  <a:solidFill>
                    <a:schemeClr val="accent4"/>
                  </a:solidFill>
                </a:endParaRPr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We will see a </a:t>
                </a:r>
                <a:r>
                  <a:rPr lang="en-US" dirty="0">
                    <a:solidFill>
                      <a:schemeClr val="accent4"/>
                    </a:solidFill>
                  </a:rPr>
                  <a:t>proof by picture</a:t>
                </a:r>
                <a:r>
                  <a:rPr lang="en-US" dirty="0"/>
                  <a:t>.</a:t>
                </a:r>
              </a:p>
              <a:p>
                <a:r>
                  <a:rPr lang="en-US" dirty="0"/>
                  <a:t>See lecture notes for </a:t>
                </a:r>
                <a:r>
                  <a:rPr lang="en-US" dirty="0">
                    <a:solidFill>
                      <a:schemeClr val="accent4"/>
                    </a:solidFill>
                  </a:rPr>
                  <a:t>proof by proof</a:t>
                </a:r>
                <a:r>
                  <a:rPr lang="en-US" dirty="0"/>
                  <a:t>.</a:t>
                </a:r>
                <a:endParaRPr lang="en-US" dirty="0">
                  <a:solidFill>
                    <a:schemeClr val="accent5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92944" y="1255097"/>
                <a:ext cx="7900987" cy="5580063"/>
              </a:xfrm>
              <a:blipFill>
                <a:blip r:embed="rId2"/>
                <a:stretch>
                  <a:fillRect l="-1605" t="-18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89003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77862"/>
          </a:xfrm>
        </p:spPr>
        <p:txBody>
          <a:bodyPr>
            <a:normAutofit fontScale="90000"/>
          </a:bodyPr>
          <a:lstStyle/>
          <a:p>
            <a:r>
              <a:rPr lang="en-US" dirty="0"/>
              <a:t>Proof </a:t>
            </a:r>
            <a:r>
              <a:rPr lang="en-US"/>
              <a:t>by picture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800648" y="1543281"/>
            <a:ext cx="632908" cy="3213540"/>
            <a:chOff x="1078627" y="-2390593"/>
            <a:chExt cx="705201" cy="3526005"/>
          </a:xfrm>
        </p:grpSpPr>
        <p:sp>
          <p:nvSpPr>
            <p:cNvPr id="5" name="Rectangle 4"/>
            <p:cNvSpPr/>
            <p:nvPr/>
          </p:nvSpPr>
          <p:spPr>
            <a:xfrm>
              <a:off x="1078627" y="-2390593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1078627" y="-1685392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8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1078627" y="-980191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9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1078627" y="-274990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1078627" y="430211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15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581823" y="1543281"/>
            <a:ext cx="632908" cy="3213540"/>
            <a:chOff x="1078627" y="-2390593"/>
            <a:chExt cx="705201" cy="3526005"/>
          </a:xfrm>
        </p:grpSpPr>
        <p:sp>
          <p:nvSpPr>
            <p:cNvPr id="11" name="Rectangle 10"/>
            <p:cNvSpPr/>
            <p:nvPr/>
          </p:nvSpPr>
          <p:spPr>
            <a:xfrm>
              <a:off x="1078627" y="-2390593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5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078627" y="-1685392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18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078627" y="-980191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078627" y="-274990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6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078627" y="430211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35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362998" y="1543281"/>
            <a:ext cx="632908" cy="3213540"/>
            <a:chOff x="1078627" y="-2390593"/>
            <a:chExt cx="705201" cy="3526005"/>
          </a:xfrm>
        </p:grpSpPr>
        <p:sp>
          <p:nvSpPr>
            <p:cNvPr id="17" name="Rectangle 16"/>
            <p:cNvSpPr/>
            <p:nvPr/>
          </p:nvSpPr>
          <p:spPr>
            <a:xfrm>
              <a:off x="1078627" y="-2390593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078627" y="-1685392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10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078627" y="-980191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078627" y="-274990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12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078627" y="430211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11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172791" y="1543281"/>
            <a:ext cx="632908" cy="3213540"/>
            <a:chOff x="1078627" y="-2390593"/>
            <a:chExt cx="705201" cy="3526005"/>
          </a:xfrm>
        </p:grpSpPr>
        <p:sp>
          <p:nvSpPr>
            <p:cNvPr id="23" name="Rectangle 22"/>
            <p:cNvSpPr/>
            <p:nvPr/>
          </p:nvSpPr>
          <p:spPr>
            <a:xfrm>
              <a:off x="1078627" y="-2390593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078627" y="-1685392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13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078627" y="-980191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70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078627" y="-274990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078627" y="430211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2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7982584" y="1543281"/>
            <a:ext cx="632908" cy="2570832"/>
            <a:chOff x="1078627" y="-2390593"/>
            <a:chExt cx="705201" cy="2820804"/>
          </a:xfrm>
        </p:grpSpPr>
        <p:sp>
          <p:nvSpPr>
            <p:cNvPr id="29" name="Rectangle 28"/>
            <p:cNvSpPr/>
            <p:nvPr/>
          </p:nvSpPr>
          <p:spPr>
            <a:xfrm>
              <a:off x="1078627" y="-2390593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6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078627" y="-1685392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078627" y="-980191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17</a:t>
              </a: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1078627" y="-274990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22</a:t>
              </a: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609643" y="5997382"/>
            <a:ext cx="8251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Say these are our m = [n/5] sub-arrays of </a:t>
            </a:r>
            <a:r>
              <a:rPr lang="en-US" sz="2800"/>
              <a:t>size at most 5</a:t>
            </a:r>
            <a:r>
              <a:rPr lang="en-US" sz="2800" dirty="0"/>
              <a:t>.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-68977" y="2936809"/>
            <a:ext cx="697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5</a:t>
            </a:r>
          </a:p>
        </p:txBody>
      </p:sp>
      <p:sp>
        <p:nvSpPr>
          <p:cNvPr id="36" name="Right Brace 35"/>
          <p:cNvSpPr/>
          <p:nvPr/>
        </p:nvSpPr>
        <p:spPr>
          <a:xfrm rot="5400000">
            <a:off x="4412657" y="1130892"/>
            <a:ext cx="642938" cy="8253815"/>
          </a:xfrm>
          <a:prstGeom prst="rightBrac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Left Brace 36"/>
          <p:cNvSpPr/>
          <p:nvPr/>
        </p:nvSpPr>
        <p:spPr>
          <a:xfrm>
            <a:off x="257179" y="1585174"/>
            <a:ext cx="446759" cy="3213540"/>
          </a:xfrm>
          <a:prstGeom prst="leftBrac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4510131" y="5542630"/>
            <a:ext cx="697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53066744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77862"/>
          </a:xfrm>
        </p:spPr>
        <p:txBody>
          <a:bodyPr>
            <a:normAutofit fontScale="90000"/>
          </a:bodyPr>
          <a:lstStyle/>
          <a:p>
            <a:r>
              <a:rPr lang="en-US" dirty="0"/>
              <a:t>Proof by picture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800648" y="1543281"/>
            <a:ext cx="632908" cy="3213540"/>
            <a:chOff x="1078627" y="-2390593"/>
            <a:chExt cx="705201" cy="3526005"/>
          </a:xfrm>
        </p:grpSpPr>
        <p:sp>
          <p:nvSpPr>
            <p:cNvPr id="5" name="Rectangle 4"/>
            <p:cNvSpPr/>
            <p:nvPr/>
          </p:nvSpPr>
          <p:spPr>
            <a:xfrm>
              <a:off x="1078627" y="-2390593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1078627" y="-1685392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1078627" y="-980191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8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1078627" y="-274990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9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1078627" y="430211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15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581823" y="1543281"/>
            <a:ext cx="632908" cy="3213540"/>
            <a:chOff x="1078627" y="-2390593"/>
            <a:chExt cx="705201" cy="3526005"/>
          </a:xfrm>
        </p:grpSpPr>
        <p:sp>
          <p:nvSpPr>
            <p:cNvPr id="11" name="Rectangle 10"/>
            <p:cNvSpPr/>
            <p:nvPr/>
          </p:nvSpPr>
          <p:spPr>
            <a:xfrm>
              <a:off x="1078627" y="-2390593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078627" y="-1685392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5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078627" y="-980191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6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078627" y="-274990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18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078627" y="430211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35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362998" y="1543281"/>
            <a:ext cx="632908" cy="3213540"/>
            <a:chOff x="1078627" y="-2390593"/>
            <a:chExt cx="705201" cy="3526005"/>
          </a:xfrm>
        </p:grpSpPr>
        <p:sp>
          <p:nvSpPr>
            <p:cNvPr id="17" name="Rectangle 16"/>
            <p:cNvSpPr/>
            <p:nvPr/>
          </p:nvSpPr>
          <p:spPr>
            <a:xfrm>
              <a:off x="1078627" y="-2390593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078627" y="-1685392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078627" y="-980191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10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078627" y="-274990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11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078627" y="430211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12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172791" y="1543281"/>
            <a:ext cx="632908" cy="3213540"/>
            <a:chOff x="1078627" y="-2390593"/>
            <a:chExt cx="705201" cy="3526005"/>
          </a:xfrm>
        </p:grpSpPr>
        <p:sp>
          <p:nvSpPr>
            <p:cNvPr id="23" name="Rectangle 22"/>
            <p:cNvSpPr/>
            <p:nvPr/>
          </p:nvSpPr>
          <p:spPr>
            <a:xfrm>
              <a:off x="1078627" y="-2390593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078627" y="-1685392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078627" y="-980191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078627" y="-274990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13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078627" y="430211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70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7982584" y="1543281"/>
            <a:ext cx="632908" cy="2570832"/>
            <a:chOff x="1078627" y="-2390593"/>
            <a:chExt cx="705201" cy="2820804"/>
          </a:xfrm>
        </p:grpSpPr>
        <p:sp>
          <p:nvSpPr>
            <p:cNvPr id="29" name="Rectangle 28"/>
            <p:cNvSpPr/>
            <p:nvPr/>
          </p:nvSpPr>
          <p:spPr>
            <a:xfrm>
              <a:off x="1078627" y="-2390593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6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078627" y="-1685392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078627" y="-980191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17</a:t>
              </a: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1078627" y="-274990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22</a:t>
              </a: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384435" y="5740419"/>
            <a:ext cx="8251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In our head, let’s sort them.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-68977" y="2936809"/>
            <a:ext cx="697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5</a:t>
            </a:r>
          </a:p>
        </p:txBody>
      </p:sp>
      <p:sp>
        <p:nvSpPr>
          <p:cNvPr id="35" name="Right Brace 34"/>
          <p:cNvSpPr/>
          <p:nvPr/>
        </p:nvSpPr>
        <p:spPr>
          <a:xfrm rot="5400000">
            <a:off x="4412657" y="1130892"/>
            <a:ext cx="642938" cy="8253815"/>
          </a:xfrm>
          <a:prstGeom prst="rightBrac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Left Brace 35"/>
          <p:cNvSpPr/>
          <p:nvPr/>
        </p:nvSpPr>
        <p:spPr>
          <a:xfrm>
            <a:off x="257179" y="1585174"/>
            <a:ext cx="446759" cy="3213540"/>
          </a:xfrm>
          <a:prstGeom prst="leftBrac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4510131" y="5542630"/>
            <a:ext cx="697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m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7644" y="4283708"/>
            <a:ext cx="1932652" cy="2574292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384435" y="6259053"/>
            <a:ext cx="54058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Then find medians.</a:t>
            </a:r>
          </a:p>
        </p:txBody>
      </p:sp>
      <p:sp>
        <p:nvSpPr>
          <p:cNvPr id="40" name="Rectangle 39"/>
          <p:cNvSpPr/>
          <p:nvPr/>
        </p:nvSpPr>
        <p:spPr>
          <a:xfrm>
            <a:off x="785162" y="2845511"/>
            <a:ext cx="632908" cy="64270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22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41" name="Rectangle 40"/>
          <p:cNvSpPr/>
          <p:nvPr/>
        </p:nvSpPr>
        <p:spPr>
          <a:xfrm>
            <a:off x="2582529" y="2829809"/>
            <a:ext cx="632908" cy="64270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22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42" name="Rectangle 41"/>
          <p:cNvSpPr/>
          <p:nvPr/>
        </p:nvSpPr>
        <p:spPr>
          <a:xfrm>
            <a:off x="4362998" y="2823740"/>
            <a:ext cx="632908" cy="64270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22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43" name="Rectangle 42"/>
          <p:cNvSpPr/>
          <p:nvPr/>
        </p:nvSpPr>
        <p:spPr>
          <a:xfrm>
            <a:off x="6203763" y="2823740"/>
            <a:ext cx="601936" cy="64270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22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44" name="Rectangle 43"/>
          <p:cNvSpPr/>
          <p:nvPr/>
        </p:nvSpPr>
        <p:spPr>
          <a:xfrm>
            <a:off x="7982584" y="2161816"/>
            <a:ext cx="632908" cy="64270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22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488595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95022"/>
          </a:xfrm>
        </p:spPr>
        <p:txBody>
          <a:bodyPr/>
          <a:lstStyle/>
          <a:p>
            <a:r>
              <a:rPr lang="en-US" dirty="0"/>
              <a:t>Proof by picture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6108750" y="1561000"/>
            <a:ext cx="632908" cy="3213540"/>
            <a:chOff x="1078627" y="-2390593"/>
            <a:chExt cx="705201" cy="3526005"/>
          </a:xfrm>
        </p:grpSpPr>
        <p:sp>
          <p:nvSpPr>
            <p:cNvPr id="6" name="Rectangle 5"/>
            <p:cNvSpPr/>
            <p:nvPr/>
          </p:nvSpPr>
          <p:spPr>
            <a:xfrm>
              <a:off x="1078627" y="-2390593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1078627" y="-1685392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1078627" y="-980191"/>
              <a:ext cx="705201" cy="70520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22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8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1078627" y="-274990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9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078627" y="430211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15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567171" y="1585174"/>
            <a:ext cx="632908" cy="3213540"/>
            <a:chOff x="1078627" y="-2390593"/>
            <a:chExt cx="705201" cy="3526005"/>
          </a:xfrm>
        </p:grpSpPr>
        <p:sp>
          <p:nvSpPr>
            <p:cNvPr id="12" name="Rectangle 11"/>
            <p:cNvSpPr/>
            <p:nvPr/>
          </p:nvSpPr>
          <p:spPr>
            <a:xfrm>
              <a:off x="1078627" y="-2390593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078627" y="-1685392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5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078627" y="-980191"/>
              <a:ext cx="705201" cy="70520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22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6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078627" y="-274990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18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078627" y="430211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35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7755888" y="1561000"/>
            <a:ext cx="632908" cy="3213540"/>
            <a:chOff x="1078627" y="-2390593"/>
            <a:chExt cx="705201" cy="3526005"/>
          </a:xfrm>
        </p:grpSpPr>
        <p:sp>
          <p:nvSpPr>
            <p:cNvPr id="18" name="Rectangle 17"/>
            <p:cNvSpPr/>
            <p:nvPr/>
          </p:nvSpPr>
          <p:spPr>
            <a:xfrm>
              <a:off x="1078627" y="-2390593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078627" y="-1685392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078627" y="-980191"/>
              <a:ext cx="705201" cy="70520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22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10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078627" y="-274990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11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078627" y="430211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12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024207" y="1588836"/>
            <a:ext cx="632908" cy="3213540"/>
            <a:chOff x="1078627" y="-2390593"/>
            <a:chExt cx="705201" cy="3526005"/>
          </a:xfrm>
        </p:grpSpPr>
        <p:sp>
          <p:nvSpPr>
            <p:cNvPr id="24" name="Rectangle 23"/>
            <p:cNvSpPr/>
            <p:nvPr/>
          </p:nvSpPr>
          <p:spPr>
            <a:xfrm>
              <a:off x="1078627" y="-2390593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078627" y="-1685392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078627" y="-980191"/>
              <a:ext cx="705201" cy="70520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22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078627" y="-274990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13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078627" y="430211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70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417672" y="2227882"/>
            <a:ext cx="632908" cy="2570832"/>
            <a:chOff x="1078627" y="-2390593"/>
            <a:chExt cx="705201" cy="2820804"/>
          </a:xfrm>
        </p:grpSpPr>
        <p:sp>
          <p:nvSpPr>
            <p:cNvPr id="30" name="Rectangle 29"/>
            <p:cNvSpPr/>
            <p:nvPr/>
          </p:nvSpPr>
          <p:spPr>
            <a:xfrm>
              <a:off x="1078627" y="-2390593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6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078627" y="-1685392"/>
              <a:ext cx="705201" cy="70520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22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1078627" y="-980191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17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078627" y="-274990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22</a:t>
              </a: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-68977" y="2936809"/>
            <a:ext cx="697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5</a:t>
            </a:r>
          </a:p>
        </p:txBody>
      </p:sp>
      <p:sp>
        <p:nvSpPr>
          <p:cNvPr id="35" name="Right Brace 34"/>
          <p:cNvSpPr/>
          <p:nvPr/>
        </p:nvSpPr>
        <p:spPr>
          <a:xfrm rot="5400000">
            <a:off x="4412657" y="1130892"/>
            <a:ext cx="642938" cy="8253815"/>
          </a:xfrm>
          <a:prstGeom prst="rightBrac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Left Brace 35"/>
          <p:cNvSpPr/>
          <p:nvPr/>
        </p:nvSpPr>
        <p:spPr>
          <a:xfrm>
            <a:off x="257179" y="1585174"/>
            <a:ext cx="446759" cy="3213540"/>
          </a:xfrm>
          <a:prstGeom prst="leftBrac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4510131" y="5542630"/>
            <a:ext cx="697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m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80558" y="6148815"/>
            <a:ext cx="8251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Then let’s sort them by the median</a:t>
            </a:r>
          </a:p>
        </p:txBody>
      </p:sp>
    </p:spTree>
    <p:extLst>
      <p:ext uri="{BB962C8B-B14F-4D97-AF65-F5344CB8AC3E}">
        <p14:creationId xmlns:p14="http://schemas.microsoft.com/office/powerpoint/2010/main" val="78525770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70848"/>
          </a:xfrm>
        </p:spPr>
        <p:txBody>
          <a:bodyPr/>
          <a:lstStyle/>
          <a:p>
            <a:r>
              <a:rPr lang="en-US" dirty="0"/>
              <a:t>Proof by picture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108750" y="1561000"/>
            <a:ext cx="632908" cy="3213540"/>
            <a:chOff x="1078627" y="-2390593"/>
            <a:chExt cx="705201" cy="3526005"/>
          </a:xfrm>
        </p:grpSpPr>
        <p:sp>
          <p:nvSpPr>
            <p:cNvPr id="5" name="Rectangle 4"/>
            <p:cNvSpPr/>
            <p:nvPr/>
          </p:nvSpPr>
          <p:spPr>
            <a:xfrm>
              <a:off x="1078627" y="-2390593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1078627" y="-1685392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1078627" y="-980191"/>
              <a:ext cx="705201" cy="70520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22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8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1078627" y="-274990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9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1078627" y="430211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15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567171" y="1585174"/>
            <a:ext cx="632908" cy="3213540"/>
            <a:chOff x="1078627" y="-2390593"/>
            <a:chExt cx="705201" cy="3526005"/>
          </a:xfrm>
        </p:grpSpPr>
        <p:sp>
          <p:nvSpPr>
            <p:cNvPr id="11" name="Rectangle 10"/>
            <p:cNvSpPr/>
            <p:nvPr/>
          </p:nvSpPr>
          <p:spPr>
            <a:xfrm>
              <a:off x="1078627" y="-2390593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078627" y="-1685392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5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078627" y="-980191"/>
              <a:ext cx="705201" cy="70520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22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6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078627" y="-274990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18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078627" y="430211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35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755888" y="1561000"/>
            <a:ext cx="632908" cy="3213540"/>
            <a:chOff x="1078627" y="-2390593"/>
            <a:chExt cx="705201" cy="3526005"/>
          </a:xfrm>
        </p:grpSpPr>
        <p:sp>
          <p:nvSpPr>
            <p:cNvPr id="17" name="Rectangle 16"/>
            <p:cNvSpPr/>
            <p:nvPr/>
          </p:nvSpPr>
          <p:spPr>
            <a:xfrm>
              <a:off x="1078627" y="-2390593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078627" y="-1685392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078627" y="-980191"/>
              <a:ext cx="705201" cy="70520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22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10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078627" y="-274990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11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078627" y="430211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12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024207" y="1588836"/>
            <a:ext cx="632908" cy="3213540"/>
            <a:chOff x="1078627" y="-2390593"/>
            <a:chExt cx="705201" cy="3526005"/>
          </a:xfrm>
        </p:grpSpPr>
        <p:sp>
          <p:nvSpPr>
            <p:cNvPr id="23" name="Rectangle 22"/>
            <p:cNvSpPr/>
            <p:nvPr/>
          </p:nvSpPr>
          <p:spPr>
            <a:xfrm>
              <a:off x="1078627" y="-2390593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078627" y="-1685392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078627" y="-980191"/>
              <a:ext cx="705201" cy="70520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22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078627" y="-274990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13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078627" y="430211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70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417672" y="2227882"/>
            <a:ext cx="632908" cy="2570832"/>
            <a:chOff x="1078627" y="-2390593"/>
            <a:chExt cx="705201" cy="2820804"/>
          </a:xfrm>
        </p:grpSpPr>
        <p:sp>
          <p:nvSpPr>
            <p:cNvPr id="29" name="Rectangle 28"/>
            <p:cNvSpPr/>
            <p:nvPr/>
          </p:nvSpPr>
          <p:spPr>
            <a:xfrm>
              <a:off x="1078627" y="-2390593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6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078627" y="-1685392"/>
              <a:ext cx="705201" cy="70520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22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078627" y="-980191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17</a:t>
              </a: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1078627" y="-274990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22</a:t>
              </a: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-68977" y="2936809"/>
            <a:ext cx="697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5</a:t>
            </a:r>
          </a:p>
        </p:txBody>
      </p:sp>
      <p:sp>
        <p:nvSpPr>
          <p:cNvPr id="34" name="Right Brace 33"/>
          <p:cNvSpPr/>
          <p:nvPr/>
        </p:nvSpPr>
        <p:spPr>
          <a:xfrm rot="5400000">
            <a:off x="4412657" y="1130892"/>
            <a:ext cx="642938" cy="8253815"/>
          </a:xfrm>
          <a:prstGeom prst="rightBrac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Left Brace 34"/>
          <p:cNvSpPr/>
          <p:nvPr/>
        </p:nvSpPr>
        <p:spPr>
          <a:xfrm>
            <a:off x="257179" y="1585174"/>
            <a:ext cx="446759" cy="3213540"/>
          </a:xfrm>
          <a:prstGeom prst="leftBrac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4510131" y="5542630"/>
            <a:ext cx="697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m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71486" y="6131096"/>
            <a:ext cx="7917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The median of the medians is 7.  That’s our pivot!</a:t>
            </a:r>
          </a:p>
        </p:txBody>
      </p:sp>
    </p:spTree>
    <p:extLst>
      <p:ext uri="{BB962C8B-B14F-4D97-AF65-F5344CB8AC3E}">
        <p14:creationId xmlns:p14="http://schemas.microsoft.com/office/powerpoint/2010/main" val="30442332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70848"/>
          </a:xfrm>
        </p:spPr>
        <p:txBody>
          <a:bodyPr/>
          <a:lstStyle/>
          <a:p>
            <a:r>
              <a:rPr lang="en-US" dirty="0"/>
              <a:t>Proof by picture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108750" y="1561000"/>
            <a:ext cx="632908" cy="3213540"/>
            <a:chOff x="1078627" y="-2390593"/>
            <a:chExt cx="705201" cy="3526005"/>
          </a:xfrm>
        </p:grpSpPr>
        <p:sp>
          <p:nvSpPr>
            <p:cNvPr id="5" name="Rectangle 4"/>
            <p:cNvSpPr/>
            <p:nvPr/>
          </p:nvSpPr>
          <p:spPr>
            <a:xfrm>
              <a:off x="1078627" y="-2390593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1078627" y="-1685392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1078627" y="-980191"/>
              <a:ext cx="705201" cy="70520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22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8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1078627" y="-274990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9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1078627" y="430211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15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567171" y="1585174"/>
            <a:ext cx="632908" cy="3213540"/>
            <a:chOff x="1078627" y="-2390593"/>
            <a:chExt cx="705201" cy="3526005"/>
          </a:xfrm>
        </p:grpSpPr>
        <p:sp>
          <p:nvSpPr>
            <p:cNvPr id="11" name="Rectangle 10"/>
            <p:cNvSpPr/>
            <p:nvPr/>
          </p:nvSpPr>
          <p:spPr>
            <a:xfrm>
              <a:off x="1078627" y="-2390593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078627" y="-1685392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5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078627" y="-980191"/>
              <a:ext cx="705201" cy="70520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22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6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078627" y="-274990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18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078627" y="430211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35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755888" y="1561000"/>
            <a:ext cx="632908" cy="3213540"/>
            <a:chOff x="1078627" y="-2390593"/>
            <a:chExt cx="705201" cy="3526005"/>
          </a:xfrm>
        </p:grpSpPr>
        <p:sp>
          <p:nvSpPr>
            <p:cNvPr id="17" name="Rectangle 16"/>
            <p:cNvSpPr/>
            <p:nvPr/>
          </p:nvSpPr>
          <p:spPr>
            <a:xfrm>
              <a:off x="1078627" y="-2390593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078627" y="-1685392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078627" y="-980191"/>
              <a:ext cx="705201" cy="70520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22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10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078627" y="-274990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11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078627" y="430211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12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024207" y="1588836"/>
            <a:ext cx="632908" cy="3213540"/>
            <a:chOff x="1078627" y="-2390593"/>
            <a:chExt cx="705201" cy="3526005"/>
          </a:xfrm>
        </p:grpSpPr>
        <p:sp>
          <p:nvSpPr>
            <p:cNvPr id="23" name="Rectangle 22"/>
            <p:cNvSpPr/>
            <p:nvPr/>
          </p:nvSpPr>
          <p:spPr>
            <a:xfrm>
              <a:off x="1078627" y="-2390593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078627" y="-1685392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078627" y="-980191"/>
              <a:ext cx="705201" cy="70520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22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078627" y="-274990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13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078627" y="430211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70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417672" y="2227882"/>
            <a:ext cx="632908" cy="2570832"/>
            <a:chOff x="1078627" y="-2390593"/>
            <a:chExt cx="705201" cy="2820804"/>
          </a:xfrm>
        </p:grpSpPr>
        <p:sp>
          <p:nvSpPr>
            <p:cNvPr id="29" name="Rectangle 28"/>
            <p:cNvSpPr/>
            <p:nvPr/>
          </p:nvSpPr>
          <p:spPr>
            <a:xfrm>
              <a:off x="1078627" y="-2390593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6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078627" y="-1685392"/>
              <a:ext cx="705201" cy="70520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22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078627" y="-980191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17</a:t>
              </a: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1078627" y="-274990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22</a:t>
              </a: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-68977" y="2936809"/>
            <a:ext cx="697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5</a:t>
            </a:r>
          </a:p>
        </p:txBody>
      </p:sp>
      <p:sp>
        <p:nvSpPr>
          <p:cNvPr id="34" name="Right Brace 33"/>
          <p:cNvSpPr/>
          <p:nvPr/>
        </p:nvSpPr>
        <p:spPr>
          <a:xfrm rot="5400000">
            <a:off x="4412657" y="1130892"/>
            <a:ext cx="642938" cy="8253815"/>
          </a:xfrm>
          <a:prstGeom prst="rightBrac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Left Brace 34"/>
          <p:cNvSpPr/>
          <p:nvPr/>
        </p:nvSpPr>
        <p:spPr>
          <a:xfrm>
            <a:off x="257179" y="1585174"/>
            <a:ext cx="446759" cy="3213540"/>
          </a:xfrm>
          <a:prstGeom prst="leftBrac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4510131" y="5542630"/>
            <a:ext cx="697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m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71486" y="6131096"/>
            <a:ext cx="7917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How many elements are SMALLER than the pivot?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050580" y="47083"/>
            <a:ext cx="406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FF7400"/>
                </a:solidFill>
              </a:rPr>
              <a:t>We will show that lots of elements are smaller than the pivot, hence not too many are larger than the pivot.</a:t>
            </a:r>
          </a:p>
        </p:txBody>
      </p:sp>
    </p:spTree>
    <p:extLst>
      <p:ext uri="{BB962C8B-B14F-4D97-AF65-F5344CB8AC3E}">
        <p14:creationId xmlns:p14="http://schemas.microsoft.com/office/powerpoint/2010/main" val="1442367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70848"/>
          </a:xfrm>
        </p:spPr>
        <p:txBody>
          <a:bodyPr/>
          <a:lstStyle/>
          <a:p>
            <a:r>
              <a:rPr lang="en-US" dirty="0"/>
              <a:t>Proof by picture</a:t>
            </a:r>
          </a:p>
        </p:txBody>
      </p:sp>
      <p:sp>
        <p:nvSpPr>
          <p:cNvPr id="5" name="Rectangle 4"/>
          <p:cNvSpPr/>
          <p:nvPr/>
        </p:nvSpPr>
        <p:spPr>
          <a:xfrm>
            <a:off x="6108750" y="1561000"/>
            <a:ext cx="632908" cy="6427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6" name="Rectangle 5"/>
          <p:cNvSpPr/>
          <p:nvPr/>
        </p:nvSpPr>
        <p:spPr>
          <a:xfrm>
            <a:off x="6108750" y="2203708"/>
            <a:ext cx="632908" cy="6427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7" name="Rectangle 6"/>
          <p:cNvSpPr/>
          <p:nvPr/>
        </p:nvSpPr>
        <p:spPr>
          <a:xfrm>
            <a:off x="6108750" y="2846416"/>
            <a:ext cx="632908" cy="64270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22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8" name="Rectangle 7"/>
          <p:cNvSpPr/>
          <p:nvPr/>
        </p:nvSpPr>
        <p:spPr>
          <a:xfrm>
            <a:off x="6108750" y="3489124"/>
            <a:ext cx="632908" cy="6427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9" name="Rectangle 8"/>
          <p:cNvSpPr/>
          <p:nvPr/>
        </p:nvSpPr>
        <p:spPr>
          <a:xfrm>
            <a:off x="6108750" y="4131832"/>
            <a:ext cx="632908" cy="6427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15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567171" y="1585174"/>
            <a:ext cx="632908" cy="642708"/>
          </a:xfrm>
          <a:prstGeom prst="rect">
            <a:avLst/>
          </a:prstGeom>
          <a:pattFill prst="wdDnDiag">
            <a:fgClr>
              <a:schemeClr val="accent5">
                <a:lumMod val="20000"/>
                <a:lumOff val="80000"/>
              </a:schemeClr>
            </a:fgClr>
            <a:bgClr>
              <a:schemeClr val="bg1"/>
            </a:bgClr>
          </a:pattFill>
          <a:ln w="22225">
            <a:solidFill>
              <a:srgbClr val="8B1B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567171" y="2227882"/>
            <a:ext cx="632908" cy="642708"/>
          </a:xfrm>
          <a:prstGeom prst="rect">
            <a:avLst/>
          </a:prstGeom>
          <a:pattFill prst="wdDnDiag">
            <a:fgClr>
              <a:schemeClr val="accent5">
                <a:lumMod val="20000"/>
                <a:lumOff val="80000"/>
              </a:schemeClr>
            </a:fgClr>
            <a:bgClr>
              <a:schemeClr val="bg1"/>
            </a:bgClr>
          </a:pattFill>
          <a:ln w="22225">
            <a:solidFill>
              <a:srgbClr val="8B1B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567171" y="2870590"/>
            <a:ext cx="632908" cy="642708"/>
          </a:xfrm>
          <a:prstGeom prst="rect">
            <a:avLst/>
          </a:prstGeom>
          <a:pattFill prst="wdDnDiag">
            <a:fgClr>
              <a:schemeClr val="accent5">
                <a:lumMod val="20000"/>
                <a:lumOff val="80000"/>
              </a:schemeClr>
            </a:fgClr>
            <a:bgClr>
              <a:schemeClr val="bg1"/>
            </a:bgClr>
          </a:pattFill>
          <a:ln w="22225">
            <a:solidFill>
              <a:srgbClr val="8B1B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567171" y="3513298"/>
            <a:ext cx="632908" cy="6427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18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567171" y="4156006"/>
            <a:ext cx="632908" cy="6427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35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755888" y="1561000"/>
            <a:ext cx="632908" cy="6427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755888" y="2203708"/>
            <a:ext cx="632908" cy="6427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755888" y="2846416"/>
            <a:ext cx="632908" cy="64270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22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755888" y="3489124"/>
            <a:ext cx="632908" cy="6427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11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755888" y="4131832"/>
            <a:ext cx="632908" cy="6427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12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024207" y="1588836"/>
            <a:ext cx="632908" cy="642708"/>
          </a:xfrm>
          <a:prstGeom prst="rect">
            <a:avLst/>
          </a:prstGeom>
          <a:pattFill prst="wdDnDiag">
            <a:fgClr>
              <a:schemeClr val="accent5">
                <a:lumMod val="20000"/>
                <a:lumOff val="80000"/>
              </a:schemeClr>
            </a:fgClr>
            <a:bgClr>
              <a:schemeClr val="bg1"/>
            </a:bgClr>
          </a:pattFill>
          <a:ln w="22225">
            <a:solidFill>
              <a:srgbClr val="8B1B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024207" y="2231544"/>
            <a:ext cx="632908" cy="642708"/>
          </a:xfrm>
          <a:prstGeom prst="rect">
            <a:avLst/>
          </a:prstGeom>
          <a:pattFill prst="wdDnDiag">
            <a:fgClr>
              <a:schemeClr val="accent5">
                <a:lumMod val="20000"/>
                <a:lumOff val="80000"/>
              </a:schemeClr>
            </a:fgClr>
            <a:bgClr>
              <a:schemeClr val="bg1"/>
            </a:bgClr>
          </a:pattFill>
          <a:ln w="22225">
            <a:solidFill>
              <a:srgbClr val="8B1B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024207" y="2874252"/>
            <a:ext cx="632908" cy="642708"/>
          </a:xfrm>
          <a:prstGeom prst="rect">
            <a:avLst/>
          </a:prstGeom>
          <a:pattFill prst="wdDnDiag">
            <a:fgClr>
              <a:schemeClr val="accent5">
                <a:lumMod val="20000"/>
                <a:lumOff val="80000"/>
              </a:schemeClr>
            </a:fgClr>
            <a:bgClr>
              <a:schemeClr val="bg1"/>
            </a:bgClr>
          </a:pattFill>
          <a:ln w="22225">
            <a:solidFill>
              <a:srgbClr val="8B1B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024207" y="3516960"/>
            <a:ext cx="632908" cy="6427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13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024207" y="4159668"/>
            <a:ext cx="632908" cy="6427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70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417672" y="2227882"/>
            <a:ext cx="632908" cy="6427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417672" y="2870590"/>
            <a:ext cx="632908" cy="64270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22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417672" y="3513298"/>
            <a:ext cx="632908" cy="6427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17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417672" y="4156006"/>
            <a:ext cx="632908" cy="6427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22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-68977" y="2936809"/>
            <a:ext cx="697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5</a:t>
            </a:r>
          </a:p>
        </p:txBody>
      </p:sp>
      <p:sp>
        <p:nvSpPr>
          <p:cNvPr id="34" name="Right Brace 33"/>
          <p:cNvSpPr/>
          <p:nvPr/>
        </p:nvSpPr>
        <p:spPr>
          <a:xfrm rot="5400000">
            <a:off x="4412657" y="1130892"/>
            <a:ext cx="642938" cy="8253815"/>
          </a:xfrm>
          <a:prstGeom prst="rightBrac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Left Brace 34"/>
          <p:cNvSpPr/>
          <p:nvPr/>
        </p:nvSpPr>
        <p:spPr>
          <a:xfrm>
            <a:off x="257179" y="1585174"/>
            <a:ext cx="446759" cy="3213540"/>
          </a:xfrm>
          <a:prstGeom prst="leftBrac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4510131" y="5542630"/>
            <a:ext cx="697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m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71486" y="6131096"/>
            <a:ext cx="7917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At least these ones: everything above and to the left.</a:t>
            </a:r>
          </a:p>
        </p:txBody>
      </p:sp>
    </p:spTree>
    <p:extLst>
      <p:ext uri="{BB962C8B-B14F-4D97-AF65-F5344CB8AC3E}">
        <p14:creationId xmlns:p14="http://schemas.microsoft.com/office/powerpoint/2010/main" val="9269324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plan for 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More practice with the Substitution Method.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k-SELECT problem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k-SELECT solution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Return of the Substitution Method.</a:t>
            </a:r>
          </a:p>
        </p:txBody>
      </p:sp>
      <p:sp>
        <p:nvSpPr>
          <p:cNvPr id="4" name="Down Arrow 3"/>
          <p:cNvSpPr/>
          <p:nvPr/>
        </p:nvSpPr>
        <p:spPr>
          <a:xfrm rot="3225931">
            <a:off x="7692193" y="975207"/>
            <a:ext cx="698270" cy="1030779"/>
          </a:xfrm>
          <a:prstGeom prst="down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1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70848"/>
          </a:xfrm>
        </p:spPr>
        <p:txBody>
          <a:bodyPr/>
          <a:lstStyle/>
          <a:p>
            <a:r>
              <a:rPr lang="en-US" dirty="0"/>
              <a:t>Proof by picture</a:t>
            </a:r>
          </a:p>
        </p:txBody>
      </p:sp>
      <p:sp>
        <p:nvSpPr>
          <p:cNvPr id="5" name="Rectangle 4"/>
          <p:cNvSpPr/>
          <p:nvPr/>
        </p:nvSpPr>
        <p:spPr>
          <a:xfrm>
            <a:off x="6108750" y="1561000"/>
            <a:ext cx="632908" cy="6427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6" name="Rectangle 5"/>
          <p:cNvSpPr/>
          <p:nvPr/>
        </p:nvSpPr>
        <p:spPr>
          <a:xfrm>
            <a:off x="6108750" y="2203708"/>
            <a:ext cx="632908" cy="6427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7" name="Rectangle 6"/>
          <p:cNvSpPr/>
          <p:nvPr/>
        </p:nvSpPr>
        <p:spPr>
          <a:xfrm>
            <a:off x="6108750" y="2846416"/>
            <a:ext cx="632908" cy="64270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22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8" name="Rectangle 7"/>
          <p:cNvSpPr/>
          <p:nvPr/>
        </p:nvSpPr>
        <p:spPr>
          <a:xfrm>
            <a:off x="6108750" y="3489124"/>
            <a:ext cx="632908" cy="6427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9" name="Rectangle 8"/>
          <p:cNvSpPr/>
          <p:nvPr/>
        </p:nvSpPr>
        <p:spPr>
          <a:xfrm>
            <a:off x="6108750" y="4131832"/>
            <a:ext cx="632908" cy="6427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15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567171" y="1585174"/>
            <a:ext cx="632908" cy="642708"/>
          </a:xfrm>
          <a:prstGeom prst="rect">
            <a:avLst/>
          </a:prstGeom>
          <a:pattFill prst="wdDnDiag">
            <a:fgClr>
              <a:schemeClr val="accent5">
                <a:lumMod val="20000"/>
                <a:lumOff val="80000"/>
              </a:schemeClr>
            </a:fgClr>
            <a:bgClr>
              <a:schemeClr val="bg1"/>
            </a:bgClr>
          </a:pattFill>
          <a:ln w="22225">
            <a:solidFill>
              <a:srgbClr val="8B1B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567171" y="2227882"/>
            <a:ext cx="632908" cy="642708"/>
          </a:xfrm>
          <a:prstGeom prst="rect">
            <a:avLst/>
          </a:prstGeom>
          <a:pattFill prst="wdDnDiag">
            <a:fgClr>
              <a:schemeClr val="accent5">
                <a:lumMod val="20000"/>
                <a:lumOff val="80000"/>
              </a:schemeClr>
            </a:fgClr>
            <a:bgClr>
              <a:schemeClr val="bg1"/>
            </a:bgClr>
          </a:pattFill>
          <a:ln w="22225">
            <a:solidFill>
              <a:srgbClr val="8B1B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567171" y="2870590"/>
            <a:ext cx="632908" cy="642708"/>
          </a:xfrm>
          <a:prstGeom prst="rect">
            <a:avLst/>
          </a:prstGeom>
          <a:pattFill prst="wdDnDiag">
            <a:fgClr>
              <a:schemeClr val="accent5">
                <a:lumMod val="20000"/>
                <a:lumOff val="80000"/>
              </a:schemeClr>
            </a:fgClr>
            <a:bgClr>
              <a:schemeClr val="bg1"/>
            </a:bgClr>
          </a:pattFill>
          <a:ln w="22225">
            <a:solidFill>
              <a:srgbClr val="8B1B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567171" y="3513298"/>
            <a:ext cx="632908" cy="6427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18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567171" y="4156006"/>
            <a:ext cx="632908" cy="6427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35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755888" y="1561000"/>
            <a:ext cx="632908" cy="6427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755888" y="2203708"/>
            <a:ext cx="632908" cy="6427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755888" y="2846416"/>
            <a:ext cx="632908" cy="64270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22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755888" y="3489124"/>
            <a:ext cx="632908" cy="6427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11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755888" y="4131832"/>
            <a:ext cx="632908" cy="6427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12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024207" y="1588836"/>
            <a:ext cx="632908" cy="642708"/>
          </a:xfrm>
          <a:prstGeom prst="rect">
            <a:avLst/>
          </a:prstGeom>
          <a:pattFill prst="wdDnDiag">
            <a:fgClr>
              <a:schemeClr val="accent5">
                <a:lumMod val="20000"/>
                <a:lumOff val="80000"/>
              </a:schemeClr>
            </a:fgClr>
            <a:bgClr>
              <a:schemeClr val="bg1"/>
            </a:bgClr>
          </a:pattFill>
          <a:ln w="22225">
            <a:solidFill>
              <a:srgbClr val="8B1B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024207" y="2231544"/>
            <a:ext cx="632908" cy="642708"/>
          </a:xfrm>
          <a:prstGeom prst="rect">
            <a:avLst/>
          </a:prstGeom>
          <a:pattFill prst="wdDnDiag">
            <a:fgClr>
              <a:schemeClr val="accent5">
                <a:lumMod val="20000"/>
                <a:lumOff val="80000"/>
              </a:schemeClr>
            </a:fgClr>
            <a:bgClr>
              <a:schemeClr val="bg1"/>
            </a:bgClr>
          </a:pattFill>
          <a:ln w="22225">
            <a:solidFill>
              <a:srgbClr val="8B1B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024207" y="2874252"/>
            <a:ext cx="632908" cy="642708"/>
          </a:xfrm>
          <a:prstGeom prst="rect">
            <a:avLst/>
          </a:prstGeom>
          <a:pattFill prst="wdDnDiag">
            <a:fgClr>
              <a:schemeClr val="accent5">
                <a:lumMod val="20000"/>
                <a:lumOff val="80000"/>
              </a:schemeClr>
            </a:fgClr>
            <a:bgClr>
              <a:schemeClr val="bg1"/>
            </a:bgClr>
          </a:pattFill>
          <a:ln w="22225">
            <a:solidFill>
              <a:srgbClr val="8B1B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024207" y="3516960"/>
            <a:ext cx="632908" cy="6427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13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024207" y="4159668"/>
            <a:ext cx="632908" cy="6427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70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417672" y="2227882"/>
            <a:ext cx="632908" cy="6427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417672" y="2870590"/>
            <a:ext cx="632908" cy="64270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22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417672" y="3513298"/>
            <a:ext cx="632908" cy="6427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17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417672" y="4156006"/>
            <a:ext cx="632908" cy="6427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22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-68977" y="2936809"/>
            <a:ext cx="697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5</a:t>
            </a:r>
          </a:p>
        </p:txBody>
      </p:sp>
      <p:sp>
        <p:nvSpPr>
          <p:cNvPr id="34" name="Right Brace 33"/>
          <p:cNvSpPr/>
          <p:nvPr/>
        </p:nvSpPr>
        <p:spPr>
          <a:xfrm rot="5400000">
            <a:off x="4412657" y="1130892"/>
            <a:ext cx="642938" cy="8253815"/>
          </a:xfrm>
          <a:prstGeom prst="rightBrace">
            <a:avLst>
              <a:gd name="adj1" fmla="val 8333"/>
              <a:gd name="adj2" fmla="val 26285"/>
            </a:avLst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Left Brace 34"/>
          <p:cNvSpPr/>
          <p:nvPr/>
        </p:nvSpPr>
        <p:spPr>
          <a:xfrm>
            <a:off x="257179" y="1585174"/>
            <a:ext cx="446759" cy="3213540"/>
          </a:xfrm>
          <a:prstGeom prst="leftBrac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6446584" y="5482390"/>
            <a:ext cx="697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155033" y="5521170"/>
                <a:ext cx="8706001" cy="11680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How many of those are there?</a:t>
                </a:r>
              </a:p>
              <a:p>
                <a:r>
                  <a:rPr lang="en-US" sz="2800" b="0" dirty="0"/>
                  <a:t>                             at least  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charset="0"/>
                      </a:rPr>
                      <m:t>3⋅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⌈"/>
                            <m:endChr m:val="⌉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800" b="0" i="1" smtClean="0">
                                    <a:latin typeface="Cambria Math" charset="0"/>
                                  </a:rPr>
                                  <m:t>𝑚</m:t>
                                </m:r>
                              </m:num>
                              <m:den>
                                <m:r>
                                  <a:rPr lang="en-US" sz="2800" b="0" i="1" smtClean="0">
                                    <a:latin typeface="Cambria Math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  <m:r>
                          <a:rPr lang="en-US" sz="2800" b="0" i="1" smtClean="0">
                            <a:latin typeface="Cambria Math" charset="0"/>
                          </a:rPr>
                          <m:t>−2</m:t>
                        </m:r>
                      </m:e>
                    </m:d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033" y="5521170"/>
                <a:ext cx="8706001" cy="1168077"/>
              </a:xfrm>
              <a:prstGeom prst="rect">
                <a:avLst/>
              </a:prstGeom>
              <a:blipFill rotWithShape="0">
                <a:blip r:embed="rId2"/>
                <a:stretch>
                  <a:fillRect l="-1400" t="-5236" b="-57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5200369" y="317816"/>
                <a:ext cx="2997774" cy="10608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F6E6C"/>
                        </a:solidFill>
                        <a:latin typeface="Cambria Math" charset="0"/>
                      </a:rPr>
                      <m:t>3⋅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CF6E6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⌈"/>
                            <m:endChr m:val="⌉"/>
                            <m:ctrlPr>
                              <a:rPr lang="en-US" b="0" i="1" smtClean="0">
                                <a:solidFill>
                                  <a:srgbClr val="CF6E6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b="0" i="1" smtClean="0">
                                    <a:solidFill>
                                      <a:srgbClr val="CF6E6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solidFill>
                                      <a:srgbClr val="CF6E6C"/>
                                    </a:solidFill>
                                    <a:latin typeface="Cambria Math" charset="0"/>
                                  </a:rPr>
                                  <m:t>𝑚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solidFill>
                                      <a:srgbClr val="CF6E6C"/>
                                    </a:solidFill>
                                    <a:latin typeface="Cambria Math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  <m:r>
                          <a:rPr lang="en-US" b="0" i="1" smtClean="0">
                            <a:solidFill>
                              <a:srgbClr val="CF6E6C"/>
                            </a:solidFill>
                            <a:latin typeface="Cambria Math" charset="0"/>
                          </a:rPr>
                          <m:t>−1</m:t>
                        </m:r>
                      </m:e>
                    </m:d>
                  </m:oMath>
                </a14:m>
                <a:r>
                  <a:rPr lang="en-US" dirty="0">
                    <a:solidFill>
                      <a:srgbClr val="CF6E6C"/>
                    </a:solidFill>
                  </a:rPr>
                  <a:t> of these, but then one of them could have been the “leftovers” group.</a:t>
                </a: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0369" y="317816"/>
                <a:ext cx="2997774" cy="1060868"/>
              </a:xfrm>
              <a:prstGeom prst="rect">
                <a:avLst/>
              </a:prstGeom>
              <a:blipFill rotWithShape="0">
                <a:blip r:embed="rId3"/>
                <a:stretch>
                  <a:fillRect l="-1626" b="-80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Connector 9"/>
          <p:cNvCxnSpPr>
            <a:stCxn id="3" idx="1"/>
          </p:cNvCxnSpPr>
          <p:nvPr/>
        </p:nvCxnSpPr>
        <p:spPr>
          <a:xfrm flipH="1">
            <a:off x="1614713" y="848250"/>
            <a:ext cx="3585656" cy="617598"/>
          </a:xfrm>
          <a:prstGeom prst="line">
            <a:avLst/>
          </a:prstGeom>
          <a:ln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3" idx="1"/>
          </p:cNvCxnSpPr>
          <p:nvPr/>
        </p:nvCxnSpPr>
        <p:spPr>
          <a:xfrm flipH="1">
            <a:off x="3157677" y="848250"/>
            <a:ext cx="2042692" cy="649096"/>
          </a:xfrm>
          <a:prstGeom prst="line">
            <a:avLst/>
          </a:prstGeom>
          <a:ln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2787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70848"/>
          </a:xfrm>
        </p:spPr>
        <p:txBody>
          <a:bodyPr/>
          <a:lstStyle/>
          <a:p>
            <a:r>
              <a:rPr lang="en-US" dirty="0"/>
              <a:t>Proof by picture</a:t>
            </a:r>
          </a:p>
        </p:txBody>
      </p:sp>
      <p:sp>
        <p:nvSpPr>
          <p:cNvPr id="5" name="Rectangle 4"/>
          <p:cNvSpPr/>
          <p:nvPr/>
        </p:nvSpPr>
        <p:spPr>
          <a:xfrm>
            <a:off x="6108750" y="1561000"/>
            <a:ext cx="632908" cy="6427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6" name="Rectangle 5"/>
          <p:cNvSpPr/>
          <p:nvPr/>
        </p:nvSpPr>
        <p:spPr>
          <a:xfrm>
            <a:off x="6108750" y="2203708"/>
            <a:ext cx="632908" cy="6427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7" name="Rectangle 6"/>
          <p:cNvSpPr/>
          <p:nvPr/>
        </p:nvSpPr>
        <p:spPr>
          <a:xfrm>
            <a:off x="6108750" y="2846416"/>
            <a:ext cx="632908" cy="64270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22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8" name="Rectangle 7"/>
          <p:cNvSpPr/>
          <p:nvPr/>
        </p:nvSpPr>
        <p:spPr>
          <a:xfrm>
            <a:off x="6108750" y="3489124"/>
            <a:ext cx="632908" cy="6427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9" name="Rectangle 8"/>
          <p:cNvSpPr/>
          <p:nvPr/>
        </p:nvSpPr>
        <p:spPr>
          <a:xfrm>
            <a:off x="6108750" y="4131832"/>
            <a:ext cx="632908" cy="6427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15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567171" y="1585174"/>
            <a:ext cx="632908" cy="642708"/>
          </a:xfrm>
          <a:prstGeom prst="rect">
            <a:avLst/>
          </a:prstGeom>
          <a:pattFill prst="wdDnDiag">
            <a:fgClr>
              <a:schemeClr val="accent5">
                <a:lumMod val="20000"/>
                <a:lumOff val="80000"/>
              </a:schemeClr>
            </a:fgClr>
            <a:bgClr>
              <a:schemeClr val="bg1"/>
            </a:bgClr>
          </a:pattFill>
          <a:ln w="22225">
            <a:solidFill>
              <a:srgbClr val="8B1B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567171" y="2227882"/>
            <a:ext cx="632908" cy="642708"/>
          </a:xfrm>
          <a:prstGeom prst="rect">
            <a:avLst/>
          </a:prstGeom>
          <a:pattFill prst="wdDnDiag">
            <a:fgClr>
              <a:schemeClr val="accent5">
                <a:lumMod val="20000"/>
                <a:lumOff val="80000"/>
              </a:schemeClr>
            </a:fgClr>
            <a:bgClr>
              <a:schemeClr val="bg1"/>
            </a:bgClr>
          </a:pattFill>
          <a:ln w="22225">
            <a:solidFill>
              <a:srgbClr val="8B1B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567171" y="2870590"/>
            <a:ext cx="632908" cy="642708"/>
          </a:xfrm>
          <a:prstGeom prst="rect">
            <a:avLst/>
          </a:prstGeom>
          <a:pattFill prst="wdDnDiag">
            <a:fgClr>
              <a:schemeClr val="accent5">
                <a:lumMod val="20000"/>
                <a:lumOff val="80000"/>
              </a:schemeClr>
            </a:fgClr>
            <a:bgClr>
              <a:schemeClr val="bg1"/>
            </a:bgClr>
          </a:pattFill>
          <a:ln w="22225">
            <a:solidFill>
              <a:srgbClr val="8B1B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567171" y="3513298"/>
            <a:ext cx="632908" cy="6427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18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567171" y="4156006"/>
            <a:ext cx="632908" cy="6427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35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755888" y="1561000"/>
            <a:ext cx="632908" cy="6427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755888" y="2203708"/>
            <a:ext cx="632908" cy="6427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755888" y="2846416"/>
            <a:ext cx="632908" cy="64270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22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755888" y="3489124"/>
            <a:ext cx="632908" cy="6427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11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755888" y="4131832"/>
            <a:ext cx="632908" cy="6427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12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024207" y="1588836"/>
            <a:ext cx="632908" cy="642708"/>
          </a:xfrm>
          <a:prstGeom prst="rect">
            <a:avLst/>
          </a:prstGeom>
          <a:pattFill prst="wdDnDiag">
            <a:fgClr>
              <a:schemeClr val="accent5">
                <a:lumMod val="20000"/>
                <a:lumOff val="80000"/>
              </a:schemeClr>
            </a:fgClr>
            <a:bgClr>
              <a:schemeClr val="bg1"/>
            </a:bgClr>
          </a:pattFill>
          <a:ln w="22225">
            <a:solidFill>
              <a:srgbClr val="8B1B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024207" y="2231544"/>
            <a:ext cx="632908" cy="642708"/>
          </a:xfrm>
          <a:prstGeom prst="rect">
            <a:avLst/>
          </a:prstGeom>
          <a:pattFill prst="wdDnDiag">
            <a:fgClr>
              <a:schemeClr val="accent5">
                <a:lumMod val="20000"/>
                <a:lumOff val="80000"/>
              </a:schemeClr>
            </a:fgClr>
            <a:bgClr>
              <a:schemeClr val="bg1"/>
            </a:bgClr>
          </a:pattFill>
          <a:ln w="22225">
            <a:solidFill>
              <a:srgbClr val="8B1B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024207" y="2874252"/>
            <a:ext cx="632908" cy="642708"/>
          </a:xfrm>
          <a:prstGeom prst="rect">
            <a:avLst/>
          </a:prstGeom>
          <a:pattFill prst="wdDnDiag">
            <a:fgClr>
              <a:schemeClr val="accent5">
                <a:lumMod val="20000"/>
                <a:lumOff val="80000"/>
              </a:schemeClr>
            </a:fgClr>
            <a:bgClr>
              <a:schemeClr val="bg1"/>
            </a:bgClr>
          </a:pattFill>
          <a:ln w="22225">
            <a:solidFill>
              <a:srgbClr val="8B1B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024207" y="3516960"/>
            <a:ext cx="632908" cy="6427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13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024207" y="4159668"/>
            <a:ext cx="632908" cy="6427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70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417672" y="2227882"/>
            <a:ext cx="632908" cy="6427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417672" y="2870590"/>
            <a:ext cx="632908" cy="64270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22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417672" y="3513298"/>
            <a:ext cx="632908" cy="6427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17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417672" y="4156006"/>
            <a:ext cx="632908" cy="6427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22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-68977" y="2936809"/>
            <a:ext cx="697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5</a:t>
            </a:r>
          </a:p>
        </p:txBody>
      </p:sp>
      <p:sp>
        <p:nvSpPr>
          <p:cNvPr id="34" name="Right Brace 33"/>
          <p:cNvSpPr/>
          <p:nvPr/>
        </p:nvSpPr>
        <p:spPr>
          <a:xfrm rot="5400000">
            <a:off x="4412657" y="867888"/>
            <a:ext cx="642938" cy="8253815"/>
          </a:xfrm>
          <a:prstGeom prst="rightBrace">
            <a:avLst>
              <a:gd name="adj1" fmla="val 8333"/>
              <a:gd name="adj2" fmla="val 26285"/>
            </a:avLst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Left Brace 34"/>
          <p:cNvSpPr/>
          <p:nvPr/>
        </p:nvSpPr>
        <p:spPr>
          <a:xfrm>
            <a:off x="257179" y="1585174"/>
            <a:ext cx="446759" cy="3213540"/>
          </a:xfrm>
          <a:prstGeom prst="leftBrac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6741658" y="5057365"/>
            <a:ext cx="697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155033" y="5441422"/>
                <a:ext cx="8706001" cy="13326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So how many are LARGER than the pivot?  At most…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charset="0"/>
                        </a:rPr>
                        <m:t>𝑛</m:t>
                      </m:r>
                      <m:r>
                        <a:rPr lang="en-US" sz="2800" b="0" i="1" smtClean="0">
                          <a:latin typeface="Cambria Math" charset="0"/>
                        </a:rPr>
                        <m:t> −1 −3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⌈"/>
                              <m:endChr m:val="⌉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 b="0" i="1" smtClean="0">
                                      <a:latin typeface="Cambria Math" charset="0"/>
                                    </a:rPr>
                                    <m:t>𝑚</m:t>
                                  </m:r>
                                </m:num>
                                <m:den>
                                  <m:r>
                                    <a:rPr lang="en-US" sz="2800" b="0" i="1" smtClean="0">
                                      <a:latin typeface="Cambria Math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  <m:r>
                            <a:rPr lang="en-US" sz="2800" b="0" i="1" smtClean="0">
                              <a:latin typeface="Cambria Math" charset="0"/>
                            </a:rPr>
                            <m:t>−2</m:t>
                          </m:r>
                        </m:e>
                      </m:d>
                      <m:r>
                        <a:rPr lang="en-US" sz="2800" b="0" i="1" smtClean="0">
                          <a:latin typeface="Cambria Math" charset="0"/>
                        </a:rPr>
                        <m:t>≤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charset="0"/>
                            </a:rPr>
                            <m:t>7</m:t>
                          </m:r>
                          <m:r>
                            <a:rPr lang="en-US" sz="2800" b="0" i="1" smtClean="0">
                              <a:latin typeface="Cambria Math" charset="0"/>
                            </a:rPr>
                            <m:t>𝑛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charset="0"/>
                            </a:rPr>
                            <m:t>10</m:t>
                          </m:r>
                        </m:den>
                      </m:f>
                      <m:r>
                        <a:rPr lang="en-US" sz="2800" b="0" i="1" smtClean="0">
                          <a:latin typeface="Cambria Math" charset="0"/>
                        </a:rPr>
                        <m:t>+5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033" y="5441422"/>
                <a:ext cx="8706001" cy="1332673"/>
              </a:xfrm>
              <a:prstGeom prst="rect">
                <a:avLst/>
              </a:prstGeom>
              <a:blipFill>
                <a:blip r:embed="rId2"/>
                <a:stretch>
                  <a:fillRect l="-1458" t="-3774" b="-47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7755888" y="5930338"/>
                <a:ext cx="1475870" cy="8437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accent4"/>
                    </a:solidFill>
                  </a:rPr>
                  <a:t>Remember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𝑚</m:t>
                      </m:r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=</m:t>
                      </m:r>
                      <m:d>
                        <m:dPr>
                          <m:begChr m:val="⌈"/>
                          <m:endChr m:val="⌉"/>
                          <m:ctrlP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b="0" i="1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𝑛</m:t>
                              </m:r>
                            </m:num>
                            <m:den>
                              <m:r>
                                <a:rPr lang="en-US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5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5888" y="5930338"/>
                <a:ext cx="1475870" cy="843757"/>
              </a:xfrm>
              <a:prstGeom prst="rect">
                <a:avLst/>
              </a:prstGeom>
              <a:blipFill>
                <a:blip r:embed="rId3"/>
                <a:stretch>
                  <a:fillRect l="-3419" t="-2985" b="-29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257179" y="6129338"/>
            <a:ext cx="1399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(derivation on board)</a:t>
            </a:r>
          </a:p>
        </p:txBody>
      </p:sp>
    </p:spTree>
    <p:extLst>
      <p:ext uri="{BB962C8B-B14F-4D97-AF65-F5344CB8AC3E}">
        <p14:creationId xmlns:p14="http://schemas.microsoft.com/office/powerpoint/2010/main" val="42062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That was one part of the lemma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b="1" dirty="0"/>
                  <a:t>Lemma: </a:t>
                </a:r>
                <a:r>
                  <a:rPr lang="en-US" dirty="0"/>
                  <a:t>If L and R are as in the algorithm SELECT given above, then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i="1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charset="0"/>
                            </a:rPr>
                            <m:t>𝐿</m:t>
                          </m:r>
                        </m:e>
                      </m:d>
                      <m:r>
                        <a:rPr lang="en-US" i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charset="0"/>
                        </a:rPr>
                        <m:t>≤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charset="0"/>
                            </a:rPr>
                            <m:t>7</m:t>
                          </m:r>
                          <m:r>
                            <a:rPr lang="en-US" i="1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charset="0"/>
                            </a:rPr>
                            <m:t>𝑛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charset="0"/>
                            </a:rPr>
                            <m:t>10</m:t>
                          </m:r>
                        </m:den>
                      </m:f>
                      <m:r>
                        <a:rPr lang="en-US" i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charset="0"/>
                        </a:rPr>
                        <m:t>+5</m:t>
                      </m:r>
                    </m:oMath>
                  </m:oMathPara>
                </a14:m>
                <a:endParaRPr lang="en-US" dirty="0">
                  <a:solidFill>
                    <a:schemeClr val="accent4">
                      <a:lumMod val="75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en-US" dirty="0"/>
                  <a:t>and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i="1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charset="0"/>
                            </a:rPr>
                            <m:t>𝑅</m:t>
                          </m:r>
                        </m:e>
                      </m:d>
                      <m:r>
                        <a:rPr lang="en-US" i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charset="0"/>
                        </a:rPr>
                        <m:t>≤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charset="0"/>
                            </a:rPr>
                            <m:t>7</m:t>
                          </m:r>
                          <m:r>
                            <a:rPr lang="en-US" i="1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charset="0"/>
                            </a:rPr>
                            <m:t>𝑛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charset="0"/>
                            </a:rPr>
                            <m:t>10</m:t>
                          </m:r>
                        </m:den>
                      </m:f>
                      <m:r>
                        <a:rPr lang="en-US" i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charset="0"/>
                        </a:rPr>
                        <m:t>+5</m:t>
                      </m:r>
                    </m:oMath>
                  </m:oMathPara>
                </a14:m>
                <a:endParaRPr lang="en-US" dirty="0">
                  <a:solidFill>
                    <a:schemeClr val="accent4">
                      <a:lumMod val="75000"/>
                    </a:schemeClr>
                  </a:solidFill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608" t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1"/>
          <p:cNvSpPr txBox="1">
            <a:spLocks/>
          </p:cNvSpPr>
          <p:nvPr/>
        </p:nvSpPr>
        <p:spPr>
          <a:xfrm>
            <a:off x="495300" y="5289551"/>
            <a:ext cx="84915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The other part is exactly the same.</a:t>
            </a:r>
          </a:p>
        </p:txBody>
      </p:sp>
      <p:sp>
        <p:nvSpPr>
          <p:cNvPr id="5" name="Oval 4"/>
          <p:cNvSpPr/>
          <p:nvPr/>
        </p:nvSpPr>
        <p:spPr>
          <a:xfrm>
            <a:off x="2707482" y="3500438"/>
            <a:ext cx="4029075" cy="1457325"/>
          </a:xfrm>
          <a:prstGeom prst="ellipse">
            <a:avLst/>
          </a:prstGeom>
          <a:noFill/>
          <a:ln w="41275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465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More practice with the Substitution Method.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k-SELECT problem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k-SELECT solution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 dirty="0">
                <a:solidFill>
                  <a:schemeClr val="accent4"/>
                </a:solidFill>
              </a:rPr>
              <a:t>The outline of the algorithm.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 dirty="0">
                <a:solidFill>
                  <a:schemeClr val="accent4"/>
                </a:solidFill>
              </a:rPr>
              <a:t>How to pick the pivot.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Return of the Substitution Method.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(If time) Proof of that Lemma.</a:t>
            </a:r>
          </a:p>
        </p:txBody>
      </p:sp>
      <p:sp>
        <p:nvSpPr>
          <p:cNvPr id="4" name="Down Arrow 3"/>
          <p:cNvSpPr/>
          <p:nvPr/>
        </p:nvSpPr>
        <p:spPr>
          <a:xfrm rot="5400000">
            <a:off x="2378114" y="5313290"/>
            <a:ext cx="698270" cy="1030779"/>
          </a:xfrm>
          <a:prstGeom prst="down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A80E97A-D01D-A44A-ADBA-31970C9DA228}"/>
              </a:ext>
            </a:extLst>
          </p:cNvPr>
          <p:cNvSpPr txBox="1">
            <a:spLocks/>
          </p:cNvSpPr>
          <p:nvPr/>
        </p:nvSpPr>
        <p:spPr>
          <a:xfrm>
            <a:off x="628650" y="520301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Recap</a:t>
            </a:r>
          </a:p>
        </p:txBody>
      </p:sp>
    </p:spTree>
    <p:extLst>
      <p:ext uri="{BB962C8B-B14F-4D97-AF65-F5344CB8AC3E}">
        <p14:creationId xmlns:p14="http://schemas.microsoft.com/office/powerpoint/2010/main" val="228680857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63599"/>
          </a:xfrm>
        </p:spPr>
        <p:txBody>
          <a:bodyPr/>
          <a:lstStyle/>
          <a:p>
            <a:r>
              <a:rPr lang="en-US" dirty="0"/>
              <a:t>Recap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22810"/>
            <a:ext cx="8143874" cy="4351338"/>
          </a:xfrm>
        </p:spPr>
        <p:txBody>
          <a:bodyPr>
            <a:normAutofit/>
          </a:bodyPr>
          <a:lstStyle/>
          <a:p>
            <a:r>
              <a:rPr lang="en-US" dirty="0"/>
              <a:t>Substitution method can work when the master theorem doesn’t.</a:t>
            </a:r>
          </a:p>
          <a:p>
            <a:pPr lvl="1"/>
            <a:endParaRPr lang="en-US" dirty="0"/>
          </a:p>
          <a:p>
            <a:r>
              <a:rPr lang="en-US" dirty="0"/>
              <a:t>One place we needed it was for SELECT.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Which we can do in time O(n)!</a:t>
            </a:r>
          </a:p>
        </p:txBody>
      </p:sp>
    </p:spTree>
    <p:extLst>
      <p:ext uri="{BB962C8B-B14F-4D97-AF65-F5344CB8AC3E}">
        <p14:creationId xmlns:p14="http://schemas.microsoft.com/office/powerpoint/2010/main" val="1533855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92174"/>
          </a:xfrm>
        </p:spPr>
        <p:txBody>
          <a:bodyPr/>
          <a:lstStyle/>
          <a:p>
            <a:r>
              <a:rPr lang="en-US"/>
              <a:t>Next time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57301"/>
            <a:ext cx="7886700" cy="1450975"/>
          </a:xfrm>
        </p:spPr>
        <p:txBody>
          <a:bodyPr/>
          <a:lstStyle/>
          <a:p>
            <a:r>
              <a:rPr lang="en-US" dirty="0"/>
              <a:t>Randomized algorithms and </a:t>
            </a:r>
            <a:r>
              <a:rPr lang="en-US" dirty="0" err="1"/>
              <a:t>QuickSort</a:t>
            </a:r>
            <a:r>
              <a:rPr lang="en-US" dirty="0"/>
              <a:t>!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28650" y="2149475"/>
            <a:ext cx="7886700" cy="8921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FF7400"/>
                </a:solidFill>
              </a:rPr>
              <a:t>BEFORE</a:t>
            </a:r>
            <a:r>
              <a:rPr lang="en-US" dirty="0"/>
              <a:t> next time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717550" y="3041649"/>
            <a:ext cx="8426450" cy="30582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Pre-lecture 5 exercise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Remember probability theory? 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The pre-lecture exercise will jog your memory.</a:t>
            </a:r>
          </a:p>
        </p:txBody>
      </p:sp>
    </p:spTree>
    <p:extLst>
      <p:ext uri="{BB962C8B-B14F-4D97-AF65-F5344CB8AC3E}">
        <p14:creationId xmlns:p14="http://schemas.microsoft.com/office/powerpoint/2010/main" val="2750484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A fun recurrence relation</a:t>
            </a:r>
            <a:endParaRPr lang="en-US" sz="6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2075007"/>
                <a:ext cx="7886700" cy="4351338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𝑇</m:t>
                    </m:r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𝑛</m:t>
                        </m:r>
                      </m:e>
                    </m:d>
                    <m:r>
                      <a:rPr lang="en-US" i="1">
                        <a:solidFill>
                          <a:schemeClr val="tx1"/>
                        </a:solidFill>
                        <a:latin typeface="Cambria Math" charset="0"/>
                      </a:rPr>
                      <m:t>≤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charset="0"/>
                      </a:rPr>
                      <m:t>𝑇</m:t>
                    </m:r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𝑛</m:t>
                            </m:r>
                          </m:num>
                          <m:den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5</m:t>
                            </m:r>
                          </m:den>
                        </m:f>
                      </m:e>
                    </m:d>
                    <m:r>
                      <a:rPr lang="en-US" i="1">
                        <a:solidFill>
                          <a:schemeClr val="tx1"/>
                        </a:solidFill>
                        <a:latin typeface="Cambria Math" charset="0"/>
                      </a:rPr>
                      <m:t>+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charset="0"/>
                      </a:rPr>
                      <m:t>𝑇</m:t>
                    </m:r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7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𝑛</m:t>
                            </m:r>
                          </m:num>
                          <m:den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10</m:t>
                            </m:r>
                          </m:den>
                        </m:f>
                      </m:e>
                    </m:d>
                    <m:r>
                      <a:rPr lang="en-US" i="1">
                        <a:solidFill>
                          <a:schemeClr val="tx1"/>
                        </a:solidFill>
                        <a:latin typeface="Cambria Math" charset="0"/>
                      </a:rPr>
                      <m:t>+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for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&gt;10.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Base case: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charset="0"/>
                      </a:rPr>
                      <m:t>𝑇</m:t>
                    </m:r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𝑛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>
                        <a:solidFill>
                          <a:schemeClr val="tx1"/>
                        </a:solidFill>
                        <a:latin typeface="Cambria Math" charset="0"/>
                      </a:rPr>
                      <m:t>when</m:t>
                    </m:r>
                    <m:r>
                      <a:rPr lang="en-US">
                        <a:solidFill>
                          <a:schemeClr val="tx1"/>
                        </a:solidFill>
                        <a:latin typeface="Cambria Math" charset="0"/>
                      </a:rPr>
                      <m:t> 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charset="0"/>
                      </a:rPr>
                      <m:t>1≤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charset="0"/>
                      </a:rPr>
                      <m:t>𝑛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charset="0"/>
                      </a:rPr>
                      <m:t>≤10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2075007"/>
                <a:ext cx="7886700" cy="4351338"/>
              </a:xfrm>
              <a:blipFill>
                <a:blip r:embed="rId2"/>
                <a:stretch>
                  <a:fillRect l="-14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al 3">
            <a:extLst>
              <a:ext uri="{FF2B5EF4-FFF2-40B4-BE49-F238E27FC236}">
                <a16:creationId xmlns:a16="http://schemas.microsoft.com/office/drawing/2014/main" id="{82F93A28-8380-DE49-B1CE-C72E372A3183}"/>
              </a:ext>
            </a:extLst>
          </p:cNvPr>
          <p:cNvSpPr/>
          <p:nvPr/>
        </p:nvSpPr>
        <p:spPr>
          <a:xfrm>
            <a:off x="6632294" y="3981691"/>
            <a:ext cx="2877462" cy="1152986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accent2">
                    <a:lumMod val="50000"/>
                  </a:schemeClr>
                </a:solidFill>
                <a:latin typeface="Athelas" charset="0"/>
                <a:ea typeface="Athelas" charset="0"/>
                <a:cs typeface="Athelas" charset="0"/>
              </a:rPr>
              <a:t>Apply here, the Master Theorem does NOT.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97B1E4-F8C7-9E4B-A088-BA7DC6A359E2}"/>
              </a:ext>
            </a:extLst>
          </p:cNvPr>
          <p:cNvSpPr txBox="1"/>
          <p:nvPr/>
        </p:nvSpPr>
        <p:spPr>
          <a:xfrm>
            <a:off x="7414271" y="6407320"/>
            <a:ext cx="1952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Jedi master Yoda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1FC524-A364-9C4C-B391-D7AD4BBDCE9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0285" y="5009858"/>
            <a:ext cx="1180406" cy="1416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893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CEC8C-2413-5046-9157-18B760D6D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Substitution Method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4E995D-8FAF-914F-9F64-9278A60D8B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825625"/>
            <a:ext cx="8428853" cy="4351338"/>
          </a:xfrm>
        </p:spPr>
        <p:txBody>
          <a:bodyPr/>
          <a:lstStyle/>
          <a:p>
            <a:r>
              <a:rPr lang="en-US" dirty="0"/>
              <a:t>Step 1: Guess what the answer is.</a:t>
            </a:r>
          </a:p>
          <a:p>
            <a:r>
              <a:rPr lang="en-US" dirty="0"/>
              <a:t>Step 2: Prove by induction that your guess is correct.</a:t>
            </a:r>
          </a:p>
          <a:p>
            <a:r>
              <a:rPr lang="en-US" dirty="0"/>
              <a:t>Step 3: Profit.</a:t>
            </a:r>
          </a:p>
        </p:txBody>
      </p:sp>
    </p:spTree>
    <p:extLst>
      <p:ext uri="{BB962C8B-B14F-4D97-AF65-F5344CB8AC3E}">
        <p14:creationId xmlns:p14="http://schemas.microsoft.com/office/powerpoint/2010/main" val="12639594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0D850CF-9402-1E4C-9055-F7A9663695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0599" y="2940994"/>
            <a:ext cx="4025027" cy="27696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445" y="121577"/>
            <a:ext cx="7886700" cy="1325563"/>
          </a:xfrm>
        </p:spPr>
        <p:txBody>
          <a:bodyPr>
            <a:normAutofit/>
          </a:bodyPr>
          <a:lstStyle/>
          <a:p>
            <a:r>
              <a:rPr lang="en-US" dirty="0"/>
              <a:t>Step 1: guess the answer</a:t>
            </a:r>
            <a:br>
              <a:rPr lang="en-US" dirty="0"/>
            </a:br>
            <a:endParaRPr lang="en-US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0401" y="2731626"/>
                <a:ext cx="4579364" cy="3525970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Trying to work backwards gets gross fast…</a:t>
                </a:r>
                <a:endParaRPr lang="en-US" dirty="0">
                  <a:solidFill>
                    <a:schemeClr val="accent1"/>
                  </a:solidFill>
                </a:endParaRPr>
              </a:p>
              <a:p>
                <a:r>
                  <a:rPr lang="en-US" dirty="0"/>
                  <a:t>We can also just try it out.</a:t>
                </a:r>
              </a:p>
              <a:p>
                <a:pPr lvl="1"/>
                <a:r>
                  <a:rPr lang="en-US" sz="1800" dirty="0">
                    <a:solidFill>
                      <a:schemeClr val="accent4"/>
                    </a:solidFill>
                  </a:rPr>
                  <a:t>(see Python notebook)  </a:t>
                </a:r>
              </a:p>
              <a:p>
                <a:r>
                  <a:rPr lang="en-US" dirty="0"/>
                  <a:t>Let’s guess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and try to prove it. 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0401" y="2731626"/>
                <a:ext cx="4579364" cy="3525970"/>
              </a:xfrm>
              <a:blipFill>
                <a:blip r:embed="rId3"/>
                <a:stretch>
                  <a:fillRect l="-2493" t="-32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981870" y="1179623"/>
                <a:ext cx="5295617" cy="11609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charset="0"/>
                        </a:rPr>
                        <m:t>𝑇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𝑛</m:t>
                          </m:r>
                        </m:e>
                      </m:d>
                      <m:r>
                        <a:rPr lang="en-US" sz="2400" i="1">
                          <a:latin typeface="Cambria Math" charset="0"/>
                        </a:rPr>
                        <m:t>≤</m:t>
                      </m:r>
                      <m:r>
                        <a:rPr lang="en-US" sz="2400" i="1">
                          <a:latin typeface="Cambria Math" charset="0"/>
                        </a:rPr>
                        <m:t>𝑇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charset="0"/>
                                </a:rPr>
                                <m:t>𝑛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charset="0"/>
                                </a:rPr>
                                <m:t>5</m:t>
                              </m:r>
                            </m:den>
                          </m:f>
                        </m:e>
                      </m:d>
                      <m:r>
                        <a:rPr lang="en-US" sz="2400" i="1">
                          <a:latin typeface="Cambria Math" charset="0"/>
                        </a:rPr>
                        <m:t>+</m:t>
                      </m:r>
                      <m:r>
                        <a:rPr lang="en-US" sz="2400" i="1">
                          <a:latin typeface="Cambria Math" charset="0"/>
                        </a:rPr>
                        <m:t>𝑇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charset="0"/>
                                </a:rPr>
                                <m:t>7</m:t>
                              </m:r>
                              <m:r>
                                <a:rPr lang="en-US" sz="2400" i="1">
                                  <a:latin typeface="Cambria Math" charset="0"/>
                                </a:rPr>
                                <m:t>𝑛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charset="0"/>
                                </a:rPr>
                                <m:t>10</m:t>
                              </m:r>
                            </m:den>
                          </m:f>
                        </m:e>
                      </m:d>
                      <m:r>
                        <a:rPr lang="en-US" sz="2400" i="1">
                          <a:latin typeface="Cambria Math" charset="0"/>
                        </a:rPr>
                        <m:t>+</m:t>
                      </m:r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400" dirty="0"/>
                        <m:t>for</m:t>
                      </m:r>
                      <m:r>
                        <m:rPr>
                          <m:nor/>
                        </m:rPr>
                        <a:rPr lang="en-US" sz="2400" dirty="0"/>
                        <m:t> </m:t>
                      </m:r>
                      <m:r>
                        <a:rPr lang="en-US" sz="2400" i="1">
                          <a:latin typeface="Cambria Math" charset="0"/>
                        </a:rPr>
                        <m:t>𝑛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&gt;10.</m:t>
                      </m:r>
                    </m:oMath>
                  </m:oMathPara>
                </a14:m>
                <a:endParaRPr lang="en-US" sz="2400" dirty="0"/>
              </a:p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400" dirty="0"/>
                        <m:t>Base</m:t>
                      </m:r>
                      <m:r>
                        <m:rPr>
                          <m:nor/>
                        </m:rPr>
                        <a:rPr lang="en-US" sz="2400" dirty="0"/>
                        <m:t> </m:t>
                      </m:r>
                      <m:r>
                        <m:rPr>
                          <m:nor/>
                        </m:rPr>
                        <a:rPr lang="en-US" sz="2400" dirty="0"/>
                        <m:t>case</m:t>
                      </m:r>
                      <m:r>
                        <m:rPr>
                          <m:nor/>
                        </m:rPr>
                        <a:rPr lang="en-US" sz="2400" dirty="0"/>
                        <m:t>: </m:t>
                      </m:r>
                      <m:r>
                        <a:rPr lang="en-US" sz="2400" i="1">
                          <a:latin typeface="Cambria Math" charset="0"/>
                        </a:rPr>
                        <m:t>𝑇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𝑛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charset="0"/>
                        </a:rPr>
                        <m:t> 1 </m:t>
                      </m:r>
                      <m:r>
                        <m:rPr>
                          <m:sty m:val="p"/>
                        </m:rPr>
                        <a:rPr lang="en-US" sz="2400">
                          <a:latin typeface="Cambria Math" charset="0"/>
                        </a:rPr>
                        <m:t>when</m:t>
                      </m:r>
                      <m:r>
                        <a:rPr lang="en-US" sz="2400">
                          <a:latin typeface="Cambria Math" charset="0"/>
                        </a:rPr>
                        <m:t> </m:t>
                      </m:r>
                      <m:r>
                        <a:rPr lang="en-US" sz="2400" i="1">
                          <a:latin typeface="Cambria Math" charset="0"/>
                        </a:rPr>
                        <m:t>1≤</m:t>
                      </m:r>
                      <m:r>
                        <a:rPr lang="en-US" sz="2400" i="1">
                          <a:latin typeface="Cambria Math" charset="0"/>
                        </a:rPr>
                        <m:t>𝑛</m:t>
                      </m:r>
                      <m:r>
                        <a:rPr lang="en-US" sz="2400" i="1">
                          <a:latin typeface="Cambria Math" charset="0"/>
                        </a:rPr>
                        <m:t>≤10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870" y="1179623"/>
                <a:ext cx="5295617" cy="1160959"/>
              </a:xfrm>
              <a:prstGeom prst="rect">
                <a:avLst/>
              </a:prstGeom>
              <a:blipFill>
                <a:blip r:embed="rId4"/>
                <a:stretch>
                  <a:fillRect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 rot="19593749">
            <a:off x="6203464" y="3817245"/>
            <a:ext cx="2327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Looks pretty linear?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1D5AA12-13A8-5E40-A198-72FB14252F0C}"/>
              </a:ext>
            </a:extLst>
          </p:cNvPr>
          <p:cNvCxnSpPr>
            <a:cxnSpLocks/>
          </p:cNvCxnSpPr>
          <p:nvPr/>
        </p:nvCxnSpPr>
        <p:spPr>
          <a:xfrm>
            <a:off x="4638034" y="3834436"/>
            <a:ext cx="1531272" cy="367174"/>
          </a:xfrm>
          <a:prstGeom prst="straightConnector1">
            <a:avLst/>
          </a:prstGeom>
          <a:ln>
            <a:solidFill>
              <a:srgbClr val="CF6E6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6389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11888</TotalTime>
  <Words>4708</Words>
  <Application>Microsoft Macintosh PowerPoint</Application>
  <PresentationFormat>On-screen Show (4:3)</PresentationFormat>
  <Paragraphs>900</Paragraphs>
  <Slides>65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74" baseType="lpstr">
      <vt:lpstr>Arial</vt:lpstr>
      <vt:lpstr>Athelas</vt:lpstr>
      <vt:lpstr>Bernard MT Condensed</vt:lpstr>
      <vt:lpstr>Calibri</vt:lpstr>
      <vt:lpstr>Calibri Light</vt:lpstr>
      <vt:lpstr>Cambria Math</vt:lpstr>
      <vt:lpstr>Courier</vt:lpstr>
      <vt:lpstr>Segoe Print</vt:lpstr>
      <vt:lpstr>Office Theme</vt:lpstr>
      <vt:lpstr>Lecture 4</vt:lpstr>
      <vt:lpstr>Announcements</vt:lpstr>
      <vt:lpstr>Last Time:  Solving Recurrence Relations</vt:lpstr>
      <vt:lpstr>The Master Theorem</vt:lpstr>
      <vt:lpstr>The Substitution Method</vt:lpstr>
      <vt:lpstr>The plan for today</vt:lpstr>
      <vt:lpstr>A fun recurrence relation</vt:lpstr>
      <vt:lpstr>The Substitution Method</vt:lpstr>
      <vt:lpstr>Step 1: guess the answer </vt:lpstr>
      <vt:lpstr>Aside: Warning!</vt:lpstr>
      <vt:lpstr>Step 2: prove our guess is right</vt:lpstr>
      <vt:lpstr>Step 3: Profit</vt:lpstr>
      <vt:lpstr>What have we learned?</vt:lpstr>
      <vt:lpstr>The Plan</vt:lpstr>
      <vt:lpstr>The k-SELECT problem from your pre-lecture exercise</vt:lpstr>
      <vt:lpstr>On your pre-lecture exercise… An O(nlog(n))-time algorithm</vt:lpstr>
      <vt:lpstr>Goal: An O(n)-time algorithm</vt:lpstr>
      <vt:lpstr>Also on your pre-lecture exercise How about SELECT(A,2)?</vt:lpstr>
      <vt:lpstr>SELECT(A, n/2) aka MEDIAN(A)?</vt:lpstr>
      <vt:lpstr>The Plan</vt:lpstr>
      <vt:lpstr>Idea: divide and conquer!</vt:lpstr>
      <vt:lpstr>Idea: divide and conquer!</vt:lpstr>
      <vt:lpstr>Idea continued…</vt:lpstr>
      <vt:lpstr>Pseudocode</vt:lpstr>
      <vt:lpstr>Does it work?</vt:lpstr>
      <vt:lpstr>What is the running time? Assuming we pick the pivot in time O(n)…</vt:lpstr>
      <vt:lpstr>The ideal pivot</vt:lpstr>
      <vt:lpstr>The ideal pivot</vt:lpstr>
      <vt:lpstr>The worst pivot</vt:lpstr>
      <vt:lpstr>The distinction matters!</vt:lpstr>
      <vt:lpstr>How do we pick a good pivot?</vt:lpstr>
      <vt:lpstr>How do we pick a good pivot?</vt:lpstr>
      <vt:lpstr>The Plan</vt:lpstr>
      <vt:lpstr>Approach</vt:lpstr>
      <vt:lpstr>How do we pick our ideal pivot?</vt:lpstr>
      <vt:lpstr>How about a good enough pivot?</vt:lpstr>
      <vt:lpstr>A good enough pivot</vt:lpstr>
      <vt:lpstr>Goal</vt:lpstr>
      <vt:lpstr>Another divide-and-conquer alg!</vt:lpstr>
      <vt:lpstr>How to pick the pivot </vt:lpstr>
      <vt:lpstr>CLAIM: this works divides the array approximately in half</vt:lpstr>
      <vt:lpstr>CLAIM: this works divides the array approximately in half</vt:lpstr>
      <vt:lpstr>Sanity Check |L|≤7n/10+5 and |R|≤7n/10+5</vt:lpstr>
      <vt:lpstr>How about the running time?</vt:lpstr>
      <vt:lpstr>Pseudocode</vt:lpstr>
      <vt:lpstr>How about the running time?</vt:lpstr>
      <vt:lpstr>The Plan</vt:lpstr>
      <vt:lpstr>This sounds like a job for…</vt:lpstr>
      <vt:lpstr>Recap of approach</vt:lpstr>
      <vt:lpstr>In practice?</vt:lpstr>
      <vt:lpstr>What have we learned? Pending the Lemma</vt:lpstr>
      <vt:lpstr>The Plan</vt:lpstr>
      <vt:lpstr>If time, back to the Lemma</vt:lpstr>
      <vt:lpstr>Proof by picture</vt:lpstr>
      <vt:lpstr>Proof by picture </vt:lpstr>
      <vt:lpstr>Proof by picture </vt:lpstr>
      <vt:lpstr>Proof by picture </vt:lpstr>
      <vt:lpstr>Proof by picture </vt:lpstr>
      <vt:lpstr>Proof by picture</vt:lpstr>
      <vt:lpstr>Proof by picture</vt:lpstr>
      <vt:lpstr>Proof by picture</vt:lpstr>
      <vt:lpstr>That was one part of the lemma</vt:lpstr>
      <vt:lpstr>The Plan</vt:lpstr>
      <vt:lpstr>Recap</vt:lpstr>
      <vt:lpstr>Next time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3: Selection and Median </dc:title>
  <dc:creator>Mary Katherine Wootters</dc:creator>
  <cp:lastModifiedBy>Moses Samson Charikar</cp:lastModifiedBy>
  <cp:revision>208</cp:revision>
  <cp:lastPrinted>2020-01-14T23:24:57Z</cp:lastPrinted>
  <dcterms:created xsi:type="dcterms:W3CDTF">2017-04-11T15:29:54Z</dcterms:created>
  <dcterms:modified xsi:type="dcterms:W3CDTF">2023-01-23T04:44:57Z</dcterms:modified>
</cp:coreProperties>
</file>