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2"/>
  </p:notesMasterIdLst>
  <p:sldIdLst>
    <p:sldId id="256" r:id="rId2"/>
    <p:sldId id="257" r:id="rId3"/>
    <p:sldId id="308" r:id="rId4"/>
    <p:sldId id="350" r:id="rId5"/>
    <p:sldId id="351" r:id="rId6"/>
    <p:sldId id="352" r:id="rId7"/>
    <p:sldId id="355" r:id="rId8"/>
    <p:sldId id="356" r:id="rId9"/>
    <p:sldId id="357" r:id="rId10"/>
    <p:sldId id="358" r:id="rId11"/>
    <p:sldId id="258" r:id="rId12"/>
    <p:sldId id="266" r:id="rId13"/>
    <p:sldId id="268" r:id="rId14"/>
    <p:sldId id="267" r:id="rId15"/>
    <p:sldId id="270" r:id="rId16"/>
    <p:sldId id="271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326" r:id="rId25"/>
    <p:sldId id="327" r:id="rId26"/>
    <p:sldId id="345" r:id="rId27"/>
    <p:sldId id="328" r:id="rId28"/>
    <p:sldId id="346" r:id="rId29"/>
    <p:sldId id="347" r:id="rId30"/>
    <p:sldId id="348" r:id="rId31"/>
    <p:sldId id="329" r:id="rId32"/>
    <p:sldId id="330" r:id="rId33"/>
    <p:sldId id="331" r:id="rId34"/>
    <p:sldId id="332" r:id="rId35"/>
    <p:sldId id="333" r:id="rId36"/>
    <p:sldId id="334" r:id="rId37"/>
    <p:sldId id="306" r:id="rId38"/>
    <p:sldId id="272" r:id="rId39"/>
    <p:sldId id="273" r:id="rId40"/>
    <p:sldId id="309" r:id="rId41"/>
    <p:sldId id="274" r:id="rId42"/>
    <p:sldId id="275" r:id="rId43"/>
    <p:sldId id="293" r:id="rId44"/>
    <p:sldId id="276" r:id="rId45"/>
    <p:sldId id="277" r:id="rId46"/>
    <p:sldId id="279" r:id="rId47"/>
    <p:sldId id="307" r:id="rId48"/>
    <p:sldId id="287" r:id="rId49"/>
    <p:sldId id="302" r:id="rId50"/>
    <p:sldId id="289" r:id="rId51"/>
    <p:sldId id="288" r:id="rId52"/>
    <p:sldId id="278" r:id="rId53"/>
    <p:sldId id="280" r:id="rId54"/>
    <p:sldId id="281" r:id="rId55"/>
    <p:sldId id="282" r:id="rId56"/>
    <p:sldId id="283" r:id="rId57"/>
    <p:sldId id="284" r:id="rId58"/>
    <p:sldId id="349" r:id="rId59"/>
    <p:sldId id="285" r:id="rId60"/>
    <p:sldId id="310" r:id="rId61"/>
    <p:sldId id="290" r:id="rId62"/>
    <p:sldId id="311" r:id="rId63"/>
    <p:sldId id="291" r:id="rId64"/>
    <p:sldId id="294" r:id="rId65"/>
    <p:sldId id="313" r:id="rId66"/>
    <p:sldId id="314" r:id="rId67"/>
    <p:sldId id="315" r:id="rId68"/>
    <p:sldId id="317" r:id="rId69"/>
    <p:sldId id="318" r:id="rId70"/>
    <p:sldId id="319" r:id="rId71"/>
    <p:sldId id="335" r:id="rId72"/>
    <p:sldId id="336" r:id="rId73"/>
    <p:sldId id="337" r:id="rId74"/>
    <p:sldId id="338" r:id="rId75"/>
    <p:sldId id="320" r:id="rId76"/>
    <p:sldId id="296" r:id="rId77"/>
    <p:sldId id="303" r:id="rId78"/>
    <p:sldId id="299" r:id="rId79"/>
    <p:sldId id="344" r:id="rId80"/>
    <p:sldId id="343" r:id="rId81"/>
    <p:sldId id="341" r:id="rId82"/>
    <p:sldId id="342" r:id="rId83"/>
    <p:sldId id="321" r:id="rId84"/>
    <p:sldId id="323" r:id="rId85"/>
    <p:sldId id="322" r:id="rId86"/>
    <p:sldId id="300" r:id="rId87"/>
    <p:sldId id="301" r:id="rId88"/>
    <p:sldId id="324" r:id="rId89"/>
    <p:sldId id="304" r:id="rId90"/>
    <p:sldId id="325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00"/>
    <a:srgbClr val="B04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61"/>
    <p:restoredTop sz="92721"/>
  </p:normalViewPr>
  <p:slideViewPr>
    <p:cSldViewPr snapToGrid="0" snapToObjects="1">
      <p:cViewPr varScale="1">
        <p:scale>
          <a:sx n="118" d="100"/>
          <a:sy n="118" d="100"/>
        </p:scale>
        <p:origin x="2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646B9-F620-C542-A251-772FBF073D75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73BB6-A8D5-DD4E-B9B2-2B0DF262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D9F2-122B-F248-9AD9-B2DA3FE2183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Binary Search Trees and 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5417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27950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18" y="706040"/>
            <a:ext cx="9223749" cy="1313791"/>
          </a:xfrm>
        </p:spPr>
        <p:txBody>
          <a:bodyPr>
            <a:normAutofit fontScale="90000"/>
          </a:bodyPr>
          <a:lstStyle/>
          <a:p>
            <a:r>
              <a:rPr lang="en-US" dirty="0"/>
              <a:t>Some data structures </a:t>
            </a:r>
            <a:br>
              <a:rPr lang="en-US" dirty="0"/>
            </a:br>
            <a:r>
              <a:rPr lang="en-US" sz="3600" dirty="0"/>
              <a:t>for storing objects like          (aka, </a:t>
            </a:r>
            <a:r>
              <a:rPr lang="en-US" sz="3600" dirty="0">
                <a:solidFill>
                  <a:srgbClr val="CF6E6C"/>
                </a:solidFill>
              </a:rPr>
              <a:t>nodes</a:t>
            </a:r>
            <a:r>
              <a:rPr lang="en-US" sz="3600" dirty="0"/>
              <a:t> with </a:t>
            </a:r>
            <a:r>
              <a:rPr lang="en-US" sz="3600" dirty="0">
                <a:solidFill>
                  <a:srgbClr val="CF6E6C"/>
                </a:solidFill>
              </a:rPr>
              <a:t>keys</a:t>
            </a:r>
            <a:r>
              <a:rPr lang="en-US" sz="3600" dirty="0"/>
              <a:t>) 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1050"/>
            <a:ext cx="7886700" cy="5346949"/>
          </a:xfrm>
        </p:spPr>
        <p:txBody>
          <a:bodyPr>
            <a:normAutofit/>
          </a:bodyPr>
          <a:lstStyle/>
          <a:p>
            <a:r>
              <a:rPr lang="en-US" dirty="0"/>
              <a:t>(Sorted) arrays: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Linked lists: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basic operations: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INSERT, DELETE, SEARCH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41196" y="4340078"/>
            <a:ext cx="8452732" cy="655334"/>
            <a:chOff x="62618" y="3220870"/>
            <a:chExt cx="8452732" cy="655334"/>
          </a:xfrm>
        </p:grpSpPr>
        <p:sp>
          <p:nvSpPr>
            <p:cNvPr id="4" name="Rectangle 3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Arrow Connector 11"/>
            <p:cNvCxnSpPr>
              <a:stCxn id="8" idx="3"/>
              <a:endCxn id="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3"/>
              <a:endCxn id="1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" idx="3"/>
              <a:endCxn id="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23811" y="2347499"/>
            <a:ext cx="4986970" cy="713697"/>
            <a:chOff x="1258028" y="5421898"/>
            <a:chExt cx="4463888" cy="655620"/>
          </a:xfrm>
        </p:grpSpPr>
        <p:sp>
          <p:nvSpPr>
            <p:cNvPr id="45" name="Rectangle 44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092266" y="741256"/>
            <a:ext cx="515808" cy="59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7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29" y="97760"/>
            <a:ext cx="7886700" cy="1325563"/>
          </a:xfrm>
        </p:spPr>
        <p:txBody>
          <a:bodyPr/>
          <a:lstStyle/>
          <a:p>
            <a:r>
              <a:rPr lang="en-US" dirty="0"/>
              <a:t>Sorted Arrays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4573633"/>
          </a:xfrm>
        </p:spPr>
        <p:txBody>
          <a:bodyPr>
            <a:normAutofit/>
          </a:bodyPr>
          <a:lstStyle/>
          <a:p>
            <a:r>
              <a:rPr lang="en-US" dirty="0"/>
              <a:t>O(n) INSERT/DELETE:</a:t>
            </a:r>
          </a:p>
          <a:p>
            <a:pPr lvl="1"/>
            <a:r>
              <a:rPr lang="en-US" dirty="0"/>
              <a:t>First, find the relevant element (we’ll see how below), and then move a bunch elements in the array: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O(log(n)) SEARCH: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81463" y="473241"/>
            <a:ext cx="4203766" cy="547069"/>
            <a:chOff x="1308589" y="5421898"/>
            <a:chExt cx="4413327" cy="655617"/>
          </a:xfrm>
        </p:grpSpPr>
        <p:sp>
          <p:nvSpPr>
            <p:cNvPr id="59" name="Rectangle 58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65125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308589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51113" y="3172998"/>
            <a:ext cx="2874050" cy="713386"/>
            <a:chOff x="1258028" y="5422184"/>
            <a:chExt cx="2572592" cy="655334"/>
          </a:xfrm>
        </p:grpSpPr>
        <p:sp>
          <p:nvSpPr>
            <p:cNvPr id="68" name="Rectangle 6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151113" y="5304009"/>
            <a:ext cx="4986970" cy="713697"/>
            <a:chOff x="1258028" y="5421898"/>
            <a:chExt cx="4463888" cy="655620"/>
          </a:xfrm>
        </p:grpSpPr>
        <p:sp>
          <p:nvSpPr>
            <p:cNvPr id="98" name="Rectangle 9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3353" y="6222225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Binary search to see if 3 is in A.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462770" y="317299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77220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06102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43807" y="3172998"/>
            <a:ext cx="675313" cy="713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110" name="Curved Connector 109"/>
          <p:cNvCxnSpPr>
            <a:stCxn id="98" idx="2"/>
            <a:endCxn id="99" idx="2"/>
          </p:cNvCxnSpPr>
          <p:nvPr/>
        </p:nvCxnSpPr>
        <p:spPr>
          <a:xfrm rot="5400000">
            <a:off x="2952872" y="5283067"/>
            <a:ext cx="12700" cy="1469270"/>
          </a:xfrm>
          <a:prstGeom prst="curvedConnector3">
            <a:avLst>
              <a:gd name="adj1" fmla="val 3734331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3100742" y="6024052"/>
            <a:ext cx="707081" cy="1196566"/>
          </a:xfrm>
          <a:custGeom>
            <a:avLst/>
            <a:gdLst>
              <a:gd name="connsiteX0" fmla="*/ 0 w 314942"/>
              <a:gd name="connsiteY0" fmla="*/ 1160059 h 1160059"/>
              <a:gd name="connsiteX1" fmla="*/ 272955 w 314942"/>
              <a:gd name="connsiteY1" fmla="*/ 846161 h 1160059"/>
              <a:gd name="connsiteX2" fmla="*/ 313898 w 314942"/>
              <a:gd name="connsiteY2" fmla="*/ 0 h 11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942" h="1160059">
                <a:moveTo>
                  <a:pt x="0" y="1160059"/>
                </a:moveTo>
                <a:cubicBezTo>
                  <a:pt x="110319" y="1099781"/>
                  <a:pt x="220639" y="1039504"/>
                  <a:pt x="272955" y="846161"/>
                </a:cubicBezTo>
                <a:cubicBezTo>
                  <a:pt x="325271" y="652818"/>
                  <a:pt x="313898" y="0"/>
                  <a:pt x="313898" y="0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306472" y="6052500"/>
            <a:ext cx="668740" cy="256647"/>
          </a:xfrm>
          <a:custGeom>
            <a:avLst/>
            <a:gdLst>
              <a:gd name="connsiteX0" fmla="*/ 0 w 668740"/>
              <a:gd name="connsiteY0" fmla="*/ 0 h 256647"/>
              <a:gd name="connsiteX1" fmla="*/ 150125 w 668740"/>
              <a:gd name="connsiteY1" fmla="*/ 204717 h 256647"/>
              <a:gd name="connsiteX2" fmla="*/ 477671 w 668740"/>
              <a:gd name="connsiteY2" fmla="*/ 245660 h 256647"/>
              <a:gd name="connsiteX3" fmla="*/ 668740 w 668740"/>
              <a:gd name="connsiteY3" fmla="*/ 40943 h 2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40" h="256647">
                <a:moveTo>
                  <a:pt x="0" y="0"/>
                </a:moveTo>
                <a:cubicBezTo>
                  <a:pt x="35256" y="81887"/>
                  <a:pt x="70513" y="163774"/>
                  <a:pt x="150125" y="204717"/>
                </a:cubicBezTo>
                <a:cubicBezTo>
                  <a:pt x="229737" y="245660"/>
                  <a:pt x="391235" y="272956"/>
                  <a:pt x="477671" y="245660"/>
                </a:cubicBezTo>
                <a:cubicBezTo>
                  <a:pt x="564107" y="218364"/>
                  <a:pt x="668740" y="40943"/>
                  <a:pt x="668740" y="40943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9F888-24DF-F441-9047-7710C3EB42F2}"/>
              </a:ext>
            </a:extLst>
          </p:cNvPr>
          <p:cNvSpPr txBox="1"/>
          <p:nvPr/>
        </p:nvSpPr>
        <p:spPr>
          <a:xfrm>
            <a:off x="4143807" y="3995030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4.5</a:t>
            </a:r>
          </a:p>
        </p:txBody>
      </p:sp>
    </p:spTree>
    <p:extLst>
      <p:ext uri="{BB962C8B-B14F-4D97-AF65-F5344CB8AC3E}">
        <p14:creationId xmlns:p14="http://schemas.microsoft.com/office/powerpoint/2010/main" val="7190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0747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0747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10746 -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52" grpId="0" animBg="1"/>
      <p:bldP spid="53" grpId="0" animBg="1"/>
      <p:bldP spid="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18053"/>
            <a:ext cx="7886700" cy="1325563"/>
          </a:xfrm>
        </p:spPr>
        <p:txBody>
          <a:bodyPr/>
          <a:lstStyle/>
          <a:p>
            <a:r>
              <a:rPr lang="en-US" sz="2800" dirty="0"/>
              <a:t>(Not necessarily sorted) </a:t>
            </a:r>
            <a:br>
              <a:rPr lang="en-US" sz="2800" dirty="0"/>
            </a:br>
            <a:r>
              <a:rPr lang="en-US" dirty="0"/>
              <a:t>Linked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/>
              <a:t>lists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9283976" cy="4573633"/>
          </a:xfrm>
        </p:spPr>
        <p:txBody>
          <a:bodyPr>
            <a:normAutofit/>
          </a:bodyPr>
          <a:lstStyle/>
          <a:p>
            <a:r>
              <a:rPr lang="en-US" dirty="0"/>
              <a:t>O(1) INSERT: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O(n) SEARCH/DELETE: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65513" y="940012"/>
            <a:ext cx="4743430" cy="453162"/>
            <a:chOff x="763010" y="3220870"/>
            <a:chExt cx="7752340" cy="655334"/>
          </a:xfrm>
        </p:grpSpPr>
        <p:sp>
          <p:nvSpPr>
            <p:cNvPr id="5" name="Rectangle 4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7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3"/>
              <a:endCxn id="11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3"/>
              <a:endCxn id="6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12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9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3"/>
              <a:endCxn id="8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9429" y="2710702"/>
            <a:ext cx="8452732" cy="655334"/>
            <a:chOff x="62618" y="3220870"/>
            <a:chExt cx="8452732" cy="655334"/>
          </a:xfrm>
        </p:grpSpPr>
        <p:sp>
          <p:nvSpPr>
            <p:cNvPr id="21" name="Rectangle 20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8" name="Straight Arrow Connector 27"/>
            <p:cNvCxnSpPr>
              <a:stCxn id="28" idx="3"/>
              <a:endCxn id="2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3"/>
              <a:endCxn id="2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  <a:endCxn id="2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3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3"/>
              <a:endCxn id="2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5392" y="3633399"/>
            <a:ext cx="604480" cy="655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3" name="Curved Connector 62"/>
          <p:cNvCxnSpPr>
            <a:cxnSpLocks/>
            <a:endCxn id="36" idx="1"/>
          </p:cNvCxnSpPr>
          <p:nvPr/>
        </p:nvCxnSpPr>
        <p:spPr>
          <a:xfrm>
            <a:off x="965392" y="3038368"/>
            <a:ext cx="12700" cy="922697"/>
          </a:xfrm>
          <a:prstGeom prst="curvedConnector5">
            <a:avLst>
              <a:gd name="adj1" fmla="val 1316417"/>
              <a:gd name="adj2" fmla="val 50000"/>
              <a:gd name="adj3" fmla="val -347313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cxnSpLocks/>
            <a:stCxn id="36" idx="3"/>
          </p:cNvCxnSpPr>
          <p:nvPr/>
        </p:nvCxnSpPr>
        <p:spPr>
          <a:xfrm flipH="1" flipV="1">
            <a:off x="1496088" y="3038371"/>
            <a:ext cx="73784" cy="922694"/>
          </a:xfrm>
          <a:prstGeom prst="curvedConnector5">
            <a:avLst>
              <a:gd name="adj1" fmla="val -309823"/>
              <a:gd name="adj2" fmla="val 50000"/>
              <a:gd name="adj3" fmla="val 46531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916" y="4845897"/>
            <a:ext cx="8452732" cy="655334"/>
            <a:chOff x="62618" y="3220870"/>
            <a:chExt cx="8452732" cy="655334"/>
          </a:xfrm>
        </p:grpSpPr>
        <p:sp>
          <p:nvSpPr>
            <p:cNvPr id="73" name="Rectangle 72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80" name="Straight Arrow Connector 79"/>
            <p:cNvCxnSpPr>
              <a:stCxn id="78" idx="3"/>
              <a:endCxn id="7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5" idx="3"/>
              <a:endCxn id="7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9" idx="3"/>
              <a:endCxn id="7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4" idx="3"/>
              <a:endCxn id="8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0" idx="3"/>
              <a:endCxn id="7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77" idx="3"/>
              <a:endCxn id="7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4149" y="5482181"/>
            <a:ext cx="5618289" cy="83930"/>
            <a:chOff x="614149" y="5482181"/>
            <a:chExt cx="5618289" cy="83930"/>
          </a:xfrm>
        </p:grpSpPr>
        <p:cxnSp>
          <p:nvCxnSpPr>
            <p:cNvPr id="89" name="Curved Connector 88"/>
            <p:cNvCxnSpPr>
              <a:stCxn id="77" idx="2"/>
              <a:endCxn id="74" idx="2"/>
            </p:cNvCxnSpPr>
            <p:nvPr/>
          </p:nvCxnSpPr>
          <p:spPr>
            <a:xfrm rot="16200000" flipH="1">
              <a:off x="2313122" y="495787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/>
            <p:nvPr/>
          </p:nvCxnSpPr>
          <p:spPr>
            <a:xfrm rot="16200000" flipH="1">
              <a:off x="3399826" y="4984443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531220" y="501640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/>
            <p:nvPr/>
          </p:nvCxnSpPr>
          <p:spPr>
            <a:xfrm rot="16200000" flipH="1">
              <a:off x="5682737" y="4997145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16200000" flipH="1">
              <a:off x="1151151" y="4945179"/>
              <a:ext cx="12700" cy="1086703"/>
            </a:xfrm>
            <a:prstGeom prst="curvedConnector3">
              <a:avLst>
                <a:gd name="adj1" fmla="val 437910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Arrow Connector 102"/>
          <p:cNvCxnSpPr/>
          <p:nvPr/>
        </p:nvCxnSpPr>
        <p:spPr>
          <a:xfrm flipV="1">
            <a:off x="6498159" y="3045294"/>
            <a:ext cx="482223" cy="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785F646-0A0E-C246-B746-EDE601A988D5}"/>
              </a:ext>
            </a:extLst>
          </p:cNvPr>
          <p:cNvSpPr txBox="1"/>
          <p:nvPr/>
        </p:nvSpPr>
        <p:spPr>
          <a:xfrm>
            <a:off x="63182" y="2483952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D57665-D926-324F-8CC0-B96A7EA12503}"/>
              </a:ext>
            </a:extLst>
          </p:cNvPr>
          <p:cNvSpPr txBox="1"/>
          <p:nvPr/>
        </p:nvSpPr>
        <p:spPr>
          <a:xfrm>
            <a:off x="377413" y="6361782"/>
            <a:ext cx="782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search for 1 (and then you could delete it by manipulating pointers).</a:t>
            </a:r>
          </a:p>
        </p:txBody>
      </p:sp>
    </p:spTree>
    <p:extLst>
      <p:ext uri="{BB962C8B-B14F-4D97-AF65-F5344CB8AC3E}">
        <p14:creationId xmlns:p14="http://schemas.microsoft.com/office/powerpoint/2010/main" val="10781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nimBg="1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170793" cy="1039604"/>
          </a:xfrm>
        </p:spPr>
        <p:txBody>
          <a:bodyPr/>
          <a:lstStyle/>
          <a:p>
            <a:r>
              <a:rPr lang="en-US" dirty="0"/>
              <a:t>Motivation for Binary Search Trees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05837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472956">
            <a:off x="6851375" y="1300542"/>
            <a:ext cx="14444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TODAY!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164E0-9954-9647-AA5D-43DECF4F2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1A0C6-3BEC-ED41-A492-0F2935507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89117-C58F-0445-A18E-B44AEC8AB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04D9F-5102-8A44-B31A-D6173DD09394}"/>
              </a:ext>
            </a:extLst>
          </p:cNvPr>
          <p:cNvSpPr txBox="1"/>
          <p:nvPr/>
        </p:nvSpPr>
        <p:spPr>
          <a:xfrm>
            <a:off x="6958847" y="1910513"/>
            <a:ext cx="160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(Balanced)</a:t>
            </a:r>
          </a:p>
        </p:txBody>
      </p:sp>
    </p:spTree>
    <p:extLst>
      <p:ext uri="{BB962C8B-B14F-4D97-AF65-F5344CB8AC3E}">
        <p14:creationId xmlns:p14="http://schemas.microsoft.com/office/powerpoint/2010/main" val="6164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07" y="419211"/>
            <a:ext cx="7886700" cy="810082"/>
          </a:xfrm>
        </p:spPr>
        <p:txBody>
          <a:bodyPr/>
          <a:lstStyle/>
          <a:p>
            <a:r>
              <a:rPr lang="en-US"/>
              <a:t>Binary tree </a:t>
            </a:r>
            <a:r>
              <a:rPr lang="en-US" dirty="0"/>
              <a:t>terminology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46116" y="2027523"/>
            <a:ext cx="3937238" cy="3902239"/>
            <a:chOff x="2504504" y="2409660"/>
            <a:chExt cx="3937238" cy="3902239"/>
          </a:xfrm>
        </p:grpSpPr>
        <p:sp>
          <p:nvSpPr>
            <p:cNvPr id="5" name="Rectangle 4"/>
            <p:cNvSpPr/>
            <p:nvPr/>
          </p:nvSpPr>
          <p:spPr>
            <a:xfrm>
              <a:off x="4086793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9318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91199" y="447299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40656" y="3491059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4504" y="56430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6532" y="347726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58101" y="240966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83372" y="3111996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386315" y="4131960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8" idx="0"/>
            </p:cNvCxnSpPr>
            <p:nvPr/>
          </p:nvCxnSpPr>
          <p:spPr>
            <a:xfrm>
              <a:off x="3763830" y="4159896"/>
              <a:ext cx="648235" cy="4079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" idx="2"/>
              <a:endCxn id="13" idx="0"/>
            </p:cNvCxnSpPr>
            <p:nvPr/>
          </p:nvCxnSpPr>
          <p:spPr>
            <a:xfrm flipH="1">
              <a:off x="3791804" y="3078497"/>
              <a:ext cx="791569" cy="39877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9" idx="0"/>
            </p:cNvCxnSpPr>
            <p:nvPr/>
          </p:nvCxnSpPr>
          <p:spPr>
            <a:xfrm flipH="1">
              <a:off x="3234590" y="4172032"/>
              <a:ext cx="533756" cy="39583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flipH="1">
              <a:off x="2829776" y="5225979"/>
              <a:ext cx="402538" cy="41708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157301" y="1619649"/>
            <a:ext cx="148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node is the </a:t>
            </a:r>
            <a:r>
              <a:rPr lang="en-US" sz="2000" dirty="0">
                <a:solidFill>
                  <a:schemeClr val="accent4"/>
                </a:solidFill>
              </a:rPr>
              <a:t>root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3136" y="929716"/>
            <a:ext cx="226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a </a:t>
            </a:r>
            <a:r>
              <a:rPr lang="en-US" sz="2000" dirty="0">
                <a:solidFill>
                  <a:schemeClr val="accent4"/>
                </a:solidFill>
              </a:rPr>
              <a:t>node</a:t>
            </a:r>
            <a:r>
              <a:rPr lang="en-US" sz="2000" dirty="0"/>
              <a:t>.  </a:t>
            </a:r>
          </a:p>
          <a:p>
            <a:r>
              <a:rPr lang="en-US" sz="2000" dirty="0"/>
              <a:t>It has a </a:t>
            </a:r>
            <a:r>
              <a:rPr lang="en-US" sz="2000" dirty="0">
                <a:solidFill>
                  <a:schemeClr val="accent4"/>
                </a:solidFill>
              </a:rPr>
              <a:t>key</a:t>
            </a:r>
            <a:r>
              <a:rPr lang="en-US" sz="2000" dirty="0"/>
              <a:t> (7).</a:t>
            </a:r>
          </a:p>
        </p:txBody>
      </p:sp>
      <p:cxnSp>
        <p:nvCxnSpPr>
          <p:cNvPr id="23" name="Straight Arrow Connector 22"/>
          <p:cNvCxnSpPr>
            <a:cxnSpLocks/>
            <a:stCxn id="21" idx="2"/>
          </p:cNvCxnSpPr>
          <p:nvPr/>
        </p:nvCxnSpPr>
        <p:spPr>
          <a:xfrm flipH="1">
            <a:off x="7564933" y="1637602"/>
            <a:ext cx="630967" cy="139173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0" idx="3"/>
          </p:cNvCxnSpPr>
          <p:nvPr/>
        </p:nvCxnSpPr>
        <p:spPr>
          <a:xfrm>
            <a:off x="5644907" y="1973592"/>
            <a:ext cx="513780" cy="324610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05014" y="5741621"/>
            <a:ext cx="16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nodes are </a:t>
            </a:r>
            <a:r>
              <a:rPr lang="en-US" sz="2000" dirty="0">
                <a:solidFill>
                  <a:schemeClr val="accent4"/>
                </a:solidFill>
              </a:rPr>
              <a:t>leaves.</a:t>
            </a:r>
          </a:p>
        </p:txBody>
      </p:sp>
      <p:cxnSp>
        <p:nvCxnSpPr>
          <p:cNvPr id="33" name="Straight Arrow Connector 32"/>
          <p:cNvCxnSpPr>
            <a:stCxn id="32" idx="0"/>
            <a:endCxn id="9" idx="3"/>
          </p:cNvCxnSpPr>
          <p:nvPr/>
        </p:nvCxnSpPr>
        <p:spPr>
          <a:xfrm flipH="1" flipV="1">
            <a:off x="5196659" y="5595344"/>
            <a:ext cx="2819598" cy="14627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  <a:endCxn id="5" idx="2"/>
          </p:cNvCxnSpPr>
          <p:nvPr/>
        </p:nvCxnSpPr>
        <p:spPr>
          <a:xfrm flipH="1" flipV="1">
            <a:off x="6453677" y="4854562"/>
            <a:ext cx="1562580" cy="887059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0"/>
            <a:endCxn id="7" idx="2"/>
          </p:cNvCxnSpPr>
          <p:nvPr/>
        </p:nvCxnSpPr>
        <p:spPr>
          <a:xfrm flipV="1">
            <a:off x="8016257" y="4759690"/>
            <a:ext cx="141826" cy="981931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737099" y="2096311"/>
            <a:ext cx="2816168" cy="423342"/>
            <a:chOff x="2129552" y="2668732"/>
            <a:chExt cx="2816168" cy="423342"/>
          </a:xfrm>
        </p:grpSpPr>
        <p:sp>
          <p:nvSpPr>
            <p:cNvPr id="42" name="TextBox 41"/>
            <p:cNvSpPr txBox="1"/>
            <p:nvPr/>
          </p:nvSpPr>
          <p:spPr>
            <a:xfrm>
              <a:off x="2129552" y="2668732"/>
              <a:ext cx="2765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left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accent4"/>
                  </a:solidFill>
                </a:rPr>
                <a:t>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904539" y="2684047"/>
              <a:ext cx="1041181" cy="408027"/>
              <a:chOff x="3904539" y="2684047"/>
              <a:chExt cx="1041181" cy="40802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04539" y="2684047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554269" y="2684047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737099" y="2708231"/>
            <a:ext cx="3304197" cy="440669"/>
            <a:chOff x="2129552" y="2668732"/>
            <a:chExt cx="3360657" cy="440669"/>
          </a:xfrm>
        </p:grpSpPr>
        <p:sp>
          <p:nvSpPr>
            <p:cNvPr id="53" name="TextBox 52"/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right 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62454" y="2693968"/>
              <a:ext cx="1084682" cy="415433"/>
              <a:chOff x="4062454" y="2693968"/>
              <a:chExt cx="1084682" cy="41543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062454" y="26939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55685" y="2701374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730753" y="5166117"/>
            <a:ext cx="335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Both </a:t>
            </a:r>
            <a:r>
              <a:rPr lang="en-US" sz="2000" dirty="0">
                <a:solidFill>
                  <a:schemeClr val="accent4"/>
                </a:solidFill>
              </a:rPr>
              <a:t>children </a:t>
            </a:r>
            <a:r>
              <a:rPr lang="en-US" sz="2000" dirty="0"/>
              <a:t>of         are NIL.</a:t>
            </a:r>
          </a:p>
          <a:p>
            <a:r>
              <a:rPr lang="en-US" sz="1600" dirty="0"/>
              <a:t>(I won’t usually draw them).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12086" y="5105418"/>
            <a:ext cx="384875" cy="408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50340" y="-23442"/>
            <a:ext cx="342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For today all keys are distinct.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047" y="1498035"/>
            <a:ext cx="33866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Each node has two </a:t>
            </a:r>
            <a:r>
              <a:rPr lang="en-US" sz="2000" dirty="0">
                <a:solidFill>
                  <a:schemeClr val="accent4"/>
                </a:solidFill>
              </a:rPr>
              <a:t>children.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F3E6EC-CAF6-9F41-85BA-A522BE9F8811}"/>
              </a:ext>
            </a:extLst>
          </p:cNvPr>
          <p:cNvSpPr/>
          <p:nvPr/>
        </p:nvSpPr>
        <p:spPr>
          <a:xfrm>
            <a:off x="5017849" y="611043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1A8D4B-69B0-8F4E-8B7A-71F29FEB2728}"/>
              </a:ext>
            </a:extLst>
          </p:cNvPr>
          <p:cNvSpPr/>
          <p:nvPr/>
        </p:nvSpPr>
        <p:spPr>
          <a:xfrm>
            <a:off x="4144052" y="613145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AB6465-4434-4D45-A8CE-C9E55C6B104F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464792" y="5950782"/>
            <a:ext cx="303840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78D46E0-C53D-3642-920B-2781778380AB}"/>
              </a:ext>
            </a:extLst>
          </p:cNvPr>
          <p:cNvCxnSpPr>
            <a:cxnSpLocks/>
            <a:stCxn id="9" idx="2"/>
            <a:endCxn id="49" idx="0"/>
          </p:cNvCxnSpPr>
          <p:nvPr/>
        </p:nvCxnSpPr>
        <p:spPr>
          <a:xfrm>
            <a:off x="4871388" y="5929762"/>
            <a:ext cx="467201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33269-331C-C94C-8137-AD3360891123}"/>
              </a:ext>
            </a:extLst>
          </p:cNvPr>
          <p:cNvSpPr/>
          <p:nvPr/>
        </p:nvSpPr>
        <p:spPr>
          <a:xfrm>
            <a:off x="698687" y="4371887"/>
            <a:ext cx="3552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Each node has a pointer to its left child, right child, and parent.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C9EBCE-7939-A342-84B1-63DA9759ADA6}"/>
              </a:ext>
            </a:extLst>
          </p:cNvPr>
          <p:cNvGrpSpPr/>
          <p:nvPr/>
        </p:nvGrpSpPr>
        <p:grpSpPr>
          <a:xfrm>
            <a:off x="737098" y="3285812"/>
            <a:ext cx="3304197" cy="421085"/>
            <a:chOff x="2129552" y="2661681"/>
            <a:chExt cx="3360657" cy="42108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846612F-13C5-F64E-BE8F-14EBF3CD199A}"/>
                </a:ext>
              </a:extLst>
            </p:cNvPr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parent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5582E18-EA10-C144-84CE-72CC0935358E}"/>
                </a:ext>
              </a:extLst>
            </p:cNvPr>
            <p:cNvGrpSpPr/>
            <p:nvPr/>
          </p:nvGrpSpPr>
          <p:grpSpPr>
            <a:xfrm>
              <a:off x="3713326" y="2661681"/>
              <a:ext cx="1083777" cy="421085"/>
              <a:chOff x="3713326" y="2661681"/>
              <a:chExt cx="1083777" cy="42108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32705DF-FDC3-A047-8E82-00CEA0E8547E}"/>
                  </a:ext>
                </a:extLst>
              </p:cNvPr>
              <p:cNvSpPr/>
              <p:nvPr/>
            </p:nvSpPr>
            <p:spPr>
              <a:xfrm>
                <a:off x="3713326" y="26812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88CBA6-0FA5-0845-A31E-431FA6CA325D}"/>
                  </a:ext>
                </a:extLst>
              </p:cNvPr>
              <p:cNvSpPr/>
              <p:nvPr/>
            </p:nvSpPr>
            <p:spPr>
              <a:xfrm>
                <a:off x="4405652" y="2661681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5E5FF9-7AE8-2745-B99E-31D2E5105FEA}"/>
              </a:ext>
            </a:extLst>
          </p:cNvPr>
          <p:cNvGrpSpPr/>
          <p:nvPr/>
        </p:nvGrpSpPr>
        <p:grpSpPr>
          <a:xfrm>
            <a:off x="810288" y="3828969"/>
            <a:ext cx="3552592" cy="414558"/>
            <a:chOff x="810288" y="3828969"/>
            <a:chExt cx="3552592" cy="41455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17CF2B-1480-2041-A478-E49BBEC86628}"/>
                </a:ext>
              </a:extLst>
            </p:cNvPr>
            <p:cNvSpPr/>
            <p:nvPr/>
          </p:nvSpPr>
          <p:spPr>
            <a:xfrm>
              <a:off x="810288" y="3843417"/>
              <a:ext cx="35525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       is a </a:t>
              </a:r>
              <a:r>
                <a:rPr lang="en-US" sz="2000" dirty="0">
                  <a:solidFill>
                    <a:schemeClr val="accent4"/>
                  </a:solidFill>
                </a:rPr>
                <a:t>descendant</a:t>
              </a:r>
              <a:r>
                <a:rPr lang="en-US" sz="2000" dirty="0"/>
                <a:t> of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C07550-7779-974A-8F17-ECD970D0381D}"/>
                </a:ext>
              </a:extLst>
            </p:cNvPr>
            <p:cNvSpPr/>
            <p:nvPr/>
          </p:nvSpPr>
          <p:spPr>
            <a:xfrm>
              <a:off x="817272" y="3829493"/>
              <a:ext cx="391451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03DDE2-9C0C-7A4C-B867-D48C0C61DFF5}"/>
                </a:ext>
              </a:extLst>
            </p:cNvPr>
            <p:cNvSpPr/>
            <p:nvPr/>
          </p:nvSpPr>
          <p:spPr>
            <a:xfrm>
              <a:off x="3310057" y="3828969"/>
              <a:ext cx="384874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4E82526-7CFC-254A-B93E-0CAB5BA5A968}"/>
              </a:ext>
            </a:extLst>
          </p:cNvPr>
          <p:cNvSpPr txBox="1"/>
          <p:nvPr/>
        </p:nvSpPr>
        <p:spPr>
          <a:xfrm>
            <a:off x="748048" y="5897043"/>
            <a:ext cx="3075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chemeClr val="accent4"/>
                </a:solidFill>
              </a:rPr>
              <a:t>height </a:t>
            </a:r>
            <a:r>
              <a:rPr lang="en-US" sz="2000" dirty="0"/>
              <a:t>of this tree is 3.  </a:t>
            </a:r>
            <a:r>
              <a:rPr lang="en-US" sz="1600" dirty="0"/>
              <a:t>(Max length of path from the root to a leaf).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2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2" grpId="0"/>
      <p:bldP spid="62" grpId="0"/>
      <p:bldP spid="63" grpId="0" animBg="1"/>
      <p:bldP spid="67" grpId="0"/>
      <p:bldP spid="3" grpId="0"/>
      <p:bldP spid="49" grpId="0" animBg="1"/>
      <p:bldP spid="50" grpId="0" animBg="1"/>
      <p:bldP spid="4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9735-1B1A-914D-AC93-FA079CE9C57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9805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6420B5-17F9-1142-A316-22279130B8E8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51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9835" y="458986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025" y="560455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3757351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88EE65-61DC-7B46-BA6B-4CABAB9B0DF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657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597 L -0.15243 -0.07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486 L 0.09584 0.1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41 0.08773 " pathEditMode="relative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65 0.11042 " pathEditMode="relative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1997 -0.0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Homework 3 is due today.</a:t>
            </a:r>
          </a:p>
          <a:p>
            <a:r>
              <a:rPr lang="en-US" dirty="0"/>
              <a:t>Homework 4 is out today. From HW4 onwards you are allowed pair submissions (but solo is OK too).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Midterm approaching: Thu, Feb 16 (6pm – 9pm)</a:t>
            </a:r>
          </a:p>
          <a:p>
            <a:r>
              <a:rPr lang="en-US" dirty="0">
                <a:sym typeface="Wingdings" pitchFamily="2" charset="2"/>
              </a:rPr>
              <a:t>Midterm covers up to (and incl.) lecture 7 – today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3561" y="521017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968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7A44EC-C5CA-8D47-8ED7-62EED92373AF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146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19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1203 L 0.12795 0.03194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593 0.2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868" y="522013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0964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61" y="597758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9" idx="3"/>
          </p:cNvCxnSpPr>
          <p:nvPr/>
        </p:nvCxnSpPr>
        <p:spPr>
          <a:xfrm flipH="1">
            <a:off x="1589974" y="6003818"/>
            <a:ext cx="362803" cy="390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7790" y="2777122"/>
            <a:ext cx="259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Q: Is this the only binary search tree I could possibly build with these values?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0466" y="4100561"/>
            <a:ext cx="2136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F6E6C"/>
                </a:solidFill>
              </a:rPr>
              <a:t>A: </a:t>
            </a:r>
            <a:r>
              <a:rPr lang="en-US" sz="2000" b="1" dirty="0">
                <a:solidFill>
                  <a:srgbClr val="CF6E6C"/>
                </a:solidFill>
              </a:rPr>
              <a:t>No.</a:t>
            </a:r>
            <a:r>
              <a:rPr lang="en-US" sz="2000" dirty="0">
                <a:solidFill>
                  <a:srgbClr val="CF6E6C"/>
                </a:solidFill>
              </a:rPr>
              <a:t>  I made choices about which nodes to choose when.  Any choices would have been fine.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6D7D-1730-CE40-8686-56D978FA064D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841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>
            <a:normAutofit/>
          </a:bodyPr>
          <a:lstStyle/>
          <a:p>
            <a:r>
              <a:rPr lang="en-US" dirty="0"/>
              <a:t>Aside: this should look familiar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28650" y="1055155"/>
            <a:ext cx="4189010" cy="84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kinda</a:t>
            </a:r>
            <a:r>
              <a:rPr lang="en-US" sz="3600" dirty="0">
                <a:solidFill>
                  <a:schemeClr val="accent4"/>
                </a:solidFill>
              </a:rPr>
              <a:t> like </a:t>
            </a:r>
            <a:r>
              <a:rPr lang="en-US" sz="3600" dirty="0" err="1">
                <a:solidFill>
                  <a:schemeClr val="accent4"/>
                </a:solidFill>
              </a:rPr>
              <a:t>QuickSort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4912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437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9318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775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623" y="59152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651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6220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9123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319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3529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02986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851" y="590764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8862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0431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31491" y="33841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34434" y="4404132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5896" y="3350669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88451" y="44320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2"/>
          </p:cNvCxnSpPr>
          <p:nvPr/>
        </p:nvCxnSpPr>
        <p:spPr>
          <a:xfrm>
            <a:off x="6054134" y="4418277"/>
            <a:ext cx="620260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0"/>
          </p:cNvCxnSpPr>
          <p:nvPr/>
        </p:nvCxnSpPr>
        <p:spPr>
          <a:xfrm>
            <a:off x="1511949" y="4432068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  <a:endCxn id="10" idx="0"/>
          </p:cNvCxnSpPr>
          <p:nvPr/>
        </p:nvCxnSpPr>
        <p:spPr>
          <a:xfrm flipH="1">
            <a:off x="1539923" y="3350669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6" idx="0"/>
          </p:cNvCxnSpPr>
          <p:nvPr/>
        </p:nvCxnSpPr>
        <p:spPr>
          <a:xfrm flipH="1">
            <a:off x="982709" y="4444204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9" idx="0"/>
          </p:cNvCxnSpPr>
          <p:nvPr/>
        </p:nvCxnSpPr>
        <p:spPr>
          <a:xfrm flipH="1">
            <a:off x="577895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19162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2"/>
            <a:endCxn id="15" idx="0"/>
          </p:cNvCxnSpPr>
          <p:nvPr/>
        </p:nvCxnSpPr>
        <p:spPr>
          <a:xfrm flipH="1">
            <a:off x="5403591" y="4418277"/>
            <a:ext cx="650543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>
            <a:off x="6054134" y="3339176"/>
            <a:ext cx="771667" cy="4102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14651" y="5980450"/>
            <a:ext cx="3003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Binary Search Tree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5010" y="5752550"/>
            <a:ext cx="220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NOT</a:t>
            </a:r>
            <a:r>
              <a:rPr lang="en-US" sz="2800" dirty="0">
                <a:solidFill>
                  <a:srgbClr val="CF6E6C"/>
                </a:solidFill>
              </a:rPr>
              <a:t> a Binary Search Tree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638261" y="2478157"/>
            <a:ext cx="0" cy="422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73039" y="15991"/>
            <a:ext cx="383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Which of these is a BST?</a:t>
            </a:r>
          </a:p>
          <a:p>
            <a:r>
              <a:rPr lang="en-US" sz="2000" dirty="0"/>
              <a:t>1 minute Think-Pair-Share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D4919-6C6B-E94A-A3C3-68FF8CDA0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612" y="172404"/>
            <a:ext cx="3248721" cy="17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8" y="25773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15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70048" y="347644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87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5926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447430" y="508425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775614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0530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00527" y="507466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180673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558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21589" y="446728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4427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64347" y="3503333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926930" y="44618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82506" y="351924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81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9" y="259450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833834" y="353714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32983" y="255541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CC96-7FF7-D143-9CDA-C4EE9117406D}"/>
              </a:ext>
            </a:extLst>
          </p:cNvPr>
          <p:cNvSpPr txBox="1"/>
          <p:nvPr/>
        </p:nvSpPr>
        <p:spPr>
          <a:xfrm>
            <a:off x="7688707" y="5874890"/>
            <a:ext cx="129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Sorted!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8816A-B95F-E94D-80A3-1B11C8F5D9D2}"/>
              </a:ext>
            </a:extLst>
          </p:cNvPr>
          <p:cNvSpPr txBox="1"/>
          <p:nvPr/>
        </p:nvSpPr>
        <p:spPr>
          <a:xfrm>
            <a:off x="710583" y="5715298"/>
            <a:ext cx="3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Runs in time O(n).</a:t>
            </a:r>
          </a:p>
        </p:txBody>
      </p:sp>
    </p:spTree>
    <p:extLst>
      <p:ext uri="{BB962C8B-B14F-4D97-AF65-F5344CB8AC3E}">
        <p14:creationId xmlns:p14="http://schemas.microsoft.com/office/powerpoint/2010/main" val="9025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1874"/>
            <a:ext cx="7886700" cy="1325563"/>
          </a:xfrm>
        </p:spPr>
        <p:txBody>
          <a:bodyPr/>
          <a:lstStyle/>
          <a:p>
            <a:r>
              <a:rPr lang="en-US" dirty="0"/>
              <a:t>Back to 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0" y="3018321"/>
            <a:ext cx="7886700" cy="82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Fast </a:t>
            </a:r>
            <a:r>
              <a:rPr lang="en-US" sz="4400" dirty="0">
                <a:solidFill>
                  <a:srgbClr val="CF6E6C"/>
                </a:solidFill>
              </a:rPr>
              <a:t>SEARCH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4"/>
                </a:solidFill>
              </a:rPr>
              <a:t>INSERT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1"/>
                </a:solidFill>
              </a:rPr>
              <a:t>DELETE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434" y="3803373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do these?</a:t>
            </a:r>
          </a:p>
        </p:txBody>
      </p:sp>
    </p:spTree>
    <p:extLst>
      <p:ext uri="{BB962C8B-B14F-4D97-AF65-F5344CB8AC3E}">
        <p14:creationId xmlns:p14="http://schemas.microsoft.com/office/powerpoint/2010/main" val="1439694102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 in a Binary Search Tree</a:t>
            </a:r>
            <a:br>
              <a:rPr lang="en-US" dirty="0"/>
            </a:br>
            <a:r>
              <a:rPr lang="en-US" sz="3100" dirty="0"/>
              <a:t>definition by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 rot="10800000">
            <a:off x="2163772" y="154156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60344" y="1701711"/>
            <a:ext cx="389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7336" y="2367197"/>
            <a:ext cx="3985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4.5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turns out it will be convenient to </a:t>
            </a:r>
            <a:r>
              <a:rPr lang="en-US" sz="2000" b="1" dirty="0">
                <a:solidFill>
                  <a:schemeClr val="accent4"/>
                </a:solidFill>
              </a:rPr>
              <a:t>return 4 </a:t>
            </a:r>
            <a:r>
              <a:rPr lang="en-US" sz="2000" dirty="0">
                <a:solidFill>
                  <a:schemeClr val="accent4"/>
                </a:solidFill>
              </a:rPr>
              <a:t>in this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(that is, </a:t>
            </a:r>
            <a:r>
              <a:rPr lang="en-US" sz="2000" b="1" dirty="0">
                <a:solidFill>
                  <a:schemeClr val="accent4"/>
                </a:solidFill>
              </a:rPr>
              <a:t>return</a:t>
            </a:r>
            <a:r>
              <a:rPr lang="en-US" sz="2000" dirty="0">
                <a:solidFill>
                  <a:schemeClr val="accent4"/>
                </a:solidFill>
              </a:rPr>
              <a:t> the last node before we went off the tree)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209266" y="154156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31" y="4997308"/>
            <a:ext cx="1156325" cy="15176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63828" y="637900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7893" y="4988181"/>
            <a:ext cx="212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Write pseudocode (or actual code) to implement this!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7479" y="5719715"/>
            <a:ext cx="47616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long does this take?</a:t>
            </a:r>
          </a:p>
          <a:p>
            <a:endParaRPr lang="en-US" sz="800" dirty="0"/>
          </a:p>
          <a:p>
            <a:r>
              <a:rPr lang="en-US" sz="2400" dirty="0"/>
              <a:t>O(length of longest path) = O(height)</a:t>
            </a:r>
          </a:p>
        </p:txBody>
      </p:sp>
    </p:spTree>
    <p:extLst>
      <p:ext uri="{BB962C8B-B14F-4D97-AF65-F5344CB8AC3E}">
        <p14:creationId xmlns:p14="http://schemas.microsoft.com/office/powerpoint/2010/main" val="2684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1233 0.151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11232 0.151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2 0.15139 L -0.01909 0.3226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/>
      <p:bldP spid="21" grpId="0" uiExpand="1" build="p" bldLvl="2"/>
      <p:bldP spid="22" grpId="0" animBg="1"/>
      <p:bldP spid="22" grpId="1" animBg="1"/>
      <p:bldP spid="22" grpId="2" animBg="1"/>
      <p:bldP spid="25" grpId="0"/>
      <p:bldP spid="26" grpId="0"/>
      <p:bldP spid="1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163771" y="156455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39445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Insert </a:t>
            </a:r>
            <a:r>
              <a:rPr lang="en-US" sz="2000" dirty="0"/>
              <a:t>a new node with desired key at x</a:t>
            </a:r>
            <a:r>
              <a:rPr lang="mr-IN" sz="2000" dirty="0"/>
              <a:t>…</a:t>
            </a:r>
            <a:endParaRPr lang="en-US" sz="2000" dirty="0"/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41888" y="5420139"/>
            <a:ext cx="275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You thought about this on your pre-lecture exercise!</a:t>
            </a:r>
          </a:p>
          <a:p>
            <a:pPr algn="r"/>
            <a:r>
              <a:rPr lang="en-US" dirty="0"/>
              <a:t>(See skipped slide for pseudocode.)</a:t>
            </a:r>
          </a:p>
        </p:txBody>
      </p:sp>
    </p:spTree>
    <p:extLst>
      <p:ext uri="{BB962C8B-B14F-4D97-AF65-F5344CB8AC3E}">
        <p14:creationId xmlns:p14="http://schemas.microsoft.com/office/powerpoint/2010/main" val="4059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2" grpId="2" animBg="1"/>
      <p:bldP spid="24" grpId="0" animBg="1"/>
      <p:bldP spid="3" grpId="0" uiExpand="1" build="p" bldLvl="3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E1DC-9C7F-3041-B939-FFD7DBD8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E93E-1906-334D-AB95-DFB64F71A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3997"/>
            <a:ext cx="7886700" cy="4351338"/>
          </a:xfrm>
        </p:spPr>
        <p:txBody>
          <a:bodyPr/>
          <a:lstStyle/>
          <a:p>
            <a:r>
              <a:rPr lang="en-US" dirty="0"/>
              <a:t>A brief wrap-up of divide and conquer.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40CBC-E2DC-184A-907C-6F5A977EE4AE}"/>
              </a:ext>
            </a:extLst>
          </p:cNvPr>
          <p:cNvGrpSpPr/>
          <p:nvPr/>
        </p:nvGrpSpPr>
        <p:grpSpPr>
          <a:xfrm>
            <a:off x="406400" y="2771257"/>
            <a:ext cx="8359909" cy="3712671"/>
            <a:chOff x="374070" y="2649874"/>
            <a:chExt cx="8392239" cy="38340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B63411-B82E-C643-9714-0ABBC6557731}"/>
                </a:ext>
              </a:extLst>
            </p:cNvPr>
            <p:cNvSpPr/>
            <p:nvPr/>
          </p:nvSpPr>
          <p:spPr>
            <a:xfrm>
              <a:off x="2808695" y="2649874"/>
              <a:ext cx="3494168" cy="1131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Big problem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B798BDD-DD91-2544-9196-55E6668A3DAA}"/>
                </a:ext>
              </a:extLst>
            </p:cNvPr>
            <p:cNvSpPr/>
            <p:nvPr/>
          </p:nvSpPr>
          <p:spPr>
            <a:xfrm>
              <a:off x="5901240" y="4206632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B85A50-E760-4546-B596-54649789C148}"/>
                </a:ext>
              </a:extLst>
            </p:cNvPr>
            <p:cNvSpPr/>
            <p:nvPr/>
          </p:nvSpPr>
          <p:spPr>
            <a:xfrm>
              <a:off x="891616" y="4221638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0B5FDF-6CE5-F041-927B-EC6D3DD61C2A}"/>
                </a:ext>
              </a:extLst>
            </p:cNvPr>
            <p:cNvSpPr/>
            <p:nvPr/>
          </p:nvSpPr>
          <p:spPr>
            <a:xfrm>
              <a:off x="374070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FC1A94-C27F-6849-83D3-D7AB538F3ED0}"/>
                </a:ext>
              </a:extLst>
            </p:cNvPr>
            <p:cNvSpPr/>
            <p:nvPr/>
          </p:nvSpPr>
          <p:spPr>
            <a:xfrm>
              <a:off x="2272144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8EF834-4347-3842-AB3A-365CCD60B334}"/>
                </a:ext>
              </a:extLst>
            </p:cNvPr>
            <p:cNvSpPr/>
            <p:nvPr/>
          </p:nvSpPr>
          <p:spPr>
            <a:xfrm>
              <a:off x="5056908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604F60-195C-3544-A858-6E3BDEE95292}"/>
                </a:ext>
              </a:extLst>
            </p:cNvPr>
            <p:cNvSpPr/>
            <p:nvPr/>
          </p:nvSpPr>
          <p:spPr>
            <a:xfrm>
              <a:off x="6965216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1CEF39-6E44-8C4A-B0E3-12EF42721B70}"/>
                </a:ext>
              </a:extLst>
            </p:cNvPr>
            <p:cNvSpPr txBox="1"/>
            <p:nvPr/>
          </p:nvSpPr>
          <p:spPr>
            <a:xfrm>
              <a:off x="2728187" y="5181597"/>
              <a:ext cx="1001439" cy="381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CF6E6C"/>
                  </a:solidFill>
                </a:rPr>
                <a:t>Recurse</a:t>
              </a:r>
              <a:r>
                <a:rPr lang="en-US" dirty="0">
                  <a:solidFill>
                    <a:srgbClr val="CF6E6C"/>
                  </a:solidFill>
                </a:rPr>
                <a:t>!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623E77-E198-694E-B2C8-59D393D61F1C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4555779" y="3780974"/>
              <a:ext cx="2533331" cy="4256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9F5F1E-4B47-7044-8642-22EADBE77915}"/>
                </a:ext>
              </a:extLst>
            </p:cNvPr>
            <p:cNvCxnSpPr>
              <a:stCxn id="5" idx="4"/>
              <a:endCxn id="7" idx="0"/>
            </p:cNvCxnSpPr>
            <p:nvPr/>
          </p:nvCxnSpPr>
          <p:spPr>
            <a:xfrm flipH="1">
              <a:off x="2079487" y="3780974"/>
              <a:ext cx="2476293" cy="4406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833F16-AE65-8C48-9088-2AE83C3B8D20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 flipH="1">
              <a:off x="1274617" y="5130869"/>
              <a:ext cx="804870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2581A3-B73A-A44B-9604-044190002E61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 flipH="1">
              <a:off x="5957455" y="5115863"/>
              <a:ext cx="1131656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864E99-03BA-6A4C-AFE7-FFE90A9B362F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>
              <a:off x="7089111" y="5115863"/>
              <a:ext cx="776652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0F5DA1-1057-F04C-95F9-DF0BE834370E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>
              <a:off x="2079487" y="5130869"/>
              <a:ext cx="1093204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4921B9-6945-3240-ABFC-8501E6FA92D2}"/>
              </a:ext>
            </a:extLst>
          </p:cNvPr>
          <p:cNvSpPr txBox="1"/>
          <p:nvPr/>
        </p:nvSpPr>
        <p:spPr>
          <a:xfrm>
            <a:off x="469220" y="2903403"/>
            <a:ext cx="166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Divide and Conquer: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922087-45E1-0541-AA52-9C07924D3270}"/>
              </a:ext>
            </a:extLst>
          </p:cNvPr>
          <p:cNvSpPr txBox="1"/>
          <p:nvPr/>
        </p:nvSpPr>
        <p:spPr>
          <a:xfrm>
            <a:off x="7602387" y="5222826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Recurse</a:t>
            </a:r>
            <a:r>
              <a:rPr lang="en-US" dirty="0">
                <a:solidFill>
                  <a:srgbClr val="CF6E6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4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027212" y="378124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4327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&gt;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right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&lt;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left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 == key: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b="1" dirty="0"/>
              <a:t>return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53625" y="86511"/>
            <a:ext cx="1410862" cy="1200329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here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294102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DELETE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2" y="1431795"/>
            <a:ext cx="4573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Delete 2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chemeClr val="accent4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(key):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x = </a:t>
            </a:r>
            <a:r>
              <a:rPr lang="en-US" sz="2400" dirty="0">
                <a:solidFill>
                  <a:schemeClr val="accent1"/>
                </a:solidFill>
              </a:rPr>
              <a:t>SEARCH</a:t>
            </a:r>
            <a:r>
              <a:rPr lang="en-US" sz="2400" dirty="0"/>
              <a:t>(key)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dirty="0" err="1"/>
              <a:t>x.key</a:t>
            </a:r>
            <a:r>
              <a:rPr lang="en-US" sz="2400" dirty="0"/>
              <a:t> == key:</a:t>
            </a:r>
          </a:p>
          <a:p>
            <a:pPr marL="1371600" lvl="2" indent="-457200">
              <a:buFont typeface="Arial" charset="0"/>
              <a:buChar char="•"/>
            </a:pP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.delete x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</a:t>
            </a:r>
            <a:endParaRPr lang="en-US" sz="2800" dirty="0">
              <a:solidFill>
                <a:srgbClr val="CF6E6C"/>
              </a:solidFill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2163772" y="158833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9" idx="2"/>
            <a:endCxn id="5" idx="0"/>
          </p:cNvCxnSpPr>
          <p:nvPr/>
        </p:nvCxnSpPr>
        <p:spPr>
          <a:xfrm flipH="1">
            <a:off x="990601" y="369976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1617" y="4695488"/>
            <a:ext cx="3614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You thought about this in your pre-lecture exercise too!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This is a bit more complicated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see the skipped slides for some pictures of the different cases.</a:t>
            </a:r>
          </a:p>
        </p:txBody>
      </p:sp>
      <p:cxnSp>
        <p:nvCxnSpPr>
          <p:cNvPr id="28" name="Straight Arrow Connector 27"/>
          <p:cNvCxnSpPr>
            <a:stCxn id="27" idx="0"/>
            <a:endCxn id="21" idx="2"/>
          </p:cNvCxnSpPr>
          <p:nvPr/>
        </p:nvCxnSpPr>
        <p:spPr>
          <a:xfrm flipH="1" flipV="1">
            <a:off x="6857396" y="3986340"/>
            <a:ext cx="201265" cy="709148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134840" y="4827391"/>
            <a:ext cx="718527" cy="369332"/>
            <a:chOff x="1367977" y="4947903"/>
            <a:chExt cx="718527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2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14757 0.32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092 L 0.0441 -0.15671 " pathEditMode="relative" ptsTypes="AA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1" grpId="0" uiExpand="1" build="p" bldLvl="3"/>
      <p:bldP spid="23" grpId="0" animBg="1"/>
      <p:bldP spid="23" grpId="1" animBg="1"/>
      <p:bldP spid="23" grpId="2" animBg="1"/>
      <p:bldP spid="23" grpId="3" animBg="1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326"/>
            <a:ext cx="7886700" cy="1556596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</a:t>
            </a:r>
            <a:br>
              <a:rPr lang="en-US" dirty="0"/>
            </a:br>
            <a:r>
              <a:rPr lang="en-US" sz="3600" dirty="0"/>
              <a:t>several cases (by example) </a:t>
            </a:r>
            <a:br>
              <a:rPr lang="en-US" sz="3600" dirty="0"/>
            </a:br>
            <a:r>
              <a:rPr lang="en-US" sz="3600" dirty="0">
                <a:solidFill>
                  <a:schemeClr val="accent4"/>
                </a:solidFill>
              </a:rPr>
              <a:t>say we want to delete 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7665" y="4303453"/>
            <a:ext cx="130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This triangle is a cartoon for a subtree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50153" y="2486539"/>
            <a:ext cx="378477" cy="3265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73812" y="2802394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11" y="3576355"/>
            <a:ext cx="299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1</a:t>
            </a:r>
            <a:r>
              <a:rPr lang="en-US" sz="2400" dirty="0"/>
              <a:t>:  if 3 is a leaf,</a:t>
            </a:r>
          </a:p>
          <a:p>
            <a:r>
              <a:rPr lang="en-US" sz="2400" dirty="0"/>
              <a:t> just delete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86784" y="365692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65261" y="281256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2564" y="3309617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angle 32"/>
          <p:cNvSpPr/>
          <p:nvPr/>
        </p:nvSpPr>
        <p:spPr>
          <a:xfrm>
            <a:off x="4598269" y="4222181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86195" y="2475356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99251" y="5402400"/>
            <a:ext cx="40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2:  </a:t>
            </a:r>
            <a:r>
              <a:rPr lang="en-US" sz="2400" dirty="0"/>
              <a:t>if 3 has just one child</a:t>
            </a:r>
            <a:r>
              <a:rPr lang="en-US" sz="2400"/>
              <a:t>, </a:t>
            </a:r>
          </a:p>
          <a:p>
            <a:r>
              <a:rPr lang="en-US" sz="2400" dirty="0"/>
              <a:t>move that up.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84034" y="1983093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5518" y="196923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34020" y="281154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Triangle 54"/>
          <p:cNvSpPr/>
          <p:nvPr/>
        </p:nvSpPr>
        <p:spPr>
          <a:xfrm>
            <a:off x="7257924" y="3401315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648003" y="2474331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847326" y="196820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104650" y="1968712"/>
            <a:ext cx="441869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57284" y="2250926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274091" y="2929767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40209" y="6398785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Siggi</a:t>
            </a:r>
            <a:r>
              <a:rPr lang="en-US" sz="1400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04393" y="5029998"/>
            <a:ext cx="28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Write pseudocode for all of these!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607" y="5279980"/>
            <a:ext cx="1141204" cy="118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6904" y="238539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1088233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33" y="270397"/>
            <a:ext cx="8117785" cy="678599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 </a:t>
            </a:r>
            <a:br>
              <a:rPr lang="en-US" dirty="0"/>
            </a:br>
            <a:r>
              <a:rPr lang="en-US" sz="2200" dirty="0" err="1"/>
              <a:t>ctd</a:t>
            </a:r>
            <a:r>
              <a:rPr lang="en-US" sz="2200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9340" y="3527582"/>
            <a:ext cx="1794585" cy="3231028"/>
            <a:chOff x="706575" y="1843574"/>
            <a:chExt cx="2642081" cy="41732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156702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6441" y="1843574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33739" y="2526202"/>
              <a:ext cx="648235" cy="407966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2"/>
              <a:endCxn id="7" idx="0"/>
            </p:cNvCxnSpPr>
            <p:nvPr/>
          </p:nvCxnSpPr>
          <p:spPr>
            <a:xfrm flipH="1">
              <a:off x="1304499" y="2512411"/>
              <a:ext cx="557214" cy="421757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angle 10"/>
            <p:cNvSpPr/>
            <p:nvPr/>
          </p:nvSpPr>
          <p:spPr>
            <a:xfrm>
              <a:off x="706575" y="3691054"/>
              <a:ext cx="829866" cy="1024297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1682981" y="3691054"/>
              <a:ext cx="1665675" cy="2325785"/>
            </a:xfrm>
            <a:prstGeom prst="triangle">
              <a:avLst/>
            </a:prstGeom>
            <a:pattFill prst="wdUpDiag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94880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37337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956577" y="3547657"/>
            <a:ext cx="1079048" cy="2203351"/>
            <a:chOff x="847149" y="1869502"/>
            <a:chExt cx="1588632" cy="28458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507023" y="1869502"/>
              <a:ext cx="928758" cy="668836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3.1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847149" y="3691098"/>
              <a:ext cx="829867" cy="1024298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66635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709092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3524" y="4045410"/>
            <a:ext cx="440302" cy="315856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052" y="1103024"/>
            <a:ext cx="51949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3</a:t>
            </a:r>
            <a:r>
              <a:rPr lang="en-US" sz="2400" dirty="0"/>
              <a:t>:  if 3 has two children, </a:t>
            </a:r>
          </a:p>
          <a:p>
            <a:r>
              <a:rPr lang="en-US" sz="2400" dirty="0"/>
              <a:t>replace 3 with it’s </a:t>
            </a:r>
            <a:r>
              <a:rPr lang="en-US" sz="2400" dirty="0">
                <a:solidFill>
                  <a:srgbClr val="CF6E6C"/>
                </a:solidFill>
              </a:rPr>
              <a:t>immediate successor.</a:t>
            </a:r>
          </a:p>
          <a:p>
            <a:r>
              <a:rPr lang="en-US" sz="2000" dirty="0"/>
              <a:t>(aka, next biggest thing after 3)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85889" y="3716351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9218" y="1515417"/>
            <a:ext cx="3944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this maintain the BST property?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Yes.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find the immediate successor?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SEARCH for 3 in the subtree under 3.right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remove it when we find it?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If [3.1] has 0 or 1 children, do one of the previous cases.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What if [3.1] has two children?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doesn’t.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7948" y="437281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Triangle 26"/>
          <p:cNvSpPr/>
          <p:nvPr/>
        </p:nvSpPr>
        <p:spPr>
          <a:xfrm>
            <a:off x="3761510" y="4957938"/>
            <a:ext cx="1115288" cy="1800671"/>
          </a:xfrm>
          <a:prstGeom prst="triangle">
            <a:avLst/>
          </a:pr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2114" y="5964450"/>
            <a:ext cx="563268" cy="444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3.1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0156" y="95632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863644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430"/>
          </a:xfrm>
        </p:spPr>
        <p:txBody>
          <a:bodyPr>
            <a:normAutofit/>
          </a:bodyPr>
          <a:lstStyle/>
          <a:p>
            <a:r>
              <a:rPr lang="en-US" sz="4000" dirty="0"/>
              <a:t>How long do these operations 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49" y="115155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is the big one.  </a:t>
            </a:r>
          </a:p>
          <a:p>
            <a:pPr lvl="1"/>
            <a:r>
              <a:rPr lang="en-US" dirty="0"/>
              <a:t>Everything else just calls </a:t>
            </a:r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and then does some small O(1)-time operation.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7618C-C788-3948-AF1C-CB667F3AFF32}"/>
              </a:ext>
            </a:extLst>
          </p:cNvPr>
          <p:cNvGrpSpPr/>
          <p:nvPr/>
        </p:nvGrpSpPr>
        <p:grpSpPr>
          <a:xfrm>
            <a:off x="813858" y="3029239"/>
            <a:ext cx="3467045" cy="2058090"/>
            <a:chOff x="813858" y="3029238"/>
            <a:chExt cx="5131561" cy="2860453"/>
          </a:xfrm>
        </p:grpSpPr>
        <p:sp>
          <p:nvSpPr>
            <p:cNvPr id="4" name="Rectangle 3"/>
            <p:cNvSpPr/>
            <p:nvPr/>
          </p:nvSpPr>
          <p:spPr>
            <a:xfrm>
              <a:off x="2282667" y="529371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13858" y="5281697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98492" y="527530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1565" y="396708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0785" y="4011653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8382" y="30292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0" idx="2"/>
              <a:endCxn id="7" idx="0"/>
            </p:cNvCxnSpPr>
            <p:nvPr/>
          </p:nvCxnSpPr>
          <p:spPr>
            <a:xfrm>
              <a:off x="3431846" y="3625213"/>
              <a:ext cx="1243183" cy="3418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2"/>
              <a:endCxn id="6" idx="0"/>
            </p:cNvCxnSpPr>
            <p:nvPr/>
          </p:nvCxnSpPr>
          <p:spPr>
            <a:xfrm>
              <a:off x="4675029" y="4563055"/>
              <a:ext cx="846927" cy="712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2"/>
              <a:endCxn id="4" idx="0"/>
            </p:cNvCxnSpPr>
            <p:nvPr/>
          </p:nvCxnSpPr>
          <p:spPr>
            <a:xfrm>
              <a:off x="2084249" y="4607628"/>
              <a:ext cx="621882" cy="686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5" idx="0"/>
            </p:cNvCxnSpPr>
            <p:nvPr/>
          </p:nvCxnSpPr>
          <p:spPr>
            <a:xfrm flipH="1">
              <a:off x="1237322" y="4607628"/>
              <a:ext cx="846927" cy="6740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629973" y="528612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379" name="Straight Connector 378"/>
            <p:cNvCxnSpPr>
              <a:stCxn id="7" idx="2"/>
              <a:endCxn id="28" idx="0"/>
            </p:cNvCxnSpPr>
            <p:nvPr/>
          </p:nvCxnSpPr>
          <p:spPr>
            <a:xfrm flipH="1">
              <a:off x="4053437" y="4563055"/>
              <a:ext cx="621592" cy="7230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>
              <a:stCxn id="10" idx="2"/>
              <a:endCxn id="9" idx="0"/>
            </p:cNvCxnSpPr>
            <p:nvPr/>
          </p:nvCxnSpPr>
          <p:spPr>
            <a:xfrm flipH="1">
              <a:off x="2084249" y="3625213"/>
              <a:ext cx="1347597" cy="3864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>
            <a:off x="4494333" y="2983380"/>
            <a:ext cx="4184082" cy="2195740"/>
            <a:chOff x="6045958" y="2906973"/>
            <a:chExt cx="4184082" cy="2964308"/>
          </a:xfrm>
        </p:grpSpPr>
        <p:sp>
          <p:nvSpPr>
            <p:cNvPr id="481" name="TextBox 480"/>
            <p:cNvSpPr txBox="1"/>
            <p:nvPr/>
          </p:nvSpPr>
          <p:spPr>
            <a:xfrm>
              <a:off x="6878999" y="2984339"/>
              <a:ext cx="3351041" cy="4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Time = O(height of tree)</a:t>
              </a:r>
            </a:p>
          </p:txBody>
        </p:sp>
        <p:sp>
          <p:nvSpPr>
            <p:cNvPr id="482" name="Right Brace 481"/>
            <p:cNvSpPr/>
            <p:nvPr/>
          </p:nvSpPr>
          <p:spPr>
            <a:xfrm>
              <a:off x="6045958" y="2906973"/>
              <a:ext cx="696036" cy="2964308"/>
            </a:xfrm>
            <a:prstGeom prst="rightBrace">
              <a:avLst>
                <a:gd name="adj1" fmla="val 8333"/>
                <a:gd name="adj2" fmla="val 9945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483" name="TextBox 482"/>
          <p:cNvSpPr txBox="1"/>
          <p:nvPr/>
        </p:nvSpPr>
        <p:spPr>
          <a:xfrm>
            <a:off x="5101223" y="4172906"/>
            <a:ext cx="226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Trees have depth O(log(n)).  </a:t>
            </a:r>
            <a:r>
              <a:rPr lang="en-US" sz="2000" b="1" dirty="0"/>
              <a:t>Done!</a:t>
            </a:r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34" y="4844549"/>
            <a:ext cx="1514085" cy="1517223"/>
          </a:xfrm>
          <a:prstGeom prst="rect">
            <a:avLst/>
          </a:prstGeom>
        </p:spPr>
      </p:pic>
      <p:sp>
        <p:nvSpPr>
          <p:cNvPr id="485" name="TextBox 484"/>
          <p:cNvSpPr txBox="1"/>
          <p:nvPr/>
        </p:nvSpPr>
        <p:spPr>
          <a:xfrm>
            <a:off x="5355783" y="6275594"/>
            <a:ext cx="180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Lucky the lackadaisical lemur.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528566" y="5365439"/>
            <a:ext cx="41081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long does search take?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05C2F-EB64-2B45-A8BB-C154EB0A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617" y="5218586"/>
            <a:ext cx="782115" cy="10770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242C1A-7769-D541-8C81-CE3214F3E336}"/>
              </a:ext>
            </a:extLst>
          </p:cNvPr>
          <p:cNvSpPr txBox="1"/>
          <p:nvPr/>
        </p:nvSpPr>
        <p:spPr>
          <a:xfrm>
            <a:off x="7547035" y="4382351"/>
            <a:ext cx="14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Wait a second…</a:t>
            </a:r>
            <a:endParaRPr lang="en-US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49F09-FF5E-DD45-A8D9-84E8921EEB7C}"/>
              </a:ext>
            </a:extLst>
          </p:cNvPr>
          <p:cNvSpPr txBox="1"/>
          <p:nvPr/>
        </p:nvSpPr>
        <p:spPr>
          <a:xfrm>
            <a:off x="7134938" y="6250650"/>
            <a:ext cx="178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18774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  <p:bldP spid="485" grpId="0"/>
      <p:bldP spid="487" grpId="0" animBg="1"/>
      <p:bldP spid="26" grpId="1"/>
      <p:bldP spid="2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3" y="120894"/>
            <a:ext cx="7886700" cy="729587"/>
          </a:xfrm>
        </p:spPr>
        <p:txBody>
          <a:bodyPr>
            <a:normAutofit/>
          </a:bodyPr>
          <a:lstStyle/>
          <a:p>
            <a:r>
              <a:rPr lang="en-US" dirty="0"/>
              <a:t>Search might take time O(n).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5184" y="1094714"/>
            <a:ext cx="4045128" cy="5571763"/>
            <a:chOff x="855184" y="1094714"/>
            <a:chExt cx="4045128" cy="5571763"/>
          </a:xfrm>
        </p:grpSpPr>
        <p:sp>
          <p:nvSpPr>
            <p:cNvPr id="4" name="Rectangle 3"/>
            <p:cNvSpPr/>
            <p:nvPr/>
          </p:nvSpPr>
          <p:spPr>
            <a:xfrm>
              <a:off x="2123279" y="27620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5184" y="109471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607050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9922" y="524338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7852" y="193492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742" y="358915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4062" y="441627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>
              <a:endCxn id="8" idx="0"/>
            </p:cNvCxnSpPr>
            <p:nvPr/>
          </p:nvCxnSpPr>
          <p:spPr>
            <a:xfrm>
              <a:off x="1276352" y="169068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31315" y="251125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29098" y="3344921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86837" y="4178583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4472" y="5012245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37335" y="582626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629921" y="1392701"/>
            <a:ext cx="52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is a valid binary search tree.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version with n nodes has depth n, </a:t>
            </a:r>
            <a:r>
              <a:rPr lang="en-US" sz="2800" b="1" dirty="0"/>
              <a:t>not</a:t>
            </a:r>
            <a:r>
              <a:rPr lang="en-US" sz="2800" dirty="0"/>
              <a:t> O(log(n)).</a:t>
            </a:r>
          </a:p>
        </p:txBody>
      </p:sp>
    </p:spTree>
    <p:extLst>
      <p:ext uri="{BB962C8B-B14F-4D97-AF65-F5344CB8AC3E}">
        <p14:creationId xmlns:p14="http://schemas.microsoft.com/office/powerpoint/2010/main" val="5678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85" y="1929254"/>
            <a:ext cx="8733715" cy="4738668"/>
          </a:xfrm>
        </p:spPr>
        <p:txBody>
          <a:bodyPr>
            <a:normAutofit/>
          </a:bodyPr>
          <a:lstStyle/>
          <a:p>
            <a:r>
              <a:rPr lang="en-US" dirty="0"/>
              <a:t>Goal: Fast 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/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r>
              <a:rPr lang="en-US" dirty="0"/>
              <a:t>All these things take time O(height)</a:t>
            </a:r>
          </a:p>
          <a:p>
            <a:r>
              <a:rPr lang="en-US" dirty="0"/>
              <a:t>And the height might be big!!!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Idea 0:</a:t>
            </a:r>
          </a:p>
          <a:p>
            <a:pPr lvl="1"/>
            <a:r>
              <a:rPr lang="en-US" dirty="0"/>
              <a:t>Keep track of how deep the tree is getting.</a:t>
            </a:r>
          </a:p>
          <a:p>
            <a:pPr lvl="1"/>
            <a:r>
              <a:rPr lang="en-US" dirty="0"/>
              <a:t>If it gets too tall, re-do everything from scratch.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(n) every so often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Turns out that’s not a great idea.  Instead we turn to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646" y="239778"/>
            <a:ext cx="1156325" cy="151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1243" y="162147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4853" y="239778"/>
            <a:ext cx="201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How often is “every so often” in the worst case?  It’s actually pretty often!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548" y="618780"/>
            <a:ext cx="7772400" cy="2387600"/>
          </a:xfrm>
        </p:spPr>
        <p:txBody>
          <a:bodyPr/>
          <a:lstStyle/>
          <a:p>
            <a:r>
              <a:rPr lang="en-US" dirty="0"/>
              <a:t>Self-Balancing </a:t>
            </a:r>
            <a:br>
              <a:rPr lang="en-US" dirty="0"/>
            </a:br>
            <a:r>
              <a:rPr lang="en-US" dirty="0"/>
              <a:t>Binary Search Trees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63367" y="3930555"/>
            <a:ext cx="3411174" cy="2927445"/>
            <a:chOff x="5882185" y="3488563"/>
            <a:chExt cx="4312693" cy="3836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1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Idea 1: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843" y="-7008"/>
            <a:ext cx="398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No matter what lives underneath A,B,C, </a:t>
            </a:r>
            <a:r>
              <a:rPr lang="en-US" b="1" dirty="0">
                <a:solidFill>
                  <a:schemeClr val="accent1"/>
                </a:solidFill>
              </a:rPr>
              <a:t>this takes time O(1).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(Why?)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11835" y="5373110"/>
            <a:ext cx="101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 fell down.</a:t>
            </a: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-6472" y="1822171"/>
            <a:ext cx="181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Note: A, B, C, X, Y are variable names, not the contents of the nodes.</a:t>
            </a:r>
          </a:p>
        </p:txBody>
      </p:sp>
    </p:spTree>
    <p:extLst>
      <p:ext uri="{BB962C8B-B14F-4D97-AF65-F5344CB8AC3E}">
        <p14:creationId xmlns:p14="http://schemas.microsoft.com/office/powerpoint/2010/main" val="1251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41" grpId="0"/>
      <p:bldP spid="549" grpId="0"/>
      <p:bldP spid="15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seems helpful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3088" y="445564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7839" y="3086604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99315" y="587422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1577" y="4566000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26201" y="203117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5" idx="2"/>
            <a:endCxn id="24" idx="0"/>
          </p:cNvCxnSpPr>
          <p:nvPr/>
        </p:nvCxnSpPr>
        <p:spPr>
          <a:xfrm>
            <a:off x="3569202" y="5161975"/>
            <a:ext cx="357738" cy="71225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8" idx="0"/>
            <a:endCxn id="26" idx="2"/>
          </p:cNvCxnSpPr>
          <p:nvPr/>
        </p:nvCxnSpPr>
        <p:spPr>
          <a:xfrm flipH="1" flipV="1">
            <a:off x="1953826" y="2627148"/>
            <a:ext cx="828362" cy="70297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2"/>
            <a:endCxn id="23" idx="0"/>
          </p:cNvCxnSpPr>
          <p:nvPr/>
        </p:nvCxnSpPr>
        <p:spPr>
          <a:xfrm flipH="1">
            <a:off x="1125464" y="2627148"/>
            <a:ext cx="828362" cy="45945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616441" y="583844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33" name="Straight Connector 32"/>
          <p:cNvCxnSpPr>
            <a:stCxn id="25" idx="2"/>
            <a:endCxn id="32" idx="0"/>
          </p:cNvCxnSpPr>
          <p:nvPr/>
        </p:nvCxnSpPr>
        <p:spPr>
          <a:xfrm flipH="1">
            <a:off x="2944066" y="5161975"/>
            <a:ext cx="625136" cy="6764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" idx="0"/>
            <a:endCxn id="38" idx="2"/>
          </p:cNvCxnSpPr>
          <p:nvPr/>
        </p:nvCxnSpPr>
        <p:spPr>
          <a:xfrm flipH="1" flipV="1">
            <a:off x="2782188" y="3926098"/>
            <a:ext cx="787014" cy="6399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54563" y="333012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7" name="Straight Connector 46"/>
          <p:cNvCxnSpPr>
            <a:stCxn id="22" idx="0"/>
            <a:endCxn id="38" idx="2"/>
          </p:cNvCxnSpPr>
          <p:nvPr/>
        </p:nvCxnSpPr>
        <p:spPr>
          <a:xfrm flipV="1">
            <a:off x="1780713" y="3926098"/>
            <a:ext cx="1001475" cy="52954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0594" y="2410965"/>
            <a:ext cx="2181965" cy="98896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flipH="1">
            <a:off x="2723053" y="2037294"/>
            <a:ext cx="160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332559" y="1906879"/>
            <a:ext cx="0" cy="5554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891493" y="-1769990"/>
            <a:ext cx="4136489" cy="7053613"/>
            <a:chOff x="4891493" y="-1769990"/>
            <a:chExt cx="4136489" cy="7053613"/>
          </a:xfrm>
        </p:grpSpPr>
        <p:sp>
          <p:nvSpPr>
            <p:cNvPr id="71" name="Rectangle 70"/>
            <p:cNvSpPr/>
            <p:nvPr/>
          </p:nvSpPr>
          <p:spPr>
            <a:xfrm>
              <a:off x="6025022" y="4687648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9149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273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883231" y="3384591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55305" y="3399927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/>
            <p:cNvCxnSpPr>
              <a:stCxn id="74" idx="2"/>
              <a:endCxn id="73" idx="0"/>
            </p:cNvCxnSpPr>
            <p:nvPr/>
          </p:nvCxnSpPr>
          <p:spPr>
            <a:xfrm>
              <a:off x="8210856" y="3980566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7304769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80" name="Straight Connector 79"/>
            <p:cNvCxnSpPr>
              <a:stCxn id="74" idx="2"/>
              <a:endCxn id="79" idx="0"/>
            </p:cNvCxnSpPr>
            <p:nvPr/>
          </p:nvCxnSpPr>
          <p:spPr>
            <a:xfrm flipH="1">
              <a:off x="7632394" y="3980566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4" idx="0"/>
            </p:cNvCxnSpPr>
            <p:nvPr/>
          </p:nvCxnSpPr>
          <p:spPr>
            <a:xfrm flipH="1" flipV="1">
              <a:off x="6981010" y="2760025"/>
              <a:ext cx="1229846" cy="6245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6653385" y="2164050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83" name="Straight Connector 82"/>
            <p:cNvCxnSpPr>
              <a:stCxn id="75" idx="0"/>
              <a:endCxn id="82" idx="2"/>
            </p:cNvCxnSpPr>
            <p:nvPr/>
          </p:nvCxnSpPr>
          <p:spPr>
            <a:xfrm flipV="1">
              <a:off x="5882930" y="2760025"/>
              <a:ext cx="1098080" cy="63990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49416" y="1244892"/>
              <a:ext cx="2181965" cy="988962"/>
            </a:xfrm>
            <a:prstGeom prst="rect">
              <a:avLst/>
            </a:prstGeom>
          </p:spPr>
        </p:pic>
        <p:cxnSp>
          <p:nvCxnSpPr>
            <p:cNvPr id="96" name="Straight Connector 95"/>
            <p:cNvCxnSpPr/>
            <p:nvPr/>
          </p:nvCxnSpPr>
          <p:spPr>
            <a:xfrm flipH="1">
              <a:off x="5273950" y="3988234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858499" y="3988233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8530952" y="-1769990"/>
              <a:ext cx="0" cy="4748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5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1E15-039D-0A4C-B622-16EECF0B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design divide-and-conquer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1908-A783-4142-9415-C908FDF3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 far we’ve seen lots of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Karatsuba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MergeSort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Select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QuickSort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Polynomial Multiplication (HW1)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Dog Safety (HW2)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Lyric the Bee (HW3)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Sorting Frogs (HW3)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Sections: Maximum Sum Subarray, …</a:t>
            </a:r>
          </a:p>
          <a:p>
            <a:r>
              <a:rPr lang="en-US" dirty="0"/>
              <a:t>Let’s take a minute to zoom out and look at some general strategies.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E082-39D0-B84F-96F3-9EEF4071A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58" y="2582509"/>
            <a:ext cx="182464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something seems unbalanced, do rotations until it’s okay again.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83" y="2909540"/>
            <a:ext cx="2863902" cy="2869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27" y="5611632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Lucky the Lackadaisical Lemur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5059" y="3244923"/>
            <a:ext cx="4188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Even for Lucky this is pretty vague.  What do we mean by “seems unbalanced”?  What’s “okay”?</a:t>
            </a:r>
          </a:p>
        </p:txBody>
      </p:sp>
    </p:spTree>
    <p:extLst>
      <p:ext uri="{BB962C8B-B14F-4D97-AF65-F5344CB8AC3E}">
        <p14:creationId xmlns:p14="http://schemas.microsoft.com/office/powerpoint/2010/main" val="18280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3072" cy="1325563"/>
          </a:xfrm>
        </p:spPr>
        <p:txBody>
          <a:bodyPr/>
          <a:lstStyle/>
          <a:p>
            <a:r>
              <a:rPr lang="en-US" dirty="0"/>
              <a:t>Idea 2: have some proxy for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Maintaining </a:t>
            </a:r>
            <a:r>
              <a:rPr lang="en-US" dirty="0">
                <a:solidFill>
                  <a:schemeClr val="accent4"/>
                </a:solidFill>
              </a:rPr>
              <a:t>perfect balance </a:t>
            </a:r>
            <a:r>
              <a:rPr lang="en-US" dirty="0"/>
              <a:t>is too hard.</a:t>
            </a:r>
          </a:p>
          <a:p>
            <a:r>
              <a:rPr lang="en-US" dirty="0"/>
              <a:t>Instead, come up with some </a:t>
            </a:r>
            <a:r>
              <a:rPr lang="en-US" dirty="0">
                <a:solidFill>
                  <a:schemeClr val="accent4"/>
                </a:solidFill>
              </a:rPr>
              <a:t>proxy for balance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If the tree satisfies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, then it’s pretty balanced.</a:t>
            </a:r>
          </a:p>
          <a:p>
            <a:pPr lvl="1"/>
            <a:r>
              <a:rPr lang="en-US" dirty="0"/>
              <a:t>We can maintain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 using rotations.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813" y="4293660"/>
            <a:ext cx="3387890" cy="2254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4717774"/>
            <a:ext cx="357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There are actually several ways to do this, but today we’ll see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70" y="1026428"/>
            <a:ext cx="7886700" cy="4351338"/>
          </a:xfrm>
        </p:spPr>
        <p:txBody>
          <a:bodyPr/>
          <a:lstStyle/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A Binary Search Tree that balances itself!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No more time-consuming by-hand balancing!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Be the envy of your friends and neighbors with the time-saving</a:t>
            </a:r>
            <a:r>
              <a:rPr lang="mr-IN" dirty="0">
                <a:latin typeface="Futura Medium" charset="0"/>
                <a:ea typeface="Futura Medium" charset="0"/>
                <a:cs typeface="Futura Medium" charset="0"/>
              </a:rPr>
              <a:t>…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1815" y="3165531"/>
            <a:ext cx="8405214" cy="3723203"/>
            <a:chOff x="661815" y="3165531"/>
            <a:chExt cx="8405214" cy="3723203"/>
          </a:xfrm>
        </p:grpSpPr>
        <p:sp>
          <p:nvSpPr>
            <p:cNvPr id="4" name="TextBox 3"/>
            <p:cNvSpPr txBox="1"/>
            <p:nvPr/>
          </p:nvSpPr>
          <p:spPr>
            <a:xfrm rot="20776770">
              <a:off x="661815" y="3165531"/>
              <a:ext cx="52341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Red</a:t>
              </a:r>
              <a:r>
                <a:rPr lang="en-US" sz="7200" dirty="0">
                  <a:latin typeface="Brush Script MT" charset="0"/>
                  <a:ea typeface="Brush Script MT" charset="0"/>
                  <a:cs typeface="Brush Script MT" charset="0"/>
                </a:rPr>
                <a:t>-Black </a:t>
              </a:r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tree!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90645" y="3693736"/>
              <a:ext cx="7776384" cy="3194998"/>
              <a:chOff x="1290645" y="3693736"/>
              <a:chExt cx="7776384" cy="319499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740701" y="3693736"/>
                <a:ext cx="3326328" cy="3194998"/>
                <a:chOff x="5740701" y="3693736"/>
                <a:chExt cx="3326328" cy="319499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6000857" y="3693736"/>
                  <a:ext cx="3066172" cy="3194998"/>
                  <a:chOff x="6000857" y="3693736"/>
                  <a:chExt cx="3066172" cy="3194998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6000857" y="3693736"/>
                    <a:ext cx="3066172" cy="3194998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/>
                  <p:cNvSpPr/>
                  <p:nvPr/>
                </p:nvSpPr>
                <p:spPr>
                  <a:xfrm>
                    <a:off x="6000857" y="4235761"/>
                    <a:ext cx="1528080" cy="113276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5740701" y="4091516"/>
                  <a:ext cx="1929339" cy="1435827"/>
                  <a:chOff x="5740701" y="4091516"/>
                  <a:chExt cx="1929339" cy="1435827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292937" y="5228189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5740701" y="522215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7351617" y="5218948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7033193" y="4562273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6059124" y="4584647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565787" y="409151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cxnSp>
                <p:nvCxnSpPr>
                  <p:cNvPr id="13" name="Straight Connector 12"/>
                  <p:cNvCxnSpPr>
                    <a:stCxn id="15" idx="2"/>
                    <a:endCxn id="12" idx="0"/>
                  </p:cNvCxnSpPr>
                  <p:nvPr/>
                </p:nvCxnSpPr>
                <p:spPr>
                  <a:xfrm>
                    <a:off x="6724999" y="4390670"/>
                    <a:ext cx="467406" cy="171603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>
                    <a:stCxn id="12" idx="2"/>
                    <a:endCxn id="11" idx="0"/>
                  </p:cNvCxnSpPr>
                  <p:nvPr/>
                </p:nvCxnSpPr>
                <p:spPr>
                  <a:xfrm>
                    <a:off x="7192405" y="4861428"/>
                    <a:ext cx="318423" cy="357520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>
                    <a:stCxn id="14" idx="2"/>
                    <a:endCxn id="9" idx="0"/>
                  </p:cNvCxnSpPr>
                  <p:nvPr/>
                </p:nvCxnSpPr>
                <p:spPr>
                  <a:xfrm>
                    <a:off x="6218336" y="4883801"/>
                    <a:ext cx="233812" cy="34438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>
                    <a:stCxn id="14" idx="2"/>
                    <a:endCxn id="10" idx="0"/>
                  </p:cNvCxnSpPr>
                  <p:nvPr/>
                </p:nvCxnSpPr>
                <p:spPr>
                  <a:xfrm flipH="1">
                    <a:off x="5899913" y="4883801"/>
                    <a:ext cx="318423" cy="338354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799490" y="522437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cxnSp>
                <p:nvCxnSpPr>
                  <p:cNvPr id="18" name="Straight Connector 17"/>
                  <p:cNvCxnSpPr>
                    <a:stCxn id="12" idx="2"/>
                  </p:cNvCxnSpPr>
                  <p:nvPr/>
                </p:nvCxnSpPr>
                <p:spPr>
                  <a:xfrm flipH="1">
                    <a:off x="6958702" y="4861428"/>
                    <a:ext cx="233703" cy="362948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>
                    <a:stCxn id="15" idx="2"/>
                    <a:endCxn id="14" idx="0"/>
                  </p:cNvCxnSpPr>
                  <p:nvPr/>
                </p:nvCxnSpPr>
                <p:spPr>
                  <a:xfrm flipH="1">
                    <a:off x="6218336" y="4390670"/>
                    <a:ext cx="506663" cy="19397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1290645" y="4922768"/>
                <a:ext cx="42308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Maintain balance 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by stipulating that </a:t>
                </a:r>
                <a:r>
                  <a:rPr lang="en-US" b="1" dirty="0">
                    <a:latin typeface="Futura Medium" charset="0"/>
                    <a:ea typeface="Futura Medium" charset="0"/>
                    <a:cs typeface="Futura Medium" charset="0"/>
                  </a:rPr>
                  <a:t>black nodes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 are balanced, and that there </a:t>
                </a:r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aren’t too many </a:t>
                </a:r>
                <a:r>
                  <a:rPr lang="en-US" b="1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red nodes</a:t>
                </a:r>
                <a:r>
                  <a:rPr lang="en-US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95763" y="5904865"/>
                <a:ext cx="33563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Brush Script MT" charset="0"/>
                    <a:ea typeface="Brush Script MT" charset="0"/>
                    <a:cs typeface="Brush Script MT" charset="0"/>
                  </a:rPr>
                  <a:t>It’s just good sense!</a:t>
                </a: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64298" y="-255211"/>
            <a:ext cx="8343072" cy="1325563"/>
          </a:xfrm>
        </p:spPr>
        <p:txBody>
          <a:bodyPr/>
          <a:lstStyle/>
          <a:p>
            <a:r>
              <a:rPr lang="en-US" dirty="0"/>
              <a:t>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7530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640610" cy="1325563"/>
          </a:xfrm>
        </p:spPr>
        <p:txBody>
          <a:bodyPr>
            <a:normAutofit/>
          </a:bodyPr>
          <a:lstStyle/>
          <a:p>
            <a:r>
              <a:rPr lang="en-US" dirty="0"/>
              <a:t>Red-Black Trees </a:t>
            </a:r>
            <a:br>
              <a:rPr lang="en-US" sz="2800" dirty="0"/>
            </a:br>
            <a:r>
              <a:rPr lang="en-US" sz="2800" dirty="0"/>
              <a:t>obey the following rules (which are a proxy for balance)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64" y="1690689"/>
            <a:ext cx="6411611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Every node is colored </a:t>
            </a:r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b="1" dirty="0"/>
              <a:t>black.</a:t>
            </a:r>
          </a:p>
          <a:p>
            <a:r>
              <a:rPr lang="en-US" dirty="0">
                <a:solidFill>
                  <a:schemeClr val="accent4"/>
                </a:solidFill>
              </a:rPr>
              <a:t>The root node is a </a:t>
            </a:r>
            <a:r>
              <a:rPr lang="en-US" b="1" dirty="0"/>
              <a:t>black node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/>
              <a:t>NIL</a:t>
            </a:r>
            <a:r>
              <a:rPr lang="en-US" dirty="0">
                <a:solidFill>
                  <a:schemeClr val="accent4"/>
                </a:solidFill>
              </a:rPr>
              <a:t> children count as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Children of a </a:t>
            </a:r>
            <a:r>
              <a:rPr lang="en-US" b="1" dirty="0">
                <a:solidFill>
                  <a:srgbClr val="8B1B17"/>
                </a:solidFill>
              </a:rPr>
              <a:t>red node </a:t>
            </a:r>
            <a:r>
              <a:rPr lang="en-US" dirty="0">
                <a:solidFill>
                  <a:schemeClr val="accent4"/>
                </a:solidFill>
              </a:rPr>
              <a:t>are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dirty="0"/>
              <a:t>NIL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b="1" dirty="0"/>
              <a:t>black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62623" y="3175612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Straight Connector 9"/>
            <p:cNvCxnSpPr>
              <a:stCxn id="12" idx="2"/>
              <a:endCxn id="9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2"/>
              <a:endCxn id="8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6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1" idx="2"/>
              <a:endCxn id="7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5" name="Straight Connector 14"/>
            <p:cNvCxnSpPr>
              <a:stCxn id="9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2"/>
              <a:endCxn id="11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27480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70547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1644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5036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47016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43664" y="615755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7296" y="615371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43944" y="614916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cxnSp>
        <p:nvCxnSpPr>
          <p:cNvPr id="26" name="Straight Connector 25"/>
          <p:cNvCxnSpPr>
            <a:stCxn id="6" idx="2"/>
            <a:endCxn id="25" idx="0"/>
          </p:cNvCxnSpPr>
          <p:nvPr/>
        </p:nvCxnSpPr>
        <p:spPr>
          <a:xfrm>
            <a:off x="8588758" y="5786575"/>
            <a:ext cx="299165" cy="36258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0"/>
          </p:cNvCxnSpPr>
          <p:nvPr/>
        </p:nvCxnSpPr>
        <p:spPr>
          <a:xfrm>
            <a:off x="7545918" y="5786574"/>
            <a:ext cx="141725" cy="37097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1" idx="0"/>
          </p:cNvCxnSpPr>
          <p:nvPr/>
        </p:nvCxnSpPr>
        <p:spPr>
          <a:xfrm flipH="1">
            <a:off x="6494347" y="5820564"/>
            <a:ext cx="164939" cy="341540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9" idx="0"/>
          </p:cNvCxnSpPr>
          <p:nvPr/>
        </p:nvCxnSpPr>
        <p:spPr>
          <a:xfrm flipH="1">
            <a:off x="5214526" y="5792499"/>
            <a:ext cx="307524" cy="3696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8" idx="0"/>
          </p:cNvCxnSpPr>
          <p:nvPr/>
        </p:nvCxnSpPr>
        <p:spPr>
          <a:xfrm flipH="1">
            <a:off x="4518787" y="5767418"/>
            <a:ext cx="978968" cy="39468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0" idx="0"/>
          </p:cNvCxnSpPr>
          <p:nvPr/>
        </p:nvCxnSpPr>
        <p:spPr>
          <a:xfrm flipH="1">
            <a:off x="5855623" y="5801100"/>
            <a:ext cx="829274" cy="3610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2" idx="0"/>
          </p:cNvCxnSpPr>
          <p:nvPr/>
        </p:nvCxnSpPr>
        <p:spPr>
          <a:xfrm flipH="1">
            <a:off x="7090995" y="5794251"/>
            <a:ext cx="435797" cy="36785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4" idx="0"/>
          </p:cNvCxnSpPr>
          <p:nvPr/>
        </p:nvCxnSpPr>
        <p:spPr>
          <a:xfrm flipH="1">
            <a:off x="8291275" y="5774511"/>
            <a:ext cx="328452" cy="37920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8534" y="5873015"/>
            <a:ext cx="314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I’m not going to draw the NIL children </a:t>
            </a:r>
            <a:r>
              <a:rPr lang="en-US">
                <a:solidFill>
                  <a:srgbClr val="7030A0"/>
                </a:solidFill>
              </a:rPr>
              <a:t>in the future, but they are treated as black nodes.</a:t>
            </a:r>
          </a:p>
        </p:txBody>
      </p:sp>
    </p:spTree>
    <p:extLst>
      <p:ext uri="{BB962C8B-B14F-4D97-AF65-F5344CB8AC3E}">
        <p14:creationId xmlns:p14="http://schemas.microsoft.com/office/powerpoint/2010/main" val="15285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2" y="3954060"/>
            <a:ext cx="2852595" cy="281931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527" y="3971310"/>
            <a:ext cx="2852595" cy="28193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65" y="3971311"/>
            <a:ext cx="2852595" cy="281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5032"/>
          </a:xfrm>
        </p:spPr>
        <p:txBody>
          <a:bodyPr/>
          <a:lstStyle/>
          <a:p>
            <a:r>
              <a:rPr lang="en-US" dirty="0"/>
              <a:t>Examples(?)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7456" y="293284"/>
            <a:ext cx="4789511" cy="360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Every node is colored </a:t>
            </a:r>
            <a:r>
              <a:rPr lang="en-US" sz="2000" b="1" dirty="0">
                <a:solidFill>
                  <a:srgbClr val="8B1B17"/>
                </a:solidFill>
              </a:rPr>
              <a:t>red</a:t>
            </a:r>
            <a:r>
              <a:rPr lang="en-US" sz="2000" dirty="0">
                <a:solidFill>
                  <a:schemeClr val="accent4"/>
                </a:solidFill>
              </a:rPr>
              <a:t> or </a:t>
            </a:r>
            <a:r>
              <a:rPr lang="en-US" sz="2000" b="1" dirty="0"/>
              <a:t>black.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root node is a </a:t>
            </a:r>
            <a:r>
              <a:rPr lang="en-US" sz="2000" b="1" dirty="0"/>
              <a:t>black node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/>
              <a:t>NIL</a:t>
            </a:r>
            <a:r>
              <a:rPr lang="en-US" sz="2000" dirty="0">
                <a:solidFill>
                  <a:schemeClr val="accent4"/>
                </a:solidFill>
              </a:rPr>
              <a:t> children count as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Children of a </a:t>
            </a:r>
            <a:r>
              <a:rPr lang="en-US" sz="2000" b="1" dirty="0">
                <a:solidFill>
                  <a:srgbClr val="8B1B17"/>
                </a:solidFill>
              </a:rPr>
              <a:t>red node </a:t>
            </a:r>
            <a:r>
              <a:rPr lang="en-US" sz="2000" dirty="0">
                <a:solidFill>
                  <a:schemeClr val="accent4"/>
                </a:solidFill>
              </a:rPr>
              <a:t>are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sz="1800" dirty="0"/>
              <a:t>NIL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sz="1800" b="1" dirty="0"/>
              <a:t>black nodes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74938" y="1298170"/>
            <a:ext cx="1798054" cy="2125815"/>
            <a:chOff x="788207" y="1697970"/>
            <a:chExt cx="1798054" cy="2125815"/>
          </a:xfrm>
        </p:grpSpPr>
        <p:sp>
          <p:nvSpPr>
            <p:cNvPr id="9" name="Rectangle 8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2"/>
              <a:endCxn id="9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/>
            <p:cNvCxnSpPr>
              <a:stCxn id="9" idx="2"/>
              <a:endCxn id="16" idx="0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  <a:endCxn id="10" idx="0"/>
            </p:cNvCxnSpPr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34732" y="4293652"/>
            <a:ext cx="1798054" cy="2125815"/>
            <a:chOff x="788207" y="1697970"/>
            <a:chExt cx="1798054" cy="2125815"/>
          </a:xfrm>
        </p:grpSpPr>
        <p:sp>
          <p:nvSpPr>
            <p:cNvPr id="40" name="Rectangle 39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>
              <a:endCxn id="46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>
              <a:stCxn id="46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555727" y="4295884"/>
            <a:ext cx="1798054" cy="2125815"/>
            <a:chOff x="788207" y="1697970"/>
            <a:chExt cx="1798054" cy="2125815"/>
          </a:xfrm>
        </p:grpSpPr>
        <p:sp>
          <p:nvSpPr>
            <p:cNvPr id="48" name="Rectangle 47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>
              <a:endCxn id="54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stCxn id="54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488194" y="4320103"/>
            <a:ext cx="1798054" cy="2125815"/>
            <a:chOff x="788207" y="1697970"/>
            <a:chExt cx="1798054" cy="2125815"/>
          </a:xfrm>
        </p:grpSpPr>
        <p:sp>
          <p:nvSpPr>
            <p:cNvPr id="56" name="Rectangle 55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>
              <a:endCxn id="62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/>
            <p:cNvCxnSpPr>
              <a:stCxn id="62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349489" y="2733998"/>
            <a:ext cx="15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Brush Script MT" charset="0"/>
                <a:ea typeface="Brush Script MT" charset="0"/>
                <a:cs typeface="Brush Script MT" charset="0"/>
              </a:rPr>
              <a:t>Yes!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75077" y="3705181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36124" y="3711109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97171" y="3657793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0B60B-55F0-8342-9D14-57F98BEAA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41" y="3211923"/>
            <a:ext cx="1623351" cy="51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AF890-AC35-784E-A625-25B103B04243}"/>
              </a:ext>
            </a:extLst>
          </p:cNvPr>
          <p:cNvSpPr txBox="1"/>
          <p:nvPr/>
        </p:nvSpPr>
        <p:spPr>
          <a:xfrm>
            <a:off x="2425240" y="2360975"/>
            <a:ext cx="258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Which of these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are red-black trees?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(NIL nodes not drawn)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3420D3-CA71-8A41-8A0B-093A3D952193}"/>
              </a:ext>
            </a:extLst>
          </p:cNvPr>
          <p:cNvSpPr txBox="1"/>
          <p:nvPr/>
        </p:nvSpPr>
        <p:spPr>
          <a:xfrm>
            <a:off x="4500824" y="3208512"/>
            <a:ext cx="25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1 minute think</a:t>
            </a:r>
          </a:p>
          <a:p>
            <a:r>
              <a:rPr lang="en-US" sz="1400" dirty="0">
                <a:solidFill>
                  <a:srgbClr val="7030A0"/>
                </a:solidFill>
              </a:rPr>
              <a:t>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783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5" grpId="0"/>
      <p:bldP spid="7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these</a:t>
            </a:r>
            <a:r>
              <a:rPr lang="en-US" dirty="0"/>
              <a:t> rules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4" y="1825625"/>
            <a:ext cx="4792977" cy="4351338"/>
          </a:xfrm>
        </p:spPr>
        <p:txBody>
          <a:bodyPr/>
          <a:lstStyle/>
          <a:p>
            <a:r>
              <a:rPr lang="en-US" dirty="0"/>
              <a:t>This is pretty balanced.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black nodes</a:t>
            </a:r>
            <a:r>
              <a:rPr lang="en-US" dirty="0"/>
              <a:t> are balanced</a:t>
            </a:r>
          </a:p>
          <a:p>
            <a:pPr lvl="1"/>
            <a:r>
              <a:rPr lang="en-US" dirty="0"/>
              <a:t>The </a:t>
            </a:r>
            <a:r>
              <a:rPr lang="en-US" b="1" dirty="0">
                <a:solidFill>
                  <a:srgbClr val="8B1B17"/>
                </a:solidFill>
              </a:rPr>
              <a:t>red nodes </a:t>
            </a:r>
            <a:r>
              <a:rPr lang="en-US" dirty="0"/>
              <a:t>are “spread out” so they don’t mess things up too much.</a:t>
            </a:r>
          </a:p>
          <a:p>
            <a:pPr lvl="1"/>
            <a:endParaRPr lang="en-US" dirty="0"/>
          </a:p>
          <a:p>
            <a:r>
              <a:rPr lang="en-US" dirty="0"/>
              <a:t>We can maintain this property as we insert/delete nodes, by using rotations.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7662" y="1318826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5" name="Rectangle 4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4" idx="2"/>
              <a:endCxn id="11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10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3" idx="2"/>
              <a:endCxn id="8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3" idx="2"/>
              <a:endCxn id="9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6" name="Straight Connector 15"/>
            <p:cNvCxnSpPr>
              <a:stCxn id="11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4" idx="2"/>
              <a:endCxn id="13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435381" y="4584128"/>
            <a:ext cx="598330" cy="547518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9" name="Straight Connector 18"/>
          <p:cNvCxnSpPr>
            <a:stCxn id="7" idx="2"/>
            <a:endCxn id="18" idx="0"/>
          </p:cNvCxnSpPr>
          <p:nvPr/>
        </p:nvCxnSpPr>
        <p:spPr>
          <a:xfrm>
            <a:off x="8143797" y="3929789"/>
            <a:ext cx="590749" cy="65433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364" y="5657452"/>
            <a:ext cx="87037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really clever idea!  </a:t>
            </a:r>
          </a:p>
          <a:p>
            <a:pPr algn="ctr"/>
            <a:r>
              <a:rPr lang="en-US" sz="2400" dirty="0"/>
              <a:t>This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8B1B17"/>
                </a:solidFill>
              </a:rPr>
              <a:t>Red</a:t>
            </a:r>
            <a:r>
              <a:rPr lang="en-US" sz="2400" b="1" dirty="0"/>
              <a:t>-Black </a:t>
            </a:r>
            <a:r>
              <a:rPr lang="en-US" sz="2400" dirty="0"/>
              <a:t>structure is a </a:t>
            </a:r>
            <a:r>
              <a:rPr lang="en-US" sz="2400" dirty="0">
                <a:solidFill>
                  <a:schemeClr val="accent4"/>
                </a:solidFill>
              </a:rPr>
              <a:t>proxy for balance</a:t>
            </a:r>
            <a:r>
              <a:rPr lang="en-US" sz="2400" dirty="0"/>
              <a:t>.  </a:t>
            </a:r>
          </a:p>
          <a:p>
            <a:pPr algn="ctr"/>
            <a:r>
              <a:rPr lang="en-US" sz="2000" dirty="0"/>
              <a:t>It’s just a smidge weaker than perfect balance, but we can actually maintain it!</a:t>
            </a:r>
          </a:p>
        </p:txBody>
      </p:sp>
    </p:spTree>
    <p:extLst>
      <p:ext uri="{BB962C8B-B14F-4D97-AF65-F5344CB8AC3E}">
        <p14:creationId xmlns:p14="http://schemas.microsoft.com/office/powerpoint/2010/main" val="1904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“pretty balanced”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905" y="1593640"/>
            <a:ext cx="6741141" cy="932658"/>
          </a:xfrm>
        </p:spPr>
        <p:txBody>
          <a:bodyPr/>
          <a:lstStyle/>
          <a:p>
            <a:r>
              <a:rPr lang="en-US" dirty="0"/>
              <a:t>To see why, intuitively, let’s try to build a Red-Black Tree that’s unbalanced.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88" y="4763069"/>
            <a:ext cx="2444086" cy="2094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91" y="297657"/>
            <a:ext cx="1390702" cy="1460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9706" y="736979"/>
            <a:ext cx="125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891" y="40942"/>
            <a:ext cx="265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Let’s build some intuition!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9924" y="4039365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8270" y="4092992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6400" y="3379459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8305" y="3379459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1456" y="2770496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76283" y="4827753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08111" y="5610051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7399" y="6378574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>
            <a:stCxn id="14" idx="2"/>
            <a:endCxn id="12" idx="0"/>
          </p:cNvCxnSpPr>
          <p:nvPr/>
        </p:nvCxnSpPr>
        <p:spPr>
          <a:xfrm>
            <a:off x="3364446" y="3079325"/>
            <a:ext cx="664945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2"/>
            <a:endCxn id="11" idx="0"/>
          </p:cNvCxnSpPr>
          <p:nvPr/>
        </p:nvCxnSpPr>
        <p:spPr>
          <a:xfrm>
            <a:off x="4029391" y="3688288"/>
            <a:ext cx="561870" cy="404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1" idx="2"/>
            <a:endCxn id="26" idx="0"/>
          </p:cNvCxnSpPr>
          <p:nvPr/>
        </p:nvCxnSpPr>
        <p:spPr>
          <a:xfrm>
            <a:off x="4591260" y="4401821"/>
            <a:ext cx="548013" cy="425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2"/>
            <a:endCxn id="27" idx="0"/>
          </p:cNvCxnSpPr>
          <p:nvPr/>
        </p:nvCxnSpPr>
        <p:spPr>
          <a:xfrm>
            <a:off x="5139274" y="5136581"/>
            <a:ext cx="431829" cy="473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8" idx="0"/>
          </p:cNvCxnSpPr>
          <p:nvPr/>
        </p:nvCxnSpPr>
        <p:spPr>
          <a:xfrm>
            <a:off x="5571102" y="5918880"/>
            <a:ext cx="489287" cy="459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2"/>
            <a:endCxn id="13" idx="0"/>
          </p:cNvCxnSpPr>
          <p:nvPr/>
        </p:nvCxnSpPr>
        <p:spPr>
          <a:xfrm flipH="1">
            <a:off x="2611296" y="3079325"/>
            <a:ext cx="753150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2"/>
            <a:endCxn id="10" idx="0"/>
          </p:cNvCxnSpPr>
          <p:nvPr/>
        </p:nvCxnSpPr>
        <p:spPr>
          <a:xfrm flipH="1">
            <a:off x="1972914" y="3688288"/>
            <a:ext cx="638382" cy="351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80561" y="3223939"/>
            <a:ext cx="307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One path can be at most twice as long another if we pad it with red nodes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4359" y="5613052"/>
            <a:ext cx="5325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Conjecture</a:t>
            </a:r>
            <a:r>
              <a:rPr lang="en-US" sz="2400" dirty="0"/>
              <a:t>: </a:t>
            </a:r>
          </a:p>
          <a:p>
            <a:r>
              <a:rPr lang="en-US" sz="2400" dirty="0"/>
              <a:t>the height of a </a:t>
            </a:r>
            <a:r>
              <a:rPr lang="en-US" sz="2400" b="1" dirty="0">
                <a:solidFill>
                  <a:srgbClr val="8B1B17"/>
                </a:solidFill>
              </a:rPr>
              <a:t>red-</a:t>
            </a:r>
            <a:r>
              <a:rPr lang="en-US" sz="2400" b="1" dirty="0"/>
              <a:t>black tree</a:t>
            </a:r>
          </a:p>
          <a:p>
            <a:r>
              <a:rPr lang="en-US" sz="2400" dirty="0"/>
              <a:t>with n nodes is at most 2 log(n)</a:t>
            </a:r>
          </a:p>
        </p:txBody>
      </p:sp>
      <p:sp>
        <p:nvSpPr>
          <p:cNvPr id="8" name="Cloud 7"/>
          <p:cNvSpPr/>
          <p:nvPr/>
        </p:nvSpPr>
        <p:spPr>
          <a:xfrm rot="2489039">
            <a:off x="2213123" y="4168654"/>
            <a:ext cx="2809778" cy="146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Other internal nodes need to go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B2BBA-0AD1-D94A-A27A-F7768C277694}"/>
              </a:ext>
            </a:extLst>
          </p:cNvPr>
          <p:cNvSpPr txBox="1"/>
          <p:nvPr/>
        </p:nvSpPr>
        <p:spPr>
          <a:xfrm>
            <a:off x="4175745" y="5969140"/>
            <a:ext cx="1585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Note, this is just a conjecture to build intuition!  We’ll prove a rigorous statement 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5578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  <p:bldP spid="76" grpId="0"/>
      <p:bldP spid="77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224EE08-654C-C94A-8F2D-B2E295619C98}"/>
              </a:ext>
            </a:extLst>
          </p:cNvPr>
          <p:cNvSpPr/>
          <p:nvPr/>
        </p:nvSpPr>
        <p:spPr>
          <a:xfrm>
            <a:off x="5234585" y="599147"/>
            <a:ext cx="3818004" cy="3401046"/>
          </a:xfrm>
          <a:custGeom>
            <a:avLst/>
            <a:gdLst>
              <a:gd name="connsiteX0" fmla="*/ 1656545 w 3818004"/>
              <a:gd name="connsiteY0" fmla="*/ 76714 h 3401046"/>
              <a:gd name="connsiteX1" fmla="*/ 609624 w 3818004"/>
              <a:gd name="connsiteY1" fmla="*/ 739323 h 3401046"/>
              <a:gd name="connsiteX2" fmla="*/ 24 w 3818004"/>
              <a:gd name="connsiteY2" fmla="*/ 3217479 h 3401046"/>
              <a:gd name="connsiteX3" fmla="*/ 583119 w 3818004"/>
              <a:gd name="connsiteY3" fmla="*/ 3217479 h 3401046"/>
              <a:gd name="connsiteX4" fmla="*/ 3379328 w 3818004"/>
              <a:gd name="connsiteY4" fmla="*/ 3217479 h 3401046"/>
              <a:gd name="connsiteX5" fmla="*/ 3816650 w 3818004"/>
              <a:gd name="connsiteY5" fmla="*/ 3257236 h 3401046"/>
              <a:gd name="connsiteX6" fmla="*/ 3472093 w 3818004"/>
              <a:gd name="connsiteY6" fmla="*/ 1269410 h 3401046"/>
              <a:gd name="connsiteX7" fmla="*/ 2358911 w 3818004"/>
              <a:gd name="connsiteY7" fmla="*/ 142975 h 3401046"/>
              <a:gd name="connsiteX8" fmla="*/ 1656545 w 3818004"/>
              <a:gd name="connsiteY8" fmla="*/ 76714 h 340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8004" h="3401046">
                <a:moveTo>
                  <a:pt x="1656545" y="76714"/>
                </a:moveTo>
                <a:cubicBezTo>
                  <a:pt x="1364997" y="176105"/>
                  <a:pt x="885711" y="215862"/>
                  <a:pt x="609624" y="739323"/>
                </a:cubicBezTo>
                <a:cubicBezTo>
                  <a:pt x="333537" y="1262784"/>
                  <a:pt x="4441" y="2804453"/>
                  <a:pt x="24" y="3217479"/>
                </a:cubicBezTo>
                <a:cubicBezTo>
                  <a:pt x="-4393" y="3630505"/>
                  <a:pt x="583119" y="3217479"/>
                  <a:pt x="583119" y="3217479"/>
                </a:cubicBezTo>
                <a:lnTo>
                  <a:pt x="3379328" y="3217479"/>
                </a:lnTo>
                <a:cubicBezTo>
                  <a:pt x="3918250" y="3224105"/>
                  <a:pt x="3801189" y="3581914"/>
                  <a:pt x="3816650" y="3257236"/>
                </a:cubicBezTo>
                <a:cubicBezTo>
                  <a:pt x="3832111" y="2932558"/>
                  <a:pt x="3715049" y="1788453"/>
                  <a:pt x="3472093" y="1269410"/>
                </a:cubicBezTo>
                <a:cubicBezTo>
                  <a:pt x="3229137" y="750367"/>
                  <a:pt x="2663711" y="335132"/>
                  <a:pt x="2358911" y="142975"/>
                </a:cubicBezTo>
                <a:cubicBezTo>
                  <a:pt x="2054111" y="-49182"/>
                  <a:pt x="1948093" y="-22677"/>
                  <a:pt x="1656545" y="767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The height of a RB-tree with n non-NIL nodes </a:t>
                </a:r>
                <a:br>
                  <a:rPr lang="en-US" sz="3200" dirty="0">
                    <a:solidFill>
                      <a:schemeClr val="tx1"/>
                    </a:solidFill>
                  </a:rPr>
                </a:br>
                <a:r>
                  <a:rPr lang="en-US" sz="3200" dirty="0">
                    <a:solidFill>
                      <a:schemeClr val="tx1"/>
                    </a:solidFill>
                  </a:rPr>
                  <a:t>is at most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⁡(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  <a:blipFill>
                <a:blip r:embed="rId2"/>
                <a:stretch>
                  <a:fillRect l="-1768" t="-2741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12" y="1440757"/>
            <a:ext cx="4711731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/>
              <a:t>Define b(x) to be the number of black nodes in any path from x to NIL. 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(excluding x, including NIL).</a:t>
            </a:r>
          </a:p>
          <a:p>
            <a:r>
              <a:rPr lang="en-US" sz="2400" dirty="0"/>
              <a:t>Claim:</a:t>
            </a:r>
          </a:p>
          <a:p>
            <a:pPr lvl="1"/>
            <a:r>
              <a:rPr lang="en-US" sz="2000" dirty="0"/>
              <a:t>There are at least 2</a:t>
            </a:r>
            <a:r>
              <a:rPr lang="en-US" sz="2000" baseline="30000" dirty="0"/>
              <a:t>b(x)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1 non-NIL nodes in the subtree underneath x.  (Including x).</a:t>
            </a:r>
          </a:p>
          <a:p>
            <a:r>
              <a:rPr lang="en-US" sz="2000" dirty="0"/>
              <a:t>[Proof by induction </a:t>
            </a:r>
            <a:r>
              <a:rPr lang="mr-IN" sz="2000" dirty="0"/>
              <a:t>–</a:t>
            </a:r>
            <a:r>
              <a:rPr lang="en-US" sz="2000" dirty="0"/>
              <a:t> on board if time]</a:t>
            </a:r>
          </a:p>
        </p:txBody>
      </p:sp>
      <p:sp>
        <p:nvSpPr>
          <p:cNvPr id="8" name="Rectangle 7"/>
          <p:cNvSpPr/>
          <p:nvPr/>
        </p:nvSpPr>
        <p:spPr>
          <a:xfrm>
            <a:off x="7797753" y="1702351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7442" y="1743300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480" y="840763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18645" y="1388281"/>
            <a:ext cx="878273" cy="31407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266607" y="1388281"/>
            <a:ext cx="952038" cy="35501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9"/>
          <p:cNvSpPr/>
          <p:nvPr/>
        </p:nvSpPr>
        <p:spPr>
          <a:xfrm>
            <a:off x="7414838" y="2249869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605978" y="2293206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𝑟𝑜𝑜𝑡</m:t>
                              </m:r>
                            </m:e>
                          </m:d>
                        </m:sup>
                      </m:sSup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−1</m:t>
                      </m:r>
                    </m:oMath>
                  </m:oMathPara>
                </a14:m>
                <a:endParaRPr lang="en-US" sz="28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r>
                  <a:rPr lang="en-US" sz="2800" b="0" dirty="0"/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h𝑒𝑖𝑔h𝑡</m:t>
                        </m:r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6100"/>
                        </a:solidFill>
                        <a:latin typeface="Cambria Math" charset="0"/>
                      </a:rPr>
                      <m:t> −1</m:t>
                    </m:r>
                  </m:oMath>
                </a14:m>
                <a:endParaRPr lang="en-US" sz="2800" b="0" dirty="0">
                  <a:solidFill>
                    <a:srgbClr val="FF6100"/>
                  </a:solidFill>
                </a:endParaRPr>
              </a:p>
              <a:p>
                <a:r>
                  <a:rPr lang="en-US" sz="2400" dirty="0"/>
                  <a:t>R</a:t>
                </a:r>
                <a:r>
                  <a:rPr lang="en-US" sz="2400" b="0" dirty="0"/>
                  <a:t>earranging: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h𝑒𝑖𝑔h𝑡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h𝑒𝑖𝑔h𝑡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+1)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blipFill>
                <a:blip r:embed="rId3"/>
                <a:stretch>
                  <a:fillRect l="-1022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517810" y="871212"/>
            <a:ext cx="3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1588" y="1823761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7" name="Freeform 26"/>
          <p:cNvSpPr/>
          <p:nvPr/>
        </p:nvSpPr>
        <p:spPr>
          <a:xfrm>
            <a:off x="6095432" y="1187355"/>
            <a:ext cx="1096938" cy="2729552"/>
          </a:xfrm>
          <a:custGeom>
            <a:avLst/>
            <a:gdLst>
              <a:gd name="connsiteX0" fmla="*/ 1096938 w 1096938"/>
              <a:gd name="connsiteY0" fmla="*/ 0 h 2729552"/>
              <a:gd name="connsiteX1" fmla="*/ 114299 w 1096938"/>
              <a:gd name="connsiteY1" fmla="*/ 641445 h 2729552"/>
              <a:gd name="connsiteX2" fmla="*/ 46061 w 1096938"/>
              <a:gd name="connsiteY2" fmla="*/ 1091821 h 2729552"/>
              <a:gd name="connsiteX3" fmla="*/ 346311 w 1096938"/>
              <a:gd name="connsiteY3" fmla="*/ 1596788 h 2729552"/>
              <a:gd name="connsiteX4" fmla="*/ 127947 w 1096938"/>
              <a:gd name="connsiteY4" fmla="*/ 1951630 h 2729552"/>
              <a:gd name="connsiteX5" fmla="*/ 32413 w 1096938"/>
              <a:gd name="connsiteY5" fmla="*/ 2156346 h 2729552"/>
              <a:gd name="connsiteX6" fmla="*/ 291720 w 1096938"/>
              <a:gd name="connsiteY6" fmla="*/ 2374711 h 2729552"/>
              <a:gd name="connsiteX7" fmla="*/ 400902 w 1096938"/>
              <a:gd name="connsiteY7" fmla="*/ 2620370 h 2729552"/>
              <a:gd name="connsiteX8" fmla="*/ 305368 w 1096938"/>
              <a:gd name="connsiteY8" fmla="*/ 2729552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38" h="2729552">
                <a:moveTo>
                  <a:pt x="1096938" y="0"/>
                </a:moveTo>
                <a:cubicBezTo>
                  <a:pt x="693191" y="229737"/>
                  <a:pt x="289445" y="459475"/>
                  <a:pt x="114299" y="641445"/>
                </a:cubicBezTo>
                <a:cubicBezTo>
                  <a:pt x="-60847" y="823415"/>
                  <a:pt x="7392" y="932597"/>
                  <a:pt x="46061" y="1091821"/>
                </a:cubicBezTo>
                <a:cubicBezTo>
                  <a:pt x="84730" y="1251045"/>
                  <a:pt x="332663" y="1453487"/>
                  <a:pt x="346311" y="1596788"/>
                </a:cubicBezTo>
                <a:cubicBezTo>
                  <a:pt x="359959" y="1740089"/>
                  <a:pt x="180263" y="1858370"/>
                  <a:pt x="127947" y="1951630"/>
                </a:cubicBezTo>
                <a:cubicBezTo>
                  <a:pt x="75631" y="2044890"/>
                  <a:pt x="5118" y="2085833"/>
                  <a:pt x="32413" y="2156346"/>
                </a:cubicBezTo>
                <a:cubicBezTo>
                  <a:pt x="59708" y="2226859"/>
                  <a:pt x="230305" y="2297374"/>
                  <a:pt x="291720" y="2374711"/>
                </a:cubicBezTo>
                <a:cubicBezTo>
                  <a:pt x="353135" y="2452048"/>
                  <a:pt x="398627" y="2561230"/>
                  <a:pt x="400902" y="2620370"/>
                </a:cubicBezTo>
                <a:cubicBezTo>
                  <a:pt x="403177" y="2679510"/>
                  <a:pt x="305368" y="2729552"/>
                  <a:pt x="305368" y="2729552"/>
                </a:cubicBezTo>
              </a:path>
            </a:pathLst>
          </a:custGeom>
          <a:noFill/>
          <a:ln w="73025">
            <a:solidFill>
              <a:srgbClr val="B04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40372" y="281330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28171" y="322469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8888" y="361642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02307" y="197047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64605" y="4702134"/>
            <a:ext cx="17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using the Claim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5593" y="5242783"/>
            <a:ext cx="47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100"/>
                </a:solidFill>
              </a:rPr>
              <a:t>b(root) &gt;= height/2 because of </a:t>
            </a:r>
            <a:r>
              <a:rPr lang="en-US" dirty="0" err="1">
                <a:solidFill>
                  <a:srgbClr val="FF6100"/>
                </a:solidFill>
              </a:rPr>
              <a:t>RBTree</a:t>
            </a:r>
            <a:r>
              <a:rPr lang="en-US" dirty="0">
                <a:solidFill>
                  <a:srgbClr val="FF6100"/>
                </a:solidFill>
              </a:rPr>
              <a:t> rules.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671" y="-16834"/>
            <a:ext cx="1106668" cy="13317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17810" y="1841113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56977" y="3910974"/>
            <a:ext cx="543857" cy="300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B57B-3F7A-3D49-9238-31C913282E08}"/>
              </a:ext>
            </a:extLst>
          </p:cNvPr>
          <p:cNvSpPr txBox="1"/>
          <p:nvPr/>
        </p:nvSpPr>
        <p:spPr>
          <a:xfrm>
            <a:off x="5499652" y="4243131"/>
            <a:ext cx="362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Claim: at least 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b(x)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mr-IN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 nodes in this WHOLE subtree (of any color).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6E778-0160-5342-98EA-61D85328722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53915" y="3817299"/>
            <a:ext cx="56782" cy="4258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22" grpId="0" uiExpand="1" build="p" bldLvl="3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23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6D65-6FC0-AF46-BB5F-8E568A8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great!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261C-A985-094C-9578-DAF8B3A7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in an </a:t>
            </a:r>
            <a:r>
              <a:rPr lang="en-US" dirty="0" err="1"/>
              <a:t>RBTree</a:t>
            </a:r>
            <a:r>
              <a:rPr lang="en-US" dirty="0"/>
              <a:t> is immediately O(log(n)), since the depth of an </a:t>
            </a:r>
            <a:r>
              <a:rPr lang="en-US" dirty="0" err="1"/>
              <a:t>RBTree</a:t>
            </a:r>
            <a:r>
              <a:rPr lang="en-US" dirty="0"/>
              <a:t> is O(log(n)).</a:t>
            </a:r>
          </a:p>
          <a:p>
            <a:endParaRPr lang="en-US" dirty="0"/>
          </a:p>
          <a:p>
            <a:r>
              <a:rPr lang="en-US" dirty="0"/>
              <a:t>What about INSERT/DELETE?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Turns out, you can INSERT and DELETE items from an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in time O(log(n)), while </a:t>
            </a:r>
            <a:r>
              <a:rPr lang="en-US" i="1" dirty="0">
                <a:solidFill>
                  <a:schemeClr val="accent4"/>
                </a:solidFill>
              </a:rPr>
              <a:t>maintaining</a:t>
            </a:r>
            <a:r>
              <a:rPr lang="en-US" dirty="0">
                <a:solidFill>
                  <a:schemeClr val="accent4"/>
                </a:solidFill>
              </a:rPr>
              <a:t> the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property.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That’s why this is a good property! </a:t>
            </a:r>
          </a:p>
        </p:txBody>
      </p:sp>
    </p:spTree>
    <p:extLst>
      <p:ext uri="{BB962C8B-B14F-4D97-AF65-F5344CB8AC3E}">
        <p14:creationId xmlns:p14="http://schemas.microsoft.com/office/powerpoint/2010/main" val="27864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00" y="1803423"/>
            <a:ext cx="8377504" cy="4870587"/>
          </a:xfrm>
        </p:spPr>
        <p:txBody>
          <a:bodyPr>
            <a:normAutofit/>
          </a:bodyPr>
          <a:lstStyle/>
          <a:p>
            <a:r>
              <a:rPr lang="en-US" dirty="0"/>
              <a:t>I expect we are out of time…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slides which you can check out to see how to do INSERT/DELETE in </a:t>
            </a:r>
            <a:r>
              <a:rPr lang="en-US" dirty="0" err="1">
                <a:solidFill>
                  <a:schemeClr val="accent4"/>
                </a:solidFill>
              </a:rPr>
              <a:t>RBTrees</a:t>
            </a:r>
            <a:r>
              <a:rPr lang="en-US" dirty="0">
                <a:solidFill>
                  <a:schemeClr val="accent4"/>
                </a:solidFill>
              </a:rPr>
              <a:t>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CLRS  Ch 13. for even more details.</a:t>
            </a:r>
            <a:endParaRPr lang="en-US" dirty="0"/>
          </a:p>
          <a:p>
            <a:r>
              <a:rPr lang="en-US" dirty="0"/>
              <a:t>You are </a:t>
            </a:r>
            <a:r>
              <a:rPr lang="en-US" b="1" dirty="0"/>
              <a:t>not responsible </a:t>
            </a:r>
            <a:r>
              <a:rPr lang="en-US" dirty="0"/>
              <a:t>for the details of INSERT/DELETE for </a:t>
            </a:r>
            <a:r>
              <a:rPr lang="en-US" dirty="0" err="1"/>
              <a:t>RBTrees</a:t>
            </a:r>
            <a:r>
              <a:rPr lang="en-US" dirty="0"/>
              <a:t> for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what the “proxy for balance” property is and why it ensures approximate balance.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</a:t>
            </a:r>
            <a:r>
              <a:rPr lang="en-US" b="1" dirty="0">
                <a:solidFill>
                  <a:schemeClr val="accent4"/>
                </a:solidFill>
              </a:rPr>
              <a:t>that</a:t>
            </a:r>
            <a:r>
              <a:rPr lang="en-US" dirty="0">
                <a:solidFill>
                  <a:schemeClr val="accent4"/>
                </a:solidFill>
              </a:rPr>
              <a:t> this property can be efficiently maintained, but you do not need to know the details of how.</a:t>
            </a:r>
          </a:p>
        </p:txBody>
      </p:sp>
    </p:spTree>
    <p:extLst>
      <p:ext uri="{BB962C8B-B14F-4D97-AF65-F5344CB8AC3E}">
        <p14:creationId xmlns:p14="http://schemas.microsoft.com/office/powerpoint/2010/main" val="1376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900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Arrays of half the size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Things smaller/larger than a pivot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Just try it with all of the natural sub-problems you can come up with!  Anything look helpful?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Write down pseudocode, etc.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2" y="4108246"/>
            <a:ext cx="84710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17225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76" y="173262"/>
            <a:ext cx="5824807" cy="1325563"/>
          </a:xfrm>
        </p:spPr>
        <p:txBody>
          <a:bodyPr/>
          <a:lstStyle/>
          <a:p>
            <a:r>
              <a:rPr lang="en-US" dirty="0"/>
              <a:t>INSERT: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977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5143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3121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92" y="3565356"/>
            <a:ext cx="2704369" cy="2769423"/>
          </a:xfrm>
          <a:prstGeom prst="rect">
            <a:avLst/>
          </a:prstGeom>
        </p:spPr>
      </p:pic>
      <p:sp>
        <p:nvSpPr>
          <p:cNvPr id="44" name="Triangle 43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6" idx="2"/>
            <a:endCxn id="45" idx="0"/>
          </p:cNvCxnSpPr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51" name="Rectangle 50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riangle 55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3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31" y="4115081"/>
            <a:ext cx="2522226" cy="249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9207" y="3788566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B5E4515-6BE8-F847-89D7-61BFB1D4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4725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r>
              <a:rPr lang="en-US" sz="2800" dirty="0"/>
              <a:t>Can’t we just insert 0 as a </a:t>
            </a:r>
            <a:r>
              <a:rPr lang="en-US" sz="2800" b="1" dirty="0"/>
              <a:t>black node?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791" y="4820216"/>
            <a:ext cx="1808766" cy="1787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2284" y="4820216"/>
            <a:ext cx="106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19" name="Triangle 18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angle 20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27" name="Rectangle 26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riangle 34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CF8332D-AA56-9644-8DAD-27C49E7E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8634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5" name="Straight Connector 44"/>
          <p:cNvCxnSpPr>
            <a:stCxn id="44" idx="2"/>
            <a:endCxn id="7" idx="0"/>
          </p:cNvCxnSpPr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26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2" name="Straight Connector 31"/>
          <p:cNvCxnSpPr>
            <a:stCxn id="44" idx="2"/>
            <a:endCxn id="27" idx="0"/>
          </p:cNvCxnSpPr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5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125419" y="1360624"/>
            <a:ext cx="2623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016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840051" y="3821318"/>
            <a:ext cx="9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Flip colors!</a:t>
            </a: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6185157" y="3784160"/>
            <a:ext cx="1654894" cy="36032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1"/>
          </p:cNvCxnSpPr>
          <p:nvPr/>
        </p:nvCxnSpPr>
        <p:spPr>
          <a:xfrm flipH="1">
            <a:off x="7110104" y="4144484"/>
            <a:ext cx="729947" cy="5717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5419" y="1360624"/>
            <a:ext cx="26235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Claim:</a:t>
            </a:r>
            <a:r>
              <a:rPr lang="en-US" sz="28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RB-Tree properties still hold.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But what if </a:t>
            </a:r>
            <a:r>
              <a:rPr lang="en-US" dirty="0">
                <a:solidFill>
                  <a:srgbClr val="CF6E6C"/>
                </a:solidFill>
              </a:rPr>
              <a:t>that</a:t>
            </a:r>
            <a:r>
              <a:rPr lang="en-US" dirty="0"/>
              <a:t> was red?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3114675" y="857250"/>
            <a:ext cx="1100138" cy="1225441"/>
          </a:xfrm>
          <a:prstGeom prst="straightConnector1">
            <a:avLst/>
          </a:prstGeom>
          <a:ln w="57150"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244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C2B4-3D10-0C47-AF7B-D4C77E8FE321}"/>
              </a:ext>
            </a:extLst>
          </p:cNvPr>
          <p:cNvSpPr txBox="1"/>
          <p:nvPr/>
        </p:nvSpPr>
        <p:spPr>
          <a:xfrm>
            <a:off x="3933173" y="4847573"/>
            <a:ext cx="313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Think about how you could arrive at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 via this strategy!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A2AE7-F36E-FC42-943D-45404B21ED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241" y="4847573"/>
            <a:ext cx="2109548" cy="19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AF5B4B7-63B0-114D-A756-C22B409DB15C}"/>
              </a:ext>
            </a:extLst>
          </p:cNvPr>
          <p:cNvSpPr/>
          <p:nvPr/>
        </p:nvSpPr>
        <p:spPr>
          <a:xfrm>
            <a:off x="150503" y="1003475"/>
            <a:ext cx="5038220" cy="56546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>
            <a:off x="5263688" y="4141134"/>
            <a:ext cx="1034362" cy="58802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1988" y="5100238"/>
            <a:ext cx="315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Now we’re basically inserting 6 into some </a:t>
            </a:r>
            <a:r>
              <a:rPr lang="en-US" sz="2400" b="1" dirty="0">
                <a:solidFill>
                  <a:schemeClr val="accent4"/>
                </a:solidFill>
              </a:rPr>
              <a:t>smaller tree</a:t>
            </a:r>
            <a:r>
              <a:rPr lang="en-US" sz="2400" dirty="0">
                <a:solidFill>
                  <a:schemeClr val="accent4"/>
                </a:solidFill>
              </a:rPr>
              <a:t>.  </a:t>
            </a:r>
            <a:r>
              <a:rPr lang="en-US" sz="2400" dirty="0" err="1">
                <a:solidFill>
                  <a:schemeClr val="accent4"/>
                </a:solidFill>
              </a:rPr>
              <a:t>Recurse</a:t>
            </a:r>
            <a:r>
              <a:rPr lang="en-US" sz="2400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7FE58F-2C7C-5A4B-AA84-7EE272D9A0FF}"/>
              </a:ext>
            </a:extLst>
          </p:cNvPr>
          <p:cNvSpPr/>
          <p:nvPr/>
        </p:nvSpPr>
        <p:spPr>
          <a:xfrm>
            <a:off x="4534422" y="5887233"/>
            <a:ext cx="1672376" cy="785089"/>
          </a:xfrm>
          <a:custGeom>
            <a:avLst/>
            <a:gdLst>
              <a:gd name="connsiteX0" fmla="*/ 1665962 w 1672376"/>
              <a:gd name="connsiteY0" fmla="*/ 375781 h 785089"/>
              <a:gd name="connsiteX1" fmla="*/ 1553227 w 1672376"/>
              <a:gd name="connsiteY1" fmla="*/ 626301 h 785089"/>
              <a:gd name="connsiteX2" fmla="*/ 851770 w 1672376"/>
              <a:gd name="connsiteY2" fmla="*/ 751562 h 785089"/>
              <a:gd name="connsiteX3" fmla="*/ 0 w 1672376"/>
              <a:gd name="connsiteY3" fmla="*/ 0 h 78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76" h="785089">
                <a:moveTo>
                  <a:pt x="1665962" y="375781"/>
                </a:moveTo>
                <a:cubicBezTo>
                  <a:pt x="1677444" y="469726"/>
                  <a:pt x="1688926" y="563671"/>
                  <a:pt x="1553227" y="626301"/>
                </a:cubicBezTo>
                <a:cubicBezTo>
                  <a:pt x="1417528" y="688931"/>
                  <a:pt x="1110641" y="855945"/>
                  <a:pt x="851770" y="751562"/>
                </a:cubicBezTo>
                <a:cubicBezTo>
                  <a:pt x="592899" y="647179"/>
                  <a:pt x="296449" y="32358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56BD1-4F89-6444-AB90-09EA87187868}"/>
              </a:ext>
            </a:extLst>
          </p:cNvPr>
          <p:cNvSpPr txBox="1"/>
          <p:nvPr/>
        </p:nvSpPr>
        <p:spPr>
          <a:xfrm>
            <a:off x="6100791" y="6393402"/>
            <a:ext cx="125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one!</a:t>
            </a:r>
          </a:p>
        </p:txBody>
      </p:sp>
    </p:spTree>
    <p:extLst>
      <p:ext uri="{BB962C8B-B14F-4D97-AF65-F5344CB8AC3E}">
        <p14:creationId xmlns:p14="http://schemas.microsoft.com/office/powerpoint/2010/main" val="742032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031D6FB-7197-0342-A57C-1D06F0F6B919}"/>
              </a:ext>
            </a:extLst>
          </p:cNvPr>
          <p:cNvSpPr/>
          <p:nvPr/>
        </p:nvSpPr>
        <p:spPr>
          <a:xfrm rot="17830158">
            <a:off x="4731415" y="551604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72719-0636-FE43-B029-256189C53BFA}"/>
              </a:ext>
            </a:extLst>
          </p:cNvPr>
          <p:cNvSpPr txBox="1"/>
          <p:nvPr/>
        </p:nvSpPr>
        <p:spPr>
          <a:xfrm>
            <a:off x="4611042" y="5968557"/>
            <a:ext cx="129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0 here.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8E522-C0B7-9E49-9567-625AF440F79F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D22388-1117-E347-9F9F-91A28D43D307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EE9DEA4-A0EE-2040-84D8-0A8F5B8D402A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5B5BB9B7-3D70-654C-A126-B94F1642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596854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E1788-E610-CD49-A64F-E5D1E84E17C5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6E441-8615-754F-BD91-CAF57DEED6F5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2" name="Title 38">
            <a:extLst>
              <a:ext uri="{FF2B5EF4-FFF2-40B4-BE49-F238E27FC236}">
                <a16:creationId xmlns:a16="http://schemas.microsoft.com/office/drawing/2014/main" id="{FA07E537-2B21-8E46-8115-A515D4CD3C0F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31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</p:cNvCxnSpPr>
          <p:nvPr/>
        </p:nvCxnSpPr>
        <p:spPr>
          <a:xfrm flipV="1">
            <a:off x="2066795" y="1997933"/>
            <a:ext cx="1631258" cy="5703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1A725F-941B-FF41-A864-51847F9CEE84}"/>
              </a:ext>
            </a:extLst>
          </p:cNvPr>
          <p:cNvSpPr txBox="1"/>
          <p:nvPr/>
        </p:nvSpPr>
        <p:spPr>
          <a:xfrm>
            <a:off x="7797056" y="4081728"/>
            <a:ext cx="186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Flip colors!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71C413-7149-8540-A41C-FE02ECB37338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761355" y="3913826"/>
            <a:ext cx="1035701" cy="352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05DE7C-C653-334A-A88D-99EF21DFDBE6}"/>
              </a:ext>
            </a:extLst>
          </p:cNvPr>
          <p:cNvCxnSpPr>
            <a:cxnSpLocks/>
          </p:cNvCxnSpPr>
          <p:nvPr/>
        </p:nvCxnSpPr>
        <p:spPr>
          <a:xfrm flipH="1">
            <a:off x="7580981" y="4418794"/>
            <a:ext cx="368476" cy="573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CA2C9-5023-7A4E-8818-CB52CA26ECB4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712B8-7602-AA44-8EE6-14A194B140A4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6" name="Title 38">
            <a:extLst>
              <a:ext uri="{FF2B5EF4-FFF2-40B4-BE49-F238E27FC236}">
                <a16:creationId xmlns:a16="http://schemas.microsoft.com/office/drawing/2014/main" id="{BC2D163F-4A11-0B49-8777-E28E7EA8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6618215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827C03EF-D99D-9F40-B3EA-9B7BA0BD86DB}"/>
              </a:ext>
            </a:extLst>
          </p:cNvPr>
          <p:cNvSpPr/>
          <p:nvPr/>
        </p:nvSpPr>
        <p:spPr>
          <a:xfrm>
            <a:off x="3299982" y="3109090"/>
            <a:ext cx="5502098" cy="4027819"/>
          </a:xfrm>
          <a:custGeom>
            <a:avLst/>
            <a:gdLst>
              <a:gd name="connsiteX0" fmla="*/ 353036 w 5502098"/>
              <a:gd name="connsiteY0" fmla="*/ 3603086 h 4027819"/>
              <a:gd name="connsiteX1" fmla="*/ 854077 w 5502098"/>
              <a:gd name="connsiteY1" fmla="*/ 2150066 h 4027819"/>
              <a:gd name="connsiteX2" fmla="*/ 2106680 w 5502098"/>
              <a:gd name="connsiteY2" fmla="*/ 596839 h 4027819"/>
              <a:gd name="connsiteX3" fmla="*/ 2770559 w 5502098"/>
              <a:gd name="connsiteY3" fmla="*/ 70746 h 4027819"/>
              <a:gd name="connsiteX4" fmla="*/ 3772642 w 5502098"/>
              <a:gd name="connsiteY4" fmla="*/ 208532 h 4027819"/>
              <a:gd name="connsiteX5" fmla="*/ 5263239 w 5502098"/>
              <a:gd name="connsiteY5" fmla="*/ 1912072 h 4027819"/>
              <a:gd name="connsiteX6" fmla="*/ 5238187 w 5502098"/>
              <a:gd name="connsiteY6" fmla="*/ 2838998 h 4027819"/>
              <a:gd name="connsiteX7" fmla="*/ 5112927 w 5502098"/>
              <a:gd name="connsiteY7" fmla="*/ 3966340 h 4027819"/>
              <a:gd name="connsiteX8" fmla="*/ 378088 w 5502098"/>
              <a:gd name="connsiteY8" fmla="*/ 3853606 h 4027819"/>
              <a:gd name="connsiteX9" fmla="*/ 353036 w 5502098"/>
              <a:gd name="connsiteY9" fmla="*/ 3603086 h 402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2098" h="4027819">
                <a:moveTo>
                  <a:pt x="353036" y="3603086"/>
                </a:moveTo>
                <a:cubicBezTo>
                  <a:pt x="432368" y="3319163"/>
                  <a:pt x="561803" y="2651107"/>
                  <a:pt x="854077" y="2150066"/>
                </a:cubicBezTo>
                <a:cubicBezTo>
                  <a:pt x="1146351" y="1649025"/>
                  <a:pt x="1787266" y="943392"/>
                  <a:pt x="2106680" y="596839"/>
                </a:cubicBezTo>
                <a:cubicBezTo>
                  <a:pt x="2426094" y="250286"/>
                  <a:pt x="2492899" y="135464"/>
                  <a:pt x="2770559" y="70746"/>
                </a:cubicBezTo>
                <a:cubicBezTo>
                  <a:pt x="3048219" y="6028"/>
                  <a:pt x="3357195" y="-98356"/>
                  <a:pt x="3772642" y="208532"/>
                </a:cubicBezTo>
                <a:cubicBezTo>
                  <a:pt x="4188089" y="515420"/>
                  <a:pt x="5018982" y="1473661"/>
                  <a:pt x="5263239" y="1912072"/>
                </a:cubicBezTo>
                <a:cubicBezTo>
                  <a:pt x="5507496" y="2350483"/>
                  <a:pt x="5263239" y="2496620"/>
                  <a:pt x="5238187" y="2838998"/>
                </a:cubicBezTo>
                <a:cubicBezTo>
                  <a:pt x="5213135" y="3181376"/>
                  <a:pt x="5922943" y="3797239"/>
                  <a:pt x="5112927" y="3966340"/>
                </a:cubicBezTo>
                <a:cubicBezTo>
                  <a:pt x="4302911" y="4135441"/>
                  <a:pt x="1171403" y="3907885"/>
                  <a:pt x="378088" y="3853606"/>
                </a:cubicBezTo>
                <a:cubicBezTo>
                  <a:pt x="-415227" y="3799327"/>
                  <a:pt x="273704" y="3887009"/>
                  <a:pt x="353036" y="360308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C91D201-3CBE-2A45-BDD0-F721369F7113}"/>
              </a:ext>
            </a:extLst>
          </p:cNvPr>
          <p:cNvSpPr/>
          <p:nvPr/>
        </p:nvSpPr>
        <p:spPr>
          <a:xfrm>
            <a:off x="1265129" y="921049"/>
            <a:ext cx="4620931" cy="352878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5FC2CA8-FFDA-3945-959D-C4D2CC44C7DF}"/>
              </a:ext>
            </a:extLst>
          </p:cNvPr>
          <p:cNvSpPr/>
          <p:nvPr/>
        </p:nvSpPr>
        <p:spPr>
          <a:xfrm rot="11789196">
            <a:off x="5969663" y="3402751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343155-13E4-304D-9CAC-A73BD02650D8}"/>
              </a:ext>
            </a:extLst>
          </p:cNvPr>
          <p:cNvSpPr txBox="1"/>
          <p:nvPr/>
        </p:nvSpPr>
        <p:spPr>
          <a:xfrm>
            <a:off x="6752125" y="3475188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1F1B9C-697B-3240-AC22-65349CE5FF48}"/>
              </a:ext>
            </a:extLst>
          </p:cNvPr>
          <p:cNvSpPr txBox="1"/>
          <p:nvPr/>
        </p:nvSpPr>
        <p:spPr>
          <a:xfrm>
            <a:off x="5956377" y="1668608"/>
            <a:ext cx="216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know how to insert into trees that look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829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CDAA0A-D573-3840-A8F2-E4C8D1588EFE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B610F-D8E5-054B-88DF-9132B0D3E646}"/>
              </a:ext>
            </a:extLst>
          </p:cNvPr>
          <p:cNvSpPr txBox="1"/>
          <p:nvPr/>
        </p:nvSpPr>
        <p:spPr>
          <a:xfrm>
            <a:off x="6075768" y="602567"/>
            <a:ext cx="229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F6E6C"/>
                </a:solidFill>
              </a:rPr>
              <a:t>That’s this case!</a:t>
            </a:r>
          </a:p>
        </p:txBody>
      </p:sp>
    </p:spTree>
    <p:extLst>
      <p:ext uri="{BB962C8B-B14F-4D97-AF65-F5344CB8AC3E}">
        <p14:creationId xmlns:p14="http://schemas.microsoft.com/office/powerpoint/2010/main" val="5998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958" y="3529333"/>
            <a:ext cx="3333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Maybe with a subtree below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B9F78957-4862-8144-9CA3-120234E4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INSERT: Case 3</a:t>
            </a:r>
          </a:p>
        </p:txBody>
      </p:sp>
    </p:spTree>
    <p:extLst>
      <p:ext uri="{BB962C8B-B14F-4D97-AF65-F5344CB8AC3E}">
        <p14:creationId xmlns:p14="http://schemas.microsoft.com/office/powerpoint/2010/main" val="11366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0" grpId="0" animBg="1"/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Recall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326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05"/>
            <a:ext cx="7886700" cy="1325563"/>
          </a:xfrm>
        </p:spPr>
        <p:txBody>
          <a:bodyPr/>
          <a:lstStyle/>
          <a:p>
            <a:r>
              <a:rPr lang="en-US" dirty="0"/>
              <a:t>Inserting into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2141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4" y="3226332"/>
            <a:ext cx="2209517" cy="98896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46842" y="2798659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57629" y="2082691"/>
            <a:ext cx="3649309" cy="5201936"/>
            <a:chOff x="4657629" y="2082691"/>
            <a:chExt cx="3649309" cy="5201936"/>
          </a:xfrm>
        </p:grpSpPr>
        <p:sp>
          <p:nvSpPr>
            <p:cNvPr id="53" name="Rectangle 52"/>
            <p:cNvSpPr/>
            <p:nvPr/>
          </p:nvSpPr>
          <p:spPr>
            <a:xfrm>
              <a:off x="5755598" y="311315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46014" y="414480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6061634" y="3818293"/>
              <a:ext cx="79041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000682" y="4170861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57" name="Triangle 56"/>
            <p:cNvSpPr/>
            <p:nvPr/>
          </p:nvSpPr>
          <p:spPr>
            <a:xfrm>
              <a:off x="6135653" y="5085635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6456842" y="4849943"/>
              <a:ext cx="395208" cy="23569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881" y="2212087"/>
              <a:ext cx="2209517" cy="988962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4657629" y="2082691"/>
              <a:ext cx="13252" cy="5152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0"/>
              <a:endCxn id="53" idx="2"/>
            </p:cNvCxnSpPr>
            <p:nvPr/>
          </p:nvCxnSpPr>
          <p:spPr>
            <a:xfrm flipV="1">
              <a:off x="5306718" y="3818293"/>
              <a:ext cx="754916" cy="35256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riangle 61"/>
            <p:cNvSpPr/>
            <p:nvPr/>
          </p:nvSpPr>
          <p:spPr>
            <a:xfrm>
              <a:off x="5029573" y="4875996"/>
              <a:ext cx="558147" cy="879250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431610" y="5146730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64" name="Straight Connector 63"/>
            <p:cNvCxnSpPr>
              <a:stCxn id="54" idx="2"/>
              <a:endCxn id="63" idx="0"/>
            </p:cNvCxnSpPr>
            <p:nvPr/>
          </p:nvCxnSpPr>
          <p:spPr>
            <a:xfrm>
              <a:off x="6852050" y="4849943"/>
              <a:ext cx="885596" cy="296787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riangle 64"/>
            <p:cNvSpPr/>
            <p:nvPr/>
          </p:nvSpPr>
          <p:spPr>
            <a:xfrm>
              <a:off x="7192326" y="5849817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85075" y="2966569"/>
            <a:ext cx="20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Argue that this is a good thing to do!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356" y="5299676"/>
            <a:ext cx="1289608" cy="13206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8FD1E76-AD00-8A4A-ABC8-C3BC420E9D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395" y="3565713"/>
            <a:ext cx="825495" cy="11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69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D15B8050-6675-7C47-A4BB-8839D204A381}"/>
              </a:ext>
            </a:extLst>
          </p:cNvPr>
          <p:cNvSpPr/>
          <p:nvPr/>
        </p:nvSpPr>
        <p:spPr>
          <a:xfrm rot="11789196">
            <a:off x="3107312" y="323088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766E3-7E30-AB4F-8A0D-651ACA479817}"/>
              </a:ext>
            </a:extLst>
          </p:cNvPr>
          <p:cNvSpPr txBox="1"/>
          <p:nvPr/>
        </p:nvSpPr>
        <p:spPr>
          <a:xfrm>
            <a:off x="3386019" y="2709151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</p:spTree>
    <p:extLst>
      <p:ext uri="{BB962C8B-B14F-4D97-AF65-F5344CB8AC3E}">
        <p14:creationId xmlns:p14="http://schemas.microsoft.com/office/powerpoint/2010/main" val="128459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06B8-F0D4-3A42-888C-3437A99C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71D9-0C02-6D4E-AA4E-FD30A060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256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Small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have an idea but are having trouble working out the details, try it on a small example by hand.</a:t>
            </a:r>
            <a:endParaRPr lang="en-US" dirty="0"/>
          </a:p>
          <a:p>
            <a:r>
              <a:rPr lang="en-US" dirty="0"/>
              <a:t>Gee, that looks familiar…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The more algorithms you see</a:t>
            </a:r>
            <a:r>
              <a:rPr lang="en-US" dirty="0">
                <a:solidFill>
                  <a:schemeClr val="accent4"/>
                </a:solidFill>
              </a:rPr>
              <a:t>, the easier it will get to come up with new algorithms!</a:t>
            </a:r>
          </a:p>
          <a:p>
            <a:r>
              <a:rPr lang="en-US" dirty="0"/>
              <a:t>Bring in your analysis tools.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I’m doing divide-and-conquer with 2 subproblems of size n/2 and I want an O(n </a:t>
            </a:r>
            <a:r>
              <a:rPr lang="en-US" dirty="0" err="1">
                <a:solidFill>
                  <a:schemeClr val="accent4"/>
                </a:solidFill>
              </a:rPr>
              <a:t>logn</a:t>
            </a:r>
            <a:r>
              <a:rPr lang="en-US" dirty="0">
                <a:solidFill>
                  <a:schemeClr val="accent4"/>
                </a:solidFill>
              </a:rPr>
              <a:t>) time algorithm, I know that I can afford O(n) work combining my sub-problems.</a:t>
            </a:r>
          </a:p>
          <a:p>
            <a:r>
              <a:rPr lang="en-US" dirty="0"/>
              <a:t>Iterate.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Darn, that approach didn’t work!  But, if I tweaked this aspect of it, maybe it works better?</a:t>
            </a:r>
          </a:p>
          <a:p>
            <a:r>
              <a:rPr lang="en-US" dirty="0"/>
              <a:t>Everyone approaches problem-solving differently…find the way that works best for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FA121-9C73-694D-BE53-2295E2860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484" y="202564"/>
            <a:ext cx="878403" cy="1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71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438E93-1ED4-334C-902B-91A1AF7D6C09}"/>
              </a:ext>
            </a:extLst>
          </p:cNvPr>
          <p:cNvGrpSpPr/>
          <p:nvPr/>
        </p:nvGrpSpPr>
        <p:grpSpPr>
          <a:xfrm>
            <a:off x="4916328" y="1236194"/>
            <a:ext cx="5164091" cy="4807527"/>
            <a:chOff x="2149664" y="275995"/>
            <a:chExt cx="6606597" cy="64133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F6AFD8-9B90-724B-8F54-44FCEA9A0910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9E7E0EF-A387-9C48-B3F5-14EED4E3B521}"/>
                  </a:ext>
                </a:extLst>
              </p:cNvPr>
              <p:cNvCxnSpPr>
                <a:cxnSpLocks/>
                <a:stCxn id="31" idx="0"/>
                <a:endCxn id="33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101F1D-6FA5-3F4D-AC26-6B4C41C155DD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46FC220-AEAD-184F-8408-30750F6B4F4A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66BE22-AA47-E242-9BA1-214DF51C9484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8A2BDF-34C7-AB43-B31D-50C0B16E01F2}"/>
                  </a:ext>
                </a:extLst>
              </p:cNvPr>
              <p:cNvCxnSpPr>
                <a:cxnSpLocks/>
                <a:stCxn id="35" idx="0"/>
                <a:endCxn id="32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22F419B-C72F-A541-A0C3-17A6B31A40B5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7B280-D8D0-4840-9047-B1B6333975A1}"/>
                  </a:ext>
                </a:extLst>
              </p:cNvPr>
              <p:cNvCxnSpPr>
                <a:cxnSpLocks/>
                <a:stCxn id="33" idx="2"/>
                <a:endCxn id="32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5E7B141-D88A-A94E-9920-37A05CF66272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6E9BDF-EC89-CF44-90A7-D8A290B17E50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B30A27-C35E-E243-B8C4-816662D7C415}"/>
                  </a:ext>
                </a:extLst>
              </p:cNvPr>
              <p:cNvCxnSpPr>
                <a:cxnSpLocks/>
                <a:stCxn id="42" idx="2"/>
                <a:endCxn id="45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741D940-3252-D441-A906-F660A7AC57C0}"/>
                  </a:ext>
                </a:extLst>
              </p:cNvPr>
              <p:cNvCxnSpPr>
                <a:cxnSpLocks/>
                <a:stCxn id="42" idx="0"/>
                <a:endCxn id="38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A09377-53D7-2847-9EFF-D5BEDAF609F3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C895939-2C2E-1F43-8A08-FAB09F7A75A8}"/>
                  </a:ext>
                </a:extLst>
              </p:cNvPr>
              <p:cNvCxnSpPr>
                <a:cxnSpLocks/>
                <a:stCxn id="44" idx="0"/>
                <a:endCxn id="42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93409D5-6B1F-C44F-B652-2628D5F44236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8D2E70-2FC1-7341-83BF-51C73DF44FCE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49997B7-A1B6-404C-917F-1244AF70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04394C-0A64-B349-A4B0-AE7421303F1E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30" cy="43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77BB65-0A61-174F-A1A7-53E606CC9E96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6B51D21-0785-8445-A2A4-B6407F8B3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7803" y="1762092"/>
            <a:ext cx="1689881" cy="8222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1FC351-8AEB-544F-8C28-3FE684B507EB}"/>
              </a:ext>
            </a:extLst>
          </p:cNvPr>
          <p:cNvSpPr txBox="1"/>
          <p:nvPr/>
        </p:nvSpPr>
        <p:spPr>
          <a:xfrm>
            <a:off x="2436840" y="1417983"/>
            <a:ext cx="129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</p:spTree>
    <p:extLst>
      <p:ext uri="{BB962C8B-B14F-4D97-AF65-F5344CB8AC3E}">
        <p14:creationId xmlns:p14="http://schemas.microsoft.com/office/powerpoint/2010/main" val="34166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B2117D-11A0-0D44-A6B3-15BC69479FAC}"/>
              </a:ext>
            </a:extLst>
          </p:cNvPr>
          <p:cNvGrpSpPr/>
          <p:nvPr/>
        </p:nvGrpSpPr>
        <p:grpSpPr>
          <a:xfrm>
            <a:off x="2149664" y="275995"/>
            <a:ext cx="6606597" cy="6413341"/>
            <a:chOff x="2149664" y="275995"/>
            <a:chExt cx="6606597" cy="641334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31F1D1-C3A6-4347-95AA-464B2394329D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ACAFC2-8C74-1541-A2A4-B2638A0AA51C}"/>
                  </a:ext>
                </a:extLst>
              </p:cNvPr>
              <p:cNvCxnSpPr>
                <a:cxnSpLocks/>
                <a:stCxn id="4" idx="0"/>
                <a:endCxn id="6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9197AF-27D5-5145-86D6-D78ADFD28183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111925-C73C-7044-9613-B6442D937D79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D62632-4909-4649-AC33-0AB96B40CF66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C3FA7A7-6AFB-114A-B008-87776EF4184D}"/>
                  </a:ext>
                </a:extLst>
              </p:cNvPr>
              <p:cNvCxnSpPr>
                <a:cxnSpLocks/>
                <a:stCxn id="9" idx="0"/>
                <a:endCxn id="5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DB69C3-ED33-7C4A-9735-83817A4C6A2E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04CDE20-0762-9F46-A563-909BFA06B241}"/>
                  </a:ext>
                </a:extLst>
              </p:cNvPr>
              <p:cNvCxnSpPr>
                <a:cxnSpLocks/>
                <a:stCxn id="6" idx="2"/>
                <a:endCxn id="5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87CD3-2939-E54D-9C35-D2CC78E9BE83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16245C-6B18-D94E-9252-03DC98E9B6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444003-57EF-0145-A94C-26B5DA227C48}"/>
                  </a:ext>
                </a:extLst>
              </p:cNvPr>
              <p:cNvCxnSpPr>
                <a:cxnSpLocks/>
                <a:stCxn id="19" idx="2"/>
                <a:endCxn id="30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C24945-C9ED-DF48-8A24-D274985CAD7E}"/>
                  </a:ext>
                </a:extLst>
              </p:cNvPr>
              <p:cNvCxnSpPr>
                <a:cxnSpLocks/>
                <a:stCxn id="19" idx="0"/>
                <a:endCxn id="14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B1EFF9-A886-6A49-A70D-3E2DE3098EAB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91FA33-C9DF-6147-9FFE-DEAE9C2FE8AE}"/>
                  </a:ext>
                </a:extLst>
              </p:cNvPr>
              <p:cNvCxnSpPr>
                <a:cxnSpLocks/>
                <a:stCxn id="26" idx="0"/>
                <a:endCxn id="19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0DBD047-204F-6C44-8710-A83775C53E0A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765D1-FF3F-BF4F-93EE-8CB1B4264CE1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57B663-CBD2-1541-B3E2-91F5C55E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EBCB27-8AA0-AC45-8814-9F556B20889C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75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4ACAFC2-8C74-1541-A2A4-B2638A0AA51C}"/>
              </a:ext>
            </a:extLst>
          </p:cNvPr>
          <p:cNvCxnSpPr>
            <a:cxnSpLocks/>
            <a:stCxn id="4" idx="0"/>
            <a:endCxn id="6" idx="2"/>
          </p:cNvCxnSpPr>
          <p:nvPr/>
        </p:nvCxnSpPr>
        <p:spPr>
          <a:xfrm flipH="1" flipV="1">
            <a:off x="5764135" y="3685437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266675" y="4011952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4791997" y="418823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5458099" y="298030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4804553" y="4893370"/>
            <a:ext cx="293480" cy="4953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498517" y="5388676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5098033" y="3685437"/>
            <a:ext cx="666102" cy="502798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3788372" y="157752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094408" y="2282660"/>
            <a:ext cx="1669727" cy="70513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82179" y="3664626"/>
            <a:ext cx="606193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3182179" y="2282660"/>
            <a:ext cx="912229" cy="67683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2876143" y="295949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  <a:endCxn id="19" idx="2"/>
          </p:cNvCxnSpPr>
          <p:nvPr/>
        </p:nvCxnSpPr>
        <p:spPr>
          <a:xfrm flipV="1">
            <a:off x="2455700" y="3664626"/>
            <a:ext cx="726479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2149664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482336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986E09-729E-DC44-87FC-AE6AD2FD4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2673" y="399639"/>
            <a:ext cx="3387890" cy="2254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C93FC-C9A8-694E-B224-0D3968E2BC73}"/>
              </a:ext>
            </a:extLst>
          </p:cNvPr>
          <p:cNvSpPr txBox="1"/>
          <p:nvPr/>
        </p:nvSpPr>
        <p:spPr>
          <a:xfrm>
            <a:off x="6070171" y="219684"/>
            <a:ext cx="242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TA-DA!</a:t>
            </a:r>
          </a:p>
        </p:txBody>
      </p:sp>
    </p:spTree>
    <p:extLst>
      <p:ext uri="{BB962C8B-B14F-4D97-AF65-F5344CB8AC3E}">
        <p14:creationId xmlns:p14="http://schemas.microsoft.com/office/powerpoint/2010/main" val="87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36" y="1392790"/>
            <a:ext cx="2704369" cy="27694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98" y="1489334"/>
            <a:ext cx="2704369" cy="2769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E7EAFC-CC1C-BA4F-A3CC-E3A1E929641B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5969003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from a Red-Black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83" y="2157411"/>
            <a:ext cx="2948104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637" y="2157411"/>
            <a:ext cx="264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Fun exercise!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0488" y="6053131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Ollie the over-achieving ostrich</a:t>
            </a:r>
          </a:p>
        </p:txBody>
      </p:sp>
    </p:spTree>
    <p:extLst>
      <p:ext uri="{BB962C8B-B14F-4D97-AF65-F5344CB8AC3E}">
        <p14:creationId xmlns:p14="http://schemas.microsoft.com/office/powerpoint/2010/main" val="2241091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lot of cases!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</a:t>
            </a:r>
            <a:r>
              <a:rPr lang="en-US" b="1" dirty="0"/>
              <a:t>not responsible</a:t>
            </a:r>
            <a:r>
              <a:rPr lang="en-US" dirty="0"/>
              <a:t> for the nitty-gritty details of Red-Black Trees.  (For this class)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Though implementing them is a great exercise!</a:t>
            </a:r>
          </a:p>
          <a:p>
            <a:r>
              <a:rPr lang="en-US" dirty="0"/>
              <a:t>You should know: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are the properties of an RB tree?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(more important) why does that guarantee that they are balanced?</a:t>
            </a:r>
          </a:p>
        </p:txBody>
      </p:sp>
    </p:spTree>
    <p:extLst>
      <p:ext uri="{BB962C8B-B14F-4D97-AF65-F5344CB8AC3E}">
        <p14:creationId xmlns:p14="http://schemas.microsoft.com/office/powerpoint/2010/main" val="3714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44137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3862" y="1762216"/>
            <a:ext cx="8515350" cy="261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Red-Black Trees always have height at most 2log(n+1).</a:t>
            </a:r>
          </a:p>
          <a:p>
            <a:r>
              <a:rPr lang="en-US" dirty="0"/>
              <a:t>As with general Binary Search Trees, all operations are O(height)</a:t>
            </a:r>
          </a:p>
          <a:p>
            <a:r>
              <a:rPr lang="en-US" dirty="0"/>
              <a:t>So all operations with </a:t>
            </a:r>
            <a:r>
              <a:rPr lang="en-US" dirty="0" err="1"/>
              <a:t>RBTrees</a:t>
            </a:r>
            <a:r>
              <a:rPr lang="en-US" dirty="0"/>
              <a:t> are O(log(n)).</a:t>
            </a:r>
          </a:p>
        </p:txBody>
      </p:sp>
    </p:spTree>
    <p:extLst>
      <p:ext uri="{BB962C8B-B14F-4D97-AF65-F5344CB8AC3E}">
        <p14:creationId xmlns:p14="http://schemas.microsoft.com/office/powerpoint/2010/main" val="3847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316567" cy="880578"/>
          </a:xfrm>
        </p:spPr>
        <p:txBody>
          <a:bodyPr/>
          <a:lstStyle/>
          <a:p>
            <a:r>
              <a:rPr lang="en-US" dirty="0"/>
              <a:t>Conclusion: The best of both worlds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4127627"/>
            <a:ext cx="497868" cy="51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4136323"/>
            <a:ext cx="497868" cy="510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991" y="4125817"/>
            <a:ext cx="464671" cy="478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4B1D-2B6C-1040-8D8C-E4986DE9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CF3ECE59-15A9-774F-BB76-789CB1EA2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891024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Trees*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3EC0F1B-2287-3041-BCFF-45D98F38A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21758-45EA-0246-AF22-4A31DEBA6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575EA-282C-A246-97A7-1AEB0E8D3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CB23C-6418-C748-B140-ABD448E78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75B21-75AC-5A45-8631-60E8DBAF5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2BD8E-0B5B-DD41-B0C2-FA3C61342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2BE2A8-A431-EF4A-A41B-63025A138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256B9-351E-6D42-9FC4-D85052DE5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870ED0-E694-5D45-AD01-6DDC5EC0B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94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026176" y="56847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  <p:sp>
        <p:nvSpPr>
          <p:cNvPr id="5" name="Down Arrow 4"/>
          <p:cNvSpPr/>
          <p:nvPr/>
        </p:nvSpPr>
        <p:spPr>
          <a:xfrm rot="1867987">
            <a:off x="5170785" y="4636918"/>
            <a:ext cx="642938" cy="155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946620"/>
            <a:ext cx="7886700" cy="371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Balanced binary trees are the best of both worlds!</a:t>
            </a:r>
          </a:p>
          <a:p>
            <a:r>
              <a:rPr lang="en-US" dirty="0"/>
              <a:t>But we need to keep them balanced.</a:t>
            </a:r>
          </a:p>
          <a:p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Trees</a:t>
            </a:r>
            <a:r>
              <a:rPr lang="en-US" b="1" dirty="0"/>
              <a:t> </a:t>
            </a:r>
            <a:r>
              <a:rPr lang="en-US" dirty="0"/>
              <a:t>do that for us.</a:t>
            </a:r>
          </a:p>
          <a:p>
            <a:pPr lvl="1"/>
            <a:r>
              <a:rPr lang="en-US" dirty="0"/>
              <a:t>We get O(log(n))-time INSERT/DELETE/SEARCH</a:t>
            </a:r>
          </a:p>
          <a:p>
            <a:pPr lvl="1"/>
            <a:r>
              <a:rPr lang="en-US" dirty="0"/>
              <a:t>Clever idea: have a proxy for balance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57887" y="3900488"/>
            <a:ext cx="3109141" cy="2988246"/>
            <a:chOff x="5740701" y="3693736"/>
            <a:chExt cx="3326328" cy="3194998"/>
          </a:xfrm>
        </p:grpSpPr>
        <p:grpSp>
          <p:nvGrpSpPr>
            <p:cNvPr id="13" name="Group 12"/>
            <p:cNvGrpSpPr/>
            <p:nvPr/>
          </p:nvGrpSpPr>
          <p:grpSpPr>
            <a:xfrm>
              <a:off x="6000857" y="3693736"/>
              <a:ext cx="3066172" cy="3194998"/>
              <a:chOff x="6000857" y="3693736"/>
              <a:chExt cx="3066172" cy="3194998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00857" y="3693736"/>
                <a:ext cx="3066172" cy="319499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000857" y="4235761"/>
                <a:ext cx="1528080" cy="11327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40701" y="4091516"/>
              <a:ext cx="1929339" cy="1435827"/>
              <a:chOff x="5740701" y="4091516"/>
              <a:chExt cx="1929339" cy="143582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292937" y="5228189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40701" y="522215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351617" y="5218948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033193" y="4562273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59124" y="4584647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</a:rPr>
                  <a:t>3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565787" y="409151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21" name="Straight Connector 20"/>
              <p:cNvCxnSpPr>
                <a:stCxn id="20" idx="2"/>
                <a:endCxn id="17" idx="0"/>
              </p:cNvCxnSpPr>
              <p:nvPr/>
            </p:nvCxnSpPr>
            <p:spPr>
              <a:xfrm>
                <a:off x="6724999" y="4390670"/>
                <a:ext cx="467406" cy="171603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7" idx="2"/>
                <a:endCxn id="16" idx="0"/>
              </p:cNvCxnSpPr>
              <p:nvPr/>
            </p:nvCxnSpPr>
            <p:spPr>
              <a:xfrm>
                <a:off x="7192405" y="4861428"/>
                <a:ext cx="318423" cy="357520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2"/>
                <a:endCxn id="14" idx="0"/>
              </p:cNvCxnSpPr>
              <p:nvPr/>
            </p:nvCxnSpPr>
            <p:spPr>
              <a:xfrm>
                <a:off x="6218336" y="4883801"/>
                <a:ext cx="233812" cy="34438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2"/>
                <a:endCxn id="15" idx="0"/>
              </p:cNvCxnSpPr>
              <p:nvPr/>
            </p:nvCxnSpPr>
            <p:spPr>
              <a:xfrm flipH="1">
                <a:off x="5899913" y="4883801"/>
                <a:ext cx="318423" cy="338354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6799490" y="522437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26" name="Straight Connector 25"/>
              <p:cNvCxnSpPr>
                <a:stCxn id="17" idx="2"/>
              </p:cNvCxnSpPr>
              <p:nvPr/>
            </p:nvCxnSpPr>
            <p:spPr>
              <a:xfrm flipH="1">
                <a:off x="6958702" y="4861428"/>
                <a:ext cx="233703" cy="362948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0" idx="2"/>
                <a:endCxn id="19" idx="0"/>
              </p:cNvCxnSpPr>
              <p:nvPr/>
            </p:nvCxnSpPr>
            <p:spPr>
              <a:xfrm flipH="1">
                <a:off x="6218336" y="4390670"/>
                <a:ext cx="506663" cy="19397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3174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3D70-99E9-734D-9746-E2FE4902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769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 one recipe for algorithm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D9A-A39C-F64F-BAC3-7161056D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177147" cy="4863274"/>
          </a:xfrm>
        </p:spPr>
        <p:txBody>
          <a:bodyPr>
            <a:normAutofit/>
          </a:bodyPr>
          <a:lstStyle/>
          <a:p>
            <a:r>
              <a:rPr lang="en-US" dirty="0"/>
              <a:t>This can be frustrating on HW….</a:t>
            </a:r>
          </a:p>
          <a:p>
            <a:r>
              <a:rPr lang="en-US" dirty="0"/>
              <a:t>Practice helps!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examples we see in Lecture and in HW are meant to help you practice this skill.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 are the BEST place to practice!</a:t>
            </a:r>
          </a:p>
          <a:p>
            <a:r>
              <a:rPr lang="en-US" dirty="0"/>
              <a:t>There are even more algorithms in the book!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Check out Algorithms Illuminated Chapter 3, or CLRS Chapter 4, for even more examples of divide and conquer algorithms.</a:t>
            </a:r>
          </a:p>
        </p:txBody>
      </p:sp>
    </p:spTree>
    <p:extLst>
      <p:ext uri="{BB962C8B-B14F-4D97-AF65-F5344CB8AC3E}">
        <p14:creationId xmlns:p14="http://schemas.microsoft.com/office/powerpoint/2010/main" val="2472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1050" y="1843089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Hashing!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4D16A-F245-5344-ABE4-A7ABDDE417E6}"/>
              </a:ext>
            </a:extLst>
          </p:cNvPr>
          <p:cNvSpPr txBox="1">
            <a:spLocks/>
          </p:cNvSpPr>
          <p:nvPr/>
        </p:nvSpPr>
        <p:spPr>
          <a:xfrm>
            <a:off x="781050" y="34381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1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91E770-66D8-314F-9231-660F915B37E3}"/>
              </a:ext>
            </a:extLst>
          </p:cNvPr>
          <p:cNvSpPr txBox="1">
            <a:spLocks/>
          </p:cNvSpPr>
          <p:nvPr/>
        </p:nvSpPr>
        <p:spPr>
          <a:xfrm>
            <a:off x="781050" y="4651900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Pre-lecture exercise for Lecture 8</a:t>
            </a:r>
          </a:p>
          <a:p>
            <a:r>
              <a:rPr lang="en-US" sz="3200" dirty="0"/>
              <a:t>More probability yay!</a:t>
            </a:r>
          </a:p>
        </p:txBody>
      </p:sp>
    </p:spTree>
    <p:extLst>
      <p:ext uri="{BB962C8B-B14F-4D97-AF65-F5344CB8AC3E}">
        <p14:creationId xmlns:p14="http://schemas.microsoft.com/office/powerpoint/2010/main" val="96270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11057</TotalTime>
  <Words>4951</Words>
  <Application>Microsoft Macintosh PowerPoint</Application>
  <PresentationFormat>On-screen Show (4:3)</PresentationFormat>
  <Paragraphs>1258</Paragraphs>
  <Slides>90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Brush Script MT</vt:lpstr>
      <vt:lpstr>Arial</vt:lpstr>
      <vt:lpstr>Calibri</vt:lpstr>
      <vt:lpstr>Calibri Light</vt:lpstr>
      <vt:lpstr>Cambria Math</vt:lpstr>
      <vt:lpstr>Comic Sans MS</vt:lpstr>
      <vt:lpstr>Copperplate Gothic Bold</vt:lpstr>
      <vt:lpstr>Courier</vt:lpstr>
      <vt:lpstr>Futura Medium</vt:lpstr>
      <vt:lpstr>Office Theme</vt:lpstr>
      <vt:lpstr>Lecture 7</vt:lpstr>
      <vt:lpstr>Announcements</vt:lpstr>
      <vt:lpstr>Roadmap</vt:lpstr>
      <vt:lpstr>But first!</vt:lpstr>
      <vt:lpstr>How do we design divide-and-conquer algorithms?</vt:lpstr>
      <vt:lpstr>One Strategy</vt:lpstr>
      <vt:lpstr>One Strategy</vt:lpstr>
      <vt:lpstr>Other tips</vt:lpstr>
      <vt:lpstr>No one recipe for algorithm design</vt:lpstr>
      <vt:lpstr>Roadmap</vt:lpstr>
      <vt:lpstr>Today </vt:lpstr>
      <vt:lpstr>Some data structures  for storing objects like          (aka, nodes with keys)      </vt:lpstr>
      <vt:lpstr>Sorted Arrays</vt:lpstr>
      <vt:lpstr>(Not necessarily sorted)  Linked lists</vt:lpstr>
      <vt:lpstr>Motivation for Binary Search Trees</vt:lpstr>
      <vt:lpstr>Binary tree terminology</vt:lpstr>
      <vt:lpstr>Binary Search Trees</vt:lpstr>
      <vt:lpstr>Binary Search Trees</vt:lpstr>
      <vt:lpstr>Binary Search Trees</vt:lpstr>
      <vt:lpstr>Binary Search Trees</vt:lpstr>
      <vt:lpstr>Binary Search Trees</vt:lpstr>
      <vt:lpstr>Aside: this should look familiar</vt:lpstr>
      <vt:lpstr>Binary Search Trees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Back to the goal</vt:lpstr>
      <vt:lpstr>SEARCH in a Binary Search Tree definition by example</vt:lpstr>
      <vt:lpstr>INSERT in a Binary Search Tree</vt:lpstr>
      <vt:lpstr>INSERT in a Binary Search Tree</vt:lpstr>
      <vt:lpstr>DELETE in a Binary Search Tree</vt:lpstr>
      <vt:lpstr>DELETE in a Binary Search Tree several cases (by example)  say we want to delete 3</vt:lpstr>
      <vt:lpstr>DELETE in a Binary Search Tree  ctd.</vt:lpstr>
      <vt:lpstr>How long do these operations take?</vt:lpstr>
      <vt:lpstr>Search might take time O(n).</vt:lpstr>
      <vt:lpstr>What to do?</vt:lpstr>
      <vt:lpstr>Self-Balancing  Binary Search Trees</vt:lpstr>
      <vt:lpstr>Idea 1: Rotations</vt:lpstr>
      <vt:lpstr>This seems helpful</vt:lpstr>
      <vt:lpstr>Strategy?</vt:lpstr>
      <vt:lpstr>Idea 2: have some proxy for balance</vt:lpstr>
      <vt:lpstr>Red-Black Trees</vt:lpstr>
      <vt:lpstr>Red-Black Trees  obey the following rules (which are a proxy for balance)</vt:lpstr>
      <vt:lpstr>Examples(?)</vt:lpstr>
      <vt:lpstr>Why these rules???????</vt:lpstr>
      <vt:lpstr>This is “pretty balanced”</vt:lpstr>
      <vt:lpstr>The height of a RB-tree with n non-NIL nodes  is at most 2log⁡(n+1)</vt:lpstr>
      <vt:lpstr>This is great!</vt:lpstr>
      <vt:lpstr>INSERT/DELETE</vt:lpstr>
      <vt:lpstr>INSERT: Many cases</vt:lpstr>
      <vt:lpstr>INSERT: Case 1</vt:lpstr>
      <vt:lpstr>INSERT: Many cases</vt:lpstr>
      <vt:lpstr>INSERT: Case 2</vt:lpstr>
      <vt:lpstr>INSERT: Case 2</vt:lpstr>
      <vt:lpstr>We need a bit more context</vt:lpstr>
      <vt:lpstr>We need a bit more context</vt:lpstr>
      <vt:lpstr>We need a bit more context</vt:lpstr>
      <vt:lpstr>But what if that was red?</vt:lpstr>
      <vt:lpstr>More context…</vt:lpstr>
      <vt:lpstr>More context…</vt:lpstr>
      <vt:lpstr>Example, part I</vt:lpstr>
      <vt:lpstr>PowerPoint Presentation</vt:lpstr>
      <vt:lpstr>Example, part I</vt:lpstr>
      <vt:lpstr>PowerPoint Presentation</vt:lpstr>
      <vt:lpstr>INSERT: Many cases</vt:lpstr>
      <vt:lpstr>INSERT: Case 3</vt:lpstr>
      <vt:lpstr>Recall Rotations</vt:lpstr>
      <vt:lpstr>Inserting into a Red-Black Tree</vt:lpstr>
      <vt:lpstr>PowerPoint Presentation</vt:lpstr>
      <vt:lpstr>PowerPoint Presentation</vt:lpstr>
      <vt:lpstr>PowerPoint Presentation</vt:lpstr>
      <vt:lpstr>PowerPoint Presentation</vt:lpstr>
      <vt:lpstr>Many cases</vt:lpstr>
      <vt:lpstr>Deleting from a Red-Black tree</vt:lpstr>
      <vt:lpstr>That’s a lot of cases!</vt:lpstr>
      <vt:lpstr>What have we learned?</vt:lpstr>
      <vt:lpstr>Conclusion: The best of both worlds</vt:lpstr>
      <vt:lpstr>Today 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Mary Katherine Wootters</dc:creator>
  <cp:lastModifiedBy>Nima Anari</cp:lastModifiedBy>
  <cp:revision>170</cp:revision>
  <cp:lastPrinted>2020-01-29T02:54:29Z</cp:lastPrinted>
  <dcterms:created xsi:type="dcterms:W3CDTF">2017-04-22T15:02:31Z</dcterms:created>
  <dcterms:modified xsi:type="dcterms:W3CDTF">2023-01-29T07:01:26Z</dcterms:modified>
</cp:coreProperties>
</file>