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1d56c6dab2b_0_8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g1d56c6dab2b_0_8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1d56c6dab2b_0_4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1d56c6dab2b_0_4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1d56c6dab2b_0_25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g1d56c6dab2b_0_25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1d56c6dab2b_0_46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g1d56c6dab2b_0_46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1d56c6dab2b_0_4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Google Shape;207;g1d56c6dab2b_0_4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1d56c6dab2b_0_4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1d56c6dab2b_0_4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1d56c6dab2b_0_48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3" name="Google Shape;223;g1d56c6dab2b_0_48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1d56c6dab2b_0_49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g1d56c6dab2b_0_49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1d56c6dab2b_0_49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6" name="Google Shape;236;g1d56c6dab2b_0_49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1d56c6dab2b_0_50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Google Shape;243;g1d56c6dab2b_0_50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1d56c6dab2b_0_52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g1d56c6dab2b_0_52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d56c6dab2b_0_16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3" name="Google Shape;133;g1d56c6dab2b_0_16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g1d56c6dab2b_0_57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2" name="Google Shape;312;g1d56c6dab2b_0_57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g1d56c6dab2b_0_58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9" name="Google Shape;319;g1d56c6dab2b_0_58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g1d56c6dab2b_0_59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6" name="Google Shape;336;g1d56c6dab2b_0_59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g1d56c6dab2b_0_60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2" name="Google Shape;342;g1d56c6dab2b_0_60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d56c6dab2b_0_68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g1d56c6dab2b_0_68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1d56c6dab2b_0_24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g1d56c6dab2b_0_24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1d56c6dab2b_0_43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g1d56c6dab2b_0_43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1d56c6dab2b_0_43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g1d56c6dab2b_0_43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1d56c6dab2b_0_44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g1d56c6dab2b_0_44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1d56c6dab2b_0_44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g1d56c6dab2b_0_44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1d56c6dab2b_0_33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g1d56c6dab2b_0_33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type="ctrTitle"/>
          </p:nvPr>
        </p:nvSpPr>
        <p:spPr>
          <a:xfrm>
            <a:off x="685800" y="841772"/>
            <a:ext cx="77724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4"/>
          <p:cNvSpPr txBox="1"/>
          <p:nvPr>
            <p:ph idx="1" type="subTitle"/>
          </p:nvPr>
        </p:nvSpPr>
        <p:spPr>
          <a:xfrm>
            <a:off x="1143000" y="2701529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59" name="Google Shape;59;p14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4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15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623888" y="1282304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>
            <a:off x="623888" y="3442098"/>
            <a:ext cx="7886700" cy="112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1" name="Google Shape;71;p16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" type="body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2" type="body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7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/>
          <p:nvPr>
            <p:ph type="title"/>
          </p:nvPr>
        </p:nvSpPr>
        <p:spPr>
          <a:xfrm>
            <a:off x="629841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8"/>
          <p:cNvSpPr txBox="1"/>
          <p:nvPr>
            <p:ph idx="1" type="body"/>
          </p:nvPr>
        </p:nvSpPr>
        <p:spPr>
          <a:xfrm>
            <a:off x="629842" y="1260872"/>
            <a:ext cx="38682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84" name="Google Shape;84;p18"/>
          <p:cNvSpPr txBox="1"/>
          <p:nvPr>
            <p:ph idx="2" type="body"/>
          </p:nvPr>
        </p:nvSpPr>
        <p:spPr>
          <a:xfrm>
            <a:off x="629842" y="1878806"/>
            <a:ext cx="3868200" cy="276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" name="Google Shape;85;p18"/>
          <p:cNvSpPr txBox="1"/>
          <p:nvPr>
            <p:ph idx="3" type="body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86" name="Google Shape;86;p18"/>
          <p:cNvSpPr txBox="1"/>
          <p:nvPr>
            <p:ph idx="4" type="body"/>
          </p:nvPr>
        </p:nvSpPr>
        <p:spPr>
          <a:xfrm>
            <a:off x="4629150" y="1878806"/>
            <a:ext cx="3887400" cy="276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" name="Google Shape;87;p18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8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8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9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9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9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20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20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/>
          <p:nvPr>
            <p:ph type="title"/>
          </p:nvPr>
        </p:nvSpPr>
        <p:spPr>
          <a:xfrm>
            <a:off x="629841" y="342900"/>
            <a:ext cx="29493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21"/>
          <p:cNvSpPr txBox="1"/>
          <p:nvPr>
            <p:ph idx="1" type="body"/>
          </p:nvPr>
        </p:nvSpPr>
        <p:spPr>
          <a:xfrm>
            <a:off x="3887391" y="740570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02" name="Google Shape;102;p21"/>
          <p:cNvSpPr txBox="1"/>
          <p:nvPr>
            <p:ph idx="2" type="body"/>
          </p:nvPr>
        </p:nvSpPr>
        <p:spPr>
          <a:xfrm>
            <a:off x="629841" y="1543050"/>
            <a:ext cx="29493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03" name="Google Shape;103;p21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21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/>
          <p:nvPr>
            <p:ph type="title"/>
          </p:nvPr>
        </p:nvSpPr>
        <p:spPr>
          <a:xfrm>
            <a:off x="629841" y="342900"/>
            <a:ext cx="29493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22"/>
          <p:cNvSpPr/>
          <p:nvPr>
            <p:ph idx="2" type="pic"/>
          </p:nvPr>
        </p:nvSpPr>
        <p:spPr>
          <a:xfrm>
            <a:off x="3887391" y="740570"/>
            <a:ext cx="4629300" cy="3655200"/>
          </a:xfrm>
          <a:prstGeom prst="rect">
            <a:avLst/>
          </a:prstGeom>
          <a:noFill/>
          <a:ln>
            <a:noFill/>
          </a:ln>
        </p:spPr>
      </p:sp>
      <p:sp>
        <p:nvSpPr>
          <p:cNvPr id="109" name="Google Shape;109;p22"/>
          <p:cNvSpPr txBox="1"/>
          <p:nvPr>
            <p:ph idx="1" type="body"/>
          </p:nvPr>
        </p:nvSpPr>
        <p:spPr>
          <a:xfrm>
            <a:off x="629841" y="1543050"/>
            <a:ext cx="29493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10" name="Google Shape;110;p22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22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22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" name="Google Shape;115;p23"/>
          <p:cNvSpPr txBox="1"/>
          <p:nvPr>
            <p:ph idx="1" type="body"/>
          </p:nvPr>
        </p:nvSpPr>
        <p:spPr>
          <a:xfrm rot="5400000">
            <a:off x="2940300" y="-942431"/>
            <a:ext cx="3263400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6" name="Google Shape;116;p23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23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23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/>
          <p:nvPr>
            <p:ph type="title"/>
          </p:nvPr>
        </p:nvSpPr>
        <p:spPr>
          <a:xfrm rot="5400000">
            <a:off x="5350050" y="1467544"/>
            <a:ext cx="4359000" cy="19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24"/>
          <p:cNvSpPr txBox="1"/>
          <p:nvPr>
            <p:ph idx="1" type="body"/>
          </p:nvPr>
        </p:nvSpPr>
        <p:spPr>
          <a:xfrm rot="5400000">
            <a:off x="1349475" y="-447056"/>
            <a:ext cx="4359000" cy="58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" name="Google Shape;122;p24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24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" name="Google Shape;124;p24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Google Shape;54;p13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png"/><Relationship Id="rId4" Type="http://schemas.openxmlformats.org/officeDocument/2006/relationships/image" Target="../media/image3.png"/><Relationship Id="rId5" Type="http://schemas.openxmlformats.org/officeDocument/2006/relationships/image" Target="../media/image8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Relationship Id="rId4" Type="http://schemas.openxmlformats.org/officeDocument/2006/relationships/image" Target="../media/image9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Relationship Id="rId4" Type="http://schemas.openxmlformats.org/officeDocument/2006/relationships/image" Target="../media/image5.png"/><Relationship Id="rId5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5"/>
          <p:cNvSpPr txBox="1"/>
          <p:nvPr>
            <p:ph type="ctrTitle"/>
          </p:nvPr>
        </p:nvSpPr>
        <p:spPr>
          <a:xfrm>
            <a:off x="685800" y="841772"/>
            <a:ext cx="77724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"/>
              <a:t>CS 161 - Section 2</a:t>
            </a:r>
            <a:endParaRPr/>
          </a:p>
        </p:txBody>
      </p:sp>
      <p:sp>
        <p:nvSpPr>
          <p:cNvPr id="130" name="Google Shape;130;p25"/>
          <p:cNvSpPr txBox="1"/>
          <p:nvPr>
            <p:ph idx="1" type="subTitle"/>
          </p:nvPr>
        </p:nvSpPr>
        <p:spPr>
          <a:xfrm>
            <a:off x="1143000" y="2701529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"/>
              <a:t>CA : [Name of the CA]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" name="Google Shape;188;p34"/>
          <p:cNvPicPr preferRelativeResize="0"/>
          <p:nvPr/>
        </p:nvPicPr>
        <p:blipFill rotWithShape="1">
          <a:blip r:embed="rId3">
            <a:alphaModFix/>
          </a:blip>
          <a:srcRect b="27567" l="0" r="0" t="0"/>
          <a:stretch/>
        </p:blipFill>
        <p:spPr>
          <a:xfrm>
            <a:off x="579675" y="1541485"/>
            <a:ext cx="5029950" cy="35035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Google Shape;189;p34"/>
          <p:cNvPicPr preferRelativeResize="0"/>
          <p:nvPr/>
        </p:nvPicPr>
        <p:blipFill rotWithShape="1">
          <a:blip r:embed="rId4">
            <a:alphaModFix/>
          </a:blip>
          <a:srcRect b="2250" l="0" r="47712" t="1972"/>
          <a:stretch/>
        </p:blipFill>
        <p:spPr>
          <a:xfrm>
            <a:off x="5851575" y="1443025"/>
            <a:ext cx="2365525" cy="37004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Google Shape;190;p3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1425" y="99525"/>
            <a:ext cx="5404249" cy="13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5"/>
          <p:cNvSpPr txBox="1"/>
          <p:nvPr>
            <p:ph type="title"/>
          </p:nvPr>
        </p:nvSpPr>
        <p:spPr>
          <a:xfrm>
            <a:off x="380827" y="261376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"/>
              <a:t>The Substitution Method</a:t>
            </a:r>
            <a:endParaRPr/>
          </a:p>
        </p:txBody>
      </p:sp>
      <p:sp>
        <p:nvSpPr>
          <p:cNvPr id="196" name="Google Shape;196;p35"/>
          <p:cNvSpPr txBox="1"/>
          <p:nvPr>
            <p:ph idx="1" type="body"/>
          </p:nvPr>
        </p:nvSpPr>
        <p:spPr>
          <a:xfrm>
            <a:off x="380827" y="1406626"/>
            <a:ext cx="83823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Master Theorem is extremely </a:t>
            </a:r>
            <a:r>
              <a:rPr lang="en"/>
              <a:t>convenient</a:t>
            </a:r>
            <a:r>
              <a:rPr lang="en"/>
              <a:t>, but is in reality just a </a:t>
            </a:r>
            <a:r>
              <a:rPr lang="en"/>
              <a:t>closed</a:t>
            </a:r>
            <a:r>
              <a:rPr lang="en"/>
              <a:t> form solution to a calculation that could be made by hand</a:t>
            </a:r>
            <a:endParaRPr/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Substitution is the generalized procedure to solve any </a:t>
            </a:r>
            <a:r>
              <a:rPr lang="en"/>
              <a:t>recurrence</a:t>
            </a:r>
            <a:r>
              <a:rPr lang="en"/>
              <a:t> relation, even in cases when Master Theorem fails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/>
              <a:t>Soon we will explore when MT fails</a:t>
            </a:r>
            <a:endParaRPr/>
          </a:p>
        </p:txBody>
      </p:sp>
      <p:sp>
        <p:nvSpPr>
          <p:cNvPr id="197" name="Google Shape;197;p35"/>
          <p:cNvSpPr txBox="1"/>
          <p:nvPr>
            <p:ph idx="12" type="sldNum"/>
          </p:nvPr>
        </p:nvSpPr>
        <p:spPr>
          <a:xfrm>
            <a:off x="6457950" y="3575447"/>
            <a:ext cx="2057400" cy="20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36"/>
          <p:cNvSpPr txBox="1"/>
          <p:nvPr>
            <p:ph type="title"/>
          </p:nvPr>
        </p:nvSpPr>
        <p:spPr>
          <a:xfrm>
            <a:off x="380827" y="261376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"/>
              <a:t>The Substitution Method</a:t>
            </a:r>
            <a:endParaRPr/>
          </a:p>
        </p:txBody>
      </p:sp>
      <p:sp>
        <p:nvSpPr>
          <p:cNvPr id="203" name="Google Shape;203;p36"/>
          <p:cNvSpPr txBox="1"/>
          <p:nvPr>
            <p:ph idx="1" type="body"/>
          </p:nvPr>
        </p:nvSpPr>
        <p:spPr>
          <a:xfrm>
            <a:off x="380827" y="1406626"/>
            <a:ext cx="83823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514350" lvl="0" marL="514350" rtl="0" algn="l">
              <a:spcBef>
                <a:spcPts val="0"/>
              </a:spcBef>
              <a:spcAft>
                <a:spcPts val="0"/>
              </a:spcAft>
              <a:buSzPts val="2800"/>
              <a:buFont typeface="Calibri"/>
              <a:buAutoNum type="arabicPeriod"/>
            </a:pPr>
            <a:r>
              <a:rPr lang="en"/>
              <a:t>Guess what the answer is.</a:t>
            </a:r>
            <a:endParaRPr/>
          </a:p>
          <a:p>
            <a:pPr indent="-228600" lvl="1" marL="685800" rtl="0" algn="l">
              <a:spcBef>
                <a:spcPts val="500"/>
              </a:spcBef>
              <a:spcAft>
                <a:spcPts val="0"/>
              </a:spcAft>
              <a:buSzPts val="2400"/>
              <a:buChar char="•"/>
            </a:pPr>
            <a:r>
              <a:rPr lang="en"/>
              <a:t>Try a few levels of recursion and see if you spot a pattern</a:t>
            </a:r>
            <a:endParaRPr/>
          </a:p>
          <a:p>
            <a:pPr indent="-514350" lvl="0" marL="514350" rtl="0" algn="l">
              <a:spcBef>
                <a:spcPts val="1000"/>
              </a:spcBef>
              <a:spcAft>
                <a:spcPts val="0"/>
              </a:spcAft>
              <a:buSzPts val="2800"/>
              <a:buFont typeface="Calibri"/>
              <a:buAutoNum type="arabicPeriod"/>
            </a:pPr>
            <a:r>
              <a:rPr lang="en"/>
              <a:t>Formally prove that that’s what the answer is.</a:t>
            </a:r>
            <a:endParaRPr/>
          </a:p>
          <a:p>
            <a:pPr indent="-228600" lvl="1" marL="685800" rtl="0" algn="l">
              <a:spcBef>
                <a:spcPts val="500"/>
              </a:spcBef>
              <a:spcAft>
                <a:spcPts val="0"/>
              </a:spcAft>
              <a:buSzPts val="2400"/>
              <a:buChar char="•"/>
            </a:pPr>
            <a:r>
              <a:rPr lang="en"/>
              <a:t>Often using induction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From MT we know T(n) = 2*T(n/2) + n = O(n logn)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How do we show it without the MT?</a:t>
            </a:r>
            <a:endParaRPr/>
          </a:p>
        </p:txBody>
      </p:sp>
      <p:sp>
        <p:nvSpPr>
          <p:cNvPr id="204" name="Google Shape;204;p36"/>
          <p:cNvSpPr txBox="1"/>
          <p:nvPr>
            <p:ph idx="12" type="sldNum"/>
          </p:nvPr>
        </p:nvSpPr>
        <p:spPr>
          <a:xfrm>
            <a:off x="6457950" y="3575447"/>
            <a:ext cx="2057400" cy="20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" name="Google Shape;209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7895512" cy="4838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p3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78925" y="3726850"/>
            <a:ext cx="6365076" cy="14166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11" name="Google Shape;211;p37"/>
          <p:cNvCxnSpPr/>
          <p:nvPr/>
        </p:nvCxnSpPr>
        <p:spPr>
          <a:xfrm>
            <a:off x="4350550" y="969775"/>
            <a:ext cx="1107300" cy="2750400"/>
          </a:xfrm>
          <a:prstGeom prst="straightConnector1">
            <a:avLst/>
          </a:prstGeom>
          <a:noFill/>
          <a:ln cap="flat" cmpd="sng" w="76200">
            <a:solidFill>
              <a:srgbClr val="00B05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12" name="Google Shape;212;p37"/>
          <p:cNvCxnSpPr/>
          <p:nvPr/>
        </p:nvCxnSpPr>
        <p:spPr>
          <a:xfrm flipH="1">
            <a:off x="2314500" y="4443400"/>
            <a:ext cx="1723500" cy="267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13" name="Google Shape;213;p37"/>
          <p:cNvSpPr txBox="1"/>
          <p:nvPr/>
        </p:nvSpPr>
        <p:spPr>
          <a:xfrm>
            <a:off x="1126925" y="4648800"/>
            <a:ext cx="5143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alibri"/>
                <a:ea typeface="Calibri"/>
                <a:cs typeface="Calibri"/>
                <a:sym typeface="Calibri"/>
              </a:rPr>
              <a:t>n</a:t>
            </a:r>
            <a:r>
              <a:rPr b="1" lang="en">
                <a:latin typeface="Calibri"/>
                <a:ea typeface="Calibri"/>
                <a:cs typeface="Calibri"/>
                <a:sym typeface="Calibri"/>
              </a:rPr>
              <a:t>umber of levels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" name="Google Shape;214;p37"/>
          <p:cNvSpPr/>
          <p:nvPr/>
        </p:nvSpPr>
        <p:spPr>
          <a:xfrm>
            <a:off x="6850850" y="4345175"/>
            <a:ext cx="1536000" cy="598200"/>
          </a:xfrm>
          <a:prstGeom prst="rect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9" name="Google Shape;219;p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900" y="146675"/>
            <a:ext cx="7153852" cy="1150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Google Shape;220;p38"/>
          <p:cNvPicPr preferRelativeResize="0"/>
          <p:nvPr/>
        </p:nvPicPr>
        <p:blipFill rotWithShape="1">
          <a:blip r:embed="rId4">
            <a:alphaModFix/>
          </a:blip>
          <a:srcRect b="2799" l="0" r="0" t="0"/>
          <a:stretch/>
        </p:blipFill>
        <p:spPr>
          <a:xfrm>
            <a:off x="643575" y="1094775"/>
            <a:ext cx="7564875" cy="3955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39"/>
          <p:cNvSpPr txBox="1"/>
          <p:nvPr>
            <p:ph type="title"/>
          </p:nvPr>
        </p:nvSpPr>
        <p:spPr>
          <a:xfrm>
            <a:off x="1488777" y="1839654"/>
            <a:ext cx="6156900" cy="732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"/>
              <a:t>Space Complexity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40"/>
          <p:cNvSpPr txBox="1"/>
          <p:nvPr>
            <p:ph type="title"/>
          </p:nvPr>
        </p:nvSpPr>
        <p:spPr>
          <a:xfrm>
            <a:off x="380827" y="261376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"/>
              <a:t>Warm-up</a:t>
            </a:r>
            <a:endParaRPr/>
          </a:p>
        </p:txBody>
      </p:sp>
      <p:sp>
        <p:nvSpPr>
          <p:cNvPr id="231" name="Google Shape;231;p40"/>
          <p:cNvSpPr txBox="1"/>
          <p:nvPr>
            <p:ph idx="1" type="body"/>
          </p:nvPr>
        </p:nvSpPr>
        <p:spPr>
          <a:xfrm>
            <a:off x="380827" y="1406626"/>
            <a:ext cx="83823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"/>
              <a:t>How many </a:t>
            </a:r>
            <a:r>
              <a:rPr b="1" lang="en"/>
              <a:t>bits</a:t>
            </a:r>
            <a:r>
              <a:rPr lang="en"/>
              <a:t> do you need to store a number between 1 and n?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2400"/>
              <a:buChar char="•"/>
            </a:pPr>
            <a:r>
              <a:rPr lang="en">
                <a:solidFill>
                  <a:schemeClr val="accent4"/>
                </a:solidFill>
              </a:rPr>
              <a:t>Answer is log(n), since k bits can represent all numbers between 1 and 2</a:t>
            </a:r>
            <a:r>
              <a:rPr baseline="30000" lang="en">
                <a:solidFill>
                  <a:schemeClr val="accent4"/>
                </a:solidFill>
              </a:rPr>
              <a:t>k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"/>
              <a:t>How many </a:t>
            </a:r>
            <a:r>
              <a:rPr b="1" lang="en"/>
              <a:t>digits</a:t>
            </a:r>
            <a:r>
              <a:rPr lang="en"/>
              <a:t> do you need to represent that same number?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2400"/>
              <a:buChar char="•"/>
            </a:pPr>
            <a:r>
              <a:rPr lang="en">
                <a:solidFill>
                  <a:schemeClr val="accent4"/>
                </a:solidFill>
              </a:rPr>
              <a:t>log</a:t>
            </a:r>
            <a:r>
              <a:rPr baseline="-25000" lang="en">
                <a:solidFill>
                  <a:schemeClr val="accent4"/>
                </a:solidFill>
              </a:rPr>
              <a:t>10</a:t>
            </a:r>
            <a:r>
              <a:rPr lang="en">
                <a:solidFill>
                  <a:schemeClr val="accent4"/>
                </a:solidFill>
              </a:rPr>
              <a:t>(n)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"/>
              <a:t>What about </a:t>
            </a:r>
            <a:r>
              <a:rPr b="1" lang="en"/>
              <a:t>base-r digits</a:t>
            </a:r>
            <a:r>
              <a:rPr lang="en"/>
              <a:t>?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2400"/>
              <a:buChar char="•"/>
            </a:pPr>
            <a:r>
              <a:rPr lang="en">
                <a:solidFill>
                  <a:schemeClr val="accent4"/>
                </a:solidFill>
              </a:rPr>
              <a:t>log</a:t>
            </a:r>
            <a:r>
              <a:rPr baseline="-25000" lang="en">
                <a:solidFill>
                  <a:schemeClr val="accent4"/>
                </a:solidFill>
              </a:rPr>
              <a:t>r</a:t>
            </a:r>
            <a:r>
              <a:rPr lang="en">
                <a:solidFill>
                  <a:schemeClr val="accent4"/>
                </a:solidFill>
              </a:rPr>
              <a:t>(n)</a:t>
            </a:r>
            <a:endParaRPr/>
          </a:p>
        </p:txBody>
      </p:sp>
      <p:sp>
        <p:nvSpPr>
          <p:cNvPr id="232" name="Google Shape;232;p40"/>
          <p:cNvSpPr txBox="1"/>
          <p:nvPr>
            <p:ph idx="12" type="sldNum"/>
          </p:nvPr>
        </p:nvSpPr>
        <p:spPr>
          <a:xfrm>
            <a:off x="6457950" y="3575447"/>
            <a:ext cx="2057400" cy="20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33" name="Google Shape;233;p40"/>
          <p:cNvSpPr txBox="1"/>
          <p:nvPr/>
        </p:nvSpPr>
        <p:spPr>
          <a:xfrm>
            <a:off x="5813331" y="4029618"/>
            <a:ext cx="27021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Keep this in the back of your mind for Week 3!</a:t>
            </a:r>
            <a:endParaRPr sz="1600">
              <a:solidFill>
                <a:srgbClr val="89361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41"/>
          <p:cNvSpPr txBox="1"/>
          <p:nvPr>
            <p:ph type="title"/>
          </p:nvPr>
        </p:nvSpPr>
        <p:spPr>
          <a:xfrm>
            <a:off x="380827" y="261376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"/>
              <a:t>Space complexity of an algorithm</a:t>
            </a:r>
            <a:endParaRPr/>
          </a:p>
        </p:txBody>
      </p:sp>
      <p:sp>
        <p:nvSpPr>
          <p:cNvPr id="239" name="Google Shape;239;p41"/>
          <p:cNvSpPr txBox="1"/>
          <p:nvPr>
            <p:ph idx="1" type="body"/>
          </p:nvPr>
        </p:nvSpPr>
        <p:spPr>
          <a:xfrm>
            <a:off x="380827" y="1406626"/>
            <a:ext cx="83823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"/>
              <a:t>Definition: the </a:t>
            </a:r>
            <a:r>
              <a:rPr b="1" lang="en"/>
              <a:t>space complexity</a:t>
            </a:r>
            <a:r>
              <a:rPr lang="en"/>
              <a:t> of an algorithm is how much memory the algorithm needs to run, excluding the input and output.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"/>
              <a:t>Expressed as a function of input size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"/>
              <a:t>Could vary based on language, compiler, etc. 🡪 Big-O notation!</a:t>
            </a:r>
            <a:endParaRPr/>
          </a:p>
        </p:txBody>
      </p:sp>
      <p:sp>
        <p:nvSpPr>
          <p:cNvPr id="240" name="Google Shape;240;p41"/>
          <p:cNvSpPr txBox="1"/>
          <p:nvPr>
            <p:ph idx="12" type="sldNum"/>
          </p:nvPr>
        </p:nvSpPr>
        <p:spPr>
          <a:xfrm>
            <a:off x="6457950" y="3575447"/>
            <a:ext cx="2057400" cy="20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42"/>
          <p:cNvSpPr txBox="1"/>
          <p:nvPr>
            <p:ph type="title"/>
          </p:nvPr>
        </p:nvSpPr>
        <p:spPr>
          <a:xfrm>
            <a:off x="628650" y="205383"/>
            <a:ext cx="7886700" cy="74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"/>
              <a:t>Example: Insertion Sort</a:t>
            </a:r>
            <a:endParaRPr/>
          </a:p>
        </p:txBody>
      </p:sp>
      <p:sp>
        <p:nvSpPr>
          <p:cNvPr id="246" name="Google Shape;246;p42"/>
          <p:cNvSpPr txBox="1"/>
          <p:nvPr>
            <p:ph idx="1" type="body"/>
          </p:nvPr>
        </p:nvSpPr>
        <p:spPr>
          <a:xfrm>
            <a:off x="330997" y="3827721"/>
            <a:ext cx="7886700" cy="116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" sz="2400"/>
              <a:t>Input: array of size n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" sz="2400"/>
              <a:t>All operations are done in-place 🡪 no extra space needed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" sz="2400"/>
              <a:t>Space complexity = O(1)</a:t>
            </a:r>
            <a:endParaRPr sz="2400"/>
          </a:p>
        </p:txBody>
      </p:sp>
      <p:sp>
        <p:nvSpPr>
          <p:cNvPr id="247" name="Google Shape;247;p42"/>
          <p:cNvSpPr txBox="1"/>
          <p:nvPr/>
        </p:nvSpPr>
        <p:spPr>
          <a:xfrm>
            <a:off x="3129900" y="1111900"/>
            <a:ext cx="6020700" cy="2555100"/>
          </a:xfrm>
          <a:prstGeom prst="rect">
            <a:avLst/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002060"/>
                </a:solidFill>
                <a:latin typeface="Courier"/>
                <a:ea typeface="Courier"/>
                <a:cs typeface="Courier"/>
                <a:sym typeface="Courier"/>
              </a:rPr>
              <a:t>def</a:t>
            </a:r>
            <a:r>
              <a:rPr lang="en" sz="2000">
                <a:solidFill>
                  <a:srgbClr val="002060"/>
                </a:solidFill>
                <a:latin typeface="Courier"/>
                <a:ea typeface="Courier"/>
                <a:cs typeface="Courier"/>
                <a:sym typeface="Courier"/>
              </a:rPr>
              <a:t> InsertionSort(A):    </a:t>
            </a:r>
            <a:endParaRPr sz="2000">
              <a:solidFill>
                <a:srgbClr val="002060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2060"/>
                </a:solidFill>
                <a:latin typeface="Courier"/>
                <a:ea typeface="Courier"/>
                <a:cs typeface="Courier"/>
                <a:sym typeface="Courier"/>
              </a:rPr>
              <a:t>   </a:t>
            </a:r>
            <a:r>
              <a:rPr b="1" lang="en" sz="2000">
                <a:solidFill>
                  <a:srgbClr val="BC770B"/>
                </a:solidFill>
                <a:latin typeface="Courier"/>
                <a:ea typeface="Courier"/>
                <a:cs typeface="Courier"/>
                <a:sym typeface="Courier"/>
              </a:rPr>
              <a:t>for</a:t>
            </a:r>
            <a:r>
              <a:rPr lang="en" sz="2000">
                <a:solidFill>
                  <a:srgbClr val="BC770B"/>
                </a:solidFill>
                <a:latin typeface="Courier"/>
                <a:ea typeface="Courier"/>
                <a:cs typeface="Courier"/>
                <a:sym typeface="Courier"/>
              </a:rPr>
              <a:t> i in range(1,len(A)):  </a:t>
            </a:r>
            <a:endParaRPr sz="2000">
              <a:solidFill>
                <a:srgbClr val="BC770B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BC770B"/>
                </a:solidFill>
                <a:latin typeface="Courier"/>
                <a:ea typeface="Courier"/>
                <a:cs typeface="Courier"/>
                <a:sym typeface="Courier"/>
              </a:rPr>
              <a:t>      current = A[i]</a:t>
            </a:r>
            <a:endParaRPr sz="2000">
              <a:solidFill>
                <a:srgbClr val="BC770B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2060"/>
                </a:solidFill>
                <a:latin typeface="Courier"/>
                <a:ea typeface="Courier"/>
                <a:cs typeface="Courier"/>
                <a:sym typeface="Courier"/>
              </a:rPr>
              <a:t>      </a:t>
            </a:r>
            <a:r>
              <a:rPr lang="en" sz="2000">
                <a:solidFill>
                  <a:srgbClr val="7030A0"/>
                </a:solidFill>
                <a:latin typeface="Courier"/>
                <a:ea typeface="Courier"/>
                <a:cs typeface="Courier"/>
                <a:sym typeface="Courier"/>
              </a:rPr>
              <a:t>j = i-1</a:t>
            </a:r>
            <a:endParaRPr sz="2000">
              <a:solidFill>
                <a:srgbClr val="7030A0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7030A0"/>
                </a:solidFill>
                <a:latin typeface="Courier"/>
                <a:ea typeface="Courier"/>
                <a:cs typeface="Courier"/>
                <a:sym typeface="Courier"/>
              </a:rPr>
              <a:t>      </a:t>
            </a:r>
            <a:r>
              <a:rPr b="1" lang="en" sz="2000">
                <a:solidFill>
                  <a:srgbClr val="7030A0"/>
                </a:solidFill>
                <a:latin typeface="Courier"/>
                <a:ea typeface="Courier"/>
                <a:cs typeface="Courier"/>
                <a:sym typeface="Courier"/>
              </a:rPr>
              <a:t>while</a:t>
            </a:r>
            <a:r>
              <a:rPr lang="en" sz="2000">
                <a:solidFill>
                  <a:srgbClr val="7030A0"/>
                </a:solidFill>
                <a:latin typeface="Courier"/>
                <a:ea typeface="Courier"/>
                <a:cs typeface="Courier"/>
                <a:sym typeface="Courier"/>
              </a:rPr>
              <a:t> j &gt;= 0 and A[j] &gt; current:</a:t>
            </a:r>
            <a:endParaRPr sz="2000">
              <a:solidFill>
                <a:srgbClr val="7030A0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7030A0"/>
                </a:solidFill>
                <a:latin typeface="Courier"/>
                <a:ea typeface="Courier"/>
                <a:cs typeface="Courier"/>
                <a:sym typeface="Courier"/>
              </a:rPr>
              <a:t>         A[j+1] = A[j]</a:t>
            </a:r>
            <a:endParaRPr sz="2000">
              <a:solidFill>
                <a:srgbClr val="7030A0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7030A0"/>
                </a:solidFill>
                <a:latin typeface="Courier"/>
                <a:ea typeface="Courier"/>
                <a:cs typeface="Courier"/>
                <a:sym typeface="Courier"/>
              </a:rPr>
              <a:t>         j -= 1</a:t>
            </a:r>
            <a:endParaRPr sz="2000">
              <a:solidFill>
                <a:srgbClr val="7030A0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7030A0"/>
                </a:solidFill>
                <a:latin typeface="Courier"/>
                <a:ea typeface="Courier"/>
                <a:cs typeface="Courier"/>
                <a:sym typeface="Courier"/>
              </a:rPr>
              <a:t>      A[j+1] = current</a:t>
            </a:r>
            <a:endParaRPr sz="2000">
              <a:solidFill>
                <a:srgbClr val="7030A0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  <p:grpSp>
        <p:nvGrpSpPr>
          <p:cNvPr id="248" name="Google Shape;248;p42"/>
          <p:cNvGrpSpPr/>
          <p:nvPr/>
        </p:nvGrpSpPr>
        <p:grpSpPr>
          <a:xfrm>
            <a:off x="12" y="1859793"/>
            <a:ext cx="3219488" cy="446597"/>
            <a:chOff x="1583251" y="3296092"/>
            <a:chExt cx="3587173" cy="705301"/>
          </a:xfrm>
        </p:grpSpPr>
        <p:sp>
          <p:nvSpPr>
            <p:cNvPr id="249" name="Google Shape;249;p42"/>
            <p:cNvSpPr/>
            <p:nvPr/>
          </p:nvSpPr>
          <p:spPr>
            <a:xfrm>
              <a:off x="2313169" y="3296092"/>
              <a:ext cx="705300" cy="705300"/>
            </a:xfrm>
            <a:prstGeom prst="rect">
              <a:avLst/>
            </a:prstGeom>
            <a:solidFill>
              <a:srgbClr val="C7E4F6"/>
            </a:solidFill>
            <a:ln cap="flat" cmpd="sng" w="50800">
              <a:solidFill>
                <a:schemeClr val="accent4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6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0" name="Google Shape;250;p42"/>
            <p:cNvSpPr/>
            <p:nvPr/>
          </p:nvSpPr>
          <p:spPr>
            <a:xfrm>
              <a:off x="1583251" y="3296093"/>
              <a:ext cx="705300" cy="705300"/>
            </a:xfrm>
            <a:prstGeom prst="rect">
              <a:avLst/>
            </a:prstGeom>
            <a:solidFill>
              <a:srgbClr val="C7E4F6"/>
            </a:solidFill>
            <a:ln cap="flat" cmpd="sng" w="50800">
              <a:solidFill>
                <a:schemeClr val="accent4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4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1" name="Google Shape;251;p42"/>
            <p:cNvSpPr/>
            <p:nvPr/>
          </p:nvSpPr>
          <p:spPr>
            <a:xfrm>
              <a:off x="3012192" y="3296093"/>
              <a:ext cx="705300" cy="705300"/>
            </a:xfrm>
            <a:prstGeom prst="rect">
              <a:avLst/>
            </a:prstGeom>
            <a:solidFill>
              <a:srgbClr val="FFFF00"/>
            </a:solidFill>
            <a:ln cap="flat" cmpd="sng" w="50800">
              <a:solidFill>
                <a:schemeClr val="accent6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3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2" name="Google Shape;252;p42"/>
            <p:cNvSpPr/>
            <p:nvPr/>
          </p:nvSpPr>
          <p:spPr>
            <a:xfrm>
              <a:off x="3738658" y="3296093"/>
              <a:ext cx="705300" cy="705300"/>
            </a:xfrm>
            <a:prstGeom prst="rect">
              <a:avLst/>
            </a:prstGeom>
            <a:solidFill>
              <a:srgbClr val="C7E4F6"/>
            </a:solidFill>
            <a:ln cap="flat" cmpd="sng" w="50800">
              <a:solidFill>
                <a:schemeClr val="accent4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8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3" name="Google Shape;253;p42"/>
            <p:cNvSpPr/>
            <p:nvPr/>
          </p:nvSpPr>
          <p:spPr>
            <a:xfrm>
              <a:off x="4465124" y="3296092"/>
              <a:ext cx="705300" cy="705300"/>
            </a:xfrm>
            <a:prstGeom prst="rect">
              <a:avLst/>
            </a:prstGeom>
            <a:solidFill>
              <a:srgbClr val="C7E4F6"/>
            </a:solidFill>
            <a:ln cap="flat" cmpd="sng" w="50800">
              <a:solidFill>
                <a:schemeClr val="accent4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5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54" name="Google Shape;254;p42"/>
          <p:cNvGrpSpPr/>
          <p:nvPr/>
        </p:nvGrpSpPr>
        <p:grpSpPr>
          <a:xfrm>
            <a:off x="10604" y="2609500"/>
            <a:ext cx="3219488" cy="446597"/>
            <a:chOff x="1583251" y="3296092"/>
            <a:chExt cx="3587173" cy="705301"/>
          </a:xfrm>
        </p:grpSpPr>
        <p:sp>
          <p:nvSpPr>
            <p:cNvPr id="255" name="Google Shape;255;p42"/>
            <p:cNvSpPr/>
            <p:nvPr/>
          </p:nvSpPr>
          <p:spPr>
            <a:xfrm>
              <a:off x="2313169" y="3296092"/>
              <a:ext cx="705300" cy="705300"/>
            </a:xfrm>
            <a:prstGeom prst="rect">
              <a:avLst/>
            </a:prstGeom>
            <a:solidFill>
              <a:srgbClr val="C7E4F6"/>
            </a:solidFill>
            <a:ln cap="flat" cmpd="sng" w="50800">
              <a:solidFill>
                <a:schemeClr val="accent4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4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6" name="Google Shape;256;p42"/>
            <p:cNvSpPr/>
            <p:nvPr/>
          </p:nvSpPr>
          <p:spPr>
            <a:xfrm>
              <a:off x="1583251" y="3296093"/>
              <a:ext cx="705300" cy="705300"/>
            </a:xfrm>
            <a:prstGeom prst="rect">
              <a:avLst/>
            </a:prstGeom>
            <a:solidFill>
              <a:srgbClr val="FFFF00"/>
            </a:solidFill>
            <a:ln cap="flat" cmpd="sng" w="50800">
              <a:solidFill>
                <a:schemeClr val="accent6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3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7" name="Google Shape;257;p42"/>
            <p:cNvSpPr/>
            <p:nvPr/>
          </p:nvSpPr>
          <p:spPr>
            <a:xfrm>
              <a:off x="3012192" y="3296093"/>
              <a:ext cx="705300" cy="705300"/>
            </a:xfrm>
            <a:prstGeom prst="rect">
              <a:avLst/>
            </a:prstGeom>
            <a:solidFill>
              <a:srgbClr val="C7E4F6"/>
            </a:solidFill>
            <a:ln cap="flat" cmpd="sng" w="50800">
              <a:solidFill>
                <a:schemeClr val="accent4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6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8" name="Google Shape;258;p42"/>
            <p:cNvSpPr/>
            <p:nvPr/>
          </p:nvSpPr>
          <p:spPr>
            <a:xfrm>
              <a:off x="3738658" y="3296093"/>
              <a:ext cx="705300" cy="705300"/>
            </a:xfrm>
            <a:prstGeom prst="rect">
              <a:avLst/>
            </a:prstGeom>
            <a:solidFill>
              <a:srgbClr val="C7E4F6"/>
            </a:solidFill>
            <a:ln cap="flat" cmpd="sng" w="50800">
              <a:solidFill>
                <a:schemeClr val="accent4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8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9" name="Google Shape;259;p42"/>
            <p:cNvSpPr/>
            <p:nvPr/>
          </p:nvSpPr>
          <p:spPr>
            <a:xfrm>
              <a:off x="4465124" y="3296092"/>
              <a:ext cx="705300" cy="705300"/>
            </a:xfrm>
            <a:prstGeom prst="rect">
              <a:avLst/>
            </a:prstGeom>
            <a:solidFill>
              <a:srgbClr val="C7E4F6"/>
            </a:solidFill>
            <a:ln cap="flat" cmpd="sng" w="50800">
              <a:solidFill>
                <a:schemeClr val="accent4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5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4" name="Google Shape;264;p43"/>
          <p:cNvGrpSpPr/>
          <p:nvPr/>
        </p:nvGrpSpPr>
        <p:grpSpPr>
          <a:xfrm>
            <a:off x="1641278" y="3758957"/>
            <a:ext cx="5766748" cy="528975"/>
            <a:chOff x="1573619" y="3296093"/>
            <a:chExt cx="5766748" cy="705300"/>
          </a:xfrm>
        </p:grpSpPr>
        <p:sp>
          <p:nvSpPr>
            <p:cNvPr id="265" name="Google Shape;265;p43"/>
            <p:cNvSpPr/>
            <p:nvPr/>
          </p:nvSpPr>
          <p:spPr>
            <a:xfrm>
              <a:off x="1573619" y="3296093"/>
              <a:ext cx="705300" cy="705300"/>
            </a:xfrm>
            <a:prstGeom prst="rect">
              <a:avLst/>
            </a:prstGeom>
            <a:solidFill>
              <a:srgbClr val="F9D7A2"/>
            </a:solidFill>
            <a:ln cap="flat" cmpd="sng" w="50800">
              <a:solidFill>
                <a:srgbClr val="7D4F07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6" name="Google Shape;266;p43"/>
            <p:cNvSpPr/>
            <p:nvPr/>
          </p:nvSpPr>
          <p:spPr>
            <a:xfrm>
              <a:off x="2303538" y="3296093"/>
              <a:ext cx="705300" cy="705300"/>
            </a:xfrm>
            <a:prstGeom prst="rect">
              <a:avLst/>
            </a:prstGeom>
            <a:solidFill>
              <a:srgbClr val="F9D7A2"/>
            </a:solidFill>
            <a:ln cap="flat" cmpd="sng" w="50800">
              <a:solidFill>
                <a:srgbClr val="7D4F07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7" name="Google Shape;267;p43"/>
            <p:cNvSpPr/>
            <p:nvPr/>
          </p:nvSpPr>
          <p:spPr>
            <a:xfrm>
              <a:off x="3012192" y="3296093"/>
              <a:ext cx="705300" cy="705300"/>
            </a:xfrm>
            <a:prstGeom prst="rect">
              <a:avLst/>
            </a:prstGeom>
            <a:solidFill>
              <a:srgbClr val="F9D7A2"/>
            </a:solidFill>
            <a:ln cap="flat" cmpd="sng" w="50800">
              <a:solidFill>
                <a:srgbClr val="7D4F07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8" name="Google Shape;268;p43"/>
            <p:cNvSpPr/>
            <p:nvPr/>
          </p:nvSpPr>
          <p:spPr>
            <a:xfrm>
              <a:off x="3738658" y="3296093"/>
              <a:ext cx="705300" cy="705300"/>
            </a:xfrm>
            <a:prstGeom prst="rect">
              <a:avLst/>
            </a:prstGeom>
            <a:solidFill>
              <a:srgbClr val="F9D7A2"/>
            </a:solidFill>
            <a:ln cap="flat" cmpd="sng" w="50800">
              <a:solidFill>
                <a:srgbClr val="7D4F07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9" name="Google Shape;269;p43"/>
            <p:cNvSpPr/>
            <p:nvPr/>
          </p:nvSpPr>
          <p:spPr>
            <a:xfrm>
              <a:off x="4470028" y="3296093"/>
              <a:ext cx="705300" cy="705300"/>
            </a:xfrm>
            <a:prstGeom prst="rect">
              <a:avLst/>
            </a:prstGeom>
            <a:solidFill>
              <a:srgbClr val="F9D7A2"/>
            </a:solidFill>
            <a:ln cap="flat" cmpd="sng" w="50800">
              <a:solidFill>
                <a:srgbClr val="7D4F07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0" name="Google Shape;270;p43"/>
            <p:cNvSpPr/>
            <p:nvPr/>
          </p:nvSpPr>
          <p:spPr>
            <a:xfrm>
              <a:off x="5178682" y="3296093"/>
              <a:ext cx="705300" cy="705300"/>
            </a:xfrm>
            <a:prstGeom prst="rect">
              <a:avLst/>
            </a:prstGeom>
            <a:solidFill>
              <a:srgbClr val="F9D7A2"/>
            </a:solidFill>
            <a:ln cap="flat" cmpd="sng" w="50800">
              <a:solidFill>
                <a:srgbClr val="7D4F07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1" name="Google Shape;271;p43"/>
            <p:cNvSpPr/>
            <p:nvPr/>
          </p:nvSpPr>
          <p:spPr>
            <a:xfrm>
              <a:off x="5908601" y="3296093"/>
              <a:ext cx="705300" cy="705300"/>
            </a:xfrm>
            <a:prstGeom prst="rect">
              <a:avLst/>
            </a:prstGeom>
            <a:solidFill>
              <a:srgbClr val="F9D7A2"/>
            </a:solidFill>
            <a:ln cap="flat" cmpd="sng" w="50800">
              <a:solidFill>
                <a:srgbClr val="7D4F07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2" name="Google Shape;272;p43"/>
            <p:cNvSpPr/>
            <p:nvPr/>
          </p:nvSpPr>
          <p:spPr>
            <a:xfrm>
              <a:off x="6635067" y="3296093"/>
              <a:ext cx="705300" cy="705300"/>
            </a:xfrm>
            <a:prstGeom prst="rect">
              <a:avLst/>
            </a:prstGeom>
            <a:solidFill>
              <a:srgbClr val="F9D7A2"/>
            </a:solidFill>
            <a:ln cap="flat" cmpd="sng" w="50800">
              <a:solidFill>
                <a:srgbClr val="7D4F07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73" name="Google Shape;273;p43"/>
          <p:cNvSpPr/>
          <p:nvPr/>
        </p:nvSpPr>
        <p:spPr>
          <a:xfrm>
            <a:off x="1641641" y="3758957"/>
            <a:ext cx="705300" cy="528900"/>
          </a:xfrm>
          <a:prstGeom prst="rect">
            <a:avLst/>
          </a:prstGeom>
          <a:solidFill>
            <a:srgbClr val="F9D7A2"/>
          </a:solidFill>
          <a:ln cap="flat" cmpd="sng" w="50800">
            <a:solidFill>
              <a:srgbClr val="7D4F0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274" name="Google Shape;274;p43"/>
          <p:cNvSpPr txBox="1"/>
          <p:nvPr>
            <p:ph type="title"/>
          </p:nvPr>
        </p:nvSpPr>
        <p:spPr>
          <a:xfrm>
            <a:off x="215567" y="167909"/>
            <a:ext cx="7886700" cy="55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"/>
              <a:t>Example: Merge sort</a:t>
            </a:r>
            <a:endParaRPr/>
          </a:p>
        </p:txBody>
      </p:sp>
      <p:grpSp>
        <p:nvGrpSpPr>
          <p:cNvPr id="275" name="Google Shape;275;p43"/>
          <p:cNvGrpSpPr/>
          <p:nvPr/>
        </p:nvGrpSpPr>
        <p:grpSpPr>
          <a:xfrm>
            <a:off x="1688675" y="901457"/>
            <a:ext cx="5766748" cy="528975"/>
            <a:chOff x="1573619" y="3296093"/>
            <a:chExt cx="5766748" cy="705300"/>
          </a:xfrm>
        </p:grpSpPr>
        <p:sp>
          <p:nvSpPr>
            <p:cNvPr id="276" name="Google Shape;276;p43"/>
            <p:cNvSpPr/>
            <p:nvPr/>
          </p:nvSpPr>
          <p:spPr>
            <a:xfrm>
              <a:off x="1573619" y="3296093"/>
              <a:ext cx="705300" cy="705300"/>
            </a:xfrm>
            <a:prstGeom prst="rect">
              <a:avLst/>
            </a:prstGeom>
            <a:solidFill>
              <a:srgbClr val="C7E4F6"/>
            </a:solidFill>
            <a:ln cap="flat" cmpd="sng" w="50800">
              <a:solidFill>
                <a:schemeClr val="accent4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6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7" name="Google Shape;277;p43"/>
            <p:cNvSpPr/>
            <p:nvPr/>
          </p:nvSpPr>
          <p:spPr>
            <a:xfrm>
              <a:off x="2303538" y="3296093"/>
              <a:ext cx="705300" cy="705300"/>
            </a:xfrm>
            <a:prstGeom prst="rect">
              <a:avLst/>
            </a:prstGeom>
            <a:solidFill>
              <a:srgbClr val="C7E4F6"/>
            </a:solidFill>
            <a:ln cap="flat" cmpd="sng" w="50800">
              <a:solidFill>
                <a:schemeClr val="accent4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4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8" name="Google Shape;278;p43"/>
            <p:cNvSpPr/>
            <p:nvPr/>
          </p:nvSpPr>
          <p:spPr>
            <a:xfrm>
              <a:off x="3012192" y="3296093"/>
              <a:ext cx="705300" cy="705300"/>
            </a:xfrm>
            <a:prstGeom prst="rect">
              <a:avLst/>
            </a:prstGeom>
            <a:solidFill>
              <a:srgbClr val="C7E4F6"/>
            </a:solidFill>
            <a:ln cap="flat" cmpd="sng" w="50800">
              <a:solidFill>
                <a:schemeClr val="accent4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3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9" name="Google Shape;279;p43"/>
            <p:cNvSpPr/>
            <p:nvPr/>
          </p:nvSpPr>
          <p:spPr>
            <a:xfrm>
              <a:off x="3738658" y="3296093"/>
              <a:ext cx="705300" cy="705300"/>
            </a:xfrm>
            <a:prstGeom prst="rect">
              <a:avLst/>
            </a:prstGeom>
            <a:solidFill>
              <a:srgbClr val="C7E4F6"/>
            </a:solidFill>
            <a:ln cap="flat" cmpd="sng" w="50800">
              <a:solidFill>
                <a:schemeClr val="accent4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8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0" name="Google Shape;280;p43"/>
            <p:cNvSpPr/>
            <p:nvPr/>
          </p:nvSpPr>
          <p:spPr>
            <a:xfrm>
              <a:off x="4470028" y="3296093"/>
              <a:ext cx="705300" cy="705300"/>
            </a:xfrm>
            <a:prstGeom prst="rect">
              <a:avLst/>
            </a:prstGeom>
            <a:solidFill>
              <a:srgbClr val="C7E4F6"/>
            </a:solidFill>
            <a:ln cap="flat" cmpd="sng" w="50800">
              <a:solidFill>
                <a:schemeClr val="accent4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1" name="Google Shape;281;p43"/>
            <p:cNvSpPr/>
            <p:nvPr/>
          </p:nvSpPr>
          <p:spPr>
            <a:xfrm>
              <a:off x="5178682" y="3296093"/>
              <a:ext cx="705300" cy="705300"/>
            </a:xfrm>
            <a:prstGeom prst="rect">
              <a:avLst/>
            </a:prstGeom>
            <a:solidFill>
              <a:srgbClr val="C7E4F6"/>
            </a:solidFill>
            <a:ln cap="flat" cmpd="sng" w="50800">
              <a:solidFill>
                <a:schemeClr val="accent4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5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2" name="Google Shape;282;p43"/>
            <p:cNvSpPr/>
            <p:nvPr/>
          </p:nvSpPr>
          <p:spPr>
            <a:xfrm>
              <a:off x="5908601" y="3296093"/>
              <a:ext cx="705300" cy="705300"/>
            </a:xfrm>
            <a:prstGeom prst="rect">
              <a:avLst/>
            </a:prstGeom>
            <a:solidFill>
              <a:srgbClr val="C7E4F6"/>
            </a:solidFill>
            <a:ln cap="flat" cmpd="sng" w="50800">
              <a:solidFill>
                <a:schemeClr val="accent4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3" name="Google Shape;283;p43"/>
            <p:cNvSpPr/>
            <p:nvPr/>
          </p:nvSpPr>
          <p:spPr>
            <a:xfrm>
              <a:off x="6635067" y="3296093"/>
              <a:ext cx="705300" cy="705300"/>
            </a:xfrm>
            <a:prstGeom prst="rect">
              <a:avLst/>
            </a:prstGeom>
            <a:solidFill>
              <a:srgbClr val="C7E4F6"/>
            </a:solidFill>
            <a:ln cap="flat" cmpd="sng" w="50800">
              <a:solidFill>
                <a:schemeClr val="accent4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7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84" name="Google Shape;284;p43"/>
          <p:cNvSpPr/>
          <p:nvPr/>
        </p:nvSpPr>
        <p:spPr>
          <a:xfrm>
            <a:off x="545675" y="1873007"/>
            <a:ext cx="705300" cy="528900"/>
          </a:xfrm>
          <a:prstGeom prst="rect">
            <a:avLst/>
          </a:prstGeom>
          <a:solidFill>
            <a:srgbClr val="C7E4F6"/>
          </a:solidFill>
          <a:ln cap="flat" cmpd="sng" w="5080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5" name="Google Shape;285;p43"/>
          <p:cNvSpPr/>
          <p:nvPr/>
        </p:nvSpPr>
        <p:spPr>
          <a:xfrm>
            <a:off x="1275594" y="1873007"/>
            <a:ext cx="705300" cy="528900"/>
          </a:xfrm>
          <a:prstGeom prst="rect">
            <a:avLst/>
          </a:prstGeom>
          <a:solidFill>
            <a:srgbClr val="C7E4F6"/>
          </a:solidFill>
          <a:ln cap="flat" cmpd="sng" w="5080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6" name="Google Shape;286;p43"/>
          <p:cNvSpPr/>
          <p:nvPr/>
        </p:nvSpPr>
        <p:spPr>
          <a:xfrm>
            <a:off x="1984248" y="1873007"/>
            <a:ext cx="705300" cy="528900"/>
          </a:xfrm>
          <a:prstGeom prst="rect">
            <a:avLst/>
          </a:prstGeom>
          <a:solidFill>
            <a:srgbClr val="C7E4F6"/>
          </a:solidFill>
          <a:ln cap="flat" cmpd="sng" w="5080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7" name="Google Shape;287;p43"/>
          <p:cNvSpPr/>
          <p:nvPr/>
        </p:nvSpPr>
        <p:spPr>
          <a:xfrm>
            <a:off x="2710714" y="1873007"/>
            <a:ext cx="705300" cy="528900"/>
          </a:xfrm>
          <a:prstGeom prst="rect">
            <a:avLst/>
          </a:prstGeom>
          <a:solidFill>
            <a:srgbClr val="C7E4F6"/>
          </a:solidFill>
          <a:ln cap="flat" cmpd="sng" w="5080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8" name="Google Shape;288;p43"/>
          <p:cNvSpPr/>
          <p:nvPr/>
        </p:nvSpPr>
        <p:spPr>
          <a:xfrm>
            <a:off x="5397884" y="1853957"/>
            <a:ext cx="705300" cy="528900"/>
          </a:xfrm>
          <a:prstGeom prst="rect">
            <a:avLst/>
          </a:prstGeom>
          <a:solidFill>
            <a:srgbClr val="C7E4F6"/>
          </a:solidFill>
          <a:ln cap="flat" cmpd="sng" w="5080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Google Shape;289;p43"/>
          <p:cNvSpPr/>
          <p:nvPr/>
        </p:nvSpPr>
        <p:spPr>
          <a:xfrm>
            <a:off x="6106538" y="1853957"/>
            <a:ext cx="705300" cy="528900"/>
          </a:xfrm>
          <a:prstGeom prst="rect">
            <a:avLst/>
          </a:prstGeom>
          <a:solidFill>
            <a:srgbClr val="C7E4F6"/>
          </a:solidFill>
          <a:ln cap="flat" cmpd="sng" w="5080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0" name="Google Shape;290;p43"/>
          <p:cNvSpPr/>
          <p:nvPr/>
        </p:nvSpPr>
        <p:spPr>
          <a:xfrm>
            <a:off x="6836457" y="1853957"/>
            <a:ext cx="705300" cy="528900"/>
          </a:xfrm>
          <a:prstGeom prst="rect">
            <a:avLst/>
          </a:prstGeom>
          <a:solidFill>
            <a:srgbClr val="C7E4F6"/>
          </a:solidFill>
          <a:ln cap="flat" cmpd="sng" w="5080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1" name="Google Shape;291;p43"/>
          <p:cNvSpPr/>
          <p:nvPr/>
        </p:nvSpPr>
        <p:spPr>
          <a:xfrm>
            <a:off x="7562923" y="1853957"/>
            <a:ext cx="705300" cy="528900"/>
          </a:xfrm>
          <a:prstGeom prst="rect">
            <a:avLst/>
          </a:prstGeom>
          <a:solidFill>
            <a:srgbClr val="C7E4F6"/>
          </a:solidFill>
          <a:ln cap="flat" cmpd="sng" w="5080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2" name="Google Shape;292;p43"/>
          <p:cNvSpPr/>
          <p:nvPr/>
        </p:nvSpPr>
        <p:spPr>
          <a:xfrm>
            <a:off x="545675" y="2654057"/>
            <a:ext cx="705300" cy="528900"/>
          </a:xfrm>
          <a:prstGeom prst="rect">
            <a:avLst/>
          </a:prstGeom>
          <a:solidFill>
            <a:srgbClr val="CFE6B3"/>
          </a:solidFill>
          <a:ln cap="flat" cmpd="sng" w="50800">
            <a:solidFill>
              <a:srgbClr val="45622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3" name="Google Shape;293;p43"/>
          <p:cNvSpPr/>
          <p:nvPr/>
        </p:nvSpPr>
        <p:spPr>
          <a:xfrm>
            <a:off x="1275594" y="2654057"/>
            <a:ext cx="705300" cy="528900"/>
          </a:xfrm>
          <a:prstGeom prst="rect">
            <a:avLst/>
          </a:prstGeom>
          <a:solidFill>
            <a:srgbClr val="CFE6B3"/>
          </a:solidFill>
          <a:ln cap="flat" cmpd="sng" w="50800">
            <a:solidFill>
              <a:srgbClr val="45622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4" name="Google Shape;294;p43"/>
          <p:cNvSpPr/>
          <p:nvPr/>
        </p:nvSpPr>
        <p:spPr>
          <a:xfrm>
            <a:off x="1984248" y="2654057"/>
            <a:ext cx="705300" cy="528900"/>
          </a:xfrm>
          <a:prstGeom prst="rect">
            <a:avLst/>
          </a:prstGeom>
          <a:solidFill>
            <a:srgbClr val="CFE6B3"/>
          </a:solidFill>
          <a:ln cap="flat" cmpd="sng" w="50800">
            <a:solidFill>
              <a:srgbClr val="45622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5" name="Google Shape;295;p43"/>
          <p:cNvSpPr/>
          <p:nvPr/>
        </p:nvSpPr>
        <p:spPr>
          <a:xfrm>
            <a:off x="2710714" y="2654057"/>
            <a:ext cx="705300" cy="528900"/>
          </a:xfrm>
          <a:prstGeom prst="rect">
            <a:avLst/>
          </a:prstGeom>
          <a:solidFill>
            <a:srgbClr val="CFE6B3"/>
          </a:solidFill>
          <a:ln cap="flat" cmpd="sng" w="50800">
            <a:solidFill>
              <a:srgbClr val="45622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6" name="Google Shape;296;p43"/>
          <p:cNvSpPr/>
          <p:nvPr/>
        </p:nvSpPr>
        <p:spPr>
          <a:xfrm>
            <a:off x="5372484" y="2635007"/>
            <a:ext cx="705300" cy="528900"/>
          </a:xfrm>
          <a:prstGeom prst="rect">
            <a:avLst/>
          </a:prstGeom>
          <a:solidFill>
            <a:srgbClr val="CFE6B3"/>
          </a:solidFill>
          <a:ln cap="flat" cmpd="sng" w="50800">
            <a:solidFill>
              <a:srgbClr val="45622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7" name="Google Shape;297;p43"/>
          <p:cNvSpPr/>
          <p:nvPr/>
        </p:nvSpPr>
        <p:spPr>
          <a:xfrm>
            <a:off x="6081138" y="2635007"/>
            <a:ext cx="705300" cy="528900"/>
          </a:xfrm>
          <a:prstGeom prst="rect">
            <a:avLst/>
          </a:prstGeom>
          <a:solidFill>
            <a:srgbClr val="CFE6B3"/>
          </a:solidFill>
          <a:ln cap="flat" cmpd="sng" w="50800">
            <a:solidFill>
              <a:srgbClr val="45622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8" name="Google Shape;298;p43"/>
          <p:cNvSpPr/>
          <p:nvPr/>
        </p:nvSpPr>
        <p:spPr>
          <a:xfrm>
            <a:off x="6811057" y="2635007"/>
            <a:ext cx="705300" cy="528900"/>
          </a:xfrm>
          <a:prstGeom prst="rect">
            <a:avLst/>
          </a:prstGeom>
          <a:solidFill>
            <a:srgbClr val="CFE6B3"/>
          </a:solidFill>
          <a:ln cap="flat" cmpd="sng" w="50800">
            <a:solidFill>
              <a:srgbClr val="45622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9" name="Google Shape;299;p43"/>
          <p:cNvSpPr/>
          <p:nvPr/>
        </p:nvSpPr>
        <p:spPr>
          <a:xfrm>
            <a:off x="7537523" y="2635007"/>
            <a:ext cx="705300" cy="528900"/>
          </a:xfrm>
          <a:prstGeom prst="rect">
            <a:avLst/>
          </a:prstGeom>
          <a:solidFill>
            <a:srgbClr val="CFE6B3"/>
          </a:solidFill>
          <a:ln cap="flat" cmpd="sng" w="50800">
            <a:solidFill>
              <a:srgbClr val="45622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0" name="Google Shape;300;p43"/>
          <p:cNvSpPr/>
          <p:nvPr/>
        </p:nvSpPr>
        <p:spPr>
          <a:xfrm>
            <a:off x="2371197" y="3758957"/>
            <a:ext cx="705300" cy="528900"/>
          </a:xfrm>
          <a:prstGeom prst="rect">
            <a:avLst/>
          </a:prstGeom>
          <a:solidFill>
            <a:srgbClr val="F9D7A2"/>
          </a:solidFill>
          <a:ln cap="flat" cmpd="sng" w="50800">
            <a:solidFill>
              <a:srgbClr val="7D4F0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1" name="Google Shape;301;p43"/>
          <p:cNvSpPr/>
          <p:nvPr/>
        </p:nvSpPr>
        <p:spPr>
          <a:xfrm>
            <a:off x="3079851" y="3758957"/>
            <a:ext cx="705300" cy="528900"/>
          </a:xfrm>
          <a:prstGeom prst="rect">
            <a:avLst/>
          </a:prstGeom>
          <a:solidFill>
            <a:srgbClr val="F9D7A2"/>
          </a:solidFill>
          <a:ln cap="flat" cmpd="sng" w="50800">
            <a:solidFill>
              <a:srgbClr val="7D4F0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/>
          </a:p>
        </p:txBody>
      </p:sp>
      <p:sp>
        <p:nvSpPr>
          <p:cNvPr id="302" name="Google Shape;302;p43"/>
          <p:cNvSpPr/>
          <p:nvPr/>
        </p:nvSpPr>
        <p:spPr>
          <a:xfrm>
            <a:off x="3806317" y="3758957"/>
            <a:ext cx="705300" cy="528900"/>
          </a:xfrm>
          <a:prstGeom prst="rect">
            <a:avLst/>
          </a:prstGeom>
          <a:solidFill>
            <a:srgbClr val="F9D7A2"/>
          </a:solidFill>
          <a:ln cap="flat" cmpd="sng" w="50800">
            <a:solidFill>
              <a:srgbClr val="7D4F0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/>
          </a:p>
        </p:txBody>
      </p:sp>
      <p:sp>
        <p:nvSpPr>
          <p:cNvPr id="303" name="Google Shape;303;p43"/>
          <p:cNvSpPr/>
          <p:nvPr/>
        </p:nvSpPr>
        <p:spPr>
          <a:xfrm>
            <a:off x="4537687" y="3758957"/>
            <a:ext cx="705300" cy="528900"/>
          </a:xfrm>
          <a:prstGeom prst="rect">
            <a:avLst/>
          </a:prstGeom>
          <a:solidFill>
            <a:srgbClr val="F9D7A2"/>
          </a:solidFill>
          <a:ln cap="flat" cmpd="sng" w="50800">
            <a:solidFill>
              <a:srgbClr val="7D4F0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/>
          </a:p>
        </p:txBody>
      </p:sp>
      <p:sp>
        <p:nvSpPr>
          <p:cNvPr id="304" name="Google Shape;304;p43"/>
          <p:cNvSpPr/>
          <p:nvPr/>
        </p:nvSpPr>
        <p:spPr>
          <a:xfrm>
            <a:off x="5246341" y="3758957"/>
            <a:ext cx="705300" cy="528900"/>
          </a:xfrm>
          <a:prstGeom prst="rect">
            <a:avLst/>
          </a:prstGeom>
          <a:solidFill>
            <a:srgbClr val="F9D7A2"/>
          </a:solidFill>
          <a:ln cap="flat" cmpd="sng" w="50800">
            <a:solidFill>
              <a:srgbClr val="7D4F0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/>
          </a:p>
        </p:txBody>
      </p:sp>
      <p:sp>
        <p:nvSpPr>
          <p:cNvPr id="305" name="Google Shape;305;p43"/>
          <p:cNvSpPr/>
          <p:nvPr/>
        </p:nvSpPr>
        <p:spPr>
          <a:xfrm>
            <a:off x="5976260" y="3758957"/>
            <a:ext cx="705300" cy="528900"/>
          </a:xfrm>
          <a:prstGeom prst="rect">
            <a:avLst/>
          </a:prstGeom>
          <a:solidFill>
            <a:srgbClr val="F9D7A2"/>
          </a:solidFill>
          <a:ln cap="flat" cmpd="sng" w="50800">
            <a:solidFill>
              <a:srgbClr val="7D4F0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/>
          </a:p>
        </p:txBody>
      </p:sp>
      <p:sp>
        <p:nvSpPr>
          <p:cNvPr id="306" name="Google Shape;306;p43"/>
          <p:cNvSpPr/>
          <p:nvPr/>
        </p:nvSpPr>
        <p:spPr>
          <a:xfrm>
            <a:off x="6702726" y="3758957"/>
            <a:ext cx="705300" cy="528900"/>
          </a:xfrm>
          <a:prstGeom prst="rect">
            <a:avLst/>
          </a:prstGeom>
          <a:solidFill>
            <a:srgbClr val="F9D7A2"/>
          </a:solidFill>
          <a:ln cap="flat" cmpd="sng" w="50800">
            <a:solidFill>
              <a:srgbClr val="7D4F0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/>
          </a:p>
        </p:txBody>
      </p:sp>
      <p:sp>
        <p:nvSpPr>
          <p:cNvPr id="307" name="Google Shape;307;p43"/>
          <p:cNvSpPr/>
          <p:nvPr/>
        </p:nvSpPr>
        <p:spPr>
          <a:xfrm>
            <a:off x="755650" y="3214841"/>
            <a:ext cx="269700" cy="209400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 cap="flat" cmpd="sng" w="12700">
            <a:solidFill>
              <a:srgbClr val="15705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8" name="Google Shape;308;p43"/>
          <p:cNvSpPr/>
          <p:nvPr/>
        </p:nvSpPr>
        <p:spPr>
          <a:xfrm>
            <a:off x="5632450" y="3214841"/>
            <a:ext cx="269700" cy="209400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 cap="flat" cmpd="sng" w="12700">
            <a:solidFill>
              <a:srgbClr val="15705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9" name="Google Shape;309;p43"/>
          <p:cNvSpPr txBox="1"/>
          <p:nvPr/>
        </p:nvSpPr>
        <p:spPr>
          <a:xfrm>
            <a:off x="158666" y="3850472"/>
            <a:ext cx="13875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MERGE!</a:t>
            </a:r>
            <a:endParaRPr sz="1800">
              <a:solidFill>
                <a:schemeClr val="accent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6"/>
          <p:cNvSpPr txBox="1"/>
          <p:nvPr>
            <p:ph type="title"/>
          </p:nvPr>
        </p:nvSpPr>
        <p:spPr>
          <a:xfrm>
            <a:off x="628650" y="205383"/>
            <a:ext cx="7886700" cy="74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"/>
              <a:t>Section 2 agenda</a:t>
            </a:r>
            <a:endParaRPr/>
          </a:p>
        </p:txBody>
      </p:sp>
      <p:sp>
        <p:nvSpPr>
          <p:cNvPr id="136" name="Google Shape;136;p26"/>
          <p:cNvSpPr txBox="1"/>
          <p:nvPr>
            <p:ph idx="1" type="body"/>
          </p:nvPr>
        </p:nvSpPr>
        <p:spPr>
          <a:xfrm>
            <a:off x="628650" y="1026914"/>
            <a:ext cx="7886700" cy="24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"/>
              <a:t>Recurrence</a:t>
            </a:r>
            <a:r>
              <a:rPr lang="en"/>
              <a:t> Relations</a:t>
            </a:r>
            <a:endParaRPr/>
          </a:p>
          <a:p>
            <a:pPr indent="-292100" lvl="1" marL="685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"/>
              <a:t>Master Theorem</a:t>
            </a:r>
            <a:endParaRPr/>
          </a:p>
          <a:p>
            <a:pPr indent="-292100" lvl="1" marL="685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"/>
              <a:t>Substitution Method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Space Complexity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44"/>
          <p:cNvSpPr txBox="1"/>
          <p:nvPr>
            <p:ph type="title"/>
          </p:nvPr>
        </p:nvSpPr>
        <p:spPr>
          <a:xfrm>
            <a:off x="380827" y="261376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"/>
              <a:t>Example: Merge sort</a:t>
            </a:r>
            <a:endParaRPr/>
          </a:p>
        </p:txBody>
      </p:sp>
      <p:sp>
        <p:nvSpPr>
          <p:cNvPr id="315" name="Google Shape;315;p44"/>
          <p:cNvSpPr txBox="1"/>
          <p:nvPr>
            <p:ph idx="1" type="body"/>
          </p:nvPr>
        </p:nvSpPr>
        <p:spPr>
          <a:xfrm>
            <a:off x="380827" y="1406626"/>
            <a:ext cx="83823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215265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"/>
              <a:t>Merging two arrays of size k/2 into a new array of size k requires extra space of size k</a:t>
            </a:r>
            <a:endParaRPr/>
          </a:p>
          <a:p>
            <a:pPr indent="-21526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"/>
              <a:t>The top level of merge sort needs space n, so merge sort has space complexity O(n)</a:t>
            </a:r>
            <a:endParaRPr/>
          </a:p>
          <a:p>
            <a:pPr indent="-217169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ct val="100000"/>
              <a:buChar char="•"/>
            </a:pPr>
            <a:r>
              <a:rPr lang="en">
                <a:solidFill>
                  <a:schemeClr val="accent4"/>
                </a:solidFill>
              </a:rPr>
              <a:t>Merge sort has log(n) levels of merges, why is it not n log(n)?</a:t>
            </a:r>
            <a:endParaRPr/>
          </a:p>
          <a:p>
            <a:pPr indent="-21526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en"/>
              <a:t>Can we do better?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b="1"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b="1"/>
          </a:p>
        </p:txBody>
      </p:sp>
      <p:sp>
        <p:nvSpPr>
          <p:cNvPr id="316" name="Google Shape;316;p44"/>
          <p:cNvSpPr txBox="1"/>
          <p:nvPr>
            <p:ph idx="12" type="sldNum"/>
          </p:nvPr>
        </p:nvSpPr>
        <p:spPr>
          <a:xfrm>
            <a:off x="6457950" y="3575447"/>
            <a:ext cx="2057400" cy="20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45"/>
          <p:cNvSpPr txBox="1"/>
          <p:nvPr>
            <p:ph idx="12" type="sldNum"/>
          </p:nvPr>
        </p:nvSpPr>
        <p:spPr>
          <a:xfrm>
            <a:off x="6457950" y="3575447"/>
            <a:ext cx="2057400" cy="20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22" name="Google Shape;322;p45"/>
          <p:cNvSpPr/>
          <p:nvPr/>
        </p:nvSpPr>
        <p:spPr>
          <a:xfrm>
            <a:off x="1398540" y="1438401"/>
            <a:ext cx="705300" cy="528900"/>
          </a:xfrm>
          <a:prstGeom prst="rect">
            <a:avLst/>
          </a:prstGeom>
          <a:solidFill>
            <a:srgbClr val="F9D7A2"/>
          </a:solidFill>
          <a:ln cap="flat" cmpd="sng" w="50800">
            <a:solidFill>
              <a:srgbClr val="7D4F0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3" name="Google Shape;323;p45"/>
          <p:cNvSpPr/>
          <p:nvPr/>
        </p:nvSpPr>
        <p:spPr>
          <a:xfrm>
            <a:off x="2128459" y="1438401"/>
            <a:ext cx="705300" cy="528900"/>
          </a:xfrm>
          <a:prstGeom prst="rect">
            <a:avLst/>
          </a:prstGeom>
          <a:solidFill>
            <a:srgbClr val="F9D7A2"/>
          </a:solidFill>
          <a:ln cap="flat" cmpd="sng" w="50800">
            <a:solidFill>
              <a:srgbClr val="7D4F0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4" name="Google Shape;324;p45"/>
          <p:cNvSpPr/>
          <p:nvPr/>
        </p:nvSpPr>
        <p:spPr>
          <a:xfrm>
            <a:off x="2837113" y="1438401"/>
            <a:ext cx="705300" cy="528900"/>
          </a:xfrm>
          <a:prstGeom prst="rect">
            <a:avLst/>
          </a:prstGeom>
          <a:solidFill>
            <a:srgbClr val="F9D7A2"/>
          </a:solidFill>
          <a:ln cap="flat" cmpd="sng" w="50800">
            <a:solidFill>
              <a:srgbClr val="7D4F0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5" name="Google Shape;325;p45"/>
          <p:cNvSpPr/>
          <p:nvPr/>
        </p:nvSpPr>
        <p:spPr>
          <a:xfrm>
            <a:off x="3563579" y="1438401"/>
            <a:ext cx="705300" cy="528900"/>
          </a:xfrm>
          <a:prstGeom prst="rect">
            <a:avLst/>
          </a:prstGeom>
          <a:solidFill>
            <a:srgbClr val="F9D7A2"/>
          </a:solidFill>
          <a:ln cap="flat" cmpd="sng" w="50800">
            <a:solidFill>
              <a:srgbClr val="7D4F0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6" name="Google Shape;326;p45"/>
          <p:cNvSpPr/>
          <p:nvPr/>
        </p:nvSpPr>
        <p:spPr>
          <a:xfrm>
            <a:off x="4301954" y="1438401"/>
            <a:ext cx="705300" cy="528900"/>
          </a:xfrm>
          <a:prstGeom prst="rect">
            <a:avLst/>
          </a:prstGeom>
          <a:solidFill>
            <a:srgbClr val="CFE6B3"/>
          </a:solidFill>
          <a:ln cap="flat" cmpd="sng" w="50800">
            <a:solidFill>
              <a:srgbClr val="45622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7" name="Google Shape;327;p45"/>
          <p:cNvSpPr/>
          <p:nvPr/>
        </p:nvSpPr>
        <p:spPr>
          <a:xfrm>
            <a:off x="5010608" y="1438401"/>
            <a:ext cx="705300" cy="528900"/>
          </a:xfrm>
          <a:prstGeom prst="rect">
            <a:avLst/>
          </a:prstGeom>
          <a:solidFill>
            <a:srgbClr val="CFE6B3"/>
          </a:solidFill>
          <a:ln cap="flat" cmpd="sng" w="50800">
            <a:solidFill>
              <a:srgbClr val="45622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8" name="Google Shape;328;p45"/>
          <p:cNvSpPr/>
          <p:nvPr/>
        </p:nvSpPr>
        <p:spPr>
          <a:xfrm>
            <a:off x="5740527" y="1438401"/>
            <a:ext cx="705300" cy="528900"/>
          </a:xfrm>
          <a:prstGeom prst="rect">
            <a:avLst/>
          </a:prstGeom>
          <a:solidFill>
            <a:srgbClr val="CFE6B3"/>
          </a:solidFill>
          <a:ln cap="flat" cmpd="sng" w="50800">
            <a:solidFill>
              <a:srgbClr val="45622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9" name="Google Shape;329;p45"/>
          <p:cNvSpPr/>
          <p:nvPr/>
        </p:nvSpPr>
        <p:spPr>
          <a:xfrm>
            <a:off x="6466993" y="1438401"/>
            <a:ext cx="705300" cy="528900"/>
          </a:xfrm>
          <a:prstGeom prst="rect">
            <a:avLst/>
          </a:prstGeom>
          <a:solidFill>
            <a:srgbClr val="CFE6B3"/>
          </a:solidFill>
          <a:ln cap="flat" cmpd="sng" w="50800">
            <a:solidFill>
              <a:srgbClr val="45622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0" name="Google Shape;330;p45"/>
          <p:cNvSpPr/>
          <p:nvPr/>
        </p:nvSpPr>
        <p:spPr>
          <a:xfrm>
            <a:off x="1608515" y="1999184"/>
            <a:ext cx="269700" cy="209400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 cap="flat" cmpd="sng" w="12700">
            <a:solidFill>
              <a:srgbClr val="15705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1" name="Google Shape;331;p45"/>
          <p:cNvSpPr/>
          <p:nvPr/>
        </p:nvSpPr>
        <p:spPr>
          <a:xfrm>
            <a:off x="4519741" y="1994884"/>
            <a:ext cx="269700" cy="209400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 cap="flat" cmpd="sng" w="12700">
            <a:solidFill>
              <a:srgbClr val="15705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2" name="Google Shape;332;p45"/>
          <p:cNvSpPr txBox="1"/>
          <p:nvPr/>
        </p:nvSpPr>
        <p:spPr>
          <a:xfrm>
            <a:off x="576400" y="2683125"/>
            <a:ext cx="8212200" cy="258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the left element is smaller, move the left pointer to the right.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the right element is smaller, move it to the position of the left element and shift everything in between to the right. Then move both pointers to the right.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Now requires no extra space 🡪 space complexity is O(1)!</a:t>
            </a:r>
            <a:endParaRPr/>
          </a:p>
        </p:txBody>
      </p:sp>
      <p:sp>
        <p:nvSpPr>
          <p:cNvPr id="333" name="Google Shape;333;p45"/>
          <p:cNvSpPr txBox="1"/>
          <p:nvPr>
            <p:ph type="title"/>
          </p:nvPr>
        </p:nvSpPr>
        <p:spPr>
          <a:xfrm>
            <a:off x="628650" y="205383"/>
            <a:ext cx="7886700" cy="74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"/>
              <a:t>In-place merging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46"/>
          <p:cNvSpPr txBox="1"/>
          <p:nvPr>
            <p:ph idx="1" type="body"/>
          </p:nvPr>
        </p:nvSpPr>
        <p:spPr>
          <a:xfrm>
            <a:off x="71400" y="1187675"/>
            <a:ext cx="9001200" cy="354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/>
          </a:bodyPr>
          <a:lstStyle/>
          <a:p>
            <a:pPr indent="-215265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"/>
              <a:t>What happened to time complexity?</a:t>
            </a:r>
            <a:endParaRPr/>
          </a:p>
          <a:p>
            <a:pPr indent="-217169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"/>
              <a:t>“Shift everything to the right” is O(n), in the worst case we need to do it O(n) times</a:t>
            </a:r>
            <a:endParaRPr/>
          </a:p>
          <a:p>
            <a:pPr indent="-21526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"/>
              <a:t>This merge takes time O(n</a:t>
            </a:r>
            <a:r>
              <a:rPr baseline="30000" lang="en"/>
              <a:t>2</a:t>
            </a:r>
            <a:r>
              <a:rPr lang="en"/>
              <a:t>)!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21526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100000"/>
              <a:buChar char="•"/>
            </a:pPr>
            <a:r>
              <a:rPr b="1" lang="en">
                <a:solidFill>
                  <a:srgbClr val="FF0000"/>
                </a:solidFill>
              </a:rPr>
              <a:t>Often there is a trade-off between time and space complexity.</a:t>
            </a:r>
            <a:endParaRPr b="1">
              <a:solidFill>
                <a:srgbClr val="FF0000"/>
              </a:solidFill>
            </a:endParaRPr>
          </a:p>
          <a:p>
            <a:pPr indent="-217169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ct val="100000"/>
              <a:buChar char="•"/>
            </a:pPr>
            <a:r>
              <a:rPr lang="en">
                <a:solidFill>
                  <a:schemeClr val="accent4"/>
                </a:solidFill>
              </a:rPr>
              <a:t>In what situations is having a small space complexity more important?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  <p:sp>
        <p:nvSpPr>
          <p:cNvPr id="339" name="Google Shape;339;p46"/>
          <p:cNvSpPr txBox="1"/>
          <p:nvPr>
            <p:ph type="title"/>
          </p:nvPr>
        </p:nvSpPr>
        <p:spPr>
          <a:xfrm>
            <a:off x="628650" y="205383"/>
            <a:ext cx="7886700" cy="74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"/>
              <a:t>In-place merging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47"/>
          <p:cNvSpPr txBox="1"/>
          <p:nvPr>
            <p:ph idx="1" type="body"/>
          </p:nvPr>
        </p:nvSpPr>
        <p:spPr>
          <a:xfrm>
            <a:off x="628650" y="1223381"/>
            <a:ext cx="7886700" cy="3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"/>
              <a:t>Space complexity = amount of extra space needed to run an algorithm, excluding the input and output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"/>
              <a:t>Often there is a trade-off between time and space complexity.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"/>
              <a:t>Next time: an algorithm that is both in-place and runs in time O(n log(n))! </a:t>
            </a:r>
            <a:endParaRPr/>
          </a:p>
        </p:txBody>
      </p:sp>
      <p:sp>
        <p:nvSpPr>
          <p:cNvPr id="345" name="Google Shape;345;p47"/>
          <p:cNvSpPr txBox="1"/>
          <p:nvPr>
            <p:ph type="title"/>
          </p:nvPr>
        </p:nvSpPr>
        <p:spPr>
          <a:xfrm>
            <a:off x="628650" y="205383"/>
            <a:ext cx="7886700" cy="74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"/>
              <a:t>Recap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7"/>
          <p:cNvSpPr txBox="1"/>
          <p:nvPr>
            <p:ph type="title"/>
          </p:nvPr>
        </p:nvSpPr>
        <p:spPr>
          <a:xfrm>
            <a:off x="1488777" y="1839654"/>
            <a:ext cx="6156900" cy="732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"/>
              <a:t>Recurrence</a:t>
            </a:r>
            <a:r>
              <a:rPr lang="en"/>
              <a:t> Relations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8"/>
          <p:cNvSpPr txBox="1"/>
          <p:nvPr/>
        </p:nvSpPr>
        <p:spPr>
          <a:xfrm>
            <a:off x="471487" y="180334"/>
            <a:ext cx="8160000" cy="7458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</a:pPr>
            <a:r>
              <a:rPr lang="en" sz="4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Recurrence Relations</a:t>
            </a:r>
            <a:endParaRPr/>
          </a:p>
        </p:txBody>
      </p:sp>
      <p:sp>
        <p:nvSpPr>
          <p:cNvPr id="147" name="Google Shape;147;p28"/>
          <p:cNvSpPr txBox="1"/>
          <p:nvPr/>
        </p:nvSpPr>
        <p:spPr>
          <a:xfrm>
            <a:off x="471487" y="1254583"/>
            <a:ext cx="8160000" cy="310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06400" lvl="0" marL="457200" marR="0" rtl="0" algn="l">
              <a:spcBef>
                <a:spcPts val="0"/>
              </a:spcBef>
              <a:spcAft>
                <a:spcPts val="0"/>
              </a:spcAft>
              <a:buSzPts val="2800"/>
              <a:buFont typeface="Calibri"/>
              <a:buChar char="●"/>
            </a:pPr>
            <a:r>
              <a:rPr lang="en" sz="2800">
                <a:latin typeface="Calibri"/>
                <a:ea typeface="Calibri"/>
                <a:cs typeface="Calibri"/>
                <a:sym typeface="Calibri"/>
              </a:rPr>
              <a:t>We explored the power of Divide and Conquer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-406400" lvl="1" marL="1371600" marR="0" rtl="0" algn="l">
              <a:spcBef>
                <a:spcPts val="0"/>
              </a:spcBef>
              <a:spcAft>
                <a:spcPts val="0"/>
              </a:spcAft>
              <a:buSzPts val="2800"/>
              <a:buFont typeface="Calibri"/>
              <a:buChar char="○"/>
            </a:pPr>
            <a:r>
              <a:rPr lang="en" sz="2800">
                <a:latin typeface="Calibri"/>
                <a:ea typeface="Calibri"/>
                <a:cs typeface="Calibri"/>
                <a:sym typeface="Calibri"/>
              </a:rPr>
              <a:t>breaking a big problem into a collection of smaller problems 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-406400" lvl="1" marL="1371600" marR="0" rtl="0" algn="l">
              <a:spcBef>
                <a:spcPts val="0"/>
              </a:spcBef>
              <a:spcAft>
                <a:spcPts val="0"/>
              </a:spcAft>
              <a:buSzPts val="2800"/>
              <a:buFont typeface="Calibri"/>
              <a:buChar char="○"/>
            </a:pPr>
            <a:r>
              <a:rPr lang="en" sz="2800"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lang="en" sz="2800">
                <a:latin typeface="Calibri"/>
                <a:ea typeface="Calibri"/>
                <a:cs typeface="Calibri"/>
                <a:sym typeface="Calibri"/>
              </a:rPr>
              <a:t>ombining solutions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57200" marR="0" rtl="0" algn="l">
              <a:spcBef>
                <a:spcPts val="0"/>
              </a:spcBef>
              <a:spcAft>
                <a:spcPts val="0"/>
              </a:spcAft>
              <a:buSzPts val="2800"/>
              <a:buFont typeface="Calibri"/>
              <a:buChar char="●"/>
            </a:pPr>
            <a:r>
              <a:rPr lang="en" sz="2800">
                <a:latin typeface="Calibri"/>
                <a:ea typeface="Calibri"/>
                <a:cs typeface="Calibri"/>
                <a:sym typeface="Calibri"/>
              </a:rPr>
              <a:t>We usually perform this breaking </a:t>
            </a:r>
            <a:r>
              <a:rPr lang="en" sz="2800">
                <a:latin typeface="Calibri"/>
                <a:ea typeface="Calibri"/>
                <a:cs typeface="Calibri"/>
                <a:sym typeface="Calibri"/>
              </a:rPr>
              <a:t>recursively</a:t>
            </a:r>
            <a:r>
              <a:rPr lang="en" sz="2800">
                <a:latin typeface="Calibri"/>
                <a:ea typeface="Calibri"/>
                <a:cs typeface="Calibri"/>
                <a:sym typeface="Calibri"/>
              </a:rPr>
              <a:t> until a base case is reached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9"/>
          <p:cNvSpPr txBox="1"/>
          <p:nvPr/>
        </p:nvSpPr>
        <p:spPr>
          <a:xfrm>
            <a:off x="471487" y="180334"/>
            <a:ext cx="8160000" cy="7458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</a:pPr>
            <a:r>
              <a:rPr lang="en" sz="4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Recurrence Relations</a:t>
            </a:r>
            <a:endParaRPr/>
          </a:p>
        </p:txBody>
      </p:sp>
      <p:sp>
        <p:nvSpPr>
          <p:cNvPr id="153" name="Google Shape;153;p29"/>
          <p:cNvSpPr txBox="1"/>
          <p:nvPr/>
        </p:nvSpPr>
        <p:spPr>
          <a:xfrm>
            <a:off x="471487" y="1254583"/>
            <a:ext cx="8160000" cy="354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06400" lvl="0" marL="457200" marR="0" rtl="0" algn="l">
              <a:spcBef>
                <a:spcPts val="0"/>
              </a:spcBef>
              <a:spcAft>
                <a:spcPts val="0"/>
              </a:spcAft>
              <a:buSzPts val="2800"/>
              <a:buFont typeface="Calibri"/>
              <a:buChar char="●"/>
            </a:pPr>
            <a:r>
              <a:rPr lang="en" sz="2800">
                <a:latin typeface="Calibri"/>
                <a:ea typeface="Calibri"/>
                <a:cs typeface="Calibri"/>
                <a:sym typeface="Calibri"/>
              </a:rPr>
              <a:t>Advantage: smaller problems are easier to solve!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57200" marR="0" rtl="0" algn="l">
              <a:spcBef>
                <a:spcPts val="0"/>
              </a:spcBef>
              <a:spcAft>
                <a:spcPts val="0"/>
              </a:spcAft>
              <a:buSzPts val="2800"/>
              <a:buFont typeface="Calibri"/>
              <a:buChar char="●"/>
            </a:pPr>
            <a:r>
              <a:rPr lang="en" sz="2800">
                <a:latin typeface="Calibri"/>
                <a:ea typeface="Calibri"/>
                <a:cs typeface="Calibri"/>
                <a:sym typeface="Calibri"/>
              </a:rPr>
              <a:t>Disadvantage: how do we reason about runtime?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-406400" lvl="1" marL="914400" marR="0" rtl="0" algn="l">
              <a:spcBef>
                <a:spcPts val="0"/>
              </a:spcBef>
              <a:spcAft>
                <a:spcPts val="0"/>
              </a:spcAft>
              <a:buSzPts val="2800"/>
              <a:buFont typeface="Calibri"/>
              <a:buChar char="○"/>
            </a:pPr>
            <a:r>
              <a:rPr lang="en" sz="2800">
                <a:latin typeface="Calibri"/>
                <a:ea typeface="Calibri"/>
                <a:cs typeface="Calibri"/>
                <a:sym typeface="Calibri"/>
              </a:rPr>
              <a:t>Might only know runtime of subproblems relative to the bigger problem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-406400" lvl="1" marL="914400" marR="0" rtl="0" algn="l">
              <a:spcBef>
                <a:spcPts val="0"/>
              </a:spcBef>
              <a:spcAft>
                <a:spcPts val="0"/>
              </a:spcAft>
              <a:buSzPts val="2800"/>
              <a:buFont typeface="Calibri"/>
              <a:buChar char="○"/>
            </a:pPr>
            <a:r>
              <a:rPr lang="en" sz="2800">
                <a:latin typeface="Calibri"/>
                <a:ea typeface="Calibri"/>
                <a:cs typeface="Calibri"/>
                <a:sym typeface="Calibri"/>
              </a:rPr>
              <a:t>We can know “subproblems can be solved twice as fast as the big problem” but won’t know what the big problem runtime is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0"/>
          <p:cNvSpPr txBox="1"/>
          <p:nvPr/>
        </p:nvSpPr>
        <p:spPr>
          <a:xfrm>
            <a:off x="471487" y="180334"/>
            <a:ext cx="8160000" cy="7458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</a:pPr>
            <a:r>
              <a:rPr lang="en" sz="4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Recurrence Relations</a:t>
            </a:r>
            <a:endParaRPr/>
          </a:p>
        </p:txBody>
      </p:sp>
      <p:sp>
        <p:nvSpPr>
          <p:cNvPr id="159" name="Google Shape;159;p30"/>
          <p:cNvSpPr txBox="1"/>
          <p:nvPr/>
        </p:nvSpPr>
        <p:spPr>
          <a:xfrm>
            <a:off x="492012" y="1084908"/>
            <a:ext cx="8160000" cy="310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latin typeface="Calibri"/>
                <a:ea typeface="Calibri"/>
                <a:cs typeface="Calibri"/>
                <a:sym typeface="Calibri"/>
              </a:rPr>
              <a:t>T(n) = 2*T(n/2) + O(n)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" sz="2800">
                <a:latin typeface="Calibri"/>
                <a:ea typeface="Calibri"/>
                <a:cs typeface="Calibri"/>
                <a:sym typeface="Calibri"/>
              </a:rPr>
              <a:t>w</a:t>
            </a:r>
            <a:r>
              <a:rPr lang="en" sz="2800">
                <a:latin typeface="Calibri"/>
                <a:ea typeface="Calibri"/>
                <a:cs typeface="Calibri"/>
                <a:sym typeface="Calibri"/>
              </a:rPr>
              <a:t>e break down the problem runtime T(n) into what we call a “</a:t>
            </a:r>
            <a:r>
              <a:rPr lang="en" sz="2800">
                <a:latin typeface="Calibri"/>
                <a:ea typeface="Calibri"/>
                <a:cs typeface="Calibri"/>
                <a:sym typeface="Calibri"/>
              </a:rPr>
              <a:t>recurrence</a:t>
            </a:r>
            <a:r>
              <a:rPr lang="en" sz="2800">
                <a:latin typeface="Calibri"/>
                <a:ea typeface="Calibri"/>
                <a:cs typeface="Calibri"/>
                <a:sym typeface="Calibri"/>
              </a:rPr>
              <a:t> relation”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latin typeface="Calibri"/>
                <a:ea typeface="Calibri"/>
                <a:cs typeface="Calibri"/>
                <a:sym typeface="Calibri"/>
              </a:rPr>
              <a:t>T(n) = </a:t>
            </a: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2*T(n/2) + O(n)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T(n) = 2*[2*T(n/4) + O(n)] + O(n)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T(n) = 2*[2*[2*T(n/8) + O(n)]+ O(n)] + O(n)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1"/>
          <p:cNvSpPr txBox="1"/>
          <p:nvPr/>
        </p:nvSpPr>
        <p:spPr>
          <a:xfrm>
            <a:off x="471487" y="180334"/>
            <a:ext cx="8160000" cy="7458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</a:pPr>
            <a:r>
              <a:rPr lang="en" sz="4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Recurrence Relations</a:t>
            </a:r>
            <a:endParaRPr/>
          </a:p>
        </p:txBody>
      </p:sp>
      <p:sp>
        <p:nvSpPr>
          <p:cNvPr id="165" name="Google Shape;165;p31"/>
          <p:cNvSpPr txBox="1"/>
          <p:nvPr/>
        </p:nvSpPr>
        <p:spPr>
          <a:xfrm>
            <a:off x="492012" y="1084908"/>
            <a:ext cx="8160000" cy="397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latin typeface="Calibri"/>
                <a:ea typeface="Calibri"/>
                <a:cs typeface="Calibri"/>
                <a:sym typeface="Calibri"/>
              </a:rPr>
              <a:t>When do we stop the recursive definition for T(n)?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914400" rtl="0" algn="l">
              <a:spcBef>
                <a:spcPts val="0"/>
              </a:spcBef>
              <a:spcAft>
                <a:spcPts val="0"/>
              </a:spcAft>
              <a:buSzPts val="2800"/>
              <a:buFont typeface="Calibri"/>
              <a:buChar char="●"/>
            </a:pPr>
            <a:r>
              <a:rPr lang="en" sz="2800">
                <a:latin typeface="Calibri"/>
                <a:ea typeface="Calibri"/>
                <a:cs typeface="Calibri"/>
                <a:sym typeface="Calibri"/>
              </a:rPr>
              <a:t>Don’t know properties of n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914400" rtl="0" algn="l">
              <a:spcBef>
                <a:spcPts val="0"/>
              </a:spcBef>
              <a:spcAft>
                <a:spcPts val="0"/>
              </a:spcAft>
              <a:buSzPts val="2800"/>
              <a:buFont typeface="Calibri"/>
              <a:buChar char="●"/>
            </a:pPr>
            <a:r>
              <a:rPr lang="en" sz="2800">
                <a:latin typeface="Calibri"/>
                <a:ea typeface="Calibri"/>
                <a:cs typeface="Calibri"/>
                <a:sym typeface="Calibri"/>
              </a:rPr>
              <a:t>Don’t know the exact levels of recursion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latin typeface="Calibri"/>
                <a:ea typeface="Calibri"/>
                <a:cs typeface="Calibri"/>
                <a:sym typeface="Calibri"/>
              </a:rPr>
              <a:t>We resort to solving the </a:t>
            </a:r>
            <a:r>
              <a:rPr lang="en" sz="2800">
                <a:latin typeface="Calibri"/>
                <a:ea typeface="Calibri"/>
                <a:cs typeface="Calibri"/>
                <a:sym typeface="Calibri"/>
              </a:rPr>
              <a:t>recurrence</a:t>
            </a:r>
            <a:r>
              <a:rPr lang="en" sz="2800">
                <a:latin typeface="Calibri"/>
                <a:ea typeface="Calibri"/>
                <a:cs typeface="Calibri"/>
                <a:sym typeface="Calibri"/>
              </a:rPr>
              <a:t> relation directly!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Two methods:</a:t>
            </a:r>
            <a:endParaRPr>
              <a:solidFill>
                <a:schemeClr val="dk1"/>
              </a:solidFill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Master Method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 Substitution Method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2"/>
          <p:cNvSpPr txBox="1"/>
          <p:nvPr/>
        </p:nvSpPr>
        <p:spPr>
          <a:xfrm>
            <a:off x="471487" y="180334"/>
            <a:ext cx="8160000" cy="7458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</a:pPr>
            <a:r>
              <a:rPr lang="en" sz="4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Recurrence Relations</a:t>
            </a:r>
            <a:endParaRPr/>
          </a:p>
        </p:txBody>
      </p:sp>
      <p:sp>
        <p:nvSpPr>
          <p:cNvPr id="171" name="Google Shape;171;p32"/>
          <p:cNvSpPr txBox="1"/>
          <p:nvPr/>
        </p:nvSpPr>
        <p:spPr>
          <a:xfrm>
            <a:off x="471475" y="970775"/>
            <a:ext cx="8394900" cy="412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latin typeface="Calibri"/>
                <a:ea typeface="Calibri"/>
                <a:cs typeface="Calibri"/>
                <a:sym typeface="Calibri"/>
              </a:rPr>
              <a:t>“Master Theorem” Method: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914400" rtl="0" algn="l">
              <a:spcBef>
                <a:spcPts val="0"/>
              </a:spcBef>
              <a:spcAft>
                <a:spcPts val="0"/>
              </a:spcAft>
              <a:buSzPts val="2800"/>
              <a:buFont typeface="Calibri"/>
              <a:buChar char="●"/>
            </a:pPr>
            <a:r>
              <a:rPr lang="en" sz="2800">
                <a:latin typeface="Calibri"/>
                <a:ea typeface="Calibri"/>
                <a:cs typeface="Calibri"/>
                <a:sym typeface="Calibri"/>
              </a:rPr>
              <a:t>Closed form solution!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914400" rtl="0" algn="l">
              <a:spcBef>
                <a:spcPts val="0"/>
              </a:spcBef>
              <a:spcAft>
                <a:spcPts val="0"/>
              </a:spcAft>
              <a:buSzPts val="2800"/>
              <a:buFont typeface="Calibri"/>
              <a:buChar char="●"/>
            </a:pPr>
            <a:r>
              <a:rPr lang="en" sz="2800">
                <a:latin typeface="Calibri"/>
                <a:ea typeface="Calibri"/>
                <a:cs typeface="Calibri"/>
                <a:sym typeface="Calibri"/>
              </a:rPr>
              <a:t>Easily applicable with knowledge of how the subproblems are formed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914400" rtl="0" algn="l">
              <a:spcBef>
                <a:spcPts val="0"/>
              </a:spcBef>
              <a:spcAft>
                <a:spcPts val="0"/>
              </a:spcAft>
              <a:buSzPts val="2800"/>
              <a:buFont typeface="Calibri"/>
              <a:buChar char="●"/>
            </a:pPr>
            <a:r>
              <a:rPr lang="en" sz="2800">
                <a:latin typeface="Calibri"/>
                <a:ea typeface="Calibri"/>
                <a:cs typeface="Calibri"/>
                <a:sym typeface="Calibri"/>
              </a:rPr>
              <a:t>Doesn’t always work :(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latin typeface="Calibri"/>
                <a:ea typeface="Calibri"/>
                <a:cs typeface="Calibri"/>
                <a:sym typeface="Calibri"/>
              </a:rPr>
              <a:t>Substitution</a:t>
            </a:r>
            <a:r>
              <a:rPr lang="en" sz="2800">
                <a:latin typeface="Calibri"/>
                <a:ea typeface="Calibri"/>
                <a:cs typeface="Calibri"/>
                <a:sym typeface="Calibri"/>
              </a:rPr>
              <a:t> Method: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914400" rtl="0" algn="l">
              <a:spcBef>
                <a:spcPts val="0"/>
              </a:spcBef>
              <a:spcAft>
                <a:spcPts val="0"/>
              </a:spcAft>
              <a:buSzPts val="2800"/>
              <a:buFont typeface="Calibri"/>
              <a:buChar char="●"/>
            </a:pPr>
            <a:r>
              <a:rPr lang="en" sz="2800">
                <a:latin typeface="Calibri"/>
                <a:ea typeface="Calibri"/>
                <a:cs typeface="Calibri"/>
                <a:sym typeface="Calibri"/>
              </a:rPr>
              <a:t>Generalized method to solve </a:t>
            </a:r>
            <a:r>
              <a:rPr lang="en" sz="2800">
                <a:latin typeface="Calibri"/>
                <a:ea typeface="Calibri"/>
                <a:cs typeface="Calibri"/>
                <a:sym typeface="Calibri"/>
              </a:rPr>
              <a:t>recurrence</a:t>
            </a:r>
            <a:r>
              <a:rPr lang="en" sz="2800">
                <a:latin typeface="Calibri"/>
                <a:ea typeface="Calibri"/>
                <a:cs typeface="Calibri"/>
                <a:sym typeface="Calibri"/>
              </a:rPr>
              <a:t> relations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914400" rtl="0" algn="l">
              <a:spcBef>
                <a:spcPts val="0"/>
              </a:spcBef>
              <a:spcAft>
                <a:spcPts val="0"/>
              </a:spcAft>
              <a:buSzPts val="2800"/>
              <a:buFont typeface="Calibri"/>
              <a:buChar char="●"/>
            </a:pPr>
            <a:r>
              <a:rPr lang="en" sz="2800">
                <a:latin typeface="Calibri"/>
                <a:ea typeface="Calibri"/>
                <a:cs typeface="Calibri"/>
                <a:sym typeface="Calibri"/>
              </a:rPr>
              <a:t>Requires more manual math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914400" rtl="0" algn="l">
              <a:spcBef>
                <a:spcPts val="0"/>
              </a:spcBef>
              <a:spcAft>
                <a:spcPts val="0"/>
              </a:spcAft>
              <a:buSzPts val="2800"/>
              <a:buFont typeface="Calibri"/>
              <a:buChar char="●"/>
            </a:pPr>
            <a:r>
              <a:rPr lang="en" sz="2800">
                <a:latin typeface="Calibri"/>
                <a:ea typeface="Calibri"/>
                <a:cs typeface="Calibri"/>
                <a:sym typeface="Calibri"/>
              </a:rPr>
              <a:t>Always works! :D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3"/>
          <p:cNvSpPr txBox="1"/>
          <p:nvPr>
            <p:ph type="title"/>
          </p:nvPr>
        </p:nvSpPr>
        <p:spPr>
          <a:xfrm>
            <a:off x="628650" y="205383"/>
            <a:ext cx="7886700" cy="74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"/>
              <a:t>The Master Method</a:t>
            </a:r>
            <a:endParaRPr/>
          </a:p>
        </p:txBody>
      </p:sp>
      <p:sp>
        <p:nvSpPr>
          <p:cNvPr id="177" name="Google Shape;177;p33"/>
          <p:cNvSpPr txBox="1"/>
          <p:nvPr/>
        </p:nvSpPr>
        <p:spPr>
          <a:xfrm>
            <a:off x="166506" y="3511795"/>
            <a:ext cx="4657200" cy="163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Three parameters: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a : number of subproblems</a:t>
            </a:r>
            <a:endParaRPr sz="2000">
              <a:solidFill>
                <a:srgbClr val="00B05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b : factor by which input size shrinks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6400"/>
                </a:solidFill>
                <a:latin typeface="Calibri"/>
                <a:ea typeface="Calibri"/>
                <a:cs typeface="Calibri"/>
                <a:sym typeface="Calibri"/>
              </a:rPr>
              <a:t>d : need to do n</a:t>
            </a:r>
            <a:r>
              <a:rPr baseline="30000" lang="en" sz="2000">
                <a:solidFill>
                  <a:srgbClr val="FF6400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  <a:r>
              <a:rPr lang="en" sz="2000">
                <a:solidFill>
                  <a:srgbClr val="FF6400"/>
                </a:solidFill>
                <a:latin typeface="Calibri"/>
                <a:ea typeface="Calibri"/>
                <a:cs typeface="Calibri"/>
                <a:sym typeface="Calibri"/>
              </a:rPr>
              <a:t> work to create all the subproblems and combine their solutions</a:t>
            </a:r>
            <a:r>
              <a:rPr lang="en" sz="200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/>
          </a:p>
        </p:txBody>
      </p:sp>
      <p:sp>
        <p:nvSpPr>
          <p:cNvPr id="178" name="Google Shape;178;p33"/>
          <p:cNvSpPr txBox="1"/>
          <p:nvPr/>
        </p:nvSpPr>
        <p:spPr>
          <a:xfrm>
            <a:off x="5630450" y="0"/>
            <a:ext cx="3301500" cy="10770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2889" l="0" r="-548" t="-3469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cxnSp>
        <p:nvCxnSpPr>
          <p:cNvPr id="179" name="Google Shape;179;p33"/>
          <p:cNvCxnSpPr>
            <a:stCxn id="178" idx="2"/>
          </p:cNvCxnSpPr>
          <p:nvPr/>
        </p:nvCxnSpPr>
        <p:spPr>
          <a:xfrm flipH="1">
            <a:off x="4711100" y="1077000"/>
            <a:ext cx="2570100" cy="453900"/>
          </a:xfrm>
          <a:prstGeom prst="straightConnector1">
            <a:avLst/>
          </a:prstGeom>
          <a:noFill/>
          <a:ln cap="flat" cmpd="sng" w="9525">
            <a:solidFill>
              <a:srgbClr val="00B05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80" name="Google Shape;180;p33"/>
          <p:cNvSpPr txBox="1"/>
          <p:nvPr/>
        </p:nvSpPr>
        <p:spPr>
          <a:xfrm>
            <a:off x="5993170" y="3847161"/>
            <a:ext cx="25761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Requires all subproblems to be the same size!</a:t>
            </a:r>
            <a:endParaRPr/>
          </a:p>
        </p:txBody>
      </p:sp>
      <p:sp>
        <p:nvSpPr>
          <p:cNvPr id="181" name="Google Shape;181;p33"/>
          <p:cNvSpPr txBox="1"/>
          <p:nvPr>
            <p:ph idx="12" type="sldNum"/>
          </p:nvPr>
        </p:nvSpPr>
        <p:spPr>
          <a:xfrm>
            <a:off x="6457950" y="3575447"/>
            <a:ext cx="2057400" cy="20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82" name="Google Shape;182;p33"/>
          <p:cNvSpPr txBox="1"/>
          <p:nvPr/>
        </p:nvSpPr>
        <p:spPr>
          <a:xfrm>
            <a:off x="628650" y="1369275"/>
            <a:ext cx="7886700" cy="43512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-1389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</a:pPr>
            <a:r>
              <a:rPr lang="en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2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3" name="Google Shape;183;p3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66025" y="2225750"/>
            <a:ext cx="6061184" cy="1506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