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2" r:id="rId28"/>
    <p:sldId id="293" r:id="rId29"/>
    <p:sldId id="29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O/haou6+DrVxvNwGy9UULm1o8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f06fe6cab0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f06fe6cab0_0_4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1f06fe6cab0_0_4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f06fe6ca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1f06fe6ca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f06fe6cab0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f06fe6cab0_0_4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1f06fe6cab0_0_4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f06fe6ca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1f06fe6ca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f06fe6ca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1f06fe6ca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f06fe6cab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1f06fe6cab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f06fe6cab0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1f06fe6cab0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f06fe6cab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1f06fe6cab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f06fe6ca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1f06fe6ca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f06fe6cab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1f06fe6cab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f06fe6cab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1f06fe6cab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f06fe6cab0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g1f06fe6cab0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f06fe6cab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g1f06fe6cab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f06fe6cab0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g1f06fe6cab0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https://www.stanfordlawreview.org/online/privacy-and-big-data-big-data-and-its-exclusions/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9" name="Google Shape;649;g1f06fe6cab0_0_3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06fe6cab0_0_4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f06fe6cab0_0_47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g1f06fe6cab0_0_47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800"/>
              <a:t>CS 161 </a:t>
            </a:r>
            <a:endParaRPr sz="6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800"/>
              <a:t>Section 5</a:t>
            </a:r>
            <a:endParaRPr sz="6800"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[Name of the CA]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Universal hash family</a:t>
            </a:r>
            <a:br>
              <a:rPr lang="en-US"/>
            </a:br>
            <a:r>
              <a:rPr lang="en-US" sz="3200">
                <a:solidFill>
                  <a:srgbClr val="FF7300"/>
                </a:solidFill>
              </a:rPr>
              <a:t>Let’s stare at this definition</a:t>
            </a:r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2152650" y="2402401"/>
            <a:ext cx="7886700" cy="2604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46" t="-43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Sounds good? But How to pick the Hash functions?</a:t>
            </a:r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Solution: Universal Hash Family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Do We Need Hash Family?  </a:t>
            </a:r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Remember that after we select the hash function, we need to store the hash function for search/delete.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will happen if we did not remember the hash function?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set of all hash functions contains n</a:t>
            </a:r>
            <a:r>
              <a:rPr lang="en-US" baseline="30000"/>
              <a:t>M </a:t>
            </a:r>
            <a:r>
              <a:rPr lang="en-US"/>
              <a:t>functions. </a:t>
            </a:r>
            <a:br>
              <a:rPr lang="en-US"/>
            </a:br>
            <a:r>
              <a:rPr lang="en-US"/>
              <a:t>So to store the index of a function, we need log(n</a:t>
            </a:r>
            <a:r>
              <a:rPr lang="en-US" baseline="30000"/>
              <a:t>M</a:t>
            </a:r>
            <a:r>
              <a:rPr lang="en-US"/>
              <a:t>)=Mlog(n) bits ☹.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smaller universal hash family it’s easier to remember which function from the family we’re using.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>
            <a:spLocks noGrp="1"/>
          </p:cNvSpPr>
          <p:nvPr>
            <p:ph type="title"/>
          </p:nvPr>
        </p:nvSpPr>
        <p:spPr>
          <a:xfrm>
            <a:off x="2152650" y="365127"/>
            <a:ext cx="7886700" cy="89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An example of small universal hash family</a:t>
            </a:r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body" idx="1"/>
          </p:nvPr>
        </p:nvSpPr>
        <p:spPr>
          <a:xfrm>
            <a:off x="2152650" y="1305814"/>
            <a:ext cx="78867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46" t="-2325" b="-11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grpSp>
        <p:nvGrpSpPr>
          <p:cNvPr id="307" name="Google Shape;307;p23"/>
          <p:cNvGrpSpPr/>
          <p:nvPr/>
        </p:nvGrpSpPr>
        <p:grpSpPr>
          <a:xfrm flipH="1">
            <a:off x="9275298" y="5205047"/>
            <a:ext cx="1210016" cy="1495057"/>
            <a:chOff x="628650" y="4603505"/>
            <a:chExt cx="1602601" cy="1833560"/>
          </a:xfrm>
        </p:grpSpPr>
        <p:sp>
          <p:nvSpPr>
            <p:cNvPr id="308" name="Google Shape;308;p23"/>
            <p:cNvSpPr/>
            <p:nvPr/>
          </p:nvSpPr>
          <p:spPr>
            <a:xfrm>
              <a:off x="628650" y="4603505"/>
              <a:ext cx="1602601" cy="1833560"/>
            </a:xfrm>
            <a:custGeom>
              <a:avLst/>
              <a:gdLst/>
              <a:ahLst/>
              <a:cxnLst/>
              <a:rect l="l" t="t" r="r" b="b"/>
              <a:pathLst>
                <a:path w="1937543" h="1984037" extrusionOk="0">
                  <a:moveTo>
                    <a:pt x="1546745" y="1017332"/>
                  </a:moveTo>
                  <a:cubicBezTo>
                    <a:pt x="1634187" y="914899"/>
                    <a:pt x="1784089" y="847443"/>
                    <a:pt x="1846548" y="777489"/>
                  </a:cubicBezTo>
                  <a:cubicBezTo>
                    <a:pt x="1909007" y="707535"/>
                    <a:pt x="1966470" y="637581"/>
                    <a:pt x="1921499" y="597607"/>
                  </a:cubicBezTo>
                  <a:cubicBezTo>
                    <a:pt x="1876528" y="557633"/>
                    <a:pt x="1674161" y="535148"/>
                    <a:pt x="1576725" y="537647"/>
                  </a:cubicBezTo>
                  <a:cubicBezTo>
                    <a:pt x="1479289" y="540145"/>
                    <a:pt x="1374358" y="622591"/>
                    <a:pt x="1336883" y="612598"/>
                  </a:cubicBezTo>
                  <a:cubicBezTo>
                    <a:pt x="1299408" y="602604"/>
                    <a:pt x="1391847" y="535148"/>
                    <a:pt x="1351873" y="477686"/>
                  </a:cubicBezTo>
                  <a:cubicBezTo>
                    <a:pt x="1311899" y="420224"/>
                    <a:pt x="1189479" y="270322"/>
                    <a:pt x="1097040" y="267824"/>
                  </a:cubicBezTo>
                  <a:cubicBezTo>
                    <a:pt x="1004601" y="265326"/>
                    <a:pt x="832214" y="392742"/>
                    <a:pt x="797237" y="462696"/>
                  </a:cubicBezTo>
                  <a:cubicBezTo>
                    <a:pt x="762260" y="532650"/>
                    <a:pt x="827217" y="632584"/>
                    <a:pt x="887178" y="687548"/>
                  </a:cubicBezTo>
                  <a:cubicBezTo>
                    <a:pt x="947139" y="742512"/>
                    <a:pt x="1144509" y="752506"/>
                    <a:pt x="1157001" y="792480"/>
                  </a:cubicBezTo>
                  <a:cubicBezTo>
                    <a:pt x="1169493" y="832454"/>
                    <a:pt x="1047073" y="844945"/>
                    <a:pt x="962129" y="927391"/>
                  </a:cubicBezTo>
                  <a:cubicBezTo>
                    <a:pt x="877185" y="1009837"/>
                    <a:pt x="729781" y="1152244"/>
                    <a:pt x="647335" y="1287155"/>
                  </a:cubicBezTo>
                  <a:cubicBezTo>
                    <a:pt x="564889" y="1422066"/>
                    <a:pt x="542404" y="1686893"/>
                    <a:pt x="467453" y="1736860"/>
                  </a:cubicBezTo>
                  <a:cubicBezTo>
                    <a:pt x="392502" y="1786827"/>
                    <a:pt x="200128" y="1689391"/>
                    <a:pt x="197630" y="1586958"/>
                  </a:cubicBezTo>
                  <a:cubicBezTo>
                    <a:pt x="195132" y="1484525"/>
                    <a:pt x="372515" y="1279660"/>
                    <a:pt x="452463" y="1122263"/>
                  </a:cubicBezTo>
                  <a:cubicBezTo>
                    <a:pt x="532411" y="964866"/>
                    <a:pt x="667322" y="819962"/>
                    <a:pt x="677315" y="642578"/>
                  </a:cubicBezTo>
                  <a:cubicBezTo>
                    <a:pt x="687308" y="465194"/>
                    <a:pt x="614857" y="160394"/>
                    <a:pt x="512424" y="57961"/>
                  </a:cubicBezTo>
                  <a:cubicBezTo>
                    <a:pt x="409991" y="-44472"/>
                    <a:pt x="115185" y="17987"/>
                    <a:pt x="62719" y="27981"/>
                  </a:cubicBezTo>
                  <a:cubicBezTo>
                    <a:pt x="10253" y="37975"/>
                    <a:pt x="140168" y="97935"/>
                    <a:pt x="197630" y="117922"/>
                  </a:cubicBezTo>
                  <a:cubicBezTo>
                    <a:pt x="255092" y="137909"/>
                    <a:pt x="347532" y="82945"/>
                    <a:pt x="407493" y="147902"/>
                  </a:cubicBezTo>
                  <a:cubicBezTo>
                    <a:pt x="467454" y="212859"/>
                    <a:pt x="572384" y="347771"/>
                    <a:pt x="557394" y="507666"/>
                  </a:cubicBezTo>
                  <a:cubicBezTo>
                    <a:pt x="542404" y="667561"/>
                    <a:pt x="409991" y="927391"/>
                    <a:pt x="317552" y="1107273"/>
                  </a:cubicBezTo>
                  <a:cubicBezTo>
                    <a:pt x="225113" y="1287155"/>
                    <a:pt x="25243" y="1462040"/>
                    <a:pt x="2758" y="1586958"/>
                  </a:cubicBezTo>
                  <a:cubicBezTo>
                    <a:pt x="-19727" y="1711876"/>
                    <a:pt x="100194" y="1794322"/>
                    <a:pt x="182640" y="1856781"/>
                  </a:cubicBezTo>
                  <a:cubicBezTo>
                    <a:pt x="265086" y="1919240"/>
                    <a:pt x="419985" y="1956715"/>
                    <a:pt x="497434" y="1961712"/>
                  </a:cubicBezTo>
                  <a:cubicBezTo>
                    <a:pt x="574883" y="1966709"/>
                    <a:pt x="609860" y="1884263"/>
                    <a:pt x="647335" y="1886761"/>
                  </a:cubicBezTo>
                  <a:cubicBezTo>
                    <a:pt x="684810" y="1889259"/>
                    <a:pt x="579879" y="1964210"/>
                    <a:pt x="722286" y="1976702"/>
                  </a:cubicBezTo>
                  <a:cubicBezTo>
                    <a:pt x="864693" y="1989194"/>
                    <a:pt x="1356870" y="1986695"/>
                    <a:pt x="1501775" y="1961712"/>
                  </a:cubicBezTo>
                  <a:cubicBezTo>
                    <a:pt x="1646680" y="1936729"/>
                    <a:pt x="1611702" y="1851784"/>
                    <a:pt x="1591715" y="1826801"/>
                  </a:cubicBezTo>
                  <a:cubicBezTo>
                    <a:pt x="1571728" y="1801818"/>
                    <a:pt x="1404338" y="1839293"/>
                    <a:pt x="1381853" y="1811811"/>
                  </a:cubicBezTo>
                  <a:cubicBezTo>
                    <a:pt x="1359368" y="1784329"/>
                    <a:pt x="1466797" y="1731863"/>
                    <a:pt x="1456804" y="1661909"/>
                  </a:cubicBezTo>
                  <a:cubicBezTo>
                    <a:pt x="1446811" y="1591955"/>
                    <a:pt x="1304405" y="1507011"/>
                    <a:pt x="1321893" y="1392086"/>
                  </a:cubicBezTo>
                  <a:cubicBezTo>
                    <a:pt x="1339381" y="1277161"/>
                    <a:pt x="1459303" y="1119765"/>
                    <a:pt x="1546745" y="101733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rgbClr val="1570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 rot="1337858">
              <a:off x="1874299" y="5339816"/>
              <a:ext cx="184825" cy="91361"/>
            </a:xfrm>
            <a:custGeom>
              <a:avLst/>
              <a:gdLst/>
              <a:ahLst/>
              <a:cxnLst/>
              <a:rect l="l" t="t" r="r" b="b"/>
              <a:pathLst>
                <a:path w="269822" h="124775" extrusionOk="0">
                  <a:moveTo>
                    <a:pt x="269822" y="89941"/>
                  </a:moveTo>
                  <a:cubicBezTo>
                    <a:pt x="194871" y="112426"/>
                    <a:pt x="119920" y="134912"/>
                    <a:pt x="74950" y="119922"/>
                  </a:cubicBezTo>
                  <a:cubicBezTo>
                    <a:pt x="29980" y="104932"/>
                    <a:pt x="0" y="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23"/>
          <p:cNvSpPr txBox="1"/>
          <p:nvPr/>
        </p:nvSpPr>
        <p:spPr>
          <a:xfrm rot="1456249">
            <a:off x="9572355" y="4805571"/>
            <a:ext cx="7737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4"/>
          <p:cNvGrpSpPr/>
          <p:nvPr/>
        </p:nvGrpSpPr>
        <p:grpSpPr>
          <a:xfrm flipH="1">
            <a:off x="8803880" y="275793"/>
            <a:ext cx="1611097" cy="2021122"/>
            <a:chOff x="628650" y="4603505"/>
            <a:chExt cx="1602601" cy="1833560"/>
          </a:xfrm>
        </p:grpSpPr>
        <p:sp>
          <p:nvSpPr>
            <p:cNvPr id="316" name="Google Shape;316;p24"/>
            <p:cNvSpPr/>
            <p:nvPr/>
          </p:nvSpPr>
          <p:spPr>
            <a:xfrm>
              <a:off x="628650" y="4603505"/>
              <a:ext cx="1602601" cy="1833560"/>
            </a:xfrm>
            <a:custGeom>
              <a:avLst/>
              <a:gdLst/>
              <a:ahLst/>
              <a:cxnLst/>
              <a:rect l="l" t="t" r="r" b="b"/>
              <a:pathLst>
                <a:path w="1937543" h="1984037" extrusionOk="0">
                  <a:moveTo>
                    <a:pt x="1546745" y="1017332"/>
                  </a:moveTo>
                  <a:cubicBezTo>
                    <a:pt x="1634187" y="914899"/>
                    <a:pt x="1784089" y="847443"/>
                    <a:pt x="1846548" y="777489"/>
                  </a:cubicBezTo>
                  <a:cubicBezTo>
                    <a:pt x="1909007" y="707535"/>
                    <a:pt x="1966470" y="637581"/>
                    <a:pt x="1921499" y="597607"/>
                  </a:cubicBezTo>
                  <a:cubicBezTo>
                    <a:pt x="1876528" y="557633"/>
                    <a:pt x="1674161" y="535148"/>
                    <a:pt x="1576725" y="537647"/>
                  </a:cubicBezTo>
                  <a:cubicBezTo>
                    <a:pt x="1479289" y="540145"/>
                    <a:pt x="1374358" y="622591"/>
                    <a:pt x="1336883" y="612598"/>
                  </a:cubicBezTo>
                  <a:cubicBezTo>
                    <a:pt x="1299408" y="602604"/>
                    <a:pt x="1391847" y="535148"/>
                    <a:pt x="1351873" y="477686"/>
                  </a:cubicBezTo>
                  <a:cubicBezTo>
                    <a:pt x="1311899" y="420224"/>
                    <a:pt x="1189479" y="270322"/>
                    <a:pt x="1097040" y="267824"/>
                  </a:cubicBezTo>
                  <a:cubicBezTo>
                    <a:pt x="1004601" y="265326"/>
                    <a:pt x="832214" y="392742"/>
                    <a:pt x="797237" y="462696"/>
                  </a:cubicBezTo>
                  <a:cubicBezTo>
                    <a:pt x="762260" y="532650"/>
                    <a:pt x="827217" y="632584"/>
                    <a:pt x="887178" y="687548"/>
                  </a:cubicBezTo>
                  <a:cubicBezTo>
                    <a:pt x="947139" y="742512"/>
                    <a:pt x="1144509" y="752506"/>
                    <a:pt x="1157001" y="792480"/>
                  </a:cubicBezTo>
                  <a:cubicBezTo>
                    <a:pt x="1169493" y="832454"/>
                    <a:pt x="1047073" y="844945"/>
                    <a:pt x="962129" y="927391"/>
                  </a:cubicBezTo>
                  <a:cubicBezTo>
                    <a:pt x="877185" y="1009837"/>
                    <a:pt x="729781" y="1152244"/>
                    <a:pt x="647335" y="1287155"/>
                  </a:cubicBezTo>
                  <a:cubicBezTo>
                    <a:pt x="564889" y="1422066"/>
                    <a:pt x="542404" y="1686893"/>
                    <a:pt x="467453" y="1736860"/>
                  </a:cubicBezTo>
                  <a:cubicBezTo>
                    <a:pt x="392502" y="1786827"/>
                    <a:pt x="200128" y="1689391"/>
                    <a:pt x="197630" y="1586958"/>
                  </a:cubicBezTo>
                  <a:cubicBezTo>
                    <a:pt x="195132" y="1484525"/>
                    <a:pt x="372515" y="1279660"/>
                    <a:pt x="452463" y="1122263"/>
                  </a:cubicBezTo>
                  <a:cubicBezTo>
                    <a:pt x="532411" y="964866"/>
                    <a:pt x="667322" y="819962"/>
                    <a:pt x="677315" y="642578"/>
                  </a:cubicBezTo>
                  <a:cubicBezTo>
                    <a:pt x="687308" y="465194"/>
                    <a:pt x="614857" y="160394"/>
                    <a:pt x="512424" y="57961"/>
                  </a:cubicBezTo>
                  <a:cubicBezTo>
                    <a:pt x="409991" y="-44472"/>
                    <a:pt x="115185" y="17987"/>
                    <a:pt x="62719" y="27981"/>
                  </a:cubicBezTo>
                  <a:cubicBezTo>
                    <a:pt x="10253" y="37975"/>
                    <a:pt x="140168" y="97935"/>
                    <a:pt x="197630" y="117922"/>
                  </a:cubicBezTo>
                  <a:cubicBezTo>
                    <a:pt x="255092" y="137909"/>
                    <a:pt x="347532" y="82945"/>
                    <a:pt x="407493" y="147902"/>
                  </a:cubicBezTo>
                  <a:cubicBezTo>
                    <a:pt x="467454" y="212859"/>
                    <a:pt x="572384" y="347771"/>
                    <a:pt x="557394" y="507666"/>
                  </a:cubicBezTo>
                  <a:cubicBezTo>
                    <a:pt x="542404" y="667561"/>
                    <a:pt x="409991" y="927391"/>
                    <a:pt x="317552" y="1107273"/>
                  </a:cubicBezTo>
                  <a:cubicBezTo>
                    <a:pt x="225113" y="1287155"/>
                    <a:pt x="25243" y="1462040"/>
                    <a:pt x="2758" y="1586958"/>
                  </a:cubicBezTo>
                  <a:cubicBezTo>
                    <a:pt x="-19727" y="1711876"/>
                    <a:pt x="100194" y="1794322"/>
                    <a:pt x="182640" y="1856781"/>
                  </a:cubicBezTo>
                  <a:cubicBezTo>
                    <a:pt x="265086" y="1919240"/>
                    <a:pt x="419985" y="1956715"/>
                    <a:pt x="497434" y="1961712"/>
                  </a:cubicBezTo>
                  <a:cubicBezTo>
                    <a:pt x="574883" y="1966709"/>
                    <a:pt x="609860" y="1884263"/>
                    <a:pt x="647335" y="1886761"/>
                  </a:cubicBezTo>
                  <a:cubicBezTo>
                    <a:pt x="684810" y="1889259"/>
                    <a:pt x="579879" y="1964210"/>
                    <a:pt x="722286" y="1976702"/>
                  </a:cubicBezTo>
                  <a:cubicBezTo>
                    <a:pt x="864693" y="1989194"/>
                    <a:pt x="1356870" y="1986695"/>
                    <a:pt x="1501775" y="1961712"/>
                  </a:cubicBezTo>
                  <a:cubicBezTo>
                    <a:pt x="1646680" y="1936729"/>
                    <a:pt x="1611702" y="1851784"/>
                    <a:pt x="1591715" y="1826801"/>
                  </a:cubicBezTo>
                  <a:cubicBezTo>
                    <a:pt x="1571728" y="1801818"/>
                    <a:pt x="1404338" y="1839293"/>
                    <a:pt x="1381853" y="1811811"/>
                  </a:cubicBezTo>
                  <a:cubicBezTo>
                    <a:pt x="1359368" y="1784329"/>
                    <a:pt x="1466797" y="1731863"/>
                    <a:pt x="1456804" y="1661909"/>
                  </a:cubicBezTo>
                  <a:cubicBezTo>
                    <a:pt x="1446811" y="1591955"/>
                    <a:pt x="1304405" y="1507011"/>
                    <a:pt x="1321893" y="1392086"/>
                  </a:cubicBezTo>
                  <a:cubicBezTo>
                    <a:pt x="1339381" y="1277161"/>
                    <a:pt x="1459303" y="1119765"/>
                    <a:pt x="1546745" y="101733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rgbClr val="1570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 rot="1337858">
              <a:off x="1874299" y="5339816"/>
              <a:ext cx="184825" cy="91361"/>
            </a:xfrm>
            <a:custGeom>
              <a:avLst/>
              <a:gdLst/>
              <a:ahLst/>
              <a:cxnLst/>
              <a:rect l="l" t="t" r="r" b="b"/>
              <a:pathLst>
                <a:path w="269822" h="124775" extrusionOk="0">
                  <a:moveTo>
                    <a:pt x="269822" y="89941"/>
                  </a:moveTo>
                  <a:cubicBezTo>
                    <a:pt x="194871" y="112426"/>
                    <a:pt x="119920" y="134912"/>
                    <a:pt x="74950" y="119922"/>
                  </a:cubicBezTo>
                  <a:cubicBezTo>
                    <a:pt x="29980" y="104932"/>
                    <a:pt x="0" y="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4"/>
          <p:cNvSpPr txBox="1">
            <a:spLocks noGrp="1"/>
          </p:cNvSpPr>
          <p:nvPr>
            <p:ph type="title"/>
          </p:nvPr>
        </p:nvSpPr>
        <p:spPr>
          <a:xfrm>
            <a:off x="1929376" y="337042"/>
            <a:ext cx="8638180" cy="7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So the whole scheme will be</a:t>
            </a:r>
            <a:endParaRPr/>
          </a:p>
        </p:txBody>
      </p:sp>
      <p:sp>
        <p:nvSpPr>
          <p:cNvPr id="319" name="Google Shape;319;p24"/>
          <p:cNvSpPr/>
          <p:nvPr/>
        </p:nvSpPr>
        <p:spPr>
          <a:xfrm>
            <a:off x="1650610" y="1364567"/>
            <a:ext cx="4141309" cy="52846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24"/>
          <p:cNvGrpSpPr/>
          <p:nvPr/>
        </p:nvGrpSpPr>
        <p:grpSpPr>
          <a:xfrm>
            <a:off x="7366940" y="3736520"/>
            <a:ext cx="1715231" cy="2969892"/>
            <a:chOff x="5336275" y="3575713"/>
            <a:chExt cx="1798063" cy="2975208"/>
          </a:xfrm>
        </p:grpSpPr>
        <p:sp>
          <p:nvSpPr>
            <p:cNvPr id="321" name="Google Shape;321;p24"/>
            <p:cNvSpPr/>
            <p:nvPr/>
          </p:nvSpPr>
          <p:spPr>
            <a:xfrm>
              <a:off x="5336275" y="368489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5336275" y="425810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5337128" y="483130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5338408" y="540451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5337128" y="597771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6045958" y="3575713"/>
              <a:ext cx="573206" cy="2975208"/>
            </a:xfrm>
            <a:prstGeom prst="rightBrace">
              <a:avLst>
                <a:gd name="adj1" fmla="val 8333"/>
                <a:gd name="adj2" fmla="val 49004"/>
              </a:avLst>
            </a:prstGeom>
            <a:noFill/>
            <a:ln w="25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4"/>
            <p:cNvSpPr txBox="1"/>
            <p:nvPr/>
          </p:nvSpPr>
          <p:spPr>
            <a:xfrm rot="5400000">
              <a:off x="5881470" y="5123802"/>
              <a:ext cx="2118569" cy="387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/>
            </a:p>
          </p:txBody>
        </p:sp>
      </p:grpSp>
      <p:cxnSp>
        <p:nvCxnSpPr>
          <p:cNvPr id="328" name="Google Shape;328;p24"/>
          <p:cNvCxnSpPr/>
          <p:nvPr/>
        </p:nvCxnSpPr>
        <p:spPr>
          <a:xfrm rot="10800000" flipH="1">
            <a:off x="5993212" y="4629532"/>
            <a:ext cx="842138" cy="1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329" name="Google Shape;329;p24"/>
          <p:cNvSpPr txBox="1"/>
          <p:nvPr/>
        </p:nvSpPr>
        <p:spPr>
          <a:xfrm>
            <a:off x="6226122" y="4652107"/>
            <a:ext cx="928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800" baseline="-25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a,b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582" y="1055894"/>
            <a:ext cx="887203" cy="55381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4"/>
          <p:cNvSpPr/>
          <p:nvPr/>
        </p:nvSpPr>
        <p:spPr>
          <a:xfrm rot="-708709">
            <a:off x="2906686" y="4750624"/>
            <a:ext cx="800409" cy="805351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4"/>
          <p:cNvSpPr/>
          <p:nvPr/>
        </p:nvSpPr>
        <p:spPr>
          <a:xfrm rot="1067239">
            <a:off x="2311924" y="3878053"/>
            <a:ext cx="753200" cy="739866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4"/>
          <p:cNvSpPr/>
          <p:nvPr/>
        </p:nvSpPr>
        <p:spPr>
          <a:xfrm rot="-2095756">
            <a:off x="4489185" y="4770006"/>
            <a:ext cx="688934" cy="825105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8206252" y="5516841"/>
            <a:ext cx="531865" cy="586369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24"/>
          <p:cNvCxnSpPr/>
          <p:nvPr/>
        </p:nvCxnSpPr>
        <p:spPr>
          <a:xfrm rot="10800000" flipH="1">
            <a:off x="7761641" y="5825770"/>
            <a:ext cx="440544" cy="1481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336" name="Google Shape;336;p24"/>
          <p:cNvSpPr/>
          <p:nvPr/>
        </p:nvSpPr>
        <p:spPr>
          <a:xfrm>
            <a:off x="3666699" y="4025309"/>
            <a:ext cx="3835020" cy="1834862"/>
          </a:xfrm>
          <a:custGeom>
            <a:avLst/>
            <a:gdLst/>
            <a:ahLst/>
            <a:cxnLst/>
            <a:rect l="l" t="t" r="r" b="b"/>
            <a:pathLst>
              <a:path w="3835020" h="1834862" extrusionOk="0">
                <a:moveTo>
                  <a:pt x="0" y="874237"/>
                </a:moveTo>
                <a:cubicBezTo>
                  <a:pt x="2274" y="692267"/>
                  <a:pt x="4549" y="510297"/>
                  <a:pt x="191068" y="369270"/>
                </a:cubicBezTo>
                <a:cubicBezTo>
                  <a:pt x="377587" y="228243"/>
                  <a:pt x="841612" y="-97028"/>
                  <a:pt x="1119116" y="28076"/>
                </a:cubicBezTo>
                <a:cubicBezTo>
                  <a:pt x="1396620" y="153180"/>
                  <a:pt x="1594513" y="833294"/>
                  <a:pt x="1856095" y="1119897"/>
                </a:cubicBezTo>
                <a:cubicBezTo>
                  <a:pt x="2117677" y="1406500"/>
                  <a:pt x="2358787" y="1629413"/>
                  <a:pt x="2688608" y="1747694"/>
                </a:cubicBezTo>
                <a:cubicBezTo>
                  <a:pt x="3018429" y="1865975"/>
                  <a:pt x="3835020" y="1829581"/>
                  <a:pt x="3835020" y="1829581"/>
                </a:cubicBezTo>
              </a:path>
            </a:pathLst>
          </a:cu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4"/>
          <p:cNvSpPr/>
          <p:nvPr/>
        </p:nvSpPr>
        <p:spPr>
          <a:xfrm>
            <a:off x="4384498" y="6323449"/>
            <a:ext cx="18639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/>
          </a:p>
        </p:txBody>
      </p:sp>
      <p:sp>
        <p:nvSpPr>
          <p:cNvPr id="338" name="Google Shape;338;p24"/>
          <p:cNvSpPr/>
          <p:nvPr/>
        </p:nvSpPr>
        <p:spPr>
          <a:xfrm rot="-1157855">
            <a:off x="3731025" y="2709366"/>
            <a:ext cx="762625" cy="546804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4"/>
          <p:cNvSpPr txBox="1"/>
          <p:nvPr/>
        </p:nvSpPr>
        <p:spPr>
          <a:xfrm>
            <a:off x="5581528" y="1378012"/>
            <a:ext cx="28906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and b at random and form the function h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a,b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4"/>
          <p:cNvSpPr txBox="1"/>
          <p:nvPr/>
        </p:nvSpPr>
        <p:spPr>
          <a:xfrm>
            <a:off x="7366940" y="2419643"/>
            <a:ext cx="30480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We can store h in space O(log(M)) since we just need to store a and b.</a:t>
            </a:r>
            <a:endParaRPr/>
          </a:p>
        </p:txBody>
      </p:sp>
      <p:sp>
        <p:nvSpPr>
          <p:cNvPr id="341" name="Google Shape;341;p24"/>
          <p:cNvSpPr txBox="1"/>
          <p:nvPr/>
        </p:nvSpPr>
        <p:spPr>
          <a:xfrm>
            <a:off x="9204281" y="3999136"/>
            <a:ext cx="134425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Probably these buckets will be pretty balanced.</a:t>
            </a:r>
            <a:endParaRPr/>
          </a:p>
        </p:txBody>
      </p:sp>
      <p:pic>
        <p:nvPicPr>
          <p:cNvPr id="342" name="Google Shape;34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7683" y="4562418"/>
            <a:ext cx="2387054" cy="256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Conclusion:</a:t>
            </a:r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body" idx="1"/>
          </p:nvPr>
        </p:nvSpPr>
        <p:spPr>
          <a:xfrm>
            <a:off x="2152650" y="1690690"/>
            <a:ext cx="851535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can build a hash table that supports </a:t>
            </a:r>
            <a:r>
              <a:rPr lang="en-US">
                <a:solidFill>
                  <a:schemeClr val="accent4"/>
                </a:solidFill>
              </a:rPr>
              <a:t>INSERT</a:t>
            </a:r>
            <a:r>
              <a:rPr lang="en-US"/>
              <a:t>/</a:t>
            </a:r>
            <a:r>
              <a:rPr lang="en-US">
                <a:solidFill>
                  <a:schemeClr val="accent1"/>
                </a:solidFill>
              </a:rPr>
              <a:t>DELETE</a:t>
            </a:r>
            <a:r>
              <a:rPr lang="en-US"/>
              <a:t>/</a:t>
            </a:r>
            <a:r>
              <a:rPr lang="en-US">
                <a:solidFill>
                  <a:srgbClr val="FF0000"/>
                </a:solidFill>
              </a:rPr>
              <a:t>SEARCH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/>
              <a:t>in O(1) expected time,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US">
                <a:solidFill>
                  <a:srgbClr val="7030A0"/>
                </a:solidFill>
              </a:rPr>
              <a:t>if we know that only n items are every going to show up, where n is waaaayyyyyy less than the size M of the universe</a:t>
            </a:r>
            <a:r>
              <a:rPr lang="en-US"/>
              <a:t>.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space to implement this hash table is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US" sz="3600">
                <a:solidFill>
                  <a:schemeClr val="accent1"/>
                </a:solidFill>
              </a:rPr>
              <a:t>O(n log(M)) bits.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O(n) buckets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O(n) items with log(M) bits per item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O(log(M)) to store the hash fn.</a:t>
            </a:r>
            <a:endParaRPr sz="3600">
              <a:solidFill>
                <a:schemeClr val="accen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>
                <a:solidFill>
                  <a:srgbClr val="FF0000"/>
                </a:solidFill>
              </a:rPr>
              <a:t>M is waaayyyyyy bigger than n, but log(M) probably isn’t.</a:t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f06fe6cab0_0_4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Graphs, BFS and DFS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f06fe6cab0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81"/>
              <a:buFont typeface="Calibri"/>
              <a:buNone/>
            </a:pPr>
            <a:r>
              <a:rPr lang="en-US"/>
              <a:t>What is a graph?</a:t>
            </a:r>
            <a:endParaRPr/>
          </a:p>
        </p:txBody>
      </p:sp>
      <p:sp>
        <p:nvSpPr>
          <p:cNvPr id="360" name="Google Shape;360;g1f06fe6cab0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Definition: A graph G = (V,E) consists of two things: A collection V of vertices and a collection E of edges.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Ways of representing a graph: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Adjacency matrix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Adjacency list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f06fe6cab0_0_4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Exploring a graph</a:t>
            </a:r>
            <a:endParaRPr/>
          </a:p>
        </p:txBody>
      </p:sp>
      <p:pic>
        <p:nvPicPr>
          <p:cNvPr id="367" name="Google Shape;367;g1f06fe6cab0_0_491"/>
          <p:cNvPicPr preferRelativeResize="0"/>
          <p:nvPr/>
        </p:nvPicPr>
        <p:blipFill rotWithShape="1">
          <a:blip r:embed="rId3">
            <a:alphaModFix/>
          </a:blip>
          <a:srcRect b="12533"/>
          <a:stretch/>
        </p:blipFill>
        <p:spPr>
          <a:xfrm>
            <a:off x="850775" y="2369350"/>
            <a:ext cx="10490325" cy="43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1f06fe6cab0_0_491"/>
          <p:cNvSpPr/>
          <p:nvPr/>
        </p:nvSpPr>
        <p:spPr>
          <a:xfrm>
            <a:off x="2151175" y="1481375"/>
            <a:ext cx="3683700" cy="76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 First Search (DFS)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f06fe6cab0_0_491"/>
          <p:cNvSpPr/>
          <p:nvPr/>
        </p:nvSpPr>
        <p:spPr>
          <a:xfrm>
            <a:off x="7581200" y="1481375"/>
            <a:ext cx="3943200" cy="76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Breadth First Search (BFS)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f06fe6cab0_0_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81"/>
              <a:buFont typeface="Calibri"/>
              <a:buNone/>
            </a:pPr>
            <a:r>
              <a:rPr lang="en-US"/>
              <a:t>BFS (More detail than you’ve seen in class)</a:t>
            </a:r>
            <a:endParaRPr/>
          </a:p>
        </p:txBody>
      </p:sp>
      <p:sp>
        <p:nvSpPr>
          <p:cNvPr id="375" name="Google Shape;375;g1f06fe6cab0_0_10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968800" cy="55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BFS(G, v)</a:t>
            </a:r>
            <a:endParaRPr sz="32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Input: graph G = (V, E); node v in V, edge e in E</a:t>
            </a:r>
            <a:endParaRPr sz="32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Output: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Array visited: V -&gt; {True, False}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Queue </a:t>
            </a:r>
            <a:r>
              <a:rPr lang="en-US" sz="3200">
                <a:solidFill>
                  <a:srgbClr val="456220"/>
                </a:solidFill>
              </a:rPr>
              <a:t>Q</a:t>
            </a:r>
            <a:r>
              <a:rPr lang="en-US" sz="3200"/>
              <a:t> of vertices. Initialize with start vertex v.</a:t>
            </a:r>
            <a:endParaRPr sz="3200"/>
          </a:p>
        </p:txBody>
      </p:sp>
      <p:sp>
        <p:nvSpPr>
          <p:cNvPr id="376" name="Google Shape;376;g1f06fe6cab0_0_10"/>
          <p:cNvSpPr/>
          <p:nvPr/>
        </p:nvSpPr>
        <p:spPr>
          <a:xfrm>
            <a:off x="397325" y="4420150"/>
            <a:ext cx="6006000" cy="110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Queue is a data structure that will pop the element that first came in. In a phrase, “first in, first out.”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1f06fe6cab0_0_10"/>
          <p:cNvSpPr/>
          <p:nvPr/>
        </p:nvSpPr>
        <p:spPr>
          <a:xfrm>
            <a:off x="2531550" y="3711075"/>
            <a:ext cx="300300" cy="560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Recap</a:t>
            </a:r>
            <a:endParaRPr sz="3200"/>
          </a:p>
          <a:p>
            <a:pPr marL="685800" lvl="1" indent="-254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Hashing</a:t>
            </a:r>
            <a:endParaRPr sz="2800"/>
          </a:p>
          <a:p>
            <a:pPr marL="685800" lvl="1" indent="-254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Graphs, BFS and DFS</a:t>
            </a:r>
            <a:endParaRPr sz="2800"/>
          </a:p>
          <a:p>
            <a:pPr marL="228600" lvl="0" indent="-254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Handout</a:t>
            </a:r>
            <a:endParaRPr sz="32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f06fe6cab0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81"/>
              <a:buFont typeface="Calibri"/>
              <a:buNone/>
            </a:pPr>
            <a:r>
              <a:rPr lang="en-US"/>
              <a:t>BFS (More detail than you’ve seen in class)</a:t>
            </a:r>
            <a:endParaRPr/>
          </a:p>
        </p:txBody>
      </p:sp>
      <p:sp>
        <p:nvSpPr>
          <p:cNvPr id="383" name="Google Shape;383;g1f06fe6cab0_0_15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968800" cy="55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BFS(G, v)</a:t>
            </a:r>
            <a:endParaRPr sz="32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Input: graph G = (V, E); node v in V, edge e in E</a:t>
            </a:r>
            <a:endParaRPr sz="32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Output: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Array visited: V -&gt; {True, False}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Queue </a:t>
            </a:r>
            <a:r>
              <a:rPr lang="en-US" sz="3200">
                <a:solidFill>
                  <a:srgbClr val="456220"/>
                </a:solidFill>
              </a:rPr>
              <a:t>Q</a:t>
            </a:r>
            <a:r>
              <a:rPr lang="en-US" sz="3200"/>
              <a:t> of vertices. Initialize with start vertex v.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While </a:t>
            </a:r>
            <a:r>
              <a:rPr lang="en-US" sz="3200">
                <a:solidFill>
                  <a:srgbClr val="456220"/>
                </a:solidFill>
              </a:rPr>
              <a:t>Q</a:t>
            </a:r>
            <a:r>
              <a:rPr lang="en-US" sz="3200"/>
              <a:t> is non-empty:   </a:t>
            </a:r>
            <a:r>
              <a:rPr lang="en-US" sz="3200">
                <a:solidFill>
                  <a:srgbClr val="15537E"/>
                </a:solidFill>
              </a:rPr>
              <a:t># keep looping as we have unexplored vertices</a:t>
            </a:r>
            <a:endParaRPr sz="3200">
              <a:solidFill>
                <a:srgbClr val="15537E"/>
              </a:solidFill>
            </a:endParaRPr>
          </a:p>
          <a:p>
            <a:pPr marL="1828800" lvl="2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3200"/>
              <a:t>Pop </a:t>
            </a:r>
            <a:r>
              <a:rPr lang="en-US" sz="3200">
                <a:solidFill>
                  <a:srgbClr val="15537E"/>
                </a:solidFill>
              </a:rPr>
              <a:t>u</a:t>
            </a:r>
            <a:r>
              <a:rPr lang="en-US" sz="3200"/>
              <a:t> from queue </a:t>
            </a:r>
            <a:r>
              <a:rPr lang="en-US" sz="3200">
                <a:solidFill>
                  <a:srgbClr val="456220"/>
                </a:solidFill>
              </a:rPr>
              <a:t>Q            </a:t>
            </a:r>
            <a:r>
              <a:rPr lang="en-US" sz="3200">
                <a:solidFill>
                  <a:srgbClr val="15537E"/>
                </a:solidFill>
              </a:rPr>
              <a:t># u is the vertex currently explored</a:t>
            </a:r>
            <a:endParaRPr sz="3200">
              <a:solidFill>
                <a:srgbClr val="15537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06fe6cab0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81"/>
              <a:buFont typeface="Calibri"/>
              <a:buNone/>
            </a:pPr>
            <a:r>
              <a:rPr lang="en-US"/>
              <a:t>BFS (More detail than you’ve seen in class)</a:t>
            </a:r>
            <a:endParaRPr/>
          </a:p>
        </p:txBody>
      </p:sp>
      <p:sp>
        <p:nvSpPr>
          <p:cNvPr id="389" name="Google Shape;389;g1f06fe6cab0_0_20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968800" cy="55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BFS(G, v)</a:t>
            </a:r>
            <a:endParaRPr sz="27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Input: graph G = (V, E); node v in V, edge e in E</a:t>
            </a:r>
            <a:endParaRPr sz="27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Output:</a:t>
            </a:r>
            <a:endParaRPr sz="27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700"/>
              <a:t>Array visited: V -&gt; {True, False}</a:t>
            </a:r>
            <a:endParaRPr sz="27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700"/>
              <a:t>Queue </a:t>
            </a:r>
            <a:r>
              <a:rPr lang="en-US" sz="2700">
                <a:solidFill>
                  <a:srgbClr val="456220"/>
                </a:solidFill>
              </a:rPr>
              <a:t>Q</a:t>
            </a:r>
            <a:r>
              <a:rPr lang="en-US" sz="2700"/>
              <a:t> of vertices. Initialize with start vertex v.</a:t>
            </a:r>
            <a:endParaRPr sz="27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700"/>
              <a:t>While </a:t>
            </a:r>
            <a:r>
              <a:rPr lang="en-US" sz="2700">
                <a:solidFill>
                  <a:srgbClr val="456220"/>
                </a:solidFill>
              </a:rPr>
              <a:t>Q</a:t>
            </a:r>
            <a:r>
              <a:rPr lang="en-US" sz="2700"/>
              <a:t> is non-empty:                </a:t>
            </a:r>
            <a:r>
              <a:rPr lang="en-US" sz="2700">
                <a:solidFill>
                  <a:srgbClr val="15537E"/>
                </a:solidFill>
              </a:rPr>
              <a:t># keep looping as we have unexplored vertices</a:t>
            </a:r>
            <a:endParaRPr sz="2700">
              <a:solidFill>
                <a:srgbClr val="15537E"/>
              </a:solidFill>
            </a:endParaRPr>
          </a:p>
          <a:p>
            <a:pPr marL="1828800" lvl="2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700"/>
              <a:t>Pop </a:t>
            </a:r>
            <a:r>
              <a:rPr lang="en-US" sz="2700">
                <a:solidFill>
                  <a:srgbClr val="15537E"/>
                </a:solidFill>
              </a:rPr>
              <a:t>u</a:t>
            </a:r>
            <a:r>
              <a:rPr lang="en-US" sz="2700"/>
              <a:t> from queue </a:t>
            </a:r>
            <a:r>
              <a:rPr lang="en-US" sz="2700">
                <a:solidFill>
                  <a:srgbClr val="456220"/>
                </a:solidFill>
              </a:rPr>
              <a:t>Q            </a:t>
            </a:r>
            <a:r>
              <a:rPr lang="en-US" sz="2700">
                <a:solidFill>
                  <a:srgbClr val="15537E"/>
                </a:solidFill>
              </a:rPr>
              <a:t># u is the vertex currently explored</a:t>
            </a:r>
            <a:endParaRPr sz="2700">
              <a:solidFill>
                <a:srgbClr val="15537E"/>
              </a:solidFill>
            </a:endParaRPr>
          </a:p>
          <a:p>
            <a:pPr marL="1828800" lvl="2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700"/>
              <a:t>If not visited[</a:t>
            </a:r>
            <a:r>
              <a:rPr lang="en-US" sz="2700">
                <a:solidFill>
                  <a:srgbClr val="15537E"/>
                </a:solidFill>
              </a:rPr>
              <a:t>u</a:t>
            </a:r>
            <a:r>
              <a:rPr lang="en-US" sz="2700"/>
              <a:t>]:	          </a:t>
            </a:r>
            <a:r>
              <a:rPr lang="en-US" sz="2700">
                <a:solidFill>
                  <a:srgbClr val="15537E"/>
                </a:solidFill>
              </a:rPr>
              <a:t># only work on vertices we have not explored</a:t>
            </a:r>
            <a:endParaRPr sz="2700">
              <a:solidFill>
                <a:srgbClr val="15537E"/>
              </a:solidFill>
            </a:endParaRPr>
          </a:p>
          <a:p>
            <a:pPr marL="2438400" lvl="3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visited[</a:t>
            </a:r>
            <a:r>
              <a:rPr lang="en-US" sz="2700">
                <a:solidFill>
                  <a:srgbClr val="15537E"/>
                </a:solidFill>
              </a:rPr>
              <a:t>u</a:t>
            </a:r>
            <a:r>
              <a:rPr lang="en-US" sz="2700"/>
              <a:t>] = True</a:t>
            </a:r>
            <a:endParaRPr sz="2700"/>
          </a:p>
          <a:p>
            <a:pPr marL="2438400" lvl="3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for (</a:t>
            </a:r>
            <a:r>
              <a:rPr lang="en-US" sz="2700">
                <a:solidFill>
                  <a:srgbClr val="15537E"/>
                </a:solidFill>
              </a:rPr>
              <a:t>u</a:t>
            </a:r>
            <a:r>
              <a:rPr lang="en-US" sz="2700"/>
              <a:t>, v) in E:                </a:t>
            </a:r>
            <a:r>
              <a:rPr lang="en-US" sz="2700">
                <a:solidFill>
                  <a:srgbClr val="15537E"/>
                </a:solidFill>
              </a:rPr>
              <a:t>#push every neighbor of u into queue</a:t>
            </a:r>
            <a:endParaRPr sz="2700">
              <a:solidFill>
                <a:srgbClr val="15537E"/>
              </a:solidFill>
            </a:endParaRPr>
          </a:p>
          <a:p>
            <a:pPr marL="3048000" lvl="4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700"/>
              <a:t>Push v onto queue </a:t>
            </a:r>
            <a:r>
              <a:rPr lang="en-US" sz="2700">
                <a:solidFill>
                  <a:srgbClr val="456220"/>
                </a:solidFill>
              </a:rPr>
              <a:t>Q</a:t>
            </a:r>
            <a:endParaRPr sz="2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06fe6cab0_0_4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81"/>
              <a:buFont typeface="Calibri"/>
              <a:buNone/>
            </a:pPr>
            <a:r>
              <a:rPr lang="en-US"/>
              <a:t>BFS (More detail than you’ve seen in class)</a:t>
            </a:r>
            <a:endParaRPr/>
          </a:p>
        </p:txBody>
      </p:sp>
      <p:sp>
        <p:nvSpPr>
          <p:cNvPr id="395" name="Google Shape;395;g1f06fe6cab0_0_485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968800" cy="55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BFS(G, v)</a:t>
            </a:r>
            <a:endParaRPr sz="27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Input: graph G = (V, E); node v in V, edge e in E</a:t>
            </a:r>
            <a:endParaRPr sz="27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Output:</a:t>
            </a:r>
            <a:endParaRPr sz="27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700"/>
              <a:t>Array visited: V -&gt; {True, False}</a:t>
            </a:r>
            <a:endParaRPr sz="27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700"/>
              <a:t>Queue </a:t>
            </a:r>
            <a:r>
              <a:rPr lang="en-US" sz="2700">
                <a:solidFill>
                  <a:srgbClr val="456220"/>
                </a:solidFill>
              </a:rPr>
              <a:t>Q</a:t>
            </a:r>
            <a:r>
              <a:rPr lang="en-US" sz="2700"/>
              <a:t> of vertices. Initialize with start vertex v.</a:t>
            </a:r>
            <a:endParaRPr sz="27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700"/>
              <a:t>While </a:t>
            </a:r>
            <a:r>
              <a:rPr lang="en-US" sz="2700">
                <a:solidFill>
                  <a:srgbClr val="456220"/>
                </a:solidFill>
              </a:rPr>
              <a:t>Q</a:t>
            </a:r>
            <a:r>
              <a:rPr lang="en-US" sz="2700"/>
              <a:t> is non-empty:                </a:t>
            </a:r>
            <a:r>
              <a:rPr lang="en-US" sz="2700">
                <a:solidFill>
                  <a:srgbClr val="15537E"/>
                </a:solidFill>
              </a:rPr>
              <a:t># keep looping as we have unexplored vertices</a:t>
            </a:r>
            <a:endParaRPr sz="2700">
              <a:solidFill>
                <a:srgbClr val="15537E"/>
              </a:solidFill>
            </a:endParaRPr>
          </a:p>
          <a:p>
            <a:pPr marL="1828800" lvl="2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700"/>
              <a:t>Pop </a:t>
            </a:r>
            <a:r>
              <a:rPr lang="en-US" sz="2700">
                <a:solidFill>
                  <a:srgbClr val="15537E"/>
                </a:solidFill>
              </a:rPr>
              <a:t>u</a:t>
            </a:r>
            <a:r>
              <a:rPr lang="en-US" sz="2700"/>
              <a:t> from queue </a:t>
            </a:r>
            <a:r>
              <a:rPr lang="en-US" sz="2700">
                <a:solidFill>
                  <a:srgbClr val="456220"/>
                </a:solidFill>
              </a:rPr>
              <a:t>Q            </a:t>
            </a:r>
            <a:r>
              <a:rPr lang="en-US" sz="2700">
                <a:solidFill>
                  <a:srgbClr val="15537E"/>
                </a:solidFill>
              </a:rPr>
              <a:t># u is the vertex currently explored</a:t>
            </a:r>
            <a:endParaRPr sz="2700">
              <a:solidFill>
                <a:srgbClr val="15537E"/>
              </a:solidFill>
            </a:endParaRPr>
          </a:p>
          <a:p>
            <a:pPr marL="1828800" lvl="2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700"/>
              <a:t>If not visited[</a:t>
            </a:r>
            <a:r>
              <a:rPr lang="en-US" sz="2700">
                <a:solidFill>
                  <a:srgbClr val="15537E"/>
                </a:solidFill>
              </a:rPr>
              <a:t>u</a:t>
            </a:r>
            <a:r>
              <a:rPr lang="en-US" sz="2700"/>
              <a:t>]:	          </a:t>
            </a:r>
            <a:r>
              <a:rPr lang="en-US" sz="2700">
                <a:solidFill>
                  <a:srgbClr val="15537E"/>
                </a:solidFill>
              </a:rPr>
              <a:t># only work on vertices we have not explored</a:t>
            </a:r>
            <a:endParaRPr sz="2700">
              <a:solidFill>
                <a:srgbClr val="15537E"/>
              </a:solidFill>
            </a:endParaRPr>
          </a:p>
          <a:p>
            <a:pPr marL="2438400" lvl="3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visited[</a:t>
            </a:r>
            <a:r>
              <a:rPr lang="en-US" sz="2700">
                <a:solidFill>
                  <a:srgbClr val="15537E"/>
                </a:solidFill>
              </a:rPr>
              <a:t>u</a:t>
            </a:r>
            <a:r>
              <a:rPr lang="en-US" sz="2700"/>
              <a:t>] = True</a:t>
            </a:r>
            <a:endParaRPr sz="2700"/>
          </a:p>
          <a:p>
            <a:pPr marL="2438400" lvl="3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700"/>
              <a:t>for (</a:t>
            </a:r>
            <a:r>
              <a:rPr lang="en-US" sz="2700">
                <a:solidFill>
                  <a:srgbClr val="15537E"/>
                </a:solidFill>
              </a:rPr>
              <a:t>u</a:t>
            </a:r>
            <a:r>
              <a:rPr lang="en-US" sz="2700"/>
              <a:t>, v) in E:                </a:t>
            </a:r>
            <a:r>
              <a:rPr lang="en-US" sz="2700">
                <a:solidFill>
                  <a:srgbClr val="15537E"/>
                </a:solidFill>
              </a:rPr>
              <a:t>#push every neighbor of u into queue</a:t>
            </a:r>
            <a:endParaRPr sz="2700">
              <a:solidFill>
                <a:srgbClr val="15537E"/>
              </a:solidFill>
            </a:endParaRPr>
          </a:p>
          <a:p>
            <a:pPr marL="3048000" lvl="4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700"/>
              <a:t>Push v onto queue </a:t>
            </a:r>
            <a:r>
              <a:rPr lang="en-US" sz="2700">
                <a:solidFill>
                  <a:srgbClr val="456220"/>
                </a:solidFill>
              </a:rPr>
              <a:t>Q</a:t>
            </a:r>
            <a:endParaRPr sz="2700">
              <a:solidFill>
                <a:srgbClr val="45622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rPr lang="en-US" sz="2700"/>
              <a:t>What if we used a stack instead of a queue?</a:t>
            </a:r>
            <a:endParaRPr sz="2700"/>
          </a:p>
        </p:txBody>
      </p:sp>
      <p:sp>
        <p:nvSpPr>
          <p:cNvPr id="396" name="Google Shape;396;g1f06fe6cab0_0_485"/>
          <p:cNvSpPr/>
          <p:nvPr/>
        </p:nvSpPr>
        <p:spPr>
          <a:xfrm>
            <a:off x="6719550" y="5785375"/>
            <a:ext cx="5245200" cy="108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is a data struture that will pop the element that last came in. In a phrase, “last in, first out.”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f06fe6cab0_0_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81"/>
              <a:buFont typeface="Calibri"/>
              <a:buNone/>
            </a:pPr>
            <a:r>
              <a:rPr lang="en-US"/>
              <a:t>DFS (Iterative Implementation)</a:t>
            </a:r>
            <a:endParaRPr/>
          </a:p>
        </p:txBody>
      </p:sp>
      <p:sp>
        <p:nvSpPr>
          <p:cNvPr id="402" name="Google Shape;402;g1f06fe6cab0_0_25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968800" cy="55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DFS(G, v)</a:t>
            </a:r>
            <a:endParaRPr sz="32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Input: graph G = (V, E); node v in V, edge e in E</a:t>
            </a:r>
            <a:endParaRPr sz="32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Output: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Array visited: V -&gt; {True, False}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Stack </a:t>
            </a:r>
            <a:r>
              <a:rPr lang="en-US" sz="3200">
                <a:solidFill>
                  <a:srgbClr val="456220"/>
                </a:solidFill>
              </a:rPr>
              <a:t>F</a:t>
            </a:r>
            <a:r>
              <a:rPr lang="en-US" sz="3200"/>
              <a:t> of vertices. Initialize with start vertex v.</a:t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f06fe6cab0_0_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81"/>
              <a:buFont typeface="Calibri"/>
              <a:buNone/>
            </a:pPr>
            <a:r>
              <a:rPr lang="en-US"/>
              <a:t>DFS (Iterative Implementation)</a:t>
            </a:r>
            <a:endParaRPr/>
          </a:p>
        </p:txBody>
      </p:sp>
      <p:sp>
        <p:nvSpPr>
          <p:cNvPr id="408" name="Google Shape;408;g1f06fe6cab0_0_30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968800" cy="55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DFS(G, v)</a:t>
            </a:r>
            <a:endParaRPr sz="32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Input: graph G = (V, E); node v in V, edge e in E</a:t>
            </a:r>
            <a:endParaRPr sz="32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3200"/>
              <a:t>Output: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Array visited: V -&gt; {True, False}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Stack </a:t>
            </a:r>
            <a:r>
              <a:rPr lang="en-US" sz="3200">
                <a:solidFill>
                  <a:srgbClr val="456220"/>
                </a:solidFill>
              </a:rPr>
              <a:t>F</a:t>
            </a:r>
            <a:r>
              <a:rPr lang="en-US" sz="3200"/>
              <a:t> of vertices. Initialize with start vertex v.</a:t>
            </a:r>
            <a:endParaRPr sz="32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3200"/>
              <a:t>While </a:t>
            </a:r>
            <a:r>
              <a:rPr lang="en-US" sz="3200">
                <a:solidFill>
                  <a:srgbClr val="456220"/>
                </a:solidFill>
              </a:rPr>
              <a:t>F</a:t>
            </a:r>
            <a:r>
              <a:rPr lang="en-US" sz="3200"/>
              <a:t> is non-empty:</a:t>
            </a:r>
            <a:r>
              <a:rPr lang="en-US" sz="3200">
                <a:solidFill>
                  <a:srgbClr val="15537E"/>
                </a:solidFill>
              </a:rPr>
              <a:t>            # keep looping as we have unexplored vertices</a:t>
            </a:r>
            <a:endParaRPr sz="3200"/>
          </a:p>
          <a:p>
            <a:pPr marL="1828800" lvl="2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3200"/>
              <a:t>Pop u from stack              </a:t>
            </a:r>
            <a:r>
              <a:rPr lang="en-US" sz="3200">
                <a:solidFill>
                  <a:srgbClr val="15537E"/>
                </a:solidFill>
              </a:rPr>
              <a:t># u is the vertex currently explored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f06fe6cab0_0_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81"/>
              <a:buFont typeface="Calibri"/>
              <a:buNone/>
            </a:pPr>
            <a:r>
              <a:rPr lang="en-US"/>
              <a:t>DFS (Iterative Implementation)</a:t>
            </a:r>
            <a:endParaRPr/>
          </a:p>
        </p:txBody>
      </p:sp>
      <p:sp>
        <p:nvSpPr>
          <p:cNvPr id="414" name="Google Shape;414;g1f06fe6cab0_0_35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968800" cy="55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900"/>
              <a:t>DFS(G, v)</a:t>
            </a:r>
            <a:endParaRPr sz="29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900"/>
              <a:t>Input: graph G = (V, E); node v in V, edge e in E</a:t>
            </a:r>
            <a:endParaRPr sz="2900"/>
          </a:p>
          <a:p>
            <a:pPr marL="6096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900"/>
              <a:t>Output:</a:t>
            </a:r>
            <a:endParaRPr sz="29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900"/>
              <a:t>Array visited: V -&gt; {True, False}</a:t>
            </a:r>
            <a:endParaRPr sz="29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900"/>
              <a:t>Stack </a:t>
            </a:r>
            <a:r>
              <a:rPr lang="en-US" sz="2900">
                <a:solidFill>
                  <a:srgbClr val="456220"/>
                </a:solidFill>
              </a:rPr>
              <a:t>F</a:t>
            </a:r>
            <a:r>
              <a:rPr lang="en-US" sz="2900"/>
              <a:t> of vertices. Initialize with start vertex v.</a:t>
            </a:r>
            <a:endParaRPr sz="2900"/>
          </a:p>
          <a:p>
            <a:pPr marL="1219200" lvl="1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900"/>
              <a:t>While </a:t>
            </a:r>
            <a:r>
              <a:rPr lang="en-US" sz="2900">
                <a:solidFill>
                  <a:srgbClr val="456220"/>
                </a:solidFill>
              </a:rPr>
              <a:t>F</a:t>
            </a:r>
            <a:r>
              <a:rPr lang="en-US" sz="2900"/>
              <a:t> is non-empty:</a:t>
            </a:r>
            <a:r>
              <a:rPr lang="en-US" sz="2900">
                <a:solidFill>
                  <a:srgbClr val="15537E"/>
                </a:solidFill>
              </a:rPr>
              <a:t>              # keep looping as we have unexplored vertices</a:t>
            </a:r>
            <a:endParaRPr sz="2900"/>
          </a:p>
          <a:p>
            <a:pPr marL="1828800" lvl="2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900"/>
              <a:t>Pop u from stack               </a:t>
            </a:r>
            <a:r>
              <a:rPr lang="en-US" sz="2900">
                <a:solidFill>
                  <a:srgbClr val="15537E"/>
                </a:solidFill>
              </a:rPr>
              <a:t># u is the vertex currently explored </a:t>
            </a:r>
            <a:endParaRPr/>
          </a:p>
          <a:p>
            <a:pPr marL="1828800" lvl="2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900"/>
              <a:t>If not visited[</a:t>
            </a:r>
            <a:r>
              <a:rPr lang="en-US" sz="2900">
                <a:solidFill>
                  <a:srgbClr val="15537E"/>
                </a:solidFill>
              </a:rPr>
              <a:t>u</a:t>
            </a:r>
            <a:r>
              <a:rPr lang="en-US" sz="2900"/>
              <a:t>]:                </a:t>
            </a:r>
            <a:r>
              <a:rPr lang="en-US" sz="2900">
                <a:solidFill>
                  <a:srgbClr val="15537E"/>
                </a:solidFill>
              </a:rPr>
              <a:t># only work on vertices we have not explored</a:t>
            </a:r>
            <a:endParaRPr sz="2900"/>
          </a:p>
          <a:p>
            <a:pPr marL="2438400" lvl="3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900"/>
              <a:t>visited[</a:t>
            </a:r>
            <a:r>
              <a:rPr lang="en-US" sz="2900">
                <a:solidFill>
                  <a:srgbClr val="15537E"/>
                </a:solidFill>
              </a:rPr>
              <a:t>u</a:t>
            </a:r>
            <a:r>
              <a:rPr lang="en-US" sz="2900"/>
              <a:t>] = True</a:t>
            </a:r>
            <a:endParaRPr sz="2900"/>
          </a:p>
          <a:p>
            <a:pPr marL="2438400" lvl="3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900"/>
              <a:t>for (</a:t>
            </a:r>
            <a:r>
              <a:rPr lang="en-US" sz="2900">
                <a:solidFill>
                  <a:srgbClr val="15537E"/>
                </a:solidFill>
              </a:rPr>
              <a:t>u</a:t>
            </a:r>
            <a:r>
              <a:rPr lang="en-US" sz="2900"/>
              <a:t>, v) in E:             </a:t>
            </a:r>
            <a:r>
              <a:rPr lang="en-US" sz="2900">
                <a:solidFill>
                  <a:srgbClr val="15537E"/>
                </a:solidFill>
              </a:rPr>
              <a:t>#push every neighbor of u into stack</a:t>
            </a:r>
            <a:endParaRPr sz="2900"/>
          </a:p>
          <a:p>
            <a:pPr marL="3048000" lvl="4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900"/>
              <a:t>Push v onto stack </a:t>
            </a:r>
            <a:r>
              <a:rPr lang="en-US" sz="2900">
                <a:solidFill>
                  <a:srgbClr val="456220"/>
                </a:solidFill>
              </a:rPr>
              <a:t>F</a:t>
            </a:r>
            <a:endParaRPr sz="2900">
              <a:solidFill>
                <a:srgbClr val="45622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f06fe6cab0_0_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81"/>
              <a:buFont typeface="Calibri"/>
              <a:buNone/>
            </a:pPr>
            <a:r>
              <a:rPr lang="en-US"/>
              <a:t>StartTime and FinishTime</a:t>
            </a:r>
            <a:endParaRPr/>
          </a:p>
        </p:txBody>
      </p:sp>
      <p:sp>
        <p:nvSpPr>
          <p:cNvPr id="420" name="Google Shape;420;g1f06fe6cab0_0_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609600" lvl="0" indent="-4575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250"/>
              <a:buChar char="●"/>
            </a:pPr>
            <a:r>
              <a:rPr lang="en-US" sz="3200" b="1"/>
              <a:t>DFS</a:t>
            </a:r>
            <a:r>
              <a:rPr lang="en-US" sz="3200"/>
              <a:t>(w, currentTime):</a:t>
            </a:r>
            <a:endParaRPr/>
          </a:p>
          <a:p>
            <a:pPr marL="1219200" lvl="1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○"/>
            </a:pPr>
            <a:r>
              <a:rPr lang="en-US" sz="3200"/>
              <a:t>w.startTime = currentTime</a:t>
            </a:r>
            <a:endParaRPr sz="3200"/>
          </a:p>
          <a:p>
            <a:pPr marL="1219200" lvl="1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○"/>
            </a:pPr>
            <a:r>
              <a:rPr lang="en-US" sz="3200"/>
              <a:t>currentTime ++</a:t>
            </a:r>
            <a:endParaRPr/>
          </a:p>
          <a:p>
            <a:pPr marL="1219200" lvl="1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○"/>
            </a:pPr>
            <a:r>
              <a:rPr lang="en-US" sz="3200"/>
              <a:t>Mark w as </a:t>
            </a:r>
            <a:r>
              <a:rPr lang="en-US" sz="3200" b="1">
                <a:solidFill>
                  <a:schemeClr val="accent6"/>
                </a:solidFill>
              </a:rPr>
              <a:t>in progress</a:t>
            </a:r>
            <a:r>
              <a:rPr lang="en-US" sz="3200">
                <a:solidFill>
                  <a:schemeClr val="accent6"/>
                </a:solidFill>
              </a:rPr>
              <a:t>.</a:t>
            </a:r>
            <a:endParaRPr/>
          </a:p>
          <a:p>
            <a:pPr marL="1219200" lvl="1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○"/>
            </a:pPr>
            <a:r>
              <a:rPr lang="en-US" sz="3200" b="1"/>
              <a:t>for</a:t>
            </a:r>
            <a:r>
              <a:rPr lang="en-US" sz="3200"/>
              <a:t> v in w.neighbors:</a:t>
            </a:r>
            <a:endParaRPr/>
          </a:p>
          <a:p>
            <a:pPr marL="1828800" lvl="2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2500"/>
              <a:buChar char="■"/>
            </a:pPr>
            <a:r>
              <a:rPr lang="en-US" sz="3200" b="1">
                <a:solidFill>
                  <a:schemeClr val="accent4"/>
                </a:solidFill>
              </a:rPr>
              <a:t>if </a:t>
            </a:r>
            <a:r>
              <a:rPr lang="en-US" sz="3200">
                <a:solidFill>
                  <a:schemeClr val="accent4"/>
                </a:solidFill>
              </a:rPr>
              <a:t>v is </a:t>
            </a:r>
            <a:r>
              <a:rPr lang="en-US" sz="3200" b="1">
                <a:solidFill>
                  <a:schemeClr val="accent4"/>
                </a:solidFill>
              </a:rPr>
              <a:t>unvisited</a:t>
            </a:r>
            <a:r>
              <a:rPr lang="en-US" sz="3200">
                <a:solidFill>
                  <a:schemeClr val="accent4"/>
                </a:solidFill>
              </a:rPr>
              <a:t>:</a:t>
            </a:r>
            <a:endParaRPr/>
          </a:p>
          <a:p>
            <a:pPr marL="2438400" lvl="3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2500"/>
              <a:buChar char="●"/>
            </a:pPr>
            <a:r>
              <a:rPr lang="en-US" sz="3200">
                <a:solidFill>
                  <a:schemeClr val="accent4"/>
                </a:solidFill>
              </a:rPr>
              <a:t>currentTime </a:t>
            </a:r>
            <a:endParaRPr/>
          </a:p>
          <a:p>
            <a:pPr marL="182880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2500"/>
              <a:buNone/>
            </a:pPr>
            <a:r>
              <a:rPr lang="en-US" sz="3200">
                <a:solidFill>
                  <a:schemeClr val="accent4"/>
                </a:solidFill>
              </a:rPr>
              <a:t>         = </a:t>
            </a:r>
            <a:r>
              <a:rPr lang="en-US" sz="3200" b="1">
                <a:solidFill>
                  <a:schemeClr val="accent4"/>
                </a:solidFill>
              </a:rPr>
              <a:t>DFS</a:t>
            </a:r>
            <a:r>
              <a:rPr lang="en-US" sz="3200">
                <a:solidFill>
                  <a:schemeClr val="accent4"/>
                </a:solidFill>
              </a:rPr>
              <a:t>(v, currentTime)</a:t>
            </a:r>
            <a:endParaRPr/>
          </a:p>
          <a:p>
            <a:pPr marL="2438400" lvl="3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2500"/>
              <a:buChar char="●"/>
            </a:pPr>
            <a:r>
              <a:rPr lang="en-US" sz="3200">
                <a:solidFill>
                  <a:schemeClr val="accent4"/>
                </a:solidFill>
              </a:rPr>
              <a:t>currentTime ++</a:t>
            </a:r>
            <a:endParaRPr/>
          </a:p>
          <a:p>
            <a:pPr marL="1219200" lvl="1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○"/>
            </a:pPr>
            <a:r>
              <a:rPr lang="en-US" sz="3200"/>
              <a:t>w.finishTime = currentTime</a:t>
            </a:r>
            <a:endParaRPr sz="3200"/>
          </a:p>
          <a:p>
            <a:pPr marL="1219200" lvl="1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○"/>
            </a:pPr>
            <a:r>
              <a:rPr lang="en-US" sz="3200"/>
              <a:t>Mark w as </a:t>
            </a:r>
            <a:r>
              <a:rPr lang="en-US" sz="3200" b="1">
                <a:solidFill>
                  <a:schemeClr val="accent1"/>
                </a:solidFill>
              </a:rPr>
              <a:t>all done</a:t>
            </a:r>
            <a:endParaRPr/>
          </a:p>
          <a:p>
            <a:pPr marL="1219200" lvl="1" indent="-422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○"/>
            </a:pPr>
            <a:r>
              <a:rPr lang="en-US" sz="3200" b="1"/>
              <a:t>return</a:t>
            </a:r>
            <a:r>
              <a:rPr lang="en-US" sz="3200"/>
              <a:t> currentTime </a:t>
            </a:r>
            <a:endParaRPr/>
          </a:p>
          <a:p>
            <a:pPr marL="12192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None/>
            </a:pPr>
            <a:endParaRPr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f06fe6cab0_0_2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g1f06fe6cab0_0_242"/>
          <p:cNvSpPr txBox="1">
            <a:spLocks noGrp="1"/>
          </p:cNvSpPr>
          <p:nvPr>
            <p:ph type="title"/>
          </p:nvPr>
        </p:nvSpPr>
        <p:spPr>
          <a:xfrm>
            <a:off x="1169579" y="263383"/>
            <a:ext cx="58143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4000"/>
              <a:t>What can we do with BFS?</a:t>
            </a:r>
            <a:endParaRPr/>
          </a:p>
        </p:txBody>
      </p:sp>
      <p:sp>
        <p:nvSpPr>
          <p:cNvPr id="634" name="Google Shape;634;g1f06fe6cab0_0_242"/>
          <p:cNvSpPr txBox="1">
            <a:spLocks noGrp="1"/>
          </p:cNvSpPr>
          <p:nvPr>
            <p:ph type="body" idx="1"/>
          </p:nvPr>
        </p:nvSpPr>
        <p:spPr>
          <a:xfrm>
            <a:off x="1136396" y="1598727"/>
            <a:ext cx="5814300" cy="4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 lnSpcReduction="20000"/>
          </a:bodyPr>
          <a:lstStyle/>
          <a:p>
            <a:pPr marL="6096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100"/>
              <a:t>Find all vertices reachable from the start vertex</a:t>
            </a:r>
            <a:endParaRPr/>
          </a:p>
          <a:p>
            <a:pPr marL="6096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100"/>
              <a:t>Find the shortest paths from a vertex to all the others</a:t>
            </a:r>
            <a:endParaRPr/>
          </a:p>
          <a:p>
            <a:pPr marL="12192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100"/>
              <a:t>When should we use BFS instead of Bellman-Ford?</a:t>
            </a:r>
            <a:endParaRPr/>
          </a:p>
          <a:p>
            <a:pPr marL="6096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100"/>
              <a:t>Check if a graph is bipartite graph.</a:t>
            </a:r>
            <a:endParaRPr/>
          </a:p>
          <a:p>
            <a:pPr marL="12192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100"/>
              <a:t>Color the levels of the BFS tree in alternating colors.</a:t>
            </a:r>
            <a:endParaRPr/>
          </a:p>
          <a:p>
            <a:pPr marL="12192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100"/>
              <a:t>If you never color two connected nodes the same color, then it is bipartite.</a:t>
            </a:r>
            <a:endParaRPr/>
          </a:p>
          <a:p>
            <a:pPr marL="12192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100"/>
              <a:t>Otherwise, it’s not.</a:t>
            </a:r>
            <a:endParaRPr/>
          </a:p>
        </p:txBody>
      </p:sp>
      <p:pic>
        <p:nvPicPr>
          <p:cNvPr id="635" name="Google Shape;635;g1f06fe6cab0_0_24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713" y="799364"/>
            <a:ext cx="2678974" cy="221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g1f06fe6cab0_0_242" descr="Diagram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2583" y="3375824"/>
            <a:ext cx="2678523" cy="224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f06fe6cab0_0_2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1f06fe6cab0_0_252"/>
          <p:cNvSpPr txBox="1">
            <a:spLocks noGrp="1"/>
          </p:cNvSpPr>
          <p:nvPr>
            <p:ph type="title"/>
          </p:nvPr>
        </p:nvSpPr>
        <p:spPr>
          <a:xfrm>
            <a:off x="643467" y="321733"/>
            <a:ext cx="109053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600"/>
              <a:t>What can we do with DFS?</a:t>
            </a:r>
            <a:endParaRPr/>
          </a:p>
        </p:txBody>
      </p:sp>
      <p:sp>
        <p:nvSpPr>
          <p:cNvPr id="643" name="Google Shape;643;g1f06fe6cab0_0_252"/>
          <p:cNvSpPr txBox="1">
            <a:spLocks noGrp="1"/>
          </p:cNvSpPr>
          <p:nvPr>
            <p:ph type="body" idx="1"/>
          </p:nvPr>
        </p:nvSpPr>
        <p:spPr>
          <a:xfrm>
            <a:off x="643468" y="1782980"/>
            <a:ext cx="4008300" cy="4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 lnSpcReduction="20000"/>
          </a:bodyPr>
          <a:lstStyle/>
          <a:p>
            <a:pPr marL="6096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/>
              <a:t>Find all vertices reachable from the start vertex</a:t>
            </a:r>
            <a:endParaRPr/>
          </a:p>
          <a:p>
            <a:pPr marL="6096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/>
              <a:t>Check if a graph is bipartite graph. (Similar to BFS. Will go over this in the handout)</a:t>
            </a:r>
            <a:endParaRPr/>
          </a:p>
          <a:p>
            <a:pPr marL="6096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/>
              <a:t>Topological sort for directed graph without any cycle (DAG)</a:t>
            </a:r>
            <a:endParaRPr/>
          </a:p>
          <a:p>
            <a:pPr marL="121920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2300"/>
              <a:t>In reverse order of finishing time in DFS!</a:t>
            </a:r>
            <a:endParaRPr/>
          </a:p>
          <a:p>
            <a:pPr marL="80010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2300"/>
              <a:t>Both algorithms run in O(|V| + |E|).</a:t>
            </a:r>
            <a:endParaRPr/>
          </a:p>
          <a:p>
            <a:pPr marL="609600" lvl="0" indent="-152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/>
          </a:p>
          <a:p>
            <a:pPr marL="609600" lvl="0" indent="-152400" algn="l" rtl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/>
          </a:p>
        </p:txBody>
      </p:sp>
      <p:pic>
        <p:nvPicPr>
          <p:cNvPr id="644" name="Google Shape;644;g1f06fe6cab0_0_25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5669" y="1782981"/>
            <a:ext cx="5392512" cy="211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g1f06fe6cab0_0_252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5320" y="4274088"/>
            <a:ext cx="6253208" cy="165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f06fe6cab0_0_386"/>
          <p:cNvSpPr txBox="1">
            <a:spLocks noGrp="1"/>
          </p:cNvSpPr>
          <p:nvPr>
            <p:ph type="sldNum" idx="12"/>
          </p:nvPr>
        </p:nvSpPr>
        <p:spPr>
          <a:xfrm>
            <a:off x="7981951" y="6356351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652" name="Google Shape;652;g1f06fe6cab0_0_386"/>
          <p:cNvSpPr txBox="1">
            <a:spLocks noGrp="1"/>
          </p:cNvSpPr>
          <p:nvPr>
            <p:ph type="body" idx="1"/>
          </p:nvPr>
        </p:nvSpPr>
        <p:spPr>
          <a:xfrm>
            <a:off x="3505200" y="3159737"/>
            <a:ext cx="51816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Hashing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1741050" y="42513"/>
            <a:ext cx="7886700" cy="92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This is a </a:t>
            </a:r>
            <a:r>
              <a:rPr lang="en-US" b="1"/>
              <a:t>hash table </a:t>
            </a:r>
            <a:r>
              <a:rPr lang="en-US" sz="3600">
                <a:solidFill>
                  <a:srgbClr val="7030A0"/>
                </a:solidFill>
              </a:rPr>
              <a:t>(with chaining)</a:t>
            </a: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2152650" y="1140248"/>
            <a:ext cx="8332470" cy="216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Array of n buckets.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Each bucket stores a linked list.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>
                <a:solidFill>
                  <a:schemeClr val="accent4"/>
                </a:solidFill>
              </a:rPr>
              <a:t>We can insert into a linked list in time O(1)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>
                <a:solidFill>
                  <a:schemeClr val="accent4"/>
                </a:solidFill>
              </a:rPr>
              <a:t>To find something in the linked list takes time O(length(list)).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00000"/>
              <a:buChar char="•"/>
            </a:pPr>
            <a:r>
              <a:rPr lang="en-US">
                <a:solidFill>
                  <a:srgbClr val="7030A0"/>
                </a:solidFill>
              </a:rPr>
              <a:t>h:U → {1,…,n} </a:t>
            </a:r>
            <a:r>
              <a:rPr lang="en-US"/>
              <a:t>can be any function: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but for concreteness let’s stick with </a:t>
            </a:r>
            <a:r>
              <a:rPr lang="en-US">
                <a:solidFill>
                  <a:srgbClr val="FF0000"/>
                </a:solidFill>
              </a:rPr>
              <a:t>h(x) = least significant digit of x</a:t>
            </a:r>
            <a:r>
              <a:rPr lang="en-US"/>
              <a:t>.</a:t>
            </a:r>
            <a:endParaRPr/>
          </a:p>
        </p:txBody>
      </p:sp>
      <p:grpSp>
        <p:nvGrpSpPr>
          <p:cNvPr id="111" name="Google Shape;111;p14"/>
          <p:cNvGrpSpPr/>
          <p:nvPr/>
        </p:nvGrpSpPr>
        <p:grpSpPr>
          <a:xfrm>
            <a:off x="6768158" y="3317160"/>
            <a:ext cx="2000704" cy="3111030"/>
            <a:chOff x="5003613" y="3684896"/>
            <a:chExt cx="2000704" cy="3229547"/>
          </a:xfrm>
        </p:grpSpPr>
        <p:sp>
          <p:nvSpPr>
            <p:cNvPr id="112" name="Google Shape;112;p14"/>
            <p:cNvSpPr/>
            <p:nvPr/>
          </p:nvSpPr>
          <p:spPr>
            <a:xfrm>
              <a:off x="5336275" y="368489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336275" y="425810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337128" y="483130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338408" y="540451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5337128" y="597771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5003613" y="6531041"/>
              <a:ext cx="2000704" cy="38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 (say n=9)</a:t>
              </a:r>
              <a:endParaRPr/>
            </a:p>
          </p:txBody>
        </p:sp>
      </p:grpSp>
      <p:sp>
        <p:nvSpPr>
          <p:cNvPr id="118" name="Google Shape;118;p14"/>
          <p:cNvSpPr txBox="1"/>
          <p:nvPr/>
        </p:nvSpPr>
        <p:spPr>
          <a:xfrm>
            <a:off x="6801718" y="3383390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6801718" y="3929287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6801718" y="4494508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6801718" y="5612293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cxnSp>
        <p:nvCxnSpPr>
          <p:cNvPr id="122" name="Google Shape;122;p14"/>
          <p:cNvCxnSpPr/>
          <p:nvPr/>
        </p:nvCxnSpPr>
        <p:spPr>
          <a:xfrm>
            <a:off x="7406185" y="3616657"/>
            <a:ext cx="57320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23" name="Google Shape;123;p14"/>
          <p:cNvCxnSpPr/>
          <p:nvPr/>
        </p:nvCxnSpPr>
        <p:spPr>
          <a:xfrm rot="10800000" flipH="1">
            <a:off x="8641212" y="5796853"/>
            <a:ext cx="494308" cy="572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24" name="Google Shape;124;p14"/>
          <p:cNvCxnSpPr/>
          <p:nvPr/>
        </p:nvCxnSpPr>
        <p:spPr>
          <a:xfrm>
            <a:off x="7406185" y="4710753"/>
            <a:ext cx="57320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25" name="Google Shape;125;p14"/>
          <p:cNvCxnSpPr/>
          <p:nvPr/>
        </p:nvCxnSpPr>
        <p:spPr>
          <a:xfrm>
            <a:off x="7406185" y="5802573"/>
            <a:ext cx="57320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26" name="Google Shape;126;p14"/>
          <p:cNvSpPr/>
          <p:nvPr/>
        </p:nvSpPr>
        <p:spPr>
          <a:xfrm>
            <a:off x="1994992" y="4004823"/>
            <a:ext cx="766299" cy="587592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3054923" y="4004823"/>
            <a:ext cx="766299" cy="587592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102798" y="4018331"/>
            <a:ext cx="766299" cy="587592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8139937" y="814800"/>
            <a:ext cx="268860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893612"/>
                </a:solidFill>
                <a:latin typeface="Calibri"/>
                <a:ea typeface="Calibri"/>
                <a:cs typeface="Calibri"/>
                <a:sym typeface="Calibri"/>
              </a:rPr>
              <a:t>For demonstration purposes only!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93612"/>
                </a:solidFill>
                <a:latin typeface="Calibri"/>
                <a:ea typeface="Calibri"/>
                <a:cs typeface="Calibri"/>
                <a:sym typeface="Calibri"/>
              </a:rPr>
              <a:t>This is a terrible hash function!  Don’t use this!</a:t>
            </a:r>
            <a:endParaRPr sz="1800" b="1">
              <a:solidFill>
                <a:srgbClr val="8936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5201758" y="4011577"/>
            <a:ext cx="766299" cy="587592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14"/>
          <p:cNvCxnSpPr/>
          <p:nvPr/>
        </p:nvCxnSpPr>
        <p:spPr>
          <a:xfrm flipH="1">
            <a:off x="9148700" y="2024918"/>
            <a:ext cx="335541" cy="802689"/>
          </a:xfrm>
          <a:prstGeom prst="straightConnector1">
            <a:avLst/>
          </a:prstGeom>
          <a:noFill/>
          <a:ln w="38100" cap="flat" cmpd="sng">
            <a:solidFill>
              <a:srgbClr val="893612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32" name="Google Shape;132;p14"/>
          <p:cNvSpPr txBox="1"/>
          <p:nvPr/>
        </p:nvSpPr>
        <p:spPr>
          <a:xfrm>
            <a:off x="1628526" y="3436131"/>
            <a:ext cx="22655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INSERT:</a:t>
            </a: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7979392" y="4467544"/>
            <a:ext cx="661821" cy="496872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14"/>
          <p:cNvCxnSpPr/>
          <p:nvPr/>
        </p:nvCxnSpPr>
        <p:spPr>
          <a:xfrm>
            <a:off x="8641212" y="4710753"/>
            <a:ext cx="494308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35" name="Google Shape;135;p14"/>
          <p:cNvSpPr/>
          <p:nvPr/>
        </p:nvSpPr>
        <p:spPr>
          <a:xfrm>
            <a:off x="8003352" y="3834104"/>
            <a:ext cx="613899" cy="527555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9148698" y="4467544"/>
            <a:ext cx="671086" cy="496872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8003352" y="5571842"/>
            <a:ext cx="609806" cy="487016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 rot="5400000">
            <a:off x="6735778" y="5190380"/>
            <a:ext cx="578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14"/>
          <p:cNvCxnSpPr/>
          <p:nvPr/>
        </p:nvCxnSpPr>
        <p:spPr>
          <a:xfrm rot="10800000" flipH="1">
            <a:off x="8641212" y="4127462"/>
            <a:ext cx="501036" cy="1463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40" name="Google Shape;140;p14"/>
          <p:cNvCxnSpPr/>
          <p:nvPr/>
        </p:nvCxnSpPr>
        <p:spPr>
          <a:xfrm>
            <a:off x="9848943" y="4710753"/>
            <a:ext cx="36868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41" name="Google Shape;141;p14"/>
          <p:cNvCxnSpPr/>
          <p:nvPr/>
        </p:nvCxnSpPr>
        <p:spPr>
          <a:xfrm>
            <a:off x="7430145" y="4142096"/>
            <a:ext cx="57320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42" name="Google Shape;142;p14"/>
          <p:cNvSpPr txBox="1"/>
          <p:nvPr/>
        </p:nvSpPr>
        <p:spPr>
          <a:xfrm>
            <a:off x="1628526" y="5169020"/>
            <a:ext cx="22655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SEARCH 43: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2136836" y="5630684"/>
            <a:ext cx="35475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 through all the elements in bucket h(43) = 3.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5500" y="4468616"/>
            <a:ext cx="2387054" cy="2564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1753195" y="104551"/>
            <a:ext cx="7886700" cy="105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game</a:t>
            </a: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1954048" y="3666121"/>
            <a:ext cx="727270" cy="601100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2838274" y="3682569"/>
            <a:ext cx="681268" cy="594346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3684498" y="3663363"/>
            <a:ext cx="665268" cy="606617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4473706" y="3663363"/>
            <a:ext cx="719857" cy="594345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1584716" y="1839357"/>
            <a:ext cx="5269205" cy="15696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681" t="-3198" r="-1921" b="-79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55" name="Google Shape;15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6905" y="1784938"/>
            <a:ext cx="1686025" cy="105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901226" y="1388218"/>
            <a:ext cx="1529864" cy="231976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/>
          <p:nvPr/>
        </p:nvSpPr>
        <p:spPr>
          <a:xfrm>
            <a:off x="6396252" y="341724"/>
            <a:ext cx="4021935" cy="120032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200" t="-4166" b="-1041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6396252" y="3371842"/>
            <a:ext cx="40219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AutoNum type="arabicPeriod" startAt="3"/>
            </a:pPr>
            <a:r>
              <a:rPr lang="en-US" sz="24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HASH IT OUT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6815366" y="4088974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6815366" y="4634871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6815366" y="5200092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6815366" y="6317877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cxnSp>
        <p:nvCxnSpPr>
          <p:cNvPr id="163" name="Google Shape;163;p15"/>
          <p:cNvCxnSpPr/>
          <p:nvPr/>
        </p:nvCxnSpPr>
        <p:spPr>
          <a:xfrm>
            <a:off x="7419833" y="4322241"/>
            <a:ext cx="57320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64" name="Google Shape;164;p15"/>
          <p:cNvCxnSpPr/>
          <p:nvPr/>
        </p:nvCxnSpPr>
        <p:spPr>
          <a:xfrm rot="10800000" flipH="1">
            <a:off x="9639895" y="6491171"/>
            <a:ext cx="494308" cy="572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65" name="Google Shape;165;p15"/>
          <p:cNvCxnSpPr/>
          <p:nvPr/>
        </p:nvCxnSpPr>
        <p:spPr>
          <a:xfrm>
            <a:off x="7419833" y="5416337"/>
            <a:ext cx="57320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66" name="Google Shape;166;p15"/>
          <p:cNvCxnSpPr/>
          <p:nvPr/>
        </p:nvCxnSpPr>
        <p:spPr>
          <a:xfrm>
            <a:off x="7419833" y="6508157"/>
            <a:ext cx="57320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67" name="Google Shape;167;p15"/>
          <p:cNvSpPr/>
          <p:nvPr/>
        </p:nvSpPr>
        <p:spPr>
          <a:xfrm>
            <a:off x="7993040" y="5173128"/>
            <a:ext cx="661821" cy="496872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15"/>
          <p:cNvCxnSpPr/>
          <p:nvPr/>
        </p:nvCxnSpPr>
        <p:spPr>
          <a:xfrm>
            <a:off x="8654860" y="5416337"/>
            <a:ext cx="494308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69" name="Google Shape;169;p15"/>
          <p:cNvSpPr/>
          <p:nvPr/>
        </p:nvSpPr>
        <p:spPr>
          <a:xfrm>
            <a:off x="8017000" y="4539688"/>
            <a:ext cx="613899" cy="527555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8017000" y="6277426"/>
            <a:ext cx="609806" cy="487016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 rot="5400000">
            <a:off x="6749426" y="5895964"/>
            <a:ext cx="578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15"/>
          <p:cNvCxnSpPr/>
          <p:nvPr/>
        </p:nvCxnSpPr>
        <p:spPr>
          <a:xfrm rot="10800000" flipH="1">
            <a:off x="8654860" y="4833046"/>
            <a:ext cx="501036" cy="1463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73" name="Google Shape;173;p15"/>
          <p:cNvCxnSpPr/>
          <p:nvPr/>
        </p:nvCxnSpPr>
        <p:spPr>
          <a:xfrm>
            <a:off x="7443793" y="4847680"/>
            <a:ext cx="57320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74" name="Google Shape;174;p15"/>
          <p:cNvSpPr/>
          <p:nvPr/>
        </p:nvSpPr>
        <p:spPr>
          <a:xfrm>
            <a:off x="7993039" y="3981599"/>
            <a:ext cx="609806" cy="487016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15"/>
          <p:cNvCxnSpPr/>
          <p:nvPr/>
        </p:nvCxnSpPr>
        <p:spPr>
          <a:xfrm rot="10800000" flipH="1">
            <a:off x="8588432" y="4207791"/>
            <a:ext cx="501036" cy="1463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76" name="Google Shape;176;p15"/>
          <p:cNvSpPr/>
          <p:nvPr/>
        </p:nvSpPr>
        <p:spPr>
          <a:xfrm>
            <a:off x="5330398" y="3663362"/>
            <a:ext cx="719857" cy="594345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100436" y="6244863"/>
            <a:ext cx="554787" cy="493568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15"/>
          <p:cNvCxnSpPr>
            <a:stCxn id="170" idx="3"/>
          </p:cNvCxnSpPr>
          <p:nvPr/>
        </p:nvCxnSpPr>
        <p:spPr>
          <a:xfrm>
            <a:off x="8626806" y="6520934"/>
            <a:ext cx="473700" cy="1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grpSp>
        <p:nvGrpSpPr>
          <p:cNvPr id="179" name="Google Shape;179;p15"/>
          <p:cNvGrpSpPr/>
          <p:nvPr/>
        </p:nvGrpSpPr>
        <p:grpSpPr>
          <a:xfrm>
            <a:off x="7099612" y="4013908"/>
            <a:ext cx="548043" cy="2760848"/>
            <a:chOff x="5336275" y="3684896"/>
            <a:chExt cx="548043" cy="2866025"/>
          </a:xfrm>
        </p:grpSpPr>
        <p:sp>
          <p:nvSpPr>
            <p:cNvPr id="180" name="Google Shape;180;p15"/>
            <p:cNvSpPr/>
            <p:nvPr/>
          </p:nvSpPr>
          <p:spPr>
            <a:xfrm>
              <a:off x="5336275" y="368489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336275" y="425810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5337128" y="483130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5338408" y="540451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5337128" y="597771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" name="Google Shape;18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0955" y="290512"/>
            <a:ext cx="999261" cy="13569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5"/>
          <p:cNvSpPr txBox="1"/>
          <p:nvPr/>
        </p:nvSpPr>
        <p:spPr>
          <a:xfrm>
            <a:off x="4971544" y="108706"/>
            <a:ext cx="151119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does </a:t>
            </a: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random</a:t>
            </a: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mean here?  Uniformly random?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3885064" y="1419368"/>
            <a:ext cx="22606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Plucky the pedantic penguin</a:t>
            </a: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4152340" y="5559807"/>
            <a:ext cx="2639065" cy="217847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/>
          <p:nvPr/>
        </p:nvSpPr>
        <p:spPr>
          <a:xfrm rot="-708709">
            <a:off x="5136087" y="6369976"/>
            <a:ext cx="419874" cy="319236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5"/>
          <p:cNvSpPr/>
          <p:nvPr/>
        </p:nvSpPr>
        <p:spPr>
          <a:xfrm rot="1067239">
            <a:off x="5618953" y="5746208"/>
            <a:ext cx="351925" cy="413605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/>
          <p:nvPr/>
        </p:nvSpPr>
        <p:spPr>
          <a:xfrm rot="-2095756">
            <a:off x="4462707" y="6108807"/>
            <a:ext cx="476562" cy="414441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2838274" y="4458306"/>
            <a:ext cx="3557977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13, INSERT 22, INSERT 43, INSERT 92, INSERT 7, SEARCH 43, DELETE 92, SEARCH 7, INSERT 92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8585396" y="3489114"/>
            <a:ext cx="13364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#hashpuns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What if we have lots of collisions?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Solution: Randomness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1880411" y="164019"/>
            <a:ext cx="76620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1"/>
          </p:nvPr>
        </p:nvSpPr>
        <p:spPr>
          <a:xfrm>
            <a:off x="1880411" y="1629397"/>
            <a:ext cx="8078622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Say that h </a:t>
            </a:r>
            <a:r>
              <a:rPr lang="en-US" i="1"/>
              <a:t>is</a:t>
            </a:r>
            <a:r>
              <a:rPr lang="en-US"/>
              <a:t> </a:t>
            </a:r>
            <a:r>
              <a:rPr lang="en-US">
                <a:solidFill>
                  <a:srgbClr val="7030A0"/>
                </a:solidFill>
              </a:rPr>
              <a:t>uniformly random.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That means that </a:t>
            </a:r>
            <a:r>
              <a:rPr lang="en-US" b="1">
                <a:solidFill>
                  <a:schemeClr val="accent4"/>
                </a:solidFill>
              </a:rPr>
              <a:t>h(1) </a:t>
            </a:r>
            <a:r>
              <a:rPr lang="en-US">
                <a:solidFill>
                  <a:schemeClr val="accent4"/>
                </a:solidFill>
              </a:rPr>
              <a:t>is a </a:t>
            </a:r>
            <a:r>
              <a:rPr lang="en-US" b="1">
                <a:solidFill>
                  <a:schemeClr val="accent4"/>
                </a:solidFill>
              </a:rPr>
              <a:t>uniformly random</a:t>
            </a:r>
            <a:r>
              <a:rPr lang="en-US">
                <a:solidFill>
                  <a:schemeClr val="accent4"/>
                </a:solidFill>
              </a:rPr>
              <a:t> number between 1 and 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b="1">
                <a:solidFill>
                  <a:schemeClr val="accent1"/>
                </a:solidFill>
              </a:rPr>
              <a:t>h(2) </a:t>
            </a:r>
            <a:r>
              <a:rPr lang="en-US">
                <a:solidFill>
                  <a:schemeClr val="accent1"/>
                </a:solidFill>
              </a:rPr>
              <a:t>is also a </a:t>
            </a:r>
            <a:r>
              <a:rPr lang="en-US" b="1">
                <a:solidFill>
                  <a:schemeClr val="accent1"/>
                </a:solidFill>
              </a:rPr>
              <a:t>uniformly random </a:t>
            </a:r>
            <a:r>
              <a:rPr lang="en-US">
                <a:solidFill>
                  <a:schemeClr val="accent1"/>
                </a:solidFill>
              </a:rPr>
              <a:t>number between 1 and n, independent of h(1).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7E2A"/>
              </a:buClr>
              <a:buSzPts val="2400"/>
              <a:buChar char="•"/>
            </a:pPr>
            <a:r>
              <a:rPr lang="en-US" b="1">
                <a:solidFill>
                  <a:srgbClr val="CE7E2A"/>
                </a:solidFill>
              </a:rPr>
              <a:t>h(3) </a:t>
            </a:r>
            <a:r>
              <a:rPr lang="en-US">
                <a:solidFill>
                  <a:srgbClr val="CE7E2A"/>
                </a:solidFill>
              </a:rPr>
              <a:t>is also a </a:t>
            </a:r>
            <a:r>
              <a:rPr lang="en-US" b="1">
                <a:solidFill>
                  <a:srgbClr val="CE7E2A"/>
                </a:solidFill>
              </a:rPr>
              <a:t>uniformly random</a:t>
            </a:r>
            <a:r>
              <a:rPr lang="en-US">
                <a:solidFill>
                  <a:srgbClr val="CE7E2A"/>
                </a:solidFill>
              </a:rPr>
              <a:t> number between 1 and n, independent of h(1), h(2).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CE7E2A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…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 b="1">
                <a:solidFill>
                  <a:schemeClr val="accent5"/>
                </a:solidFill>
              </a:rPr>
              <a:t>h(n) </a:t>
            </a:r>
            <a:r>
              <a:rPr lang="en-US">
                <a:solidFill>
                  <a:schemeClr val="accent5"/>
                </a:solidFill>
              </a:rPr>
              <a:t>is also a </a:t>
            </a:r>
            <a:r>
              <a:rPr lang="en-US" b="1">
                <a:solidFill>
                  <a:schemeClr val="accent5"/>
                </a:solidFill>
              </a:rPr>
              <a:t>uniformly random</a:t>
            </a:r>
            <a:r>
              <a:rPr lang="en-US">
                <a:solidFill>
                  <a:schemeClr val="accent5"/>
                </a:solidFill>
              </a:rPr>
              <a:t> number between 1 and n, independent of h(1), h(2), …, h(n-1).</a:t>
            </a: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6992067" y="386651"/>
            <a:ext cx="1410405" cy="10055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9542487" y="149502"/>
            <a:ext cx="1132388" cy="2040230"/>
            <a:chOff x="5336275" y="3575713"/>
            <a:chExt cx="1917116" cy="2975208"/>
          </a:xfrm>
        </p:grpSpPr>
        <p:sp>
          <p:nvSpPr>
            <p:cNvPr id="208" name="Google Shape;208;p17"/>
            <p:cNvSpPr/>
            <p:nvPr/>
          </p:nvSpPr>
          <p:spPr>
            <a:xfrm>
              <a:off x="5336275" y="368489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5336275" y="425810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5337128" y="483130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5338408" y="540451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5337128" y="597771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6045958" y="3575713"/>
              <a:ext cx="573206" cy="2975208"/>
            </a:xfrm>
            <a:prstGeom prst="rightBrace">
              <a:avLst>
                <a:gd name="adj1" fmla="val 8333"/>
                <a:gd name="adj2" fmla="val 49004"/>
              </a:avLst>
            </a:prstGeom>
            <a:noFill/>
            <a:ln w="25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7"/>
            <p:cNvSpPr txBox="1"/>
            <p:nvPr/>
          </p:nvSpPr>
          <p:spPr>
            <a:xfrm rot="5400000">
              <a:off x="5881470" y="5004750"/>
              <a:ext cx="2118569" cy="625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/>
            </a:p>
          </p:txBody>
        </p:sp>
      </p:grpSp>
      <p:cxnSp>
        <p:nvCxnSpPr>
          <p:cNvPr id="215" name="Google Shape;215;p17"/>
          <p:cNvCxnSpPr/>
          <p:nvPr/>
        </p:nvCxnSpPr>
        <p:spPr>
          <a:xfrm rot="10800000" flipH="1">
            <a:off x="8551410" y="889450"/>
            <a:ext cx="842138" cy="1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216" name="Google Shape;216;p17"/>
          <p:cNvSpPr txBox="1"/>
          <p:nvPr/>
        </p:nvSpPr>
        <p:spPr>
          <a:xfrm>
            <a:off x="8727826" y="397695"/>
            <a:ext cx="567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5690" y="965391"/>
            <a:ext cx="887203" cy="553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1929376" y="337042"/>
            <a:ext cx="8638180" cy="7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Expected </a:t>
            </a:r>
            <a:r>
              <a:rPr lang="en-US" sz="3600">
                <a:solidFill>
                  <a:schemeClr val="accent1"/>
                </a:solidFill>
              </a:rPr>
              <a:t>number of items in u</a:t>
            </a:r>
            <a:r>
              <a:rPr lang="en-US" sz="3600" baseline="-25000">
                <a:solidFill>
                  <a:schemeClr val="accent1"/>
                </a:solidFill>
              </a:rPr>
              <a:t>i</a:t>
            </a:r>
            <a:r>
              <a:rPr lang="en-US" sz="3600">
                <a:solidFill>
                  <a:schemeClr val="accent1"/>
                </a:solidFill>
              </a:rPr>
              <a:t>’s bucket</a:t>
            </a:r>
            <a:r>
              <a:rPr lang="en-US" sz="3600"/>
              <a:t>?</a:t>
            </a: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body" idx="1"/>
          </p:nvPr>
        </p:nvSpPr>
        <p:spPr>
          <a:xfrm>
            <a:off x="2152650" y="1255596"/>
            <a:ext cx="7886700" cy="29181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46" t="-229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2716486" y="4251927"/>
            <a:ext cx="3075433" cy="239733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/>
          </a:p>
        </p:txBody>
      </p:sp>
      <p:grpSp>
        <p:nvGrpSpPr>
          <p:cNvPr id="225" name="Google Shape;225;p18"/>
          <p:cNvGrpSpPr/>
          <p:nvPr/>
        </p:nvGrpSpPr>
        <p:grpSpPr>
          <a:xfrm>
            <a:off x="7351133" y="3713467"/>
            <a:ext cx="1715231" cy="2969892"/>
            <a:chOff x="5336275" y="3575713"/>
            <a:chExt cx="1798063" cy="2975208"/>
          </a:xfrm>
        </p:grpSpPr>
        <p:sp>
          <p:nvSpPr>
            <p:cNvPr id="226" name="Google Shape;226;p18"/>
            <p:cNvSpPr/>
            <p:nvPr/>
          </p:nvSpPr>
          <p:spPr>
            <a:xfrm>
              <a:off x="5336275" y="368489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5336275" y="425810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5337128" y="483130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5338408" y="540451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5337128" y="597771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6045958" y="3575713"/>
              <a:ext cx="573206" cy="2975208"/>
            </a:xfrm>
            <a:prstGeom prst="rightBrace">
              <a:avLst>
                <a:gd name="adj1" fmla="val 8333"/>
                <a:gd name="adj2" fmla="val 49004"/>
              </a:avLst>
            </a:prstGeom>
            <a:noFill/>
            <a:ln w="25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8"/>
            <p:cNvSpPr txBox="1"/>
            <p:nvPr/>
          </p:nvSpPr>
          <p:spPr>
            <a:xfrm rot="5400000">
              <a:off x="5881470" y="5123802"/>
              <a:ext cx="2118569" cy="387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/>
            </a:p>
          </p:txBody>
        </p:sp>
      </p:grpSp>
      <p:cxnSp>
        <p:nvCxnSpPr>
          <p:cNvPr id="233" name="Google Shape;233;p18"/>
          <p:cNvCxnSpPr/>
          <p:nvPr/>
        </p:nvCxnSpPr>
        <p:spPr>
          <a:xfrm rot="10800000" flipH="1">
            <a:off x="5993212" y="4629532"/>
            <a:ext cx="842138" cy="1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234" name="Google Shape;234;p18"/>
          <p:cNvSpPr txBox="1"/>
          <p:nvPr/>
        </p:nvSpPr>
        <p:spPr>
          <a:xfrm>
            <a:off x="6176072" y="4131594"/>
            <a:ext cx="567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8148" y="4732151"/>
            <a:ext cx="887203" cy="55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8"/>
          <p:cNvSpPr/>
          <p:nvPr/>
        </p:nvSpPr>
        <p:spPr>
          <a:xfrm rot="-708709">
            <a:off x="3085275" y="4732151"/>
            <a:ext cx="599298" cy="606107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/>
          <p:nvPr/>
        </p:nvSpPr>
        <p:spPr>
          <a:xfrm rot="1067239">
            <a:off x="4322188" y="4482518"/>
            <a:ext cx="531865" cy="546804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8"/>
          <p:cNvSpPr/>
          <p:nvPr/>
        </p:nvSpPr>
        <p:spPr>
          <a:xfrm rot="-2095756">
            <a:off x="4738844" y="5537566"/>
            <a:ext cx="589930" cy="559857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9138396" y="5560655"/>
            <a:ext cx="588683" cy="559857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8206252" y="5516841"/>
            <a:ext cx="531865" cy="586369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18"/>
          <p:cNvCxnSpPr/>
          <p:nvPr/>
        </p:nvCxnSpPr>
        <p:spPr>
          <a:xfrm rot="10800000" flipH="1">
            <a:off x="7761641" y="5825770"/>
            <a:ext cx="440544" cy="1481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242" name="Google Shape;242;p18"/>
          <p:cNvCxnSpPr/>
          <p:nvPr/>
        </p:nvCxnSpPr>
        <p:spPr>
          <a:xfrm rot="10800000" flipH="1">
            <a:off x="8746656" y="5840583"/>
            <a:ext cx="440544" cy="1481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243" name="Google Shape;243;p18"/>
          <p:cNvSpPr/>
          <p:nvPr/>
        </p:nvSpPr>
        <p:spPr>
          <a:xfrm>
            <a:off x="3666699" y="4025309"/>
            <a:ext cx="3835020" cy="1834862"/>
          </a:xfrm>
          <a:custGeom>
            <a:avLst/>
            <a:gdLst/>
            <a:ahLst/>
            <a:cxnLst/>
            <a:rect l="l" t="t" r="r" b="b"/>
            <a:pathLst>
              <a:path w="3835020" h="1834862" extrusionOk="0">
                <a:moveTo>
                  <a:pt x="0" y="874237"/>
                </a:moveTo>
                <a:cubicBezTo>
                  <a:pt x="2274" y="692267"/>
                  <a:pt x="4549" y="510297"/>
                  <a:pt x="191068" y="369270"/>
                </a:cubicBezTo>
                <a:cubicBezTo>
                  <a:pt x="377587" y="228243"/>
                  <a:pt x="841612" y="-97028"/>
                  <a:pt x="1119116" y="28076"/>
                </a:cubicBezTo>
                <a:cubicBezTo>
                  <a:pt x="1396620" y="153180"/>
                  <a:pt x="1594513" y="833294"/>
                  <a:pt x="1856095" y="1119897"/>
                </a:cubicBezTo>
                <a:cubicBezTo>
                  <a:pt x="2117677" y="1406500"/>
                  <a:pt x="2358787" y="1629413"/>
                  <a:pt x="2688608" y="1747694"/>
                </a:cubicBezTo>
                <a:cubicBezTo>
                  <a:pt x="3018429" y="1865975"/>
                  <a:pt x="3835020" y="1829581"/>
                  <a:pt x="3835020" y="1829581"/>
                </a:cubicBezTo>
              </a:path>
            </a:pathLst>
          </a:cu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5104397" y="5970634"/>
            <a:ext cx="2397323" cy="778568"/>
          </a:xfrm>
          <a:custGeom>
            <a:avLst/>
            <a:gdLst/>
            <a:ahLst/>
            <a:cxnLst/>
            <a:rect l="l" t="t" r="r" b="b"/>
            <a:pathLst>
              <a:path w="2397323" h="1470363" extrusionOk="0">
                <a:moveTo>
                  <a:pt x="104499" y="90448"/>
                </a:moveTo>
                <a:cubicBezTo>
                  <a:pt x="180699" y="276967"/>
                  <a:pt x="256899" y="463487"/>
                  <a:pt x="254625" y="595415"/>
                </a:cubicBezTo>
                <a:cubicBezTo>
                  <a:pt x="252351" y="727343"/>
                  <a:pt x="129521" y="775111"/>
                  <a:pt x="90852" y="882018"/>
                </a:cubicBezTo>
                <a:cubicBezTo>
                  <a:pt x="52183" y="988925"/>
                  <a:pt x="-43351" y="1139051"/>
                  <a:pt x="22613" y="1236860"/>
                </a:cubicBezTo>
                <a:cubicBezTo>
                  <a:pt x="88577" y="1334669"/>
                  <a:pt x="338786" y="1487069"/>
                  <a:pt x="486637" y="1468872"/>
                </a:cubicBezTo>
                <a:cubicBezTo>
                  <a:pt x="634488" y="1450675"/>
                  <a:pt x="861950" y="1252783"/>
                  <a:pt x="909717" y="1127678"/>
                </a:cubicBezTo>
                <a:cubicBezTo>
                  <a:pt x="957484" y="1002574"/>
                  <a:pt x="802810" y="854723"/>
                  <a:pt x="773240" y="718245"/>
                </a:cubicBezTo>
                <a:cubicBezTo>
                  <a:pt x="743670" y="581767"/>
                  <a:pt x="691353" y="408896"/>
                  <a:pt x="732296" y="308812"/>
                </a:cubicBezTo>
                <a:cubicBezTo>
                  <a:pt x="773239" y="208728"/>
                  <a:pt x="902893" y="104095"/>
                  <a:pt x="1018899" y="117743"/>
                </a:cubicBezTo>
                <a:cubicBezTo>
                  <a:pt x="1134905" y="131391"/>
                  <a:pt x="1378290" y="272418"/>
                  <a:pt x="1428332" y="390699"/>
                </a:cubicBezTo>
                <a:cubicBezTo>
                  <a:pt x="1478374" y="508980"/>
                  <a:pt x="1255460" y="693224"/>
                  <a:pt x="1319150" y="827427"/>
                </a:cubicBezTo>
                <a:cubicBezTo>
                  <a:pt x="1382840" y="961630"/>
                  <a:pt x="1696739" y="1198192"/>
                  <a:pt x="1810470" y="1195917"/>
                </a:cubicBezTo>
                <a:cubicBezTo>
                  <a:pt x="1924201" y="1193642"/>
                  <a:pt x="2012911" y="952531"/>
                  <a:pt x="2001538" y="813779"/>
                </a:cubicBezTo>
                <a:cubicBezTo>
                  <a:pt x="1990165" y="675027"/>
                  <a:pt x="1767252" y="493057"/>
                  <a:pt x="1742231" y="363403"/>
                </a:cubicBezTo>
                <a:cubicBezTo>
                  <a:pt x="1717210" y="233749"/>
                  <a:pt x="1742231" y="94997"/>
                  <a:pt x="1851413" y="35857"/>
                </a:cubicBezTo>
                <a:cubicBezTo>
                  <a:pt x="1960595" y="-23283"/>
                  <a:pt x="2397323" y="8561"/>
                  <a:pt x="2397323" y="8561"/>
                </a:cubicBezTo>
              </a:path>
            </a:pathLst>
          </a:custGeom>
          <a:noFill/>
          <a:ln w="476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7580" y="5439061"/>
            <a:ext cx="854311" cy="85431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"/>
          <p:cNvSpPr/>
          <p:nvPr/>
        </p:nvSpPr>
        <p:spPr>
          <a:xfrm>
            <a:off x="2929719" y="914330"/>
            <a:ext cx="2169994" cy="601321"/>
          </a:xfrm>
          <a:custGeom>
            <a:avLst/>
            <a:gdLst/>
            <a:ahLst/>
            <a:cxnLst/>
            <a:rect l="l" t="t" r="r" b="b"/>
            <a:pathLst>
              <a:path w="2212297" h="573277" extrusionOk="0">
                <a:moveTo>
                  <a:pt x="2212297" y="71"/>
                </a:moveTo>
                <a:cubicBezTo>
                  <a:pt x="2192963" y="88781"/>
                  <a:pt x="2173629" y="177492"/>
                  <a:pt x="2075820" y="218435"/>
                </a:cubicBezTo>
                <a:cubicBezTo>
                  <a:pt x="1978011" y="259378"/>
                  <a:pt x="1880202" y="282125"/>
                  <a:pt x="1625444" y="245731"/>
                </a:cubicBezTo>
                <a:cubicBezTo>
                  <a:pt x="1370686" y="209337"/>
                  <a:pt x="811128" y="-4478"/>
                  <a:pt x="547271" y="71"/>
                </a:cubicBezTo>
                <a:cubicBezTo>
                  <a:pt x="283414" y="4620"/>
                  <a:pt x="128739" y="177492"/>
                  <a:pt x="42303" y="273026"/>
                </a:cubicBezTo>
                <a:cubicBezTo>
                  <a:pt x="-44133" y="368560"/>
                  <a:pt x="28656" y="573277"/>
                  <a:pt x="28656" y="573277"/>
                </a:cubicBezTo>
              </a:path>
            </a:pathLst>
          </a:custGeom>
          <a:noFill/>
          <a:ln w="349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8574923" y="1954689"/>
            <a:ext cx="19678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That’s what we wanted.</a:t>
            </a:r>
            <a:endParaRPr sz="24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8574923" y="6293371"/>
            <a:ext cx="18539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COLLISION!</a:t>
            </a:r>
            <a:endParaRPr/>
          </a:p>
        </p:txBody>
      </p:sp>
      <p:sp>
        <p:nvSpPr>
          <p:cNvPr id="249" name="Google Shape;249;p18"/>
          <p:cNvSpPr txBox="1"/>
          <p:nvPr/>
        </p:nvSpPr>
        <p:spPr>
          <a:xfrm>
            <a:off x="7375876" y="26872"/>
            <a:ext cx="3191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is uniformly random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1929376" y="337042"/>
            <a:ext cx="8638180" cy="7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Expected </a:t>
            </a:r>
            <a:r>
              <a:rPr lang="en-US" sz="3600">
                <a:solidFill>
                  <a:schemeClr val="accent1"/>
                </a:solidFill>
              </a:rPr>
              <a:t>number of items in u</a:t>
            </a:r>
            <a:r>
              <a:rPr lang="en-US" sz="3600" baseline="-25000">
                <a:solidFill>
                  <a:schemeClr val="accent1"/>
                </a:solidFill>
              </a:rPr>
              <a:t>i</a:t>
            </a:r>
            <a:r>
              <a:rPr lang="en-US" sz="3600">
                <a:solidFill>
                  <a:schemeClr val="accent1"/>
                </a:solidFill>
              </a:rPr>
              <a:t>’s bucket</a:t>
            </a:r>
            <a:r>
              <a:rPr lang="en-US" sz="3600"/>
              <a:t>?</a:t>
            </a:r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1"/>
          </p:nvPr>
        </p:nvSpPr>
        <p:spPr>
          <a:xfrm>
            <a:off x="2152650" y="1255596"/>
            <a:ext cx="7886700" cy="29181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46" t="-229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2716486" y="4251927"/>
            <a:ext cx="3075433" cy="239733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7351133" y="3713467"/>
            <a:ext cx="1715231" cy="2969892"/>
            <a:chOff x="5336275" y="3575713"/>
            <a:chExt cx="1798063" cy="2975208"/>
          </a:xfrm>
        </p:grpSpPr>
        <p:sp>
          <p:nvSpPr>
            <p:cNvPr id="258" name="Google Shape;258;p19"/>
            <p:cNvSpPr/>
            <p:nvPr/>
          </p:nvSpPr>
          <p:spPr>
            <a:xfrm>
              <a:off x="5336275" y="368489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5336275" y="425810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5337128" y="483130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5338408" y="5404511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5337128" y="5977716"/>
              <a:ext cx="545910" cy="57320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6045958" y="3575713"/>
              <a:ext cx="573206" cy="2975208"/>
            </a:xfrm>
            <a:prstGeom prst="rightBrace">
              <a:avLst>
                <a:gd name="adj1" fmla="val 8333"/>
                <a:gd name="adj2" fmla="val 49004"/>
              </a:avLst>
            </a:prstGeom>
            <a:noFill/>
            <a:ln w="25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9"/>
            <p:cNvSpPr txBox="1"/>
            <p:nvPr/>
          </p:nvSpPr>
          <p:spPr>
            <a:xfrm rot="5400000">
              <a:off x="5881470" y="5123802"/>
              <a:ext cx="2118569" cy="387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/>
            </a:p>
          </p:txBody>
        </p:sp>
      </p:grpSp>
      <p:cxnSp>
        <p:nvCxnSpPr>
          <p:cNvPr id="265" name="Google Shape;265;p19"/>
          <p:cNvCxnSpPr/>
          <p:nvPr/>
        </p:nvCxnSpPr>
        <p:spPr>
          <a:xfrm rot="10800000" flipH="1">
            <a:off x="5993212" y="4629532"/>
            <a:ext cx="842138" cy="1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266" name="Google Shape;266;p19"/>
          <p:cNvSpPr txBox="1"/>
          <p:nvPr/>
        </p:nvSpPr>
        <p:spPr>
          <a:xfrm>
            <a:off x="6176072" y="4131594"/>
            <a:ext cx="567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8148" y="4732151"/>
            <a:ext cx="887203" cy="55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9"/>
          <p:cNvSpPr/>
          <p:nvPr/>
        </p:nvSpPr>
        <p:spPr>
          <a:xfrm rot="-708709">
            <a:off x="3085275" y="4732151"/>
            <a:ext cx="599298" cy="606107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9"/>
          <p:cNvSpPr/>
          <p:nvPr/>
        </p:nvSpPr>
        <p:spPr>
          <a:xfrm rot="1067239">
            <a:off x="4322188" y="4482518"/>
            <a:ext cx="531865" cy="546804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"/>
          <p:cNvSpPr/>
          <p:nvPr/>
        </p:nvSpPr>
        <p:spPr>
          <a:xfrm rot="-2095756">
            <a:off x="4738844" y="5537566"/>
            <a:ext cx="589930" cy="559857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9138396" y="5560655"/>
            <a:ext cx="588683" cy="559857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8206252" y="5516841"/>
            <a:ext cx="531865" cy="586369"/>
          </a:xfrm>
          <a:prstGeom prst="rect">
            <a:avLst/>
          </a:prstGeom>
          <a:solidFill>
            <a:srgbClr val="C7E4F6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19"/>
          <p:cNvCxnSpPr/>
          <p:nvPr/>
        </p:nvCxnSpPr>
        <p:spPr>
          <a:xfrm rot="10800000" flipH="1">
            <a:off x="7761641" y="5825770"/>
            <a:ext cx="440544" cy="1481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274" name="Google Shape;274;p19"/>
          <p:cNvCxnSpPr/>
          <p:nvPr/>
        </p:nvCxnSpPr>
        <p:spPr>
          <a:xfrm rot="10800000" flipH="1">
            <a:off x="8746656" y="5840583"/>
            <a:ext cx="440544" cy="1481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275" name="Google Shape;275;p19"/>
          <p:cNvSpPr/>
          <p:nvPr/>
        </p:nvSpPr>
        <p:spPr>
          <a:xfrm>
            <a:off x="3666699" y="4025309"/>
            <a:ext cx="3835020" cy="1834862"/>
          </a:xfrm>
          <a:custGeom>
            <a:avLst/>
            <a:gdLst/>
            <a:ahLst/>
            <a:cxnLst/>
            <a:rect l="l" t="t" r="r" b="b"/>
            <a:pathLst>
              <a:path w="3835020" h="1834862" extrusionOk="0">
                <a:moveTo>
                  <a:pt x="0" y="874237"/>
                </a:moveTo>
                <a:cubicBezTo>
                  <a:pt x="2274" y="692267"/>
                  <a:pt x="4549" y="510297"/>
                  <a:pt x="191068" y="369270"/>
                </a:cubicBezTo>
                <a:cubicBezTo>
                  <a:pt x="377587" y="228243"/>
                  <a:pt x="841612" y="-97028"/>
                  <a:pt x="1119116" y="28076"/>
                </a:cubicBezTo>
                <a:cubicBezTo>
                  <a:pt x="1396620" y="153180"/>
                  <a:pt x="1594513" y="833294"/>
                  <a:pt x="1856095" y="1119897"/>
                </a:cubicBezTo>
                <a:cubicBezTo>
                  <a:pt x="2117677" y="1406500"/>
                  <a:pt x="2358787" y="1629413"/>
                  <a:pt x="2688608" y="1747694"/>
                </a:cubicBezTo>
                <a:cubicBezTo>
                  <a:pt x="3018429" y="1865975"/>
                  <a:pt x="3835020" y="1829581"/>
                  <a:pt x="3835020" y="1829581"/>
                </a:cubicBezTo>
              </a:path>
            </a:pathLst>
          </a:cu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5104397" y="5970634"/>
            <a:ext cx="2397323" cy="778568"/>
          </a:xfrm>
          <a:custGeom>
            <a:avLst/>
            <a:gdLst/>
            <a:ahLst/>
            <a:cxnLst/>
            <a:rect l="l" t="t" r="r" b="b"/>
            <a:pathLst>
              <a:path w="2397323" h="1470363" extrusionOk="0">
                <a:moveTo>
                  <a:pt x="104499" y="90448"/>
                </a:moveTo>
                <a:cubicBezTo>
                  <a:pt x="180699" y="276967"/>
                  <a:pt x="256899" y="463487"/>
                  <a:pt x="254625" y="595415"/>
                </a:cubicBezTo>
                <a:cubicBezTo>
                  <a:pt x="252351" y="727343"/>
                  <a:pt x="129521" y="775111"/>
                  <a:pt x="90852" y="882018"/>
                </a:cubicBezTo>
                <a:cubicBezTo>
                  <a:pt x="52183" y="988925"/>
                  <a:pt x="-43351" y="1139051"/>
                  <a:pt x="22613" y="1236860"/>
                </a:cubicBezTo>
                <a:cubicBezTo>
                  <a:pt x="88577" y="1334669"/>
                  <a:pt x="338786" y="1487069"/>
                  <a:pt x="486637" y="1468872"/>
                </a:cubicBezTo>
                <a:cubicBezTo>
                  <a:pt x="634488" y="1450675"/>
                  <a:pt x="861950" y="1252783"/>
                  <a:pt x="909717" y="1127678"/>
                </a:cubicBezTo>
                <a:cubicBezTo>
                  <a:pt x="957484" y="1002574"/>
                  <a:pt x="802810" y="854723"/>
                  <a:pt x="773240" y="718245"/>
                </a:cubicBezTo>
                <a:cubicBezTo>
                  <a:pt x="743670" y="581767"/>
                  <a:pt x="691353" y="408896"/>
                  <a:pt x="732296" y="308812"/>
                </a:cubicBezTo>
                <a:cubicBezTo>
                  <a:pt x="773239" y="208728"/>
                  <a:pt x="902893" y="104095"/>
                  <a:pt x="1018899" y="117743"/>
                </a:cubicBezTo>
                <a:cubicBezTo>
                  <a:pt x="1134905" y="131391"/>
                  <a:pt x="1378290" y="272418"/>
                  <a:pt x="1428332" y="390699"/>
                </a:cubicBezTo>
                <a:cubicBezTo>
                  <a:pt x="1478374" y="508980"/>
                  <a:pt x="1255460" y="693224"/>
                  <a:pt x="1319150" y="827427"/>
                </a:cubicBezTo>
                <a:cubicBezTo>
                  <a:pt x="1382840" y="961630"/>
                  <a:pt x="1696739" y="1198192"/>
                  <a:pt x="1810470" y="1195917"/>
                </a:cubicBezTo>
                <a:cubicBezTo>
                  <a:pt x="1924201" y="1193642"/>
                  <a:pt x="2012911" y="952531"/>
                  <a:pt x="2001538" y="813779"/>
                </a:cubicBezTo>
                <a:cubicBezTo>
                  <a:pt x="1990165" y="675027"/>
                  <a:pt x="1767252" y="493057"/>
                  <a:pt x="1742231" y="363403"/>
                </a:cubicBezTo>
                <a:cubicBezTo>
                  <a:pt x="1717210" y="233749"/>
                  <a:pt x="1742231" y="94997"/>
                  <a:pt x="1851413" y="35857"/>
                </a:cubicBezTo>
                <a:cubicBezTo>
                  <a:pt x="1960595" y="-23283"/>
                  <a:pt x="2397323" y="8561"/>
                  <a:pt x="2397323" y="8561"/>
                </a:cubicBezTo>
              </a:path>
            </a:pathLst>
          </a:custGeom>
          <a:noFill/>
          <a:ln w="476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7580" y="5439061"/>
            <a:ext cx="854311" cy="85431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9"/>
          <p:cNvSpPr/>
          <p:nvPr/>
        </p:nvSpPr>
        <p:spPr>
          <a:xfrm>
            <a:off x="2929719" y="914330"/>
            <a:ext cx="2169994" cy="601321"/>
          </a:xfrm>
          <a:custGeom>
            <a:avLst/>
            <a:gdLst/>
            <a:ahLst/>
            <a:cxnLst/>
            <a:rect l="l" t="t" r="r" b="b"/>
            <a:pathLst>
              <a:path w="2212297" h="573277" extrusionOk="0">
                <a:moveTo>
                  <a:pt x="2212297" y="71"/>
                </a:moveTo>
                <a:cubicBezTo>
                  <a:pt x="2192963" y="88781"/>
                  <a:pt x="2173629" y="177492"/>
                  <a:pt x="2075820" y="218435"/>
                </a:cubicBezTo>
                <a:cubicBezTo>
                  <a:pt x="1978011" y="259378"/>
                  <a:pt x="1880202" y="282125"/>
                  <a:pt x="1625444" y="245731"/>
                </a:cubicBezTo>
                <a:cubicBezTo>
                  <a:pt x="1370686" y="209337"/>
                  <a:pt x="811128" y="-4478"/>
                  <a:pt x="547271" y="71"/>
                </a:cubicBezTo>
                <a:cubicBezTo>
                  <a:pt x="283414" y="4620"/>
                  <a:pt x="128739" y="177492"/>
                  <a:pt x="42303" y="273026"/>
                </a:cubicBezTo>
                <a:cubicBezTo>
                  <a:pt x="-44133" y="368560"/>
                  <a:pt x="28656" y="573277"/>
                  <a:pt x="28656" y="573277"/>
                </a:cubicBezTo>
              </a:path>
            </a:pathLst>
          </a:custGeom>
          <a:noFill/>
          <a:ln w="349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8574923" y="6293371"/>
            <a:ext cx="18539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COLLISION!</a:t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4924860" y="1677511"/>
            <a:ext cx="3432516" cy="829994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19"/>
          <p:cNvCxnSpPr>
            <a:stCxn id="280" idx="4"/>
          </p:cNvCxnSpPr>
          <p:nvPr/>
        </p:nvCxnSpPr>
        <p:spPr>
          <a:xfrm>
            <a:off x="6641118" y="2507505"/>
            <a:ext cx="1561200" cy="4659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stealth" w="med" len="med"/>
            <a:tailEnd type="none" w="sm" len="sm"/>
          </a:ln>
        </p:spPr>
      </p:cxnSp>
      <p:sp>
        <p:nvSpPr>
          <p:cNvPr id="282" name="Google Shape;282;p19"/>
          <p:cNvSpPr txBox="1"/>
          <p:nvPr/>
        </p:nvSpPr>
        <p:spPr>
          <a:xfrm>
            <a:off x="8358753" y="2786285"/>
            <a:ext cx="2070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that we needed was that this is 1/n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1692</Words>
  <Application>Microsoft Macintosh PowerPoint</Application>
  <PresentationFormat>Widescreen</PresentationFormat>
  <Paragraphs>256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CS 161  Section 5</vt:lpstr>
      <vt:lpstr>Agenda</vt:lpstr>
      <vt:lpstr>Hashing</vt:lpstr>
      <vt:lpstr>This is a hash table (with chaining)</vt:lpstr>
      <vt:lpstr>The game</vt:lpstr>
      <vt:lpstr>What if we have lots of collisions?</vt:lpstr>
      <vt:lpstr>Example</vt:lpstr>
      <vt:lpstr>Expected number of items in ui’s bucket?</vt:lpstr>
      <vt:lpstr>Expected number of items in ui’s bucket?</vt:lpstr>
      <vt:lpstr>Universal hash family Let’s stare at this definition</vt:lpstr>
      <vt:lpstr>Sounds good? But How to pick the Hash functions?</vt:lpstr>
      <vt:lpstr>Why Do We Need Hash Family?  </vt:lpstr>
      <vt:lpstr>An example of small universal hash family</vt:lpstr>
      <vt:lpstr>So the whole scheme will be</vt:lpstr>
      <vt:lpstr>Conclusion:</vt:lpstr>
      <vt:lpstr>Graphs, BFS and DFS</vt:lpstr>
      <vt:lpstr>What is a graph?</vt:lpstr>
      <vt:lpstr>Exploring a graph</vt:lpstr>
      <vt:lpstr>BFS (More detail than you’ve seen in class)</vt:lpstr>
      <vt:lpstr>BFS (More detail than you’ve seen in class)</vt:lpstr>
      <vt:lpstr>BFS (More detail than you’ve seen in class)</vt:lpstr>
      <vt:lpstr>BFS (More detail than you’ve seen in class)</vt:lpstr>
      <vt:lpstr>DFS (Iterative Implementation)</vt:lpstr>
      <vt:lpstr>DFS (Iterative Implementation)</vt:lpstr>
      <vt:lpstr>DFS (Iterative Implementation)</vt:lpstr>
      <vt:lpstr>StartTime and FinishTime</vt:lpstr>
      <vt:lpstr>What can we do with BFS?</vt:lpstr>
      <vt:lpstr>What can we do with DFS?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  Section 5</dc:title>
  <dc:creator>Chutong Yang</dc:creator>
  <cp:lastModifiedBy>Rishi Agarwal</cp:lastModifiedBy>
  <cp:revision>1</cp:revision>
  <dcterms:created xsi:type="dcterms:W3CDTF">2021-10-10T08:42:21Z</dcterms:created>
  <dcterms:modified xsi:type="dcterms:W3CDTF">2023-02-07T11:19:35Z</dcterms:modified>
</cp:coreProperties>
</file>