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</p:sldIdLst>
  <p:sldSz cy="5143500" cx="9144000"/>
  <p:notesSz cx="6858000" cy="9144000"/>
  <p:embeddedFontLst>
    <p:embeddedFont>
      <p:font typeface="Short Stack"/>
      <p:regular r:id="rId93"/>
    </p:embeddedFont>
    <p:embeddedFont>
      <p:font typeface="Stardos Stencil"/>
      <p:regular r:id="rId94"/>
      <p:bold r:id="rId9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585647-72D6-4D12-97FB-5A6C0C08C5F3}">
  <a:tblStyle styleId="{5F585647-72D6-4D12-97FB-5A6C0C08C5F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FEB"/>
          </a:solidFill>
        </a:fill>
      </a:tcStyle>
    </a:wholeTbl>
    <a:band1H>
      <a:tcTxStyle/>
      <a:tcStyle>
        <a:fill>
          <a:solidFill>
            <a:srgbClr val="CBDDD5"/>
          </a:solidFill>
        </a:fill>
      </a:tcStyle>
    </a:band1H>
    <a:band2H>
      <a:tcTxStyle/>
    </a:band2H>
    <a:band1V>
      <a:tcTxStyle/>
      <a:tcStyle>
        <a:fill>
          <a:solidFill>
            <a:srgbClr val="CBDDD5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53626B6-F0AD-4F8B-826D-CD8E403E4184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slide" Target="slides/slide82.xml"/><Relationship Id="rId43" Type="http://schemas.openxmlformats.org/officeDocument/2006/relationships/slide" Target="slides/slide37.xml"/><Relationship Id="rId87" Type="http://schemas.openxmlformats.org/officeDocument/2006/relationships/slide" Target="slides/slide8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95" Type="http://schemas.openxmlformats.org/officeDocument/2006/relationships/font" Target="fonts/StardosStencil-bold.fntdata"/><Relationship Id="rId50" Type="http://schemas.openxmlformats.org/officeDocument/2006/relationships/slide" Target="slides/slide44.xml"/><Relationship Id="rId94" Type="http://schemas.openxmlformats.org/officeDocument/2006/relationships/font" Target="fonts/StardosStencil-regular.fntdata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font" Target="fonts/ShortStack-regular.fntdata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f4202643a8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f4202643a8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f4202643a8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f4202643a8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f4202643a8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f4202643a8_0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f4202643a8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1f4202643a8_0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f4202643a8_0_3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1f4202643a8_0_3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4202643a8_0_3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1f4202643a8_0_3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f4202643a8_0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1f4202643a8_0_4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f4202643a8_0_4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1f4202643a8_0_4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f4202643a8_0_4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g1f4202643a8_0_4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f4202643a8_0_5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1f4202643a8_0_5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4202643a8_0_2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4202643a8_0_2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f4202643a8_0_5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g1f4202643a8_0_5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f4202643a8_0_6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g1f4202643a8_0_6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f4202643a8_0_6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g1f4202643a8_0_6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1f4202643a8_0_6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g1f4202643a8_0_6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f4202643a8_0_7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g1f4202643a8_0_7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1f4202643a8_0_7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g1f4202643a8_0_7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f4202643a8_0_8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g1f4202643a8_0_8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f4202643a8_0_8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g1f4202643a8_0_8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1f4202643a8_0_9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g1f4202643a8_0_9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1f4202643a8_0_9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g1f4202643a8_0_9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4202643a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f4202643a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1f4202643a8_0_9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g1f4202643a8_0_9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1f4202643a8_0_10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g1f4202643a8_0_10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1f4202643a8_0_10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g1f4202643a8_0_10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1f4202643a8_0_1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g1f4202643a8_0_1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1f4202643a8_0_1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g1f4202643a8_0_1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1f4202643a8_0_1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g1f4202643a8_0_1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1f4202643a8_0_1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g1f4202643a8_0_1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1f4202643a8_0_1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g1f4202643a8_0_1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f4202643a8_0_1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g1f4202643a8_0_1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f4202643a8_0_1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g1f4202643a8_0_1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4202643a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1f4202643a8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f4202643a8_0_14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g1f4202643a8_0_14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f4202643a8_0_14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g1f4202643a8_0_14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1f4202643a8_0_2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1f4202643a8_0_2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1f4202643a8_0_2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g1f4202643a8_0_2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1f4202643a8_0_23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0" name="Google Shape;1660;g1f4202643a8_0_2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1f4202643a8_0_23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8" name="Google Shape;1688;g1f4202643a8_0_2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Feel free to skip if time does not allow for it, but emphasize that the algorithm shouldn’t be used on graphs with negative edges!!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f4202643a8_0_24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6" name="Google Shape;1696;g1f4202643a8_0_2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Emphasize that students don’t need to know the implementation details of the Fibonacci heap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1f4202643a8_0_24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3" name="Google Shape;1703;g1f4202643a8_0_2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f4202643a8_0_24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2" name="Google Shape;1712;g1f4202643a8_0_2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1f4202643a8_0_16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9" name="Google Shape;1719;g1f4202643a8_0_16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4202643a8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f4202643a8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1f4202643a8_0_16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g1f4202643a8_0_16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1f4202643a8_0_16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g1f4202643a8_0_16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1f4202643a8_0_16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g1f4202643a8_0_16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1f4202643a8_0_16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g1f4202643a8_0_16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f4202643a8_0_16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g1f4202643a8_0_16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g1f4202643a8_0_16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g1f4202643a8_0_16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1f4202643a8_0_16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g1f4202643a8_0_16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1f4202643a8_0_16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g1f4202643a8_0_16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1f4202643a8_0_16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g1f4202643a8_0_16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g1f4202643a8_0_17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3" name="Google Shape;1823;g1f4202643a8_0_17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4202643a8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f4202643a8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1f4202643a8_0_17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g1f4202643a8_0_17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1f4202643a8_0_17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g1f4202643a8_0_17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1f4202643a8_0_18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g1f4202643a8_0_18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1f4202643a8_0_18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g1f4202643a8_0_18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1f4202643a8_0_18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g1f4202643a8_0_18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f4202643a8_0_18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g1f4202643a8_0_18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1f4202643a8_0_19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3" name="Google Shape;2103;g1f4202643a8_0_19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8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1f4202643a8_0_19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g1f4202643a8_0_19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4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1f4202643a8_0_19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6" name="Google Shape;2116;g1f4202643a8_0_19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f4202643a8_0_19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g1f4202643a8_0_19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4202643a8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f4202643a8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1f4202643a8_0_20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g1f4202643a8_0_20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g1f4202643a8_0_20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g1f4202643a8_0_20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f4202643a8_0_20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1" name="Google Shape;2151;g1f4202643a8_0_20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6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g1f4202643a8_0_20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g1f4202643a8_0_20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f4202643a8_0_20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g1f4202643a8_0_20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1f4202643a8_0_20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g1f4202643a8_0_20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6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1f4202643a8_0_2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8" name="Google Shape;2258;g1f4202643a8_0_2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3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1f4202643a8_0_2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5" name="Google Shape;2275;g1f4202643a8_0_2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f4202643a8_0_2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0" name="Google Shape;2290;g1f4202643a8_0_2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9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1f4202643a8_0_2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1" name="Google Shape;2301;g1f4202643a8_0_2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4202643a8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f4202643a8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8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g1f4202643a8_0_2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0" name="Google Shape;2310;g1f4202643a8_0_2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3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1f4202643a8_0_2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5" name="Google Shape;2355;g1f4202643a8_0_2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7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g1f4202643a8_0_2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9" name="Google Shape;2379;g1f4202643a8_0_2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1f4202643a8_0_2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6" name="Google Shape;2386;g1f4202643a8_0_2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2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1f4202643a8_0_2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4" name="Google Shape;2394;g1f4202643a8_0_2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1f4202643a8_0_2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4" name="Google Shape;2404;g1f4202643a8_0_2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9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g1f4202643a8_0_2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1" name="Google Shape;2411;g1f4202643a8_0_2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f4202643a8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f4202643a8_0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9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3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7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2.png"/><Relationship Id="rId7" Type="http://schemas.openxmlformats.org/officeDocument/2006/relationships/image" Target="../media/image40.png"/><Relationship Id="rId8" Type="http://schemas.openxmlformats.org/officeDocument/2006/relationships/image" Target="../media/image36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8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4.png"/><Relationship Id="rId4" Type="http://schemas.openxmlformats.org/officeDocument/2006/relationships/image" Target="../media/image2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5.png"/><Relationship Id="rId4" Type="http://schemas.openxmlformats.org/officeDocument/2006/relationships/image" Target="../media/image29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CS161 Section 6</a:t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[CA Name]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267" name="Google Shape;267;p24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268" name="Google Shape;268;p24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9" name="Google Shape;269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p24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271" name="Google Shape;271;p24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2" name="Google Shape;272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" name="Google Shape;273;p24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274" name="Google Shape;274;p24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5" name="Google Shape;275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24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277" name="Google Shape;277;p24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8" name="Google Shape;278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9" name="Google Shape;279;p24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280" name="Google Shape;280;p24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1" name="Google Shape;281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" name="Google Shape;282;p24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283" name="Google Shape;283;p24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4" name="Google Shape;284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5" name="Google Shape;285;p24"/>
          <p:cNvCxnSpPr>
            <a:stCxn id="283" idx="2"/>
            <a:endCxn id="271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86" name="Google Shape;286;p24"/>
          <p:cNvCxnSpPr>
            <a:stCxn id="280" idx="0"/>
            <a:endCxn id="283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87" name="Google Shape;287;p24"/>
          <p:cNvCxnSpPr>
            <a:stCxn id="271" idx="6"/>
            <a:endCxn id="283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88" name="Google Shape;288;p24"/>
          <p:cNvCxnSpPr>
            <a:stCxn id="268" idx="0"/>
            <a:endCxn id="283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89" name="Google Shape;289;p24"/>
          <p:cNvCxnSpPr>
            <a:stCxn id="280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0" name="Google Shape;290;p24"/>
          <p:cNvCxnSpPr>
            <a:stCxn id="268" idx="3"/>
            <a:endCxn id="275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1" name="Google Shape;291;p24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2" name="Google Shape;292;p24"/>
          <p:cNvCxnSpPr>
            <a:stCxn id="271" idx="3"/>
            <a:endCxn id="274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3" name="Google Shape;293;p24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4" name="Google Shape;294;p24"/>
          <p:cNvCxnSpPr>
            <a:stCxn id="271" idx="5"/>
            <a:endCxn id="280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5" name="Google Shape;295;p24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96" name="Google Shape;296;p24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  <p:sp>
        <p:nvSpPr>
          <p:cNvPr id="297" name="Google Shape;297;p24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</p:txBody>
      </p:sp>
      <p:sp>
        <p:nvSpPr>
          <p:cNvPr id="298" name="Google Shape;298;p24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</p:txBody>
      </p:sp>
      <p:pic>
        <p:nvPicPr>
          <p:cNvPr id="299" name="Google Shape;299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62822" y="53344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305" name="Google Shape;305;p2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306" name="Google Shape;306;p2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7" name="Google Shape;30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oogle Shape;308;p25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309" name="Google Shape;309;p2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0" name="Google Shape;310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1" name="Google Shape;311;p25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312" name="Google Shape;312;p2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" name="Google Shape;314;p2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315" name="Google Shape;315;p2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6" name="Google Shape;316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" name="Google Shape;317;p2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318" name="Google Shape;318;p2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9" name="Google Shape;319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" name="Google Shape;320;p25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321" name="Google Shape;321;p2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3" name="Google Shape;323;p25"/>
          <p:cNvCxnSpPr>
            <a:stCxn id="321" idx="2"/>
            <a:endCxn id="309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4" name="Google Shape;324;p25"/>
          <p:cNvCxnSpPr>
            <a:stCxn id="318" idx="0"/>
            <a:endCxn id="321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5" name="Google Shape;325;p25"/>
          <p:cNvCxnSpPr>
            <a:stCxn id="309" idx="6"/>
            <a:endCxn id="321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6" name="Google Shape;326;p25"/>
          <p:cNvCxnSpPr>
            <a:stCxn id="306" idx="0"/>
            <a:endCxn id="321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7" name="Google Shape;327;p25"/>
          <p:cNvCxnSpPr>
            <a:stCxn id="318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8" name="Google Shape;328;p25"/>
          <p:cNvCxnSpPr>
            <a:stCxn id="306" idx="3"/>
            <a:endCxn id="313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9" name="Google Shape;329;p2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0" name="Google Shape;330;p25"/>
          <p:cNvCxnSpPr>
            <a:stCxn id="309" idx="3"/>
            <a:endCxn id="312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1" name="Google Shape;331;p2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2" name="Google Shape;332;p25"/>
          <p:cNvCxnSpPr>
            <a:stCxn id="309" idx="5"/>
            <a:endCxn id="318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3" name="Google Shape;333;p2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34" name="Google Shape;334;p25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  <p:sp>
        <p:nvSpPr>
          <p:cNvPr id="335" name="Google Shape;335;p25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</p:txBody>
      </p:sp>
      <p:sp>
        <p:nvSpPr>
          <p:cNvPr id="336" name="Google Shape;336;p25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</p:txBody>
      </p:sp>
      <p:sp>
        <p:nvSpPr>
          <p:cNvPr id="337" name="Google Shape;337;p25"/>
          <p:cNvSpPr txBox="1"/>
          <p:nvPr/>
        </p:nvSpPr>
        <p:spPr>
          <a:xfrm>
            <a:off x="2392991" y="2677796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69520" y="218459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344" name="Google Shape;344;p26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345" name="Google Shape;345;p26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6" name="Google Shape;346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26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348" name="Google Shape;348;p26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9" name="Google Shape;349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0" name="Google Shape;350;p26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351" name="Google Shape;351;p26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2" name="Google Shape;352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3" name="Google Shape;353;p26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354" name="Google Shape;354;p26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5" name="Google Shape;355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6" name="Google Shape;356;p26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357" name="Google Shape;357;p26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8" name="Google Shape;358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9" name="Google Shape;359;p26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360" name="Google Shape;360;p26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1" name="Google Shape;361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2" name="Google Shape;362;p26"/>
          <p:cNvCxnSpPr>
            <a:stCxn id="360" idx="2"/>
            <a:endCxn id="348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3" name="Google Shape;363;p26"/>
          <p:cNvCxnSpPr>
            <a:stCxn id="357" idx="0"/>
            <a:endCxn id="360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4" name="Google Shape;364;p26"/>
          <p:cNvCxnSpPr>
            <a:stCxn id="348" idx="6"/>
            <a:endCxn id="360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5" name="Google Shape;365;p26"/>
          <p:cNvCxnSpPr>
            <a:stCxn id="345" idx="0"/>
            <a:endCxn id="360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6" name="Google Shape;366;p26"/>
          <p:cNvCxnSpPr>
            <a:stCxn id="357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7" name="Google Shape;367;p26"/>
          <p:cNvCxnSpPr>
            <a:stCxn id="345" idx="3"/>
            <a:endCxn id="352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8" name="Google Shape;368;p26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9" name="Google Shape;369;p26"/>
          <p:cNvCxnSpPr>
            <a:stCxn id="348" idx="3"/>
            <a:endCxn id="351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0" name="Google Shape;370;p26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1" name="Google Shape;371;p26"/>
          <p:cNvCxnSpPr>
            <a:stCxn id="348" idx="5"/>
            <a:endCxn id="357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2" name="Google Shape;372;p26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73" name="Google Shape;373;p26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  <p:sp>
        <p:nvSpPr>
          <p:cNvPr id="374" name="Google Shape;374;p26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</p:txBody>
      </p:sp>
      <p:sp>
        <p:nvSpPr>
          <p:cNvPr id="375" name="Google Shape;375;p26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</p:txBody>
      </p:sp>
      <p:sp>
        <p:nvSpPr>
          <p:cNvPr id="376" name="Google Shape;376;p26"/>
          <p:cNvSpPr txBox="1"/>
          <p:nvPr/>
        </p:nvSpPr>
        <p:spPr>
          <a:xfrm>
            <a:off x="2392991" y="2677796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6"/>
          <p:cNvSpPr txBox="1"/>
          <p:nvPr/>
        </p:nvSpPr>
        <p:spPr>
          <a:xfrm>
            <a:off x="2454605" y="4234282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91341" y="345903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384" name="Google Shape;384;p2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385" name="Google Shape;385;p2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6" name="Google Shape;386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7" name="Google Shape;387;p27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388" name="Google Shape;388;p2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9" name="Google Shape;389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0" name="Google Shape;390;p27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391" name="Google Shape;391;p2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2" name="Google Shape;392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2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394" name="Google Shape;394;p2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5" name="Google Shape;395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6" name="Google Shape;396;p2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397" name="Google Shape;397;p2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8" name="Google Shape;398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9" name="Google Shape;399;p27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400" name="Google Shape;400;p2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1" name="Google Shape;401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02" name="Google Shape;402;p27"/>
          <p:cNvCxnSpPr>
            <a:stCxn id="400" idx="2"/>
            <a:endCxn id="388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3" name="Google Shape;403;p27"/>
          <p:cNvCxnSpPr>
            <a:stCxn id="397" idx="0"/>
            <a:endCxn id="400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4" name="Google Shape;404;p27"/>
          <p:cNvCxnSpPr>
            <a:stCxn id="388" idx="6"/>
            <a:endCxn id="400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5" name="Google Shape;405;p27"/>
          <p:cNvCxnSpPr>
            <a:stCxn id="385" idx="0"/>
            <a:endCxn id="400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6" name="Google Shape;406;p27"/>
          <p:cNvCxnSpPr>
            <a:stCxn id="397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7" name="Google Shape;407;p27"/>
          <p:cNvCxnSpPr>
            <a:stCxn id="385" idx="3"/>
            <a:endCxn id="392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8" name="Google Shape;408;p2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9" name="Google Shape;409;p27"/>
          <p:cNvCxnSpPr>
            <a:stCxn id="388" idx="3"/>
            <a:endCxn id="391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0" name="Google Shape;410;p2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1" name="Google Shape;411;p27"/>
          <p:cNvCxnSpPr>
            <a:stCxn id="388" idx="5"/>
            <a:endCxn id="397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2" name="Google Shape;412;p2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13" name="Google Shape;413;p27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  <p:sp>
        <p:nvSpPr>
          <p:cNvPr id="414" name="Google Shape;414;p27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</p:txBody>
      </p:sp>
      <p:sp>
        <p:nvSpPr>
          <p:cNvPr id="415" name="Google Shape;415;p27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</p:txBody>
      </p:sp>
      <p:sp>
        <p:nvSpPr>
          <p:cNvPr id="416" name="Google Shape;416;p27"/>
          <p:cNvSpPr txBox="1"/>
          <p:nvPr/>
        </p:nvSpPr>
        <p:spPr>
          <a:xfrm>
            <a:off x="2392991" y="2677796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pic>
        <p:nvPicPr>
          <p:cNvPr id="418" name="Google Shape;418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91341" y="345903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424" name="Google Shape;424;p28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425" name="Google Shape;425;p28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6" name="Google Shape;426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" name="Google Shape;427;p28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428" name="Google Shape;428;p28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9" name="Google Shape;429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0" name="Google Shape;430;p28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431" name="Google Shape;431;p28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2" name="Google Shape;432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3" name="Google Shape;433;p28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434" name="Google Shape;434;p28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5" name="Google Shape;435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6" name="Google Shape;436;p28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437" name="Google Shape;437;p28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8" name="Google Shape;438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Google Shape;439;p28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440" name="Google Shape;440;p28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1" name="Google Shape;441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2" name="Google Shape;442;p28"/>
          <p:cNvCxnSpPr>
            <a:stCxn id="440" idx="2"/>
            <a:endCxn id="428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3" name="Google Shape;443;p28"/>
          <p:cNvCxnSpPr>
            <a:stCxn id="437" idx="0"/>
            <a:endCxn id="440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4" name="Google Shape;444;p28"/>
          <p:cNvCxnSpPr>
            <a:stCxn id="428" idx="6"/>
            <a:endCxn id="440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5" name="Google Shape;445;p28"/>
          <p:cNvCxnSpPr>
            <a:stCxn id="425" idx="0"/>
            <a:endCxn id="440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6" name="Google Shape;446;p28"/>
          <p:cNvCxnSpPr>
            <a:stCxn id="437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7" name="Google Shape;447;p28"/>
          <p:cNvCxnSpPr>
            <a:stCxn id="425" idx="3"/>
            <a:endCxn id="432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8" name="Google Shape;448;p28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9" name="Google Shape;449;p28"/>
          <p:cNvCxnSpPr>
            <a:stCxn id="428" idx="3"/>
            <a:endCxn id="431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0" name="Google Shape;450;p28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1" name="Google Shape;451;p28"/>
          <p:cNvCxnSpPr>
            <a:stCxn id="428" idx="5"/>
            <a:endCxn id="437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2" name="Google Shape;452;p28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53" name="Google Shape;453;p28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  <p:sp>
        <p:nvSpPr>
          <p:cNvPr id="454" name="Google Shape;454;p28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</p:txBody>
      </p:sp>
      <p:sp>
        <p:nvSpPr>
          <p:cNvPr id="455" name="Google Shape;455;p28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</p:txBody>
      </p:sp>
      <p:sp>
        <p:nvSpPr>
          <p:cNvPr id="456" name="Google Shape;456;p28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457" name="Google Shape;457;p28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pic>
        <p:nvPicPr>
          <p:cNvPr id="458" name="Google Shape;458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99072" y="218459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464" name="Google Shape;464;p29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465" name="Google Shape;465;p29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6" name="Google Shape;466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7" name="Google Shape;467;p29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468" name="Google Shape;468;p29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9" name="Google Shape;469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0" name="Google Shape;470;p29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471" name="Google Shape;471;p29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2" name="Google Shape;472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29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474" name="Google Shape;474;p29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5" name="Google Shape;475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6" name="Google Shape;476;p29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477" name="Google Shape;477;p29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8" name="Google Shape;478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9" name="Google Shape;479;p29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480" name="Google Shape;480;p29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1" name="Google Shape;481;p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2" name="Google Shape;482;p29"/>
          <p:cNvCxnSpPr>
            <a:stCxn id="480" idx="2"/>
            <a:endCxn id="468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3" name="Google Shape;483;p29"/>
          <p:cNvCxnSpPr>
            <a:stCxn id="477" idx="0"/>
            <a:endCxn id="480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4" name="Google Shape;484;p29"/>
          <p:cNvCxnSpPr>
            <a:stCxn id="468" idx="6"/>
            <a:endCxn id="480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5" name="Google Shape;485;p29"/>
          <p:cNvCxnSpPr>
            <a:stCxn id="465" idx="0"/>
            <a:endCxn id="480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6" name="Google Shape;486;p29"/>
          <p:cNvCxnSpPr>
            <a:stCxn id="477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7" name="Google Shape;487;p29"/>
          <p:cNvCxnSpPr>
            <a:stCxn id="465" idx="3"/>
            <a:endCxn id="472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8" name="Google Shape;488;p29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9" name="Google Shape;489;p29"/>
          <p:cNvCxnSpPr>
            <a:stCxn id="468" idx="3"/>
            <a:endCxn id="471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0" name="Google Shape;490;p29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1" name="Google Shape;491;p29"/>
          <p:cNvCxnSpPr>
            <a:stCxn id="468" idx="5"/>
            <a:endCxn id="477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2" name="Google Shape;492;p29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93" name="Google Shape;493;p29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  <p:sp>
        <p:nvSpPr>
          <p:cNvPr id="494" name="Google Shape;494;p29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</p:txBody>
      </p:sp>
      <p:sp>
        <p:nvSpPr>
          <p:cNvPr id="495" name="Google Shape;495;p29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</p:txBody>
      </p:sp>
      <p:sp>
        <p:nvSpPr>
          <p:cNvPr id="496" name="Google Shape;496;p29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497" name="Google Shape;497;p29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pic>
        <p:nvPicPr>
          <p:cNvPr id="498" name="Google Shape;498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70224" y="523362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504" name="Google Shape;504;p30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505" name="Google Shape;505;p30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6" name="Google Shape;506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7" name="Google Shape;507;p30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508" name="Google Shape;508;p30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9" name="Google Shape;509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0" name="Google Shape;510;p30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511" name="Google Shape;511;p30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2" name="Google Shape;512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3" name="Google Shape;513;p30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514" name="Google Shape;514;p30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5" name="Google Shape;515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6" name="Google Shape;516;p30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517" name="Google Shape;517;p30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8" name="Google Shape;518;p3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9" name="Google Shape;519;p30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520" name="Google Shape;520;p30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1" name="Google Shape;521;p3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22" name="Google Shape;522;p30"/>
          <p:cNvCxnSpPr>
            <a:stCxn id="520" idx="2"/>
            <a:endCxn id="508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3" name="Google Shape;523;p30"/>
          <p:cNvCxnSpPr>
            <a:stCxn id="517" idx="0"/>
            <a:endCxn id="520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4" name="Google Shape;524;p30"/>
          <p:cNvCxnSpPr>
            <a:stCxn id="508" idx="6"/>
            <a:endCxn id="520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5" name="Google Shape;525;p30"/>
          <p:cNvCxnSpPr>
            <a:stCxn id="505" idx="0"/>
            <a:endCxn id="520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6" name="Google Shape;526;p30"/>
          <p:cNvCxnSpPr>
            <a:stCxn id="517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7" name="Google Shape;527;p30"/>
          <p:cNvCxnSpPr>
            <a:stCxn id="505" idx="3"/>
            <a:endCxn id="512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8" name="Google Shape;528;p30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9" name="Google Shape;529;p30"/>
          <p:cNvCxnSpPr>
            <a:stCxn id="508" idx="3"/>
            <a:endCxn id="511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0" name="Google Shape;530;p30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1" name="Google Shape;531;p30"/>
          <p:cNvCxnSpPr>
            <a:stCxn id="508" idx="5"/>
            <a:endCxn id="517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2" name="Google Shape;532;p30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33" name="Google Shape;533;p30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  <p:sp>
        <p:nvSpPr>
          <p:cNvPr id="534" name="Google Shape;534;p30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</p:txBody>
      </p:sp>
      <p:sp>
        <p:nvSpPr>
          <p:cNvPr id="535" name="Google Shape;535;p30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</p:txBody>
      </p:sp>
      <p:sp>
        <p:nvSpPr>
          <p:cNvPr id="536" name="Google Shape;536;p30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537" name="Google Shape;537;p30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538" name="Google Shape;538;p30"/>
          <p:cNvSpPr txBox="1"/>
          <p:nvPr/>
        </p:nvSpPr>
        <p:spPr>
          <a:xfrm>
            <a:off x="7179951" y="273502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</p:txBody>
      </p:sp>
      <p:pic>
        <p:nvPicPr>
          <p:cNvPr id="539" name="Google Shape;539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3144" y="1541927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545" name="Google Shape;545;p31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546" name="Google Shape;546;p31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7" name="Google Shape;547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8" name="Google Shape;548;p31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549" name="Google Shape;549;p31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0" name="Google Shape;550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1" name="Google Shape;551;p31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552" name="Google Shape;552;p31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3" name="Google Shape;553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4" name="Google Shape;554;p31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555" name="Google Shape;555;p31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6" name="Google Shape;556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7" name="Google Shape;557;p31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558" name="Google Shape;558;p31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9" name="Google Shape;559;p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0" name="Google Shape;560;p31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561" name="Google Shape;561;p31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2" name="Google Shape;562;p3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63" name="Google Shape;563;p31"/>
          <p:cNvCxnSpPr>
            <a:stCxn id="561" idx="2"/>
            <a:endCxn id="549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64" name="Google Shape;564;p31"/>
          <p:cNvCxnSpPr>
            <a:stCxn id="558" idx="0"/>
            <a:endCxn id="561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65" name="Google Shape;565;p31"/>
          <p:cNvCxnSpPr>
            <a:stCxn id="549" idx="6"/>
            <a:endCxn id="561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66" name="Google Shape;566;p31"/>
          <p:cNvCxnSpPr>
            <a:stCxn id="546" idx="0"/>
            <a:endCxn id="561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67" name="Google Shape;567;p31"/>
          <p:cNvCxnSpPr>
            <a:stCxn id="558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68" name="Google Shape;568;p31"/>
          <p:cNvCxnSpPr>
            <a:stCxn id="546" idx="3"/>
            <a:endCxn id="553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69" name="Google Shape;569;p31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0" name="Google Shape;570;p31"/>
          <p:cNvCxnSpPr>
            <a:stCxn id="549" idx="3"/>
            <a:endCxn id="552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1" name="Google Shape;571;p31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2" name="Google Shape;572;p31"/>
          <p:cNvCxnSpPr>
            <a:stCxn id="549" idx="5"/>
            <a:endCxn id="558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3" name="Google Shape;573;p31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74" name="Google Shape;574;p31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  <p:sp>
        <p:nvSpPr>
          <p:cNvPr id="575" name="Google Shape;575;p31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</p:txBody>
      </p:sp>
      <p:sp>
        <p:nvSpPr>
          <p:cNvPr id="576" name="Google Shape;576;p31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</p:txBody>
      </p:sp>
      <p:sp>
        <p:nvSpPr>
          <p:cNvPr id="577" name="Google Shape;577;p31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578" name="Google Shape;578;p31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579" name="Google Shape;579;p31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pic>
        <p:nvPicPr>
          <p:cNvPr id="580" name="Google Shape;580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56799" y="1555581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586" name="Google Shape;586;p32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587" name="Google Shape;587;p32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8" name="Google Shape;588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32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590" name="Google Shape;590;p32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1" name="Google Shape;591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2" name="Google Shape;592;p32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593" name="Google Shape;593;p32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4" name="Google Shape;594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5" name="Google Shape;595;p32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596" name="Google Shape;596;p32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7" name="Google Shape;597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8" name="Google Shape;598;p32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599" name="Google Shape;599;p32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0" name="Google Shape;600;p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1" name="Google Shape;601;p32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602" name="Google Shape;602;p32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3" name="Google Shape;603;p3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04" name="Google Shape;604;p32"/>
          <p:cNvCxnSpPr>
            <a:stCxn id="602" idx="2"/>
            <a:endCxn id="590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05" name="Google Shape;605;p32"/>
          <p:cNvCxnSpPr>
            <a:stCxn id="599" idx="0"/>
            <a:endCxn id="602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06" name="Google Shape;606;p32"/>
          <p:cNvCxnSpPr>
            <a:stCxn id="590" idx="6"/>
            <a:endCxn id="602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07" name="Google Shape;607;p32"/>
          <p:cNvCxnSpPr>
            <a:stCxn id="587" idx="0"/>
            <a:endCxn id="602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08" name="Google Shape;608;p32"/>
          <p:cNvCxnSpPr>
            <a:stCxn id="599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09" name="Google Shape;609;p32"/>
          <p:cNvCxnSpPr>
            <a:stCxn id="587" idx="3"/>
            <a:endCxn id="594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0" name="Google Shape;610;p32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1" name="Google Shape;611;p32"/>
          <p:cNvCxnSpPr>
            <a:stCxn id="590" idx="3"/>
            <a:endCxn id="593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2" name="Google Shape;612;p32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3" name="Google Shape;613;p32"/>
          <p:cNvCxnSpPr>
            <a:stCxn id="590" idx="5"/>
            <a:endCxn id="599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4" name="Google Shape;614;p32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15" name="Google Shape;615;p32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  <p:sp>
        <p:nvSpPr>
          <p:cNvPr id="616" name="Google Shape;616;p32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</p:txBody>
      </p:sp>
      <p:sp>
        <p:nvSpPr>
          <p:cNvPr id="617" name="Google Shape;617;p32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618" name="Google Shape;618;p32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619" name="Google Shape;619;p32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620" name="Google Shape;620;p32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pic>
        <p:nvPicPr>
          <p:cNvPr id="621" name="Google Shape;621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52087" y="531358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627" name="Google Shape;627;p33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628" name="Google Shape;628;p33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9" name="Google Shape;62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0" name="Google Shape;630;p33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631" name="Google Shape;631;p33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2" name="Google Shape;632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3" name="Google Shape;633;p33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634" name="Google Shape;634;p33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5" name="Google Shape;635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6" name="Google Shape;636;p33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637" name="Google Shape;637;p33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8" name="Google Shape;638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9" name="Google Shape;639;p33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640" name="Google Shape;640;p33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1" name="Google Shape;641;p3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2" name="Google Shape;642;p33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643" name="Google Shape;643;p33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4" name="Google Shape;644;p3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45" name="Google Shape;645;p33"/>
          <p:cNvCxnSpPr>
            <a:stCxn id="643" idx="2"/>
            <a:endCxn id="631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46" name="Google Shape;646;p33"/>
          <p:cNvCxnSpPr>
            <a:stCxn id="640" idx="0"/>
            <a:endCxn id="643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47" name="Google Shape;647;p33"/>
          <p:cNvCxnSpPr>
            <a:stCxn id="631" idx="6"/>
            <a:endCxn id="643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48" name="Google Shape;648;p33"/>
          <p:cNvCxnSpPr>
            <a:stCxn id="628" idx="0"/>
            <a:endCxn id="643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49" name="Google Shape;649;p33"/>
          <p:cNvCxnSpPr>
            <a:stCxn id="640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0" name="Google Shape;650;p33"/>
          <p:cNvCxnSpPr>
            <a:stCxn id="628" idx="3"/>
            <a:endCxn id="635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1" name="Google Shape;651;p33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2" name="Google Shape;652;p33"/>
          <p:cNvCxnSpPr>
            <a:stCxn id="631" idx="3"/>
            <a:endCxn id="634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3" name="Google Shape;653;p33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4" name="Google Shape;654;p33"/>
          <p:cNvCxnSpPr>
            <a:stCxn id="631" idx="5"/>
            <a:endCxn id="640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5" name="Google Shape;655;p33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56" name="Google Shape;656;p33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  <p:sp>
        <p:nvSpPr>
          <p:cNvPr id="657" name="Google Shape;657;p33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658" name="Google Shape;658;p33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659" name="Google Shape;659;p33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660" name="Google Shape;660;p33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661" name="Google Shape;661;p33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pic>
        <p:nvPicPr>
          <p:cNvPr id="662" name="Google Shape;662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2">
            <a:off x="5100392" y="-21431"/>
            <a:ext cx="540858" cy="7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Graphs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SCC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Dijkstra’s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Dynamic Programming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Graphs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Bellman-Ford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Floyd-Warshall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PSet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668" name="Google Shape;668;p34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669" name="Google Shape;669;p34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0" name="Google Shape;670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1" name="Google Shape;671;p34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672" name="Google Shape;672;p34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3" name="Google Shape;67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4" name="Google Shape;674;p34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675" name="Google Shape;675;p34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6" name="Google Shape;676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7" name="Google Shape;677;p34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678" name="Google Shape;678;p34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9" name="Google Shape;679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0" name="Google Shape;680;p34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681" name="Google Shape;681;p34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2" name="Google Shape;682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3" name="Google Shape;683;p34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684" name="Google Shape;684;p34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5" name="Google Shape;685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86" name="Google Shape;686;p34"/>
          <p:cNvCxnSpPr>
            <a:stCxn id="684" idx="2"/>
            <a:endCxn id="672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87" name="Google Shape;687;p34"/>
          <p:cNvCxnSpPr>
            <a:stCxn id="681" idx="0"/>
            <a:endCxn id="68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88" name="Google Shape;688;p34"/>
          <p:cNvCxnSpPr>
            <a:stCxn id="672" idx="6"/>
            <a:endCxn id="684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89" name="Google Shape;689;p34"/>
          <p:cNvCxnSpPr>
            <a:stCxn id="669" idx="0"/>
            <a:endCxn id="68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0" name="Google Shape;690;p34"/>
          <p:cNvCxnSpPr>
            <a:stCxn id="68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1" name="Google Shape;691;p34"/>
          <p:cNvCxnSpPr>
            <a:stCxn id="669" idx="3"/>
            <a:endCxn id="67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2" name="Google Shape;692;p34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3" name="Google Shape;693;p34"/>
          <p:cNvCxnSpPr>
            <a:stCxn id="672" idx="3"/>
            <a:endCxn id="675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4" name="Google Shape;694;p34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5" name="Google Shape;695;p34"/>
          <p:cNvCxnSpPr>
            <a:stCxn id="672" idx="5"/>
            <a:endCxn id="681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6" name="Google Shape;696;p34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97" name="Google Shape;697;p34"/>
          <p:cNvSpPr txBox="1"/>
          <p:nvPr/>
        </p:nvSpPr>
        <p:spPr>
          <a:xfrm>
            <a:off x="4894271" y="3785329"/>
            <a:ext cx="3016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 Repeat until done.</a:t>
            </a:r>
            <a:endParaRPr sz="1100"/>
          </a:p>
        </p:txBody>
      </p:sp>
      <p:sp>
        <p:nvSpPr>
          <p:cNvPr id="698" name="Google Shape;698;p34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699" name="Google Shape;699;p34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700" name="Google Shape;700;p34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701" name="Google Shape;701;p34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702" name="Google Shape;702;p34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pic>
        <p:nvPicPr>
          <p:cNvPr id="703" name="Google Shape;703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2">
            <a:off x="5100392" y="-21431"/>
            <a:ext cx="540858" cy="7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709" name="Google Shape;709;p3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710" name="Google Shape;710;p3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1" name="Google Shape;711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2" name="Google Shape;712;p35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713" name="Google Shape;713;p3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4" name="Google Shape;714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5" name="Google Shape;715;p35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716" name="Google Shape;716;p3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7" name="Google Shape;717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8" name="Google Shape;718;p3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719" name="Google Shape;719;p3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0" name="Google Shape;720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1" name="Google Shape;721;p3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722" name="Google Shape;722;p3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3" name="Google Shape;723;p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4" name="Google Shape;724;p35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725" name="Google Shape;725;p3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6" name="Google Shape;726;p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27" name="Google Shape;727;p35"/>
          <p:cNvCxnSpPr>
            <a:stCxn id="725" idx="2"/>
            <a:endCxn id="713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28" name="Google Shape;728;p35"/>
          <p:cNvCxnSpPr>
            <a:stCxn id="722" idx="0"/>
            <a:endCxn id="725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29" name="Google Shape;729;p35"/>
          <p:cNvCxnSpPr>
            <a:stCxn id="713" idx="6"/>
            <a:endCxn id="725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0" name="Google Shape;730;p35"/>
          <p:cNvCxnSpPr>
            <a:stCxn id="710" idx="0"/>
            <a:endCxn id="725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1" name="Google Shape;731;p35"/>
          <p:cNvCxnSpPr>
            <a:stCxn id="722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2" name="Google Shape;732;p35"/>
          <p:cNvCxnSpPr>
            <a:stCxn id="710" idx="3"/>
            <a:endCxn id="717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3" name="Google Shape;733;p3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4" name="Google Shape;734;p35"/>
          <p:cNvCxnSpPr>
            <a:stCxn id="713" idx="3"/>
            <a:endCxn id="716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5" name="Google Shape;735;p3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6" name="Google Shape;736;p35"/>
          <p:cNvCxnSpPr>
            <a:stCxn id="713" idx="5"/>
            <a:endCxn id="722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7" name="Google Shape;737;p3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38" name="Google Shape;738;p35"/>
          <p:cNvSpPr txBox="1"/>
          <p:nvPr/>
        </p:nvSpPr>
        <p:spPr>
          <a:xfrm>
            <a:off x="4894271" y="3785329"/>
            <a:ext cx="3016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 Repeat until done.</a:t>
            </a:r>
            <a:endParaRPr sz="1100"/>
          </a:p>
        </p:txBody>
      </p:sp>
      <p:sp>
        <p:nvSpPr>
          <p:cNvPr id="739" name="Google Shape;739;p35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740" name="Google Shape;740;p3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741" name="Google Shape;741;p3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742" name="Google Shape;742;p3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743" name="Google Shape;743;p3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744" name="Google Shape;744;p35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pic>
        <p:nvPicPr>
          <p:cNvPr id="745" name="Google Shape;745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99673" y="1924517"/>
            <a:ext cx="532975" cy="81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313332">
            <a:off x="5100392" y="-21431"/>
            <a:ext cx="540858" cy="7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752" name="Google Shape;752;p36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753" name="Google Shape;753;p36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54" name="Google Shape;754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5" name="Google Shape;755;p36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756" name="Google Shape;756;p36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57" name="Google Shape;757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8" name="Google Shape;758;p36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759" name="Google Shape;759;p36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0" name="Google Shape;760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1" name="Google Shape;761;p36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762" name="Google Shape;762;p36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3" name="Google Shape;763;p3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4" name="Google Shape;764;p36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765" name="Google Shape;765;p36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6" name="Google Shape;766;p3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7" name="Google Shape;767;p36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768" name="Google Shape;768;p36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9" name="Google Shape;769;p3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70" name="Google Shape;770;p36"/>
          <p:cNvCxnSpPr>
            <a:stCxn id="768" idx="2"/>
            <a:endCxn id="756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1" name="Google Shape;771;p36"/>
          <p:cNvCxnSpPr>
            <a:stCxn id="765" idx="0"/>
            <a:endCxn id="768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2" name="Google Shape;772;p36"/>
          <p:cNvCxnSpPr>
            <a:stCxn id="756" idx="6"/>
            <a:endCxn id="768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3" name="Google Shape;773;p36"/>
          <p:cNvCxnSpPr>
            <a:stCxn id="753" idx="0"/>
            <a:endCxn id="768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4" name="Google Shape;774;p36"/>
          <p:cNvCxnSpPr>
            <a:stCxn id="765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5" name="Google Shape;775;p36"/>
          <p:cNvCxnSpPr>
            <a:stCxn id="753" idx="3"/>
            <a:endCxn id="760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6" name="Google Shape;776;p36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7" name="Google Shape;777;p36"/>
          <p:cNvCxnSpPr>
            <a:stCxn id="756" idx="3"/>
            <a:endCxn id="759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8" name="Google Shape;778;p36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9" name="Google Shape;779;p36"/>
          <p:cNvCxnSpPr>
            <a:stCxn id="756" idx="5"/>
            <a:endCxn id="765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80" name="Google Shape;780;p36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81" name="Google Shape;781;p36"/>
          <p:cNvSpPr txBox="1"/>
          <p:nvPr/>
        </p:nvSpPr>
        <p:spPr>
          <a:xfrm>
            <a:off x="4894271" y="3785329"/>
            <a:ext cx="301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all the edges.  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36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783" name="Google Shape;783;p36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784" name="Google Shape;784;p36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785" name="Google Shape;785;p36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786" name="Google Shape;786;p36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787" name="Google Shape;787;p36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793" name="Google Shape;793;p3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794" name="Google Shape;794;p3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5" name="Google Shape;795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6" name="Google Shape;796;p37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797" name="Google Shape;797;p3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8" name="Google Shape;79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9" name="Google Shape;799;p37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800" name="Google Shape;800;p3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1" name="Google Shape;801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2" name="Google Shape;802;p3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803" name="Google Shape;803;p3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4" name="Google Shape;804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5" name="Google Shape;805;p3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806" name="Google Shape;806;p3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7" name="Google Shape;807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8" name="Google Shape;808;p37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809" name="Google Shape;809;p3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0" name="Google Shape;810;p3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11" name="Google Shape;811;p37"/>
          <p:cNvCxnSpPr>
            <a:stCxn id="809" idx="2"/>
            <a:endCxn id="797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2" name="Google Shape;812;p37"/>
          <p:cNvCxnSpPr>
            <a:stCxn id="806" idx="0"/>
            <a:endCxn id="809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3" name="Google Shape;813;p37"/>
          <p:cNvCxnSpPr>
            <a:stCxn id="797" idx="6"/>
            <a:endCxn id="809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4" name="Google Shape;814;p37"/>
          <p:cNvCxnSpPr>
            <a:stCxn id="794" idx="0"/>
            <a:endCxn id="809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5" name="Google Shape;815;p37"/>
          <p:cNvCxnSpPr>
            <a:stCxn id="806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6" name="Google Shape;816;p37"/>
          <p:cNvCxnSpPr>
            <a:stCxn id="794" idx="3"/>
            <a:endCxn id="801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7" name="Google Shape;817;p3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8" name="Google Shape;818;p37"/>
          <p:cNvCxnSpPr>
            <a:stCxn id="797" idx="3"/>
            <a:endCxn id="800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9" name="Google Shape;819;p3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0" name="Google Shape;820;p37"/>
          <p:cNvCxnSpPr>
            <a:stCxn id="797" idx="5"/>
            <a:endCxn id="806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1" name="Google Shape;821;p3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822" name="Google Shape;822;p37"/>
          <p:cNvSpPr txBox="1"/>
          <p:nvPr/>
        </p:nvSpPr>
        <p:spPr>
          <a:xfrm>
            <a:off x="4894271" y="3785329"/>
            <a:ext cx="301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all the edges.  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37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824" name="Google Shape;824;p3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825" name="Google Shape;825;p3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826" name="Google Shape;826;p3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827" name="Google Shape;827;p3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828" name="Google Shape;828;p37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834" name="Google Shape;834;p38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835" name="Google Shape;835;p38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6" name="Google Shape;836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7" name="Google Shape;837;p38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838" name="Google Shape;838;p38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9" name="Google Shape;839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0" name="Google Shape;840;p38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841" name="Google Shape;841;p38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2" name="Google Shape;842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3" name="Google Shape;843;p38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844" name="Google Shape;844;p38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5" name="Google Shape;845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6" name="Google Shape;846;p38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847" name="Google Shape;847;p38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8" name="Google Shape;848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9" name="Google Shape;849;p38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850" name="Google Shape;850;p38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1" name="Google Shape;851;p3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52" name="Google Shape;852;p38"/>
          <p:cNvCxnSpPr>
            <a:stCxn id="850" idx="2"/>
            <a:endCxn id="838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3" name="Google Shape;853;p38"/>
          <p:cNvCxnSpPr>
            <a:stCxn id="847" idx="0"/>
            <a:endCxn id="850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4" name="Google Shape;854;p38"/>
          <p:cNvCxnSpPr>
            <a:stCxn id="838" idx="6"/>
            <a:endCxn id="850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5" name="Google Shape;855;p38"/>
          <p:cNvCxnSpPr>
            <a:stCxn id="835" idx="0"/>
            <a:endCxn id="850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6" name="Google Shape;856;p38"/>
          <p:cNvCxnSpPr>
            <a:stCxn id="847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7" name="Google Shape;857;p38"/>
          <p:cNvCxnSpPr>
            <a:stCxn id="835" idx="3"/>
            <a:endCxn id="842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8" name="Google Shape;858;p38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9" name="Google Shape;859;p38"/>
          <p:cNvCxnSpPr>
            <a:stCxn id="838" idx="3"/>
            <a:endCxn id="841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0" name="Google Shape;860;p38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1" name="Google Shape;861;p38"/>
          <p:cNvCxnSpPr>
            <a:stCxn id="838" idx="5"/>
            <a:endCxn id="847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2" name="Google Shape;862;p38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863" name="Google Shape;863;p38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38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865" name="Google Shape;865;p38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866" name="Google Shape;866;p38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867" name="Google Shape;867;p38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868" name="Google Shape;868;p38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869" name="Google Shape;869;p38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875" name="Google Shape;875;p39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876" name="Google Shape;876;p39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77" name="Google Shape;877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8" name="Google Shape;878;p39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879" name="Google Shape;879;p39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0" name="Google Shape;880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1" name="Google Shape;881;p39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882" name="Google Shape;882;p39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3" name="Google Shape;883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4" name="Google Shape;884;p39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885" name="Google Shape;885;p39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6" name="Google Shape;886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7" name="Google Shape;887;p39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888" name="Google Shape;888;p39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9" name="Google Shape;889;p3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0" name="Google Shape;890;p39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891" name="Google Shape;891;p39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2" name="Google Shape;892;p3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93" name="Google Shape;893;p39"/>
          <p:cNvCxnSpPr>
            <a:stCxn id="891" idx="2"/>
            <a:endCxn id="879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94" name="Google Shape;894;p39"/>
          <p:cNvCxnSpPr>
            <a:stCxn id="888" idx="0"/>
            <a:endCxn id="891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95" name="Google Shape;895;p39"/>
          <p:cNvCxnSpPr>
            <a:stCxn id="879" idx="6"/>
            <a:endCxn id="891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96" name="Google Shape;896;p39"/>
          <p:cNvCxnSpPr>
            <a:stCxn id="876" idx="0"/>
            <a:endCxn id="891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97" name="Google Shape;897;p39"/>
          <p:cNvCxnSpPr>
            <a:stCxn id="888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98" name="Google Shape;898;p39"/>
          <p:cNvCxnSpPr>
            <a:stCxn id="876" idx="3"/>
            <a:endCxn id="883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99" name="Google Shape;899;p39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0" name="Google Shape;900;p39"/>
          <p:cNvCxnSpPr>
            <a:stCxn id="879" idx="3"/>
            <a:endCxn id="882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1" name="Google Shape;901;p39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2" name="Google Shape;902;p39"/>
          <p:cNvCxnSpPr>
            <a:stCxn id="879" idx="5"/>
            <a:endCxn id="888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3" name="Google Shape;903;p39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904" name="Google Shape;904;p39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39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906" name="Google Shape;906;p39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907" name="Google Shape;907;p39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908" name="Google Shape;908;p39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909" name="Google Shape;909;p39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910" name="Google Shape;910;p39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pic>
        <p:nvPicPr>
          <p:cNvPr id="911" name="Google Shape;911;p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4616689" y="1926224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917" name="Google Shape;917;p40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918" name="Google Shape;918;p40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9" name="Google Shape;919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0" name="Google Shape;920;p40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921" name="Google Shape;921;p40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2" name="Google Shape;922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3" name="Google Shape;923;p40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924" name="Google Shape;924;p40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5" name="Google Shape;925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6" name="Google Shape;926;p40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927" name="Google Shape;927;p40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8" name="Google Shape;928;p4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9" name="Google Shape;929;p40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930" name="Google Shape;930;p40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1" name="Google Shape;931;p4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2" name="Google Shape;932;p40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933" name="Google Shape;933;p40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4" name="Google Shape;934;p4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35" name="Google Shape;935;p40"/>
          <p:cNvCxnSpPr>
            <a:stCxn id="933" idx="2"/>
            <a:endCxn id="921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36" name="Google Shape;936;p40"/>
          <p:cNvCxnSpPr>
            <a:stCxn id="930" idx="0"/>
            <a:endCxn id="933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37" name="Google Shape;937;p40"/>
          <p:cNvCxnSpPr>
            <a:stCxn id="921" idx="6"/>
            <a:endCxn id="933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38" name="Google Shape;938;p40"/>
          <p:cNvCxnSpPr>
            <a:stCxn id="918" idx="0"/>
            <a:endCxn id="933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39" name="Google Shape;939;p40"/>
          <p:cNvCxnSpPr>
            <a:stCxn id="930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0" name="Google Shape;940;p40"/>
          <p:cNvCxnSpPr>
            <a:stCxn id="918" idx="3"/>
            <a:endCxn id="925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1" name="Google Shape;941;p40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2" name="Google Shape;942;p40"/>
          <p:cNvCxnSpPr>
            <a:stCxn id="921" idx="3"/>
            <a:endCxn id="924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3" name="Google Shape;943;p40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4" name="Google Shape;944;p40"/>
          <p:cNvCxnSpPr>
            <a:stCxn id="921" idx="5"/>
            <a:endCxn id="930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5" name="Google Shape;945;p40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946" name="Google Shape;946;p40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40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948" name="Google Shape;948;p40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949" name="Google Shape;949;p40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950" name="Google Shape;950;p40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951" name="Google Shape;951;p40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952" name="Google Shape;952;p40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953" name="Google Shape;953;p40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40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pic>
        <p:nvPicPr>
          <p:cNvPr id="955" name="Google Shape;955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4616689" y="1926224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961" name="Google Shape;961;p41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962" name="Google Shape;962;p41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3" name="Google Shape;963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4" name="Google Shape;964;p41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965" name="Google Shape;965;p41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6" name="Google Shape;966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7" name="Google Shape;967;p41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968" name="Google Shape;968;p41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9" name="Google Shape;969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0" name="Google Shape;970;p41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971" name="Google Shape;971;p41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2" name="Google Shape;972;p4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3" name="Google Shape;973;p41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974" name="Google Shape;974;p41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5" name="Google Shape;975;p4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6" name="Google Shape;976;p41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977" name="Google Shape;977;p41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8" name="Google Shape;978;p4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79" name="Google Shape;979;p41"/>
          <p:cNvCxnSpPr>
            <a:stCxn id="977" idx="2"/>
            <a:endCxn id="965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0" name="Google Shape;980;p41"/>
          <p:cNvCxnSpPr>
            <a:stCxn id="974" idx="0"/>
            <a:endCxn id="977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1" name="Google Shape;981;p41"/>
          <p:cNvCxnSpPr>
            <a:stCxn id="965" idx="6"/>
            <a:endCxn id="977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2" name="Google Shape;982;p41"/>
          <p:cNvCxnSpPr>
            <a:stCxn id="962" idx="0"/>
            <a:endCxn id="977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3" name="Google Shape;983;p41"/>
          <p:cNvCxnSpPr>
            <a:stCxn id="974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4" name="Google Shape;984;p41"/>
          <p:cNvCxnSpPr>
            <a:stCxn id="962" idx="3"/>
            <a:endCxn id="969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5" name="Google Shape;985;p41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6" name="Google Shape;986;p41"/>
          <p:cNvCxnSpPr>
            <a:stCxn id="965" idx="3"/>
            <a:endCxn id="968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7" name="Google Shape;987;p41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8" name="Google Shape;988;p41"/>
          <p:cNvCxnSpPr>
            <a:stCxn id="965" idx="5"/>
            <a:endCxn id="974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9" name="Google Shape;989;p41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990" name="Google Shape;990;p41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41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992" name="Google Shape;992;p41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993" name="Google Shape;993;p41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994" name="Google Shape;994;p41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995" name="Google Shape;995;p41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996" name="Google Shape;996;p41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997" name="Google Shape;997;p41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41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pic>
        <p:nvPicPr>
          <p:cNvPr id="999" name="Google Shape;999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4616689" y="1926224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005" name="Google Shape;1005;p42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006" name="Google Shape;1006;p42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07" name="Google Shape;100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8" name="Google Shape;1008;p42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009" name="Google Shape;1009;p42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0" name="Google Shape;1010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1" name="Google Shape;1011;p42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012" name="Google Shape;1012;p42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3" name="Google Shape;1013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4" name="Google Shape;1014;p42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015" name="Google Shape;1015;p42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6" name="Google Shape;1016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7" name="Google Shape;1017;p42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018" name="Google Shape;1018;p42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9" name="Google Shape;1019;p4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0" name="Google Shape;1020;p42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021" name="Google Shape;1021;p42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2" name="Google Shape;1022;p4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23" name="Google Shape;1023;p42"/>
          <p:cNvCxnSpPr>
            <a:stCxn id="1021" idx="2"/>
            <a:endCxn id="1009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24" name="Google Shape;1024;p42"/>
          <p:cNvCxnSpPr>
            <a:stCxn id="1018" idx="0"/>
            <a:endCxn id="1021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25" name="Google Shape;1025;p42"/>
          <p:cNvCxnSpPr>
            <a:stCxn id="1009" idx="6"/>
            <a:endCxn id="1021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26" name="Google Shape;1026;p42"/>
          <p:cNvCxnSpPr>
            <a:stCxn id="1006" idx="0"/>
            <a:endCxn id="1021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27" name="Google Shape;1027;p42"/>
          <p:cNvCxnSpPr>
            <a:stCxn id="1018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28" name="Google Shape;1028;p42"/>
          <p:cNvCxnSpPr>
            <a:stCxn id="1006" idx="3"/>
            <a:endCxn id="1013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29" name="Google Shape;1029;p42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0" name="Google Shape;1030;p42"/>
          <p:cNvCxnSpPr>
            <a:stCxn id="1009" idx="3"/>
            <a:endCxn id="1012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1" name="Google Shape;1031;p42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2" name="Google Shape;1032;p42"/>
          <p:cNvCxnSpPr>
            <a:stCxn id="1009" idx="5"/>
            <a:endCxn id="1018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3" name="Google Shape;1033;p42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034" name="Google Shape;1034;p42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42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036" name="Google Shape;1036;p42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037" name="Google Shape;1037;p42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038" name="Google Shape;1038;p42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039" name="Google Shape;1039;p42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040" name="Google Shape;1040;p42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041" name="Google Shape;1041;p42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42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pic>
        <p:nvPicPr>
          <p:cNvPr id="1043" name="Google Shape;1043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5149798" y="68948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049" name="Google Shape;1049;p43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050" name="Google Shape;1050;p43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1" name="Google Shape;1051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2" name="Google Shape;1052;p43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053" name="Google Shape;1053;p43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4" name="Google Shape;1054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5" name="Google Shape;1055;p43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056" name="Google Shape;1056;p43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7" name="Google Shape;1057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8" name="Google Shape;1058;p43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059" name="Google Shape;1059;p43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0" name="Google Shape;1060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1" name="Google Shape;1061;p43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062" name="Google Shape;1062;p43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3" name="Google Shape;1063;p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4" name="Google Shape;1064;p43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065" name="Google Shape;1065;p43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6" name="Google Shape;1066;p4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67" name="Google Shape;1067;p43"/>
          <p:cNvCxnSpPr>
            <a:stCxn id="1065" idx="2"/>
            <a:endCxn id="1053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68" name="Google Shape;1068;p43"/>
          <p:cNvCxnSpPr>
            <a:stCxn id="1062" idx="0"/>
            <a:endCxn id="1065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69" name="Google Shape;1069;p43"/>
          <p:cNvCxnSpPr>
            <a:stCxn id="1053" idx="6"/>
            <a:endCxn id="1065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0" name="Google Shape;1070;p43"/>
          <p:cNvCxnSpPr>
            <a:stCxn id="1050" idx="0"/>
            <a:endCxn id="1065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1" name="Google Shape;1071;p43"/>
          <p:cNvCxnSpPr>
            <a:stCxn id="1062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2" name="Google Shape;1072;p43"/>
          <p:cNvCxnSpPr>
            <a:stCxn id="1050" idx="3"/>
            <a:endCxn id="1057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3" name="Google Shape;1073;p43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4" name="Google Shape;1074;p43"/>
          <p:cNvCxnSpPr>
            <a:stCxn id="1053" idx="3"/>
            <a:endCxn id="1056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5" name="Google Shape;1075;p43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6" name="Google Shape;1076;p43"/>
          <p:cNvCxnSpPr>
            <a:stCxn id="1053" idx="5"/>
            <a:endCxn id="1062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7" name="Google Shape;1077;p43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078" name="Google Shape;1078;p43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43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080" name="Google Shape;1080;p43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081" name="Google Shape;1081;p43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082" name="Google Shape;1082;p43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083" name="Google Shape;1083;p43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084" name="Google Shape;1084;p43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085" name="Google Shape;1085;p43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43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pic>
        <p:nvPicPr>
          <p:cNvPr id="1087" name="Google Shape;1087;p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261599">
            <a:off x="7088079" y="1627930"/>
            <a:ext cx="489278" cy="69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1553281" y="1692731"/>
            <a:ext cx="63906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/>
              <a:t>Graphs: </a:t>
            </a:r>
            <a:r>
              <a:rPr lang="en"/>
              <a:t>SCC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093" name="Google Shape;1093;p44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094" name="Google Shape;1094;p44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5" name="Google Shape;1095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6" name="Google Shape;1096;p44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097" name="Google Shape;1097;p44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8" name="Google Shape;1098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9" name="Google Shape;1099;p44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100" name="Google Shape;1100;p44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1" name="Google Shape;1101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2" name="Google Shape;1102;p44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103" name="Google Shape;1103;p44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4" name="Google Shape;1104;p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5" name="Google Shape;1105;p44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106" name="Google Shape;1106;p44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7" name="Google Shape;1107;p4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8" name="Google Shape;1108;p44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109" name="Google Shape;1109;p44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0" name="Google Shape;1110;p4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11" name="Google Shape;1111;p44"/>
          <p:cNvCxnSpPr>
            <a:stCxn id="1109" idx="2"/>
            <a:endCxn id="1097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2" name="Google Shape;1112;p44"/>
          <p:cNvCxnSpPr>
            <a:stCxn id="1106" idx="0"/>
            <a:endCxn id="1109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3" name="Google Shape;1113;p44"/>
          <p:cNvCxnSpPr>
            <a:stCxn id="1097" idx="6"/>
            <a:endCxn id="1109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4" name="Google Shape;1114;p44"/>
          <p:cNvCxnSpPr>
            <a:stCxn id="1094" idx="0"/>
            <a:endCxn id="1109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5" name="Google Shape;1115;p44"/>
          <p:cNvCxnSpPr>
            <a:stCxn id="1106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6" name="Google Shape;1116;p44"/>
          <p:cNvCxnSpPr>
            <a:stCxn id="1094" idx="3"/>
            <a:endCxn id="1101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7" name="Google Shape;1117;p44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8" name="Google Shape;1118;p44"/>
          <p:cNvCxnSpPr>
            <a:stCxn id="1097" idx="3"/>
            <a:endCxn id="1100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9" name="Google Shape;1119;p44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0" name="Google Shape;1120;p44"/>
          <p:cNvCxnSpPr>
            <a:stCxn id="1097" idx="5"/>
            <a:endCxn id="1106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1" name="Google Shape;1121;p44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122" name="Google Shape;1122;p44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44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124" name="Google Shape;1124;p44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125" name="Google Shape;1125;p44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126" name="Google Shape;1126;p44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127" name="Google Shape;1127;p44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128" name="Google Shape;1128;p44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129" name="Google Shape;1129;p44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44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pic>
        <p:nvPicPr>
          <p:cNvPr id="1131" name="Google Shape;1131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847887" y="593779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44"/>
          <p:cNvSpPr txBox="1"/>
          <p:nvPr/>
        </p:nvSpPr>
        <p:spPr>
          <a:xfrm>
            <a:off x="4842496" y="4685576"/>
            <a:ext cx="3402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138" name="Google Shape;1138;p4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139" name="Google Shape;1139;p4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0" name="Google Shape;1140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1" name="Google Shape;1141;p45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142" name="Google Shape;1142;p4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3" name="Google Shape;1143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4" name="Google Shape;1144;p45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145" name="Google Shape;1145;p4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6" name="Google Shape;1146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7" name="Google Shape;1147;p4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148" name="Google Shape;1148;p4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9" name="Google Shape;1149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0" name="Google Shape;1150;p4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151" name="Google Shape;1151;p4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2" name="Google Shape;1152;p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3" name="Google Shape;1153;p45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154" name="Google Shape;1154;p4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5" name="Google Shape;1155;p4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56" name="Google Shape;1156;p45"/>
          <p:cNvCxnSpPr>
            <a:stCxn id="1154" idx="2"/>
            <a:endCxn id="1142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57" name="Google Shape;1157;p45"/>
          <p:cNvCxnSpPr>
            <a:stCxn id="1151" idx="0"/>
            <a:endCxn id="115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58" name="Google Shape;1158;p45"/>
          <p:cNvCxnSpPr>
            <a:stCxn id="1142" idx="6"/>
            <a:endCxn id="1154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59" name="Google Shape;1159;p45"/>
          <p:cNvCxnSpPr>
            <a:stCxn id="1139" idx="0"/>
            <a:endCxn id="115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0" name="Google Shape;1160;p45"/>
          <p:cNvCxnSpPr>
            <a:stCxn id="115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1" name="Google Shape;1161;p45"/>
          <p:cNvCxnSpPr>
            <a:stCxn id="1139" idx="3"/>
            <a:endCxn id="114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2" name="Google Shape;1162;p4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3" name="Google Shape;1163;p45"/>
          <p:cNvCxnSpPr>
            <a:stCxn id="1142" idx="3"/>
            <a:endCxn id="1145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4" name="Google Shape;1164;p4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5" name="Google Shape;1165;p45"/>
          <p:cNvCxnSpPr>
            <a:stCxn id="1142" idx="5"/>
            <a:endCxn id="1151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6" name="Google Shape;1166;p4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167" name="Google Shape;1167;p45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45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169" name="Google Shape;1169;p4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170" name="Google Shape;1170;p4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171" name="Google Shape;1171;p4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172" name="Google Shape;1172;p4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173" name="Google Shape;1173;p45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174" name="Google Shape;1174;p45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45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pic>
        <p:nvPicPr>
          <p:cNvPr id="1176" name="Google Shape;1176;p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847887" y="593779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45"/>
          <p:cNvSpPr txBox="1"/>
          <p:nvPr/>
        </p:nvSpPr>
        <p:spPr>
          <a:xfrm>
            <a:off x="4842496" y="4685576"/>
            <a:ext cx="3402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183" name="Google Shape;1183;p46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184" name="Google Shape;1184;p46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5" name="Google Shape;1185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6" name="Google Shape;1186;p46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187" name="Google Shape;1187;p46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8" name="Google Shape;1188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9" name="Google Shape;1189;p46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190" name="Google Shape;1190;p46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1" name="Google Shape;1191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2" name="Google Shape;1192;p46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193" name="Google Shape;1193;p46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4" name="Google Shape;1194;p4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5" name="Google Shape;1195;p46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196" name="Google Shape;1196;p46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7" name="Google Shape;1197;p4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8" name="Google Shape;1198;p46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199" name="Google Shape;1199;p46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0" name="Google Shape;1200;p4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01" name="Google Shape;1201;p46"/>
          <p:cNvCxnSpPr>
            <a:stCxn id="1199" idx="2"/>
            <a:endCxn id="1187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2" name="Google Shape;1202;p46"/>
          <p:cNvCxnSpPr>
            <a:stCxn id="1196" idx="0"/>
            <a:endCxn id="1199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3" name="Google Shape;1203;p46"/>
          <p:cNvCxnSpPr>
            <a:stCxn id="1187" idx="6"/>
            <a:endCxn id="1199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4" name="Google Shape;1204;p46"/>
          <p:cNvCxnSpPr>
            <a:stCxn id="1184" idx="0"/>
            <a:endCxn id="1199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5" name="Google Shape;1205;p46"/>
          <p:cNvCxnSpPr>
            <a:stCxn id="1196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6" name="Google Shape;1206;p46"/>
          <p:cNvCxnSpPr>
            <a:stCxn id="1184" idx="3"/>
            <a:endCxn id="1191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7" name="Google Shape;1207;p46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8" name="Google Shape;1208;p46"/>
          <p:cNvCxnSpPr>
            <a:stCxn id="1187" idx="3"/>
            <a:endCxn id="1190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9" name="Google Shape;1209;p46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0" name="Google Shape;1210;p46"/>
          <p:cNvCxnSpPr>
            <a:stCxn id="1187" idx="5"/>
            <a:endCxn id="1196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1" name="Google Shape;1211;p46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212" name="Google Shape;1212;p46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46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214" name="Google Shape;1214;p46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215" name="Google Shape;1215;p46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216" name="Google Shape;1216;p46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217" name="Google Shape;1217;p46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218" name="Google Shape;1218;p46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219" name="Google Shape;1219;p46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46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pic>
        <p:nvPicPr>
          <p:cNvPr id="1221" name="Google Shape;1221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782927">
            <a:off x="6905788" y="1554400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46"/>
          <p:cNvSpPr txBox="1"/>
          <p:nvPr/>
        </p:nvSpPr>
        <p:spPr>
          <a:xfrm>
            <a:off x="4842496" y="4685576"/>
            <a:ext cx="3402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228" name="Google Shape;1228;p4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229" name="Google Shape;1229;p4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0" name="Google Shape;1230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1" name="Google Shape;1231;p47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232" name="Google Shape;1232;p4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3" name="Google Shape;1233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4" name="Google Shape;1234;p47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235" name="Google Shape;1235;p4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6" name="Google Shape;1236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7" name="Google Shape;1237;p4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238" name="Google Shape;1238;p4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9" name="Google Shape;1239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0" name="Google Shape;1240;p4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241" name="Google Shape;1241;p4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2" name="Google Shape;1242;p4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3" name="Google Shape;1243;p47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244" name="Google Shape;1244;p4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5" name="Google Shape;1245;p4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46" name="Google Shape;1246;p47"/>
          <p:cNvCxnSpPr>
            <a:stCxn id="1244" idx="2"/>
            <a:endCxn id="1232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47" name="Google Shape;1247;p47"/>
          <p:cNvCxnSpPr>
            <a:stCxn id="1241" idx="0"/>
            <a:endCxn id="124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48" name="Google Shape;1248;p47"/>
          <p:cNvCxnSpPr>
            <a:stCxn id="1232" idx="6"/>
            <a:endCxn id="1244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49" name="Google Shape;1249;p47"/>
          <p:cNvCxnSpPr>
            <a:stCxn id="1229" idx="0"/>
            <a:endCxn id="124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0" name="Google Shape;1250;p47"/>
          <p:cNvCxnSpPr>
            <a:stCxn id="124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1" name="Google Shape;1251;p47"/>
          <p:cNvCxnSpPr>
            <a:stCxn id="1229" idx="3"/>
            <a:endCxn id="123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2" name="Google Shape;1252;p4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3" name="Google Shape;1253;p47"/>
          <p:cNvCxnSpPr>
            <a:stCxn id="1232" idx="3"/>
            <a:endCxn id="1235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4" name="Google Shape;1254;p4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5" name="Google Shape;1255;p47"/>
          <p:cNvCxnSpPr>
            <a:stCxn id="1232" idx="5"/>
            <a:endCxn id="1241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6" name="Google Shape;1256;p4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257" name="Google Shape;1257;p47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47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259" name="Google Shape;1259;p4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260" name="Google Shape;1260;p4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261" name="Google Shape;1261;p4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262" name="Google Shape;1262;p4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263" name="Google Shape;1263;p47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264" name="Google Shape;1264;p47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47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pic>
        <p:nvPicPr>
          <p:cNvPr id="1266" name="Google Shape;1266;p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5228032" y="37451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47"/>
          <p:cNvSpPr txBox="1"/>
          <p:nvPr/>
        </p:nvSpPr>
        <p:spPr>
          <a:xfrm>
            <a:off x="4842496" y="4685576"/>
            <a:ext cx="340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273" name="Google Shape;1273;p48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274" name="Google Shape;1274;p48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5" name="Google Shape;1275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6" name="Google Shape;1276;p48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277" name="Google Shape;1277;p48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8" name="Google Shape;1278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9" name="Google Shape;1279;p48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280" name="Google Shape;1280;p48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1" name="Google Shape;1281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2" name="Google Shape;1282;p48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283" name="Google Shape;1283;p48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48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286" name="Google Shape;1286;p48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4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48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289" name="Google Shape;1289;p48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0" name="Google Shape;1290;p4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91" name="Google Shape;1291;p48"/>
          <p:cNvCxnSpPr>
            <a:stCxn id="1289" idx="2"/>
            <a:endCxn id="1277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2" name="Google Shape;1292;p48"/>
          <p:cNvCxnSpPr>
            <a:stCxn id="1286" idx="0"/>
            <a:endCxn id="1289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3" name="Google Shape;1293;p48"/>
          <p:cNvCxnSpPr>
            <a:stCxn id="1277" idx="6"/>
            <a:endCxn id="1289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4" name="Google Shape;1294;p48"/>
          <p:cNvCxnSpPr>
            <a:stCxn id="1274" idx="0"/>
            <a:endCxn id="1289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5" name="Google Shape;1295;p48"/>
          <p:cNvCxnSpPr>
            <a:stCxn id="1286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6" name="Google Shape;1296;p48"/>
          <p:cNvCxnSpPr>
            <a:stCxn id="1274" idx="3"/>
            <a:endCxn id="1281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7" name="Google Shape;1297;p48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8" name="Google Shape;1298;p48"/>
          <p:cNvCxnSpPr>
            <a:stCxn id="1277" idx="3"/>
            <a:endCxn id="1280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9" name="Google Shape;1299;p48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0" name="Google Shape;1300;p48"/>
          <p:cNvCxnSpPr>
            <a:stCxn id="1277" idx="5"/>
            <a:endCxn id="1286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1" name="Google Shape;1301;p48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302" name="Google Shape;1302;p48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48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304" name="Google Shape;1304;p48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305" name="Google Shape;1305;p48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306" name="Google Shape;1306;p48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307" name="Google Shape;1307;p48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308" name="Google Shape;1308;p48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309" name="Google Shape;1309;p48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48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48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sp>
        <p:nvSpPr>
          <p:cNvPr id="1312" name="Google Shape;1312;p48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sz="1100"/>
          </a:p>
        </p:txBody>
      </p:sp>
      <p:pic>
        <p:nvPicPr>
          <p:cNvPr id="1313" name="Google Shape;1313;p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5228032" y="37451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319" name="Google Shape;1319;p49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320" name="Google Shape;1320;p49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1" name="Google Shape;1321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2" name="Google Shape;1322;p49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323" name="Google Shape;1323;p49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4" name="Google Shape;1324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5" name="Google Shape;1325;p49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326" name="Google Shape;1326;p49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7" name="Google Shape;1327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8" name="Google Shape;1328;p49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329" name="Google Shape;1329;p49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0" name="Google Shape;1330;p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1" name="Google Shape;1331;p49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332" name="Google Shape;1332;p49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3" name="Google Shape;1333;p4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4" name="Google Shape;1334;p49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335" name="Google Shape;1335;p49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6" name="Google Shape;1336;p4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37" name="Google Shape;1337;p49"/>
          <p:cNvCxnSpPr>
            <a:stCxn id="1335" idx="2"/>
            <a:endCxn id="1323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38" name="Google Shape;1338;p49"/>
          <p:cNvCxnSpPr>
            <a:stCxn id="1332" idx="0"/>
            <a:endCxn id="1335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39" name="Google Shape;1339;p49"/>
          <p:cNvCxnSpPr>
            <a:stCxn id="1323" idx="6"/>
            <a:endCxn id="1335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0" name="Google Shape;1340;p49"/>
          <p:cNvCxnSpPr>
            <a:stCxn id="1320" idx="0"/>
            <a:endCxn id="1335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1" name="Google Shape;1341;p49"/>
          <p:cNvCxnSpPr>
            <a:stCxn id="1332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2" name="Google Shape;1342;p49"/>
          <p:cNvCxnSpPr>
            <a:stCxn id="1320" idx="3"/>
            <a:endCxn id="1327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3" name="Google Shape;1343;p49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4" name="Google Shape;1344;p49"/>
          <p:cNvCxnSpPr>
            <a:stCxn id="1323" idx="3"/>
            <a:endCxn id="1326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5" name="Google Shape;1345;p49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6" name="Google Shape;1346;p49"/>
          <p:cNvCxnSpPr>
            <a:stCxn id="1323" idx="5"/>
            <a:endCxn id="1332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7" name="Google Shape;1347;p49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348" name="Google Shape;1348;p49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49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350" name="Google Shape;1350;p49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351" name="Google Shape;1351;p49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352" name="Google Shape;1352;p49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353" name="Google Shape;1353;p49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354" name="Google Shape;1354;p49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355" name="Google Shape;1355;p49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49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49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sp>
        <p:nvSpPr>
          <p:cNvPr id="1358" name="Google Shape;1358;p49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sz="1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5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364" name="Google Shape;1364;p50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365" name="Google Shape;1365;p50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6" name="Google Shape;1366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7" name="Google Shape;1367;p50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368" name="Google Shape;1368;p50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9" name="Google Shape;1369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0" name="Google Shape;1370;p50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371" name="Google Shape;1371;p50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2" name="Google Shape;1372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73" name="Google Shape;1373;p50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74" name="Google Shape;1374;p50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75" name="Google Shape;1375;p50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76" name="Google Shape;1376;p50"/>
          <p:cNvCxnSpPr>
            <a:stCxn id="1365" idx="0"/>
          </p:cNvCxnSpPr>
          <p:nvPr/>
        </p:nvCxnSpPr>
        <p:spPr>
          <a:xfrm flipH="1" rot="10800000">
            <a:off x="5229486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77" name="Google Shape;1377;p50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78" name="Google Shape;1378;p50"/>
          <p:cNvCxnSpPr>
            <a:stCxn id="1365" idx="3"/>
            <a:endCxn id="1369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79" name="Google Shape;1379;p50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0" name="Google Shape;1380;p50"/>
          <p:cNvCxnSpPr>
            <a:endCxn id="1368" idx="0"/>
          </p:cNvCxnSpPr>
          <p:nvPr/>
        </p:nvCxnSpPr>
        <p:spPr>
          <a:xfrm flipH="1">
            <a:off x="3425579" y="1760611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1" name="Google Shape;1381;p50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2" name="Google Shape;1382;p50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3" name="Google Shape;1383;p50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384" name="Google Shape;1384;p50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50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386" name="Google Shape;1386;p50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387" name="Google Shape;1387;p50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388" name="Google Shape;1388;p50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389" name="Google Shape;1389;p50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390" name="Google Shape;1390;p50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391" name="Google Shape;1391;p50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50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50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sp>
        <p:nvSpPr>
          <p:cNvPr id="1394" name="Google Shape;1394;p50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sz="1100"/>
          </a:p>
        </p:txBody>
      </p:sp>
      <p:pic>
        <p:nvPicPr>
          <p:cNvPr id="1395" name="Google Shape;1395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39319">
            <a:off x="2991581" y="2224489"/>
            <a:ext cx="489278" cy="6938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6" name="Google Shape;1396;p50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397" name="Google Shape;1397;p50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98" name="Google Shape;1398;p5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9" name="Google Shape;1399;p50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400" name="Google Shape;1400;p50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1" name="Google Shape;1401;p5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2" name="Google Shape;1402;p50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403" name="Google Shape;1403;p50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4" name="Google Shape;1404;p5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410" name="Google Shape;1410;p51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411" name="Google Shape;1411;p51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2" name="Google Shape;1412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3" name="Google Shape;1413;p51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414" name="Google Shape;1414;p51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5" name="Google Shape;1415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16" name="Google Shape;1416;p51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17" name="Google Shape;1417;p51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18" name="Google Shape;1418;p51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19" name="Google Shape;1419;p51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0" name="Google Shape;1420;p51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1" name="Google Shape;1421;p51"/>
          <p:cNvCxnSpPr>
            <a:endCxn id="1412" idx="3"/>
          </p:cNvCxnSpPr>
          <p:nvPr/>
        </p:nvCxnSpPr>
        <p:spPr>
          <a:xfrm flipH="1">
            <a:off x="4041256" y="2873394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2" name="Google Shape;1422;p51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3" name="Google Shape;1423;p51"/>
          <p:cNvCxnSpPr>
            <a:endCxn id="1411" idx="0"/>
          </p:cNvCxnSpPr>
          <p:nvPr/>
        </p:nvCxnSpPr>
        <p:spPr>
          <a:xfrm flipH="1">
            <a:off x="3425579" y="1760611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4" name="Google Shape;1424;p51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5" name="Google Shape;1425;p51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6" name="Google Shape;1426;p51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427" name="Google Shape;1427;p51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51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429" name="Google Shape;1429;p51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430" name="Google Shape;1430;p51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431" name="Google Shape;1431;p51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432" name="Google Shape;1432;p51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433" name="Google Shape;1433;p51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434" name="Google Shape;1434;p51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51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51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sp>
        <p:nvSpPr>
          <p:cNvPr id="1437" name="Google Shape;1437;p51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sz="1100"/>
          </a:p>
        </p:txBody>
      </p:sp>
      <p:grpSp>
        <p:nvGrpSpPr>
          <p:cNvPr id="1438" name="Google Shape;1438;p51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439" name="Google Shape;1439;p51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0" name="Google Shape;1440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1" name="Google Shape;1441;p51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442" name="Google Shape;1442;p51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3" name="Google Shape;1443;p5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4" name="Google Shape;1444;p51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445" name="Google Shape;1445;p51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6" name="Google Shape;1446;p5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7" name="Google Shape;1447;p51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448" name="Google Shape;1448;p51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9" name="Google Shape;1449;p5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50" name="Google Shape;1450;p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1493042" y="3619110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456" name="Google Shape;1456;p52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457" name="Google Shape;1457;p52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8" name="Google Shape;1458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9" name="Google Shape;1459;p52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460" name="Google Shape;1460;p52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1" name="Google Shape;1461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62" name="Google Shape;1462;p52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3" name="Google Shape;1463;p52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4" name="Google Shape;1464;p52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5" name="Google Shape;1465;p52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6" name="Google Shape;1466;p52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7" name="Google Shape;1467;p52"/>
          <p:cNvCxnSpPr>
            <a:endCxn id="1458" idx="3"/>
          </p:cNvCxnSpPr>
          <p:nvPr/>
        </p:nvCxnSpPr>
        <p:spPr>
          <a:xfrm flipH="1">
            <a:off x="4041256" y="2873394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8" name="Google Shape;1468;p52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9" name="Google Shape;1469;p52"/>
          <p:cNvCxnSpPr>
            <a:endCxn id="1457" idx="0"/>
          </p:cNvCxnSpPr>
          <p:nvPr/>
        </p:nvCxnSpPr>
        <p:spPr>
          <a:xfrm flipH="1">
            <a:off x="3425579" y="1760611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0" name="Google Shape;1470;p52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1" name="Google Shape;1471;p52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2" name="Google Shape;1472;p52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473" name="Google Shape;1473;p52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52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475" name="Google Shape;1475;p52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476" name="Google Shape;1476;p52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477" name="Google Shape;1477;p52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478" name="Google Shape;1478;p52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479" name="Google Shape;1479;p52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480" name="Google Shape;1480;p52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52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52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sp>
        <p:nvSpPr>
          <p:cNvPr id="1483" name="Google Shape;1483;p52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sz="1100"/>
          </a:p>
        </p:txBody>
      </p:sp>
      <p:grpSp>
        <p:nvGrpSpPr>
          <p:cNvPr id="1484" name="Google Shape;1484;p52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485" name="Google Shape;1485;p52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86" name="Google Shape;1486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7" name="Google Shape;1487;p52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488" name="Google Shape;1488;p52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89" name="Google Shape;1489;p5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0" name="Google Shape;1490;p52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491" name="Google Shape;1491;p52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2" name="Google Shape;1492;p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3" name="Google Shape;1493;p52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494" name="Google Shape;1494;p52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5" name="Google Shape;1495;p5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6" name="Google Shape;1496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1493042" y="3619110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502" name="Google Shape;1502;p53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503" name="Google Shape;1503;p53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4" name="Google Shape;1504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5" name="Google Shape;1505;p53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506" name="Google Shape;1506;p53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7" name="Google Shape;1507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08" name="Google Shape;1508;p53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09" name="Google Shape;1509;p53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0" name="Google Shape;1510;p53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1" name="Google Shape;1511;p53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2" name="Google Shape;1512;p53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3" name="Google Shape;1513;p53"/>
          <p:cNvCxnSpPr>
            <a:endCxn id="1504" idx="3"/>
          </p:cNvCxnSpPr>
          <p:nvPr/>
        </p:nvCxnSpPr>
        <p:spPr>
          <a:xfrm flipH="1">
            <a:off x="4041256" y="2873394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4" name="Google Shape;1514;p53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5" name="Google Shape;1515;p53"/>
          <p:cNvCxnSpPr>
            <a:endCxn id="1503" idx="0"/>
          </p:cNvCxnSpPr>
          <p:nvPr/>
        </p:nvCxnSpPr>
        <p:spPr>
          <a:xfrm flipH="1">
            <a:off x="3425579" y="1760611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6" name="Google Shape;1516;p53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7" name="Google Shape;1517;p53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8" name="Google Shape;1518;p53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519" name="Google Shape;1519;p53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53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521" name="Google Shape;1521;p53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522" name="Google Shape;1522;p53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523" name="Google Shape;1523;p53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524" name="Google Shape;1524;p53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525" name="Google Shape;1525;p53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526" name="Google Shape;1526;p53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53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53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sp>
        <p:nvSpPr>
          <p:cNvPr id="1529" name="Google Shape;1529;p53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sz="1100"/>
          </a:p>
        </p:txBody>
      </p:sp>
      <p:grpSp>
        <p:nvGrpSpPr>
          <p:cNvPr id="1530" name="Google Shape;1530;p53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531" name="Google Shape;1531;p53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2" name="Google Shape;1532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3" name="Google Shape;1533;p53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534" name="Google Shape;1534;p53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5" name="Google Shape;1535;p5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6" name="Google Shape;1536;p53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537" name="Google Shape;1537;p53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8" name="Google Shape;1538;p5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9" name="Google Shape;1539;p53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540" name="Google Shape;1540;p53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1" name="Google Shape;1541;p5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42" name="Google Shape;1542;p5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040792" y="2224489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1445342" y="273845"/>
            <a:ext cx="6238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Strongly </a:t>
            </a:r>
            <a:r>
              <a:rPr i="1" lang="en"/>
              <a:t>vs</a:t>
            </a:r>
            <a:r>
              <a:rPr lang="en"/>
              <a:t> Connected Components</a:t>
            </a:r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1515470" y="3327830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8"/>
          <p:cNvSpPr/>
          <p:nvPr/>
        </p:nvSpPr>
        <p:spPr>
          <a:xfrm>
            <a:off x="2359193" y="3112598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3188697" y="378377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3720027" y="3112598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Google Shape;88;p18"/>
          <p:cNvCxnSpPr>
            <a:stCxn id="85" idx="5"/>
            <a:endCxn id="86" idx="1"/>
          </p:cNvCxnSpPr>
          <p:nvPr/>
        </p:nvCxnSpPr>
        <p:spPr>
          <a:xfrm>
            <a:off x="2688237" y="3426022"/>
            <a:ext cx="5568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" name="Google Shape;89;p18"/>
          <p:cNvCxnSpPr>
            <a:stCxn id="86" idx="7"/>
            <a:endCxn id="87" idx="3"/>
          </p:cNvCxnSpPr>
          <p:nvPr/>
        </p:nvCxnSpPr>
        <p:spPr>
          <a:xfrm flipH="1" rot="10800000">
            <a:off x="3517742" y="3425954"/>
            <a:ext cx="2586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" name="Google Shape;90;p18"/>
          <p:cNvCxnSpPr>
            <a:stCxn id="87" idx="1"/>
            <a:endCxn id="85" idx="6"/>
          </p:cNvCxnSpPr>
          <p:nvPr/>
        </p:nvCxnSpPr>
        <p:spPr>
          <a:xfrm flipH="1">
            <a:off x="2744782" y="3166373"/>
            <a:ext cx="1031700" cy="129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" name="Google Shape;91;p18"/>
          <p:cNvCxnSpPr>
            <a:stCxn id="85" idx="2"/>
            <a:endCxn id="84" idx="6"/>
          </p:cNvCxnSpPr>
          <p:nvPr/>
        </p:nvCxnSpPr>
        <p:spPr>
          <a:xfrm flipH="1">
            <a:off x="1901093" y="3296198"/>
            <a:ext cx="458100" cy="2151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18"/>
          <p:cNvSpPr txBox="1"/>
          <p:nvPr/>
        </p:nvSpPr>
        <p:spPr>
          <a:xfrm>
            <a:off x="1769870" y="1876019"/>
            <a:ext cx="22461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 graphs</a:t>
            </a:r>
            <a:b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 Components (CC)</a:t>
            </a:r>
            <a:endParaRPr sz="1100"/>
          </a:p>
        </p:txBody>
      </p:sp>
      <p:sp>
        <p:nvSpPr>
          <p:cNvPr id="93" name="Google Shape;93;p18"/>
          <p:cNvSpPr/>
          <p:nvPr/>
        </p:nvSpPr>
        <p:spPr>
          <a:xfrm>
            <a:off x="5124421" y="33455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5850156" y="31169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6679661" y="3788180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7210991" y="31169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8"/>
          <p:cNvCxnSpPr>
            <a:stCxn id="93" idx="6"/>
            <a:endCxn id="94" idx="3"/>
          </p:cNvCxnSpPr>
          <p:nvPr/>
        </p:nvCxnSpPr>
        <p:spPr>
          <a:xfrm flipH="1" rot="10800000">
            <a:off x="5509921" y="3430499"/>
            <a:ext cx="396600" cy="987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98" name="Google Shape;98;p18"/>
          <p:cNvCxnSpPr>
            <a:stCxn id="94" idx="5"/>
            <a:endCxn id="95" idx="1"/>
          </p:cNvCxnSpPr>
          <p:nvPr/>
        </p:nvCxnSpPr>
        <p:spPr>
          <a:xfrm>
            <a:off x="6179201" y="3430423"/>
            <a:ext cx="5568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99" name="Google Shape;99;p18"/>
          <p:cNvCxnSpPr>
            <a:stCxn id="95" idx="7"/>
            <a:endCxn id="96" idx="3"/>
          </p:cNvCxnSpPr>
          <p:nvPr/>
        </p:nvCxnSpPr>
        <p:spPr>
          <a:xfrm flipH="1" rot="10800000">
            <a:off x="7008705" y="3430355"/>
            <a:ext cx="2586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00" name="Google Shape;100;p18"/>
          <p:cNvCxnSpPr>
            <a:stCxn id="96" idx="1"/>
            <a:endCxn id="94" idx="6"/>
          </p:cNvCxnSpPr>
          <p:nvPr/>
        </p:nvCxnSpPr>
        <p:spPr>
          <a:xfrm flipH="1">
            <a:off x="6235746" y="3170774"/>
            <a:ext cx="1031700" cy="129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01" name="Google Shape;101;p18"/>
          <p:cNvCxnSpPr>
            <a:stCxn id="94" idx="2"/>
            <a:endCxn id="93" idx="7"/>
          </p:cNvCxnSpPr>
          <p:nvPr/>
        </p:nvCxnSpPr>
        <p:spPr>
          <a:xfrm flipH="1">
            <a:off x="5453556" y="3300599"/>
            <a:ext cx="396600" cy="987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02" name="Google Shape;102;p18"/>
          <p:cNvSpPr txBox="1"/>
          <p:nvPr/>
        </p:nvSpPr>
        <p:spPr>
          <a:xfrm>
            <a:off x="4952648" y="1880420"/>
            <a:ext cx="28626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graphs</a:t>
            </a:r>
            <a:b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Connected Components (</a:t>
            </a: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CC)</a:t>
            </a:r>
            <a:endParaRPr sz="1100"/>
          </a:p>
        </p:txBody>
      </p:sp>
      <p:cxnSp>
        <p:nvCxnSpPr>
          <p:cNvPr id="103" name="Google Shape;103;p18"/>
          <p:cNvCxnSpPr/>
          <p:nvPr/>
        </p:nvCxnSpPr>
        <p:spPr>
          <a:xfrm flipH="1">
            <a:off x="4601546" y="1467465"/>
            <a:ext cx="14700" cy="327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18"/>
          <p:cNvSpPr txBox="1"/>
          <p:nvPr/>
        </p:nvSpPr>
        <p:spPr>
          <a:xfrm>
            <a:off x="5795098" y="88500"/>
            <a:ext cx="2539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Please do not confuse them!</a:t>
            </a:r>
            <a:endParaRPr sz="1100"/>
          </a:p>
        </p:txBody>
      </p:sp>
      <p:sp>
        <p:nvSpPr>
          <p:cNvPr id="105" name="Google Shape;105;p18"/>
          <p:cNvSpPr txBox="1"/>
          <p:nvPr/>
        </p:nvSpPr>
        <p:spPr>
          <a:xfrm>
            <a:off x="2173654" y="4409768"/>
            <a:ext cx="25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with BFS/DFS</a:t>
            </a:r>
            <a:endParaRPr sz="1100"/>
          </a:p>
        </p:txBody>
      </p:sp>
      <p:sp>
        <p:nvSpPr>
          <p:cNvPr id="106" name="Google Shape;106;p18"/>
          <p:cNvSpPr txBox="1"/>
          <p:nvPr/>
        </p:nvSpPr>
        <p:spPr>
          <a:xfrm>
            <a:off x="5878228" y="4409768"/>
            <a:ext cx="1802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with DFS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5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548" name="Google Shape;1548;p54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549" name="Google Shape;1549;p54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50" name="Google Shape;1550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1" name="Google Shape;1551;p54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552" name="Google Shape;1552;p54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53" name="Google Shape;1553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54" name="Google Shape;1554;p54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55" name="Google Shape;1555;p54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56" name="Google Shape;1556;p54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57" name="Google Shape;1557;p54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58" name="Google Shape;1558;p54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59" name="Google Shape;1559;p54"/>
          <p:cNvCxnSpPr>
            <a:endCxn id="1550" idx="3"/>
          </p:cNvCxnSpPr>
          <p:nvPr/>
        </p:nvCxnSpPr>
        <p:spPr>
          <a:xfrm flipH="1">
            <a:off x="4041256" y="2873394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0" name="Google Shape;1560;p54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1" name="Google Shape;1561;p54"/>
          <p:cNvCxnSpPr>
            <a:endCxn id="1549" idx="0"/>
          </p:cNvCxnSpPr>
          <p:nvPr/>
        </p:nvCxnSpPr>
        <p:spPr>
          <a:xfrm flipH="1">
            <a:off x="3425579" y="1760611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2" name="Google Shape;1562;p54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3" name="Google Shape;1563;p54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4" name="Google Shape;1564;p54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565" name="Google Shape;1565;p54"/>
          <p:cNvSpPr txBox="1"/>
          <p:nvPr/>
        </p:nvSpPr>
        <p:spPr>
          <a:xfrm>
            <a:off x="4894271" y="3785329"/>
            <a:ext cx="3106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54"/>
          <p:cNvSpPr txBox="1"/>
          <p:nvPr/>
        </p:nvSpPr>
        <p:spPr>
          <a:xfrm>
            <a:off x="6477995" y="463948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567" name="Google Shape;1567;p54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568" name="Google Shape;1568;p54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569" name="Google Shape;1569;p54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570" name="Google Shape;1570;p54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571" name="Google Shape;1571;p54"/>
          <p:cNvSpPr txBox="1"/>
          <p:nvPr/>
        </p:nvSpPr>
        <p:spPr>
          <a:xfrm>
            <a:off x="5688892" y="2364702"/>
            <a:ext cx="854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572" name="Google Shape;1572;p54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54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54"/>
          <p:cNvSpPr/>
          <p:nvPr/>
        </p:nvSpPr>
        <p:spPr>
          <a:xfrm rot="2831777">
            <a:off x="2168118" y="2046347"/>
            <a:ext cx="1256533" cy="339021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54"/>
          <p:cNvSpPr txBox="1"/>
          <p:nvPr/>
        </p:nvSpPr>
        <p:spPr>
          <a:xfrm>
            <a:off x="5334693" y="3232438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sp>
        <p:nvSpPr>
          <p:cNvPr id="1576" name="Google Shape;1576;p54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sz="1100"/>
          </a:p>
        </p:txBody>
      </p:sp>
      <p:sp>
        <p:nvSpPr>
          <p:cNvPr id="1577" name="Google Shape;1577;p54"/>
          <p:cNvSpPr txBox="1"/>
          <p:nvPr/>
        </p:nvSpPr>
        <p:spPr>
          <a:xfrm rot="-2613487">
            <a:off x="2918735" y="3792062"/>
            <a:ext cx="1643907" cy="2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last DFS tree!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8" name="Google Shape;1578;p54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579" name="Google Shape;1579;p54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0" name="Google Shape;1580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1" name="Google Shape;1581;p54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582" name="Google Shape;1582;p54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3" name="Google Shape;1583;p5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4" name="Google Shape;1584;p54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585" name="Google Shape;1585;p54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6" name="Google Shape;1586;p5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7" name="Google Shape;1587;p54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588" name="Google Shape;1588;p54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9" name="Google Shape;1589;p5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0" name="Google Shape;1590;p5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040792" y="2224489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596" name="Google Shape;1596;p55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597" name="Google Shape;1597;p5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8" name="Google Shape;1598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9" name="Google Shape;1599;p5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600" name="Google Shape;1600;p5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1" name="Google Shape;1601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2" name="Google Shape;1602;p55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3" name="Google Shape;1603;p55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4" name="Google Shape;1604;p55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5" name="Google Shape;1605;p55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6" name="Google Shape;1606;p55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7" name="Google Shape;1607;p55"/>
          <p:cNvCxnSpPr>
            <a:endCxn id="1598" idx="3"/>
          </p:cNvCxnSpPr>
          <p:nvPr/>
        </p:nvCxnSpPr>
        <p:spPr>
          <a:xfrm flipH="1">
            <a:off x="4041256" y="2873394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8" name="Google Shape;1608;p5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9" name="Google Shape;1609;p55"/>
          <p:cNvCxnSpPr>
            <a:endCxn id="1597" idx="0"/>
          </p:cNvCxnSpPr>
          <p:nvPr/>
        </p:nvCxnSpPr>
        <p:spPr>
          <a:xfrm flipH="1">
            <a:off x="3425579" y="1760611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0" name="Google Shape;1610;p5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1" name="Google Shape;1611;p55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2" name="Google Shape;1612;p5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613" name="Google Shape;1613;p55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lang="en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5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sz="1100"/>
          </a:p>
        </p:txBody>
      </p:sp>
      <p:sp>
        <p:nvSpPr>
          <p:cNvPr id="1615" name="Google Shape;1615;p5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sz="1100"/>
          </a:p>
        </p:txBody>
      </p:sp>
      <p:sp>
        <p:nvSpPr>
          <p:cNvPr id="1616" name="Google Shape;1616;p5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sz="1100"/>
          </a:p>
        </p:txBody>
      </p:sp>
      <p:sp>
        <p:nvSpPr>
          <p:cNvPr id="1617" name="Google Shape;1617;p5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sz="1100"/>
          </a:p>
        </p:txBody>
      </p:sp>
      <p:sp>
        <p:nvSpPr>
          <p:cNvPr id="1618" name="Google Shape;1618;p5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sz="1100"/>
          </a:p>
        </p:txBody>
      </p:sp>
      <p:sp>
        <p:nvSpPr>
          <p:cNvPr id="1619" name="Google Shape;1619;p55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sz="1100"/>
          </a:p>
        </p:txBody>
      </p:sp>
      <p:sp>
        <p:nvSpPr>
          <p:cNvPr id="1620" name="Google Shape;1620;p55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55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55"/>
          <p:cNvSpPr/>
          <p:nvPr/>
        </p:nvSpPr>
        <p:spPr>
          <a:xfrm rot="2831777">
            <a:off x="2168118" y="2046347"/>
            <a:ext cx="1256533" cy="339021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55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sz="1100"/>
          </a:p>
        </p:txBody>
      </p:sp>
      <p:sp>
        <p:nvSpPr>
          <p:cNvPr id="1624" name="Google Shape;1624;p55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sz="1100"/>
          </a:p>
        </p:txBody>
      </p:sp>
      <p:sp>
        <p:nvSpPr>
          <p:cNvPr id="1625" name="Google Shape;1625;p55"/>
          <p:cNvSpPr txBox="1"/>
          <p:nvPr/>
        </p:nvSpPr>
        <p:spPr>
          <a:xfrm rot="-2613487">
            <a:off x="2918735" y="3792062"/>
            <a:ext cx="1643907" cy="2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last DFS tree!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55"/>
          <p:cNvSpPr txBox="1"/>
          <p:nvPr/>
        </p:nvSpPr>
        <p:spPr>
          <a:xfrm rot="1303582">
            <a:off x="3682691" y="4557402"/>
            <a:ext cx="1956376" cy="3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IT WORKED!</a:t>
            </a:r>
            <a:endParaRPr sz="1100"/>
          </a:p>
        </p:txBody>
      </p:sp>
      <p:grpSp>
        <p:nvGrpSpPr>
          <p:cNvPr id="1627" name="Google Shape;1627;p5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628" name="Google Shape;1628;p5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9" name="Google Shape;1629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0" name="Google Shape;1630;p55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631" name="Google Shape;1631;p5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2" name="Google Shape;1632;p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3" name="Google Shape;1633;p5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634" name="Google Shape;1634;p5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5" name="Google Shape;1635;p5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6" name="Google Shape;1636;p55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637" name="Google Shape;1637;p5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8" name="Google Shape;1638;p5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5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Graphs: Dijkstra’s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57"/>
          <p:cNvSpPr/>
          <p:nvPr/>
        </p:nvSpPr>
        <p:spPr>
          <a:xfrm>
            <a:off x="2384339" y="4256679"/>
            <a:ext cx="4004459" cy="653660"/>
          </a:xfrm>
          <a:custGeom>
            <a:rect b="b" l="l" r="r" t="t"/>
            <a:pathLst>
              <a:path extrusionOk="0" h="871546" w="5339279">
                <a:moveTo>
                  <a:pt x="3111754" y="228937"/>
                </a:moveTo>
                <a:cubicBezTo>
                  <a:pt x="3166718" y="137747"/>
                  <a:pt x="3221682" y="46557"/>
                  <a:pt x="3321616" y="19075"/>
                </a:cubicBezTo>
                <a:cubicBezTo>
                  <a:pt x="3421550" y="-8407"/>
                  <a:pt x="3673885" y="-15903"/>
                  <a:pt x="3711360" y="64045"/>
                </a:cubicBezTo>
                <a:cubicBezTo>
                  <a:pt x="3748836" y="143992"/>
                  <a:pt x="3726351" y="453789"/>
                  <a:pt x="3546469" y="498760"/>
                </a:cubicBezTo>
                <a:cubicBezTo>
                  <a:pt x="3366587" y="543731"/>
                  <a:pt x="2981839" y="391330"/>
                  <a:pt x="2632069" y="333868"/>
                </a:cubicBezTo>
                <a:cubicBezTo>
                  <a:pt x="2282299" y="276406"/>
                  <a:pt x="1685190" y="151488"/>
                  <a:pt x="1447846" y="153986"/>
                </a:cubicBezTo>
                <a:cubicBezTo>
                  <a:pt x="1210502" y="156484"/>
                  <a:pt x="1178023" y="256419"/>
                  <a:pt x="1208003" y="348858"/>
                </a:cubicBezTo>
                <a:cubicBezTo>
                  <a:pt x="1237983" y="441297"/>
                  <a:pt x="1123059" y="731107"/>
                  <a:pt x="1627728" y="708622"/>
                </a:cubicBezTo>
                <a:cubicBezTo>
                  <a:pt x="2132397" y="686137"/>
                  <a:pt x="3731347" y="281403"/>
                  <a:pt x="4236016" y="213947"/>
                </a:cubicBezTo>
                <a:cubicBezTo>
                  <a:pt x="4740685" y="146491"/>
                  <a:pt x="4600777" y="231436"/>
                  <a:pt x="4655741" y="303888"/>
                </a:cubicBezTo>
                <a:cubicBezTo>
                  <a:pt x="4710705" y="376341"/>
                  <a:pt x="5250351" y="643665"/>
                  <a:pt x="4565800" y="648662"/>
                </a:cubicBezTo>
                <a:cubicBezTo>
                  <a:pt x="3881249" y="653659"/>
                  <a:pt x="1257970" y="301389"/>
                  <a:pt x="548436" y="333868"/>
                </a:cubicBezTo>
                <a:cubicBezTo>
                  <a:pt x="-161098" y="366347"/>
                  <a:pt x="-116128" y="786072"/>
                  <a:pt x="308593" y="843534"/>
                </a:cubicBezTo>
                <a:cubicBezTo>
                  <a:pt x="733314" y="900996"/>
                  <a:pt x="2279800" y="736104"/>
                  <a:pt x="3096764" y="678642"/>
                </a:cubicBezTo>
                <a:cubicBezTo>
                  <a:pt x="3913728" y="621180"/>
                  <a:pt x="4888089" y="468780"/>
                  <a:pt x="5210377" y="498760"/>
                </a:cubicBezTo>
                <a:cubicBezTo>
                  <a:pt x="5532666" y="528740"/>
                  <a:pt x="5165406" y="808557"/>
                  <a:pt x="5030495" y="858524"/>
                </a:cubicBezTo>
                <a:cubicBezTo>
                  <a:pt x="4895584" y="908491"/>
                  <a:pt x="4400908" y="798563"/>
                  <a:pt x="4400908" y="798563"/>
                </a:cubicBez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9" name="Google Shape;1649;p57"/>
          <p:cNvSpPr/>
          <p:nvPr/>
        </p:nvSpPr>
        <p:spPr>
          <a:xfrm>
            <a:off x="3539584" y="4039859"/>
            <a:ext cx="1237800" cy="5553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/>
          </a:p>
        </p:txBody>
      </p:sp>
      <p:sp>
        <p:nvSpPr>
          <p:cNvPr id="1650" name="Google Shape;1650;p57"/>
          <p:cNvSpPr/>
          <p:nvPr/>
        </p:nvSpPr>
        <p:spPr>
          <a:xfrm>
            <a:off x="5057983" y="4458445"/>
            <a:ext cx="842700" cy="4518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Vegas</a:t>
            </a:r>
            <a:endParaRPr/>
          </a:p>
        </p:txBody>
      </p:sp>
      <p:sp>
        <p:nvSpPr>
          <p:cNvPr id="1651" name="Google Shape;1651;p57"/>
          <p:cNvSpPr/>
          <p:nvPr/>
        </p:nvSpPr>
        <p:spPr>
          <a:xfrm>
            <a:off x="4158512" y="4442326"/>
            <a:ext cx="1107300" cy="4518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Nashville</a:t>
            </a:r>
            <a:endParaRPr/>
          </a:p>
        </p:txBody>
      </p:sp>
      <p:sp>
        <p:nvSpPr>
          <p:cNvPr id="1652" name="Google Shape;1652;p57"/>
          <p:cNvSpPr/>
          <p:nvPr/>
        </p:nvSpPr>
        <p:spPr>
          <a:xfrm>
            <a:off x="3051323" y="4458445"/>
            <a:ext cx="1107300" cy="4359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Orleans</a:t>
            </a:r>
            <a:endParaRPr/>
          </a:p>
        </p:txBody>
      </p:sp>
      <p:sp>
        <p:nvSpPr>
          <p:cNvPr id="1653" name="Google Shape;1653;p57"/>
          <p:cNvSpPr/>
          <p:nvPr/>
        </p:nvSpPr>
        <p:spPr>
          <a:xfrm>
            <a:off x="4977949" y="4155759"/>
            <a:ext cx="1107300" cy="2865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Portland</a:t>
            </a:r>
            <a:endParaRPr/>
          </a:p>
        </p:txBody>
      </p:sp>
      <p:pic>
        <p:nvPicPr>
          <p:cNvPr id="1654" name="Google Shape;165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958" y="3359779"/>
            <a:ext cx="1391796" cy="741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55" name="Google Shape;1655;p57"/>
          <p:cNvSpPr txBox="1"/>
          <p:nvPr/>
        </p:nvSpPr>
        <p:spPr>
          <a:xfrm>
            <a:off x="3429250" y="3065540"/>
            <a:ext cx="102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YOINK!</a:t>
            </a:r>
            <a:endParaRPr/>
          </a:p>
        </p:txBody>
      </p:sp>
      <p:sp>
        <p:nvSpPr>
          <p:cNvPr id="1656" name="Google Shape;1656;p57"/>
          <p:cNvSpPr txBox="1"/>
          <p:nvPr/>
        </p:nvSpPr>
        <p:spPr>
          <a:xfrm>
            <a:off x="1413144" y="-97016"/>
            <a:ext cx="33642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lang="en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Dijkstra </a:t>
            </a:r>
            <a:br>
              <a:rPr b="0" lang="en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" sz="33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visual </a:t>
            </a:r>
            <a:r>
              <a:rPr b="0" lang="en" sz="30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intuition</a:t>
            </a:r>
            <a:endParaRPr/>
          </a:p>
        </p:txBody>
      </p:sp>
      <p:sp>
        <p:nvSpPr>
          <p:cNvPr id="1657" name="Google Shape;1657;p57"/>
          <p:cNvSpPr/>
          <p:nvPr/>
        </p:nvSpPr>
        <p:spPr>
          <a:xfrm>
            <a:off x="1803863" y="4668273"/>
            <a:ext cx="1107300" cy="4359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Mexico City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58"/>
          <p:cNvSpPr/>
          <p:nvPr/>
        </p:nvSpPr>
        <p:spPr>
          <a:xfrm>
            <a:off x="2881993" y="2203543"/>
            <a:ext cx="818086" cy="2432621"/>
          </a:xfrm>
          <a:custGeom>
            <a:rect b="b" l="l" r="r" t="t"/>
            <a:pathLst>
              <a:path extrusionOk="0" h="1829038" w="1686775">
                <a:moveTo>
                  <a:pt x="1446933" y="0"/>
                </a:moveTo>
                <a:cubicBezTo>
                  <a:pt x="1438188" y="73702"/>
                  <a:pt x="1429444" y="147404"/>
                  <a:pt x="1327011" y="329784"/>
                </a:cubicBezTo>
                <a:cubicBezTo>
                  <a:pt x="1224578" y="512164"/>
                  <a:pt x="1004723" y="966866"/>
                  <a:pt x="832336" y="1094282"/>
                </a:cubicBezTo>
                <a:cubicBezTo>
                  <a:pt x="659949" y="1221698"/>
                  <a:pt x="417608" y="976859"/>
                  <a:pt x="292690" y="1094282"/>
                </a:cubicBezTo>
                <a:cubicBezTo>
                  <a:pt x="167772" y="1211705"/>
                  <a:pt x="-149520" y="1708879"/>
                  <a:pt x="82828" y="1798820"/>
                </a:cubicBezTo>
                <a:cubicBezTo>
                  <a:pt x="315175" y="1888761"/>
                  <a:pt x="1000975" y="1761344"/>
                  <a:pt x="1686775" y="163392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58"/>
          <p:cNvSpPr/>
          <p:nvPr/>
        </p:nvSpPr>
        <p:spPr>
          <a:xfrm flipH="1" rot="1349501">
            <a:off x="4558840" y="3892493"/>
            <a:ext cx="1884976" cy="984171"/>
          </a:xfrm>
          <a:custGeom>
            <a:rect b="b" l="l" r="r" t="t"/>
            <a:pathLst>
              <a:path extrusionOk="0" h="1829038" w="1686775">
                <a:moveTo>
                  <a:pt x="1446933" y="0"/>
                </a:moveTo>
                <a:cubicBezTo>
                  <a:pt x="1438188" y="73702"/>
                  <a:pt x="1429444" y="147404"/>
                  <a:pt x="1327011" y="329784"/>
                </a:cubicBezTo>
                <a:cubicBezTo>
                  <a:pt x="1224578" y="512164"/>
                  <a:pt x="1004723" y="966866"/>
                  <a:pt x="832336" y="1094282"/>
                </a:cubicBezTo>
                <a:cubicBezTo>
                  <a:pt x="659949" y="1221698"/>
                  <a:pt x="417608" y="976859"/>
                  <a:pt x="292690" y="1094282"/>
                </a:cubicBezTo>
                <a:cubicBezTo>
                  <a:pt x="167772" y="1211705"/>
                  <a:pt x="-149520" y="1708879"/>
                  <a:pt x="82828" y="1798820"/>
                </a:cubicBezTo>
                <a:cubicBezTo>
                  <a:pt x="315175" y="1888761"/>
                  <a:pt x="1000975" y="1761344"/>
                  <a:pt x="1686775" y="163392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58"/>
          <p:cNvSpPr/>
          <p:nvPr/>
        </p:nvSpPr>
        <p:spPr>
          <a:xfrm>
            <a:off x="3573146" y="2242010"/>
            <a:ext cx="725303" cy="1037520"/>
          </a:xfrm>
          <a:custGeom>
            <a:rect b="b" l="l" r="r" t="t"/>
            <a:pathLst>
              <a:path extrusionOk="0" h="622201" w="967071">
                <a:moveTo>
                  <a:pt x="700741" y="0"/>
                </a:moveTo>
                <a:cubicBezTo>
                  <a:pt x="629719" y="101354"/>
                  <a:pt x="558698" y="202708"/>
                  <a:pt x="443288" y="239698"/>
                </a:cubicBezTo>
                <a:cubicBezTo>
                  <a:pt x="327878" y="276688"/>
                  <a:pt x="48233" y="158319"/>
                  <a:pt x="8283" y="221942"/>
                </a:cubicBezTo>
                <a:cubicBezTo>
                  <a:pt x="-31667" y="285565"/>
                  <a:pt x="79304" y="603682"/>
                  <a:pt x="203591" y="621437"/>
                </a:cubicBezTo>
                <a:cubicBezTo>
                  <a:pt x="327878" y="639192"/>
                  <a:pt x="626760" y="341791"/>
                  <a:pt x="754007" y="328474"/>
                </a:cubicBezTo>
                <a:cubicBezTo>
                  <a:pt x="881254" y="315158"/>
                  <a:pt x="924162" y="428348"/>
                  <a:pt x="967071" y="54153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5" name="Google Shape;1665;p58"/>
          <p:cNvCxnSpPr/>
          <p:nvPr/>
        </p:nvCxnSpPr>
        <p:spPr>
          <a:xfrm flipH="1">
            <a:off x="4988856" y="1529323"/>
            <a:ext cx="6300" cy="3786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6" name="Google Shape;1666;p58"/>
          <p:cNvSpPr/>
          <p:nvPr/>
        </p:nvSpPr>
        <p:spPr>
          <a:xfrm>
            <a:off x="4369988" y="1051729"/>
            <a:ext cx="1237800" cy="5553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/>
          </a:p>
        </p:txBody>
      </p:sp>
      <p:sp>
        <p:nvSpPr>
          <p:cNvPr id="1667" name="Google Shape;1667;p58"/>
          <p:cNvSpPr/>
          <p:nvPr/>
        </p:nvSpPr>
        <p:spPr>
          <a:xfrm>
            <a:off x="4041689" y="2973195"/>
            <a:ext cx="1107300" cy="451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Nashville</a:t>
            </a:r>
            <a:endParaRPr/>
          </a:p>
        </p:txBody>
      </p:sp>
      <p:sp>
        <p:nvSpPr>
          <p:cNvPr id="1668" name="Google Shape;1668;p58"/>
          <p:cNvSpPr/>
          <p:nvPr/>
        </p:nvSpPr>
        <p:spPr>
          <a:xfrm>
            <a:off x="3651220" y="4146947"/>
            <a:ext cx="1107300" cy="43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Orleans</a:t>
            </a:r>
            <a:endParaRPr/>
          </a:p>
        </p:txBody>
      </p:sp>
      <p:sp>
        <p:nvSpPr>
          <p:cNvPr id="1669" name="Google Shape;1669;p58"/>
          <p:cNvSpPr/>
          <p:nvPr/>
        </p:nvSpPr>
        <p:spPr>
          <a:xfrm>
            <a:off x="3435154" y="1992621"/>
            <a:ext cx="1107300" cy="286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Portland</a:t>
            </a:r>
            <a:endParaRPr/>
          </a:p>
        </p:txBody>
      </p:sp>
      <p:pic>
        <p:nvPicPr>
          <p:cNvPr id="1670" name="Google Shape;167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6362" y="371648"/>
            <a:ext cx="1391796" cy="741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71" name="Google Shape;1671;p58"/>
          <p:cNvSpPr txBox="1"/>
          <p:nvPr/>
        </p:nvSpPr>
        <p:spPr>
          <a:xfrm>
            <a:off x="4259654" y="77410"/>
            <a:ext cx="102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YOINK!</a:t>
            </a:r>
            <a:endParaRPr/>
          </a:p>
        </p:txBody>
      </p:sp>
      <p:sp>
        <p:nvSpPr>
          <p:cNvPr id="1672" name="Google Shape;1672;p58"/>
          <p:cNvSpPr txBox="1"/>
          <p:nvPr/>
        </p:nvSpPr>
        <p:spPr>
          <a:xfrm>
            <a:off x="1413144" y="-97016"/>
            <a:ext cx="33642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Dijkstra </a:t>
            </a:r>
            <a:b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visual </a:t>
            </a:r>
            <a:r>
              <a:rPr lang="en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intuition</a:t>
            </a:r>
            <a:endParaRPr/>
          </a:p>
        </p:txBody>
      </p:sp>
      <p:sp>
        <p:nvSpPr>
          <p:cNvPr id="1673" name="Google Shape;1673;p58"/>
          <p:cNvSpPr/>
          <p:nvPr/>
        </p:nvSpPr>
        <p:spPr>
          <a:xfrm>
            <a:off x="4791158" y="3570555"/>
            <a:ext cx="1107300" cy="43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Mexico City</a:t>
            </a:r>
            <a:endParaRPr/>
          </a:p>
        </p:txBody>
      </p:sp>
      <p:sp>
        <p:nvSpPr>
          <p:cNvPr id="1674" name="Google Shape;1674;p58"/>
          <p:cNvSpPr/>
          <p:nvPr/>
        </p:nvSpPr>
        <p:spPr>
          <a:xfrm>
            <a:off x="4535602" y="1811845"/>
            <a:ext cx="842700" cy="451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 Vegas</a:t>
            </a:r>
            <a:endParaRPr/>
          </a:p>
        </p:txBody>
      </p:sp>
      <p:sp>
        <p:nvSpPr>
          <p:cNvPr id="1675" name="Google Shape;1675;p58"/>
          <p:cNvSpPr txBox="1"/>
          <p:nvPr/>
        </p:nvSpPr>
        <p:spPr>
          <a:xfrm>
            <a:off x="4988916" y="1559734"/>
            <a:ext cx="31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cxnSp>
        <p:nvCxnSpPr>
          <p:cNvPr id="1676" name="Google Shape;1676;p58"/>
          <p:cNvCxnSpPr>
            <a:stCxn id="1666" idx="3"/>
            <a:endCxn id="1669" idx="0"/>
          </p:cNvCxnSpPr>
          <p:nvPr/>
        </p:nvCxnSpPr>
        <p:spPr>
          <a:xfrm flipH="1">
            <a:off x="3988760" y="1525707"/>
            <a:ext cx="562500" cy="4668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7" name="Google Shape;1677;p58"/>
          <p:cNvSpPr txBox="1"/>
          <p:nvPr/>
        </p:nvSpPr>
        <p:spPr>
          <a:xfrm>
            <a:off x="3736477" y="1676518"/>
            <a:ext cx="52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cxnSp>
        <p:nvCxnSpPr>
          <p:cNvPr id="1678" name="Google Shape;1678;p58"/>
          <p:cNvCxnSpPr>
            <a:stCxn id="1674" idx="4"/>
            <a:endCxn id="1667" idx="0"/>
          </p:cNvCxnSpPr>
          <p:nvPr/>
        </p:nvCxnSpPr>
        <p:spPr>
          <a:xfrm flipH="1">
            <a:off x="4595452" y="2263645"/>
            <a:ext cx="361500" cy="7095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9" name="Google Shape;1679;p58"/>
          <p:cNvSpPr txBox="1"/>
          <p:nvPr/>
        </p:nvSpPr>
        <p:spPr>
          <a:xfrm>
            <a:off x="4742842" y="2471619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cxnSp>
        <p:nvCxnSpPr>
          <p:cNvPr id="1680" name="Google Shape;1680;p58"/>
          <p:cNvCxnSpPr>
            <a:stCxn id="1674" idx="5"/>
            <a:endCxn id="1673" idx="0"/>
          </p:cNvCxnSpPr>
          <p:nvPr/>
        </p:nvCxnSpPr>
        <p:spPr>
          <a:xfrm>
            <a:off x="5254891" y="2197480"/>
            <a:ext cx="90000" cy="1373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1" name="Google Shape;1681;p58"/>
          <p:cNvSpPr txBox="1"/>
          <p:nvPr/>
        </p:nvSpPr>
        <p:spPr>
          <a:xfrm>
            <a:off x="5254768" y="2599980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cxnSp>
        <p:nvCxnSpPr>
          <p:cNvPr id="1682" name="Google Shape;1682;p58"/>
          <p:cNvCxnSpPr>
            <a:stCxn id="1667" idx="4"/>
            <a:endCxn id="1668" idx="0"/>
          </p:cNvCxnSpPr>
          <p:nvPr/>
        </p:nvCxnSpPr>
        <p:spPr>
          <a:xfrm flipH="1">
            <a:off x="4204739" y="3424995"/>
            <a:ext cx="390600" cy="722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3" name="Google Shape;1683;p58"/>
          <p:cNvSpPr txBox="1"/>
          <p:nvPr/>
        </p:nvSpPr>
        <p:spPr>
          <a:xfrm>
            <a:off x="4037285" y="3703857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684" name="Google Shape;1684;p58"/>
          <p:cNvSpPr txBox="1"/>
          <p:nvPr/>
        </p:nvSpPr>
        <p:spPr>
          <a:xfrm>
            <a:off x="5761784" y="249468"/>
            <a:ext cx="227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This creates a tree!</a:t>
            </a:r>
            <a:endParaRPr/>
          </a:p>
        </p:txBody>
      </p:sp>
      <p:sp>
        <p:nvSpPr>
          <p:cNvPr id="1685" name="Google Shape;1685;p58"/>
          <p:cNvSpPr txBox="1"/>
          <p:nvPr/>
        </p:nvSpPr>
        <p:spPr>
          <a:xfrm>
            <a:off x="5761784" y="1292471"/>
            <a:ext cx="22782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The highlighted + fully stretched edges along this tree are the shortest paths!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59"/>
          <p:cNvSpPr txBox="1"/>
          <p:nvPr>
            <p:ph type="title"/>
          </p:nvPr>
        </p:nvSpPr>
        <p:spPr>
          <a:xfrm>
            <a:off x="1378744" y="1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Dijkstra Pseudocode</a:t>
            </a:r>
            <a:endParaRPr/>
          </a:p>
        </p:txBody>
      </p:sp>
      <p:sp>
        <p:nvSpPr>
          <p:cNvPr id="1691" name="Google Shape;1691;p59"/>
          <p:cNvSpPr txBox="1"/>
          <p:nvPr/>
        </p:nvSpPr>
        <p:spPr>
          <a:xfrm>
            <a:off x="1378744" y="1364458"/>
            <a:ext cx="6386400" cy="263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389" l="-589" r="0" t="-959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92" name="Google Shape;1692;p59"/>
          <p:cNvSpPr/>
          <p:nvPr/>
        </p:nvSpPr>
        <p:spPr>
          <a:xfrm>
            <a:off x="1378743" y="3943171"/>
            <a:ext cx="638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Shouldn’t be used on graphs with negative edges!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Runtime? Will need to use Fibonacci heaps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 make operations highlighted operations run faster!</a:t>
            </a:r>
            <a:endParaRPr/>
          </a:p>
        </p:txBody>
      </p:sp>
      <p:sp>
        <p:nvSpPr>
          <p:cNvPr id="1693" name="Google Shape;1693;p59"/>
          <p:cNvSpPr txBox="1"/>
          <p:nvPr/>
        </p:nvSpPr>
        <p:spPr>
          <a:xfrm>
            <a:off x="1378744" y="1006190"/>
            <a:ext cx="287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Dijkstra(G,s):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60"/>
          <p:cNvSpPr txBox="1"/>
          <p:nvPr>
            <p:ph type="title"/>
          </p:nvPr>
        </p:nvSpPr>
        <p:spPr>
          <a:xfrm>
            <a:off x="1542297" y="112228"/>
            <a:ext cx="61281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lang="en"/>
              <a:t>Need to use Fibonacci Heap to implement fastest Dijkstra</a:t>
            </a:r>
            <a:endParaRPr/>
          </a:p>
        </p:txBody>
      </p:sp>
      <p:graphicFrame>
        <p:nvGraphicFramePr>
          <p:cNvPr id="1699" name="Google Shape;1699;p60"/>
          <p:cNvGraphicFramePr/>
          <p:nvPr/>
        </p:nvGraphicFramePr>
        <p:xfrm>
          <a:off x="1666374" y="105641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{5F585647-72D6-4D12-97FB-5A6C0C08C5F3}</a:tableStyleId>
              </a:tblPr>
              <a:tblGrid>
                <a:gridCol w="941425"/>
                <a:gridCol w="941425"/>
                <a:gridCol w="941425"/>
                <a:gridCol w="920600"/>
                <a:gridCol w="962225"/>
                <a:gridCol w="959800"/>
              </a:tblGrid>
              <a:tr h="866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Sorted Arrays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Linked Lists</a:t>
                      </a:r>
                      <a:endParaRPr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Binary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Heap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Fibonacci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Heap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Red-Black 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Trees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chemeClr val="accent4"/>
                    </a:solidFill>
                  </a:tcPr>
                </a:tc>
              </a:tr>
              <a:tr h="614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endParaRPr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O(log(n))        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546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Delete</a:t>
                      </a:r>
                      <a:endParaRPr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+O(1)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+O(log(n))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+O(log(n))*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687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Insert</a:t>
                      </a:r>
                      <a:endParaRPr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O(1)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O(1)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687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Extract-min</a:t>
                      </a:r>
                      <a:endParaRPr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O(1)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O(log(n))*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687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Decrease-key</a:t>
                      </a:r>
                      <a:endParaRPr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+O(1)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+O(log(n)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O(1)*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</a:t>
                      </a:r>
                      <a:endParaRPr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</a:tbl>
          </a:graphicData>
        </a:graphic>
      </p:graphicFrame>
      <p:sp>
        <p:nvSpPr>
          <p:cNvPr id="1700" name="Google Shape;1700;p60"/>
          <p:cNvSpPr txBox="1"/>
          <p:nvPr/>
        </p:nvSpPr>
        <p:spPr>
          <a:xfrm rot="-301544">
            <a:off x="5261281" y="906421"/>
            <a:ext cx="1475974" cy="2999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- amortized time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61"/>
          <p:cNvSpPr txBox="1"/>
          <p:nvPr>
            <p:ph type="title"/>
          </p:nvPr>
        </p:nvSpPr>
        <p:spPr>
          <a:xfrm>
            <a:off x="227242" y="0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Amortized Analysis</a:t>
            </a:r>
            <a:endParaRPr/>
          </a:p>
        </p:txBody>
      </p:sp>
      <p:sp>
        <p:nvSpPr>
          <p:cNvPr id="1706" name="Google Shape;1706;p61"/>
          <p:cNvSpPr txBox="1"/>
          <p:nvPr>
            <p:ph idx="1" type="body"/>
          </p:nvPr>
        </p:nvSpPr>
        <p:spPr>
          <a:xfrm>
            <a:off x="3104481" y="897975"/>
            <a:ext cx="5915100" cy="3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" sz="2200"/>
              <a:t>Example</a:t>
            </a:r>
            <a:r>
              <a:rPr b="1" lang="en" sz="2600"/>
              <a:t>:</a:t>
            </a:r>
            <a:endParaRPr/>
          </a:p>
          <a:p>
            <a:pPr indent="-18148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Incrementing a binary counter n times.</a:t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8148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Say that flipping a bit is costly.</a:t>
            </a:r>
            <a:endParaRPr/>
          </a:p>
          <a:p>
            <a:pPr indent="-180022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Some steps are very expensive.</a:t>
            </a:r>
            <a:endParaRPr/>
          </a:p>
          <a:p>
            <a:pPr indent="-180022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Many are very cheap.</a:t>
            </a:r>
            <a:endParaRPr/>
          </a:p>
          <a:p>
            <a:pPr indent="-18148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i="1" lang="en"/>
              <a:t>Amortized</a:t>
            </a:r>
            <a:r>
              <a:rPr lang="en"/>
              <a:t> over all the inputs, it turns out to be pretty cheap.  </a:t>
            </a:r>
            <a:endParaRPr/>
          </a:p>
          <a:p>
            <a:pPr indent="-180022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O(n) for all n increments = O(1) per increment (amortized).</a:t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707" name="Google Shape;1707;p61"/>
          <p:cNvSpPr txBox="1"/>
          <p:nvPr/>
        </p:nvSpPr>
        <p:spPr>
          <a:xfrm rot="-5400000">
            <a:off x="5817466" y="-1057129"/>
            <a:ext cx="978000" cy="6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0001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0010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0011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0100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0101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0110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0111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1001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1011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1101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1111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61"/>
          <p:cNvSpPr txBox="1"/>
          <p:nvPr/>
        </p:nvSpPr>
        <p:spPr>
          <a:xfrm>
            <a:off x="3037241" y="2374206"/>
            <a:ext cx="6142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        1      2         1      3       1       2       1       4       1       2       1       3        1       2       1</a:t>
            </a:r>
            <a:endParaRPr/>
          </a:p>
        </p:txBody>
      </p:sp>
      <p:sp>
        <p:nvSpPr>
          <p:cNvPr id="1709" name="Google Shape;1709;p61"/>
          <p:cNvSpPr txBox="1"/>
          <p:nvPr/>
        </p:nvSpPr>
        <p:spPr>
          <a:xfrm>
            <a:off x="146969" y="897975"/>
            <a:ext cx="2879400" cy="230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279" l="-1749" r="-879" t="-10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6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Dijkstra with </a:t>
            </a:r>
            <a:r>
              <a:rPr b="1" lang="en"/>
              <a:t>Fibonacci Heap</a:t>
            </a:r>
            <a:endParaRPr/>
          </a:p>
        </p:txBody>
      </p:sp>
      <p:sp>
        <p:nvSpPr>
          <p:cNvPr id="1715" name="Google Shape;1715;p62"/>
          <p:cNvSpPr txBox="1"/>
          <p:nvPr>
            <p:ph idx="1" type="body"/>
          </p:nvPr>
        </p:nvSpPr>
        <p:spPr>
          <a:xfrm>
            <a:off x="1614487" y="1369219"/>
            <a:ext cx="6195300" cy="28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>
                <a:solidFill>
                  <a:schemeClr val="accent4"/>
                </a:solidFill>
              </a:rPr>
              <a:t>T(extractMin) = O(log(n))                   </a:t>
            </a:r>
            <a:r>
              <a:rPr lang="en">
                <a:solidFill>
                  <a:schemeClr val="accent2"/>
                </a:solidFill>
              </a:rPr>
              <a:t>(amortized time*)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>
                <a:solidFill>
                  <a:schemeClr val="accent4"/>
                </a:solidFill>
              </a:rPr>
              <a:t>T(decreaseKey) = O(1)                        </a:t>
            </a:r>
            <a:r>
              <a:rPr lang="en">
                <a:solidFill>
                  <a:schemeClr val="accent2"/>
                </a:solidFill>
              </a:rPr>
              <a:t>(amortized time*)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5C00"/>
              </a:buClr>
              <a:buSzPts val="2100"/>
              <a:buChar char="●"/>
            </a:pPr>
            <a:r>
              <a:rPr lang="en">
                <a:solidFill>
                  <a:srgbClr val="FF5C00"/>
                </a:solidFill>
              </a:rPr>
              <a:t>See CS166 for more!  (or CLRS)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rgbClr val="FF5C00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 of Dijkstra  </a:t>
            </a:r>
            <a:endParaRPr sz="1800"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="/>
            </a:pPr>
            <a:r>
              <a:rPr lang="en"/>
              <a:t>O(n</a:t>
            </a:r>
            <a:r>
              <a:rPr lang="en">
                <a:solidFill>
                  <a:schemeClr val="accent4"/>
                </a:solidFill>
              </a:rPr>
              <a:t>( T(</a:t>
            </a:r>
            <a:r>
              <a:rPr lang="en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extractMin</a:t>
            </a:r>
            <a:r>
              <a:rPr lang="en">
                <a:solidFill>
                  <a:schemeClr val="accent4"/>
                </a:solidFill>
              </a:rPr>
              <a:t>) ) </a:t>
            </a:r>
            <a:r>
              <a:rPr lang="en"/>
              <a:t>+ m </a:t>
            </a:r>
            <a:r>
              <a:rPr lang="en">
                <a:solidFill>
                  <a:schemeClr val="accent4"/>
                </a:solidFill>
              </a:rPr>
              <a:t>T(</a:t>
            </a:r>
            <a:r>
              <a:rPr lang="en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decreaseKey</a:t>
            </a:r>
            <a:r>
              <a:rPr lang="en">
                <a:solidFill>
                  <a:schemeClr val="accent4"/>
                </a:solidFill>
              </a:rPr>
              <a:t>)</a:t>
            </a:r>
            <a:r>
              <a:rPr lang="en"/>
              <a:t>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rgbClr val="FF5C00"/>
              </a:buClr>
              <a:buSzPts val="1800"/>
              <a:buFont typeface="Arial"/>
              <a:buChar char="="/>
            </a:pPr>
            <a:r>
              <a:rPr lang="en">
                <a:solidFill>
                  <a:srgbClr val="FF5C00"/>
                </a:solidFill>
              </a:rPr>
              <a:t>O(nlog(n) + m)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16" name="Google Shape;1716;p62"/>
          <p:cNvSpPr txBox="1"/>
          <p:nvPr/>
        </p:nvSpPr>
        <p:spPr>
          <a:xfrm>
            <a:off x="1758895" y="4360382"/>
            <a:ext cx="622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*This means that any sequence of d </a:t>
            </a:r>
            <a:r>
              <a:rPr lang="en" sz="1350">
                <a:solidFill>
                  <a:schemeClr val="accent2"/>
                </a:solidFill>
                <a:latin typeface="Courier"/>
                <a:ea typeface="Courier"/>
                <a:cs typeface="Courier"/>
                <a:sym typeface="Courier"/>
              </a:rPr>
              <a:t>extractMin</a:t>
            </a:r>
            <a:r>
              <a:rPr lang="en" sz="135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calls takes time at most O(dlog(n)).  But a few of the d may take longer than O(log(n)) and some may take less time..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2" name="Google Shape;1722;p63"/>
          <p:cNvSpPr/>
          <p:nvPr/>
        </p:nvSpPr>
        <p:spPr>
          <a:xfrm>
            <a:off x="514350" y="514350"/>
            <a:ext cx="8115300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3" name="Google Shape;1723;p63"/>
          <p:cNvSpPr txBox="1"/>
          <p:nvPr>
            <p:ph type="title"/>
          </p:nvPr>
        </p:nvSpPr>
        <p:spPr>
          <a:xfrm>
            <a:off x="1311751" y="1321379"/>
            <a:ext cx="63552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lang="en" sz="2800">
                <a:solidFill>
                  <a:srgbClr val="595959"/>
                </a:solidFill>
              </a:rPr>
              <a:t>Dynamic Programming</a:t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Algorithm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614488" y="1526952"/>
            <a:ext cx="6386700" cy="3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 DFS.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>
                <a:solidFill>
                  <a:schemeClr val="accent4"/>
                </a:solidFill>
              </a:rPr>
              <a:t>Choose starting vertices in any order.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>
                <a:solidFill>
                  <a:schemeClr val="accent4"/>
                </a:solidFill>
              </a:rPr>
              <a:t>Order vertices by reverse finishing times</a:t>
            </a:r>
            <a:r>
              <a:rPr lang="en">
                <a:solidFill>
                  <a:schemeClr val="accent1"/>
                </a:solidFill>
              </a:rPr>
              <a:t>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">
                <a:solidFill>
                  <a:srgbClr val="FF0000"/>
                </a:solidFill>
              </a:rPr>
              <a:t>Reverse all the edges in the graph.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 DFS again to create </a:t>
            </a:r>
            <a:r>
              <a:rPr b="1" lang="en">
                <a:solidFill>
                  <a:schemeClr val="accent2"/>
                </a:solidFill>
              </a:rPr>
              <a:t>a new DFS forest</a:t>
            </a:r>
            <a:r>
              <a:rPr lang="en"/>
              <a:t>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>
                <a:solidFill>
                  <a:schemeClr val="accent4"/>
                </a:solidFill>
              </a:rPr>
              <a:t>(Using the reverse-finish-time order from the first DFS run.)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 SCCs are the different trees in the </a:t>
            </a:r>
            <a:r>
              <a:rPr b="1" lang="en">
                <a:solidFill>
                  <a:schemeClr val="accent2"/>
                </a:solidFill>
              </a:rPr>
              <a:t>new DFS forest.</a:t>
            </a:r>
            <a:endParaRPr b="1"/>
          </a:p>
        </p:txBody>
      </p:sp>
      <p:sp>
        <p:nvSpPr>
          <p:cNvPr id="113" name="Google Shape;113;p19"/>
          <p:cNvSpPr txBox="1"/>
          <p:nvPr/>
        </p:nvSpPr>
        <p:spPr>
          <a:xfrm>
            <a:off x="1614488" y="921769"/>
            <a:ext cx="3359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7F00"/>
                </a:solidFill>
                <a:latin typeface="Calibri"/>
                <a:ea typeface="Calibri"/>
                <a:cs typeface="Calibri"/>
                <a:sym typeface="Calibri"/>
              </a:rPr>
              <a:t>Running time: O(n + m)</a:t>
            </a:r>
            <a:endParaRPr sz="1100"/>
          </a:p>
        </p:txBody>
      </p:sp>
      <p:sp>
        <p:nvSpPr>
          <p:cNvPr id="114" name="Google Shape;114;p19"/>
          <p:cNvSpPr txBox="1"/>
          <p:nvPr/>
        </p:nvSpPr>
        <p:spPr>
          <a:xfrm>
            <a:off x="3672350" y="0"/>
            <a:ext cx="2092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[Actual algorithm!]</a:t>
            </a:r>
            <a:endParaRPr sz="1100"/>
          </a:p>
        </p:txBody>
      </p:sp>
      <p:sp>
        <p:nvSpPr>
          <p:cNvPr id="115" name="Google Shape;115;p19"/>
          <p:cNvSpPr/>
          <p:nvPr/>
        </p:nvSpPr>
        <p:spPr>
          <a:xfrm rot="10401485">
            <a:off x="5835976" y="1280859"/>
            <a:ext cx="295685" cy="1244395"/>
          </a:xfrm>
          <a:prstGeom prst="leftBrace">
            <a:avLst>
              <a:gd fmla="val 163596" name="adj1"/>
              <a:gd fmla="val 50626" name="adj2"/>
            </a:avLst>
          </a:prstGeom>
          <a:noFill/>
          <a:ln cap="flat" cmpd="sng" w="222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095253" y="1379469"/>
            <a:ext cx="1530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(This is basically</a:t>
            </a:r>
            <a:br>
              <a:rPr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“PretendTopoSort”)</a:t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19"/>
          <p:cNvCxnSpPr>
            <a:stCxn id="118" idx="1"/>
          </p:cNvCxnSpPr>
          <p:nvPr/>
        </p:nvCxnSpPr>
        <p:spPr>
          <a:xfrm flipH="1">
            <a:off x="5707779" y="2796522"/>
            <a:ext cx="895200" cy="140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18" name="Google Shape;118;p19"/>
          <p:cNvSpPr txBox="1"/>
          <p:nvPr/>
        </p:nvSpPr>
        <p:spPr>
          <a:xfrm>
            <a:off x="6602979" y="2330922"/>
            <a:ext cx="10824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(This doesn’t </a:t>
            </a:r>
            <a:b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change SCCs)</a:t>
            </a:r>
            <a:endParaRPr sz="11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64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</a:t>
            </a:r>
            <a:r>
              <a:rPr b="1" i="1" lang="en">
                <a:solidFill>
                  <a:srgbClr val="FF0000"/>
                </a:solidFill>
              </a:rPr>
              <a:t>dynamic programming</a:t>
            </a:r>
            <a:r>
              <a:rPr lang="en"/>
              <a:t>?</a:t>
            </a:r>
            <a:endParaRPr/>
          </a:p>
        </p:txBody>
      </p:sp>
      <p:sp>
        <p:nvSpPr>
          <p:cNvPr id="1729" name="Google Shape;1729;p64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It is an algorithm design paradigm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like divide-and-conquer is an algorithm design paradigm.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Usually it is for solving </a:t>
            </a:r>
            <a:r>
              <a:rPr b="1" lang="en">
                <a:solidFill>
                  <a:schemeClr val="accent1"/>
                </a:solidFill>
              </a:rPr>
              <a:t>optimization problems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eg, </a:t>
            </a:r>
            <a:r>
              <a:rPr b="1" i="1" lang="en">
                <a:solidFill>
                  <a:schemeClr val="accent1"/>
                </a:solidFill>
              </a:rPr>
              <a:t>shortest </a:t>
            </a:r>
            <a:r>
              <a:rPr lang="en">
                <a:solidFill>
                  <a:schemeClr val="accent1"/>
                </a:solidFill>
              </a:rPr>
              <a:t>path, or </a:t>
            </a:r>
            <a:r>
              <a:rPr b="1" i="1" lang="en">
                <a:solidFill>
                  <a:schemeClr val="accent1"/>
                </a:solidFill>
              </a:rPr>
              <a:t>longest</a:t>
            </a:r>
            <a:r>
              <a:rPr b="1" lang="en">
                <a:solidFill>
                  <a:schemeClr val="accent1"/>
                </a:solidFill>
              </a:rPr>
              <a:t> </a:t>
            </a:r>
            <a:r>
              <a:rPr lang="en">
                <a:solidFill>
                  <a:schemeClr val="accent1"/>
                </a:solidFill>
              </a:rPr>
              <a:t>common subsequence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(Fibonacci numbers aren’t an optimization problem, but they are a good example…)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65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Bottom up approach</a:t>
            </a:r>
            <a:br>
              <a:rPr lang="en"/>
            </a:br>
            <a:r>
              <a:rPr lang="en" sz="2100">
                <a:solidFill>
                  <a:srgbClr val="7030A0"/>
                </a:solidFill>
              </a:rPr>
              <a:t>what we just saw.</a:t>
            </a:r>
            <a:endParaRPr/>
          </a:p>
        </p:txBody>
      </p:sp>
      <p:sp>
        <p:nvSpPr>
          <p:cNvPr id="1735" name="Google Shape;1735;p65"/>
          <p:cNvSpPr txBox="1"/>
          <p:nvPr>
            <p:ph idx="1" type="body"/>
          </p:nvPr>
        </p:nvSpPr>
        <p:spPr>
          <a:xfrm>
            <a:off x="1614488" y="1369219"/>
            <a:ext cx="5915100" cy="3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100"/>
              <a:buChar char="●"/>
            </a:pPr>
            <a:r>
              <a:rPr lang="en">
                <a:solidFill>
                  <a:srgbClr val="7030A0"/>
                </a:solidFill>
              </a:rPr>
              <a:t>For Fibonacci: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Solve the small problems first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</a:pPr>
            <a:r>
              <a:rPr lang="en">
                <a:solidFill>
                  <a:schemeClr val="accent5"/>
                </a:solidFill>
              </a:rPr>
              <a:t>fill in F[0],F[1]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Then bigger problems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7F00"/>
              </a:buClr>
              <a:buSzPts val="1800"/>
              <a:buChar char="○"/>
            </a:pPr>
            <a:r>
              <a:rPr lang="en">
                <a:solidFill>
                  <a:srgbClr val="FF7F00"/>
                </a:solidFill>
              </a:rPr>
              <a:t>fill in F[2]</a:t>
            </a:r>
            <a:endParaRPr>
              <a:solidFill>
                <a:srgbClr val="FF7F00"/>
              </a:solidFill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…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Then bigger problems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fill in F[n-1]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Then finally solve the real problem.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fill in F[n]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36" name="Google Shape;173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689404">
            <a:off x="5844812" y="574579"/>
            <a:ext cx="2083424" cy="1589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66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Top down approach</a:t>
            </a:r>
            <a:endParaRPr/>
          </a:p>
        </p:txBody>
      </p:sp>
      <p:sp>
        <p:nvSpPr>
          <p:cNvPr id="1742" name="Google Shape;1742;p66"/>
          <p:cNvSpPr txBox="1"/>
          <p:nvPr>
            <p:ph idx="1" type="body"/>
          </p:nvPr>
        </p:nvSpPr>
        <p:spPr>
          <a:xfrm>
            <a:off x="1614488" y="1369219"/>
            <a:ext cx="4514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Think of it like a recursive algorithm.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</a:pPr>
            <a:r>
              <a:rPr lang="en">
                <a:solidFill>
                  <a:schemeClr val="accent1"/>
                </a:solidFill>
              </a:rPr>
              <a:t>To solve the big problem: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Recurse to solve smaller problems</a:t>
            </a:r>
            <a:endParaRPr/>
          </a:p>
          <a:p>
            <a:pPr indent="-17145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">
                <a:solidFill>
                  <a:schemeClr val="accent1"/>
                </a:solidFill>
              </a:rPr>
              <a:t>Those recurse to solve smaller problems</a:t>
            </a:r>
            <a:endParaRPr/>
          </a:p>
          <a:p>
            <a:pPr indent="-177800" lvl="3" marL="12065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>
                <a:solidFill>
                  <a:schemeClr val="accent1"/>
                </a:solidFill>
              </a:rPr>
              <a:t>etc..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 difference from divide and conquer: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b="1" lang="en">
                <a:solidFill>
                  <a:schemeClr val="accent1"/>
                </a:solidFill>
              </a:rPr>
              <a:t>Memo-ization</a:t>
            </a:r>
            <a:endParaRPr b="1">
              <a:solidFill>
                <a:schemeClr val="accent1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Keep track of what small problems you’ve already solved to prevent re-solving the same problem twice.</a:t>
            </a:r>
            <a:endParaRPr/>
          </a:p>
        </p:txBody>
      </p:sp>
      <p:pic>
        <p:nvPicPr>
          <p:cNvPr id="1743" name="Google Shape;174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6183" y="3206579"/>
            <a:ext cx="1546640" cy="155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4" name="Google Shape;174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693162" y="400947"/>
            <a:ext cx="2083425" cy="1589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67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have we learned?</a:t>
            </a:r>
            <a:endParaRPr/>
          </a:p>
        </p:txBody>
      </p:sp>
      <p:sp>
        <p:nvSpPr>
          <p:cNvPr id="1750" name="Google Shape;1750;p67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●"/>
            </a:pPr>
            <a:r>
              <a:rPr b="1" i="1" lang="en" sz="2700">
                <a:solidFill>
                  <a:srgbClr val="FF0000"/>
                </a:solidFill>
              </a:rPr>
              <a:t>Dynamic programming: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Paradigm in algorithm design.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Uses </a:t>
            </a:r>
            <a:r>
              <a:rPr b="1" lang="en">
                <a:solidFill>
                  <a:schemeClr val="accent1"/>
                </a:solidFill>
              </a:rPr>
              <a:t>optimal substructure</a:t>
            </a:r>
            <a:endParaRPr b="1">
              <a:solidFill>
                <a:schemeClr val="accent4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Uses </a:t>
            </a:r>
            <a:r>
              <a:rPr b="1" lang="en">
                <a:solidFill>
                  <a:schemeClr val="accent1"/>
                </a:solidFill>
              </a:rPr>
              <a:t>overlapping subproblems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Can be implemented </a:t>
            </a:r>
            <a:r>
              <a:rPr b="1" lang="en">
                <a:solidFill>
                  <a:schemeClr val="accent1"/>
                </a:solidFill>
              </a:rPr>
              <a:t>bottom-up</a:t>
            </a:r>
            <a:r>
              <a:rPr lang="en"/>
              <a:t> or </a:t>
            </a:r>
            <a:r>
              <a:rPr b="1" lang="en">
                <a:solidFill>
                  <a:schemeClr val="accent1"/>
                </a:solidFill>
              </a:rPr>
              <a:t>top-down</a:t>
            </a:r>
            <a:r>
              <a:rPr lang="en">
                <a:solidFill>
                  <a:schemeClr val="accent1"/>
                </a:solidFill>
              </a:rPr>
              <a:t>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It’s a fancy name for a pretty common-sense idea:</a:t>
            </a:r>
            <a:endParaRPr/>
          </a:p>
        </p:txBody>
      </p:sp>
      <p:pic>
        <p:nvPicPr>
          <p:cNvPr id="1751" name="Google Shape;175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420" y="3225113"/>
            <a:ext cx="1682374" cy="16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2" name="Google Shape;1752;p67"/>
          <p:cNvSpPr txBox="1"/>
          <p:nvPr/>
        </p:nvSpPr>
        <p:spPr>
          <a:xfrm rot="-163611">
            <a:off x="3848801" y="3527999"/>
            <a:ext cx="1526028" cy="11776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Don’t duplicate work if you don’t have to!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68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Longest Common Subsequence</a:t>
            </a:r>
            <a:endParaRPr/>
          </a:p>
        </p:txBody>
      </p:sp>
      <p:sp>
        <p:nvSpPr>
          <p:cNvPr id="1758" name="Google Shape;1758;p68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Subsequence: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en">
                <a:solidFill>
                  <a:srgbClr val="FF0000"/>
                </a:solidFill>
              </a:rPr>
              <a:t>BDFH</a:t>
            </a:r>
            <a:r>
              <a:rPr lang="en"/>
              <a:t> is a</a:t>
            </a:r>
            <a:r>
              <a:rPr b="1" lang="en"/>
              <a:t> subsequence </a:t>
            </a:r>
            <a:r>
              <a:rPr lang="en"/>
              <a:t>of A</a:t>
            </a:r>
            <a:r>
              <a:rPr lang="en">
                <a:solidFill>
                  <a:srgbClr val="FF0000"/>
                </a:solidFill>
              </a:rPr>
              <a:t>B</a:t>
            </a:r>
            <a:r>
              <a:rPr lang="en"/>
              <a:t>C</a:t>
            </a:r>
            <a:r>
              <a:rPr lang="en">
                <a:solidFill>
                  <a:srgbClr val="FF0000"/>
                </a:solidFill>
              </a:rPr>
              <a:t>D</a:t>
            </a:r>
            <a:r>
              <a:rPr lang="en"/>
              <a:t>E</a:t>
            </a:r>
            <a:r>
              <a:rPr lang="en">
                <a:solidFill>
                  <a:srgbClr val="FF0000"/>
                </a:solidFill>
              </a:rPr>
              <a:t>F</a:t>
            </a:r>
            <a:r>
              <a:rPr lang="en"/>
              <a:t>G</a:t>
            </a:r>
            <a:r>
              <a:rPr lang="en">
                <a:solidFill>
                  <a:srgbClr val="FF0000"/>
                </a:solidFill>
              </a:rPr>
              <a:t>H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If X and Y are sequences, a </a:t>
            </a:r>
            <a:r>
              <a:rPr b="1" lang="en"/>
              <a:t>common subsequence</a:t>
            </a:r>
            <a:r>
              <a:rPr lang="en"/>
              <a:t> is a sequence which is a subsequence of both.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en">
                <a:solidFill>
                  <a:srgbClr val="FF0000"/>
                </a:solidFill>
              </a:rPr>
              <a:t>BDFH</a:t>
            </a:r>
            <a:r>
              <a:rPr lang="en"/>
              <a:t> is a </a:t>
            </a:r>
            <a:r>
              <a:rPr b="1" lang="en"/>
              <a:t>common subsequence </a:t>
            </a:r>
            <a:r>
              <a:rPr lang="en"/>
              <a:t>of A</a:t>
            </a:r>
            <a:r>
              <a:rPr lang="en">
                <a:solidFill>
                  <a:srgbClr val="FF0000"/>
                </a:solidFill>
              </a:rPr>
              <a:t>B</a:t>
            </a:r>
            <a:r>
              <a:rPr lang="en"/>
              <a:t>C</a:t>
            </a:r>
            <a:r>
              <a:rPr lang="en">
                <a:solidFill>
                  <a:srgbClr val="FF0000"/>
                </a:solidFill>
              </a:rPr>
              <a:t>D</a:t>
            </a:r>
            <a:r>
              <a:rPr lang="en"/>
              <a:t>E</a:t>
            </a:r>
            <a:r>
              <a:rPr lang="en">
                <a:solidFill>
                  <a:srgbClr val="FF0000"/>
                </a:solidFill>
              </a:rPr>
              <a:t>F</a:t>
            </a:r>
            <a:r>
              <a:rPr lang="en"/>
              <a:t>G</a:t>
            </a:r>
            <a:r>
              <a:rPr lang="en">
                <a:solidFill>
                  <a:srgbClr val="FF0000"/>
                </a:solidFill>
              </a:rPr>
              <a:t>H</a:t>
            </a:r>
            <a:r>
              <a:rPr lang="en"/>
              <a:t> and of A</a:t>
            </a:r>
            <a:r>
              <a:rPr lang="en">
                <a:solidFill>
                  <a:srgbClr val="FF0000"/>
                </a:solidFill>
              </a:rPr>
              <a:t>BDF</a:t>
            </a:r>
            <a:r>
              <a:rPr lang="en"/>
              <a:t>G</a:t>
            </a:r>
            <a:r>
              <a:rPr lang="en">
                <a:solidFill>
                  <a:srgbClr val="FF0000"/>
                </a:solidFill>
              </a:rPr>
              <a:t>H</a:t>
            </a:r>
            <a:r>
              <a:rPr lang="en"/>
              <a:t>I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A </a:t>
            </a:r>
            <a:r>
              <a:rPr b="1" lang="en"/>
              <a:t>longest common subsequence</a:t>
            </a:r>
            <a:r>
              <a:rPr lang="en"/>
              <a:t>…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…is a common subsequence that is longest.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The </a:t>
            </a:r>
            <a:r>
              <a:rPr b="1" lang="en"/>
              <a:t>longest common subsequence </a:t>
            </a:r>
            <a:r>
              <a:rPr lang="en"/>
              <a:t>of </a:t>
            </a:r>
            <a:r>
              <a:rPr lang="en">
                <a:solidFill>
                  <a:srgbClr val="FF0000"/>
                </a:solidFill>
              </a:rPr>
              <a:t>AB</a:t>
            </a:r>
            <a:r>
              <a:rPr lang="en"/>
              <a:t>C</a:t>
            </a:r>
            <a:r>
              <a:rPr lang="en">
                <a:solidFill>
                  <a:srgbClr val="FF0000"/>
                </a:solidFill>
              </a:rPr>
              <a:t>D</a:t>
            </a:r>
            <a:r>
              <a:rPr lang="en"/>
              <a:t>E</a:t>
            </a:r>
            <a:r>
              <a:rPr lang="en">
                <a:solidFill>
                  <a:srgbClr val="FF0000"/>
                </a:solidFill>
              </a:rPr>
              <a:t>FGH</a:t>
            </a:r>
            <a:r>
              <a:rPr lang="en"/>
              <a:t> and </a:t>
            </a:r>
            <a:r>
              <a:rPr lang="en">
                <a:solidFill>
                  <a:srgbClr val="FF0000"/>
                </a:solidFill>
              </a:rPr>
              <a:t>ABDFGH</a:t>
            </a:r>
            <a:r>
              <a:rPr lang="en"/>
              <a:t>I is</a:t>
            </a:r>
            <a:r>
              <a:rPr lang="en">
                <a:solidFill>
                  <a:srgbClr val="FF0000"/>
                </a:solidFill>
              </a:rPr>
              <a:t> ABDFGH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69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Recipe </a:t>
            </a:r>
            <a:r>
              <a:rPr lang="en" sz="21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1764" name="Google Shape;1764;p69"/>
          <p:cNvSpPr txBox="1"/>
          <p:nvPr>
            <p:ph idx="1" type="body"/>
          </p:nvPr>
        </p:nvSpPr>
        <p:spPr>
          <a:xfrm>
            <a:off x="1614488" y="1268017"/>
            <a:ext cx="5915100" cy="3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1: </a:t>
            </a:r>
            <a:r>
              <a:rPr lang="en"/>
              <a:t>Identify </a:t>
            </a:r>
            <a:r>
              <a:rPr lang="en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2: </a:t>
            </a:r>
            <a:r>
              <a:rPr lang="en"/>
              <a:t>Find a </a:t>
            </a:r>
            <a:r>
              <a:rPr lang="en">
                <a:solidFill>
                  <a:srgbClr val="FF7F00"/>
                </a:solidFill>
              </a:rPr>
              <a:t>recursive formulation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/>
              <a:t>for the length of the longest common subsequence.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3: </a:t>
            </a:r>
            <a:r>
              <a:rPr lang="en">
                <a:solidFill>
                  <a:schemeClr val="accent5"/>
                </a:solidFill>
              </a:rPr>
              <a:t>Use dynamic programming </a:t>
            </a:r>
            <a:r>
              <a:rPr lang="en"/>
              <a:t>to find the length of the longest common subsequence.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4: </a:t>
            </a:r>
            <a:r>
              <a:rPr lang="en"/>
              <a:t>If needed, keep track of some additional info so that the algorithm from Step 3 can </a:t>
            </a:r>
            <a:r>
              <a:rPr lang="en">
                <a:solidFill>
                  <a:srgbClr val="B400AB"/>
                </a:solidFill>
              </a:rPr>
              <a:t>find the actual LCS.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70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1: Optimal substructure</a:t>
            </a:r>
            <a:endParaRPr/>
          </a:p>
        </p:txBody>
      </p:sp>
      <p:sp>
        <p:nvSpPr>
          <p:cNvPr id="1770" name="Google Shape;1770;p70"/>
          <p:cNvSpPr/>
          <p:nvPr/>
        </p:nvSpPr>
        <p:spPr>
          <a:xfrm>
            <a:off x="2797053" y="184638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771" name="Google Shape;1771;p70"/>
          <p:cNvSpPr/>
          <p:nvPr/>
        </p:nvSpPr>
        <p:spPr>
          <a:xfrm>
            <a:off x="3175122" y="184638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772" name="Google Shape;1772;p70"/>
          <p:cNvSpPr/>
          <p:nvPr/>
        </p:nvSpPr>
        <p:spPr>
          <a:xfrm>
            <a:off x="3535607" y="184638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773" name="Google Shape;1773;p70"/>
          <p:cNvSpPr/>
          <p:nvPr/>
        </p:nvSpPr>
        <p:spPr>
          <a:xfrm>
            <a:off x="3913676" y="184638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774" name="Google Shape;1774;p70"/>
          <p:cNvSpPr/>
          <p:nvPr/>
        </p:nvSpPr>
        <p:spPr>
          <a:xfrm>
            <a:off x="4291745" y="184638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1775" name="Google Shape;1775;p70"/>
          <p:cNvSpPr/>
          <p:nvPr/>
        </p:nvSpPr>
        <p:spPr>
          <a:xfrm>
            <a:off x="2797053" y="2618183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776" name="Google Shape;1776;p70"/>
          <p:cNvSpPr/>
          <p:nvPr/>
        </p:nvSpPr>
        <p:spPr>
          <a:xfrm>
            <a:off x="3175122" y="2618183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777" name="Google Shape;1777;p70"/>
          <p:cNvSpPr/>
          <p:nvPr/>
        </p:nvSpPr>
        <p:spPr>
          <a:xfrm>
            <a:off x="3535607" y="2618183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778" name="Google Shape;1778;p70"/>
          <p:cNvSpPr/>
          <p:nvPr/>
        </p:nvSpPr>
        <p:spPr>
          <a:xfrm>
            <a:off x="3913676" y="2618183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779" name="Google Shape;1779;p70"/>
          <p:cNvSpPr/>
          <p:nvPr/>
        </p:nvSpPr>
        <p:spPr>
          <a:xfrm>
            <a:off x="4291745" y="2618183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1780" name="Google Shape;1780;p70"/>
          <p:cNvSpPr/>
          <p:nvPr/>
        </p:nvSpPr>
        <p:spPr>
          <a:xfrm>
            <a:off x="4669814" y="2618183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1781" name="Google Shape;1781;p70"/>
          <p:cNvSpPr/>
          <p:nvPr/>
        </p:nvSpPr>
        <p:spPr>
          <a:xfrm>
            <a:off x="5047883" y="2618183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782" name="Google Shape;1782;p70"/>
          <p:cNvSpPr txBox="1"/>
          <p:nvPr/>
        </p:nvSpPr>
        <p:spPr>
          <a:xfrm>
            <a:off x="2181042" y="2654667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100"/>
          </a:p>
        </p:txBody>
      </p:sp>
      <p:sp>
        <p:nvSpPr>
          <p:cNvPr id="1783" name="Google Shape;1783;p70"/>
          <p:cNvSpPr txBox="1"/>
          <p:nvPr/>
        </p:nvSpPr>
        <p:spPr>
          <a:xfrm>
            <a:off x="2181042" y="1928754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/>
          </a:p>
        </p:txBody>
      </p:sp>
      <p:sp>
        <p:nvSpPr>
          <p:cNvPr id="1784" name="Google Shape;1784;p70"/>
          <p:cNvSpPr txBox="1"/>
          <p:nvPr/>
        </p:nvSpPr>
        <p:spPr>
          <a:xfrm>
            <a:off x="1614488" y="1313739"/>
            <a:ext cx="2145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Prefixes:</a:t>
            </a:r>
            <a:endParaRPr sz="1100"/>
          </a:p>
        </p:txBody>
      </p:sp>
      <p:sp>
        <p:nvSpPr>
          <p:cNvPr id="1785" name="Google Shape;1785;p70"/>
          <p:cNvSpPr/>
          <p:nvPr/>
        </p:nvSpPr>
        <p:spPr>
          <a:xfrm rot="5400000">
            <a:off x="3371044" y="2569991"/>
            <a:ext cx="338100" cy="1503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70"/>
          <p:cNvSpPr txBox="1"/>
          <p:nvPr/>
        </p:nvSpPr>
        <p:spPr>
          <a:xfrm>
            <a:off x="3091595" y="3550170"/>
            <a:ext cx="3275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Notation</a:t>
            </a:r>
            <a:r>
              <a:rPr lang="en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denote this prefix</a:t>
            </a:r>
            <a:r>
              <a:rPr b="1" lang="en" sz="15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ACGC </a:t>
            </a:r>
            <a:r>
              <a:rPr lang="en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by Y</a:t>
            </a:r>
            <a:r>
              <a:rPr baseline="-25000" lang="en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p70"/>
          <p:cNvSpPr txBox="1"/>
          <p:nvPr/>
        </p:nvSpPr>
        <p:spPr>
          <a:xfrm>
            <a:off x="1614488" y="4131511"/>
            <a:ext cx="6465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sub-problems will be finding LCS’s of prefixes to X and Y.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aseline="-25000"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aseline="-25000"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71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Recipe </a:t>
            </a:r>
            <a:r>
              <a:rPr lang="en" sz="21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1793" name="Google Shape;1793;p71"/>
          <p:cNvSpPr txBox="1"/>
          <p:nvPr>
            <p:ph idx="1" type="body"/>
          </p:nvPr>
        </p:nvSpPr>
        <p:spPr>
          <a:xfrm>
            <a:off x="1614488" y="1268017"/>
            <a:ext cx="5915100" cy="3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1: </a:t>
            </a:r>
            <a:r>
              <a:rPr lang="en"/>
              <a:t>Identify </a:t>
            </a:r>
            <a:r>
              <a:rPr lang="en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2: </a:t>
            </a:r>
            <a:r>
              <a:rPr lang="en"/>
              <a:t>Find a </a:t>
            </a:r>
            <a:r>
              <a:rPr lang="en">
                <a:solidFill>
                  <a:schemeClr val="accent6"/>
                </a:solidFill>
              </a:rPr>
              <a:t>recursive formulation </a:t>
            </a:r>
            <a:r>
              <a:rPr lang="en"/>
              <a:t>for the length of the longest common subsequence.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3: </a:t>
            </a:r>
            <a:r>
              <a:rPr lang="en">
                <a:solidFill>
                  <a:schemeClr val="accent5"/>
                </a:solidFill>
              </a:rPr>
              <a:t>Use dynamic programming </a:t>
            </a:r>
            <a:r>
              <a:rPr lang="en"/>
              <a:t>to find the length of the longest common subsequence.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4: </a:t>
            </a:r>
            <a:r>
              <a:rPr lang="en"/>
              <a:t>If needed, keep track of some additional info so that the algorithm from Step 3 can </a:t>
            </a:r>
            <a:r>
              <a:rPr lang="en">
                <a:solidFill>
                  <a:srgbClr val="B400AB"/>
                </a:solidFill>
              </a:rPr>
              <a:t>find the actual LCS.</a:t>
            </a:r>
            <a:endParaRPr/>
          </a:p>
        </p:txBody>
      </p:sp>
      <p:sp>
        <p:nvSpPr>
          <p:cNvPr id="1794" name="Google Shape;1794;p71"/>
          <p:cNvSpPr/>
          <p:nvPr/>
        </p:nvSpPr>
        <p:spPr>
          <a:xfrm rot="-2592269">
            <a:off x="7112034" y="1215229"/>
            <a:ext cx="677034" cy="34105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72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1800" name="Google Shape;1800;p72"/>
          <p:cNvSpPr txBox="1"/>
          <p:nvPr>
            <p:ph idx="1" type="body"/>
          </p:nvPr>
        </p:nvSpPr>
        <p:spPr>
          <a:xfrm>
            <a:off x="1585061" y="1268017"/>
            <a:ext cx="5915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Write C[i,j] in terms of the solutions to smaller sub-problems</a:t>
            </a:r>
            <a:endParaRPr/>
          </a:p>
        </p:txBody>
      </p:sp>
      <p:sp>
        <p:nvSpPr>
          <p:cNvPr id="1801" name="Google Shape;1801;p72"/>
          <p:cNvSpPr/>
          <p:nvPr/>
        </p:nvSpPr>
        <p:spPr>
          <a:xfrm>
            <a:off x="2857500" y="4292468"/>
            <a:ext cx="3429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aseline="-25000" lang="en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aseline="-25000" lang="en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sz="1100"/>
          </a:p>
        </p:txBody>
      </p:sp>
      <p:sp>
        <p:nvSpPr>
          <p:cNvPr id="1802" name="Google Shape;1802;p72"/>
          <p:cNvSpPr/>
          <p:nvPr/>
        </p:nvSpPr>
        <p:spPr>
          <a:xfrm>
            <a:off x="3432547" y="2344617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03" name="Google Shape;1803;p72"/>
          <p:cNvSpPr/>
          <p:nvPr/>
        </p:nvSpPr>
        <p:spPr>
          <a:xfrm>
            <a:off x="3810616" y="2344617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804" name="Google Shape;1804;p72"/>
          <p:cNvSpPr/>
          <p:nvPr/>
        </p:nvSpPr>
        <p:spPr>
          <a:xfrm>
            <a:off x="4171100" y="2344617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805" name="Google Shape;1805;p72"/>
          <p:cNvSpPr/>
          <p:nvPr/>
        </p:nvSpPr>
        <p:spPr>
          <a:xfrm>
            <a:off x="4549169" y="2344617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806" name="Google Shape;1806;p72"/>
          <p:cNvSpPr/>
          <p:nvPr/>
        </p:nvSpPr>
        <p:spPr>
          <a:xfrm>
            <a:off x="4927238" y="2344617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07" name="Google Shape;1807;p72"/>
          <p:cNvSpPr/>
          <p:nvPr/>
        </p:nvSpPr>
        <p:spPr>
          <a:xfrm>
            <a:off x="3425951" y="339840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08" name="Google Shape;1808;p72"/>
          <p:cNvSpPr/>
          <p:nvPr/>
        </p:nvSpPr>
        <p:spPr>
          <a:xfrm>
            <a:off x="3804020" y="339840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809" name="Google Shape;1809;p72"/>
          <p:cNvSpPr/>
          <p:nvPr/>
        </p:nvSpPr>
        <p:spPr>
          <a:xfrm>
            <a:off x="4164505" y="339840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810" name="Google Shape;1810;p72"/>
          <p:cNvSpPr/>
          <p:nvPr/>
        </p:nvSpPr>
        <p:spPr>
          <a:xfrm>
            <a:off x="4542574" y="339840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811" name="Google Shape;1811;p72"/>
          <p:cNvSpPr/>
          <p:nvPr/>
        </p:nvSpPr>
        <p:spPr>
          <a:xfrm>
            <a:off x="4920643" y="339840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1812" name="Google Shape;1812;p72"/>
          <p:cNvSpPr/>
          <p:nvPr/>
        </p:nvSpPr>
        <p:spPr>
          <a:xfrm>
            <a:off x="5298712" y="339840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1813" name="Google Shape;1813;p72"/>
          <p:cNvSpPr/>
          <p:nvPr/>
        </p:nvSpPr>
        <p:spPr>
          <a:xfrm>
            <a:off x="5676781" y="3398405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14" name="Google Shape;1814;p72"/>
          <p:cNvSpPr txBox="1"/>
          <p:nvPr/>
        </p:nvSpPr>
        <p:spPr>
          <a:xfrm>
            <a:off x="2809940" y="3434888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5" name="Google Shape;1815;p72"/>
          <p:cNvSpPr txBox="1"/>
          <p:nvPr/>
        </p:nvSpPr>
        <p:spPr>
          <a:xfrm>
            <a:off x="2816536" y="2426987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6" name="Google Shape;1816;p72"/>
          <p:cNvSpPr/>
          <p:nvPr/>
        </p:nvSpPr>
        <p:spPr>
          <a:xfrm flipH="1" rot="5400000">
            <a:off x="4221257" y="1225479"/>
            <a:ext cx="288600" cy="1879500"/>
          </a:xfrm>
          <a:prstGeom prst="rightBrace">
            <a:avLst>
              <a:gd fmla="val 8333" name="adj1"/>
              <a:gd fmla="val 48588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7" name="Google Shape;1817;p72"/>
          <p:cNvSpPr txBox="1"/>
          <p:nvPr/>
        </p:nvSpPr>
        <p:spPr>
          <a:xfrm>
            <a:off x="4285400" y="1736337"/>
            <a:ext cx="37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72"/>
          <p:cNvSpPr/>
          <p:nvPr/>
        </p:nvSpPr>
        <p:spPr>
          <a:xfrm flipH="1" rot="5400000">
            <a:off x="4615892" y="1891071"/>
            <a:ext cx="288600" cy="2609100"/>
          </a:xfrm>
          <a:prstGeom prst="rightBrace">
            <a:avLst>
              <a:gd fmla="val 8333" name="adj1"/>
              <a:gd fmla="val 18259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72"/>
          <p:cNvSpPr txBox="1"/>
          <p:nvPr/>
        </p:nvSpPr>
        <p:spPr>
          <a:xfrm>
            <a:off x="5488844" y="2764670"/>
            <a:ext cx="52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100"/>
          </a:p>
        </p:txBody>
      </p:sp>
      <p:sp>
        <p:nvSpPr>
          <p:cNvPr id="1820" name="Google Shape;1820;p72"/>
          <p:cNvSpPr txBox="1"/>
          <p:nvPr>
            <p:ph idx="12" type="sldNum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73"/>
          <p:cNvSpPr txBox="1"/>
          <p:nvPr>
            <p:ph type="title"/>
          </p:nvPr>
        </p:nvSpPr>
        <p:spPr>
          <a:xfrm>
            <a:off x="1614488" y="273845"/>
            <a:ext cx="59151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Two cases</a:t>
            </a:r>
            <a:endParaRPr/>
          </a:p>
        </p:txBody>
      </p:sp>
      <p:sp>
        <p:nvSpPr>
          <p:cNvPr id="1826" name="Google Shape;1826;p73"/>
          <p:cNvSpPr/>
          <p:nvPr/>
        </p:nvSpPr>
        <p:spPr>
          <a:xfrm>
            <a:off x="2937729" y="16729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27" name="Google Shape;1827;p73"/>
          <p:cNvSpPr/>
          <p:nvPr/>
        </p:nvSpPr>
        <p:spPr>
          <a:xfrm>
            <a:off x="3315798" y="16729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828" name="Google Shape;1828;p73"/>
          <p:cNvSpPr/>
          <p:nvPr/>
        </p:nvSpPr>
        <p:spPr>
          <a:xfrm>
            <a:off x="3676282" y="16729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829" name="Google Shape;1829;p73"/>
          <p:cNvSpPr/>
          <p:nvPr/>
        </p:nvSpPr>
        <p:spPr>
          <a:xfrm>
            <a:off x="4054352" y="16729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830" name="Google Shape;1830;p73"/>
          <p:cNvSpPr/>
          <p:nvPr/>
        </p:nvSpPr>
        <p:spPr>
          <a:xfrm>
            <a:off x="4432421" y="1672932"/>
            <a:ext cx="378000" cy="474900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31" name="Google Shape;1831;p73"/>
          <p:cNvSpPr/>
          <p:nvPr/>
        </p:nvSpPr>
        <p:spPr>
          <a:xfrm>
            <a:off x="2931134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32" name="Google Shape;1832;p73"/>
          <p:cNvSpPr/>
          <p:nvPr/>
        </p:nvSpPr>
        <p:spPr>
          <a:xfrm>
            <a:off x="3309203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833" name="Google Shape;1833;p73"/>
          <p:cNvSpPr/>
          <p:nvPr/>
        </p:nvSpPr>
        <p:spPr>
          <a:xfrm>
            <a:off x="3669687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834" name="Google Shape;1834;p73"/>
          <p:cNvSpPr/>
          <p:nvPr/>
        </p:nvSpPr>
        <p:spPr>
          <a:xfrm>
            <a:off x="4047756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835" name="Google Shape;1835;p73"/>
          <p:cNvSpPr/>
          <p:nvPr/>
        </p:nvSpPr>
        <p:spPr>
          <a:xfrm>
            <a:off x="4425825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1836" name="Google Shape;1836;p73"/>
          <p:cNvSpPr/>
          <p:nvPr/>
        </p:nvSpPr>
        <p:spPr>
          <a:xfrm>
            <a:off x="4803894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1837" name="Google Shape;1837;p73"/>
          <p:cNvSpPr/>
          <p:nvPr/>
        </p:nvSpPr>
        <p:spPr>
          <a:xfrm>
            <a:off x="5181963" y="2726720"/>
            <a:ext cx="378000" cy="474900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38" name="Google Shape;1838;p73"/>
          <p:cNvSpPr txBox="1"/>
          <p:nvPr/>
        </p:nvSpPr>
        <p:spPr>
          <a:xfrm>
            <a:off x="2315123" y="2763203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73"/>
          <p:cNvSpPr txBox="1"/>
          <p:nvPr/>
        </p:nvSpPr>
        <p:spPr>
          <a:xfrm>
            <a:off x="2321718" y="1755302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0" name="Google Shape;1840;p73"/>
          <p:cNvSpPr txBox="1"/>
          <p:nvPr/>
        </p:nvSpPr>
        <p:spPr>
          <a:xfrm>
            <a:off x="4459895" y="62644"/>
            <a:ext cx="3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sub-problems will be finding LCS’s of prefixes to X and Y.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aseline="-25000"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aseline="-25000"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sz="1100"/>
          </a:p>
        </p:txBody>
      </p:sp>
      <p:sp>
        <p:nvSpPr>
          <p:cNvPr id="1841" name="Google Shape;1841;p73"/>
          <p:cNvSpPr txBox="1"/>
          <p:nvPr/>
        </p:nvSpPr>
        <p:spPr>
          <a:xfrm>
            <a:off x="1676032" y="766683"/>
            <a:ext cx="352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Case 1: X[i] = Y[j]</a:t>
            </a:r>
            <a:endParaRPr sz="1100"/>
          </a:p>
        </p:txBody>
      </p:sp>
      <p:sp>
        <p:nvSpPr>
          <p:cNvPr id="1842" name="Google Shape;1842;p73"/>
          <p:cNvSpPr/>
          <p:nvPr/>
        </p:nvSpPr>
        <p:spPr>
          <a:xfrm flipH="1" rot="5400000">
            <a:off x="3726439" y="553794"/>
            <a:ext cx="288600" cy="1879500"/>
          </a:xfrm>
          <a:prstGeom prst="rightBrace">
            <a:avLst>
              <a:gd fmla="val 8333" name="adj1"/>
              <a:gd fmla="val 48588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3" name="Google Shape;1843;p73"/>
          <p:cNvSpPr txBox="1"/>
          <p:nvPr/>
        </p:nvSpPr>
        <p:spPr>
          <a:xfrm>
            <a:off x="3790583" y="1064652"/>
            <a:ext cx="37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4" name="Google Shape;1844;p73"/>
          <p:cNvSpPr/>
          <p:nvPr/>
        </p:nvSpPr>
        <p:spPr>
          <a:xfrm flipH="1" rot="5400000">
            <a:off x="4121074" y="1219386"/>
            <a:ext cx="288600" cy="2609100"/>
          </a:xfrm>
          <a:prstGeom prst="rightBrace">
            <a:avLst>
              <a:gd fmla="val 8333" name="adj1"/>
              <a:gd fmla="val 18259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73"/>
          <p:cNvSpPr txBox="1"/>
          <p:nvPr/>
        </p:nvSpPr>
        <p:spPr>
          <a:xfrm>
            <a:off x="4994026" y="2092985"/>
            <a:ext cx="52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100"/>
          </a:p>
        </p:txBody>
      </p:sp>
      <p:sp>
        <p:nvSpPr>
          <p:cNvPr id="1846" name="Google Shape;1846;p73"/>
          <p:cNvSpPr txBox="1"/>
          <p:nvPr/>
        </p:nvSpPr>
        <p:spPr>
          <a:xfrm>
            <a:off x="5864469" y="1149173"/>
            <a:ext cx="93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These are the same</a:t>
            </a:r>
            <a:endParaRPr sz="1100"/>
          </a:p>
        </p:txBody>
      </p:sp>
      <p:cxnSp>
        <p:nvCxnSpPr>
          <p:cNvPr id="1847" name="Google Shape;1847;p73"/>
          <p:cNvCxnSpPr>
            <a:stCxn id="1846" idx="2"/>
            <a:endCxn id="1837" idx="3"/>
          </p:cNvCxnSpPr>
          <p:nvPr/>
        </p:nvCxnSpPr>
        <p:spPr>
          <a:xfrm flipH="1">
            <a:off x="5559819" y="1649272"/>
            <a:ext cx="770700" cy="1314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48" name="Google Shape;1848;p73"/>
          <p:cNvCxnSpPr>
            <a:stCxn id="1846" idx="1"/>
            <a:endCxn id="1830" idx="3"/>
          </p:cNvCxnSpPr>
          <p:nvPr/>
        </p:nvCxnSpPr>
        <p:spPr>
          <a:xfrm flipH="1">
            <a:off x="4810569" y="1399222"/>
            <a:ext cx="1053900" cy="511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49" name="Google Shape;1849;p73"/>
          <p:cNvSpPr txBox="1"/>
          <p:nvPr/>
        </p:nvSpPr>
        <p:spPr>
          <a:xfrm>
            <a:off x="1445233" y="4071089"/>
            <a:ext cx="5961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C[i,j] = 1 + C[i-1,j-1].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596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596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LCS(X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= LCS(X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i-1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j-1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followed by</a:t>
            </a:r>
            <a:endParaRPr sz="1100"/>
          </a:p>
        </p:txBody>
      </p:sp>
      <p:sp>
        <p:nvSpPr>
          <p:cNvPr id="1850" name="Google Shape;1850;p73"/>
          <p:cNvSpPr/>
          <p:nvPr/>
        </p:nvSpPr>
        <p:spPr>
          <a:xfrm>
            <a:off x="6205166" y="4483343"/>
            <a:ext cx="295800" cy="352500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24" name="Google Shape;124;p20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25" name="Google Shape;125;p20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20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28" name="Google Shape;128;p20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20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31" name="Google Shape;131;p20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20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34" name="Google Shape;134;p20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20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37" name="Google Shape;137;p20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20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40" name="Google Shape;140;p20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2" name="Google Shape;142;p20"/>
          <p:cNvCxnSpPr>
            <a:stCxn id="140" idx="2"/>
            <a:endCxn id="128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3" name="Google Shape;143;p20"/>
          <p:cNvCxnSpPr>
            <a:stCxn id="137" idx="0"/>
            <a:endCxn id="140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4" name="Google Shape;144;p20"/>
          <p:cNvCxnSpPr>
            <a:stCxn id="128" idx="6"/>
            <a:endCxn id="140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5" name="Google Shape;145;p20"/>
          <p:cNvCxnSpPr>
            <a:stCxn id="125" idx="0"/>
            <a:endCxn id="140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6" name="Google Shape;146;p20"/>
          <p:cNvCxnSpPr>
            <a:stCxn id="137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7" name="Google Shape;147;p20"/>
          <p:cNvCxnSpPr>
            <a:stCxn id="125" idx="3"/>
            <a:endCxn id="132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8" name="Google Shape;148;p20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9" name="Google Shape;149;p20"/>
          <p:cNvCxnSpPr>
            <a:stCxn id="128" idx="3"/>
            <a:endCxn id="131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50" name="Google Shape;150;p20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51" name="Google Shape;151;p20"/>
          <p:cNvCxnSpPr>
            <a:stCxn id="128" idx="5"/>
            <a:endCxn id="137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52" name="Google Shape;152;p20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74"/>
          <p:cNvSpPr txBox="1"/>
          <p:nvPr>
            <p:ph type="title"/>
          </p:nvPr>
        </p:nvSpPr>
        <p:spPr>
          <a:xfrm>
            <a:off x="1614488" y="273845"/>
            <a:ext cx="59151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Two cases</a:t>
            </a:r>
            <a:endParaRPr/>
          </a:p>
        </p:txBody>
      </p:sp>
      <p:sp>
        <p:nvSpPr>
          <p:cNvPr id="1856" name="Google Shape;1856;p74"/>
          <p:cNvSpPr/>
          <p:nvPr/>
        </p:nvSpPr>
        <p:spPr>
          <a:xfrm>
            <a:off x="2937729" y="16729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57" name="Google Shape;1857;p74"/>
          <p:cNvSpPr/>
          <p:nvPr/>
        </p:nvSpPr>
        <p:spPr>
          <a:xfrm>
            <a:off x="3315798" y="16729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858" name="Google Shape;1858;p74"/>
          <p:cNvSpPr/>
          <p:nvPr/>
        </p:nvSpPr>
        <p:spPr>
          <a:xfrm>
            <a:off x="3676282" y="16729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859" name="Google Shape;1859;p74"/>
          <p:cNvSpPr/>
          <p:nvPr/>
        </p:nvSpPr>
        <p:spPr>
          <a:xfrm>
            <a:off x="4054352" y="16729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860" name="Google Shape;1860;p74"/>
          <p:cNvSpPr/>
          <p:nvPr/>
        </p:nvSpPr>
        <p:spPr>
          <a:xfrm>
            <a:off x="4432421" y="1672932"/>
            <a:ext cx="378000" cy="4749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74"/>
          <p:cNvSpPr/>
          <p:nvPr/>
        </p:nvSpPr>
        <p:spPr>
          <a:xfrm>
            <a:off x="2931134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62" name="Google Shape;1862;p74"/>
          <p:cNvSpPr/>
          <p:nvPr/>
        </p:nvSpPr>
        <p:spPr>
          <a:xfrm>
            <a:off x="3309203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863" name="Google Shape;1863;p74"/>
          <p:cNvSpPr/>
          <p:nvPr/>
        </p:nvSpPr>
        <p:spPr>
          <a:xfrm>
            <a:off x="3669687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864" name="Google Shape;1864;p74"/>
          <p:cNvSpPr/>
          <p:nvPr/>
        </p:nvSpPr>
        <p:spPr>
          <a:xfrm>
            <a:off x="4047756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865" name="Google Shape;1865;p74"/>
          <p:cNvSpPr/>
          <p:nvPr/>
        </p:nvSpPr>
        <p:spPr>
          <a:xfrm>
            <a:off x="4425825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1866" name="Google Shape;1866;p74"/>
          <p:cNvSpPr/>
          <p:nvPr/>
        </p:nvSpPr>
        <p:spPr>
          <a:xfrm>
            <a:off x="4803894" y="2726720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1867" name="Google Shape;1867;p74"/>
          <p:cNvSpPr/>
          <p:nvPr/>
        </p:nvSpPr>
        <p:spPr>
          <a:xfrm>
            <a:off x="5181963" y="2726720"/>
            <a:ext cx="378000" cy="474900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68" name="Google Shape;1868;p74"/>
          <p:cNvSpPr txBox="1"/>
          <p:nvPr/>
        </p:nvSpPr>
        <p:spPr>
          <a:xfrm>
            <a:off x="2315123" y="2763203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74"/>
          <p:cNvSpPr txBox="1"/>
          <p:nvPr/>
        </p:nvSpPr>
        <p:spPr>
          <a:xfrm>
            <a:off x="2321718" y="1755302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74"/>
          <p:cNvSpPr txBox="1"/>
          <p:nvPr/>
        </p:nvSpPr>
        <p:spPr>
          <a:xfrm>
            <a:off x="4459895" y="62644"/>
            <a:ext cx="3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sub-problems will be finding LCS’s of prefixes to X and Y.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aseline="-25000"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aseline="-25000"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sz="1100"/>
          </a:p>
        </p:txBody>
      </p:sp>
      <p:sp>
        <p:nvSpPr>
          <p:cNvPr id="1871" name="Google Shape;1871;p74"/>
          <p:cNvSpPr txBox="1"/>
          <p:nvPr/>
        </p:nvSpPr>
        <p:spPr>
          <a:xfrm>
            <a:off x="1676032" y="766683"/>
            <a:ext cx="352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Case 2: X[i] != Y[j]</a:t>
            </a:r>
            <a:endParaRPr sz="1100"/>
          </a:p>
        </p:txBody>
      </p:sp>
      <p:sp>
        <p:nvSpPr>
          <p:cNvPr id="1872" name="Google Shape;1872;p74"/>
          <p:cNvSpPr/>
          <p:nvPr/>
        </p:nvSpPr>
        <p:spPr>
          <a:xfrm flipH="1" rot="5400000">
            <a:off x="3726439" y="553794"/>
            <a:ext cx="288600" cy="1879500"/>
          </a:xfrm>
          <a:prstGeom prst="rightBrace">
            <a:avLst>
              <a:gd fmla="val 8333" name="adj1"/>
              <a:gd fmla="val 48588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3" name="Google Shape;1873;p74"/>
          <p:cNvSpPr txBox="1"/>
          <p:nvPr/>
        </p:nvSpPr>
        <p:spPr>
          <a:xfrm>
            <a:off x="3790583" y="1064652"/>
            <a:ext cx="378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4" name="Google Shape;1874;p74"/>
          <p:cNvSpPr/>
          <p:nvPr/>
        </p:nvSpPr>
        <p:spPr>
          <a:xfrm flipH="1" rot="5400000">
            <a:off x="4121074" y="1219386"/>
            <a:ext cx="288600" cy="2609100"/>
          </a:xfrm>
          <a:prstGeom prst="rightBrace">
            <a:avLst>
              <a:gd fmla="val 8333" name="adj1"/>
              <a:gd fmla="val 18259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5" name="Google Shape;1875;p74"/>
          <p:cNvSpPr txBox="1"/>
          <p:nvPr/>
        </p:nvSpPr>
        <p:spPr>
          <a:xfrm>
            <a:off x="4994026" y="2092985"/>
            <a:ext cx="52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1100"/>
          </a:p>
        </p:txBody>
      </p:sp>
      <p:sp>
        <p:nvSpPr>
          <p:cNvPr id="1876" name="Google Shape;1876;p74"/>
          <p:cNvSpPr txBox="1"/>
          <p:nvPr/>
        </p:nvSpPr>
        <p:spPr>
          <a:xfrm>
            <a:off x="5864469" y="1149172"/>
            <a:ext cx="9321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These are </a:t>
            </a:r>
            <a:r>
              <a:rPr b="1" lang="en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the same</a:t>
            </a:r>
            <a:endParaRPr sz="1100"/>
          </a:p>
        </p:txBody>
      </p:sp>
      <p:cxnSp>
        <p:nvCxnSpPr>
          <p:cNvPr id="1877" name="Google Shape;1877;p74"/>
          <p:cNvCxnSpPr>
            <a:stCxn id="1876" idx="2"/>
            <a:endCxn id="1867" idx="3"/>
          </p:cNvCxnSpPr>
          <p:nvPr/>
        </p:nvCxnSpPr>
        <p:spPr>
          <a:xfrm flipH="1">
            <a:off x="5559819" y="1864972"/>
            <a:ext cx="770700" cy="1099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78" name="Google Shape;1878;p74"/>
          <p:cNvCxnSpPr>
            <a:stCxn id="1876" idx="1"/>
            <a:endCxn id="1860" idx="3"/>
          </p:cNvCxnSpPr>
          <p:nvPr/>
        </p:nvCxnSpPr>
        <p:spPr>
          <a:xfrm flipH="1">
            <a:off x="4810569" y="1507072"/>
            <a:ext cx="1053900" cy="403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79" name="Google Shape;1879;p74"/>
          <p:cNvSpPr txBox="1"/>
          <p:nvPr/>
        </p:nvSpPr>
        <p:spPr>
          <a:xfrm>
            <a:off x="1445233" y="3582698"/>
            <a:ext cx="62649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C[i,j] = max{ C[i-1,j], C[i,j-1] }.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596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either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LCS(X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= LCS(X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i-1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      is not involved,</a:t>
            </a:r>
            <a:endParaRPr sz="1100"/>
          </a:p>
          <a:p>
            <a:pPr indent="-254000" lvl="1" marL="596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LCS(X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= LCS(X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j-1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      is not involved,</a:t>
            </a:r>
            <a:endParaRPr sz="1100"/>
          </a:p>
          <a:p>
            <a:pPr indent="-254000" lvl="1" marL="596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(maybe both are not involved, that’s covered by the “or”).</a:t>
            </a:r>
            <a:endParaRPr sz="1100"/>
          </a:p>
          <a:p>
            <a:pPr indent="-139700" lvl="1" marL="596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74"/>
          <p:cNvSpPr/>
          <p:nvPr/>
        </p:nvSpPr>
        <p:spPr>
          <a:xfrm>
            <a:off x="4772720" y="4346554"/>
            <a:ext cx="189000" cy="246900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881" name="Google Shape;1881;p74"/>
          <p:cNvSpPr/>
          <p:nvPr/>
        </p:nvSpPr>
        <p:spPr>
          <a:xfrm>
            <a:off x="5120881" y="3991808"/>
            <a:ext cx="208800" cy="2850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75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lang="en"/>
              <a:t>Recursive formulation </a:t>
            </a:r>
            <a:br>
              <a:rPr lang="en"/>
            </a:br>
            <a:r>
              <a:rPr lang="en" sz="2700"/>
              <a:t>of the optimal solution</a:t>
            </a:r>
            <a:endParaRPr/>
          </a:p>
        </p:txBody>
      </p:sp>
      <p:sp>
        <p:nvSpPr>
          <p:cNvPr id="1887" name="Google Shape;1887;p75"/>
          <p:cNvSpPr txBox="1"/>
          <p:nvPr>
            <p:ph idx="1" type="body"/>
          </p:nvPr>
        </p:nvSpPr>
        <p:spPr>
          <a:xfrm>
            <a:off x="1614488" y="2098981"/>
            <a:ext cx="6219600" cy="1031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5939" l="-10399" r="0" t="-198138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100"/>
              <a:buChar char="●"/>
            </a:pPr>
            <a:r>
              <a:rPr lang="en"/>
              <a:t> </a:t>
            </a:r>
            <a:endParaRPr/>
          </a:p>
        </p:txBody>
      </p:sp>
      <p:grpSp>
        <p:nvGrpSpPr>
          <p:cNvPr id="1888" name="Google Shape;1888;p75"/>
          <p:cNvGrpSpPr/>
          <p:nvPr/>
        </p:nvGrpSpPr>
        <p:grpSpPr>
          <a:xfrm>
            <a:off x="1362656" y="4047283"/>
            <a:ext cx="2607554" cy="960765"/>
            <a:chOff x="4376368" y="5038284"/>
            <a:chExt cx="4326454" cy="1654779"/>
          </a:xfrm>
        </p:grpSpPr>
        <p:sp>
          <p:nvSpPr>
            <p:cNvPr id="1889" name="Google Shape;1889;p75"/>
            <p:cNvSpPr/>
            <p:nvPr/>
          </p:nvSpPr>
          <p:spPr>
            <a:xfrm>
              <a:off x="5206509" y="5038284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1890" name="Google Shape;1890;p75"/>
            <p:cNvSpPr/>
            <p:nvPr/>
          </p:nvSpPr>
          <p:spPr>
            <a:xfrm>
              <a:off x="5710602" y="5038284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1891" name="Google Shape;1891;p75"/>
            <p:cNvSpPr/>
            <p:nvPr/>
          </p:nvSpPr>
          <p:spPr>
            <a:xfrm>
              <a:off x="6191248" y="5038284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sz="1100"/>
            </a:p>
          </p:txBody>
        </p:sp>
        <p:sp>
          <p:nvSpPr>
            <p:cNvPr id="1892" name="Google Shape;1892;p75"/>
            <p:cNvSpPr/>
            <p:nvPr/>
          </p:nvSpPr>
          <p:spPr>
            <a:xfrm>
              <a:off x="6695340" y="5038284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sz="1100"/>
            </a:p>
          </p:txBody>
        </p:sp>
        <p:sp>
          <p:nvSpPr>
            <p:cNvPr id="1893" name="Google Shape;1893;p75"/>
            <p:cNvSpPr/>
            <p:nvPr/>
          </p:nvSpPr>
          <p:spPr>
            <a:xfrm>
              <a:off x="7199431" y="5038284"/>
              <a:ext cx="504000" cy="633000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1894" name="Google Shape;1894;p75"/>
            <p:cNvSpPr/>
            <p:nvPr/>
          </p:nvSpPr>
          <p:spPr>
            <a:xfrm>
              <a:off x="5197716" y="5968518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1895" name="Google Shape;1895;p75"/>
            <p:cNvSpPr/>
            <p:nvPr/>
          </p:nvSpPr>
          <p:spPr>
            <a:xfrm>
              <a:off x="5701808" y="5968518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1896" name="Google Shape;1896;p75"/>
            <p:cNvSpPr/>
            <p:nvPr/>
          </p:nvSpPr>
          <p:spPr>
            <a:xfrm>
              <a:off x="6182454" y="5968518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sz="1100"/>
            </a:p>
          </p:txBody>
        </p:sp>
        <p:sp>
          <p:nvSpPr>
            <p:cNvPr id="1897" name="Google Shape;1897;p75"/>
            <p:cNvSpPr/>
            <p:nvPr/>
          </p:nvSpPr>
          <p:spPr>
            <a:xfrm>
              <a:off x="6686546" y="5968518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1898" name="Google Shape;1898;p75"/>
            <p:cNvSpPr/>
            <p:nvPr/>
          </p:nvSpPr>
          <p:spPr>
            <a:xfrm>
              <a:off x="7190638" y="5968518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100"/>
            </a:p>
          </p:txBody>
        </p:sp>
        <p:sp>
          <p:nvSpPr>
            <p:cNvPr id="1899" name="Google Shape;1899;p75"/>
            <p:cNvSpPr/>
            <p:nvPr/>
          </p:nvSpPr>
          <p:spPr>
            <a:xfrm>
              <a:off x="7694730" y="5968518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100"/>
            </a:p>
          </p:txBody>
        </p:sp>
        <p:sp>
          <p:nvSpPr>
            <p:cNvPr id="1900" name="Google Shape;1900;p75"/>
            <p:cNvSpPr/>
            <p:nvPr/>
          </p:nvSpPr>
          <p:spPr>
            <a:xfrm>
              <a:off x="8198822" y="5968518"/>
              <a:ext cx="504000" cy="633000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1901" name="Google Shape;1901;p75"/>
            <p:cNvSpPr txBox="1"/>
            <p:nvPr/>
          </p:nvSpPr>
          <p:spPr>
            <a:xfrm>
              <a:off x="4376368" y="6017163"/>
              <a:ext cx="543600" cy="67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r>
                <a:rPr baseline="-25000"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75"/>
            <p:cNvSpPr txBox="1"/>
            <p:nvPr/>
          </p:nvSpPr>
          <p:spPr>
            <a:xfrm>
              <a:off x="4385162" y="5148110"/>
              <a:ext cx="543600" cy="67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aseline="-25000"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3" name="Google Shape;1903;p75"/>
          <p:cNvGrpSpPr/>
          <p:nvPr/>
        </p:nvGrpSpPr>
        <p:grpSpPr>
          <a:xfrm>
            <a:off x="5188141" y="4046196"/>
            <a:ext cx="2637839" cy="957211"/>
            <a:chOff x="1562830" y="2723586"/>
            <a:chExt cx="4326454" cy="1628186"/>
          </a:xfrm>
        </p:grpSpPr>
        <p:sp>
          <p:nvSpPr>
            <p:cNvPr id="1904" name="Google Shape;1904;p75"/>
            <p:cNvSpPr/>
            <p:nvPr/>
          </p:nvSpPr>
          <p:spPr>
            <a:xfrm>
              <a:off x="2392972" y="272358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1905" name="Google Shape;1905;p75"/>
            <p:cNvSpPr/>
            <p:nvPr/>
          </p:nvSpPr>
          <p:spPr>
            <a:xfrm>
              <a:off x="2897064" y="272358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1906" name="Google Shape;1906;p75"/>
            <p:cNvSpPr/>
            <p:nvPr/>
          </p:nvSpPr>
          <p:spPr>
            <a:xfrm>
              <a:off x="3377710" y="272358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sz="1100"/>
            </a:p>
          </p:txBody>
        </p:sp>
        <p:sp>
          <p:nvSpPr>
            <p:cNvPr id="1907" name="Google Shape;1907;p75"/>
            <p:cNvSpPr/>
            <p:nvPr/>
          </p:nvSpPr>
          <p:spPr>
            <a:xfrm>
              <a:off x="3881802" y="272358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sz="1100"/>
            </a:p>
          </p:txBody>
        </p:sp>
        <p:sp>
          <p:nvSpPr>
            <p:cNvPr id="1908" name="Google Shape;1908;p75"/>
            <p:cNvSpPr/>
            <p:nvPr/>
          </p:nvSpPr>
          <p:spPr>
            <a:xfrm>
              <a:off x="4385894" y="2723586"/>
              <a:ext cx="504000" cy="6330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75"/>
            <p:cNvSpPr/>
            <p:nvPr/>
          </p:nvSpPr>
          <p:spPr>
            <a:xfrm>
              <a:off x="2384178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1910" name="Google Shape;1910;p75"/>
            <p:cNvSpPr/>
            <p:nvPr/>
          </p:nvSpPr>
          <p:spPr>
            <a:xfrm>
              <a:off x="2888270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1911" name="Google Shape;1911;p75"/>
            <p:cNvSpPr/>
            <p:nvPr/>
          </p:nvSpPr>
          <p:spPr>
            <a:xfrm>
              <a:off x="3368916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sz="1100"/>
            </a:p>
          </p:txBody>
        </p:sp>
        <p:sp>
          <p:nvSpPr>
            <p:cNvPr id="1912" name="Google Shape;1912;p75"/>
            <p:cNvSpPr/>
            <p:nvPr/>
          </p:nvSpPr>
          <p:spPr>
            <a:xfrm>
              <a:off x="3873008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1913" name="Google Shape;1913;p75"/>
            <p:cNvSpPr/>
            <p:nvPr/>
          </p:nvSpPr>
          <p:spPr>
            <a:xfrm>
              <a:off x="4377100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100"/>
            </a:p>
          </p:txBody>
        </p:sp>
        <p:sp>
          <p:nvSpPr>
            <p:cNvPr id="1914" name="Google Shape;1914;p75"/>
            <p:cNvSpPr/>
            <p:nvPr/>
          </p:nvSpPr>
          <p:spPr>
            <a:xfrm>
              <a:off x="4881192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100"/>
            </a:p>
          </p:txBody>
        </p:sp>
        <p:sp>
          <p:nvSpPr>
            <p:cNvPr id="1915" name="Google Shape;1915;p75"/>
            <p:cNvSpPr/>
            <p:nvPr/>
          </p:nvSpPr>
          <p:spPr>
            <a:xfrm>
              <a:off x="5385284" y="3635626"/>
              <a:ext cx="504000" cy="633000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1916" name="Google Shape;1916;p75"/>
            <p:cNvSpPr txBox="1"/>
            <p:nvPr/>
          </p:nvSpPr>
          <p:spPr>
            <a:xfrm>
              <a:off x="1562830" y="3684272"/>
              <a:ext cx="5436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r>
                <a:rPr baseline="-25000"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75"/>
            <p:cNvSpPr txBox="1"/>
            <p:nvPr/>
          </p:nvSpPr>
          <p:spPr>
            <a:xfrm>
              <a:off x="1571623" y="2833411"/>
              <a:ext cx="5766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aseline="-25000"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8" name="Google Shape;1918;p75"/>
          <p:cNvSpPr txBox="1"/>
          <p:nvPr/>
        </p:nvSpPr>
        <p:spPr>
          <a:xfrm>
            <a:off x="1349311" y="3594891"/>
            <a:ext cx="817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Case 1</a:t>
            </a:r>
            <a:endParaRPr sz="1100"/>
          </a:p>
        </p:txBody>
      </p:sp>
      <p:sp>
        <p:nvSpPr>
          <p:cNvPr id="1919" name="Google Shape;1919;p75"/>
          <p:cNvSpPr txBox="1"/>
          <p:nvPr/>
        </p:nvSpPr>
        <p:spPr>
          <a:xfrm>
            <a:off x="5110721" y="3605189"/>
            <a:ext cx="817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Case 2</a:t>
            </a:r>
            <a:endParaRPr sz="1100"/>
          </a:p>
        </p:txBody>
      </p:sp>
      <p:sp>
        <p:nvSpPr>
          <p:cNvPr id="1920" name="Google Shape;1920;p75"/>
          <p:cNvSpPr/>
          <p:nvPr/>
        </p:nvSpPr>
        <p:spPr>
          <a:xfrm>
            <a:off x="5362321" y="2725616"/>
            <a:ext cx="2388124" cy="852854"/>
          </a:xfrm>
          <a:custGeom>
            <a:rect b="b" l="l" r="r" t="t"/>
            <a:pathLst>
              <a:path extrusionOk="0" h="1137138" w="3184165">
                <a:moveTo>
                  <a:pt x="2521777" y="0"/>
                </a:moveTo>
                <a:cubicBezTo>
                  <a:pt x="2651708" y="-1"/>
                  <a:pt x="2781639" y="-1"/>
                  <a:pt x="2873470" y="93784"/>
                </a:cubicBezTo>
                <a:cubicBezTo>
                  <a:pt x="2965301" y="187569"/>
                  <a:pt x="3379516" y="459154"/>
                  <a:pt x="3072762" y="562708"/>
                </a:cubicBezTo>
                <a:cubicBezTo>
                  <a:pt x="2766008" y="666262"/>
                  <a:pt x="1032947" y="715108"/>
                  <a:pt x="1032947" y="715108"/>
                </a:cubicBezTo>
                <a:cubicBezTo>
                  <a:pt x="542532" y="750277"/>
                  <a:pt x="298301" y="703385"/>
                  <a:pt x="130270" y="773723"/>
                </a:cubicBezTo>
                <a:cubicBezTo>
                  <a:pt x="-37761" y="844061"/>
                  <a:pt x="-6500" y="990599"/>
                  <a:pt x="24762" y="1137138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75"/>
          <p:cNvSpPr/>
          <p:nvPr/>
        </p:nvSpPr>
        <p:spPr>
          <a:xfrm>
            <a:off x="1368009" y="2497016"/>
            <a:ext cx="6436698" cy="1099038"/>
          </a:xfrm>
          <a:custGeom>
            <a:rect b="b" l="l" r="r" t="t"/>
            <a:pathLst>
              <a:path extrusionOk="0" h="1465384" w="8582264">
                <a:moveTo>
                  <a:pt x="7800634" y="0"/>
                </a:moveTo>
                <a:cubicBezTo>
                  <a:pt x="7999926" y="42984"/>
                  <a:pt x="8199219" y="85969"/>
                  <a:pt x="8222665" y="199292"/>
                </a:cubicBezTo>
                <a:cubicBezTo>
                  <a:pt x="8246111" y="312615"/>
                  <a:pt x="9180049" y="558800"/>
                  <a:pt x="7941311" y="679938"/>
                </a:cubicBezTo>
                <a:cubicBezTo>
                  <a:pt x="6702573" y="801076"/>
                  <a:pt x="2083680" y="795215"/>
                  <a:pt x="790234" y="926123"/>
                </a:cubicBezTo>
                <a:cubicBezTo>
                  <a:pt x="-503212" y="1057031"/>
                  <a:pt x="180634" y="1465384"/>
                  <a:pt x="180634" y="1465384"/>
                </a:cubicBez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2" name="Google Shape;1922;p75"/>
          <p:cNvGrpSpPr/>
          <p:nvPr/>
        </p:nvGrpSpPr>
        <p:grpSpPr>
          <a:xfrm>
            <a:off x="5237517" y="788613"/>
            <a:ext cx="2637839" cy="892644"/>
            <a:chOff x="1562830" y="2833411"/>
            <a:chExt cx="4326454" cy="1518361"/>
          </a:xfrm>
        </p:grpSpPr>
        <p:sp>
          <p:nvSpPr>
            <p:cNvPr id="1923" name="Google Shape;1923;p75"/>
            <p:cNvSpPr/>
            <p:nvPr/>
          </p:nvSpPr>
          <p:spPr>
            <a:xfrm>
              <a:off x="2384178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1924" name="Google Shape;1924;p75"/>
            <p:cNvSpPr/>
            <p:nvPr/>
          </p:nvSpPr>
          <p:spPr>
            <a:xfrm>
              <a:off x="2888270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1925" name="Google Shape;1925;p75"/>
            <p:cNvSpPr/>
            <p:nvPr/>
          </p:nvSpPr>
          <p:spPr>
            <a:xfrm>
              <a:off x="3368916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sz="1100"/>
            </a:p>
          </p:txBody>
        </p:sp>
        <p:sp>
          <p:nvSpPr>
            <p:cNvPr id="1926" name="Google Shape;1926;p75"/>
            <p:cNvSpPr/>
            <p:nvPr/>
          </p:nvSpPr>
          <p:spPr>
            <a:xfrm>
              <a:off x="3873008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100"/>
            </a:p>
          </p:txBody>
        </p:sp>
        <p:sp>
          <p:nvSpPr>
            <p:cNvPr id="1927" name="Google Shape;1927;p75"/>
            <p:cNvSpPr/>
            <p:nvPr/>
          </p:nvSpPr>
          <p:spPr>
            <a:xfrm>
              <a:off x="4377100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100"/>
            </a:p>
          </p:txBody>
        </p:sp>
        <p:sp>
          <p:nvSpPr>
            <p:cNvPr id="1928" name="Google Shape;1928;p75"/>
            <p:cNvSpPr/>
            <p:nvPr/>
          </p:nvSpPr>
          <p:spPr>
            <a:xfrm>
              <a:off x="4881192" y="3635626"/>
              <a:ext cx="504000" cy="633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100"/>
            </a:p>
          </p:txBody>
        </p:sp>
        <p:sp>
          <p:nvSpPr>
            <p:cNvPr id="1929" name="Google Shape;1929;p75"/>
            <p:cNvSpPr/>
            <p:nvPr/>
          </p:nvSpPr>
          <p:spPr>
            <a:xfrm>
              <a:off x="5385284" y="3635626"/>
              <a:ext cx="504000" cy="633000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100"/>
            </a:p>
          </p:txBody>
        </p:sp>
        <p:sp>
          <p:nvSpPr>
            <p:cNvPr id="1930" name="Google Shape;1930;p75"/>
            <p:cNvSpPr txBox="1"/>
            <p:nvPr/>
          </p:nvSpPr>
          <p:spPr>
            <a:xfrm>
              <a:off x="1562830" y="3684272"/>
              <a:ext cx="5436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r>
                <a:rPr baseline="-25000"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75"/>
            <p:cNvSpPr txBox="1"/>
            <p:nvPr/>
          </p:nvSpPr>
          <p:spPr>
            <a:xfrm>
              <a:off x="1571622" y="2833411"/>
              <a:ext cx="6729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aseline="-25000" lang="en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2" name="Google Shape;1932;p75"/>
          <p:cNvSpPr/>
          <p:nvPr/>
        </p:nvSpPr>
        <p:spPr>
          <a:xfrm flipH="1">
            <a:off x="5746894" y="791366"/>
            <a:ext cx="44100" cy="372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75"/>
          <p:cNvSpPr/>
          <p:nvPr/>
        </p:nvSpPr>
        <p:spPr>
          <a:xfrm>
            <a:off x="6497516" y="1696916"/>
            <a:ext cx="395654" cy="556778"/>
          </a:xfrm>
          <a:custGeom>
            <a:rect b="b" l="l" r="r" t="t"/>
            <a:pathLst>
              <a:path extrusionOk="0" h="742371" w="527538">
                <a:moveTo>
                  <a:pt x="0" y="715108"/>
                </a:moveTo>
                <a:cubicBezTo>
                  <a:pt x="143607" y="745392"/>
                  <a:pt x="287215" y="775677"/>
                  <a:pt x="375138" y="656492"/>
                </a:cubicBezTo>
                <a:cubicBezTo>
                  <a:pt x="463061" y="537307"/>
                  <a:pt x="527538" y="0"/>
                  <a:pt x="527538" y="0"/>
                </a:cubicBezTo>
              </a:path>
            </a:pathLst>
          </a:custGeom>
          <a:noFill/>
          <a:ln cap="flat" cmpd="sng" w="25400">
            <a:solidFill>
              <a:srgbClr val="E956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956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75"/>
          <p:cNvSpPr txBox="1"/>
          <p:nvPr/>
        </p:nvSpPr>
        <p:spPr>
          <a:xfrm>
            <a:off x="6953282" y="1740877"/>
            <a:ext cx="797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E95669"/>
                </a:solidFill>
                <a:latin typeface="Calibri"/>
                <a:ea typeface="Calibri"/>
                <a:cs typeface="Calibri"/>
                <a:sym typeface="Calibri"/>
              </a:rPr>
              <a:t>Case 0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76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Recipe </a:t>
            </a:r>
            <a:r>
              <a:rPr lang="en" sz="21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1940" name="Google Shape;1940;p76"/>
          <p:cNvSpPr txBox="1"/>
          <p:nvPr>
            <p:ph idx="1" type="body"/>
          </p:nvPr>
        </p:nvSpPr>
        <p:spPr>
          <a:xfrm>
            <a:off x="1614488" y="1268017"/>
            <a:ext cx="5915100" cy="3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1: </a:t>
            </a:r>
            <a:r>
              <a:rPr lang="en"/>
              <a:t>Identify </a:t>
            </a:r>
            <a:r>
              <a:rPr lang="en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2: </a:t>
            </a:r>
            <a:r>
              <a:rPr lang="en"/>
              <a:t>Find a </a:t>
            </a:r>
            <a:r>
              <a:rPr lang="en">
                <a:solidFill>
                  <a:schemeClr val="accent6"/>
                </a:solidFill>
              </a:rPr>
              <a:t>recursive formulation </a:t>
            </a:r>
            <a:r>
              <a:rPr lang="en"/>
              <a:t>for the length of the longest common subsequence.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3: </a:t>
            </a:r>
            <a:r>
              <a:rPr lang="en">
                <a:solidFill>
                  <a:schemeClr val="accent5"/>
                </a:solidFill>
              </a:rPr>
              <a:t>Use dynamic programming </a:t>
            </a:r>
            <a:r>
              <a:rPr lang="en"/>
              <a:t>to find the length of the longest common subsequence.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4: </a:t>
            </a:r>
            <a:r>
              <a:rPr lang="en"/>
              <a:t>If needed, keep track of some additional info so that the algorithm from Step 3 can </a:t>
            </a:r>
            <a:r>
              <a:rPr lang="en">
                <a:solidFill>
                  <a:srgbClr val="B400AB"/>
                </a:solidFill>
              </a:rPr>
              <a:t>find the actual LCS.</a:t>
            </a:r>
            <a:endParaRPr/>
          </a:p>
        </p:txBody>
      </p:sp>
      <p:sp>
        <p:nvSpPr>
          <p:cNvPr id="1941" name="Google Shape;1941;p76"/>
          <p:cNvSpPr/>
          <p:nvPr/>
        </p:nvSpPr>
        <p:spPr>
          <a:xfrm rot="-2592269">
            <a:off x="7191164" y="1958179"/>
            <a:ext cx="677034" cy="34105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77"/>
          <p:cNvSpPr txBox="1"/>
          <p:nvPr>
            <p:ph type="title"/>
          </p:nvPr>
        </p:nvSpPr>
        <p:spPr>
          <a:xfrm>
            <a:off x="1614488" y="273845"/>
            <a:ext cx="59151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LCS DP </a:t>
            </a:r>
            <a:r>
              <a:rPr lang="en" sz="2300">
                <a:solidFill>
                  <a:schemeClr val="accent1"/>
                </a:solidFill>
              </a:rPr>
              <a:t>OMG BBQ</a:t>
            </a:r>
            <a:endParaRPr/>
          </a:p>
        </p:txBody>
      </p:sp>
      <p:sp>
        <p:nvSpPr>
          <p:cNvPr id="1947" name="Google Shape;1947;p77"/>
          <p:cNvSpPr txBox="1"/>
          <p:nvPr>
            <p:ph idx="1" type="body"/>
          </p:nvPr>
        </p:nvSpPr>
        <p:spPr>
          <a:xfrm>
            <a:off x="1614488" y="1050403"/>
            <a:ext cx="5915100" cy="3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"/>
              <a:t>LCS</a:t>
            </a:r>
            <a:r>
              <a:rPr lang="en"/>
              <a:t>(X, Y):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95669"/>
              </a:buClr>
              <a:buSzPts val="1800"/>
              <a:buChar char="○"/>
            </a:pPr>
            <a:r>
              <a:rPr lang="en">
                <a:solidFill>
                  <a:srgbClr val="E95669"/>
                </a:solidFill>
              </a:rPr>
              <a:t>C[i,0] = C[0,j] = 0 for all i = 1,…,m, j=1,…n.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"/>
              <a:t>For</a:t>
            </a:r>
            <a:r>
              <a:rPr lang="en"/>
              <a:t> i = 1,…,m and j = 1,…,n:</a:t>
            </a:r>
            <a:endParaRPr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b="1" lang="en" sz="1800">
                <a:solidFill>
                  <a:schemeClr val="accent1"/>
                </a:solidFill>
              </a:rPr>
              <a:t>If </a:t>
            </a:r>
            <a:r>
              <a:rPr lang="en" sz="1800">
                <a:solidFill>
                  <a:schemeClr val="accent1"/>
                </a:solidFill>
              </a:rPr>
              <a:t>X[i] = Y[j]:</a:t>
            </a:r>
            <a:endParaRPr/>
          </a:p>
          <a:p>
            <a:pPr indent="-177800" lvl="3" marL="12065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C[i,j] = C[i-1,j-1]  + 1</a:t>
            </a:r>
            <a:endParaRPr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■"/>
            </a:pPr>
            <a:r>
              <a:rPr b="1" lang="en" sz="1800">
                <a:solidFill>
                  <a:schemeClr val="accent6"/>
                </a:solidFill>
              </a:rPr>
              <a:t>Else:</a:t>
            </a:r>
            <a:endParaRPr/>
          </a:p>
          <a:p>
            <a:pPr indent="-177800" lvl="3" marL="12065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accent6"/>
                </a:solidFill>
              </a:rPr>
              <a:t>C[i,j] = max{ C[i,j-1], C[i-1,j] }</a:t>
            </a:r>
            <a:endParaRPr/>
          </a:p>
          <a:p>
            <a:pPr indent="-76200" lvl="2" marL="8636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948" name="Google Shape;1948;p77"/>
          <p:cNvSpPr txBox="1"/>
          <p:nvPr/>
        </p:nvSpPr>
        <p:spPr>
          <a:xfrm>
            <a:off x="2196115" y="4218384"/>
            <a:ext cx="6219600" cy="1031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5003" l="-6729" r="0" t="-198124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1949" name="Google Shape;1949;p77"/>
          <p:cNvSpPr txBox="1"/>
          <p:nvPr/>
        </p:nvSpPr>
        <p:spPr>
          <a:xfrm rot="1198236">
            <a:off x="5848206" y="2593489"/>
            <a:ext cx="1996557" cy="7155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Running time: O(nm)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78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955" name="Google Shape;1955;p78"/>
          <p:cNvSpPr/>
          <p:nvPr/>
        </p:nvSpPr>
        <p:spPr>
          <a:xfrm>
            <a:off x="5898931" y="2007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956" name="Google Shape;1956;p78"/>
          <p:cNvSpPr/>
          <p:nvPr/>
        </p:nvSpPr>
        <p:spPr>
          <a:xfrm>
            <a:off x="6277000" y="2007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957" name="Google Shape;1957;p78"/>
          <p:cNvSpPr/>
          <p:nvPr/>
        </p:nvSpPr>
        <p:spPr>
          <a:xfrm>
            <a:off x="6637484" y="2007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958" name="Google Shape;1958;p78"/>
          <p:cNvSpPr/>
          <p:nvPr/>
        </p:nvSpPr>
        <p:spPr>
          <a:xfrm>
            <a:off x="7015553" y="2007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959" name="Google Shape;1959;p78"/>
          <p:cNvSpPr/>
          <p:nvPr/>
        </p:nvSpPr>
        <p:spPr>
          <a:xfrm>
            <a:off x="7393622" y="2007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960" name="Google Shape;1960;p78"/>
          <p:cNvSpPr/>
          <p:nvPr/>
        </p:nvSpPr>
        <p:spPr>
          <a:xfrm>
            <a:off x="5898931" y="903794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961" name="Google Shape;1961;p78"/>
          <p:cNvSpPr/>
          <p:nvPr/>
        </p:nvSpPr>
        <p:spPr>
          <a:xfrm>
            <a:off x="6277000" y="903794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962" name="Google Shape;1962;p78"/>
          <p:cNvSpPr/>
          <p:nvPr/>
        </p:nvSpPr>
        <p:spPr>
          <a:xfrm>
            <a:off x="6637484" y="903794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1963" name="Google Shape;1963;p78"/>
          <p:cNvSpPr/>
          <p:nvPr/>
        </p:nvSpPr>
        <p:spPr>
          <a:xfrm>
            <a:off x="7015553" y="903794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964" name="Google Shape;1964;p78"/>
          <p:cNvSpPr txBox="1"/>
          <p:nvPr/>
        </p:nvSpPr>
        <p:spPr>
          <a:xfrm>
            <a:off x="5538446" y="944979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78"/>
          <p:cNvSpPr txBox="1"/>
          <p:nvPr/>
        </p:nvSpPr>
        <p:spPr>
          <a:xfrm>
            <a:off x="5538446" y="233789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/>
          </a:p>
        </p:txBody>
      </p:sp>
      <p:sp>
        <p:nvSpPr>
          <p:cNvPr id="1966" name="Google Shape;1966;p78"/>
          <p:cNvSpPr/>
          <p:nvPr/>
        </p:nvSpPr>
        <p:spPr>
          <a:xfrm>
            <a:off x="1675454" y="2790579"/>
            <a:ext cx="378000" cy="336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967" name="Google Shape;1967;p78"/>
          <p:cNvSpPr/>
          <p:nvPr/>
        </p:nvSpPr>
        <p:spPr>
          <a:xfrm>
            <a:off x="1675454" y="3165420"/>
            <a:ext cx="378000" cy="336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968" name="Google Shape;1968;p78"/>
          <p:cNvSpPr/>
          <p:nvPr/>
        </p:nvSpPr>
        <p:spPr>
          <a:xfrm>
            <a:off x="1675454" y="3538257"/>
            <a:ext cx="378000" cy="336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969" name="Google Shape;1969;p78"/>
          <p:cNvSpPr/>
          <p:nvPr/>
        </p:nvSpPr>
        <p:spPr>
          <a:xfrm>
            <a:off x="1675454" y="3902413"/>
            <a:ext cx="378000" cy="336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970" name="Google Shape;1970;p78"/>
          <p:cNvSpPr/>
          <p:nvPr/>
        </p:nvSpPr>
        <p:spPr>
          <a:xfrm>
            <a:off x="1675454" y="4276207"/>
            <a:ext cx="378000" cy="336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971" name="Google Shape;1971;p78"/>
          <p:cNvSpPr/>
          <p:nvPr/>
        </p:nvSpPr>
        <p:spPr>
          <a:xfrm>
            <a:off x="2814863" y="1770926"/>
            <a:ext cx="378000" cy="3570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1972" name="Google Shape;1972;p78"/>
          <p:cNvSpPr/>
          <p:nvPr/>
        </p:nvSpPr>
        <p:spPr>
          <a:xfrm>
            <a:off x="3201613" y="1770926"/>
            <a:ext cx="378000" cy="3570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1973" name="Google Shape;1973;p78"/>
          <p:cNvSpPr/>
          <p:nvPr/>
        </p:nvSpPr>
        <p:spPr>
          <a:xfrm>
            <a:off x="3588141" y="1770926"/>
            <a:ext cx="378000" cy="3570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1974" name="Google Shape;1974;p78"/>
          <p:cNvSpPr/>
          <p:nvPr/>
        </p:nvSpPr>
        <p:spPr>
          <a:xfrm>
            <a:off x="3974891" y="1770926"/>
            <a:ext cx="378000" cy="3570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1975" name="Google Shape;1975;p78"/>
          <p:cNvSpPr txBox="1"/>
          <p:nvPr/>
        </p:nvSpPr>
        <p:spPr>
          <a:xfrm>
            <a:off x="1277681" y="3472553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/>
          </a:p>
        </p:txBody>
      </p:sp>
      <p:sp>
        <p:nvSpPr>
          <p:cNvPr id="1976" name="Google Shape;1976;p78"/>
          <p:cNvSpPr txBox="1"/>
          <p:nvPr/>
        </p:nvSpPr>
        <p:spPr>
          <a:xfrm>
            <a:off x="3369432" y="1304754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7" name="Google Shape;1977;p78"/>
          <p:cNvGrpSpPr/>
          <p:nvPr/>
        </p:nvGrpSpPr>
        <p:grpSpPr>
          <a:xfrm>
            <a:off x="2422530" y="2425977"/>
            <a:ext cx="1929357" cy="2179437"/>
            <a:chOff x="1706040" y="3234635"/>
            <a:chExt cx="2572476" cy="2905916"/>
          </a:xfrm>
        </p:grpSpPr>
        <p:grpSp>
          <p:nvGrpSpPr>
            <p:cNvPr id="1978" name="Google Shape;1978;p78"/>
            <p:cNvGrpSpPr/>
            <p:nvPr/>
          </p:nvGrpSpPr>
          <p:grpSpPr>
            <a:xfrm>
              <a:off x="1708290" y="3234635"/>
              <a:ext cx="2054123" cy="2412808"/>
              <a:chOff x="618255" y="2644927"/>
              <a:chExt cx="2054123" cy="2412808"/>
            </a:xfrm>
          </p:grpSpPr>
          <p:sp>
            <p:nvSpPr>
              <p:cNvPr id="1979" name="Google Shape;1979;p78"/>
              <p:cNvSpPr/>
              <p:nvPr/>
            </p:nvSpPr>
            <p:spPr>
              <a:xfrm>
                <a:off x="618255" y="2644927"/>
                <a:ext cx="504000" cy="4902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1980" name="Google Shape;1980;p78"/>
              <p:cNvSpPr/>
              <p:nvPr/>
            </p:nvSpPr>
            <p:spPr>
              <a:xfrm>
                <a:off x="1133922" y="2654843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1981" name="Google Shape;1981;p78"/>
              <p:cNvSpPr/>
              <p:nvPr/>
            </p:nvSpPr>
            <p:spPr>
              <a:xfrm>
                <a:off x="1649589" y="2654843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1982" name="Google Shape;1982;p78"/>
              <p:cNvSpPr/>
              <p:nvPr/>
            </p:nvSpPr>
            <p:spPr>
              <a:xfrm>
                <a:off x="2165256" y="2656135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1983" name="Google Shape;1983;p78"/>
              <p:cNvSpPr/>
              <p:nvPr/>
            </p:nvSpPr>
            <p:spPr>
              <a:xfrm>
                <a:off x="618255" y="3123872"/>
                <a:ext cx="504000" cy="4902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1984" name="Google Shape;1984;p78"/>
              <p:cNvSpPr/>
              <p:nvPr/>
            </p:nvSpPr>
            <p:spPr>
              <a:xfrm>
                <a:off x="1133922" y="3133788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78"/>
              <p:cNvSpPr/>
              <p:nvPr/>
            </p:nvSpPr>
            <p:spPr>
              <a:xfrm>
                <a:off x="1649589" y="3133788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78"/>
              <p:cNvSpPr/>
              <p:nvPr/>
            </p:nvSpPr>
            <p:spPr>
              <a:xfrm>
                <a:off x="2165256" y="3135080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78"/>
              <p:cNvSpPr/>
              <p:nvPr/>
            </p:nvSpPr>
            <p:spPr>
              <a:xfrm>
                <a:off x="621377" y="3596214"/>
                <a:ext cx="504000" cy="4902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1988" name="Google Shape;1988;p78"/>
              <p:cNvSpPr/>
              <p:nvPr/>
            </p:nvSpPr>
            <p:spPr>
              <a:xfrm>
                <a:off x="1137044" y="3606130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78"/>
              <p:cNvSpPr/>
              <p:nvPr/>
            </p:nvSpPr>
            <p:spPr>
              <a:xfrm>
                <a:off x="1652711" y="3606130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78"/>
              <p:cNvSpPr/>
              <p:nvPr/>
            </p:nvSpPr>
            <p:spPr>
              <a:xfrm>
                <a:off x="2168378" y="3607422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78"/>
              <p:cNvSpPr/>
              <p:nvPr/>
            </p:nvSpPr>
            <p:spPr>
              <a:xfrm>
                <a:off x="618255" y="4077743"/>
                <a:ext cx="504000" cy="4902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1992" name="Google Shape;1992;p78"/>
              <p:cNvSpPr/>
              <p:nvPr/>
            </p:nvSpPr>
            <p:spPr>
              <a:xfrm>
                <a:off x="1133922" y="4087659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78"/>
              <p:cNvSpPr/>
              <p:nvPr/>
            </p:nvSpPr>
            <p:spPr>
              <a:xfrm>
                <a:off x="1649589" y="4087659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78"/>
              <p:cNvSpPr/>
              <p:nvPr/>
            </p:nvSpPr>
            <p:spPr>
              <a:xfrm>
                <a:off x="2165256" y="4088951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78"/>
              <p:cNvSpPr/>
              <p:nvPr/>
            </p:nvSpPr>
            <p:spPr>
              <a:xfrm>
                <a:off x="618255" y="4566227"/>
                <a:ext cx="504000" cy="4902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1996" name="Google Shape;1996;p78"/>
              <p:cNvSpPr/>
              <p:nvPr/>
            </p:nvSpPr>
            <p:spPr>
              <a:xfrm>
                <a:off x="1133922" y="4576143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78"/>
              <p:cNvSpPr/>
              <p:nvPr/>
            </p:nvSpPr>
            <p:spPr>
              <a:xfrm>
                <a:off x="1649589" y="4576143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78"/>
              <p:cNvSpPr/>
              <p:nvPr/>
            </p:nvSpPr>
            <p:spPr>
              <a:xfrm>
                <a:off x="2165256" y="4577435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9" name="Google Shape;1999;p78"/>
            <p:cNvSpPr/>
            <p:nvPr/>
          </p:nvSpPr>
          <p:spPr>
            <a:xfrm>
              <a:off x="3771394" y="3246210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100"/>
            </a:p>
          </p:txBody>
        </p:sp>
        <p:sp>
          <p:nvSpPr>
            <p:cNvPr id="2000" name="Google Shape;2000;p78"/>
            <p:cNvSpPr/>
            <p:nvPr/>
          </p:nvSpPr>
          <p:spPr>
            <a:xfrm>
              <a:off x="3771394" y="3725155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78"/>
            <p:cNvSpPr/>
            <p:nvPr/>
          </p:nvSpPr>
          <p:spPr>
            <a:xfrm>
              <a:off x="3774516" y="4197497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78"/>
            <p:cNvSpPr/>
            <p:nvPr/>
          </p:nvSpPr>
          <p:spPr>
            <a:xfrm>
              <a:off x="3771394" y="4679026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78"/>
            <p:cNvSpPr/>
            <p:nvPr/>
          </p:nvSpPr>
          <p:spPr>
            <a:xfrm>
              <a:off x="3771394" y="5167510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78"/>
            <p:cNvSpPr/>
            <p:nvPr/>
          </p:nvSpPr>
          <p:spPr>
            <a:xfrm>
              <a:off x="1706040" y="5649043"/>
              <a:ext cx="504000" cy="4902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100"/>
            </a:p>
          </p:txBody>
        </p:sp>
        <p:sp>
          <p:nvSpPr>
            <p:cNvPr id="2005" name="Google Shape;2005;p78"/>
            <p:cNvSpPr/>
            <p:nvPr/>
          </p:nvSpPr>
          <p:spPr>
            <a:xfrm>
              <a:off x="2221707" y="5658959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78"/>
            <p:cNvSpPr/>
            <p:nvPr/>
          </p:nvSpPr>
          <p:spPr>
            <a:xfrm>
              <a:off x="2737374" y="5658959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78"/>
            <p:cNvSpPr/>
            <p:nvPr/>
          </p:nvSpPr>
          <p:spPr>
            <a:xfrm>
              <a:off x="3253041" y="5660251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78"/>
            <p:cNvSpPr/>
            <p:nvPr/>
          </p:nvSpPr>
          <p:spPr>
            <a:xfrm>
              <a:off x="3768708" y="5656923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9" name="Google Shape;2009;p78"/>
          <p:cNvSpPr txBox="1"/>
          <p:nvPr>
            <p:ph idx="1" type="body"/>
          </p:nvPr>
        </p:nvSpPr>
        <p:spPr>
          <a:xfrm>
            <a:off x="2978236" y="4526090"/>
            <a:ext cx="6219600" cy="1031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8603" l="0" r="0" t="-13760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100"/>
              <a:buChar char="●"/>
            </a:pPr>
            <a:r>
              <a:rPr lang="en"/>
              <a:t> 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13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4" name="Google Shape;2014;p79"/>
          <p:cNvGrpSpPr/>
          <p:nvPr/>
        </p:nvGrpSpPr>
        <p:grpSpPr>
          <a:xfrm>
            <a:off x="2422530" y="2425977"/>
            <a:ext cx="1929357" cy="2179437"/>
            <a:chOff x="1706040" y="3234635"/>
            <a:chExt cx="2572476" cy="2905916"/>
          </a:xfrm>
        </p:grpSpPr>
        <p:grpSp>
          <p:nvGrpSpPr>
            <p:cNvPr id="2015" name="Google Shape;2015;p79"/>
            <p:cNvGrpSpPr/>
            <p:nvPr/>
          </p:nvGrpSpPr>
          <p:grpSpPr>
            <a:xfrm>
              <a:off x="1708290" y="3234635"/>
              <a:ext cx="2054123" cy="2412808"/>
              <a:chOff x="618255" y="2644927"/>
              <a:chExt cx="2054123" cy="2412808"/>
            </a:xfrm>
          </p:grpSpPr>
          <p:sp>
            <p:nvSpPr>
              <p:cNvPr id="2016" name="Google Shape;2016;p79"/>
              <p:cNvSpPr/>
              <p:nvPr/>
            </p:nvSpPr>
            <p:spPr>
              <a:xfrm>
                <a:off x="618255" y="2644927"/>
                <a:ext cx="504000" cy="4902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2017" name="Google Shape;2017;p79"/>
              <p:cNvSpPr/>
              <p:nvPr/>
            </p:nvSpPr>
            <p:spPr>
              <a:xfrm>
                <a:off x="1133922" y="2654843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2018" name="Google Shape;2018;p79"/>
              <p:cNvSpPr/>
              <p:nvPr/>
            </p:nvSpPr>
            <p:spPr>
              <a:xfrm>
                <a:off x="1649589" y="2654843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2019" name="Google Shape;2019;p79"/>
              <p:cNvSpPr/>
              <p:nvPr/>
            </p:nvSpPr>
            <p:spPr>
              <a:xfrm>
                <a:off x="2165256" y="2656135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2020" name="Google Shape;2020;p79"/>
              <p:cNvSpPr/>
              <p:nvPr/>
            </p:nvSpPr>
            <p:spPr>
              <a:xfrm>
                <a:off x="618255" y="3123872"/>
                <a:ext cx="504000" cy="4902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2021" name="Google Shape;2021;p79"/>
              <p:cNvSpPr/>
              <p:nvPr/>
            </p:nvSpPr>
            <p:spPr>
              <a:xfrm>
                <a:off x="1133922" y="3133788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79"/>
              <p:cNvSpPr/>
              <p:nvPr/>
            </p:nvSpPr>
            <p:spPr>
              <a:xfrm>
                <a:off x="1649589" y="3133788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79"/>
              <p:cNvSpPr/>
              <p:nvPr/>
            </p:nvSpPr>
            <p:spPr>
              <a:xfrm>
                <a:off x="2165256" y="3135080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79"/>
              <p:cNvSpPr/>
              <p:nvPr/>
            </p:nvSpPr>
            <p:spPr>
              <a:xfrm>
                <a:off x="621377" y="3596214"/>
                <a:ext cx="504000" cy="4902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2025" name="Google Shape;2025;p79"/>
              <p:cNvSpPr/>
              <p:nvPr/>
            </p:nvSpPr>
            <p:spPr>
              <a:xfrm>
                <a:off x="1137044" y="3606130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79"/>
              <p:cNvSpPr/>
              <p:nvPr/>
            </p:nvSpPr>
            <p:spPr>
              <a:xfrm>
                <a:off x="1652711" y="3606130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79"/>
              <p:cNvSpPr/>
              <p:nvPr/>
            </p:nvSpPr>
            <p:spPr>
              <a:xfrm>
                <a:off x="2168378" y="3607422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79"/>
              <p:cNvSpPr/>
              <p:nvPr/>
            </p:nvSpPr>
            <p:spPr>
              <a:xfrm>
                <a:off x="618255" y="4077743"/>
                <a:ext cx="504000" cy="4902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2029" name="Google Shape;2029;p79"/>
              <p:cNvSpPr/>
              <p:nvPr/>
            </p:nvSpPr>
            <p:spPr>
              <a:xfrm>
                <a:off x="1133922" y="4087659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79"/>
              <p:cNvSpPr/>
              <p:nvPr/>
            </p:nvSpPr>
            <p:spPr>
              <a:xfrm>
                <a:off x="1649589" y="4087659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79"/>
              <p:cNvSpPr/>
              <p:nvPr/>
            </p:nvSpPr>
            <p:spPr>
              <a:xfrm>
                <a:off x="2165256" y="4088951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79"/>
              <p:cNvSpPr/>
              <p:nvPr/>
            </p:nvSpPr>
            <p:spPr>
              <a:xfrm>
                <a:off x="618255" y="4566227"/>
                <a:ext cx="504000" cy="4902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2033" name="Google Shape;2033;p79"/>
              <p:cNvSpPr/>
              <p:nvPr/>
            </p:nvSpPr>
            <p:spPr>
              <a:xfrm>
                <a:off x="1133922" y="4576143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79"/>
              <p:cNvSpPr/>
              <p:nvPr/>
            </p:nvSpPr>
            <p:spPr>
              <a:xfrm>
                <a:off x="1649589" y="4576143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79"/>
              <p:cNvSpPr/>
              <p:nvPr/>
            </p:nvSpPr>
            <p:spPr>
              <a:xfrm>
                <a:off x="2165256" y="4577435"/>
                <a:ext cx="504000" cy="480300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36" name="Google Shape;2036;p79"/>
            <p:cNvSpPr/>
            <p:nvPr/>
          </p:nvSpPr>
          <p:spPr>
            <a:xfrm>
              <a:off x="3771394" y="3246210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100"/>
            </a:p>
          </p:txBody>
        </p:sp>
        <p:sp>
          <p:nvSpPr>
            <p:cNvPr id="2037" name="Google Shape;2037;p79"/>
            <p:cNvSpPr/>
            <p:nvPr/>
          </p:nvSpPr>
          <p:spPr>
            <a:xfrm>
              <a:off x="3771394" y="3725155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79"/>
            <p:cNvSpPr/>
            <p:nvPr/>
          </p:nvSpPr>
          <p:spPr>
            <a:xfrm>
              <a:off x="3774516" y="4197497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79"/>
            <p:cNvSpPr/>
            <p:nvPr/>
          </p:nvSpPr>
          <p:spPr>
            <a:xfrm>
              <a:off x="3771394" y="4679026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79"/>
            <p:cNvSpPr/>
            <p:nvPr/>
          </p:nvSpPr>
          <p:spPr>
            <a:xfrm>
              <a:off x="3771394" y="5167510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79"/>
            <p:cNvSpPr/>
            <p:nvPr/>
          </p:nvSpPr>
          <p:spPr>
            <a:xfrm>
              <a:off x="1706040" y="5649043"/>
              <a:ext cx="504000" cy="4902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100"/>
            </a:p>
          </p:txBody>
        </p:sp>
        <p:sp>
          <p:nvSpPr>
            <p:cNvPr id="2042" name="Google Shape;2042;p79"/>
            <p:cNvSpPr/>
            <p:nvPr/>
          </p:nvSpPr>
          <p:spPr>
            <a:xfrm>
              <a:off x="2221707" y="5658959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79"/>
            <p:cNvSpPr/>
            <p:nvPr/>
          </p:nvSpPr>
          <p:spPr>
            <a:xfrm>
              <a:off x="2737374" y="5658959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79"/>
            <p:cNvSpPr/>
            <p:nvPr/>
          </p:nvSpPr>
          <p:spPr>
            <a:xfrm>
              <a:off x="3253041" y="5660251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79"/>
            <p:cNvSpPr/>
            <p:nvPr/>
          </p:nvSpPr>
          <p:spPr>
            <a:xfrm>
              <a:off x="3768708" y="5656923"/>
              <a:ext cx="504000" cy="480300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6" name="Google Shape;2046;p79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047" name="Google Shape;2047;p79"/>
          <p:cNvSpPr/>
          <p:nvPr/>
        </p:nvSpPr>
        <p:spPr>
          <a:xfrm>
            <a:off x="5898931" y="2007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2048" name="Google Shape;2048;p79"/>
          <p:cNvSpPr/>
          <p:nvPr/>
        </p:nvSpPr>
        <p:spPr>
          <a:xfrm>
            <a:off x="6277000" y="2007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2049" name="Google Shape;2049;p79"/>
          <p:cNvSpPr/>
          <p:nvPr/>
        </p:nvSpPr>
        <p:spPr>
          <a:xfrm>
            <a:off x="6637484" y="2007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2050" name="Google Shape;2050;p79"/>
          <p:cNvSpPr/>
          <p:nvPr/>
        </p:nvSpPr>
        <p:spPr>
          <a:xfrm>
            <a:off x="7015553" y="2007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2051" name="Google Shape;2051;p79"/>
          <p:cNvSpPr/>
          <p:nvPr/>
        </p:nvSpPr>
        <p:spPr>
          <a:xfrm>
            <a:off x="7393622" y="200732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2052" name="Google Shape;2052;p79"/>
          <p:cNvSpPr/>
          <p:nvPr/>
        </p:nvSpPr>
        <p:spPr>
          <a:xfrm>
            <a:off x="5898931" y="903794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2053" name="Google Shape;2053;p79"/>
          <p:cNvSpPr/>
          <p:nvPr/>
        </p:nvSpPr>
        <p:spPr>
          <a:xfrm>
            <a:off x="6277000" y="903794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2054" name="Google Shape;2054;p79"/>
          <p:cNvSpPr/>
          <p:nvPr/>
        </p:nvSpPr>
        <p:spPr>
          <a:xfrm>
            <a:off x="6637484" y="903794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2055" name="Google Shape;2055;p79"/>
          <p:cNvSpPr/>
          <p:nvPr/>
        </p:nvSpPr>
        <p:spPr>
          <a:xfrm>
            <a:off x="7015553" y="903794"/>
            <a:ext cx="378000" cy="4749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2056" name="Google Shape;2056;p79"/>
          <p:cNvSpPr txBox="1"/>
          <p:nvPr/>
        </p:nvSpPr>
        <p:spPr>
          <a:xfrm>
            <a:off x="5538446" y="944979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79"/>
          <p:cNvSpPr txBox="1"/>
          <p:nvPr/>
        </p:nvSpPr>
        <p:spPr>
          <a:xfrm>
            <a:off x="5538446" y="233789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/>
          </a:p>
        </p:txBody>
      </p:sp>
      <p:sp>
        <p:nvSpPr>
          <p:cNvPr id="2058" name="Google Shape;2058;p79"/>
          <p:cNvSpPr/>
          <p:nvPr/>
        </p:nvSpPr>
        <p:spPr>
          <a:xfrm>
            <a:off x="2424218" y="2425977"/>
            <a:ext cx="378000" cy="3678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059" name="Google Shape;2059;p79"/>
          <p:cNvSpPr/>
          <p:nvPr/>
        </p:nvSpPr>
        <p:spPr>
          <a:xfrm>
            <a:off x="2810968" y="2433414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060" name="Google Shape;2060;p79"/>
          <p:cNvSpPr/>
          <p:nvPr/>
        </p:nvSpPr>
        <p:spPr>
          <a:xfrm>
            <a:off x="3197718" y="2433414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061" name="Google Shape;2061;p79"/>
          <p:cNvSpPr/>
          <p:nvPr/>
        </p:nvSpPr>
        <p:spPr>
          <a:xfrm>
            <a:off x="3584468" y="2434383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062" name="Google Shape;2062;p79"/>
          <p:cNvSpPr/>
          <p:nvPr/>
        </p:nvSpPr>
        <p:spPr>
          <a:xfrm>
            <a:off x="2424218" y="2785186"/>
            <a:ext cx="378000" cy="3678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063" name="Google Shape;2063;p79"/>
          <p:cNvSpPr/>
          <p:nvPr/>
        </p:nvSpPr>
        <p:spPr>
          <a:xfrm>
            <a:off x="2810968" y="2792623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064" name="Google Shape;2064;p79"/>
          <p:cNvSpPr/>
          <p:nvPr/>
        </p:nvSpPr>
        <p:spPr>
          <a:xfrm>
            <a:off x="3197718" y="2792623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065" name="Google Shape;2065;p79"/>
          <p:cNvSpPr/>
          <p:nvPr/>
        </p:nvSpPr>
        <p:spPr>
          <a:xfrm>
            <a:off x="3584468" y="2793592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066" name="Google Shape;2066;p79"/>
          <p:cNvSpPr/>
          <p:nvPr/>
        </p:nvSpPr>
        <p:spPr>
          <a:xfrm>
            <a:off x="2426559" y="3139442"/>
            <a:ext cx="378000" cy="3678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067" name="Google Shape;2067;p79"/>
          <p:cNvSpPr/>
          <p:nvPr/>
        </p:nvSpPr>
        <p:spPr>
          <a:xfrm>
            <a:off x="2813309" y="3146879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068" name="Google Shape;2068;p79"/>
          <p:cNvSpPr/>
          <p:nvPr/>
        </p:nvSpPr>
        <p:spPr>
          <a:xfrm>
            <a:off x="3200060" y="3146879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069" name="Google Shape;2069;p79"/>
          <p:cNvSpPr/>
          <p:nvPr/>
        </p:nvSpPr>
        <p:spPr>
          <a:xfrm>
            <a:off x="3586810" y="3147848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070" name="Google Shape;2070;p79"/>
          <p:cNvSpPr/>
          <p:nvPr/>
        </p:nvSpPr>
        <p:spPr>
          <a:xfrm>
            <a:off x="2424218" y="3500589"/>
            <a:ext cx="378000" cy="3678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071" name="Google Shape;2071;p79"/>
          <p:cNvSpPr/>
          <p:nvPr/>
        </p:nvSpPr>
        <p:spPr>
          <a:xfrm>
            <a:off x="2810968" y="3508026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072" name="Google Shape;2072;p79"/>
          <p:cNvSpPr/>
          <p:nvPr/>
        </p:nvSpPr>
        <p:spPr>
          <a:xfrm>
            <a:off x="3197718" y="3508026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073" name="Google Shape;2073;p79"/>
          <p:cNvSpPr/>
          <p:nvPr/>
        </p:nvSpPr>
        <p:spPr>
          <a:xfrm>
            <a:off x="3584468" y="3508995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074" name="Google Shape;2074;p79"/>
          <p:cNvSpPr/>
          <p:nvPr/>
        </p:nvSpPr>
        <p:spPr>
          <a:xfrm>
            <a:off x="2424218" y="3866952"/>
            <a:ext cx="378000" cy="3678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075" name="Google Shape;2075;p79"/>
          <p:cNvSpPr/>
          <p:nvPr/>
        </p:nvSpPr>
        <p:spPr>
          <a:xfrm>
            <a:off x="2810968" y="3874389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076" name="Google Shape;2076;p79"/>
          <p:cNvSpPr/>
          <p:nvPr/>
        </p:nvSpPr>
        <p:spPr>
          <a:xfrm>
            <a:off x="3197718" y="3874389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077" name="Google Shape;2077;p79"/>
          <p:cNvSpPr/>
          <p:nvPr/>
        </p:nvSpPr>
        <p:spPr>
          <a:xfrm>
            <a:off x="3584468" y="3875358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078" name="Google Shape;2078;p79"/>
          <p:cNvSpPr/>
          <p:nvPr/>
        </p:nvSpPr>
        <p:spPr>
          <a:xfrm>
            <a:off x="1675454" y="2790579"/>
            <a:ext cx="378000" cy="336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2079" name="Google Shape;2079;p79"/>
          <p:cNvSpPr/>
          <p:nvPr/>
        </p:nvSpPr>
        <p:spPr>
          <a:xfrm>
            <a:off x="1675454" y="3165420"/>
            <a:ext cx="378000" cy="336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2080" name="Google Shape;2080;p79"/>
          <p:cNvSpPr/>
          <p:nvPr/>
        </p:nvSpPr>
        <p:spPr>
          <a:xfrm>
            <a:off x="1675454" y="3538257"/>
            <a:ext cx="378000" cy="336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2081" name="Google Shape;2081;p79"/>
          <p:cNvSpPr/>
          <p:nvPr/>
        </p:nvSpPr>
        <p:spPr>
          <a:xfrm>
            <a:off x="1675454" y="3902413"/>
            <a:ext cx="378000" cy="336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2082" name="Google Shape;2082;p79"/>
          <p:cNvSpPr/>
          <p:nvPr/>
        </p:nvSpPr>
        <p:spPr>
          <a:xfrm>
            <a:off x="1675454" y="4276207"/>
            <a:ext cx="378000" cy="3363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2083" name="Google Shape;2083;p79"/>
          <p:cNvSpPr/>
          <p:nvPr/>
        </p:nvSpPr>
        <p:spPr>
          <a:xfrm>
            <a:off x="2814863" y="1770926"/>
            <a:ext cx="378000" cy="3570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2084" name="Google Shape;2084;p79"/>
          <p:cNvSpPr/>
          <p:nvPr/>
        </p:nvSpPr>
        <p:spPr>
          <a:xfrm>
            <a:off x="3201613" y="1770926"/>
            <a:ext cx="378000" cy="3570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100"/>
          </a:p>
        </p:txBody>
      </p:sp>
      <p:sp>
        <p:nvSpPr>
          <p:cNvPr id="2085" name="Google Shape;2085;p79"/>
          <p:cNvSpPr/>
          <p:nvPr/>
        </p:nvSpPr>
        <p:spPr>
          <a:xfrm>
            <a:off x="3588141" y="1770926"/>
            <a:ext cx="378000" cy="3570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2086" name="Google Shape;2086;p79"/>
          <p:cNvSpPr/>
          <p:nvPr/>
        </p:nvSpPr>
        <p:spPr>
          <a:xfrm>
            <a:off x="3974891" y="1770926"/>
            <a:ext cx="378000" cy="3570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2087" name="Google Shape;2087;p79"/>
          <p:cNvSpPr txBox="1"/>
          <p:nvPr/>
        </p:nvSpPr>
        <p:spPr>
          <a:xfrm>
            <a:off x="1277681" y="3472553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/>
          </a:p>
        </p:txBody>
      </p:sp>
      <p:sp>
        <p:nvSpPr>
          <p:cNvPr id="2088" name="Google Shape;2088;p79"/>
          <p:cNvSpPr txBox="1"/>
          <p:nvPr/>
        </p:nvSpPr>
        <p:spPr>
          <a:xfrm>
            <a:off x="3369432" y="1304754"/>
            <a:ext cx="40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79"/>
          <p:cNvSpPr/>
          <p:nvPr/>
        </p:nvSpPr>
        <p:spPr>
          <a:xfrm>
            <a:off x="3971546" y="2434658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090" name="Google Shape;2090;p79"/>
          <p:cNvSpPr/>
          <p:nvPr/>
        </p:nvSpPr>
        <p:spPr>
          <a:xfrm>
            <a:off x="3971546" y="2793867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091" name="Google Shape;2091;p79"/>
          <p:cNvSpPr/>
          <p:nvPr/>
        </p:nvSpPr>
        <p:spPr>
          <a:xfrm>
            <a:off x="3973887" y="3148124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092" name="Google Shape;2092;p79"/>
          <p:cNvSpPr/>
          <p:nvPr/>
        </p:nvSpPr>
        <p:spPr>
          <a:xfrm>
            <a:off x="3971546" y="3509270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2093" name="Google Shape;2093;p79"/>
          <p:cNvSpPr/>
          <p:nvPr/>
        </p:nvSpPr>
        <p:spPr>
          <a:xfrm>
            <a:off x="3971546" y="3875633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2094" name="Google Shape;2094;p79"/>
          <p:cNvSpPr/>
          <p:nvPr/>
        </p:nvSpPr>
        <p:spPr>
          <a:xfrm>
            <a:off x="2422530" y="4236783"/>
            <a:ext cx="378000" cy="3678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095" name="Google Shape;2095;p79"/>
          <p:cNvSpPr/>
          <p:nvPr/>
        </p:nvSpPr>
        <p:spPr>
          <a:xfrm>
            <a:off x="2809280" y="4244220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096" name="Google Shape;2096;p79"/>
          <p:cNvSpPr/>
          <p:nvPr/>
        </p:nvSpPr>
        <p:spPr>
          <a:xfrm>
            <a:off x="3196031" y="4244220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097" name="Google Shape;2097;p79"/>
          <p:cNvSpPr/>
          <p:nvPr/>
        </p:nvSpPr>
        <p:spPr>
          <a:xfrm>
            <a:off x="3582781" y="4245189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098" name="Google Shape;2098;p79"/>
          <p:cNvSpPr/>
          <p:nvPr/>
        </p:nvSpPr>
        <p:spPr>
          <a:xfrm>
            <a:off x="3969531" y="4242693"/>
            <a:ext cx="378000" cy="360300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2099" name="Google Shape;2099;p79"/>
          <p:cNvSpPr txBox="1"/>
          <p:nvPr>
            <p:ph idx="1" type="body"/>
          </p:nvPr>
        </p:nvSpPr>
        <p:spPr>
          <a:xfrm>
            <a:off x="2978236" y="4526090"/>
            <a:ext cx="6219600" cy="1031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8603" l="0" r="0" t="-13760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100"/>
              <a:buChar char="●"/>
            </a:pPr>
            <a:r>
              <a:rPr lang="en"/>
              <a:t> </a:t>
            </a:r>
            <a:endParaRPr/>
          </a:p>
        </p:txBody>
      </p:sp>
      <p:sp>
        <p:nvSpPr>
          <p:cNvPr id="2100" name="Google Shape;2100;p79"/>
          <p:cNvSpPr txBox="1"/>
          <p:nvPr/>
        </p:nvSpPr>
        <p:spPr>
          <a:xfrm>
            <a:off x="5157003" y="2769139"/>
            <a:ext cx="22401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So the LCS of X and Y has length 3.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04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80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Recipe </a:t>
            </a:r>
            <a:r>
              <a:rPr lang="en" sz="21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2106" name="Google Shape;2106;p80"/>
          <p:cNvSpPr txBox="1"/>
          <p:nvPr>
            <p:ph idx="1" type="body"/>
          </p:nvPr>
        </p:nvSpPr>
        <p:spPr>
          <a:xfrm>
            <a:off x="1614488" y="1268017"/>
            <a:ext cx="5915100" cy="3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1: </a:t>
            </a:r>
            <a:r>
              <a:rPr lang="en"/>
              <a:t>Identify </a:t>
            </a:r>
            <a:r>
              <a:rPr lang="en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2: </a:t>
            </a:r>
            <a:r>
              <a:rPr lang="en"/>
              <a:t>Find a </a:t>
            </a:r>
            <a:r>
              <a:rPr lang="en">
                <a:solidFill>
                  <a:schemeClr val="accent6"/>
                </a:solidFill>
              </a:rPr>
              <a:t>recursive formulation </a:t>
            </a:r>
            <a:r>
              <a:rPr lang="en"/>
              <a:t>for the length of the longest common subsequence.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3: </a:t>
            </a:r>
            <a:r>
              <a:rPr lang="en">
                <a:solidFill>
                  <a:schemeClr val="accent5"/>
                </a:solidFill>
              </a:rPr>
              <a:t>Use dynamic programming </a:t>
            </a:r>
            <a:r>
              <a:rPr lang="en"/>
              <a:t>to find the length of the longest common subsequence.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4: </a:t>
            </a:r>
            <a:r>
              <a:rPr lang="en"/>
              <a:t>If needed, keep track of some additional info so that the algorithm from Step 3 can </a:t>
            </a:r>
            <a:r>
              <a:rPr lang="en">
                <a:solidFill>
                  <a:srgbClr val="B400AB"/>
                </a:solidFill>
              </a:rPr>
              <a:t>find the actual LCS.</a:t>
            </a:r>
            <a:endParaRPr/>
          </a:p>
        </p:txBody>
      </p:sp>
      <p:sp>
        <p:nvSpPr>
          <p:cNvPr id="2107" name="Google Shape;2107;p80"/>
          <p:cNvSpPr/>
          <p:nvPr/>
        </p:nvSpPr>
        <p:spPr>
          <a:xfrm rot="-2592269">
            <a:off x="7095673" y="2861005"/>
            <a:ext cx="677034" cy="34105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400AB"/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81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Finding an LCS</a:t>
            </a:r>
            <a:endParaRPr sz="4100"/>
          </a:p>
        </p:txBody>
      </p:sp>
      <p:sp>
        <p:nvSpPr>
          <p:cNvPr id="2113" name="Google Shape;2113;p81"/>
          <p:cNvSpPr txBox="1"/>
          <p:nvPr>
            <p:ph idx="1" type="body"/>
          </p:nvPr>
        </p:nvSpPr>
        <p:spPr>
          <a:xfrm>
            <a:off x="1614488" y="1369219"/>
            <a:ext cx="6158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See lecture notes for pseudocode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Takes time O(mn) to fill the table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Takes time O(n + m) on top of that to recover the LCS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○"/>
            </a:pPr>
            <a:r>
              <a:rPr lang="en">
                <a:solidFill>
                  <a:schemeClr val="accent6"/>
                </a:solidFill>
              </a:rPr>
              <a:t>We walk up and left in an n-by-m array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○"/>
            </a:pPr>
            <a:r>
              <a:rPr lang="en">
                <a:solidFill>
                  <a:schemeClr val="accent6"/>
                </a:solidFill>
              </a:rPr>
              <a:t>We can only do that for n + m steps.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Altogether, we can find LCS(X,Y) in time O(mn).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82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" sz="2700"/>
              <a:t>Time and Space complexity</a:t>
            </a:r>
            <a:endParaRPr/>
          </a:p>
        </p:txBody>
      </p:sp>
      <p:sp>
        <p:nvSpPr>
          <p:cNvPr id="2119" name="Google Shape;2119;p82"/>
          <p:cNvSpPr txBox="1"/>
          <p:nvPr>
            <p:ph idx="1" type="body"/>
          </p:nvPr>
        </p:nvSpPr>
        <p:spPr>
          <a:xfrm>
            <a:off x="1614488" y="1369219"/>
            <a:ext cx="6239100" cy="353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69" r="-1679" t="-213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100"/>
              <a:buChar char="●"/>
            </a:pPr>
            <a:r>
              <a:rPr lang="en"/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83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have we learned?</a:t>
            </a:r>
            <a:endParaRPr/>
          </a:p>
        </p:txBody>
      </p:sp>
      <p:sp>
        <p:nvSpPr>
          <p:cNvPr id="2125" name="Google Shape;2125;p83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We can find LCS(X,Y) in time O(nm) 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if |Y|=n, |X|=m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We went through the steps of coming up with a dynamic programming algorithm.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We kept a 2-dimensional table, breaking down the problem by decrementing the length of X and 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58" name="Google Shape;158;p21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59" name="Google Shape;159;p21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" name="Google Shape;16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Google Shape;161;p21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62" name="Google Shape;162;p21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" name="Google Shape;163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Google Shape;164;p21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165" name="Google Shape;165;p21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6" name="Google Shape;166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21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68" name="Google Shape;168;p21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" name="Google Shape;170;p21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71" name="Google Shape;171;p21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2" name="Google Shape;172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21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174" name="Google Shape;174;p21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5" name="Google Shape;175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6" name="Google Shape;176;p21"/>
          <p:cNvCxnSpPr>
            <a:stCxn id="174" idx="2"/>
            <a:endCxn id="162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7" name="Google Shape;177;p21"/>
          <p:cNvCxnSpPr>
            <a:stCxn id="171" idx="0"/>
            <a:endCxn id="17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8" name="Google Shape;178;p21"/>
          <p:cNvCxnSpPr>
            <a:stCxn id="162" idx="6"/>
            <a:endCxn id="174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9" name="Google Shape;179;p21"/>
          <p:cNvCxnSpPr>
            <a:stCxn id="159" idx="0"/>
            <a:endCxn id="17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0" name="Google Shape;180;p21"/>
          <p:cNvCxnSpPr>
            <a:stCxn id="17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1" name="Google Shape;181;p21"/>
          <p:cNvCxnSpPr>
            <a:stCxn id="159" idx="3"/>
            <a:endCxn id="16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2" name="Google Shape;182;p21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3" name="Google Shape;183;p21"/>
          <p:cNvCxnSpPr>
            <a:stCxn id="162" idx="3"/>
            <a:endCxn id="165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4" name="Google Shape;184;p21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5" name="Google Shape;185;p21"/>
          <p:cNvCxnSpPr>
            <a:stCxn id="162" idx="5"/>
            <a:endCxn id="171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86" name="Google Shape;186;p21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"/>
          <p:cNvSpPr/>
          <p:nvPr/>
        </p:nvSpPr>
        <p:spPr>
          <a:xfrm rot="390745">
            <a:off x="4566772" y="2152463"/>
            <a:ext cx="1256407" cy="111149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/>
          <p:nvPr/>
        </p:nvSpPr>
        <p:spPr>
          <a:xfrm rot="2831777">
            <a:off x="2168118" y="2046347"/>
            <a:ext cx="1256533" cy="3390219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21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8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84"/>
          <p:cNvSpPr/>
          <p:nvPr/>
        </p:nvSpPr>
        <p:spPr>
          <a:xfrm>
            <a:off x="514350" y="514350"/>
            <a:ext cx="8115300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84"/>
          <p:cNvSpPr txBox="1"/>
          <p:nvPr>
            <p:ph type="title"/>
          </p:nvPr>
        </p:nvSpPr>
        <p:spPr>
          <a:xfrm>
            <a:off x="1994650" y="1564350"/>
            <a:ext cx="57186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64864"/>
              <a:buFont typeface="Calibri"/>
              <a:buNone/>
            </a:pPr>
            <a:r>
              <a:rPr lang="en" sz="3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Graphs: Bellman-Ford and Floyd-Warshall</a:t>
            </a:r>
            <a:endParaRPr sz="58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85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Undirected Graphs</a:t>
            </a:r>
            <a:endParaRPr/>
          </a:p>
        </p:txBody>
      </p:sp>
      <p:sp>
        <p:nvSpPr>
          <p:cNvPr id="2138" name="Google Shape;2138;p85"/>
          <p:cNvSpPr txBox="1"/>
          <p:nvPr>
            <p:ph idx="1" type="body"/>
          </p:nvPr>
        </p:nvSpPr>
        <p:spPr>
          <a:xfrm>
            <a:off x="1614488" y="1369219"/>
            <a:ext cx="5915100" cy="3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Have </a:t>
            </a:r>
            <a:r>
              <a:rPr lang="en">
                <a:solidFill>
                  <a:schemeClr val="accent1"/>
                </a:solidFill>
              </a:rPr>
              <a:t>vertices</a:t>
            </a:r>
            <a:r>
              <a:rPr lang="en"/>
              <a:t> and </a:t>
            </a:r>
            <a:r>
              <a:rPr lang="en">
                <a:solidFill>
                  <a:schemeClr val="accent1"/>
                </a:solidFill>
              </a:rPr>
              <a:t>edges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V is the set of vertices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E is the set of edges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Char char="○"/>
            </a:pPr>
            <a:r>
              <a:rPr lang="en">
                <a:solidFill>
                  <a:srgbClr val="7030A0"/>
                </a:solidFill>
              </a:rPr>
              <a:t>Formally, a graph is G = (V,E)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Example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V = {1,2,3,4}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E = { {1,3}, {2,4}, {3,4}, {2,3} }</a:t>
            </a:r>
            <a:endParaRPr/>
          </a:p>
        </p:txBody>
      </p:sp>
      <p:sp>
        <p:nvSpPr>
          <p:cNvPr id="2139" name="Google Shape;2139;p85"/>
          <p:cNvSpPr/>
          <p:nvPr/>
        </p:nvSpPr>
        <p:spPr>
          <a:xfrm>
            <a:off x="5573806" y="1264831"/>
            <a:ext cx="484200" cy="4842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0" name="Google Shape;2140;p85"/>
          <p:cNvSpPr/>
          <p:nvPr/>
        </p:nvSpPr>
        <p:spPr>
          <a:xfrm>
            <a:off x="6750424" y="528884"/>
            <a:ext cx="484200" cy="4842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1" name="Google Shape;2141;p85"/>
          <p:cNvSpPr/>
          <p:nvPr/>
        </p:nvSpPr>
        <p:spPr>
          <a:xfrm>
            <a:off x="6898341" y="1917013"/>
            <a:ext cx="484200" cy="4842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2" name="Google Shape;2142;p85"/>
          <p:cNvSpPr/>
          <p:nvPr/>
        </p:nvSpPr>
        <p:spPr>
          <a:xfrm>
            <a:off x="5728446" y="2739911"/>
            <a:ext cx="484200" cy="4842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3" name="Google Shape;2143;p85"/>
          <p:cNvCxnSpPr>
            <a:stCxn id="2142" idx="6"/>
            <a:endCxn id="2141" idx="3"/>
          </p:cNvCxnSpPr>
          <p:nvPr/>
        </p:nvCxnSpPr>
        <p:spPr>
          <a:xfrm flipH="1" rot="10800000">
            <a:off x="6212646" y="2330411"/>
            <a:ext cx="756600" cy="651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4" name="Google Shape;2144;p85"/>
          <p:cNvCxnSpPr>
            <a:stCxn id="2142" idx="0"/>
            <a:endCxn id="2140" idx="4"/>
          </p:cNvCxnSpPr>
          <p:nvPr/>
        </p:nvCxnSpPr>
        <p:spPr>
          <a:xfrm flipH="1" rot="10800000">
            <a:off x="5970546" y="1013111"/>
            <a:ext cx="1022100" cy="172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5" name="Google Shape;2145;p85"/>
          <p:cNvCxnSpPr>
            <a:stCxn id="2141" idx="0"/>
            <a:endCxn id="2140" idx="4"/>
          </p:cNvCxnSpPr>
          <p:nvPr/>
        </p:nvCxnSpPr>
        <p:spPr>
          <a:xfrm rot="10800000">
            <a:off x="6992541" y="1013113"/>
            <a:ext cx="147900" cy="903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6" name="Google Shape;2146;p85"/>
          <p:cNvCxnSpPr>
            <a:stCxn id="2141" idx="1"/>
            <a:endCxn id="2139" idx="5"/>
          </p:cNvCxnSpPr>
          <p:nvPr/>
        </p:nvCxnSpPr>
        <p:spPr>
          <a:xfrm rot="10800000">
            <a:off x="5987050" y="1678022"/>
            <a:ext cx="982200" cy="30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47" name="Google Shape;2147;p85"/>
          <p:cNvSpPr txBox="1"/>
          <p:nvPr/>
        </p:nvSpPr>
        <p:spPr>
          <a:xfrm>
            <a:off x="4612340" y="4014216"/>
            <a:ext cx="36039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degree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vertex 4 is 2.  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2 edges coming out.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 4’s</a:t>
            </a:r>
            <a:r>
              <a:rPr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neighbors</a:t>
            </a:r>
            <a:r>
              <a:rPr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2 and 3</a:t>
            </a:r>
            <a:endParaRPr sz="1100"/>
          </a:p>
        </p:txBody>
      </p:sp>
      <p:sp>
        <p:nvSpPr>
          <p:cNvPr id="2148" name="Google Shape;2148;p85"/>
          <p:cNvSpPr/>
          <p:nvPr/>
        </p:nvSpPr>
        <p:spPr>
          <a:xfrm>
            <a:off x="6463376" y="2610810"/>
            <a:ext cx="1117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= (V,E)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86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Directed Graphs</a:t>
            </a:r>
            <a:endParaRPr/>
          </a:p>
        </p:txBody>
      </p:sp>
      <p:sp>
        <p:nvSpPr>
          <p:cNvPr id="2154" name="Google Shape;2154;p86"/>
          <p:cNvSpPr txBox="1"/>
          <p:nvPr>
            <p:ph idx="1" type="body"/>
          </p:nvPr>
        </p:nvSpPr>
        <p:spPr>
          <a:xfrm>
            <a:off x="1614488" y="1369219"/>
            <a:ext cx="5915100" cy="3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Have </a:t>
            </a:r>
            <a:r>
              <a:rPr lang="en">
                <a:solidFill>
                  <a:schemeClr val="accent1"/>
                </a:solidFill>
              </a:rPr>
              <a:t>vertices</a:t>
            </a:r>
            <a:r>
              <a:rPr lang="en"/>
              <a:t> and </a:t>
            </a:r>
            <a:r>
              <a:rPr lang="en">
                <a:solidFill>
                  <a:schemeClr val="accent1"/>
                </a:solidFill>
              </a:rPr>
              <a:t>edges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V is the set of vertices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E is the set of </a:t>
            </a:r>
            <a:r>
              <a:rPr b="1" lang="en">
                <a:solidFill>
                  <a:schemeClr val="accent1"/>
                </a:solidFill>
              </a:rPr>
              <a:t>DIRECTED</a:t>
            </a:r>
            <a:r>
              <a:rPr lang="en">
                <a:solidFill>
                  <a:schemeClr val="accent1"/>
                </a:solidFill>
              </a:rPr>
              <a:t> edges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Char char="○"/>
            </a:pPr>
            <a:r>
              <a:rPr lang="en">
                <a:solidFill>
                  <a:srgbClr val="7030A0"/>
                </a:solidFill>
              </a:rPr>
              <a:t>Formally, a graph is G = (V,E)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Example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V = {1,2,3,4}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E = { (1,3), (2,4), (3,4), (4,3), (3,2) }</a:t>
            </a:r>
            <a:endParaRPr/>
          </a:p>
        </p:txBody>
      </p:sp>
      <p:sp>
        <p:nvSpPr>
          <p:cNvPr id="2155" name="Google Shape;2155;p86"/>
          <p:cNvSpPr/>
          <p:nvPr/>
        </p:nvSpPr>
        <p:spPr>
          <a:xfrm>
            <a:off x="5573806" y="1264831"/>
            <a:ext cx="484200" cy="4842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86"/>
          <p:cNvSpPr/>
          <p:nvPr/>
        </p:nvSpPr>
        <p:spPr>
          <a:xfrm>
            <a:off x="6750424" y="528884"/>
            <a:ext cx="484200" cy="4842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7" name="Google Shape;2157;p86"/>
          <p:cNvSpPr/>
          <p:nvPr/>
        </p:nvSpPr>
        <p:spPr>
          <a:xfrm>
            <a:off x="6898341" y="1917013"/>
            <a:ext cx="484200" cy="4842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86"/>
          <p:cNvSpPr/>
          <p:nvPr/>
        </p:nvSpPr>
        <p:spPr>
          <a:xfrm>
            <a:off x="5728446" y="2739911"/>
            <a:ext cx="484200" cy="4842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9" name="Google Shape;2159;p86"/>
          <p:cNvCxnSpPr>
            <a:stCxn id="2158" idx="7"/>
            <a:endCxn id="2157" idx="2"/>
          </p:cNvCxnSpPr>
          <p:nvPr/>
        </p:nvCxnSpPr>
        <p:spPr>
          <a:xfrm flipH="1" rot="10800000">
            <a:off x="6141737" y="2159220"/>
            <a:ext cx="756600" cy="651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60" name="Google Shape;2160;p86"/>
          <p:cNvCxnSpPr>
            <a:stCxn id="2158" idx="0"/>
            <a:endCxn id="2156" idx="4"/>
          </p:cNvCxnSpPr>
          <p:nvPr/>
        </p:nvCxnSpPr>
        <p:spPr>
          <a:xfrm flipH="1" rot="10800000">
            <a:off x="5970546" y="1013111"/>
            <a:ext cx="1022100" cy="172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2161" name="Google Shape;2161;p86"/>
          <p:cNvCxnSpPr>
            <a:stCxn id="2157" idx="0"/>
            <a:endCxn id="2156" idx="4"/>
          </p:cNvCxnSpPr>
          <p:nvPr/>
        </p:nvCxnSpPr>
        <p:spPr>
          <a:xfrm rot="10800000">
            <a:off x="6992541" y="1013113"/>
            <a:ext cx="147900" cy="903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62" name="Google Shape;2162;p86"/>
          <p:cNvCxnSpPr>
            <a:stCxn id="2157" idx="1"/>
            <a:endCxn id="2155" idx="5"/>
          </p:cNvCxnSpPr>
          <p:nvPr/>
        </p:nvCxnSpPr>
        <p:spPr>
          <a:xfrm rot="10800000">
            <a:off x="5987050" y="1678022"/>
            <a:ext cx="982200" cy="30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2163" name="Google Shape;2163;p86"/>
          <p:cNvCxnSpPr>
            <a:stCxn id="2158" idx="6"/>
            <a:endCxn id="2157" idx="3"/>
          </p:cNvCxnSpPr>
          <p:nvPr/>
        </p:nvCxnSpPr>
        <p:spPr>
          <a:xfrm flipH="1" rot="10800000">
            <a:off x="6212646" y="2330411"/>
            <a:ext cx="756600" cy="651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2164" name="Google Shape;2164;p86"/>
          <p:cNvSpPr/>
          <p:nvPr/>
        </p:nvSpPr>
        <p:spPr>
          <a:xfrm>
            <a:off x="6463376" y="2610810"/>
            <a:ext cx="1117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= (V,E) </a:t>
            </a:r>
            <a:endParaRPr sz="1100"/>
          </a:p>
        </p:txBody>
      </p:sp>
      <p:sp>
        <p:nvSpPr>
          <p:cNvPr id="2165" name="Google Shape;2165;p86"/>
          <p:cNvSpPr txBox="1"/>
          <p:nvPr/>
        </p:nvSpPr>
        <p:spPr>
          <a:xfrm>
            <a:off x="4802428" y="4008476"/>
            <a:ext cx="3576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in-degree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of vertex 4 is 2.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out-degree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vertex 4 is 1.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 4’s</a:t>
            </a:r>
            <a:r>
              <a:rPr lang="en" sz="1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incoming neighbors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2,3 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 4’s </a:t>
            </a:r>
            <a:r>
              <a:rPr b="1"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outgoing neighbor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3.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69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87"/>
          <p:cNvSpPr txBox="1"/>
          <p:nvPr>
            <p:ph type="title"/>
          </p:nvPr>
        </p:nvSpPr>
        <p:spPr>
          <a:xfrm>
            <a:off x="1373281" y="-22004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Trade-offs</a:t>
            </a:r>
            <a:endParaRPr/>
          </a:p>
        </p:txBody>
      </p:sp>
      <p:sp>
        <p:nvSpPr>
          <p:cNvPr id="2171" name="Google Shape;2171;p87"/>
          <p:cNvSpPr txBox="1"/>
          <p:nvPr/>
        </p:nvSpPr>
        <p:spPr>
          <a:xfrm>
            <a:off x="1318652" y="1969550"/>
            <a:ext cx="2002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 membership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 e = {v,w} in E?</a:t>
            </a:r>
            <a:endParaRPr sz="1100"/>
          </a:p>
        </p:txBody>
      </p:sp>
      <p:sp>
        <p:nvSpPr>
          <p:cNvPr id="2172" name="Google Shape;2172;p87"/>
          <p:cNvSpPr txBox="1"/>
          <p:nvPr/>
        </p:nvSpPr>
        <p:spPr>
          <a:xfrm>
            <a:off x="1318652" y="3060126"/>
            <a:ext cx="18951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Neighbor query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Give me v’s neighbors.</a:t>
            </a:r>
            <a:endParaRPr sz="1100"/>
          </a:p>
        </p:txBody>
      </p:sp>
      <p:sp>
        <p:nvSpPr>
          <p:cNvPr id="2173" name="Google Shape;2173;p87"/>
          <p:cNvSpPr txBox="1"/>
          <p:nvPr/>
        </p:nvSpPr>
        <p:spPr>
          <a:xfrm>
            <a:off x="1350201" y="882664"/>
            <a:ext cx="2540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Say there are n vertices and m edges.</a:t>
            </a:r>
            <a:endParaRPr sz="1100"/>
          </a:p>
        </p:txBody>
      </p:sp>
      <p:sp>
        <p:nvSpPr>
          <p:cNvPr id="2174" name="Google Shape;2174;p87"/>
          <p:cNvSpPr txBox="1"/>
          <p:nvPr/>
        </p:nvSpPr>
        <p:spPr>
          <a:xfrm>
            <a:off x="1318652" y="3954496"/>
            <a:ext cx="2002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requirements</a:t>
            </a:r>
            <a:endParaRPr sz="1100"/>
          </a:p>
        </p:txBody>
      </p:sp>
      <p:sp>
        <p:nvSpPr>
          <p:cNvPr id="2175" name="Google Shape;2175;p87"/>
          <p:cNvSpPr/>
          <p:nvPr/>
        </p:nvSpPr>
        <p:spPr>
          <a:xfrm>
            <a:off x="4247092" y="827891"/>
            <a:ext cx="1262100" cy="79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379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grpSp>
        <p:nvGrpSpPr>
          <p:cNvPr id="2176" name="Google Shape;2176;p87"/>
          <p:cNvGrpSpPr/>
          <p:nvPr/>
        </p:nvGrpSpPr>
        <p:grpSpPr>
          <a:xfrm>
            <a:off x="6168884" y="633085"/>
            <a:ext cx="1536114" cy="1054558"/>
            <a:chOff x="628650" y="2854211"/>
            <a:chExt cx="4524636" cy="3398510"/>
          </a:xfrm>
        </p:grpSpPr>
        <p:sp>
          <p:nvSpPr>
            <p:cNvPr id="2177" name="Google Shape;2177;p87"/>
            <p:cNvSpPr/>
            <p:nvPr/>
          </p:nvSpPr>
          <p:spPr>
            <a:xfrm>
              <a:off x="628650" y="2854211"/>
              <a:ext cx="1128300" cy="1128300"/>
            </a:xfrm>
            <a:prstGeom prst="rect">
              <a:avLst/>
            </a:prstGeom>
            <a:solidFill>
              <a:srgbClr val="D8E2F3"/>
            </a:solidFill>
            <a:ln cap="flat" cmpd="sng" w="349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87"/>
            <p:cNvSpPr/>
            <p:nvPr/>
          </p:nvSpPr>
          <p:spPr>
            <a:xfrm>
              <a:off x="1758343" y="2854211"/>
              <a:ext cx="1128300" cy="1128300"/>
            </a:xfrm>
            <a:prstGeom prst="rect">
              <a:avLst/>
            </a:prstGeom>
            <a:solidFill>
              <a:srgbClr val="D8E2F3"/>
            </a:solidFill>
            <a:ln cap="flat" cmpd="sng" w="349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87"/>
            <p:cNvSpPr/>
            <p:nvPr/>
          </p:nvSpPr>
          <p:spPr>
            <a:xfrm>
              <a:off x="2888036" y="2858265"/>
              <a:ext cx="1128300" cy="1128300"/>
            </a:xfrm>
            <a:prstGeom prst="rect">
              <a:avLst/>
            </a:prstGeom>
            <a:solidFill>
              <a:srgbClr val="D8E2F3"/>
            </a:solidFill>
            <a:ln cap="flat" cmpd="sng" w="349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87"/>
            <p:cNvSpPr/>
            <p:nvPr/>
          </p:nvSpPr>
          <p:spPr>
            <a:xfrm>
              <a:off x="4024986" y="2858986"/>
              <a:ext cx="1128300" cy="1128300"/>
            </a:xfrm>
            <a:prstGeom prst="rect">
              <a:avLst/>
            </a:prstGeom>
            <a:solidFill>
              <a:srgbClr val="D8E2F3"/>
            </a:solidFill>
            <a:ln cap="flat" cmpd="sng" w="349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87"/>
            <p:cNvSpPr txBox="1"/>
            <p:nvPr/>
          </p:nvSpPr>
          <p:spPr>
            <a:xfrm>
              <a:off x="656737" y="2854211"/>
              <a:ext cx="3585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  <p:sp>
          <p:nvSpPr>
            <p:cNvPr id="2182" name="Google Shape;2182;p87"/>
            <p:cNvSpPr txBox="1"/>
            <p:nvPr/>
          </p:nvSpPr>
          <p:spPr>
            <a:xfrm>
              <a:off x="1757081" y="2858265"/>
              <a:ext cx="3585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  <p:sp>
          <p:nvSpPr>
            <p:cNvPr id="2183" name="Google Shape;2183;p87"/>
            <p:cNvSpPr txBox="1"/>
            <p:nvPr/>
          </p:nvSpPr>
          <p:spPr>
            <a:xfrm>
              <a:off x="2895294" y="2854211"/>
              <a:ext cx="3585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87"/>
            <p:cNvSpPr txBox="1"/>
            <p:nvPr/>
          </p:nvSpPr>
          <p:spPr>
            <a:xfrm>
              <a:off x="4053076" y="2854211"/>
              <a:ext cx="3585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100"/>
            </a:p>
          </p:txBody>
        </p:sp>
        <p:cxnSp>
          <p:nvCxnSpPr>
            <p:cNvPr id="2185" name="Google Shape;2185;p87"/>
            <p:cNvCxnSpPr/>
            <p:nvPr/>
          </p:nvCxnSpPr>
          <p:spPr>
            <a:xfrm>
              <a:off x="1192866" y="3418427"/>
              <a:ext cx="0" cy="1058400"/>
            </a:xfrm>
            <a:prstGeom prst="straightConnector1">
              <a:avLst/>
            </a:prstGeom>
            <a:noFill/>
            <a:ln cap="flat" cmpd="sng" w="4127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stealth"/>
            </a:ln>
          </p:spPr>
        </p:cxnSp>
        <p:sp>
          <p:nvSpPr>
            <p:cNvPr id="2186" name="Google Shape;2186;p87"/>
            <p:cNvSpPr/>
            <p:nvPr/>
          </p:nvSpPr>
          <p:spPr>
            <a:xfrm>
              <a:off x="900284" y="4476421"/>
              <a:ext cx="585300" cy="564600"/>
            </a:xfrm>
            <a:prstGeom prst="ellipse">
              <a:avLst/>
            </a:prstGeom>
            <a:solidFill>
              <a:srgbClr val="D8E2F3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87" name="Google Shape;2187;p87"/>
            <p:cNvCxnSpPr/>
            <p:nvPr/>
          </p:nvCxnSpPr>
          <p:spPr>
            <a:xfrm>
              <a:off x="2305190" y="3400396"/>
              <a:ext cx="0" cy="1058400"/>
            </a:xfrm>
            <a:prstGeom prst="straightConnector1">
              <a:avLst/>
            </a:prstGeom>
            <a:noFill/>
            <a:ln cap="flat" cmpd="sng" w="4127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stealth"/>
            </a:ln>
          </p:spPr>
        </p:cxnSp>
        <p:sp>
          <p:nvSpPr>
            <p:cNvPr id="2188" name="Google Shape;2188;p87"/>
            <p:cNvSpPr/>
            <p:nvPr/>
          </p:nvSpPr>
          <p:spPr>
            <a:xfrm>
              <a:off x="2012048" y="4479359"/>
              <a:ext cx="585300" cy="564600"/>
            </a:xfrm>
            <a:prstGeom prst="ellipse">
              <a:avLst/>
            </a:prstGeom>
            <a:solidFill>
              <a:srgbClr val="D8E2F3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87"/>
            <p:cNvSpPr/>
            <p:nvPr/>
          </p:nvSpPr>
          <p:spPr>
            <a:xfrm>
              <a:off x="3175163" y="4454750"/>
              <a:ext cx="585300" cy="564600"/>
            </a:xfrm>
            <a:prstGeom prst="ellipse">
              <a:avLst/>
            </a:prstGeom>
            <a:solidFill>
              <a:srgbClr val="D8E2F3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90" name="Google Shape;2190;p87"/>
            <p:cNvCxnSpPr/>
            <p:nvPr/>
          </p:nvCxnSpPr>
          <p:spPr>
            <a:xfrm>
              <a:off x="3470181" y="3385870"/>
              <a:ext cx="0" cy="1058400"/>
            </a:xfrm>
            <a:prstGeom prst="straightConnector1">
              <a:avLst/>
            </a:prstGeom>
            <a:noFill/>
            <a:ln cap="flat" cmpd="sng" w="4127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stealth"/>
            </a:ln>
          </p:spPr>
        </p:cxnSp>
        <p:sp>
          <p:nvSpPr>
            <p:cNvPr id="2191" name="Google Shape;2191;p87"/>
            <p:cNvSpPr/>
            <p:nvPr/>
          </p:nvSpPr>
          <p:spPr>
            <a:xfrm>
              <a:off x="3175163" y="5622895"/>
              <a:ext cx="585300" cy="564600"/>
            </a:xfrm>
            <a:prstGeom prst="ellipse">
              <a:avLst/>
            </a:prstGeom>
            <a:solidFill>
              <a:srgbClr val="D8E2F3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92" name="Google Shape;2192;p87"/>
            <p:cNvCxnSpPr/>
            <p:nvPr/>
          </p:nvCxnSpPr>
          <p:spPr>
            <a:xfrm flipH="1">
              <a:off x="3452145" y="5019335"/>
              <a:ext cx="15600" cy="638100"/>
            </a:xfrm>
            <a:prstGeom prst="straightConnector1">
              <a:avLst/>
            </a:prstGeom>
            <a:noFill/>
            <a:ln cap="flat" cmpd="sng" w="4127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stealth"/>
            </a:ln>
          </p:spPr>
        </p:cxnSp>
        <p:sp>
          <p:nvSpPr>
            <p:cNvPr id="2193" name="Google Shape;2193;p87"/>
            <p:cNvSpPr/>
            <p:nvPr/>
          </p:nvSpPr>
          <p:spPr>
            <a:xfrm>
              <a:off x="4290441" y="4444233"/>
              <a:ext cx="585300" cy="564600"/>
            </a:xfrm>
            <a:prstGeom prst="ellipse">
              <a:avLst/>
            </a:prstGeom>
            <a:solidFill>
              <a:srgbClr val="D8E2F3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94" name="Google Shape;2194;p87"/>
            <p:cNvCxnSpPr/>
            <p:nvPr/>
          </p:nvCxnSpPr>
          <p:spPr>
            <a:xfrm>
              <a:off x="4585459" y="3375353"/>
              <a:ext cx="0" cy="1058400"/>
            </a:xfrm>
            <a:prstGeom prst="straightConnector1">
              <a:avLst/>
            </a:prstGeom>
            <a:noFill/>
            <a:ln cap="flat" cmpd="sng" w="4127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stealth"/>
            </a:ln>
          </p:spPr>
        </p:cxnSp>
        <p:sp>
          <p:nvSpPr>
            <p:cNvPr id="2195" name="Google Shape;2195;p87"/>
            <p:cNvSpPr/>
            <p:nvPr/>
          </p:nvSpPr>
          <p:spPr>
            <a:xfrm>
              <a:off x="4290442" y="5612379"/>
              <a:ext cx="585300" cy="564600"/>
            </a:xfrm>
            <a:prstGeom prst="ellipse">
              <a:avLst/>
            </a:prstGeom>
            <a:solidFill>
              <a:srgbClr val="D8E2F3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96" name="Google Shape;2196;p87"/>
            <p:cNvCxnSpPr/>
            <p:nvPr/>
          </p:nvCxnSpPr>
          <p:spPr>
            <a:xfrm flipH="1">
              <a:off x="4567423" y="5008818"/>
              <a:ext cx="15600" cy="638100"/>
            </a:xfrm>
            <a:prstGeom prst="straightConnector1">
              <a:avLst/>
            </a:prstGeom>
            <a:noFill/>
            <a:ln cap="flat" cmpd="sng" w="4127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stealth"/>
            </a:ln>
          </p:spPr>
        </p:cxnSp>
        <p:sp>
          <p:nvSpPr>
            <p:cNvPr id="2197" name="Google Shape;2197;p87"/>
            <p:cNvSpPr/>
            <p:nvPr/>
          </p:nvSpPr>
          <p:spPr>
            <a:xfrm>
              <a:off x="2000516" y="5688121"/>
              <a:ext cx="585300" cy="564600"/>
            </a:xfrm>
            <a:prstGeom prst="ellipse">
              <a:avLst/>
            </a:prstGeom>
            <a:solidFill>
              <a:srgbClr val="D8E2F3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98" name="Google Shape;2198;p87"/>
            <p:cNvCxnSpPr/>
            <p:nvPr/>
          </p:nvCxnSpPr>
          <p:spPr>
            <a:xfrm flipH="1">
              <a:off x="2277498" y="5084561"/>
              <a:ext cx="15600" cy="638100"/>
            </a:xfrm>
            <a:prstGeom prst="straightConnector1">
              <a:avLst/>
            </a:prstGeom>
            <a:noFill/>
            <a:ln cap="flat" cmpd="sng" w="4127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stealth"/>
            </a:ln>
          </p:spPr>
        </p:cxnSp>
      </p:grpSp>
      <p:cxnSp>
        <p:nvCxnSpPr>
          <p:cNvPr id="2199" name="Google Shape;2199;p87"/>
          <p:cNvCxnSpPr/>
          <p:nvPr/>
        </p:nvCxnSpPr>
        <p:spPr>
          <a:xfrm>
            <a:off x="5876365" y="663119"/>
            <a:ext cx="0" cy="432570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200" name="Google Shape;2200;p87"/>
          <p:cNvCxnSpPr/>
          <p:nvPr/>
        </p:nvCxnSpPr>
        <p:spPr>
          <a:xfrm>
            <a:off x="1373282" y="2825878"/>
            <a:ext cx="6332100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201" name="Google Shape;2201;p87"/>
          <p:cNvCxnSpPr/>
          <p:nvPr/>
        </p:nvCxnSpPr>
        <p:spPr>
          <a:xfrm>
            <a:off x="1350202" y="3800790"/>
            <a:ext cx="6332100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202" name="Google Shape;2202;p87"/>
          <p:cNvCxnSpPr/>
          <p:nvPr/>
        </p:nvCxnSpPr>
        <p:spPr>
          <a:xfrm>
            <a:off x="3890855" y="663119"/>
            <a:ext cx="0" cy="432570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203" name="Google Shape;2203;p87"/>
          <p:cNvCxnSpPr/>
          <p:nvPr/>
        </p:nvCxnSpPr>
        <p:spPr>
          <a:xfrm>
            <a:off x="1350201" y="1850966"/>
            <a:ext cx="6332100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204" name="Google Shape;2204;p87"/>
          <p:cNvSpPr txBox="1"/>
          <p:nvPr/>
        </p:nvSpPr>
        <p:spPr>
          <a:xfrm>
            <a:off x="4460287" y="2046944"/>
            <a:ext cx="997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O(1)</a:t>
            </a:r>
            <a:endParaRPr sz="1100"/>
          </a:p>
        </p:txBody>
      </p:sp>
      <p:sp>
        <p:nvSpPr>
          <p:cNvPr id="2205" name="Google Shape;2205;p87"/>
          <p:cNvSpPr txBox="1"/>
          <p:nvPr/>
        </p:nvSpPr>
        <p:spPr>
          <a:xfrm>
            <a:off x="4428737" y="3047877"/>
            <a:ext cx="997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O(n)</a:t>
            </a:r>
            <a:endParaRPr sz="1100"/>
          </a:p>
        </p:txBody>
      </p:sp>
      <p:sp>
        <p:nvSpPr>
          <p:cNvPr id="2206" name="Google Shape;2206;p87"/>
          <p:cNvSpPr txBox="1"/>
          <p:nvPr/>
        </p:nvSpPr>
        <p:spPr>
          <a:xfrm>
            <a:off x="6178434" y="1993771"/>
            <a:ext cx="16059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O(deg(v))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O(deg(w))</a:t>
            </a:r>
            <a:endParaRPr sz="1100"/>
          </a:p>
        </p:txBody>
      </p:sp>
      <p:sp>
        <p:nvSpPr>
          <p:cNvPr id="2207" name="Google Shape;2207;p87"/>
          <p:cNvSpPr txBox="1"/>
          <p:nvPr/>
        </p:nvSpPr>
        <p:spPr>
          <a:xfrm>
            <a:off x="6125343" y="3037816"/>
            <a:ext cx="1659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O(deg(v))</a:t>
            </a:r>
            <a:endParaRPr sz="1100"/>
          </a:p>
        </p:txBody>
      </p:sp>
      <p:sp>
        <p:nvSpPr>
          <p:cNvPr id="2208" name="Google Shape;2208;p87"/>
          <p:cNvSpPr txBox="1"/>
          <p:nvPr/>
        </p:nvSpPr>
        <p:spPr>
          <a:xfrm>
            <a:off x="4416692" y="3944969"/>
            <a:ext cx="997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O(n</a:t>
            </a:r>
            <a:r>
              <a:rPr baseline="30000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/>
          </a:p>
        </p:txBody>
      </p:sp>
      <p:sp>
        <p:nvSpPr>
          <p:cNvPr id="2209" name="Google Shape;2209;p87"/>
          <p:cNvSpPr txBox="1"/>
          <p:nvPr/>
        </p:nvSpPr>
        <p:spPr>
          <a:xfrm>
            <a:off x="6147283" y="3954495"/>
            <a:ext cx="1638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O(n + m)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0" name="Google Shape;2210;p87"/>
          <p:cNvSpPr txBox="1"/>
          <p:nvPr/>
        </p:nvSpPr>
        <p:spPr>
          <a:xfrm rot="547984">
            <a:off x="6254270" y="42003"/>
            <a:ext cx="1364600" cy="7158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Generally better for </a:t>
            </a:r>
            <a:r>
              <a:rPr b="1"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sparse</a:t>
            </a:r>
            <a:r>
              <a:rPr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graphs</a:t>
            </a:r>
            <a:endParaRPr sz="1100"/>
          </a:p>
        </p:txBody>
      </p:sp>
      <p:sp>
        <p:nvSpPr>
          <p:cNvPr id="2211" name="Google Shape;2211;p87"/>
          <p:cNvSpPr txBox="1"/>
          <p:nvPr/>
        </p:nvSpPr>
        <p:spPr>
          <a:xfrm>
            <a:off x="6210730" y="4475884"/>
            <a:ext cx="1645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We’ll assume this representation for the rest of the class</a:t>
            </a:r>
            <a:endParaRPr sz="1100"/>
          </a:p>
        </p:txBody>
      </p:sp>
      <p:sp>
        <p:nvSpPr>
          <p:cNvPr id="2212" name="Google Shape;2212;p87"/>
          <p:cNvSpPr txBox="1"/>
          <p:nvPr/>
        </p:nvSpPr>
        <p:spPr>
          <a:xfrm>
            <a:off x="4021879" y="23732"/>
            <a:ext cx="1392000" cy="48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29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88"/>
          <p:cNvSpPr txBox="1"/>
          <p:nvPr>
            <p:ph type="title"/>
          </p:nvPr>
        </p:nvSpPr>
        <p:spPr>
          <a:xfrm>
            <a:off x="1614488" y="371476"/>
            <a:ext cx="59151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 useful fact </a:t>
            </a:r>
            <a:r>
              <a:rPr lang="en" sz="2400"/>
              <a:t>(we’ll use it a lot!)</a:t>
            </a:r>
            <a:endParaRPr/>
          </a:p>
        </p:txBody>
      </p:sp>
      <p:sp>
        <p:nvSpPr>
          <p:cNvPr id="2218" name="Google Shape;2218;p88"/>
          <p:cNvSpPr txBox="1"/>
          <p:nvPr/>
        </p:nvSpPr>
        <p:spPr>
          <a:xfrm>
            <a:off x="1253864" y="3976378"/>
            <a:ext cx="6765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Proof: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every edge adds +2 to both sides</a:t>
            </a:r>
            <a:endParaRPr b="1" sz="15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88"/>
          <p:cNvSpPr/>
          <p:nvPr/>
        </p:nvSpPr>
        <p:spPr>
          <a:xfrm>
            <a:off x="5102825" y="3928854"/>
            <a:ext cx="438900" cy="4236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88"/>
          <p:cNvSpPr/>
          <p:nvPr/>
        </p:nvSpPr>
        <p:spPr>
          <a:xfrm>
            <a:off x="6303631" y="4499319"/>
            <a:ext cx="438900" cy="4236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1" name="Google Shape;2221;p88"/>
          <p:cNvCxnSpPr/>
          <p:nvPr/>
        </p:nvCxnSpPr>
        <p:spPr>
          <a:xfrm rot="10800000">
            <a:off x="5477501" y="4290130"/>
            <a:ext cx="890400" cy="271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2" name="Google Shape;2222;p88"/>
          <p:cNvSpPr txBox="1"/>
          <p:nvPr/>
        </p:nvSpPr>
        <p:spPr>
          <a:xfrm>
            <a:off x="4830091" y="4360819"/>
            <a:ext cx="871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 deg(x)</a:t>
            </a:r>
            <a:endParaRPr sz="1100"/>
          </a:p>
        </p:txBody>
      </p:sp>
      <p:sp>
        <p:nvSpPr>
          <p:cNvPr id="2223" name="Google Shape;2223;p88"/>
          <p:cNvSpPr txBox="1"/>
          <p:nvPr/>
        </p:nvSpPr>
        <p:spPr>
          <a:xfrm>
            <a:off x="6156958" y="4235865"/>
            <a:ext cx="871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 deg(y)</a:t>
            </a:r>
            <a:endParaRPr sz="1100"/>
          </a:p>
        </p:txBody>
      </p:sp>
      <p:sp>
        <p:nvSpPr>
          <p:cNvPr id="2224" name="Google Shape;2224;p88"/>
          <p:cNvSpPr txBox="1"/>
          <p:nvPr/>
        </p:nvSpPr>
        <p:spPr>
          <a:xfrm>
            <a:off x="4021879" y="23732"/>
            <a:ext cx="1392000" cy="48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729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8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89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Shortest path problem</a:t>
            </a:r>
            <a:endParaRPr/>
          </a:p>
        </p:txBody>
      </p:sp>
      <p:sp>
        <p:nvSpPr>
          <p:cNvPr id="2230" name="Google Shape;2230;p89"/>
          <p:cNvSpPr txBox="1"/>
          <p:nvPr>
            <p:ph idx="1" type="body"/>
          </p:nvPr>
        </p:nvSpPr>
        <p:spPr>
          <a:xfrm>
            <a:off x="1480550" y="1185884"/>
            <a:ext cx="63867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What is the </a:t>
            </a:r>
            <a:r>
              <a:rPr lang="en">
                <a:solidFill>
                  <a:srgbClr val="FF0000"/>
                </a:solidFill>
              </a:rPr>
              <a:t>shortest path </a:t>
            </a:r>
            <a:r>
              <a:rPr lang="en"/>
              <a:t>between u and v in a weighted graph?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the </a:t>
            </a:r>
            <a:r>
              <a:rPr b="1" lang="en">
                <a:solidFill>
                  <a:schemeClr val="accent1"/>
                </a:solidFill>
              </a:rPr>
              <a:t>cost</a:t>
            </a:r>
            <a:r>
              <a:rPr lang="en">
                <a:solidFill>
                  <a:schemeClr val="accent1"/>
                </a:solidFill>
              </a:rPr>
              <a:t> of a path is the sum of the weights along that path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The </a:t>
            </a:r>
            <a:r>
              <a:rPr b="1" lang="en">
                <a:solidFill>
                  <a:schemeClr val="accent1"/>
                </a:solidFill>
              </a:rPr>
              <a:t>shortest path </a:t>
            </a:r>
            <a:r>
              <a:rPr lang="en">
                <a:solidFill>
                  <a:schemeClr val="accent1"/>
                </a:solidFill>
              </a:rPr>
              <a:t>is the one with the minimum cost.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63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The </a:t>
            </a:r>
            <a:r>
              <a:rPr b="1" lang="en" sz="1800"/>
              <a:t>distance</a:t>
            </a:r>
            <a:r>
              <a:rPr lang="en" sz="1800"/>
              <a:t> d(u,v) between two vertices u and v is the cost of the shortest path between u and v.</a:t>
            </a:r>
            <a:endParaRPr/>
          </a:p>
        </p:txBody>
      </p:sp>
      <p:sp>
        <p:nvSpPr>
          <p:cNvPr id="2231" name="Google Shape;2231;p89"/>
          <p:cNvSpPr/>
          <p:nvPr/>
        </p:nvSpPr>
        <p:spPr>
          <a:xfrm>
            <a:off x="5548845" y="3187490"/>
            <a:ext cx="316200" cy="2958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2232" name="Google Shape;2232;p89"/>
          <p:cNvSpPr/>
          <p:nvPr/>
        </p:nvSpPr>
        <p:spPr>
          <a:xfrm>
            <a:off x="4612552" y="2772920"/>
            <a:ext cx="340500" cy="3171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3" name="Google Shape;2233;p89"/>
          <p:cNvSpPr/>
          <p:nvPr/>
        </p:nvSpPr>
        <p:spPr>
          <a:xfrm>
            <a:off x="3369993" y="3511136"/>
            <a:ext cx="316200" cy="2958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4" name="Google Shape;2234;p89"/>
          <p:cNvSpPr/>
          <p:nvPr/>
        </p:nvSpPr>
        <p:spPr>
          <a:xfrm>
            <a:off x="1936313" y="2935058"/>
            <a:ext cx="316200" cy="2958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5" name="Google Shape;2235;p89"/>
          <p:cNvSpPr/>
          <p:nvPr/>
        </p:nvSpPr>
        <p:spPr>
          <a:xfrm>
            <a:off x="2733950" y="2730392"/>
            <a:ext cx="316200" cy="2958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6" name="Google Shape;2236;p89"/>
          <p:cNvCxnSpPr>
            <a:stCxn id="2235" idx="2"/>
            <a:endCxn id="2234" idx="6"/>
          </p:cNvCxnSpPr>
          <p:nvPr/>
        </p:nvCxnSpPr>
        <p:spPr>
          <a:xfrm flipH="1">
            <a:off x="2252450" y="2878292"/>
            <a:ext cx="481500" cy="204600"/>
          </a:xfrm>
          <a:prstGeom prst="straightConnector1">
            <a:avLst/>
          </a:prstGeom>
          <a:solidFill>
            <a:srgbClr val="D8E2F3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7" name="Google Shape;2237;p89"/>
          <p:cNvCxnSpPr>
            <a:endCxn id="2233" idx="2"/>
          </p:cNvCxnSpPr>
          <p:nvPr/>
        </p:nvCxnSpPr>
        <p:spPr>
          <a:xfrm>
            <a:off x="2252493" y="3104035"/>
            <a:ext cx="1117500" cy="555000"/>
          </a:xfrm>
          <a:prstGeom prst="straightConnector1">
            <a:avLst/>
          </a:prstGeom>
          <a:solidFill>
            <a:srgbClr val="D8E2F3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8" name="Google Shape;2238;p89"/>
          <p:cNvCxnSpPr>
            <a:stCxn id="2232" idx="1"/>
          </p:cNvCxnSpPr>
          <p:nvPr/>
        </p:nvCxnSpPr>
        <p:spPr>
          <a:xfrm flipH="1">
            <a:off x="3078117" y="2819358"/>
            <a:ext cx="1584300" cy="48300"/>
          </a:xfrm>
          <a:prstGeom prst="straightConnector1">
            <a:avLst/>
          </a:prstGeom>
          <a:solidFill>
            <a:srgbClr val="D8E2F3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39" name="Google Shape;2239;p89"/>
          <p:cNvSpPr txBox="1"/>
          <p:nvPr/>
        </p:nvSpPr>
        <p:spPr>
          <a:xfrm>
            <a:off x="2338842" y="2582350"/>
            <a:ext cx="449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2240" name="Google Shape;2240;p89"/>
          <p:cNvSpPr txBox="1"/>
          <p:nvPr/>
        </p:nvSpPr>
        <p:spPr>
          <a:xfrm>
            <a:off x="3639834" y="3232864"/>
            <a:ext cx="449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1" name="Google Shape;2241;p89"/>
          <p:cNvSpPr txBox="1"/>
          <p:nvPr/>
        </p:nvSpPr>
        <p:spPr>
          <a:xfrm>
            <a:off x="3554771" y="2485848"/>
            <a:ext cx="449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21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2" name="Google Shape;2242;p89"/>
          <p:cNvSpPr txBox="1"/>
          <p:nvPr/>
        </p:nvSpPr>
        <p:spPr>
          <a:xfrm>
            <a:off x="5286545" y="2730391"/>
            <a:ext cx="449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243" name="Google Shape;2243;p89"/>
          <p:cNvSpPr txBox="1"/>
          <p:nvPr/>
        </p:nvSpPr>
        <p:spPr>
          <a:xfrm>
            <a:off x="5490969" y="2335817"/>
            <a:ext cx="1752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path from s to t has cost 25.</a:t>
            </a:r>
            <a:endParaRPr sz="1100"/>
          </a:p>
        </p:txBody>
      </p:sp>
      <p:cxnSp>
        <p:nvCxnSpPr>
          <p:cNvPr id="2244" name="Google Shape;2244;p89"/>
          <p:cNvCxnSpPr>
            <a:endCxn id="2233" idx="6"/>
          </p:cNvCxnSpPr>
          <p:nvPr/>
        </p:nvCxnSpPr>
        <p:spPr>
          <a:xfrm flipH="1">
            <a:off x="3686193" y="3511136"/>
            <a:ext cx="321600" cy="147900"/>
          </a:xfrm>
          <a:prstGeom prst="straightConnector1">
            <a:avLst/>
          </a:prstGeom>
          <a:solidFill>
            <a:srgbClr val="D8E2F3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5" name="Google Shape;2245;p89"/>
          <p:cNvSpPr/>
          <p:nvPr/>
        </p:nvSpPr>
        <p:spPr>
          <a:xfrm>
            <a:off x="3960301" y="3317588"/>
            <a:ext cx="316200" cy="2958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6" name="Google Shape;2246;p89"/>
          <p:cNvSpPr/>
          <p:nvPr/>
        </p:nvSpPr>
        <p:spPr>
          <a:xfrm>
            <a:off x="4634579" y="3416093"/>
            <a:ext cx="316200" cy="2958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7" name="Google Shape;2247;p89"/>
          <p:cNvCxnSpPr>
            <a:stCxn id="2245" idx="6"/>
            <a:endCxn id="2246" idx="2"/>
          </p:cNvCxnSpPr>
          <p:nvPr/>
        </p:nvCxnSpPr>
        <p:spPr>
          <a:xfrm>
            <a:off x="4276501" y="3465488"/>
            <a:ext cx="358200" cy="98400"/>
          </a:xfrm>
          <a:prstGeom prst="straightConnector1">
            <a:avLst/>
          </a:prstGeom>
          <a:solidFill>
            <a:srgbClr val="D8E2F3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8" name="Google Shape;2248;p89"/>
          <p:cNvCxnSpPr>
            <a:stCxn id="2231" idx="2"/>
            <a:endCxn id="2246" idx="6"/>
          </p:cNvCxnSpPr>
          <p:nvPr/>
        </p:nvCxnSpPr>
        <p:spPr>
          <a:xfrm flipH="1">
            <a:off x="4950645" y="3335390"/>
            <a:ext cx="598200" cy="228600"/>
          </a:xfrm>
          <a:prstGeom prst="straightConnector1">
            <a:avLst/>
          </a:prstGeom>
          <a:solidFill>
            <a:srgbClr val="D8E2F3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9" name="Google Shape;2249;p89"/>
          <p:cNvCxnSpPr>
            <a:stCxn id="2232" idx="6"/>
            <a:endCxn id="2231" idx="1"/>
          </p:cNvCxnSpPr>
          <p:nvPr/>
        </p:nvCxnSpPr>
        <p:spPr>
          <a:xfrm>
            <a:off x="4953052" y="2931470"/>
            <a:ext cx="642000" cy="299400"/>
          </a:xfrm>
          <a:prstGeom prst="straightConnector1">
            <a:avLst/>
          </a:prstGeom>
          <a:solidFill>
            <a:srgbClr val="D8E2F3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50" name="Google Shape;2250;p89"/>
          <p:cNvSpPr txBox="1"/>
          <p:nvPr/>
        </p:nvSpPr>
        <p:spPr>
          <a:xfrm>
            <a:off x="4371692" y="3179520"/>
            <a:ext cx="449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1" name="Google Shape;2251;p89"/>
          <p:cNvSpPr txBox="1"/>
          <p:nvPr/>
        </p:nvSpPr>
        <p:spPr>
          <a:xfrm>
            <a:off x="5260930" y="3360415"/>
            <a:ext cx="449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1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89"/>
          <p:cNvSpPr txBox="1"/>
          <p:nvPr/>
        </p:nvSpPr>
        <p:spPr>
          <a:xfrm>
            <a:off x="2537228" y="3303449"/>
            <a:ext cx="449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253" name="Google Shape;2253;p89"/>
          <p:cNvSpPr txBox="1"/>
          <p:nvPr/>
        </p:nvSpPr>
        <p:spPr>
          <a:xfrm>
            <a:off x="5864902" y="3465460"/>
            <a:ext cx="1761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path is shorter, it has cost 5.</a:t>
            </a:r>
            <a:endParaRPr sz="1100"/>
          </a:p>
        </p:txBody>
      </p:sp>
      <p:cxnSp>
        <p:nvCxnSpPr>
          <p:cNvPr id="2254" name="Google Shape;2254;p89"/>
          <p:cNvCxnSpPr>
            <a:stCxn id="2243" idx="1"/>
          </p:cNvCxnSpPr>
          <p:nvPr/>
        </p:nvCxnSpPr>
        <p:spPr>
          <a:xfrm flipH="1">
            <a:off x="5232669" y="2601317"/>
            <a:ext cx="258300" cy="199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55" name="Google Shape;2255;p89"/>
          <p:cNvCxnSpPr/>
          <p:nvPr/>
        </p:nvCxnSpPr>
        <p:spPr>
          <a:xfrm rot="10800000">
            <a:off x="5103502" y="3712031"/>
            <a:ext cx="761400" cy="40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9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90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sz="2700"/>
              <a:t>Assumption:</a:t>
            </a:r>
            <a:br>
              <a:rPr lang="en" sz="2700"/>
            </a:br>
            <a:r>
              <a:rPr lang="en" sz="2700"/>
              <a:t>no negative cycles</a:t>
            </a:r>
            <a:endParaRPr/>
          </a:p>
        </p:txBody>
      </p:sp>
      <p:sp>
        <p:nvSpPr>
          <p:cNvPr id="2261" name="Google Shape;2261;p90"/>
          <p:cNvSpPr txBox="1"/>
          <p:nvPr>
            <p:ph idx="1" type="body"/>
          </p:nvPr>
        </p:nvSpPr>
        <p:spPr>
          <a:xfrm>
            <a:off x="1216152" y="1488357"/>
            <a:ext cx="3739800" cy="3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Negative weights are OK</a:t>
            </a:r>
            <a:br>
              <a:rPr lang="en"/>
            </a:br>
            <a:r>
              <a:rPr lang="en"/>
              <a:t>(for today)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Example: negative costs because I pick up some passengers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But if we have negative cycles…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Shortest paths aren’t defined </a:t>
            </a:r>
            <a:br>
              <a:rPr lang="en"/>
            </a:br>
            <a:r>
              <a:rPr lang="en"/>
              <a:t>if there are negative cycles!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cxnSp>
        <p:nvCxnSpPr>
          <p:cNvPr id="2262" name="Google Shape;2262;p90"/>
          <p:cNvCxnSpPr/>
          <p:nvPr/>
        </p:nvCxnSpPr>
        <p:spPr>
          <a:xfrm flipH="1">
            <a:off x="6248665" y="844822"/>
            <a:ext cx="771900" cy="1324500"/>
          </a:xfrm>
          <a:prstGeom prst="straightConnector1">
            <a:avLst/>
          </a:prstGeom>
          <a:noFill/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63" name="Google Shape;2263;p90"/>
          <p:cNvSpPr/>
          <p:nvPr/>
        </p:nvSpPr>
        <p:spPr>
          <a:xfrm>
            <a:off x="6446414" y="244769"/>
            <a:ext cx="1238100" cy="5556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 sz="1100"/>
          </a:p>
        </p:txBody>
      </p:sp>
      <p:sp>
        <p:nvSpPr>
          <p:cNvPr id="2264" name="Google Shape;2264;p90"/>
          <p:cNvSpPr/>
          <p:nvPr/>
        </p:nvSpPr>
        <p:spPr>
          <a:xfrm>
            <a:off x="6379252" y="4378196"/>
            <a:ext cx="1305000" cy="4518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Moon Bay</a:t>
            </a:r>
            <a:endParaRPr sz="1100"/>
          </a:p>
        </p:txBody>
      </p:sp>
      <p:sp>
        <p:nvSpPr>
          <p:cNvPr id="2265" name="Google Shape;2265;p90"/>
          <p:cNvSpPr/>
          <p:nvPr/>
        </p:nvSpPr>
        <p:spPr>
          <a:xfrm>
            <a:off x="5786363" y="2124543"/>
            <a:ext cx="1355400" cy="450600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</a:t>
            </a:r>
            <a:endParaRPr sz="1100"/>
          </a:p>
        </p:txBody>
      </p:sp>
      <p:sp>
        <p:nvSpPr>
          <p:cNvPr id="2266" name="Google Shape;2266;p90"/>
          <p:cNvSpPr/>
          <p:nvPr/>
        </p:nvSpPr>
        <p:spPr>
          <a:xfrm rot="-1024354">
            <a:off x="5581796" y="673878"/>
            <a:ext cx="1471063" cy="3806453"/>
          </a:xfrm>
          <a:custGeom>
            <a:rect b="b" l="l" r="r" t="t"/>
            <a:pathLst>
              <a:path extrusionOk="0" h="3657600" w="2106725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90"/>
          <p:cNvSpPr txBox="1"/>
          <p:nvPr/>
        </p:nvSpPr>
        <p:spPr>
          <a:xfrm>
            <a:off x="6758606" y="1257593"/>
            <a:ext cx="263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cxnSp>
        <p:nvCxnSpPr>
          <p:cNvPr id="2268" name="Google Shape;2268;p90"/>
          <p:cNvCxnSpPr/>
          <p:nvPr/>
        </p:nvCxnSpPr>
        <p:spPr>
          <a:xfrm>
            <a:off x="6464046" y="2575313"/>
            <a:ext cx="336300" cy="1803000"/>
          </a:xfrm>
          <a:prstGeom prst="straightConnector1">
            <a:avLst/>
          </a:prstGeom>
          <a:noFill/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69" name="Google Shape;2269;p90"/>
          <p:cNvSpPr txBox="1"/>
          <p:nvPr/>
        </p:nvSpPr>
        <p:spPr>
          <a:xfrm>
            <a:off x="6154097" y="2934527"/>
            <a:ext cx="427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 sz="1100"/>
          </a:p>
        </p:txBody>
      </p:sp>
      <p:sp>
        <p:nvSpPr>
          <p:cNvPr id="2270" name="Google Shape;2270;p90"/>
          <p:cNvSpPr/>
          <p:nvPr/>
        </p:nvSpPr>
        <p:spPr>
          <a:xfrm>
            <a:off x="5166466" y="168950"/>
            <a:ext cx="1975262" cy="4734540"/>
          </a:xfrm>
          <a:custGeom>
            <a:rect b="b" l="l" r="r" t="t"/>
            <a:pathLst>
              <a:path extrusionOk="0" h="6312720" w="2633683">
                <a:moveTo>
                  <a:pt x="2398669" y="762692"/>
                </a:moveTo>
                <a:cubicBezTo>
                  <a:pt x="2080128" y="1469728"/>
                  <a:pt x="1761587" y="2176765"/>
                  <a:pt x="1754092" y="2996227"/>
                </a:cubicBezTo>
                <a:cubicBezTo>
                  <a:pt x="1746597" y="3815689"/>
                  <a:pt x="2366191" y="5172299"/>
                  <a:pt x="2353699" y="5679466"/>
                </a:cubicBezTo>
                <a:cubicBezTo>
                  <a:pt x="2341207" y="6186633"/>
                  <a:pt x="2021416" y="6608856"/>
                  <a:pt x="1679141" y="6039230"/>
                </a:cubicBezTo>
                <a:cubicBezTo>
                  <a:pt x="1336866" y="5469604"/>
                  <a:pt x="332525" y="3203591"/>
                  <a:pt x="300046" y="2261709"/>
                </a:cubicBezTo>
                <a:cubicBezTo>
                  <a:pt x="267567" y="1319827"/>
                  <a:pt x="1171974" y="680246"/>
                  <a:pt x="1484269" y="387938"/>
                </a:cubicBezTo>
                <a:cubicBezTo>
                  <a:pt x="1796564" y="95630"/>
                  <a:pt x="2151332" y="90633"/>
                  <a:pt x="2173817" y="507859"/>
                </a:cubicBezTo>
                <a:cubicBezTo>
                  <a:pt x="2196302" y="925085"/>
                  <a:pt x="1641666" y="1951911"/>
                  <a:pt x="1619181" y="2891295"/>
                </a:cubicBezTo>
                <a:cubicBezTo>
                  <a:pt x="1596696" y="3830679"/>
                  <a:pt x="2141338" y="5791892"/>
                  <a:pt x="2038905" y="6144161"/>
                </a:cubicBezTo>
                <a:cubicBezTo>
                  <a:pt x="1936472" y="6496430"/>
                  <a:pt x="1344361" y="5661978"/>
                  <a:pt x="1004584" y="5004909"/>
                </a:cubicBezTo>
                <a:cubicBezTo>
                  <a:pt x="664807" y="4347840"/>
                  <a:pt x="-14747" y="2968745"/>
                  <a:pt x="243" y="2201748"/>
                </a:cubicBezTo>
                <a:cubicBezTo>
                  <a:pt x="15233" y="1434751"/>
                  <a:pt x="777233" y="640272"/>
                  <a:pt x="1094525" y="402928"/>
                </a:cubicBezTo>
                <a:cubicBezTo>
                  <a:pt x="1411817" y="165584"/>
                  <a:pt x="1781574" y="352961"/>
                  <a:pt x="1903994" y="777682"/>
                </a:cubicBezTo>
                <a:cubicBezTo>
                  <a:pt x="2026414" y="1202403"/>
                  <a:pt x="1734105" y="2209243"/>
                  <a:pt x="1829043" y="2951256"/>
                </a:cubicBezTo>
                <a:cubicBezTo>
                  <a:pt x="1923981" y="3693269"/>
                  <a:pt x="2353699" y="4672627"/>
                  <a:pt x="2473620" y="5229761"/>
                </a:cubicBezTo>
                <a:cubicBezTo>
                  <a:pt x="2593541" y="5786895"/>
                  <a:pt x="2723456" y="6229106"/>
                  <a:pt x="2548571" y="6294063"/>
                </a:cubicBezTo>
                <a:cubicBezTo>
                  <a:pt x="2373686" y="6359020"/>
                  <a:pt x="1811554" y="6281571"/>
                  <a:pt x="1424308" y="5619505"/>
                </a:cubicBezTo>
                <a:cubicBezTo>
                  <a:pt x="1037062" y="4957439"/>
                  <a:pt x="277560" y="3238567"/>
                  <a:pt x="225095" y="2321669"/>
                </a:cubicBezTo>
                <a:cubicBezTo>
                  <a:pt x="172630" y="1404771"/>
                  <a:pt x="804715" y="407925"/>
                  <a:pt x="1109515" y="118115"/>
                </a:cubicBezTo>
                <a:cubicBezTo>
                  <a:pt x="1414315" y="-171695"/>
                  <a:pt x="1963954" y="105623"/>
                  <a:pt x="2053895" y="582810"/>
                </a:cubicBezTo>
                <a:cubicBezTo>
                  <a:pt x="2143836" y="1059997"/>
                  <a:pt x="1624177" y="2129295"/>
                  <a:pt x="1649161" y="2981236"/>
                </a:cubicBezTo>
                <a:cubicBezTo>
                  <a:pt x="1674145" y="3833177"/>
                  <a:pt x="2178813" y="5214771"/>
                  <a:pt x="2203797" y="5694456"/>
                </a:cubicBezTo>
                <a:cubicBezTo>
                  <a:pt x="2228781" y="6174141"/>
                  <a:pt x="2108860" y="6398994"/>
                  <a:pt x="1799063" y="5859348"/>
                </a:cubicBezTo>
                <a:cubicBezTo>
                  <a:pt x="1489266" y="5319702"/>
                  <a:pt x="482427" y="3293532"/>
                  <a:pt x="345017" y="2456581"/>
                </a:cubicBezTo>
                <a:cubicBezTo>
                  <a:pt x="207607" y="1619630"/>
                  <a:pt x="639824" y="1159932"/>
                  <a:pt x="974604" y="837643"/>
                </a:cubicBezTo>
                <a:cubicBezTo>
                  <a:pt x="1309384" y="515354"/>
                  <a:pt x="2248768" y="170581"/>
                  <a:pt x="2353699" y="522850"/>
                </a:cubicBezTo>
                <a:cubicBezTo>
                  <a:pt x="2458630" y="875119"/>
                  <a:pt x="1619180" y="2029361"/>
                  <a:pt x="1604190" y="2951256"/>
                </a:cubicBezTo>
                <a:cubicBezTo>
                  <a:pt x="1589200" y="3873151"/>
                  <a:pt x="2411161" y="5879335"/>
                  <a:pt x="2263758" y="6054220"/>
                </a:cubicBezTo>
                <a:cubicBezTo>
                  <a:pt x="2116355" y="6229105"/>
                  <a:pt x="1024571" y="4810037"/>
                  <a:pt x="719771" y="4000568"/>
                </a:cubicBezTo>
                <a:cubicBezTo>
                  <a:pt x="414971" y="3191099"/>
                  <a:pt x="205109" y="1767033"/>
                  <a:pt x="434958" y="1197407"/>
                </a:cubicBezTo>
                <a:cubicBezTo>
                  <a:pt x="664807" y="627781"/>
                  <a:pt x="2098866" y="582810"/>
                  <a:pt x="2098866" y="582810"/>
                </a:cubicBezTo>
              </a:path>
            </a:pathLst>
          </a:custGeom>
          <a:noFill/>
          <a:ln cap="flat" cmpd="sng" w="28575">
            <a:solidFill>
              <a:srgbClr val="5600F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1" name="Google Shape;2271;p90"/>
          <p:cNvSpPr txBox="1"/>
          <p:nvPr/>
        </p:nvSpPr>
        <p:spPr>
          <a:xfrm>
            <a:off x="4811297" y="3815195"/>
            <a:ext cx="1398600" cy="62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729" r="0" t="-447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272" name="Google Shape;2272;p90"/>
          <p:cNvSpPr txBox="1"/>
          <p:nvPr/>
        </p:nvSpPr>
        <p:spPr>
          <a:xfrm>
            <a:off x="5295859" y="2814991"/>
            <a:ext cx="3276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6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91"/>
          <p:cNvSpPr txBox="1"/>
          <p:nvPr>
            <p:ph idx="1" type="body"/>
          </p:nvPr>
        </p:nvSpPr>
        <p:spPr>
          <a:xfrm>
            <a:off x="1614488" y="1268017"/>
            <a:ext cx="5915100" cy="3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1: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2: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Suppose we already know d</a:t>
            </a:r>
            <a:r>
              <a:rPr baseline="30000" lang="en">
                <a:solidFill>
                  <a:srgbClr val="7030A0"/>
                </a:solidFill>
              </a:rPr>
              <a:t>i</a:t>
            </a:r>
            <a:r>
              <a:rPr lang="en"/>
              <a:t>(s,</a:t>
            </a:r>
            <a:r>
              <a:rPr lang="en">
                <a:solidFill>
                  <a:schemeClr val="accent1"/>
                </a:solidFill>
              </a:rPr>
              <a:t>u</a:t>
            </a:r>
            <a:r>
              <a:rPr lang="en"/>
              <a:t>) for fixed s and all </a:t>
            </a:r>
            <a:r>
              <a:rPr lang="en">
                <a:solidFill>
                  <a:schemeClr val="accent1"/>
                </a:solidFill>
              </a:rPr>
              <a:t>u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accent4"/>
              </a:buClr>
              <a:buSzPts val="2100"/>
              <a:buChar char="●"/>
            </a:pPr>
            <a:r>
              <a:rPr b="1" lang="en">
                <a:solidFill>
                  <a:schemeClr val="accent4"/>
                </a:solidFill>
              </a:rPr>
              <a:t>Step 3+4: </a:t>
            </a:r>
            <a:r>
              <a:rPr lang="en">
                <a:solidFill>
                  <a:schemeClr val="accent5"/>
                </a:solidFill>
              </a:rPr>
              <a:t>Later…</a:t>
            </a:r>
            <a:endParaRPr>
              <a:solidFill>
                <a:srgbClr val="B400AB"/>
              </a:solidFill>
            </a:endParaRPr>
          </a:p>
        </p:txBody>
      </p:sp>
      <p:sp>
        <p:nvSpPr>
          <p:cNvPr id="2278" name="Google Shape;2278;p91"/>
          <p:cNvSpPr/>
          <p:nvPr/>
        </p:nvSpPr>
        <p:spPr>
          <a:xfrm>
            <a:off x="1865967" y="1722903"/>
            <a:ext cx="5772300" cy="39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7898" l="-1149" r="-1149" t="-1162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279" name="Google Shape;2279;p91"/>
          <p:cNvSpPr/>
          <p:nvPr/>
        </p:nvSpPr>
        <p:spPr>
          <a:xfrm>
            <a:off x="1865968" y="3339718"/>
            <a:ext cx="3750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7F00"/>
                </a:solidFill>
                <a:latin typeface="Calibri"/>
                <a:ea typeface="Calibri"/>
                <a:cs typeface="Calibri"/>
                <a:sym typeface="Calibri"/>
              </a:rPr>
              <a:t>Recursive formulation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30000" lang="en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aseline="30000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(s,</a:t>
            </a:r>
            <a:r>
              <a:rPr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</a:t>
            </a:r>
            <a:endParaRPr sz="2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0" name="Google Shape;2280;p91"/>
          <p:cNvSpPr txBox="1"/>
          <p:nvPr>
            <p:ph type="title"/>
          </p:nvPr>
        </p:nvSpPr>
        <p:spPr>
          <a:xfrm>
            <a:off x="1614488" y="273845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Shortest path DP by recipe</a:t>
            </a:r>
            <a:endParaRPr sz="2100">
              <a:solidFill>
                <a:schemeClr val="accent3"/>
              </a:solidFill>
            </a:endParaRPr>
          </a:p>
        </p:txBody>
      </p:sp>
      <p:sp>
        <p:nvSpPr>
          <p:cNvPr id="2281" name="Google Shape;2281;p91"/>
          <p:cNvSpPr/>
          <p:nvPr/>
        </p:nvSpPr>
        <p:spPr>
          <a:xfrm rot="1839569">
            <a:off x="6062483" y="237051"/>
            <a:ext cx="2103093" cy="1170857"/>
          </a:xfrm>
          <a:prstGeom prst="cloud">
            <a:avLst/>
          </a:prstGeom>
          <a:solidFill>
            <a:srgbClr val="00206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Substructure = </a:t>
            </a:r>
            <a:b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path with small </a:t>
            </a:r>
            <a:b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number of edges</a:t>
            </a:r>
            <a:endParaRPr sz="1100"/>
          </a:p>
        </p:txBody>
      </p:sp>
      <p:cxnSp>
        <p:nvCxnSpPr>
          <p:cNvPr id="2282" name="Google Shape;2282;p91"/>
          <p:cNvCxnSpPr/>
          <p:nvPr/>
        </p:nvCxnSpPr>
        <p:spPr>
          <a:xfrm flipH="1" rot="10800000">
            <a:off x="5485473" y="3780059"/>
            <a:ext cx="517200" cy="386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83" name="Google Shape;2283;p91"/>
          <p:cNvSpPr txBox="1"/>
          <p:nvPr/>
        </p:nvSpPr>
        <p:spPr>
          <a:xfrm>
            <a:off x="4924333" y="4166759"/>
            <a:ext cx="861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vertex</a:t>
            </a:r>
            <a:b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</a:t>
            </a:r>
            <a:r>
              <a:rPr lang="en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2284" name="Google Shape;2284;p91"/>
          <p:cNvSpPr txBox="1"/>
          <p:nvPr/>
        </p:nvSpPr>
        <p:spPr>
          <a:xfrm>
            <a:off x="6155832" y="4097558"/>
            <a:ext cx="184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path</a:t>
            </a:r>
            <a:b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s to </a:t>
            </a: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from </a:t>
            </a: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cxnSp>
        <p:nvCxnSpPr>
          <p:cNvPr id="2285" name="Google Shape;2285;p91"/>
          <p:cNvCxnSpPr/>
          <p:nvPr/>
        </p:nvCxnSpPr>
        <p:spPr>
          <a:xfrm rot="10800000">
            <a:off x="6464858" y="3732133"/>
            <a:ext cx="155400" cy="607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86" name="Google Shape;2286;p91"/>
          <p:cNvCxnSpPr/>
          <p:nvPr/>
        </p:nvCxnSpPr>
        <p:spPr>
          <a:xfrm rot="10800000">
            <a:off x="7638413" y="3780132"/>
            <a:ext cx="0" cy="559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87" name="Google Shape;2287;p91"/>
          <p:cNvSpPr/>
          <p:nvPr/>
        </p:nvSpPr>
        <p:spPr>
          <a:xfrm>
            <a:off x="5485473" y="3293552"/>
            <a:ext cx="2617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baseline="-25000" lang="en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{d</a:t>
            </a:r>
            <a:r>
              <a:rPr baseline="30000" lang="en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(s,</a:t>
            </a:r>
            <a:r>
              <a:rPr lang="en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)+w(</a:t>
            </a:r>
            <a:r>
              <a:rPr lang="en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)}</a:t>
            </a:r>
            <a:endParaRPr sz="2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92"/>
          <p:cNvSpPr txBox="1"/>
          <p:nvPr>
            <p:ph type="title"/>
          </p:nvPr>
        </p:nvSpPr>
        <p:spPr>
          <a:xfrm>
            <a:off x="1293017" y="21344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3: write the algorithm</a:t>
            </a:r>
            <a:endParaRPr/>
          </a:p>
        </p:txBody>
      </p:sp>
      <p:sp>
        <p:nvSpPr>
          <p:cNvPr id="2293" name="Google Shape;2293;p92"/>
          <p:cNvSpPr txBox="1"/>
          <p:nvPr>
            <p:ph idx="12" type="sldNum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4" name="Google Shape;2294;p92"/>
          <p:cNvSpPr txBox="1"/>
          <p:nvPr/>
        </p:nvSpPr>
        <p:spPr>
          <a:xfrm>
            <a:off x="1165165" y="1209908"/>
            <a:ext cx="6671400" cy="3823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29" l="-849" r="0" t="-499"/>
            </a:stretch>
          </a:blip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295" name="Google Shape;2295;p92"/>
          <p:cNvSpPr txBox="1"/>
          <p:nvPr/>
        </p:nvSpPr>
        <p:spPr>
          <a:xfrm>
            <a:off x="1293018" y="865475"/>
            <a:ext cx="2046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Bellman-Ford(G,s):</a:t>
            </a:r>
            <a:endParaRPr sz="1100"/>
          </a:p>
        </p:txBody>
      </p:sp>
      <p:sp>
        <p:nvSpPr>
          <p:cNvPr id="2296" name="Google Shape;2296;p92"/>
          <p:cNvSpPr txBox="1"/>
          <p:nvPr/>
        </p:nvSpPr>
        <p:spPr>
          <a:xfrm>
            <a:off x="3870563" y="1328779"/>
            <a:ext cx="3023400" cy="900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369" l="-2518" r="-1569" t="-416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297" name="Google Shape;2297;p92"/>
          <p:cNvSpPr txBox="1"/>
          <p:nvPr/>
        </p:nvSpPr>
        <p:spPr>
          <a:xfrm>
            <a:off x="4409346" y="2477599"/>
            <a:ext cx="2798400" cy="6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// baseline distance: </a:t>
            </a:r>
            <a:b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v doesn’t need (i+1)</a:t>
            </a:r>
            <a:r>
              <a:rPr baseline="30000"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edge</a:t>
            </a:r>
            <a:endParaRPr sz="1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92"/>
          <p:cNvSpPr txBox="1"/>
          <p:nvPr/>
        </p:nvSpPr>
        <p:spPr>
          <a:xfrm>
            <a:off x="4230266" y="4079543"/>
            <a:ext cx="31494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// found a better path through u</a:t>
            </a:r>
            <a:endParaRPr sz="1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93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Bellman-Ford take-aways</a:t>
            </a:r>
            <a:endParaRPr sz="3000"/>
          </a:p>
        </p:txBody>
      </p:sp>
      <p:sp>
        <p:nvSpPr>
          <p:cNvPr id="2304" name="Google Shape;2304;p93"/>
          <p:cNvSpPr txBox="1"/>
          <p:nvPr>
            <p:ph idx="1" type="body"/>
          </p:nvPr>
        </p:nvSpPr>
        <p:spPr>
          <a:xfrm>
            <a:off x="1557338" y="1443038"/>
            <a:ext cx="5915100" cy="3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 is O(mn)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For each of </a:t>
            </a:r>
            <a:r>
              <a:rPr lang="en">
                <a:solidFill>
                  <a:schemeClr val="accent1"/>
                </a:solidFill>
              </a:rPr>
              <a:t>n rounds</a:t>
            </a:r>
            <a:r>
              <a:rPr lang="en">
                <a:solidFill>
                  <a:schemeClr val="accent4"/>
                </a:solidFill>
              </a:rPr>
              <a:t>, </a:t>
            </a:r>
            <a:r>
              <a:rPr lang="en">
                <a:solidFill>
                  <a:srgbClr val="2F5496"/>
                </a:solidFill>
              </a:rPr>
              <a:t>update m edges</a:t>
            </a:r>
            <a:r>
              <a:rPr lang="en">
                <a:solidFill>
                  <a:schemeClr val="accent4"/>
                </a:solidFill>
              </a:rPr>
              <a:t>.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Works fine with negative edges.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Does not work with negative cycles.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But it can detect negative cycles!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(See hidden slides)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305" name="Google Shape;2305;p93"/>
          <p:cNvSpPr txBox="1"/>
          <p:nvPr/>
        </p:nvSpPr>
        <p:spPr>
          <a:xfrm>
            <a:off x="4842264" y="2286252"/>
            <a:ext cx="2251200" cy="73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2268" l="-2929" r="-829" t="-15188"/>
            </a:stretch>
          </a:blip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306" name="Google Shape;2306;p93"/>
          <p:cNvSpPr/>
          <p:nvPr/>
        </p:nvSpPr>
        <p:spPr>
          <a:xfrm>
            <a:off x="1737084" y="2286253"/>
            <a:ext cx="2726700" cy="76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b="1" lang="en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i=0,…,n-1:</a:t>
            </a:r>
            <a:endParaRPr sz="1100"/>
          </a:p>
          <a:p>
            <a:pPr indent="-209550" lvl="1" marL="5588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0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u in V:</a:t>
            </a:r>
            <a:endParaRPr sz="1100"/>
          </a:p>
          <a:p>
            <a:pPr indent="-209550" lvl="2" marL="9017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0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v in u.neighbors:</a:t>
            </a:r>
            <a:endParaRPr sz="1100"/>
          </a:p>
        </p:txBody>
      </p:sp>
      <p:sp>
        <p:nvSpPr>
          <p:cNvPr id="2307" name="Google Shape;2307;p93"/>
          <p:cNvSpPr txBox="1"/>
          <p:nvPr/>
        </p:nvSpPr>
        <p:spPr>
          <a:xfrm>
            <a:off x="4021879" y="23732"/>
            <a:ext cx="1392000" cy="48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29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95" name="Google Shape;195;p22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96" name="Google Shape;196;p22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7" name="Google Shape;19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22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199" name="Google Shape;199;p22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22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202" name="Google Shape;202;p22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3" name="Google Shape;203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22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205" name="Google Shape;205;p22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" name="Google Shape;206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22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208" name="Google Shape;208;p22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9" name="Google Shape;209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p22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211" name="Google Shape;211;p22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2" name="Google Shape;212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3" name="Google Shape;213;p22"/>
          <p:cNvCxnSpPr>
            <a:stCxn id="211" idx="2"/>
            <a:endCxn id="199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4" name="Google Shape;214;p22"/>
          <p:cNvCxnSpPr>
            <a:stCxn id="208" idx="0"/>
            <a:endCxn id="211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5" name="Google Shape;215;p22"/>
          <p:cNvCxnSpPr>
            <a:stCxn id="199" idx="6"/>
            <a:endCxn id="211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6" name="Google Shape;216;p22"/>
          <p:cNvCxnSpPr>
            <a:stCxn id="196" idx="0"/>
            <a:endCxn id="211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7" name="Google Shape;217;p22"/>
          <p:cNvCxnSpPr>
            <a:stCxn id="208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8" name="Google Shape;218;p22"/>
          <p:cNvCxnSpPr>
            <a:stCxn id="196" idx="3"/>
            <a:endCxn id="203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9" name="Google Shape;219;p22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0" name="Google Shape;220;p22"/>
          <p:cNvCxnSpPr>
            <a:stCxn id="199" idx="3"/>
            <a:endCxn id="202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1" name="Google Shape;221;p22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2" name="Google Shape;222;p22"/>
          <p:cNvCxnSpPr>
            <a:stCxn id="199" idx="5"/>
            <a:endCxn id="208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3" name="Google Shape;223;p22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4" name="Google Shape;224;p22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94"/>
          <p:cNvSpPr/>
          <p:nvPr/>
        </p:nvSpPr>
        <p:spPr>
          <a:xfrm>
            <a:off x="2294425" y="3911510"/>
            <a:ext cx="3848100" cy="987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3" name="Google Shape;2313;p94"/>
          <p:cNvSpPr txBox="1"/>
          <p:nvPr>
            <p:ph type="title"/>
          </p:nvPr>
        </p:nvSpPr>
        <p:spPr>
          <a:xfrm>
            <a:off x="1614488" y="273845"/>
            <a:ext cx="59151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Note on implementation</a:t>
            </a:r>
            <a:endParaRPr/>
          </a:p>
        </p:txBody>
      </p:sp>
      <p:sp>
        <p:nvSpPr>
          <p:cNvPr id="2314" name="Google Shape;2314;p94"/>
          <p:cNvSpPr txBox="1"/>
          <p:nvPr>
            <p:ph idx="1" type="body"/>
          </p:nvPr>
        </p:nvSpPr>
        <p:spPr>
          <a:xfrm>
            <a:off x="1614488" y="1179577"/>
            <a:ext cx="62316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Don’t actually keep all n arrays around.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Just keep two at a time: “last round” and “this round”</a:t>
            </a:r>
            <a:endParaRPr/>
          </a:p>
        </p:txBody>
      </p:sp>
      <p:sp>
        <p:nvSpPr>
          <p:cNvPr id="2315" name="Google Shape;2315;p94"/>
          <p:cNvSpPr txBox="1"/>
          <p:nvPr/>
        </p:nvSpPr>
        <p:spPr>
          <a:xfrm>
            <a:off x="6330693" y="4046869"/>
            <a:ext cx="1349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Only need these two in order to compute d</a:t>
            </a:r>
            <a:r>
              <a:rPr baseline="30000"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 sz="1100"/>
          </a:p>
        </p:txBody>
      </p:sp>
      <p:sp>
        <p:nvSpPr>
          <p:cNvPr id="2316" name="Google Shape;2316;p94"/>
          <p:cNvSpPr/>
          <p:nvPr/>
        </p:nvSpPr>
        <p:spPr>
          <a:xfrm>
            <a:off x="2660762" y="2601288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30000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7" name="Google Shape;2317;p94"/>
          <p:cNvSpPr/>
          <p:nvPr/>
        </p:nvSpPr>
        <p:spPr>
          <a:xfrm>
            <a:off x="2652509" y="3044063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30000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8" name="Google Shape;2318;p94"/>
          <p:cNvSpPr/>
          <p:nvPr/>
        </p:nvSpPr>
        <p:spPr>
          <a:xfrm>
            <a:off x="2652509" y="3499280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30000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9" name="Google Shape;2319;p94"/>
          <p:cNvSpPr/>
          <p:nvPr/>
        </p:nvSpPr>
        <p:spPr>
          <a:xfrm>
            <a:off x="2639790" y="3956492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30000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0" name="Google Shape;2320;p94"/>
          <p:cNvSpPr/>
          <p:nvPr/>
        </p:nvSpPr>
        <p:spPr>
          <a:xfrm>
            <a:off x="2625782" y="4479989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30000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94"/>
          <p:cNvSpPr txBox="1"/>
          <p:nvPr/>
        </p:nvSpPr>
        <p:spPr>
          <a:xfrm rot="2097883">
            <a:off x="4754133" y="2114079"/>
            <a:ext cx="979982" cy="5002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Yellowstone</a:t>
            </a:r>
            <a:endParaRPr sz="1100"/>
          </a:p>
        </p:txBody>
      </p:sp>
      <p:sp>
        <p:nvSpPr>
          <p:cNvPr id="2322" name="Google Shape;2322;p94"/>
          <p:cNvSpPr txBox="1"/>
          <p:nvPr/>
        </p:nvSpPr>
        <p:spPr>
          <a:xfrm rot="2526846">
            <a:off x="4331698" y="2157262"/>
            <a:ext cx="775265" cy="5002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Yosemite</a:t>
            </a:r>
            <a:endParaRPr sz="1100"/>
          </a:p>
        </p:txBody>
      </p:sp>
      <p:sp>
        <p:nvSpPr>
          <p:cNvPr id="2323" name="Google Shape;2323;p94"/>
          <p:cNvSpPr txBox="1"/>
          <p:nvPr/>
        </p:nvSpPr>
        <p:spPr>
          <a:xfrm rot="2392790">
            <a:off x="3695034" y="2108292"/>
            <a:ext cx="948408" cy="5003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Reyes</a:t>
            </a:r>
            <a:endParaRPr sz="1100"/>
          </a:p>
        </p:txBody>
      </p:sp>
      <p:sp>
        <p:nvSpPr>
          <p:cNvPr id="2324" name="Google Shape;2324;p94"/>
          <p:cNvSpPr txBox="1"/>
          <p:nvPr/>
        </p:nvSpPr>
        <p:spPr>
          <a:xfrm rot="2097682">
            <a:off x="3607605" y="2238545"/>
            <a:ext cx="367524" cy="5002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S.F.</a:t>
            </a:r>
            <a:endParaRPr sz="1100"/>
          </a:p>
        </p:txBody>
      </p:sp>
      <p:sp>
        <p:nvSpPr>
          <p:cNvPr id="2325" name="Google Shape;2325;p94"/>
          <p:cNvSpPr txBox="1"/>
          <p:nvPr/>
        </p:nvSpPr>
        <p:spPr>
          <a:xfrm rot="2097915">
            <a:off x="2712262" y="2165979"/>
            <a:ext cx="736547" cy="5002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 sz="1100"/>
          </a:p>
        </p:txBody>
      </p:sp>
      <p:sp>
        <p:nvSpPr>
          <p:cNvPr id="2326" name="Google Shape;2326;p94"/>
          <p:cNvSpPr/>
          <p:nvPr/>
        </p:nvSpPr>
        <p:spPr>
          <a:xfrm>
            <a:off x="5246092" y="2636071"/>
            <a:ext cx="509700" cy="30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327" name="Google Shape;2327;p94"/>
          <p:cNvSpPr/>
          <p:nvPr/>
        </p:nvSpPr>
        <p:spPr>
          <a:xfrm>
            <a:off x="5247004" y="306261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sz="1100"/>
          </a:p>
        </p:txBody>
      </p:sp>
      <p:sp>
        <p:nvSpPr>
          <p:cNvPr id="2328" name="Google Shape;2328;p94"/>
          <p:cNvSpPr/>
          <p:nvPr/>
        </p:nvSpPr>
        <p:spPr>
          <a:xfrm>
            <a:off x="3195043" y="2629987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329" name="Google Shape;2329;p94"/>
          <p:cNvSpPr/>
          <p:nvPr/>
        </p:nvSpPr>
        <p:spPr>
          <a:xfrm>
            <a:off x="3710552" y="2629986"/>
            <a:ext cx="509700" cy="305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330" name="Google Shape;2330;p94"/>
          <p:cNvSpPr/>
          <p:nvPr/>
        </p:nvSpPr>
        <p:spPr>
          <a:xfrm>
            <a:off x="4226060" y="2629986"/>
            <a:ext cx="509700" cy="305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331" name="Google Shape;2331;p94"/>
          <p:cNvSpPr/>
          <p:nvPr/>
        </p:nvSpPr>
        <p:spPr>
          <a:xfrm>
            <a:off x="4735775" y="2629986"/>
            <a:ext cx="509700" cy="305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332" name="Google Shape;2332;p94"/>
          <p:cNvSpPr/>
          <p:nvPr/>
        </p:nvSpPr>
        <p:spPr>
          <a:xfrm>
            <a:off x="3186791" y="307276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333" name="Google Shape;2333;p94"/>
          <p:cNvSpPr/>
          <p:nvPr/>
        </p:nvSpPr>
        <p:spPr>
          <a:xfrm>
            <a:off x="3702299" y="307276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2334" name="Google Shape;2334;p94"/>
          <p:cNvSpPr/>
          <p:nvPr/>
        </p:nvSpPr>
        <p:spPr>
          <a:xfrm>
            <a:off x="4217807" y="3072761"/>
            <a:ext cx="509700" cy="305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335" name="Google Shape;2335;p94"/>
          <p:cNvSpPr/>
          <p:nvPr/>
        </p:nvSpPr>
        <p:spPr>
          <a:xfrm>
            <a:off x="4727522" y="3072761"/>
            <a:ext cx="509700" cy="305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336" name="Google Shape;2336;p94"/>
          <p:cNvSpPr/>
          <p:nvPr/>
        </p:nvSpPr>
        <p:spPr>
          <a:xfrm>
            <a:off x="3186791" y="3527979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</p:txBody>
      </p:sp>
      <p:sp>
        <p:nvSpPr>
          <p:cNvPr id="2337" name="Google Shape;2337;p94"/>
          <p:cNvSpPr/>
          <p:nvPr/>
        </p:nvSpPr>
        <p:spPr>
          <a:xfrm>
            <a:off x="3702299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sz="1100"/>
          </a:p>
        </p:txBody>
      </p:sp>
      <p:sp>
        <p:nvSpPr>
          <p:cNvPr id="2338" name="Google Shape;2338;p94"/>
          <p:cNvSpPr/>
          <p:nvPr/>
        </p:nvSpPr>
        <p:spPr>
          <a:xfrm>
            <a:off x="4217807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2339" name="Google Shape;2339;p94"/>
          <p:cNvSpPr/>
          <p:nvPr/>
        </p:nvSpPr>
        <p:spPr>
          <a:xfrm>
            <a:off x="4727522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100"/>
          </a:p>
        </p:txBody>
      </p:sp>
      <p:sp>
        <p:nvSpPr>
          <p:cNvPr id="2340" name="Google Shape;2340;p94"/>
          <p:cNvSpPr/>
          <p:nvPr/>
        </p:nvSpPr>
        <p:spPr>
          <a:xfrm>
            <a:off x="5233974" y="3532139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sz="1100"/>
          </a:p>
        </p:txBody>
      </p:sp>
      <p:sp>
        <p:nvSpPr>
          <p:cNvPr id="2341" name="Google Shape;2341;p94"/>
          <p:cNvSpPr/>
          <p:nvPr/>
        </p:nvSpPr>
        <p:spPr>
          <a:xfrm>
            <a:off x="3174072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sz="1100"/>
          </a:p>
        </p:txBody>
      </p:sp>
      <p:sp>
        <p:nvSpPr>
          <p:cNvPr id="2342" name="Google Shape;2342;p94"/>
          <p:cNvSpPr/>
          <p:nvPr/>
        </p:nvSpPr>
        <p:spPr>
          <a:xfrm>
            <a:off x="3689580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sz="1100"/>
          </a:p>
        </p:txBody>
      </p:sp>
      <p:sp>
        <p:nvSpPr>
          <p:cNvPr id="2343" name="Google Shape;2343;p94"/>
          <p:cNvSpPr/>
          <p:nvPr/>
        </p:nvSpPr>
        <p:spPr>
          <a:xfrm>
            <a:off x="4205088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sz="1100"/>
          </a:p>
        </p:txBody>
      </p:sp>
      <p:sp>
        <p:nvSpPr>
          <p:cNvPr id="2344" name="Google Shape;2344;p94"/>
          <p:cNvSpPr/>
          <p:nvPr/>
        </p:nvSpPr>
        <p:spPr>
          <a:xfrm>
            <a:off x="4714804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100"/>
          </a:p>
        </p:txBody>
      </p:sp>
      <p:sp>
        <p:nvSpPr>
          <p:cNvPr id="2345" name="Google Shape;2345;p94"/>
          <p:cNvSpPr/>
          <p:nvPr/>
        </p:nvSpPr>
        <p:spPr>
          <a:xfrm>
            <a:off x="5221256" y="398935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sz="1100"/>
          </a:p>
        </p:txBody>
      </p:sp>
      <p:sp>
        <p:nvSpPr>
          <p:cNvPr id="2346" name="Google Shape;2346;p94"/>
          <p:cNvSpPr/>
          <p:nvPr/>
        </p:nvSpPr>
        <p:spPr>
          <a:xfrm>
            <a:off x="3172617" y="447869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sz="1100"/>
          </a:p>
        </p:txBody>
      </p:sp>
      <p:sp>
        <p:nvSpPr>
          <p:cNvPr id="2347" name="Google Shape;2347;p94"/>
          <p:cNvSpPr/>
          <p:nvPr/>
        </p:nvSpPr>
        <p:spPr>
          <a:xfrm>
            <a:off x="3688125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sz="1100"/>
          </a:p>
        </p:txBody>
      </p:sp>
      <p:sp>
        <p:nvSpPr>
          <p:cNvPr id="2348" name="Google Shape;2348;p94"/>
          <p:cNvSpPr/>
          <p:nvPr/>
        </p:nvSpPr>
        <p:spPr>
          <a:xfrm>
            <a:off x="4203633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sz="1100"/>
          </a:p>
        </p:txBody>
      </p:sp>
      <p:sp>
        <p:nvSpPr>
          <p:cNvPr id="2349" name="Google Shape;2349;p94"/>
          <p:cNvSpPr/>
          <p:nvPr/>
        </p:nvSpPr>
        <p:spPr>
          <a:xfrm>
            <a:off x="4713349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100"/>
          </a:p>
        </p:txBody>
      </p:sp>
      <p:sp>
        <p:nvSpPr>
          <p:cNvPr id="2350" name="Google Shape;2350;p94"/>
          <p:cNvSpPr/>
          <p:nvPr/>
        </p:nvSpPr>
        <p:spPr>
          <a:xfrm>
            <a:off x="5219801" y="448285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-7</a:t>
            </a:r>
            <a:endParaRPr sz="1100"/>
          </a:p>
        </p:txBody>
      </p:sp>
      <p:cxnSp>
        <p:nvCxnSpPr>
          <p:cNvPr id="2351" name="Google Shape;2351;p94"/>
          <p:cNvCxnSpPr/>
          <p:nvPr/>
        </p:nvCxnSpPr>
        <p:spPr>
          <a:xfrm flipH="1" rot="10800000">
            <a:off x="2536724" y="2355457"/>
            <a:ext cx="3794100" cy="14904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52" name="Google Shape;2352;p94"/>
          <p:cNvCxnSpPr/>
          <p:nvPr/>
        </p:nvCxnSpPr>
        <p:spPr>
          <a:xfrm>
            <a:off x="2536724" y="2568889"/>
            <a:ext cx="3695100" cy="12651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6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95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lang="en"/>
              <a:t>Floyd-Warshall Algorithm</a:t>
            </a:r>
            <a:br>
              <a:rPr lang="en"/>
            </a:br>
            <a:r>
              <a:rPr lang="en" sz="2400"/>
              <a:t>Another example of DP</a:t>
            </a:r>
            <a:endParaRPr/>
          </a:p>
        </p:txBody>
      </p:sp>
      <p:sp>
        <p:nvSpPr>
          <p:cNvPr id="2358" name="Google Shape;2358;p95"/>
          <p:cNvSpPr txBox="1"/>
          <p:nvPr>
            <p:ph idx="1" type="body"/>
          </p:nvPr>
        </p:nvSpPr>
        <p:spPr>
          <a:xfrm>
            <a:off x="1614488" y="1369219"/>
            <a:ext cx="62196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This is an algorithm for </a:t>
            </a:r>
            <a:r>
              <a:rPr b="1" lang="en"/>
              <a:t>All-Pairs Shortest Paths </a:t>
            </a:r>
            <a:r>
              <a:rPr lang="en"/>
              <a:t>(APSP)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That is, I want to know the shortest path from u to v for </a:t>
            </a:r>
            <a:r>
              <a:rPr b="1" lang="en">
                <a:solidFill>
                  <a:schemeClr val="accent1"/>
                </a:solidFill>
              </a:rPr>
              <a:t>ALL pairs </a:t>
            </a:r>
            <a:r>
              <a:rPr lang="en">
                <a:solidFill>
                  <a:schemeClr val="accent1"/>
                </a:solidFill>
              </a:rPr>
              <a:t>u,v of vertices in the graph.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Not just from a special single source s.</a:t>
            </a:r>
            <a:endParaRPr/>
          </a:p>
        </p:txBody>
      </p:sp>
      <p:grpSp>
        <p:nvGrpSpPr>
          <p:cNvPr id="2359" name="Google Shape;2359;p95"/>
          <p:cNvGrpSpPr/>
          <p:nvPr/>
        </p:nvGrpSpPr>
        <p:grpSpPr>
          <a:xfrm>
            <a:off x="4902994" y="3064418"/>
            <a:ext cx="2864626" cy="1963175"/>
            <a:chOff x="4695768" y="3523242"/>
            <a:chExt cx="3819501" cy="2617567"/>
          </a:xfrm>
        </p:grpSpPr>
        <p:sp>
          <p:nvSpPr>
            <p:cNvPr id="2360" name="Google Shape;2360;p95"/>
            <p:cNvSpPr/>
            <p:nvPr/>
          </p:nvSpPr>
          <p:spPr>
            <a:xfrm>
              <a:off x="4695768" y="5366971"/>
              <a:ext cx="605400" cy="605400"/>
            </a:xfrm>
            <a:prstGeom prst="ellipse">
              <a:avLst/>
            </a:prstGeom>
            <a:solidFill>
              <a:srgbClr val="D8E2F3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100"/>
            </a:p>
          </p:txBody>
        </p:sp>
        <p:cxnSp>
          <p:nvCxnSpPr>
            <p:cNvPr id="2361" name="Google Shape;2361;p95"/>
            <p:cNvCxnSpPr>
              <a:stCxn id="2362" idx="2"/>
              <a:endCxn id="2363" idx="6"/>
            </p:cNvCxnSpPr>
            <p:nvPr/>
          </p:nvCxnSpPr>
          <p:spPr>
            <a:xfrm rot="10800000">
              <a:off x="6489791" y="3825942"/>
              <a:ext cx="1702800" cy="168300"/>
            </a:xfrm>
            <a:prstGeom prst="straightConnector1">
              <a:avLst/>
            </a:prstGeom>
            <a:noFill/>
            <a:ln cap="flat" cmpd="sng" w="44450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2364" name="Google Shape;2364;p95"/>
            <p:cNvSpPr txBox="1"/>
            <p:nvPr/>
          </p:nvSpPr>
          <p:spPr>
            <a:xfrm>
              <a:off x="5849124" y="5753931"/>
              <a:ext cx="4983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-2</a:t>
              </a:r>
              <a:endParaRPr sz="1100"/>
            </a:p>
          </p:txBody>
        </p:sp>
        <p:sp>
          <p:nvSpPr>
            <p:cNvPr id="2363" name="Google Shape;2363;p95"/>
            <p:cNvSpPr/>
            <p:nvPr/>
          </p:nvSpPr>
          <p:spPr>
            <a:xfrm>
              <a:off x="5884391" y="3523242"/>
              <a:ext cx="605400" cy="605400"/>
            </a:xfrm>
            <a:prstGeom prst="ellipse">
              <a:avLst/>
            </a:prstGeom>
            <a:solidFill>
              <a:srgbClr val="D8E2F3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100"/>
            </a:p>
          </p:txBody>
        </p:sp>
        <p:sp>
          <p:nvSpPr>
            <p:cNvPr id="2365" name="Google Shape;2365;p95"/>
            <p:cNvSpPr/>
            <p:nvPr/>
          </p:nvSpPr>
          <p:spPr>
            <a:xfrm>
              <a:off x="7909869" y="4128723"/>
              <a:ext cx="605400" cy="605400"/>
            </a:xfrm>
            <a:prstGeom prst="ellipse">
              <a:avLst/>
            </a:prstGeom>
            <a:solidFill>
              <a:srgbClr val="D8E2F3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endParaRPr sz="1100"/>
            </a:p>
          </p:txBody>
        </p:sp>
        <p:sp>
          <p:nvSpPr>
            <p:cNvPr id="2366" name="Google Shape;2366;p95"/>
            <p:cNvSpPr/>
            <p:nvPr/>
          </p:nvSpPr>
          <p:spPr>
            <a:xfrm>
              <a:off x="7004108" y="5535409"/>
              <a:ext cx="605400" cy="605400"/>
            </a:xfrm>
            <a:prstGeom prst="ellipse">
              <a:avLst/>
            </a:prstGeom>
            <a:solidFill>
              <a:srgbClr val="D8E2F3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 sz="1100"/>
            </a:p>
          </p:txBody>
        </p:sp>
        <p:cxnSp>
          <p:nvCxnSpPr>
            <p:cNvPr id="2367" name="Google Shape;2367;p95"/>
            <p:cNvCxnSpPr>
              <a:stCxn id="2367" idx="4"/>
              <a:endCxn id="2362" idx="1"/>
            </p:cNvCxnSpPr>
            <p:nvPr/>
          </p:nvCxnSpPr>
          <p:spPr>
            <a:xfrm>
              <a:off x="6187132" y="4128723"/>
              <a:ext cx="905700" cy="1495500"/>
            </a:xfrm>
            <a:prstGeom prst="straightConnector1">
              <a:avLst/>
            </a:prstGeom>
            <a:noFill/>
            <a:ln cap="flat" cmpd="sng" w="44450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368" name="Google Shape;2368;p95"/>
            <p:cNvCxnSpPr>
              <a:stCxn id="2367" idx="6"/>
              <a:endCxn id="2368" idx="1"/>
            </p:cNvCxnSpPr>
            <p:nvPr/>
          </p:nvCxnSpPr>
          <p:spPr>
            <a:xfrm>
              <a:off x="6489872" y="3825983"/>
              <a:ext cx="1508700" cy="391500"/>
            </a:xfrm>
            <a:prstGeom prst="straightConnector1">
              <a:avLst/>
            </a:prstGeom>
            <a:noFill/>
            <a:ln cap="flat" cmpd="sng" w="44450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362" name="Google Shape;2362;p95"/>
            <p:cNvCxnSpPr>
              <a:stCxn id="2368" idx="4"/>
              <a:endCxn id="2362" idx="7"/>
            </p:cNvCxnSpPr>
            <p:nvPr/>
          </p:nvCxnSpPr>
          <p:spPr>
            <a:xfrm flipH="1">
              <a:off x="7520810" y="4734204"/>
              <a:ext cx="691800" cy="889800"/>
            </a:xfrm>
            <a:prstGeom prst="straightConnector1">
              <a:avLst/>
            </a:prstGeom>
            <a:noFill/>
            <a:ln cap="flat" cmpd="sng" w="44450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2369" name="Google Shape;2369;p95"/>
            <p:cNvCxnSpPr>
              <a:stCxn id="2368" idx="2"/>
              <a:endCxn id="2367" idx="5"/>
            </p:cNvCxnSpPr>
            <p:nvPr/>
          </p:nvCxnSpPr>
          <p:spPr>
            <a:xfrm rot="10800000">
              <a:off x="6401169" y="4039964"/>
              <a:ext cx="1508700" cy="391500"/>
            </a:xfrm>
            <a:prstGeom prst="straightConnector1">
              <a:avLst/>
            </a:prstGeom>
            <a:noFill/>
            <a:ln cap="flat" cmpd="sng" w="44450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2370" name="Google Shape;2370;p95"/>
            <p:cNvSpPr txBox="1"/>
            <p:nvPr/>
          </p:nvSpPr>
          <p:spPr>
            <a:xfrm>
              <a:off x="6301960" y="4788014"/>
              <a:ext cx="4983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95"/>
            <p:cNvSpPr txBox="1"/>
            <p:nvPr/>
          </p:nvSpPr>
          <p:spPr>
            <a:xfrm>
              <a:off x="7232421" y="3652356"/>
              <a:ext cx="4983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95"/>
            <p:cNvSpPr txBox="1"/>
            <p:nvPr/>
          </p:nvSpPr>
          <p:spPr>
            <a:xfrm>
              <a:off x="7919051" y="5086251"/>
              <a:ext cx="4983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95"/>
            <p:cNvSpPr txBox="1"/>
            <p:nvPr/>
          </p:nvSpPr>
          <p:spPr>
            <a:xfrm>
              <a:off x="7111143" y="4300057"/>
              <a:ext cx="4983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</p:grpSp>
      <p:graphicFrame>
        <p:nvGraphicFramePr>
          <p:cNvPr id="2374" name="Google Shape;2374;p95"/>
          <p:cNvGraphicFramePr/>
          <p:nvPr/>
        </p:nvGraphicFramePr>
        <p:xfrm>
          <a:off x="1682133" y="316125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{E53626B6-F0AD-4F8B-826D-CD8E403E4184}</a:tableStyleId>
              </a:tblPr>
              <a:tblGrid>
                <a:gridCol w="485575"/>
                <a:gridCol w="485575"/>
                <a:gridCol w="485575"/>
                <a:gridCol w="485575"/>
                <a:gridCol w="485575"/>
              </a:tblGrid>
              <a:tr h="357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u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v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t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57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0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2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4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2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57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u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1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0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2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57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v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-2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357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t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375" name="Google Shape;2375;p95"/>
          <p:cNvSpPr txBox="1"/>
          <p:nvPr/>
        </p:nvSpPr>
        <p:spPr>
          <a:xfrm rot="-5400000">
            <a:off x="1096593" y="3164666"/>
            <a:ext cx="889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Source</a:t>
            </a:r>
            <a:endParaRPr sz="1100"/>
          </a:p>
        </p:txBody>
      </p:sp>
      <p:sp>
        <p:nvSpPr>
          <p:cNvPr id="2376" name="Google Shape;2376;p95"/>
          <p:cNvSpPr txBox="1"/>
          <p:nvPr/>
        </p:nvSpPr>
        <p:spPr>
          <a:xfrm>
            <a:off x="1682131" y="2949634"/>
            <a:ext cx="1125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Destination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0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96"/>
          <p:cNvSpPr txBox="1"/>
          <p:nvPr>
            <p:ph idx="1" type="body"/>
          </p:nvPr>
        </p:nvSpPr>
        <p:spPr>
          <a:xfrm>
            <a:off x="1614488" y="1369219"/>
            <a:ext cx="6219600" cy="326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78" r="-1069" t="-232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100"/>
              <a:buChar char="●"/>
            </a:pPr>
            <a:r>
              <a:rPr lang="en"/>
              <a:t> </a:t>
            </a:r>
            <a:endParaRPr/>
          </a:p>
        </p:txBody>
      </p:sp>
      <p:sp>
        <p:nvSpPr>
          <p:cNvPr id="2382" name="Google Shape;2382;p96"/>
          <p:cNvSpPr txBox="1"/>
          <p:nvPr/>
        </p:nvSpPr>
        <p:spPr>
          <a:xfrm rot="-579177">
            <a:off x="5090994" y="4190190"/>
            <a:ext cx="3216846" cy="4847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 we do better?</a:t>
            </a:r>
            <a:endParaRPr sz="1100"/>
          </a:p>
        </p:txBody>
      </p:sp>
      <p:sp>
        <p:nvSpPr>
          <p:cNvPr id="2383" name="Google Shape;2383;p96"/>
          <p:cNvSpPr txBox="1"/>
          <p:nvPr>
            <p:ph type="title"/>
          </p:nvPr>
        </p:nvSpPr>
        <p:spPr>
          <a:xfrm>
            <a:off x="1614488" y="273845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Floyd-Warshall Algorithm</a:t>
            </a:r>
            <a:br>
              <a:rPr lang="en"/>
            </a:br>
            <a:r>
              <a:rPr lang="en" sz="2400"/>
              <a:t>Another example of DP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p97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Floyd-Warshall algorithm</a:t>
            </a:r>
            <a:endParaRPr/>
          </a:p>
        </p:txBody>
      </p:sp>
      <p:sp>
        <p:nvSpPr>
          <p:cNvPr id="2389" name="Google Shape;2389;p97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89" r="0" t="-232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 </a:t>
            </a:r>
            <a:endParaRPr/>
          </a:p>
        </p:txBody>
      </p:sp>
      <p:sp>
        <p:nvSpPr>
          <p:cNvPr id="2390" name="Google Shape;2390;p97"/>
          <p:cNvSpPr txBox="1"/>
          <p:nvPr/>
        </p:nvSpPr>
        <p:spPr>
          <a:xfrm>
            <a:off x="6351374" y="1634625"/>
            <a:ext cx="14643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base case checks out: the only path through zero other vertices are edges directly from u to v</a:t>
            </a:r>
            <a:r>
              <a:rPr lang="en" sz="1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/>
          </a:p>
        </p:txBody>
      </p:sp>
      <p:cxnSp>
        <p:nvCxnSpPr>
          <p:cNvPr id="2391" name="Google Shape;2391;p97"/>
          <p:cNvCxnSpPr>
            <a:stCxn id="2390" idx="1"/>
          </p:cNvCxnSpPr>
          <p:nvPr/>
        </p:nvCxnSpPr>
        <p:spPr>
          <a:xfrm flipH="1">
            <a:off x="5722274" y="2423475"/>
            <a:ext cx="629100" cy="129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5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98"/>
          <p:cNvSpPr txBox="1"/>
          <p:nvPr>
            <p:ph type="title"/>
          </p:nvPr>
        </p:nvSpPr>
        <p:spPr>
          <a:xfrm>
            <a:off x="1614488" y="356696"/>
            <a:ext cx="5915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We’ve basically just shown</a:t>
            </a:r>
            <a:endParaRPr/>
          </a:p>
        </p:txBody>
      </p:sp>
      <p:sp>
        <p:nvSpPr>
          <p:cNvPr id="2397" name="Google Shape;2397;p98"/>
          <p:cNvSpPr txBox="1"/>
          <p:nvPr>
            <p:ph idx="1" type="body"/>
          </p:nvPr>
        </p:nvSpPr>
        <p:spPr>
          <a:xfrm>
            <a:off x="1614488" y="1106751"/>
            <a:ext cx="6201300" cy="3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Theorem: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If there are </a:t>
            </a:r>
            <a:r>
              <a:rPr lang="en">
                <a:solidFill>
                  <a:srgbClr val="FF0000"/>
                </a:solidFill>
              </a:rPr>
              <a:t>no negative cycles </a:t>
            </a:r>
            <a:r>
              <a:rPr lang="en"/>
              <a:t>in a weighted directed graph G, then the Floyd-Warshall algorithm, running on G, returns a matrix D</a:t>
            </a:r>
            <a:r>
              <a:rPr baseline="30000" lang="en"/>
              <a:t>(n)</a:t>
            </a:r>
            <a:r>
              <a:rPr lang="en"/>
              <a:t> so that</a:t>
            </a:r>
            <a:r>
              <a:rPr lang="en">
                <a:solidFill>
                  <a:schemeClr val="accent4"/>
                </a:solidFill>
              </a:rPr>
              <a:t>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800"/>
              <a:t>D</a:t>
            </a:r>
            <a:r>
              <a:rPr baseline="30000" lang="en" sz="1800"/>
              <a:t>(n)</a:t>
            </a:r>
            <a:r>
              <a:rPr lang="en" sz="1800"/>
              <a:t>[u,v] = distance between u and v in G.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time: O(n</a:t>
            </a:r>
            <a:r>
              <a:rPr baseline="30000" lang="en"/>
              <a:t>3</a:t>
            </a:r>
            <a:r>
              <a:rPr lang="en"/>
              <a:t>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Better than running Bellman-Ford n times!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Storage: 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Need to store </a:t>
            </a:r>
            <a:r>
              <a:rPr b="1" lang="en"/>
              <a:t>two</a:t>
            </a:r>
            <a:r>
              <a:rPr lang="en"/>
              <a:t> n-by-n arrays, and the original graph.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2" marL="685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2398" name="Google Shape;2398;p98"/>
          <p:cNvSpPr txBox="1"/>
          <p:nvPr/>
        </p:nvSpPr>
        <p:spPr>
          <a:xfrm>
            <a:off x="6140886" y="2771051"/>
            <a:ext cx="1196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Work out the details of a proof!</a:t>
            </a:r>
            <a:endParaRPr sz="1100"/>
          </a:p>
        </p:txBody>
      </p:sp>
      <p:sp>
        <p:nvSpPr>
          <p:cNvPr id="2399" name="Google Shape;2399;p98"/>
          <p:cNvSpPr txBox="1"/>
          <p:nvPr/>
        </p:nvSpPr>
        <p:spPr>
          <a:xfrm>
            <a:off x="2138684" y="4724379"/>
            <a:ext cx="51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 with Bellman-Ford, we don’t really need to store all n of the D</a:t>
            </a:r>
            <a:r>
              <a:rPr baseline="30000"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(k)</a:t>
            </a:r>
            <a:r>
              <a:rPr lang="en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/>
          </a:p>
        </p:txBody>
      </p:sp>
      <p:pic>
        <p:nvPicPr>
          <p:cNvPr id="2400" name="Google Shape;2400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7254" y="2736576"/>
            <a:ext cx="813557" cy="750056"/>
          </a:xfrm>
          <a:prstGeom prst="rect">
            <a:avLst/>
          </a:prstGeom>
          <a:noFill/>
          <a:ln>
            <a:noFill/>
          </a:ln>
        </p:spPr>
      </p:pic>
      <p:sp>
        <p:nvSpPr>
          <p:cNvPr id="2401" name="Google Shape;2401;p98"/>
          <p:cNvSpPr txBox="1"/>
          <p:nvPr/>
        </p:nvSpPr>
        <p:spPr>
          <a:xfrm>
            <a:off x="4021879" y="23732"/>
            <a:ext cx="1392000" cy="48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29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5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p99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Recap of today’s lecture</a:t>
            </a:r>
            <a:endParaRPr/>
          </a:p>
        </p:txBody>
      </p:sp>
      <p:sp>
        <p:nvSpPr>
          <p:cNvPr id="2407" name="Google Shape;2407;p99"/>
          <p:cNvSpPr txBox="1"/>
          <p:nvPr>
            <p:ph idx="1" type="body"/>
          </p:nvPr>
        </p:nvSpPr>
        <p:spPr>
          <a:xfrm>
            <a:off x="1143000" y="1268017"/>
            <a:ext cx="6858000" cy="326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49" r="0" t="-319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100"/>
              <a:buChar char="●"/>
            </a:pPr>
            <a:r>
              <a:rPr lang="en"/>
              <a:t> </a:t>
            </a:r>
            <a:endParaRPr/>
          </a:p>
        </p:txBody>
      </p:sp>
      <p:sp>
        <p:nvSpPr>
          <p:cNvPr id="2408" name="Google Shape;2408;p99"/>
          <p:cNvSpPr txBox="1"/>
          <p:nvPr/>
        </p:nvSpPr>
        <p:spPr>
          <a:xfrm>
            <a:off x="4021879" y="23732"/>
            <a:ext cx="1392000" cy="48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29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2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10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230" name="Google Shape;230;p23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231" name="Google Shape;231;p23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2" name="Google Shape;23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3" name="Google Shape;233;p23"/>
          <p:cNvGrpSpPr/>
          <p:nvPr/>
        </p:nvGrpSpPr>
        <p:grpSpPr>
          <a:xfrm>
            <a:off x="3750814" y="1143077"/>
            <a:ext cx="865562" cy="723586"/>
            <a:chOff x="1791276" y="2676798"/>
            <a:chExt cx="995700" cy="769200"/>
          </a:xfrm>
        </p:grpSpPr>
        <p:sp>
          <p:nvSpPr>
            <p:cNvPr id="234" name="Google Shape;234;p23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5" name="Google Shape;235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6" name="Google Shape;236;p23"/>
          <p:cNvGrpSpPr/>
          <p:nvPr/>
        </p:nvGrpSpPr>
        <p:grpSpPr>
          <a:xfrm>
            <a:off x="2833034" y="2735911"/>
            <a:ext cx="1208222" cy="906167"/>
            <a:chOff x="4053781" y="5555199"/>
            <a:chExt cx="1610963" cy="1208222"/>
          </a:xfrm>
        </p:grpSpPr>
        <p:sp>
          <p:nvSpPr>
            <p:cNvPr id="237" name="Google Shape;237;p23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8" name="Google Shape;238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9" name="Google Shape;239;p23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240" name="Google Shape;240;p23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23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243" name="Google Shape;243;p23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4" name="Google Shape;244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23"/>
          <p:cNvGrpSpPr/>
          <p:nvPr/>
        </p:nvGrpSpPr>
        <p:grpSpPr>
          <a:xfrm>
            <a:off x="5334553" y="420611"/>
            <a:ext cx="1038899" cy="701004"/>
            <a:chOff x="2508568" y="1917700"/>
            <a:chExt cx="913800" cy="706230"/>
          </a:xfrm>
        </p:grpSpPr>
        <p:sp>
          <p:nvSpPr>
            <p:cNvPr id="246" name="Google Shape;246;p23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7" name="Google Shape;247;p2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8" name="Google Shape;248;p23"/>
          <p:cNvCxnSpPr>
            <a:stCxn id="246" idx="2"/>
            <a:endCxn id="234" idx="7"/>
          </p:cNvCxnSpPr>
          <p:nvPr/>
        </p:nvCxnSpPr>
        <p:spPr>
          <a:xfrm flipH="1">
            <a:off x="4489753" y="768865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49" name="Google Shape;249;p23"/>
          <p:cNvCxnSpPr>
            <a:stCxn id="243" idx="0"/>
            <a:endCxn id="246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0" name="Google Shape;250;p23"/>
          <p:cNvCxnSpPr>
            <a:stCxn id="234" idx="6"/>
            <a:endCxn id="246" idx="3"/>
          </p:cNvCxnSpPr>
          <p:nvPr/>
        </p:nvCxnSpPr>
        <p:spPr>
          <a:xfrm flipH="1" rot="10800000">
            <a:off x="4616376" y="1014970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1" name="Google Shape;251;p23"/>
          <p:cNvCxnSpPr>
            <a:stCxn id="231" idx="0"/>
            <a:endCxn id="246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2" name="Google Shape;252;p23"/>
          <p:cNvCxnSpPr>
            <a:stCxn id="243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3" name="Google Shape;253;p23"/>
          <p:cNvCxnSpPr>
            <a:stCxn id="231" idx="3"/>
            <a:endCxn id="238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4" name="Google Shape;254;p23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5" name="Google Shape;255;p23"/>
          <p:cNvCxnSpPr>
            <a:stCxn id="234" idx="3"/>
            <a:endCxn id="237" idx="0"/>
          </p:cNvCxnSpPr>
          <p:nvPr/>
        </p:nvCxnSpPr>
        <p:spPr>
          <a:xfrm flipH="1">
            <a:off x="3425472" y="1760697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6" name="Google Shape;256;p23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7" name="Google Shape;257;p23"/>
          <p:cNvCxnSpPr>
            <a:stCxn id="234" idx="5"/>
            <a:endCxn id="243" idx="2"/>
          </p:cNvCxnSpPr>
          <p:nvPr/>
        </p:nvCxnSpPr>
        <p:spPr>
          <a:xfrm>
            <a:off x="4489617" y="1760697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8" name="Google Shape;258;p23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59" name="Google Shape;259;p23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sz="1100"/>
          </a:p>
        </p:txBody>
      </p:sp>
      <p:sp>
        <p:nvSpPr>
          <p:cNvPr id="260" name="Google Shape;260;p23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sz="1100"/>
          </a:p>
        </p:txBody>
      </p:sp>
      <p:pic>
        <p:nvPicPr>
          <p:cNvPr id="261" name="Google Shape;261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676343">
            <a:off x="5097215" y="17104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