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6858000" cx="12192000"/>
  <p:notesSz cx="6858000" cy="9144000"/>
  <p:embeddedFontLst>
    <p:embeddedFont>
      <p:font typeface="Short Stack"/>
      <p:regular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3" roundtripDataSignature="AMtx7mhWphEUzm0HTcZnV+B/H5HMNQB3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customschemas.google.com/relationships/presentationmetadata" Target="metadata"/><Relationship Id="rId52" Type="http://schemas.openxmlformats.org/officeDocument/2006/relationships/font" Target="fonts/ShortStack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5d5788007_0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f5d5788007_0_9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5d5788007_0_9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f5d5788007_0_9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f5d5788007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g1f5d5788007_0_4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f5d5788007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g1f5d5788007_0_4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f5d5788007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g1f5d5788007_0_4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f5d5788007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g1f5d5788007_0_4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f5d5788007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1f5d5788007_0_4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f5d5788007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1f5d5788007_0_4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5d5788007_0_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f5d5788007_0_9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f5d5788007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g1f5d5788007_0_5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f5d5788007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g1f5d5788007_0_5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f5d5788007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g1f5d5788007_0_5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f5d5788007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g1f5d5788007_0_5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f5d5788007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g1f5d5788007_0_5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f5d5788007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g1f5d5788007_0_5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f5d5788007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g1f5d5788007_0_5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f5d5788007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g1f5d5788007_0_6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f5d5788007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g1f5d5788007_0_6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f5d5788007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g1f5d5788007_0_6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1f5d5788007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g1f5d5788007_0_6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f5d5788007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g1f5d5788007_0_6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f5d5788007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g1f5d5788007_0_7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f5d5788007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g1f5d5788007_0_7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f5d5788007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g1f5d5788007_0_7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f5d5788007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g1f5d5788007_0_8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5d5788007_0_83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1f5d5788007_0_83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g1f5d5788007_0_8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1f5d5788007_0_8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1f5d5788007_0_8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5d5788007_0_8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1f5d5788007_0_83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1f5d5788007_0_83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1f5d5788007_0_83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1f5d5788007_0_83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5d5788007_0_8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1f5d5788007_0_84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g1f5d5788007_0_84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g1f5d5788007_0_8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1f5d5788007_0_8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1f5d5788007_0_8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5d5788007_0_85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1f5d5788007_0_85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g1f5d5788007_0_85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1f5d5788007_0_85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1f5d5788007_0_8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5d5788007_0_858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1f5d5788007_0_858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1f5d5788007_0_858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1f5d5788007_0_858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1f5d5788007_0_858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1f5d5788007_0_85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1f5d5788007_0_85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1f5d5788007_0_8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5d5788007_0_86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1f5d5788007_0_86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1f5d5788007_0_86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1f5d5788007_0_8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5d5788007_0_87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1f5d5788007_0_87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1f5d5788007_0_87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f5d5788007_0_87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1f5d5788007_0_876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g1f5d5788007_0_876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g1f5d5788007_0_87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1f5d5788007_0_87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1f5d5788007_0_8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f5d5788007_0_88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1f5d5788007_0_883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1f5d5788007_0_883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g1f5d5788007_0_8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1f5d5788007_0_8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1f5d5788007_0_8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5d5788007_0_89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1f5d5788007_0_890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1f5d5788007_0_89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1f5d5788007_0_89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1f5d5788007_0_89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5d5788007_0_896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1f5d5788007_0_896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1f5d5788007_0_89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1f5d5788007_0_89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1f5d5788007_0_89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5d5788007_0_8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g1f5d5788007_0_8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1f5d5788007_0_8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1f5d5788007_0_8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1f5d5788007_0_8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f5d5788007_0_98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CS 161 – Section 7</a:t>
            </a:r>
            <a:endParaRPr/>
          </a:p>
        </p:txBody>
      </p:sp>
      <p:sp>
        <p:nvSpPr>
          <p:cNvPr id="164" name="Google Shape;164;g1f5d5788007_0_98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CA: [Name of CA]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Step 1: Optimal substructure</a:t>
            </a:r>
            <a:endParaRPr/>
          </a:p>
        </p:txBody>
      </p:sp>
      <p:sp>
        <p:nvSpPr>
          <p:cNvPr id="223" name="Google Shape;223;p10"/>
          <p:cNvSpPr/>
          <p:nvPr/>
        </p:nvSpPr>
        <p:spPr>
          <a:xfrm>
            <a:off x="3729404" y="246184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24" name="Google Shape;224;p10"/>
          <p:cNvSpPr/>
          <p:nvPr/>
        </p:nvSpPr>
        <p:spPr>
          <a:xfrm>
            <a:off x="4233496" y="246184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25" name="Google Shape;225;p10"/>
          <p:cNvSpPr/>
          <p:nvPr/>
        </p:nvSpPr>
        <p:spPr>
          <a:xfrm>
            <a:off x="4714142" y="246184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5218234" y="246184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27" name="Google Shape;227;p10"/>
          <p:cNvSpPr/>
          <p:nvPr/>
        </p:nvSpPr>
        <p:spPr>
          <a:xfrm>
            <a:off x="5722326" y="246184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28" name="Google Shape;228;p10"/>
          <p:cNvSpPr/>
          <p:nvPr/>
        </p:nvSpPr>
        <p:spPr>
          <a:xfrm>
            <a:off x="3729404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29" name="Google Shape;229;p10"/>
          <p:cNvSpPr/>
          <p:nvPr/>
        </p:nvSpPr>
        <p:spPr>
          <a:xfrm>
            <a:off x="4233496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30" name="Google Shape;230;p10"/>
          <p:cNvSpPr/>
          <p:nvPr/>
        </p:nvSpPr>
        <p:spPr>
          <a:xfrm>
            <a:off x="4714142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5218234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32" name="Google Shape;232;p10"/>
          <p:cNvSpPr/>
          <p:nvPr/>
        </p:nvSpPr>
        <p:spPr>
          <a:xfrm>
            <a:off x="5722326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6226418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34" name="Google Shape;234;p10"/>
          <p:cNvSpPr/>
          <p:nvPr/>
        </p:nvSpPr>
        <p:spPr>
          <a:xfrm>
            <a:off x="6730510" y="3490911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2908056" y="3539556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2908056" y="257167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2152651" y="1751652"/>
            <a:ext cx="28604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Prefixes:</a:t>
            </a:r>
            <a:endParaRPr/>
          </a:p>
        </p:txBody>
      </p:sp>
      <p:sp>
        <p:nvSpPr>
          <p:cNvPr id="238" name="Google Shape;238;p10"/>
          <p:cNvSpPr/>
          <p:nvPr/>
        </p:nvSpPr>
        <p:spPr>
          <a:xfrm rot="5400000">
            <a:off x="4494698" y="3426437"/>
            <a:ext cx="450610" cy="200464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4122126" y="4733560"/>
            <a:ext cx="43668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Notation</a:t>
            </a: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denote this prefix</a:t>
            </a:r>
            <a:r>
              <a:rPr b="1"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ACGC </a:t>
            </a:r>
            <a:r>
              <a:rPr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by Y</a:t>
            </a:r>
            <a:r>
              <a:rPr baseline="-25000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2152650" y="5508681"/>
            <a:ext cx="86208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sub-problems will be finding LCS’s of prefixes to X and Y.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C[i,j] = length_of_LCS( X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Y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Recipe </a:t>
            </a:r>
            <a:r>
              <a:rPr lang="en-US" sz="2800">
                <a:solidFill>
                  <a:schemeClr val="accent3"/>
                </a:solidFill>
              </a:rPr>
              <a:t>for applying Dynamic Programming</a:t>
            </a:r>
            <a:endParaRPr/>
          </a:p>
        </p:txBody>
      </p:sp>
      <p:sp>
        <p:nvSpPr>
          <p:cNvPr id="246" name="Google Shape;246;p11"/>
          <p:cNvSpPr txBox="1"/>
          <p:nvPr>
            <p:ph idx="1" type="body"/>
          </p:nvPr>
        </p:nvSpPr>
        <p:spPr>
          <a:xfrm>
            <a:off x="2152650" y="1690689"/>
            <a:ext cx="7886700" cy="516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1: </a:t>
            </a:r>
            <a:r>
              <a:rPr lang="en-US"/>
              <a:t>Identify </a:t>
            </a:r>
            <a:r>
              <a:rPr lang="en-US">
                <a:solidFill>
                  <a:schemeClr val="accent1"/>
                </a:solidFill>
              </a:rPr>
              <a:t>optimal substructure.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2: </a:t>
            </a:r>
            <a:r>
              <a:rPr lang="en-US"/>
              <a:t>Find a </a:t>
            </a:r>
            <a:r>
              <a:rPr lang="en-US">
                <a:solidFill>
                  <a:schemeClr val="accent6"/>
                </a:solidFill>
              </a:rPr>
              <a:t>recursive formulation </a:t>
            </a:r>
            <a:r>
              <a:rPr lang="en-US"/>
              <a:t>for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3: </a:t>
            </a:r>
            <a:r>
              <a:rPr lang="en-US">
                <a:solidFill>
                  <a:schemeClr val="accent5"/>
                </a:solidFill>
              </a:rPr>
              <a:t>Use dynamic programming </a:t>
            </a:r>
            <a:r>
              <a:rPr lang="en-US"/>
              <a:t>to find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4: </a:t>
            </a:r>
            <a:r>
              <a:rPr lang="en-US"/>
              <a:t>If needed, keep track of some additional info so that the algorithm from Step 3 can </a:t>
            </a:r>
            <a:r>
              <a:rPr lang="en-US">
                <a:solidFill>
                  <a:srgbClr val="B400AB"/>
                </a:solidFill>
              </a:rPr>
              <a:t>find the actual LCS.</a:t>
            </a:r>
            <a:endParaRPr/>
          </a:p>
        </p:txBody>
      </p:sp>
      <p:sp>
        <p:nvSpPr>
          <p:cNvPr id="247" name="Google Shape;247;p11"/>
          <p:cNvSpPr/>
          <p:nvPr/>
        </p:nvSpPr>
        <p:spPr>
          <a:xfrm rot="-2593072">
            <a:off x="9482505" y="1620351"/>
            <a:ext cx="902677" cy="45463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</a:t>
            </a:r>
            <a:endParaRPr/>
          </a:p>
        </p:txBody>
      </p:sp>
      <p:sp>
        <p:nvSpPr>
          <p:cNvPr id="253" name="Google Shape;253;p12"/>
          <p:cNvSpPr txBox="1"/>
          <p:nvPr>
            <p:ph idx="1" type="body"/>
          </p:nvPr>
        </p:nvSpPr>
        <p:spPr>
          <a:xfrm>
            <a:off x="2113415" y="169068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Write C[i,j] in terms of the solutions to smaller sub-problems</a:t>
            </a:r>
            <a:endParaRPr/>
          </a:p>
        </p:txBody>
      </p:sp>
      <p:sp>
        <p:nvSpPr>
          <p:cNvPr id="254" name="Google Shape;254;p12"/>
          <p:cNvSpPr/>
          <p:nvPr/>
        </p:nvSpPr>
        <p:spPr>
          <a:xfrm>
            <a:off x="3810000" y="5723291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C[i,j] = length_of_LCS( X</a:t>
            </a:r>
            <a:r>
              <a:rPr baseline="-25000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Y</a:t>
            </a:r>
            <a:r>
              <a:rPr baseline="-25000"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/>
          </a:p>
        </p:txBody>
      </p:sp>
      <p:sp>
        <p:nvSpPr>
          <p:cNvPr id="255" name="Google Shape;255;p12"/>
          <p:cNvSpPr/>
          <p:nvPr/>
        </p:nvSpPr>
        <p:spPr>
          <a:xfrm>
            <a:off x="4576729" y="312615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56" name="Google Shape;256;p12"/>
          <p:cNvSpPr/>
          <p:nvPr/>
        </p:nvSpPr>
        <p:spPr>
          <a:xfrm>
            <a:off x="5080821" y="312615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57" name="Google Shape;257;p12"/>
          <p:cNvSpPr/>
          <p:nvPr/>
        </p:nvSpPr>
        <p:spPr>
          <a:xfrm>
            <a:off x="5561467" y="312615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58" name="Google Shape;258;p12"/>
          <p:cNvSpPr/>
          <p:nvPr/>
        </p:nvSpPr>
        <p:spPr>
          <a:xfrm>
            <a:off x="6065559" y="312615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59" name="Google Shape;259;p12"/>
          <p:cNvSpPr/>
          <p:nvPr/>
        </p:nvSpPr>
        <p:spPr>
          <a:xfrm>
            <a:off x="6569651" y="312615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60" name="Google Shape;260;p12"/>
          <p:cNvSpPr/>
          <p:nvPr/>
        </p:nvSpPr>
        <p:spPr>
          <a:xfrm>
            <a:off x="4567935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61" name="Google Shape;261;p12"/>
          <p:cNvSpPr/>
          <p:nvPr/>
        </p:nvSpPr>
        <p:spPr>
          <a:xfrm>
            <a:off x="5072027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62" name="Google Shape;262;p12"/>
          <p:cNvSpPr/>
          <p:nvPr/>
        </p:nvSpPr>
        <p:spPr>
          <a:xfrm>
            <a:off x="5552673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63" name="Google Shape;263;p12"/>
          <p:cNvSpPr/>
          <p:nvPr/>
        </p:nvSpPr>
        <p:spPr>
          <a:xfrm>
            <a:off x="6056765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64" name="Google Shape;264;p12"/>
          <p:cNvSpPr/>
          <p:nvPr/>
        </p:nvSpPr>
        <p:spPr>
          <a:xfrm>
            <a:off x="6560857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65" name="Google Shape;265;p12"/>
          <p:cNvSpPr/>
          <p:nvPr/>
        </p:nvSpPr>
        <p:spPr>
          <a:xfrm>
            <a:off x="7064949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66" name="Google Shape;266;p12"/>
          <p:cNvSpPr/>
          <p:nvPr/>
        </p:nvSpPr>
        <p:spPr>
          <a:xfrm>
            <a:off x="7569041" y="453120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67" name="Google Shape;267;p12"/>
          <p:cNvSpPr txBox="1"/>
          <p:nvPr/>
        </p:nvSpPr>
        <p:spPr>
          <a:xfrm>
            <a:off x="3746587" y="4579851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2"/>
          <p:cNvSpPr txBox="1"/>
          <p:nvPr/>
        </p:nvSpPr>
        <p:spPr>
          <a:xfrm>
            <a:off x="3755381" y="323598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/>
          <p:nvPr/>
        </p:nvSpPr>
        <p:spPr>
          <a:xfrm flipH="1" rot="5400000">
            <a:off x="5628527" y="1634156"/>
            <a:ext cx="384625" cy="2505807"/>
          </a:xfrm>
          <a:prstGeom prst="rightBrace">
            <a:avLst>
              <a:gd fmla="val 8333" name="adj1"/>
              <a:gd fmla="val 48588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 txBox="1"/>
          <p:nvPr/>
        </p:nvSpPr>
        <p:spPr>
          <a:xfrm>
            <a:off x="5713867" y="2315116"/>
            <a:ext cx="5040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/>
          <p:nvPr/>
        </p:nvSpPr>
        <p:spPr>
          <a:xfrm flipH="1" rot="5400000">
            <a:off x="6154597" y="2521503"/>
            <a:ext cx="384625" cy="3478826"/>
          </a:xfrm>
          <a:prstGeom prst="rightBrace">
            <a:avLst>
              <a:gd fmla="val 8333" name="adj1"/>
              <a:gd fmla="val 18259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"/>
          <p:cNvSpPr txBox="1"/>
          <p:nvPr/>
        </p:nvSpPr>
        <p:spPr>
          <a:xfrm>
            <a:off x="7318458" y="3686227"/>
            <a:ext cx="699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73" name="Google Shape;2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/>
          <p:cNvSpPr txBox="1"/>
          <p:nvPr>
            <p:ph type="title"/>
          </p:nvPr>
        </p:nvSpPr>
        <p:spPr>
          <a:xfrm>
            <a:off x="2152650" y="365127"/>
            <a:ext cx="7886700" cy="776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Two cases</a:t>
            </a:r>
            <a:endParaRPr/>
          </a:p>
        </p:txBody>
      </p:sp>
      <p:sp>
        <p:nvSpPr>
          <p:cNvPr id="279" name="Google Shape;279;p13"/>
          <p:cNvSpPr/>
          <p:nvPr/>
        </p:nvSpPr>
        <p:spPr>
          <a:xfrm>
            <a:off x="3916972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80" name="Google Shape;280;p13"/>
          <p:cNvSpPr/>
          <p:nvPr/>
        </p:nvSpPr>
        <p:spPr>
          <a:xfrm>
            <a:off x="4421064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81" name="Google Shape;281;p13"/>
          <p:cNvSpPr/>
          <p:nvPr/>
        </p:nvSpPr>
        <p:spPr>
          <a:xfrm>
            <a:off x="4901710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5405802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5909894" y="2230576"/>
            <a:ext cx="504092" cy="633046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3908178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85" name="Google Shape;285;p13"/>
          <p:cNvSpPr/>
          <p:nvPr/>
        </p:nvSpPr>
        <p:spPr>
          <a:xfrm>
            <a:off x="4412270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86" name="Google Shape;286;p13"/>
          <p:cNvSpPr/>
          <p:nvPr/>
        </p:nvSpPr>
        <p:spPr>
          <a:xfrm>
            <a:off x="4892916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87" name="Google Shape;287;p13"/>
          <p:cNvSpPr/>
          <p:nvPr/>
        </p:nvSpPr>
        <p:spPr>
          <a:xfrm>
            <a:off x="5397008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88" name="Google Shape;288;p13"/>
          <p:cNvSpPr/>
          <p:nvPr/>
        </p:nvSpPr>
        <p:spPr>
          <a:xfrm>
            <a:off x="5901100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89" name="Google Shape;289;p13"/>
          <p:cNvSpPr/>
          <p:nvPr/>
        </p:nvSpPr>
        <p:spPr>
          <a:xfrm>
            <a:off x="6405192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90" name="Google Shape;290;p13"/>
          <p:cNvSpPr/>
          <p:nvPr/>
        </p:nvSpPr>
        <p:spPr>
          <a:xfrm>
            <a:off x="6909284" y="3635626"/>
            <a:ext cx="504092" cy="633046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91" name="Google Shape;291;p13"/>
          <p:cNvSpPr txBox="1"/>
          <p:nvPr/>
        </p:nvSpPr>
        <p:spPr>
          <a:xfrm>
            <a:off x="3086830" y="3684271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3"/>
          <p:cNvSpPr txBox="1"/>
          <p:nvPr/>
        </p:nvSpPr>
        <p:spPr>
          <a:xfrm>
            <a:off x="3095624" y="234040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 txBox="1"/>
          <p:nvPr/>
        </p:nvSpPr>
        <p:spPr>
          <a:xfrm>
            <a:off x="5946527" y="83526"/>
            <a:ext cx="46540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sub-problems will be finding LCS’s of prefixes to X and Y.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C[i,j] = length_of_LCS( X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Y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/>
          </a:p>
        </p:txBody>
      </p:sp>
      <p:sp>
        <p:nvSpPr>
          <p:cNvPr id="294" name="Google Shape;294;p13"/>
          <p:cNvSpPr txBox="1"/>
          <p:nvPr/>
        </p:nvSpPr>
        <p:spPr>
          <a:xfrm>
            <a:off x="2234709" y="1022244"/>
            <a:ext cx="47009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Case 1: X[i] = Y[j]</a:t>
            </a:r>
            <a:endParaRPr/>
          </a:p>
        </p:txBody>
      </p:sp>
      <p:sp>
        <p:nvSpPr>
          <p:cNvPr id="295" name="Google Shape;295;p13"/>
          <p:cNvSpPr/>
          <p:nvPr/>
        </p:nvSpPr>
        <p:spPr>
          <a:xfrm flipH="1" rot="5400000">
            <a:off x="4968770" y="738576"/>
            <a:ext cx="384625" cy="2505807"/>
          </a:xfrm>
          <a:prstGeom prst="rightBrace">
            <a:avLst>
              <a:gd fmla="val 8333" name="adj1"/>
              <a:gd fmla="val 48588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3"/>
          <p:cNvSpPr txBox="1"/>
          <p:nvPr/>
        </p:nvSpPr>
        <p:spPr>
          <a:xfrm>
            <a:off x="5054110" y="1419536"/>
            <a:ext cx="5040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3"/>
          <p:cNvSpPr/>
          <p:nvPr/>
        </p:nvSpPr>
        <p:spPr>
          <a:xfrm flipH="1" rot="5400000">
            <a:off x="5494840" y="1625923"/>
            <a:ext cx="384625" cy="3478826"/>
          </a:xfrm>
          <a:prstGeom prst="rightBrace">
            <a:avLst>
              <a:gd fmla="val 8333" name="adj1"/>
              <a:gd fmla="val 18259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6658701" y="2790647"/>
            <a:ext cx="699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299" name="Google Shape;299;p13"/>
          <p:cNvSpPr txBox="1"/>
          <p:nvPr/>
        </p:nvSpPr>
        <p:spPr>
          <a:xfrm>
            <a:off x="7819292" y="1532230"/>
            <a:ext cx="12426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These are the same</a:t>
            </a:r>
            <a:endParaRPr/>
          </a:p>
        </p:txBody>
      </p:sp>
      <p:cxnSp>
        <p:nvCxnSpPr>
          <p:cNvPr id="300" name="Google Shape;300;p13"/>
          <p:cNvCxnSpPr>
            <a:stCxn id="299" idx="2"/>
            <a:endCxn id="290" idx="3"/>
          </p:cNvCxnSpPr>
          <p:nvPr/>
        </p:nvCxnSpPr>
        <p:spPr>
          <a:xfrm flipH="1">
            <a:off x="7413415" y="2178561"/>
            <a:ext cx="1027200" cy="1773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1" name="Google Shape;301;p13"/>
          <p:cNvCxnSpPr>
            <a:stCxn id="299" idx="1"/>
            <a:endCxn id="283" idx="3"/>
          </p:cNvCxnSpPr>
          <p:nvPr/>
        </p:nvCxnSpPr>
        <p:spPr>
          <a:xfrm flipH="1">
            <a:off x="6414092" y="1855396"/>
            <a:ext cx="1405200" cy="691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2" name="Google Shape;302;p13"/>
          <p:cNvSpPr txBox="1"/>
          <p:nvPr/>
        </p:nvSpPr>
        <p:spPr>
          <a:xfrm>
            <a:off x="1926977" y="5428119"/>
            <a:ext cx="7948246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C[i,j] = 1 + C[i-1,j-1].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</a:t>
            </a:r>
            <a:r>
              <a:rPr b="0" i="0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LCS(X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= LCS(X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i-1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j-1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followed by</a:t>
            </a:r>
            <a:endParaRPr/>
          </a:p>
        </p:txBody>
      </p:sp>
      <p:sp>
        <p:nvSpPr>
          <p:cNvPr id="303" name="Google Shape;303;p13"/>
          <p:cNvSpPr/>
          <p:nvPr/>
        </p:nvSpPr>
        <p:spPr>
          <a:xfrm>
            <a:off x="8273554" y="5977790"/>
            <a:ext cx="394192" cy="470013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/>
          <p:nvPr>
            <p:ph type="title"/>
          </p:nvPr>
        </p:nvSpPr>
        <p:spPr>
          <a:xfrm>
            <a:off x="2152650" y="365127"/>
            <a:ext cx="7886700" cy="776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Two cases</a:t>
            </a:r>
            <a:endParaRPr/>
          </a:p>
        </p:txBody>
      </p:sp>
      <p:sp>
        <p:nvSpPr>
          <p:cNvPr id="309" name="Google Shape;309;p14"/>
          <p:cNvSpPr/>
          <p:nvPr/>
        </p:nvSpPr>
        <p:spPr>
          <a:xfrm>
            <a:off x="3916972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10" name="Google Shape;310;p14"/>
          <p:cNvSpPr/>
          <p:nvPr/>
        </p:nvSpPr>
        <p:spPr>
          <a:xfrm>
            <a:off x="4421064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11" name="Google Shape;311;p14"/>
          <p:cNvSpPr/>
          <p:nvPr/>
        </p:nvSpPr>
        <p:spPr>
          <a:xfrm>
            <a:off x="4901710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312" name="Google Shape;312;p14"/>
          <p:cNvSpPr/>
          <p:nvPr/>
        </p:nvSpPr>
        <p:spPr>
          <a:xfrm>
            <a:off x="5405802" y="223057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313" name="Google Shape;313;p14"/>
          <p:cNvSpPr/>
          <p:nvPr/>
        </p:nvSpPr>
        <p:spPr>
          <a:xfrm>
            <a:off x="5909894" y="2230576"/>
            <a:ext cx="504092" cy="633046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4"/>
          <p:cNvSpPr/>
          <p:nvPr/>
        </p:nvSpPr>
        <p:spPr>
          <a:xfrm>
            <a:off x="3908178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15" name="Google Shape;315;p14"/>
          <p:cNvSpPr/>
          <p:nvPr/>
        </p:nvSpPr>
        <p:spPr>
          <a:xfrm>
            <a:off x="4412270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16" name="Google Shape;316;p14"/>
          <p:cNvSpPr/>
          <p:nvPr/>
        </p:nvSpPr>
        <p:spPr>
          <a:xfrm>
            <a:off x="4892916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317" name="Google Shape;317;p14"/>
          <p:cNvSpPr/>
          <p:nvPr/>
        </p:nvSpPr>
        <p:spPr>
          <a:xfrm>
            <a:off x="5397008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18" name="Google Shape;318;p14"/>
          <p:cNvSpPr/>
          <p:nvPr/>
        </p:nvSpPr>
        <p:spPr>
          <a:xfrm>
            <a:off x="5901100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6405192" y="3635626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6909284" y="3635626"/>
            <a:ext cx="504092" cy="633046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21" name="Google Shape;321;p14"/>
          <p:cNvSpPr txBox="1"/>
          <p:nvPr/>
        </p:nvSpPr>
        <p:spPr>
          <a:xfrm>
            <a:off x="3086830" y="3684271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4"/>
          <p:cNvSpPr txBox="1"/>
          <p:nvPr/>
        </p:nvSpPr>
        <p:spPr>
          <a:xfrm>
            <a:off x="3095624" y="234040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5946527" y="83526"/>
            <a:ext cx="46540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sub-problems will be finding LCS’s of prefixes to X and Y.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C[i,j] = length_of_LCS( X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Y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/>
          </a:p>
        </p:txBody>
      </p:sp>
      <p:sp>
        <p:nvSpPr>
          <p:cNvPr id="324" name="Google Shape;324;p14"/>
          <p:cNvSpPr txBox="1"/>
          <p:nvPr/>
        </p:nvSpPr>
        <p:spPr>
          <a:xfrm>
            <a:off x="2234709" y="1022244"/>
            <a:ext cx="47009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Case 2: X[i] != Y[j]</a:t>
            </a:r>
            <a:endParaRPr/>
          </a:p>
        </p:txBody>
      </p:sp>
      <p:sp>
        <p:nvSpPr>
          <p:cNvPr id="325" name="Google Shape;325;p14"/>
          <p:cNvSpPr/>
          <p:nvPr/>
        </p:nvSpPr>
        <p:spPr>
          <a:xfrm flipH="1" rot="5400000">
            <a:off x="4968770" y="738576"/>
            <a:ext cx="384625" cy="2505807"/>
          </a:xfrm>
          <a:prstGeom prst="rightBrace">
            <a:avLst>
              <a:gd fmla="val 8333" name="adj1"/>
              <a:gd fmla="val 48588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5054110" y="1419536"/>
            <a:ext cx="5040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4"/>
          <p:cNvSpPr/>
          <p:nvPr/>
        </p:nvSpPr>
        <p:spPr>
          <a:xfrm flipH="1" rot="5400000">
            <a:off x="5494840" y="1625923"/>
            <a:ext cx="384625" cy="3478826"/>
          </a:xfrm>
          <a:prstGeom prst="rightBrace">
            <a:avLst>
              <a:gd fmla="val 8333" name="adj1"/>
              <a:gd fmla="val 18259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4"/>
          <p:cNvSpPr txBox="1"/>
          <p:nvPr/>
        </p:nvSpPr>
        <p:spPr>
          <a:xfrm>
            <a:off x="6658701" y="2790647"/>
            <a:ext cx="699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/>
          </a:p>
        </p:txBody>
      </p:sp>
      <p:sp>
        <p:nvSpPr>
          <p:cNvPr id="329" name="Google Shape;329;p14"/>
          <p:cNvSpPr txBox="1"/>
          <p:nvPr/>
        </p:nvSpPr>
        <p:spPr>
          <a:xfrm>
            <a:off x="7819292" y="1532229"/>
            <a:ext cx="124264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These are </a:t>
            </a: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the same</a:t>
            </a:r>
            <a:endParaRPr/>
          </a:p>
        </p:txBody>
      </p:sp>
      <p:cxnSp>
        <p:nvCxnSpPr>
          <p:cNvPr id="330" name="Google Shape;330;p14"/>
          <p:cNvCxnSpPr>
            <a:stCxn id="329" idx="2"/>
            <a:endCxn id="320" idx="3"/>
          </p:cNvCxnSpPr>
          <p:nvPr/>
        </p:nvCxnSpPr>
        <p:spPr>
          <a:xfrm flipH="1">
            <a:off x="7413415" y="2455559"/>
            <a:ext cx="1027200" cy="1496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1" name="Google Shape;331;p14"/>
          <p:cNvCxnSpPr>
            <a:stCxn id="329" idx="1"/>
            <a:endCxn id="313" idx="3"/>
          </p:cNvCxnSpPr>
          <p:nvPr/>
        </p:nvCxnSpPr>
        <p:spPr>
          <a:xfrm flipH="1">
            <a:off x="6414092" y="1993894"/>
            <a:ext cx="1405200" cy="553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2" name="Google Shape;332;p14"/>
          <p:cNvSpPr txBox="1"/>
          <p:nvPr/>
        </p:nvSpPr>
        <p:spPr>
          <a:xfrm>
            <a:off x="1926977" y="4776931"/>
            <a:ext cx="8353096" cy="2257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C[i,j] = max{ C[i-1,j], C[i,j-1] }.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either</a:t>
            </a:r>
            <a:r>
              <a:rPr b="0" i="0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LCS(X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= LCS(X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i-1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      is not involved,</a:t>
            </a:r>
            <a:endParaRPr/>
          </a:p>
          <a:p>
            <a:pPr indent="-342900" lvl="1" marL="8001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b="0" i="0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LCS(X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= LCS(X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,Y</a:t>
            </a:r>
            <a:r>
              <a:rPr b="0" baseline="-2500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j-1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      is not involved,</a:t>
            </a:r>
            <a:endParaRPr/>
          </a:p>
          <a:p>
            <a:pPr indent="-342900" lvl="1" marL="80010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(maybe both are not involved, that’s covered by the “or”).</a:t>
            </a:r>
            <a:endParaRPr/>
          </a:p>
          <a:p>
            <a:pPr indent="-1905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6363627" y="5795405"/>
            <a:ext cx="252047" cy="329115"/>
          </a:xfrm>
          <a:prstGeom prst="rect">
            <a:avLst/>
          </a:prstGeom>
          <a:solidFill>
            <a:srgbClr val="FBE4D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34" name="Google Shape;334;p14"/>
          <p:cNvSpPr/>
          <p:nvPr/>
        </p:nvSpPr>
        <p:spPr>
          <a:xfrm>
            <a:off x="6827841" y="5322410"/>
            <a:ext cx="278425" cy="379985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Recursive formulation </a:t>
            </a:r>
            <a:br>
              <a:rPr lang="en-US"/>
            </a:br>
            <a:r>
              <a:rPr lang="en-US" sz="3600"/>
              <a:t>of the optimal solution</a:t>
            </a:r>
            <a:endParaRPr/>
          </a:p>
        </p:txBody>
      </p:sp>
      <p:sp>
        <p:nvSpPr>
          <p:cNvPr id="340" name="Google Shape;340;p15"/>
          <p:cNvSpPr txBox="1"/>
          <p:nvPr>
            <p:ph idx="1" type="body"/>
          </p:nvPr>
        </p:nvSpPr>
        <p:spPr>
          <a:xfrm>
            <a:off x="2152650" y="2798641"/>
            <a:ext cx="8292612" cy="137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5939" l="-10397" r="0" t="-198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grpSp>
        <p:nvGrpSpPr>
          <p:cNvPr id="341" name="Google Shape;341;p15"/>
          <p:cNvGrpSpPr/>
          <p:nvPr/>
        </p:nvGrpSpPr>
        <p:grpSpPr>
          <a:xfrm>
            <a:off x="1817076" y="5396022"/>
            <a:ext cx="3477012" cy="1280934"/>
            <a:chOff x="4376368" y="5038284"/>
            <a:chExt cx="4326546" cy="1654819"/>
          </a:xfrm>
        </p:grpSpPr>
        <p:sp>
          <p:nvSpPr>
            <p:cNvPr id="342" name="Google Shape;342;p15"/>
            <p:cNvSpPr/>
            <p:nvPr/>
          </p:nvSpPr>
          <p:spPr>
            <a:xfrm>
              <a:off x="5206509" y="5038284"/>
              <a:ext cx="504093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5710602" y="5038284"/>
              <a:ext cx="504093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191248" y="5038284"/>
              <a:ext cx="504093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695340" y="5038284"/>
              <a:ext cx="504093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7199431" y="5038284"/>
              <a:ext cx="504093" cy="633046"/>
            </a:xfrm>
            <a:prstGeom prst="rect">
              <a:avLst/>
            </a:prstGeom>
            <a:solidFill>
              <a:srgbClr val="FBE4D4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197716" y="5968518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5701808" y="5968518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182454" y="5968518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6686546" y="5968518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7190638" y="5968518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7694730" y="5968518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8198822" y="5968518"/>
              <a:ext cx="504092" cy="633046"/>
            </a:xfrm>
            <a:prstGeom prst="rect">
              <a:avLst/>
            </a:prstGeom>
            <a:solidFill>
              <a:srgbClr val="FBE4D4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354" name="Google Shape;354;p15"/>
            <p:cNvSpPr txBox="1"/>
            <p:nvPr/>
          </p:nvSpPr>
          <p:spPr>
            <a:xfrm>
              <a:off x="4376368" y="6017163"/>
              <a:ext cx="543658" cy="675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r>
                <a:rPr baseline="-25000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5"/>
            <p:cNvSpPr txBox="1"/>
            <p:nvPr/>
          </p:nvSpPr>
          <p:spPr>
            <a:xfrm>
              <a:off x="4385162" y="5148110"/>
              <a:ext cx="543658" cy="675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baseline="-25000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15"/>
          <p:cNvGrpSpPr/>
          <p:nvPr/>
        </p:nvGrpSpPr>
        <p:grpSpPr>
          <a:xfrm>
            <a:off x="6917475" y="5394946"/>
            <a:ext cx="3517066" cy="1276276"/>
            <a:chOff x="1562830" y="2723586"/>
            <a:chExt cx="4326546" cy="1628166"/>
          </a:xfrm>
        </p:grpSpPr>
        <p:sp>
          <p:nvSpPr>
            <p:cNvPr id="357" name="Google Shape;357;p15"/>
            <p:cNvSpPr/>
            <p:nvPr/>
          </p:nvSpPr>
          <p:spPr>
            <a:xfrm>
              <a:off x="2392972" y="272358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2897064" y="272358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377710" y="272358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881802" y="272358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4385894" y="2723586"/>
              <a:ext cx="504092" cy="633046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2384178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2888270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368916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3873008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4377100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4881192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5385284" y="3635626"/>
              <a:ext cx="504092" cy="633046"/>
            </a:xfrm>
            <a:prstGeom prst="rect">
              <a:avLst/>
            </a:prstGeom>
            <a:solidFill>
              <a:srgbClr val="FBE4D4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369" name="Google Shape;369;p15"/>
            <p:cNvSpPr txBox="1"/>
            <p:nvPr/>
          </p:nvSpPr>
          <p:spPr>
            <a:xfrm>
              <a:off x="1562830" y="3684272"/>
              <a:ext cx="543658" cy="66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r>
                <a:rPr baseline="-25000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5"/>
            <p:cNvSpPr txBox="1"/>
            <p:nvPr/>
          </p:nvSpPr>
          <p:spPr>
            <a:xfrm>
              <a:off x="1571623" y="2833411"/>
              <a:ext cx="576634" cy="66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baseline="-25000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15"/>
          <p:cNvSpPr txBox="1"/>
          <p:nvPr/>
        </p:nvSpPr>
        <p:spPr>
          <a:xfrm>
            <a:off x="1799082" y="4793188"/>
            <a:ext cx="10902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Case 1</a:t>
            </a:r>
            <a:endParaRPr/>
          </a:p>
        </p:txBody>
      </p:sp>
      <p:sp>
        <p:nvSpPr>
          <p:cNvPr id="372" name="Google Shape;372;p15"/>
          <p:cNvSpPr txBox="1"/>
          <p:nvPr/>
        </p:nvSpPr>
        <p:spPr>
          <a:xfrm>
            <a:off x="6814294" y="4806918"/>
            <a:ext cx="10902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Case 2</a:t>
            </a:r>
            <a:endParaRPr/>
          </a:p>
        </p:txBody>
      </p:sp>
      <p:sp>
        <p:nvSpPr>
          <p:cNvPr id="373" name="Google Shape;373;p15"/>
          <p:cNvSpPr/>
          <p:nvPr/>
        </p:nvSpPr>
        <p:spPr>
          <a:xfrm>
            <a:off x="7149762" y="3634154"/>
            <a:ext cx="3184165" cy="1137138"/>
          </a:xfrm>
          <a:custGeom>
            <a:rect b="b" l="l" r="r" t="t"/>
            <a:pathLst>
              <a:path extrusionOk="0" h="1137138" w="3184165">
                <a:moveTo>
                  <a:pt x="2521777" y="0"/>
                </a:moveTo>
                <a:cubicBezTo>
                  <a:pt x="2651708" y="-1"/>
                  <a:pt x="2781639" y="-1"/>
                  <a:pt x="2873470" y="93784"/>
                </a:cubicBezTo>
                <a:cubicBezTo>
                  <a:pt x="2965301" y="187569"/>
                  <a:pt x="3379516" y="459154"/>
                  <a:pt x="3072762" y="562708"/>
                </a:cubicBezTo>
                <a:cubicBezTo>
                  <a:pt x="2766008" y="666262"/>
                  <a:pt x="1032947" y="715108"/>
                  <a:pt x="1032947" y="715108"/>
                </a:cubicBezTo>
                <a:cubicBezTo>
                  <a:pt x="542532" y="750277"/>
                  <a:pt x="298301" y="703385"/>
                  <a:pt x="130270" y="773723"/>
                </a:cubicBezTo>
                <a:cubicBezTo>
                  <a:pt x="-37761" y="844061"/>
                  <a:pt x="-6500" y="990599"/>
                  <a:pt x="24762" y="1137138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5"/>
          <p:cNvSpPr/>
          <p:nvPr/>
        </p:nvSpPr>
        <p:spPr>
          <a:xfrm>
            <a:off x="1824012" y="3329354"/>
            <a:ext cx="8582264" cy="1465384"/>
          </a:xfrm>
          <a:custGeom>
            <a:rect b="b" l="l" r="r" t="t"/>
            <a:pathLst>
              <a:path extrusionOk="0" h="1465384" w="8582264">
                <a:moveTo>
                  <a:pt x="7800634" y="0"/>
                </a:moveTo>
                <a:cubicBezTo>
                  <a:pt x="7999926" y="42984"/>
                  <a:pt x="8199219" y="85969"/>
                  <a:pt x="8222665" y="199292"/>
                </a:cubicBezTo>
                <a:cubicBezTo>
                  <a:pt x="8246111" y="312615"/>
                  <a:pt x="9180049" y="558800"/>
                  <a:pt x="7941311" y="679938"/>
                </a:cubicBezTo>
                <a:cubicBezTo>
                  <a:pt x="6702573" y="801076"/>
                  <a:pt x="2083680" y="795215"/>
                  <a:pt x="790234" y="926123"/>
                </a:cubicBezTo>
                <a:cubicBezTo>
                  <a:pt x="-503212" y="1057031"/>
                  <a:pt x="180634" y="1465384"/>
                  <a:pt x="180634" y="1465384"/>
                </a:cubicBez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5"/>
          <p:cNvGrpSpPr/>
          <p:nvPr/>
        </p:nvGrpSpPr>
        <p:grpSpPr>
          <a:xfrm>
            <a:off x="6983310" y="1051503"/>
            <a:ext cx="3517066" cy="1190187"/>
            <a:chOff x="1562830" y="2833411"/>
            <a:chExt cx="4326546" cy="1518341"/>
          </a:xfrm>
        </p:grpSpPr>
        <p:sp>
          <p:nvSpPr>
            <p:cNvPr id="376" name="Google Shape;376;p15"/>
            <p:cNvSpPr/>
            <p:nvPr/>
          </p:nvSpPr>
          <p:spPr>
            <a:xfrm>
              <a:off x="2384178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2888270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368916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873008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4377100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4881192" y="3635626"/>
              <a:ext cx="504092" cy="633046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385284" y="3635626"/>
              <a:ext cx="504092" cy="633046"/>
            </a:xfrm>
            <a:prstGeom prst="rect">
              <a:avLst/>
            </a:prstGeom>
            <a:solidFill>
              <a:srgbClr val="FBE4D4"/>
            </a:solid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  <p:sp>
          <p:nvSpPr>
            <p:cNvPr id="383" name="Google Shape;383;p15"/>
            <p:cNvSpPr txBox="1"/>
            <p:nvPr/>
          </p:nvSpPr>
          <p:spPr>
            <a:xfrm>
              <a:off x="1562830" y="3684272"/>
              <a:ext cx="543658" cy="66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r>
                <a:rPr baseline="-25000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5"/>
            <p:cNvSpPr txBox="1"/>
            <p:nvPr/>
          </p:nvSpPr>
          <p:spPr>
            <a:xfrm>
              <a:off x="1571622" y="2833411"/>
              <a:ext cx="672981" cy="66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baseline="-25000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15"/>
          <p:cNvSpPr/>
          <p:nvPr/>
        </p:nvSpPr>
        <p:spPr>
          <a:xfrm flipH="1">
            <a:off x="7662639" y="1055155"/>
            <a:ext cx="58686" cy="496228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5"/>
          <p:cNvSpPr/>
          <p:nvPr/>
        </p:nvSpPr>
        <p:spPr>
          <a:xfrm>
            <a:off x="8663354" y="2262555"/>
            <a:ext cx="527538" cy="742371"/>
          </a:xfrm>
          <a:custGeom>
            <a:rect b="b" l="l" r="r" t="t"/>
            <a:pathLst>
              <a:path extrusionOk="0" h="742371" w="527538">
                <a:moveTo>
                  <a:pt x="0" y="715108"/>
                </a:moveTo>
                <a:cubicBezTo>
                  <a:pt x="143607" y="745392"/>
                  <a:pt x="287215" y="775677"/>
                  <a:pt x="375138" y="656492"/>
                </a:cubicBezTo>
                <a:cubicBezTo>
                  <a:pt x="463061" y="537307"/>
                  <a:pt x="527538" y="0"/>
                  <a:pt x="527538" y="0"/>
                </a:cubicBezTo>
              </a:path>
            </a:pathLst>
          </a:custGeom>
          <a:noFill/>
          <a:ln cap="flat" cmpd="sng" w="25400">
            <a:solidFill>
              <a:srgbClr val="E956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956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5"/>
          <p:cNvSpPr txBox="1"/>
          <p:nvPr/>
        </p:nvSpPr>
        <p:spPr>
          <a:xfrm>
            <a:off x="9271042" y="2321169"/>
            <a:ext cx="10628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95669"/>
                </a:solidFill>
                <a:latin typeface="Calibri"/>
                <a:ea typeface="Calibri"/>
                <a:cs typeface="Calibri"/>
                <a:sym typeface="Calibri"/>
              </a:rPr>
              <a:t>Case 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Recipe </a:t>
            </a:r>
            <a:r>
              <a:rPr lang="en-US" sz="2800">
                <a:solidFill>
                  <a:schemeClr val="accent3"/>
                </a:solidFill>
              </a:rPr>
              <a:t>for applying Dynamic Programming</a:t>
            </a:r>
            <a:endParaRPr/>
          </a:p>
        </p:txBody>
      </p:sp>
      <p:sp>
        <p:nvSpPr>
          <p:cNvPr id="393" name="Google Shape;393;p16"/>
          <p:cNvSpPr txBox="1"/>
          <p:nvPr>
            <p:ph idx="1" type="body"/>
          </p:nvPr>
        </p:nvSpPr>
        <p:spPr>
          <a:xfrm>
            <a:off x="2152650" y="1690689"/>
            <a:ext cx="7886700" cy="516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1: </a:t>
            </a:r>
            <a:r>
              <a:rPr lang="en-US"/>
              <a:t>Identify </a:t>
            </a:r>
            <a:r>
              <a:rPr lang="en-US">
                <a:solidFill>
                  <a:schemeClr val="accent1"/>
                </a:solidFill>
              </a:rPr>
              <a:t>optimal substructure.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2: </a:t>
            </a:r>
            <a:r>
              <a:rPr lang="en-US"/>
              <a:t>Find a </a:t>
            </a:r>
            <a:r>
              <a:rPr lang="en-US">
                <a:solidFill>
                  <a:schemeClr val="accent6"/>
                </a:solidFill>
              </a:rPr>
              <a:t>recursive formulation </a:t>
            </a:r>
            <a:r>
              <a:rPr lang="en-US"/>
              <a:t>for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3: </a:t>
            </a:r>
            <a:r>
              <a:rPr lang="en-US">
                <a:solidFill>
                  <a:schemeClr val="accent5"/>
                </a:solidFill>
              </a:rPr>
              <a:t>Use dynamic programming </a:t>
            </a:r>
            <a:r>
              <a:rPr lang="en-US"/>
              <a:t>to find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4: </a:t>
            </a:r>
            <a:r>
              <a:rPr lang="en-US"/>
              <a:t>If needed, keep track of some additional info so that the algorithm from Step 3 can </a:t>
            </a:r>
            <a:r>
              <a:rPr lang="en-US">
                <a:solidFill>
                  <a:srgbClr val="B400AB"/>
                </a:solidFill>
              </a:rPr>
              <a:t>find the actual LCS.</a:t>
            </a:r>
            <a:endParaRPr/>
          </a:p>
        </p:txBody>
      </p:sp>
      <p:sp>
        <p:nvSpPr>
          <p:cNvPr id="394" name="Google Shape;394;p16"/>
          <p:cNvSpPr/>
          <p:nvPr/>
        </p:nvSpPr>
        <p:spPr>
          <a:xfrm rot="-2593072">
            <a:off x="9588012" y="2610952"/>
            <a:ext cx="902677" cy="45463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127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"/>
          <p:cNvSpPr txBox="1"/>
          <p:nvPr>
            <p:ph type="title"/>
          </p:nvPr>
        </p:nvSpPr>
        <p:spPr>
          <a:xfrm>
            <a:off x="2152650" y="365127"/>
            <a:ext cx="7886700" cy="931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LCS DP </a:t>
            </a:r>
            <a:r>
              <a:rPr lang="en-US" sz="3100">
                <a:solidFill>
                  <a:schemeClr val="accent1"/>
                </a:solidFill>
              </a:rPr>
              <a:t>OMG BBQ</a:t>
            </a:r>
            <a:endParaRPr/>
          </a:p>
        </p:txBody>
      </p:sp>
      <p:sp>
        <p:nvSpPr>
          <p:cNvPr id="400" name="Google Shape;400;p17"/>
          <p:cNvSpPr txBox="1"/>
          <p:nvPr>
            <p:ph idx="1" type="body"/>
          </p:nvPr>
        </p:nvSpPr>
        <p:spPr>
          <a:xfrm>
            <a:off x="2152650" y="1400537"/>
            <a:ext cx="7886700" cy="477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LCS</a:t>
            </a:r>
            <a:r>
              <a:rPr lang="en-US"/>
              <a:t>(X, Y):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669"/>
              </a:buClr>
              <a:buSzPts val="2400"/>
              <a:buChar char="•"/>
            </a:pPr>
            <a:r>
              <a:rPr lang="en-US">
                <a:solidFill>
                  <a:srgbClr val="E95669"/>
                </a:solidFill>
              </a:rPr>
              <a:t>C[i,0] = C[0,j] = 0 for all i = 1,…,m, j=1,…n.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For</a:t>
            </a:r>
            <a:r>
              <a:rPr lang="en-US"/>
              <a:t> i = 1,…,m and j = 1,…,n: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b="1" lang="en-US" sz="2400">
                <a:solidFill>
                  <a:schemeClr val="accent1"/>
                </a:solidFill>
              </a:rPr>
              <a:t>If </a:t>
            </a:r>
            <a:r>
              <a:rPr lang="en-US" sz="2400">
                <a:solidFill>
                  <a:schemeClr val="accent1"/>
                </a:solidFill>
              </a:rPr>
              <a:t>X[i] = Y[j]: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 sz="2400">
                <a:solidFill>
                  <a:schemeClr val="accent1"/>
                </a:solidFill>
              </a:rPr>
              <a:t>C[i,j] = C[i-1,j-1]  + 1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b="1" lang="en-US" sz="2400">
                <a:solidFill>
                  <a:schemeClr val="accent6"/>
                </a:solidFill>
              </a:rPr>
              <a:t>Else: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en-US" sz="2400">
                <a:solidFill>
                  <a:schemeClr val="accent6"/>
                </a:solidFill>
              </a:rPr>
              <a:t>C[i,j] = max{ C[i,j-1], C[i-1,j] }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01" name="Google Shape;401;p17"/>
          <p:cNvSpPr txBox="1"/>
          <p:nvPr/>
        </p:nvSpPr>
        <p:spPr>
          <a:xfrm>
            <a:off x="2928153" y="5624512"/>
            <a:ext cx="8292612" cy="137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5017" l="-6725" r="0" t="-19814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2" name="Google Shape;402;p17"/>
          <p:cNvSpPr txBox="1"/>
          <p:nvPr/>
        </p:nvSpPr>
        <p:spPr>
          <a:xfrm rot="1198211">
            <a:off x="7797480" y="3457948"/>
            <a:ext cx="266217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Running time: O(nm)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408" name="Google Shape;408;p18"/>
          <p:cNvSpPr/>
          <p:nvPr/>
        </p:nvSpPr>
        <p:spPr>
          <a:xfrm>
            <a:off x="7865241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09" name="Google Shape;409;p18"/>
          <p:cNvSpPr/>
          <p:nvPr/>
        </p:nvSpPr>
        <p:spPr>
          <a:xfrm>
            <a:off x="8369333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10" name="Google Shape;410;p18"/>
          <p:cNvSpPr/>
          <p:nvPr/>
        </p:nvSpPr>
        <p:spPr>
          <a:xfrm>
            <a:off x="8849979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411" name="Google Shape;411;p18"/>
          <p:cNvSpPr/>
          <p:nvPr/>
        </p:nvSpPr>
        <p:spPr>
          <a:xfrm>
            <a:off x="9354071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412" name="Google Shape;412;p18"/>
          <p:cNvSpPr/>
          <p:nvPr/>
        </p:nvSpPr>
        <p:spPr>
          <a:xfrm>
            <a:off x="9858163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13" name="Google Shape;413;p18"/>
          <p:cNvSpPr/>
          <p:nvPr/>
        </p:nvSpPr>
        <p:spPr>
          <a:xfrm>
            <a:off x="7865241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14" name="Google Shape;414;p18"/>
          <p:cNvSpPr/>
          <p:nvPr/>
        </p:nvSpPr>
        <p:spPr>
          <a:xfrm>
            <a:off x="8369333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15" name="Google Shape;415;p18"/>
          <p:cNvSpPr/>
          <p:nvPr/>
        </p:nvSpPr>
        <p:spPr>
          <a:xfrm>
            <a:off x="8849979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416" name="Google Shape;416;p18"/>
          <p:cNvSpPr/>
          <p:nvPr/>
        </p:nvSpPr>
        <p:spPr>
          <a:xfrm>
            <a:off x="9354071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417" name="Google Shape;417;p18"/>
          <p:cNvSpPr txBox="1"/>
          <p:nvPr/>
        </p:nvSpPr>
        <p:spPr>
          <a:xfrm>
            <a:off x="7384595" y="125997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8"/>
          <p:cNvSpPr txBox="1"/>
          <p:nvPr/>
        </p:nvSpPr>
        <p:spPr>
          <a:xfrm>
            <a:off x="7384595" y="311719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19" name="Google Shape;419;p18"/>
          <p:cNvSpPr/>
          <p:nvPr/>
        </p:nvSpPr>
        <p:spPr>
          <a:xfrm>
            <a:off x="2233939" y="3720772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20" name="Google Shape;420;p18"/>
          <p:cNvSpPr/>
          <p:nvPr/>
        </p:nvSpPr>
        <p:spPr>
          <a:xfrm>
            <a:off x="2233939" y="4220560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21" name="Google Shape;421;p18"/>
          <p:cNvSpPr/>
          <p:nvPr/>
        </p:nvSpPr>
        <p:spPr>
          <a:xfrm>
            <a:off x="2233939" y="4717676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422" name="Google Shape;422;p18"/>
          <p:cNvSpPr/>
          <p:nvPr/>
        </p:nvSpPr>
        <p:spPr>
          <a:xfrm>
            <a:off x="2233939" y="5203217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2233939" y="5701609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24" name="Google Shape;424;p18"/>
          <p:cNvSpPr/>
          <p:nvPr/>
        </p:nvSpPr>
        <p:spPr>
          <a:xfrm>
            <a:off x="3753150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25" name="Google Shape;425;p18"/>
          <p:cNvSpPr/>
          <p:nvPr/>
        </p:nvSpPr>
        <p:spPr>
          <a:xfrm>
            <a:off x="4268817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26" name="Google Shape;426;p18"/>
          <p:cNvSpPr/>
          <p:nvPr/>
        </p:nvSpPr>
        <p:spPr>
          <a:xfrm>
            <a:off x="4784188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427" name="Google Shape;427;p18"/>
          <p:cNvSpPr/>
          <p:nvPr/>
        </p:nvSpPr>
        <p:spPr>
          <a:xfrm>
            <a:off x="5299855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428" name="Google Shape;428;p18"/>
          <p:cNvSpPr txBox="1"/>
          <p:nvPr/>
        </p:nvSpPr>
        <p:spPr>
          <a:xfrm>
            <a:off x="1703575" y="4630071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429" name="Google Shape;429;p18"/>
          <p:cNvSpPr txBox="1"/>
          <p:nvPr/>
        </p:nvSpPr>
        <p:spPr>
          <a:xfrm>
            <a:off x="4492576" y="173967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0" name="Google Shape;430;p18"/>
          <p:cNvGrpSpPr/>
          <p:nvPr/>
        </p:nvGrpSpPr>
        <p:grpSpPr>
          <a:xfrm>
            <a:off x="3230040" y="3234636"/>
            <a:ext cx="2572568" cy="2905853"/>
            <a:chOff x="1706040" y="3234635"/>
            <a:chExt cx="2572568" cy="2905853"/>
          </a:xfrm>
        </p:grpSpPr>
        <p:grpSp>
          <p:nvGrpSpPr>
            <p:cNvPr id="431" name="Google Shape;431;p18"/>
            <p:cNvGrpSpPr/>
            <p:nvPr/>
          </p:nvGrpSpPr>
          <p:grpSpPr>
            <a:xfrm>
              <a:off x="1708290" y="3234635"/>
              <a:ext cx="2054215" cy="2412745"/>
              <a:chOff x="618255" y="2644927"/>
              <a:chExt cx="2054215" cy="2412745"/>
            </a:xfrm>
          </p:grpSpPr>
          <p:sp>
            <p:nvSpPr>
              <p:cNvPr id="432" name="Google Shape;432;p18"/>
              <p:cNvSpPr/>
              <p:nvPr/>
            </p:nvSpPr>
            <p:spPr>
              <a:xfrm>
                <a:off x="618255" y="2644927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33" name="Google Shape;433;p18"/>
              <p:cNvSpPr/>
              <p:nvPr/>
            </p:nvSpPr>
            <p:spPr>
              <a:xfrm>
                <a:off x="1133922" y="26548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34" name="Google Shape;434;p18"/>
              <p:cNvSpPr/>
              <p:nvPr/>
            </p:nvSpPr>
            <p:spPr>
              <a:xfrm>
                <a:off x="1649589" y="26548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35" name="Google Shape;435;p18"/>
              <p:cNvSpPr/>
              <p:nvPr/>
            </p:nvSpPr>
            <p:spPr>
              <a:xfrm>
                <a:off x="2165256" y="2656135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36" name="Google Shape;436;p18"/>
              <p:cNvSpPr/>
              <p:nvPr/>
            </p:nvSpPr>
            <p:spPr>
              <a:xfrm>
                <a:off x="618255" y="3123872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37" name="Google Shape;437;p18"/>
              <p:cNvSpPr/>
              <p:nvPr/>
            </p:nvSpPr>
            <p:spPr>
              <a:xfrm>
                <a:off x="1133922" y="3133788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8"/>
              <p:cNvSpPr/>
              <p:nvPr/>
            </p:nvSpPr>
            <p:spPr>
              <a:xfrm>
                <a:off x="1649589" y="3133788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8"/>
              <p:cNvSpPr/>
              <p:nvPr/>
            </p:nvSpPr>
            <p:spPr>
              <a:xfrm>
                <a:off x="2165256" y="3135080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8"/>
              <p:cNvSpPr/>
              <p:nvPr/>
            </p:nvSpPr>
            <p:spPr>
              <a:xfrm>
                <a:off x="621377" y="3596214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41" name="Google Shape;441;p18"/>
              <p:cNvSpPr/>
              <p:nvPr/>
            </p:nvSpPr>
            <p:spPr>
              <a:xfrm>
                <a:off x="1137044" y="3606130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1652711" y="3606130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2168378" y="3607422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8"/>
              <p:cNvSpPr/>
              <p:nvPr/>
            </p:nvSpPr>
            <p:spPr>
              <a:xfrm>
                <a:off x="618255" y="4077743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45" name="Google Shape;445;p18"/>
              <p:cNvSpPr/>
              <p:nvPr/>
            </p:nvSpPr>
            <p:spPr>
              <a:xfrm>
                <a:off x="1133922" y="4087659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8"/>
              <p:cNvSpPr/>
              <p:nvPr/>
            </p:nvSpPr>
            <p:spPr>
              <a:xfrm>
                <a:off x="1649589" y="4087659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2165256" y="4088951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618255" y="4566227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1133922" y="45761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1649589" y="45761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2165256" y="4577435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2" name="Google Shape;452;p18"/>
            <p:cNvSpPr/>
            <p:nvPr/>
          </p:nvSpPr>
          <p:spPr>
            <a:xfrm>
              <a:off x="3771394" y="3246210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3771394" y="3725155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3774516" y="4197497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3771394" y="4679026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3771394" y="5167510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1706040" y="5649043"/>
              <a:ext cx="504092" cy="490153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2221707" y="5658959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2737374" y="5658959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3253041" y="5660251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3768708" y="5656923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18"/>
          <p:cNvSpPr txBox="1"/>
          <p:nvPr>
            <p:ph idx="1" type="body"/>
          </p:nvPr>
        </p:nvSpPr>
        <p:spPr>
          <a:xfrm>
            <a:off x="3970981" y="6034787"/>
            <a:ext cx="8292612" cy="137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8613" l="0" r="0" t="-1376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9"/>
          <p:cNvGrpSpPr/>
          <p:nvPr/>
        </p:nvGrpSpPr>
        <p:grpSpPr>
          <a:xfrm>
            <a:off x="3230040" y="3234636"/>
            <a:ext cx="2572568" cy="2905853"/>
            <a:chOff x="1706040" y="3234635"/>
            <a:chExt cx="2572568" cy="2905853"/>
          </a:xfrm>
        </p:grpSpPr>
        <p:grpSp>
          <p:nvGrpSpPr>
            <p:cNvPr id="468" name="Google Shape;468;p19"/>
            <p:cNvGrpSpPr/>
            <p:nvPr/>
          </p:nvGrpSpPr>
          <p:grpSpPr>
            <a:xfrm>
              <a:off x="1708290" y="3234635"/>
              <a:ext cx="2054215" cy="2412745"/>
              <a:chOff x="618255" y="2644927"/>
              <a:chExt cx="2054215" cy="2412745"/>
            </a:xfrm>
          </p:grpSpPr>
          <p:sp>
            <p:nvSpPr>
              <p:cNvPr id="469" name="Google Shape;469;p19"/>
              <p:cNvSpPr/>
              <p:nvPr/>
            </p:nvSpPr>
            <p:spPr>
              <a:xfrm>
                <a:off x="618255" y="2644927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70" name="Google Shape;470;p19"/>
              <p:cNvSpPr/>
              <p:nvPr/>
            </p:nvSpPr>
            <p:spPr>
              <a:xfrm>
                <a:off x="1133922" y="26548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71" name="Google Shape;471;p19"/>
              <p:cNvSpPr/>
              <p:nvPr/>
            </p:nvSpPr>
            <p:spPr>
              <a:xfrm>
                <a:off x="1649589" y="26548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72" name="Google Shape;472;p19"/>
              <p:cNvSpPr/>
              <p:nvPr/>
            </p:nvSpPr>
            <p:spPr>
              <a:xfrm>
                <a:off x="2165256" y="2656135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618255" y="3123872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1133922" y="3133788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9"/>
              <p:cNvSpPr/>
              <p:nvPr/>
            </p:nvSpPr>
            <p:spPr>
              <a:xfrm>
                <a:off x="1649589" y="3133788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9"/>
              <p:cNvSpPr/>
              <p:nvPr/>
            </p:nvSpPr>
            <p:spPr>
              <a:xfrm>
                <a:off x="2165256" y="3135080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9"/>
              <p:cNvSpPr/>
              <p:nvPr/>
            </p:nvSpPr>
            <p:spPr>
              <a:xfrm>
                <a:off x="621377" y="3596214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78" name="Google Shape;478;p19"/>
              <p:cNvSpPr/>
              <p:nvPr/>
            </p:nvSpPr>
            <p:spPr>
              <a:xfrm>
                <a:off x="1137044" y="3606130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9"/>
              <p:cNvSpPr/>
              <p:nvPr/>
            </p:nvSpPr>
            <p:spPr>
              <a:xfrm>
                <a:off x="1652711" y="3606130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9"/>
              <p:cNvSpPr/>
              <p:nvPr/>
            </p:nvSpPr>
            <p:spPr>
              <a:xfrm>
                <a:off x="2168378" y="3607422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19"/>
              <p:cNvSpPr/>
              <p:nvPr/>
            </p:nvSpPr>
            <p:spPr>
              <a:xfrm>
                <a:off x="618255" y="4077743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82" name="Google Shape;482;p19"/>
              <p:cNvSpPr/>
              <p:nvPr/>
            </p:nvSpPr>
            <p:spPr>
              <a:xfrm>
                <a:off x="1133922" y="4087659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9"/>
              <p:cNvSpPr/>
              <p:nvPr/>
            </p:nvSpPr>
            <p:spPr>
              <a:xfrm>
                <a:off x="1649589" y="4087659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9"/>
              <p:cNvSpPr/>
              <p:nvPr/>
            </p:nvSpPr>
            <p:spPr>
              <a:xfrm>
                <a:off x="2165256" y="4088951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9"/>
              <p:cNvSpPr/>
              <p:nvPr/>
            </p:nvSpPr>
            <p:spPr>
              <a:xfrm>
                <a:off x="618255" y="4566227"/>
                <a:ext cx="504092" cy="490153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486" name="Google Shape;486;p19"/>
              <p:cNvSpPr/>
              <p:nvPr/>
            </p:nvSpPr>
            <p:spPr>
              <a:xfrm>
                <a:off x="1133922" y="45761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9"/>
              <p:cNvSpPr/>
              <p:nvPr/>
            </p:nvSpPr>
            <p:spPr>
              <a:xfrm>
                <a:off x="1649589" y="4576143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9"/>
              <p:cNvSpPr/>
              <p:nvPr/>
            </p:nvSpPr>
            <p:spPr>
              <a:xfrm>
                <a:off x="2165256" y="4577435"/>
                <a:ext cx="504092" cy="480237"/>
              </a:xfrm>
              <a:prstGeom prst="rect">
                <a:avLst/>
              </a:prstGeom>
              <a:solidFill>
                <a:srgbClr val="E1EFD8"/>
              </a:solidFill>
              <a:ln cap="flat" cmpd="sng" w="28575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9" name="Google Shape;489;p19"/>
            <p:cNvSpPr/>
            <p:nvPr/>
          </p:nvSpPr>
          <p:spPr>
            <a:xfrm>
              <a:off x="3771394" y="3246210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3771394" y="3725155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3774516" y="4197497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3771394" y="4679026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3771394" y="5167510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1706040" y="5649043"/>
              <a:ext cx="504092" cy="490153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221707" y="5658959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2737374" y="5658959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3253041" y="5660251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768708" y="5656923"/>
              <a:ext cx="504092" cy="480237"/>
            </a:xfrm>
            <a:prstGeom prst="rect">
              <a:avLst/>
            </a:prstGeom>
            <a:solidFill>
              <a:srgbClr val="E1EFD8"/>
            </a:solid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500" name="Google Shape;500;p19"/>
          <p:cNvSpPr/>
          <p:nvPr/>
        </p:nvSpPr>
        <p:spPr>
          <a:xfrm>
            <a:off x="7865241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501" name="Google Shape;501;p19"/>
          <p:cNvSpPr/>
          <p:nvPr/>
        </p:nvSpPr>
        <p:spPr>
          <a:xfrm>
            <a:off x="8369333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502" name="Google Shape;502;p19"/>
          <p:cNvSpPr/>
          <p:nvPr/>
        </p:nvSpPr>
        <p:spPr>
          <a:xfrm>
            <a:off x="8849979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503" name="Google Shape;503;p19"/>
          <p:cNvSpPr/>
          <p:nvPr/>
        </p:nvSpPr>
        <p:spPr>
          <a:xfrm>
            <a:off x="9354071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504" name="Google Shape;504;p19"/>
          <p:cNvSpPr/>
          <p:nvPr/>
        </p:nvSpPr>
        <p:spPr>
          <a:xfrm>
            <a:off x="9858163" y="267643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505" name="Google Shape;505;p19"/>
          <p:cNvSpPr/>
          <p:nvPr/>
        </p:nvSpPr>
        <p:spPr>
          <a:xfrm>
            <a:off x="7865241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506" name="Google Shape;506;p19"/>
          <p:cNvSpPr/>
          <p:nvPr/>
        </p:nvSpPr>
        <p:spPr>
          <a:xfrm>
            <a:off x="8369333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507" name="Google Shape;507;p19"/>
          <p:cNvSpPr/>
          <p:nvPr/>
        </p:nvSpPr>
        <p:spPr>
          <a:xfrm>
            <a:off x="8849979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508" name="Google Shape;508;p19"/>
          <p:cNvSpPr/>
          <p:nvPr/>
        </p:nvSpPr>
        <p:spPr>
          <a:xfrm>
            <a:off x="9354071" y="1205059"/>
            <a:ext cx="504092" cy="63304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509" name="Google Shape;509;p19"/>
          <p:cNvSpPr txBox="1"/>
          <p:nvPr/>
        </p:nvSpPr>
        <p:spPr>
          <a:xfrm>
            <a:off x="7384595" y="125997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9"/>
          <p:cNvSpPr txBox="1"/>
          <p:nvPr/>
        </p:nvSpPr>
        <p:spPr>
          <a:xfrm>
            <a:off x="7384595" y="311719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511" name="Google Shape;511;p19"/>
          <p:cNvSpPr/>
          <p:nvPr/>
        </p:nvSpPr>
        <p:spPr>
          <a:xfrm>
            <a:off x="3232290" y="3234636"/>
            <a:ext cx="504092" cy="490153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2" name="Google Shape;512;p19"/>
          <p:cNvSpPr/>
          <p:nvPr/>
        </p:nvSpPr>
        <p:spPr>
          <a:xfrm>
            <a:off x="3747957" y="3244552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3" name="Google Shape;513;p19"/>
          <p:cNvSpPr/>
          <p:nvPr/>
        </p:nvSpPr>
        <p:spPr>
          <a:xfrm>
            <a:off x="4263624" y="3244552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4" name="Google Shape;514;p19"/>
          <p:cNvSpPr/>
          <p:nvPr/>
        </p:nvSpPr>
        <p:spPr>
          <a:xfrm>
            <a:off x="4779291" y="3245844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5" name="Google Shape;515;p19"/>
          <p:cNvSpPr/>
          <p:nvPr/>
        </p:nvSpPr>
        <p:spPr>
          <a:xfrm>
            <a:off x="3232290" y="3713581"/>
            <a:ext cx="504092" cy="490153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16" name="Google Shape;516;p19"/>
          <p:cNvSpPr/>
          <p:nvPr/>
        </p:nvSpPr>
        <p:spPr>
          <a:xfrm>
            <a:off x="3747957" y="3723497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7" name="Google Shape;517;p19"/>
          <p:cNvSpPr/>
          <p:nvPr/>
        </p:nvSpPr>
        <p:spPr>
          <a:xfrm>
            <a:off x="4263624" y="3723497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8" name="Google Shape;518;p19"/>
          <p:cNvSpPr/>
          <p:nvPr/>
        </p:nvSpPr>
        <p:spPr>
          <a:xfrm>
            <a:off x="4779291" y="3724789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9" name="Google Shape;519;p19"/>
          <p:cNvSpPr/>
          <p:nvPr/>
        </p:nvSpPr>
        <p:spPr>
          <a:xfrm>
            <a:off x="3235412" y="4185923"/>
            <a:ext cx="504092" cy="490153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20" name="Google Shape;520;p19"/>
          <p:cNvSpPr/>
          <p:nvPr/>
        </p:nvSpPr>
        <p:spPr>
          <a:xfrm>
            <a:off x="3751079" y="4195839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21" name="Google Shape;521;p19"/>
          <p:cNvSpPr/>
          <p:nvPr/>
        </p:nvSpPr>
        <p:spPr>
          <a:xfrm>
            <a:off x="4266746" y="4195839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22" name="Google Shape;522;p19"/>
          <p:cNvSpPr/>
          <p:nvPr/>
        </p:nvSpPr>
        <p:spPr>
          <a:xfrm>
            <a:off x="4782413" y="4197131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23" name="Google Shape;523;p19"/>
          <p:cNvSpPr/>
          <p:nvPr/>
        </p:nvSpPr>
        <p:spPr>
          <a:xfrm>
            <a:off x="3232290" y="4667452"/>
            <a:ext cx="504092" cy="490153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24" name="Google Shape;524;p19"/>
          <p:cNvSpPr/>
          <p:nvPr/>
        </p:nvSpPr>
        <p:spPr>
          <a:xfrm>
            <a:off x="3747957" y="4677368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25" name="Google Shape;525;p19"/>
          <p:cNvSpPr/>
          <p:nvPr/>
        </p:nvSpPr>
        <p:spPr>
          <a:xfrm>
            <a:off x="4263624" y="4677368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26" name="Google Shape;526;p19"/>
          <p:cNvSpPr/>
          <p:nvPr/>
        </p:nvSpPr>
        <p:spPr>
          <a:xfrm>
            <a:off x="4779291" y="4678660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27" name="Google Shape;527;p19"/>
          <p:cNvSpPr/>
          <p:nvPr/>
        </p:nvSpPr>
        <p:spPr>
          <a:xfrm>
            <a:off x="3232290" y="5155936"/>
            <a:ext cx="504092" cy="490153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28" name="Google Shape;528;p19"/>
          <p:cNvSpPr/>
          <p:nvPr/>
        </p:nvSpPr>
        <p:spPr>
          <a:xfrm>
            <a:off x="3747957" y="5165852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29" name="Google Shape;529;p19"/>
          <p:cNvSpPr/>
          <p:nvPr/>
        </p:nvSpPr>
        <p:spPr>
          <a:xfrm>
            <a:off x="4263624" y="5165852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30" name="Google Shape;530;p19"/>
          <p:cNvSpPr/>
          <p:nvPr/>
        </p:nvSpPr>
        <p:spPr>
          <a:xfrm>
            <a:off x="4779291" y="5167144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31" name="Google Shape;531;p19"/>
          <p:cNvSpPr/>
          <p:nvPr/>
        </p:nvSpPr>
        <p:spPr>
          <a:xfrm>
            <a:off x="2233939" y="3720772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532" name="Google Shape;532;p19"/>
          <p:cNvSpPr/>
          <p:nvPr/>
        </p:nvSpPr>
        <p:spPr>
          <a:xfrm>
            <a:off x="2233939" y="4220560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533" name="Google Shape;533;p19"/>
          <p:cNvSpPr/>
          <p:nvPr/>
        </p:nvSpPr>
        <p:spPr>
          <a:xfrm>
            <a:off x="2233939" y="4717676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534" name="Google Shape;534;p19"/>
          <p:cNvSpPr/>
          <p:nvPr/>
        </p:nvSpPr>
        <p:spPr>
          <a:xfrm>
            <a:off x="2233939" y="5203217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535" name="Google Shape;535;p19"/>
          <p:cNvSpPr/>
          <p:nvPr/>
        </p:nvSpPr>
        <p:spPr>
          <a:xfrm>
            <a:off x="2233939" y="5701609"/>
            <a:ext cx="504092" cy="448466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536" name="Google Shape;536;p19"/>
          <p:cNvSpPr/>
          <p:nvPr/>
        </p:nvSpPr>
        <p:spPr>
          <a:xfrm>
            <a:off x="3753150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537" name="Google Shape;537;p19"/>
          <p:cNvSpPr/>
          <p:nvPr/>
        </p:nvSpPr>
        <p:spPr>
          <a:xfrm>
            <a:off x="4268817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538" name="Google Shape;538;p19"/>
          <p:cNvSpPr/>
          <p:nvPr/>
        </p:nvSpPr>
        <p:spPr>
          <a:xfrm>
            <a:off x="4784188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539" name="Google Shape;539;p19"/>
          <p:cNvSpPr/>
          <p:nvPr/>
        </p:nvSpPr>
        <p:spPr>
          <a:xfrm>
            <a:off x="5299855" y="2361235"/>
            <a:ext cx="504092" cy="475893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540" name="Google Shape;540;p19"/>
          <p:cNvSpPr txBox="1"/>
          <p:nvPr/>
        </p:nvSpPr>
        <p:spPr>
          <a:xfrm>
            <a:off x="1703575" y="4630071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541" name="Google Shape;541;p19"/>
          <p:cNvSpPr txBox="1"/>
          <p:nvPr/>
        </p:nvSpPr>
        <p:spPr>
          <a:xfrm>
            <a:off x="4492576" y="1739672"/>
            <a:ext cx="543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9"/>
          <p:cNvSpPr/>
          <p:nvPr/>
        </p:nvSpPr>
        <p:spPr>
          <a:xfrm>
            <a:off x="5295394" y="3246211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43" name="Google Shape;543;p19"/>
          <p:cNvSpPr/>
          <p:nvPr/>
        </p:nvSpPr>
        <p:spPr>
          <a:xfrm>
            <a:off x="5295394" y="3725156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44" name="Google Shape;544;p19"/>
          <p:cNvSpPr/>
          <p:nvPr/>
        </p:nvSpPr>
        <p:spPr>
          <a:xfrm>
            <a:off x="5298516" y="4197498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45" name="Google Shape;545;p19"/>
          <p:cNvSpPr/>
          <p:nvPr/>
        </p:nvSpPr>
        <p:spPr>
          <a:xfrm>
            <a:off x="5295394" y="4679027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46" name="Google Shape;546;p19"/>
          <p:cNvSpPr/>
          <p:nvPr/>
        </p:nvSpPr>
        <p:spPr>
          <a:xfrm>
            <a:off x="5295394" y="5167511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47" name="Google Shape;547;p19"/>
          <p:cNvSpPr/>
          <p:nvPr/>
        </p:nvSpPr>
        <p:spPr>
          <a:xfrm>
            <a:off x="3230040" y="5649044"/>
            <a:ext cx="504092" cy="490153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48" name="Google Shape;548;p19"/>
          <p:cNvSpPr/>
          <p:nvPr/>
        </p:nvSpPr>
        <p:spPr>
          <a:xfrm>
            <a:off x="3745707" y="5658960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49" name="Google Shape;549;p19"/>
          <p:cNvSpPr/>
          <p:nvPr/>
        </p:nvSpPr>
        <p:spPr>
          <a:xfrm>
            <a:off x="4261374" y="5658960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50" name="Google Shape;550;p19"/>
          <p:cNvSpPr/>
          <p:nvPr/>
        </p:nvSpPr>
        <p:spPr>
          <a:xfrm>
            <a:off x="4777041" y="5660252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51" name="Google Shape;551;p19"/>
          <p:cNvSpPr/>
          <p:nvPr/>
        </p:nvSpPr>
        <p:spPr>
          <a:xfrm>
            <a:off x="5292708" y="5656924"/>
            <a:ext cx="504092" cy="480237"/>
          </a:xfrm>
          <a:prstGeom prst="rect">
            <a:avLst/>
          </a:prstGeom>
          <a:solidFill>
            <a:srgbClr val="E1EFD8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52" name="Google Shape;552;p19"/>
          <p:cNvSpPr txBox="1"/>
          <p:nvPr>
            <p:ph idx="1" type="body"/>
          </p:nvPr>
        </p:nvSpPr>
        <p:spPr>
          <a:xfrm>
            <a:off x="3970981" y="6034787"/>
            <a:ext cx="8292612" cy="137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8613" l="0" r="0" t="-1376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553" name="Google Shape;553;p19"/>
          <p:cNvSpPr txBox="1"/>
          <p:nvPr/>
        </p:nvSpPr>
        <p:spPr>
          <a:xfrm>
            <a:off x="6876004" y="3692185"/>
            <a:ext cx="29866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So the LCS of X and Y has length 3.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5d5788007_0_90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70" name="Google Shape;170;g1f5d5788007_0_90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Dynamic Programming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Greedy Algorithms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Activity selection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Scheduling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Huffman Encoding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Recipe </a:t>
            </a:r>
            <a:r>
              <a:rPr lang="en-US" sz="2800">
                <a:solidFill>
                  <a:schemeClr val="accent3"/>
                </a:solidFill>
              </a:rPr>
              <a:t>for applying Dynamic Programming</a:t>
            </a:r>
            <a:endParaRPr/>
          </a:p>
        </p:txBody>
      </p:sp>
      <p:sp>
        <p:nvSpPr>
          <p:cNvPr id="559" name="Google Shape;559;p20"/>
          <p:cNvSpPr txBox="1"/>
          <p:nvPr>
            <p:ph idx="1" type="body"/>
          </p:nvPr>
        </p:nvSpPr>
        <p:spPr>
          <a:xfrm>
            <a:off x="2152650" y="1690689"/>
            <a:ext cx="7886700" cy="516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1: </a:t>
            </a:r>
            <a:r>
              <a:rPr lang="en-US"/>
              <a:t>Identify </a:t>
            </a:r>
            <a:r>
              <a:rPr lang="en-US">
                <a:solidFill>
                  <a:schemeClr val="accent1"/>
                </a:solidFill>
              </a:rPr>
              <a:t>optimal substructure.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2: </a:t>
            </a:r>
            <a:r>
              <a:rPr lang="en-US"/>
              <a:t>Find a </a:t>
            </a:r>
            <a:r>
              <a:rPr lang="en-US">
                <a:solidFill>
                  <a:schemeClr val="accent6"/>
                </a:solidFill>
              </a:rPr>
              <a:t>recursive formulation </a:t>
            </a:r>
            <a:r>
              <a:rPr lang="en-US"/>
              <a:t>for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3: </a:t>
            </a:r>
            <a:r>
              <a:rPr lang="en-US">
                <a:solidFill>
                  <a:schemeClr val="accent5"/>
                </a:solidFill>
              </a:rPr>
              <a:t>Use dynamic programming </a:t>
            </a:r>
            <a:r>
              <a:rPr lang="en-US"/>
              <a:t>to find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4: </a:t>
            </a:r>
            <a:r>
              <a:rPr lang="en-US"/>
              <a:t>If needed, keep track of some additional info so that the algorithm from Step 3 can </a:t>
            </a:r>
            <a:r>
              <a:rPr lang="en-US">
                <a:solidFill>
                  <a:srgbClr val="B400AB"/>
                </a:solidFill>
              </a:rPr>
              <a:t>find the actual LCS.</a:t>
            </a:r>
            <a:endParaRPr/>
          </a:p>
        </p:txBody>
      </p:sp>
      <p:sp>
        <p:nvSpPr>
          <p:cNvPr id="560" name="Google Shape;560;p20"/>
          <p:cNvSpPr/>
          <p:nvPr/>
        </p:nvSpPr>
        <p:spPr>
          <a:xfrm rot="-2593072">
            <a:off x="9460691" y="3814719"/>
            <a:ext cx="902677" cy="45463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400AB"/>
          </a:solidFill>
          <a:ln cap="flat" cmpd="sng" w="12700">
            <a:solidFill>
              <a:srgbClr val="3856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Finding an LCS</a:t>
            </a:r>
            <a:endParaRPr sz="5400"/>
          </a:p>
        </p:txBody>
      </p:sp>
      <p:sp>
        <p:nvSpPr>
          <p:cNvPr id="566" name="Google Shape;566;p21"/>
          <p:cNvSpPr txBox="1"/>
          <p:nvPr>
            <p:ph idx="1" type="body"/>
          </p:nvPr>
        </p:nvSpPr>
        <p:spPr>
          <a:xfrm>
            <a:off x="2152650" y="1825625"/>
            <a:ext cx="82105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See lecture notes for pseudocode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Takes time O(mn) to fill the table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Takes time O(n + m) on top of that to recover the LCS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en-US">
                <a:solidFill>
                  <a:schemeClr val="accent6"/>
                </a:solidFill>
              </a:rPr>
              <a:t>We walk up and left in an n-by-m array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en-US">
                <a:solidFill>
                  <a:schemeClr val="accent6"/>
                </a:solidFill>
              </a:rPr>
              <a:t>We can only do that for n + m steps.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Altogether, we can find LCS(X,Y) in time O(mn).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Time and Space complexity</a:t>
            </a:r>
            <a:endParaRPr/>
          </a:p>
        </p:txBody>
      </p:sp>
      <p:sp>
        <p:nvSpPr>
          <p:cNvPr id="572" name="Google Shape;572;p22"/>
          <p:cNvSpPr txBox="1"/>
          <p:nvPr>
            <p:ph idx="1" type="body"/>
          </p:nvPr>
        </p:nvSpPr>
        <p:spPr>
          <a:xfrm>
            <a:off x="2152650" y="1825625"/>
            <a:ext cx="8318580" cy="471407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71" r="-1676" t="-21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have we learned?</a:t>
            </a:r>
            <a:endParaRPr/>
          </a:p>
        </p:txBody>
      </p:sp>
      <p:sp>
        <p:nvSpPr>
          <p:cNvPr id="578" name="Google Shape;578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can find LCS(X,Y) in time O(nm)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if |Y|=n, |X|=m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went through the steps of coming up with a dynamic programming algorithm.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We kept a 2-dimensional table, breaking down the problem by decrementing the length of X and 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f5d5788007_0_45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Greedy Algorithms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f5d5788007_0_45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strategy</a:t>
            </a:r>
            <a:br>
              <a:rPr lang="en-US"/>
            </a:br>
            <a:r>
              <a:rPr lang="en-US" sz="3200"/>
              <a:t>for greedy algorithms</a:t>
            </a:r>
            <a:endParaRPr sz="4000"/>
          </a:p>
        </p:txBody>
      </p:sp>
      <p:sp>
        <p:nvSpPr>
          <p:cNvPr id="589" name="Google Shape;589;g1f5d5788007_0_45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Make a </a:t>
            </a:r>
            <a:r>
              <a:rPr b="1" lang="en-US">
                <a:solidFill>
                  <a:srgbClr val="E56B74"/>
                </a:solidFill>
              </a:rPr>
              <a:t>series of choices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Show that, at each step, our choice </a:t>
            </a:r>
            <a:r>
              <a:rPr b="1" lang="en-US">
                <a:solidFill>
                  <a:schemeClr val="accent4"/>
                </a:solidFill>
              </a:rPr>
              <a:t>won’t rule out all optimal solutions</a:t>
            </a:r>
            <a:r>
              <a:rPr lang="en-US"/>
              <a:t> at the end of the day.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After we’ve made all our choices, there is an optimal solution we haven’t ruled out, </a:t>
            </a:r>
            <a:r>
              <a:rPr b="1" lang="en-US">
                <a:solidFill>
                  <a:schemeClr val="accent1"/>
                </a:solidFill>
              </a:rPr>
              <a:t>so we must have found one.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90" name="Google Shape;590;g1f5d5788007_0_4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0" y="4500665"/>
            <a:ext cx="2064898" cy="1963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f5d5788007_0_46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strategy (formally)</a:t>
            </a:r>
            <a:br>
              <a:rPr lang="en-US"/>
            </a:br>
            <a:r>
              <a:rPr lang="en-US" sz="3200"/>
              <a:t>for greedy algorithms</a:t>
            </a:r>
            <a:endParaRPr/>
          </a:p>
        </p:txBody>
      </p:sp>
      <p:sp>
        <p:nvSpPr>
          <p:cNvPr id="596" name="Google Shape;596;g1f5d5788007_0_46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Inductive Hypothesis: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After greedy choice t, you haven’t ruled out success.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Base case: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Success is possible before you make any choices.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Inductive step: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If you haven’t ruled out success after choice t, then you won’t rule out success after choice t+1.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Conclusion: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If you reach the end of the algorithm and haven’t ruled out success then you must have succeeded.</a:t>
            </a:r>
            <a:endParaRPr/>
          </a:p>
        </p:txBody>
      </p:sp>
      <p:pic>
        <p:nvPicPr>
          <p:cNvPr id="597" name="Google Shape;597;g1f5d5788007_0_4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2325" y="302399"/>
            <a:ext cx="1009015" cy="1320823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g1f5d5788007_0_461"/>
          <p:cNvSpPr txBox="1"/>
          <p:nvPr/>
        </p:nvSpPr>
        <p:spPr>
          <a:xfrm>
            <a:off x="7714736" y="1623222"/>
            <a:ext cx="295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“Success” here means “finding an optimal solution.”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f5d5788007_0_4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strategy</a:t>
            </a:r>
            <a:br>
              <a:rPr lang="en-US"/>
            </a:br>
            <a:r>
              <a:rPr lang="en-US" sz="3100"/>
              <a:t>for showing we don’t rule out success</a:t>
            </a:r>
            <a:endParaRPr/>
          </a:p>
        </p:txBody>
      </p:sp>
      <p:sp>
        <p:nvSpPr>
          <p:cNvPr id="604" name="Google Shape;604;g1f5d5788007_0_468"/>
          <p:cNvSpPr txBox="1"/>
          <p:nvPr>
            <p:ph idx="1" type="body"/>
          </p:nvPr>
        </p:nvSpPr>
        <p:spPr>
          <a:xfrm>
            <a:off x="2152650" y="1825625"/>
            <a:ext cx="8156400" cy="46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Suppose that you’re on track to make an optimal solution T*.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Eg, after you’ve picked activity i, you’re still on track.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Suppose that T* </a:t>
            </a:r>
            <a:r>
              <a:rPr i="1" lang="en-US"/>
              <a:t>disagrees</a:t>
            </a:r>
            <a:r>
              <a:rPr lang="en-US"/>
              <a:t> with your next greedy choice.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Eg, it </a:t>
            </a:r>
            <a:r>
              <a:rPr i="1" lang="en-US">
                <a:solidFill>
                  <a:schemeClr val="accent4"/>
                </a:solidFill>
              </a:rPr>
              <a:t>doesn’t</a:t>
            </a:r>
            <a:r>
              <a:rPr lang="en-US">
                <a:solidFill>
                  <a:schemeClr val="accent4"/>
                </a:solidFill>
              </a:rPr>
              <a:t> involve activity k.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Manipulate T*  in order to make a solution T that’s not worse but that </a:t>
            </a:r>
            <a:r>
              <a:rPr i="1" lang="en-US"/>
              <a:t>agrees</a:t>
            </a:r>
            <a:r>
              <a:rPr lang="en-US"/>
              <a:t> with your greedy choice.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Eg, swap whatever activity T* did pick next with activity k.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f5d5788007_0_4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Sub-problem graph view</a:t>
            </a:r>
            <a:endParaRPr/>
          </a:p>
        </p:txBody>
      </p:sp>
      <p:sp>
        <p:nvSpPr>
          <p:cNvPr id="610" name="Google Shape;610;g1f5d5788007_0_47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Divide-and-conquer:</a:t>
            </a:r>
            <a:endParaRPr/>
          </a:p>
        </p:txBody>
      </p:sp>
      <p:sp>
        <p:nvSpPr>
          <p:cNvPr id="611" name="Google Shape;611;g1f5d5788007_0_473"/>
          <p:cNvSpPr/>
          <p:nvPr/>
        </p:nvSpPr>
        <p:spPr>
          <a:xfrm>
            <a:off x="4695092" y="2438400"/>
            <a:ext cx="28017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 problem</a:t>
            </a:r>
            <a:endParaRPr/>
          </a:p>
        </p:txBody>
      </p:sp>
      <p:sp>
        <p:nvSpPr>
          <p:cNvPr id="612" name="Google Shape;612;g1f5d5788007_0_473"/>
          <p:cNvSpPr/>
          <p:nvPr/>
        </p:nvSpPr>
        <p:spPr>
          <a:xfrm>
            <a:off x="7496908" y="3879789"/>
            <a:ext cx="20925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g1f5d5788007_0_473"/>
          <p:cNvSpPr/>
          <p:nvPr/>
        </p:nvSpPr>
        <p:spPr>
          <a:xfrm>
            <a:off x="2732209" y="3906959"/>
            <a:ext cx="20925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/>
          </a:p>
        </p:txBody>
      </p:sp>
      <p:sp>
        <p:nvSpPr>
          <p:cNvPr id="614" name="Google Shape;614;g1f5d5788007_0_473"/>
          <p:cNvSpPr/>
          <p:nvPr/>
        </p:nvSpPr>
        <p:spPr>
          <a:xfrm>
            <a:off x="8768130" y="5613982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/>
          </a:p>
        </p:txBody>
      </p:sp>
      <p:sp>
        <p:nvSpPr>
          <p:cNvPr id="615" name="Google Shape;615;g1f5d5788007_0_473"/>
          <p:cNvSpPr/>
          <p:nvPr/>
        </p:nvSpPr>
        <p:spPr>
          <a:xfrm>
            <a:off x="6726849" y="5627567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g1f5d5788007_0_473"/>
          <p:cNvSpPr/>
          <p:nvPr/>
        </p:nvSpPr>
        <p:spPr>
          <a:xfrm>
            <a:off x="4555882" y="5613982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g1f5d5788007_0_473"/>
          <p:cNvSpPr/>
          <p:nvPr/>
        </p:nvSpPr>
        <p:spPr>
          <a:xfrm>
            <a:off x="2935990" y="5613982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g1f5d5788007_0_473"/>
          <p:cNvSpPr/>
          <p:nvPr/>
        </p:nvSpPr>
        <p:spPr>
          <a:xfrm>
            <a:off x="1316099" y="5627567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9" name="Google Shape;619;g1f5d5788007_0_473"/>
          <p:cNvCxnSpPr>
            <a:stCxn id="611" idx="4"/>
            <a:endCxn id="612" idx="0"/>
          </p:cNvCxnSpPr>
          <p:nvPr/>
        </p:nvCxnSpPr>
        <p:spPr>
          <a:xfrm>
            <a:off x="6095942" y="3294300"/>
            <a:ext cx="2447100" cy="5856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g1f5d5788007_0_473"/>
          <p:cNvCxnSpPr>
            <a:endCxn id="613" idx="0"/>
          </p:cNvCxnSpPr>
          <p:nvPr/>
        </p:nvCxnSpPr>
        <p:spPr>
          <a:xfrm flipH="1">
            <a:off x="3778459" y="3307859"/>
            <a:ext cx="2317500" cy="5991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1" name="Google Shape;621;g1f5d5788007_0_473"/>
          <p:cNvCxnSpPr>
            <a:stCxn id="612" idx="4"/>
            <a:endCxn id="615" idx="0"/>
          </p:cNvCxnSpPr>
          <p:nvPr/>
        </p:nvCxnSpPr>
        <p:spPr>
          <a:xfrm flipH="1">
            <a:off x="7497058" y="4735689"/>
            <a:ext cx="1046100" cy="8919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g1f5d5788007_0_473"/>
          <p:cNvCxnSpPr>
            <a:endCxn id="614" idx="0"/>
          </p:cNvCxnSpPr>
          <p:nvPr/>
        </p:nvCxnSpPr>
        <p:spPr>
          <a:xfrm>
            <a:off x="8543130" y="4735582"/>
            <a:ext cx="995100" cy="8784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g1f5d5788007_0_473"/>
          <p:cNvCxnSpPr>
            <a:stCxn id="613" idx="4"/>
            <a:endCxn id="616" idx="0"/>
          </p:cNvCxnSpPr>
          <p:nvPr/>
        </p:nvCxnSpPr>
        <p:spPr>
          <a:xfrm>
            <a:off x="3778459" y="4762859"/>
            <a:ext cx="1547400" cy="8511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g1f5d5788007_0_473"/>
          <p:cNvCxnSpPr>
            <a:endCxn id="617" idx="0"/>
          </p:cNvCxnSpPr>
          <p:nvPr/>
        </p:nvCxnSpPr>
        <p:spPr>
          <a:xfrm flipH="1">
            <a:off x="3706090" y="4776382"/>
            <a:ext cx="36300" cy="8376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g1f5d5788007_0_473"/>
          <p:cNvCxnSpPr>
            <a:stCxn id="613" idx="4"/>
            <a:endCxn id="618" idx="0"/>
          </p:cNvCxnSpPr>
          <p:nvPr/>
        </p:nvCxnSpPr>
        <p:spPr>
          <a:xfrm flipH="1">
            <a:off x="2086159" y="4762859"/>
            <a:ext cx="1692300" cy="8646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f5d5788007_0_4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Sub-problem graph view</a:t>
            </a:r>
            <a:endParaRPr/>
          </a:p>
        </p:txBody>
      </p:sp>
      <p:sp>
        <p:nvSpPr>
          <p:cNvPr id="631" name="Google Shape;631;g1f5d5788007_0_49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Dynamic Programming:</a:t>
            </a:r>
            <a:endParaRPr/>
          </a:p>
        </p:txBody>
      </p:sp>
      <p:sp>
        <p:nvSpPr>
          <p:cNvPr id="632" name="Google Shape;632;g1f5d5788007_0_493"/>
          <p:cNvSpPr/>
          <p:nvPr/>
        </p:nvSpPr>
        <p:spPr>
          <a:xfrm>
            <a:off x="4695092" y="2438400"/>
            <a:ext cx="28017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 problem</a:t>
            </a:r>
            <a:endParaRPr/>
          </a:p>
        </p:txBody>
      </p:sp>
      <p:sp>
        <p:nvSpPr>
          <p:cNvPr id="633" name="Google Shape;633;g1f5d5788007_0_493"/>
          <p:cNvSpPr/>
          <p:nvPr/>
        </p:nvSpPr>
        <p:spPr>
          <a:xfrm>
            <a:off x="7496908" y="3879789"/>
            <a:ext cx="20925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g1f5d5788007_0_493"/>
          <p:cNvSpPr/>
          <p:nvPr/>
        </p:nvSpPr>
        <p:spPr>
          <a:xfrm>
            <a:off x="2732209" y="3906959"/>
            <a:ext cx="20925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/>
          </a:p>
        </p:txBody>
      </p:sp>
      <p:sp>
        <p:nvSpPr>
          <p:cNvPr id="635" name="Google Shape;635;g1f5d5788007_0_493"/>
          <p:cNvSpPr/>
          <p:nvPr/>
        </p:nvSpPr>
        <p:spPr>
          <a:xfrm>
            <a:off x="8768130" y="5613982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/>
          </a:p>
        </p:txBody>
      </p:sp>
      <p:sp>
        <p:nvSpPr>
          <p:cNvPr id="636" name="Google Shape;636;g1f5d5788007_0_493"/>
          <p:cNvSpPr/>
          <p:nvPr/>
        </p:nvSpPr>
        <p:spPr>
          <a:xfrm>
            <a:off x="6726849" y="5647773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g1f5d5788007_0_493"/>
          <p:cNvSpPr/>
          <p:nvPr/>
        </p:nvSpPr>
        <p:spPr>
          <a:xfrm>
            <a:off x="4191734" y="5645697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g1f5d5788007_0_493"/>
          <p:cNvSpPr/>
          <p:nvPr/>
        </p:nvSpPr>
        <p:spPr>
          <a:xfrm>
            <a:off x="1962150" y="5645697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9" name="Google Shape;639;g1f5d5788007_0_493"/>
          <p:cNvCxnSpPr>
            <a:stCxn id="632" idx="4"/>
            <a:endCxn id="633" idx="0"/>
          </p:cNvCxnSpPr>
          <p:nvPr/>
        </p:nvCxnSpPr>
        <p:spPr>
          <a:xfrm>
            <a:off x="6095942" y="3294300"/>
            <a:ext cx="2447100" cy="5856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g1f5d5788007_0_493"/>
          <p:cNvCxnSpPr>
            <a:endCxn id="634" idx="0"/>
          </p:cNvCxnSpPr>
          <p:nvPr/>
        </p:nvCxnSpPr>
        <p:spPr>
          <a:xfrm flipH="1">
            <a:off x="3778459" y="3307859"/>
            <a:ext cx="2317500" cy="5991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g1f5d5788007_0_493"/>
          <p:cNvCxnSpPr>
            <a:stCxn id="633" idx="4"/>
            <a:endCxn id="636" idx="0"/>
          </p:cNvCxnSpPr>
          <p:nvPr/>
        </p:nvCxnSpPr>
        <p:spPr>
          <a:xfrm flipH="1">
            <a:off x="7497058" y="4735689"/>
            <a:ext cx="1046100" cy="9120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g1f5d5788007_0_493"/>
          <p:cNvCxnSpPr>
            <a:endCxn id="635" idx="0"/>
          </p:cNvCxnSpPr>
          <p:nvPr/>
        </p:nvCxnSpPr>
        <p:spPr>
          <a:xfrm>
            <a:off x="8543130" y="4735582"/>
            <a:ext cx="995100" cy="8784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g1f5d5788007_0_493"/>
          <p:cNvCxnSpPr>
            <a:stCxn id="634" idx="4"/>
            <a:endCxn id="636" idx="0"/>
          </p:cNvCxnSpPr>
          <p:nvPr/>
        </p:nvCxnSpPr>
        <p:spPr>
          <a:xfrm>
            <a:off x="3778459" y="4762859"/>
            <a:ext cx="3718500" cy="8850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g1f5d5788007_0_493"/>
          <p:cNvCxnSpPr>
            <a:stCxn id="634" idx="4"/>
            <a:endCxn id="637" idx="0"/>
          </p:cNvCxnSpPr>
          <p:nvPr/>
        </p:nvCxnSpPr>
        <p:spPr>
          <a:xfrm>
            <a:off x="3778459" y="4762859"/>
            <a:ext cx="1183500" cy="8829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g1f5d5788007_0_493"/>
          <p:cNvCxnSpPr>
            <a:stCxn id="634" idx="4"/>
            <a:endCxn id="638" idx="0"/>
          </p:cNvCxnSpPr>
          <p:nvPr/>
        </p:nvCxnSpPr>
        <p:spPr>
          <a:xfrm flipH="1">
            <a:off x="2732359" y="4762859"/>
            <a:ext cx="1046100" cy="8829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6" name="Google Shape;646;g1f5d5788007_0_493"/>
          <p:cNvSpPr/>
          <p:nvPr/>
        </p:nvSpPr>
        <p:spPr>
          <a:xfrm>
            <a:off x="5037443" y="3934129"/>
            <a:ext cx="20925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/>
          </a:p>
        </p:txBody>
      </p:sp>
      <p:cxnSp>
        <p:nvCxnSpPr>
          <p:cNvPr id="647" name="Google Shape;647;g1f5d5788007_0_493"/>
          <p:cNvCxnSpPr>
            <a:stCxn id="646" idx="4"/>
            <a:endCxn id="635" idx="0"/>
          </p:cNvCxnSpPr>
          <p:nvPr/>
        </p:nvCxnSpPr>
        <p:spPr>
          <a:xfrm>
            <a:off x="6083693" y="4790029"/>
            <a:ext cx="3454500" cy="8241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g1f5d5788007_0_493"/>
          <p:cNvCxnSpPr>
            <a:stCxn id="632" idx="4"/>
            <a:endCxn id="646" idx="0"/>
          </p:cNvCxnSpPr>
          <p:nvPr/>
        </p:nvCxnSpPr>
        <p:spPr>
          <a:xfrm flipH="1">
            <a:off x="6083642" y="3294300"/>
            <a:ext cx="12300" cy="6399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g1f5d5788007_0_493"/>
          <p:cNvCxnSpPr>
            <a:stCxn id="646" idx="4"/>
            <a:endCxn id="638" idx="0"/>
          </p:cNvCxnSpPr>
          <p:nvPr/>
        </p:nvCxnSpPr>
        <p:spPr>
          <a:xfrm flipH="1">
            <a:off x="2732393" y="4790029"/>
            <a:ext cx="3351300" cy="8556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g1f5d5788007_0_493"/>
          <p:cNvCxnSpPr>
            <a:stCxn id="646" idx="4"/>
            <a:endCxn id="637" idx="0"/>
          </p:cNvCxnSpPr>
          <p:nvPr/>
        </p:nvCxnSpPr>
        <p:spPr>
          <a:xfrm flipH="1">
            <a:off x="4961693" y="4790029"/>
            <a:ext cx="1122000" cy="8556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1" name="Google Shape;651;g1f5d5788007_0_493"/>
          <p:cNvCxnSpPr>
            <a:stCxn id="646" idx="4"/>
            <a:endCxn id="636" idx="0"/>
          </p:cNvCxnSpPr>
          <p:nvPr/>
        </p:nvCxnSpPr>
        <p:spPr>
          <a:xfrm>
            <a:off x="6083693" y="4790029"/>
            <a:ext cx="1413300" cy="8577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5d5788007_0_90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Dynamic Programming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f5d5788007_0_5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Sub-problem graph view</a:t>
            </a:r>
            <a:endParaRPr/>
          </a:p>
        </p:txBody>
      </p:sp>
      <p:sp>
        <p:nvSpPr>
          <p:cNvPr id="657" name="Google Shape;657;g1f5d5788007_0_5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Greedy algorithms:</a:t>
            </a:r>
            <a:endParaRPr/>
          </a:p>
        </p:txBody>
      </p:sp>
      <p:sp>
        <p:nvSpPr>
          <p:cNvPr id="658" name="Google Shape;658;g1f5d5788007_0_518"/>
          <p:cNvSpPr/>
          <p:nvPr/>
        </p:nvSpPr>
        <p:spPr>
          <a:xfrm>
            <a:off x="1846384" y="2508740"/>
            <a:ext cx="28017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 problem</a:t>
            </a:r>
            <a:endParaRPr/>
          </a:p>
        </p:txBody>
      </p:sp>
      <p:sp>
        <p:nvSpPr>
          <p:cNvPr id="659" name="Google Shape;659;g1f5d5788007_0_518"/>
          <p:cNvSpPr/>
          <p:nvPr/>
        </p:nvSpPr>
        <p:spPr>
          <a:xfrm>
            <a:off x="2464961" y="5581561"/>
            <a:ext cx="15402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sub-sub-problem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g1f5d5788007_0_518"/>
          <p:cNvSpPr/>
          <p:nvPr/>
        </p:nvSpPr>
        <p:spPr>
          <a:xfrm>
            <a:off x="2188735" y="4004469"/>
            <a:ext cx="2092500" cy="855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sub-problem</a:t>
            </a:r>
            <a:endParaRPr/>
          </a:p>
        </p:txBody>
      </p:sp>
      <p:cxnSp>
        <p:nvCxnSpPr>
          <p:cNvPr id="661" name="Google Shape;661;g1f5d5788007_0_518"/>
          <p:cNvCxnSpPr>
            <a:stCxn id="658" idx="4"/>
            <a:endCxn id="660" idx="0"/>
          </p:cNvCxnSpPr>
          <p:nvPr/>
        </p:nvCxnSpPr>
        <p:spPr>
          <a:xfrm flipH="1">
            <a:off x="3234934" y="3364640"/>
            <a:ext cx="12300" cy="6399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2" name="Google Shape;662;g1f5d5788007_0_518"/>
          <p:cNvCxnSpPr>
            <a:stCxn id="660" idx="4"/>
            <a:endCxn id="659" idx="0"/>
          </p:cNvCxnSpPr>
          <p:nvPr/>
        </p:nvCxnSpPr>
        <p:spPr>
          <a:xfrm>
            <a:off x="3234985" y="4860369"/>
            <a:ext cx="0" cy="7212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3" name="Google Shape;663;g1f5d5788007_0_518"/>
          <p:cNvSpPr txBox="1"/>
          <p:nvPr/>
        </p:nvSpPr>
        <p:spPr>
          <a:xfrm>
            <a:off x="4870939" y="2483273"/>
            <a:ext cx="55533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only is there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 sub-structure: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optimal solutions to a problem are made up from optimal solutions of sub-problems</a:t>
            </a:r>
            <a:endParaRPr/>
          </a:p>
          <a:p>
            <a:pPr indent="-158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each problem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depends on only one sub-problem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g1f5d5788007_0_5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1" y="4997471"/>
            <a:ext cx="3327861" cy="18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1f5d5788007_0_5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Social Activity selection</a:t>
            </a:r>
            <a:endParaRPr/>
          </a:p>
        </p:txBody>
      </p:sp>
      <p:sp>
        <p:nvSpPr>
          <p:cNvPr id="670" name="Google Shape;670;g1f5d5788007_0_5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Input: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Activities a</a:t>
            </a:r>
            <a:r>
              <a:rPr baseline="-25000" lang="en-US">
                <a:solidFill>
                  <a:schemeClr val="accent4"/>
                </a:solidFill>
              </a:rPr>
              <a:t>1</a:t>
            </a:r>
            <a:r>
              <a:rPr lang="en-US">
                <a:solidFill>
                  <a:schemeClr val="accent4"/>
                </a:solidFill>
              </a:rPr>
              <a:t>, a</a:t>
            </a:r>
            <a:r>
              <a:rPr baseline="-25000" lang="en-US">
                <a:solidFill>
                  <a:schemeClr val="accent4"/>
                </a:solidFill>
              </a:rPr>
              <a:t>2</a:t>
            </a:r>
            <a:r>
              <a:rPr lang="en-US">
                <a:solidFill>
                  <a:schemeClr val="accent4"/>
                </a:solidFill>
              </a:rPr>
              <a:t>, …, a</a:t>
            </a:r>
            <a:r>
              <a:rPr baseline="-25000" lang="en-US">
                <a:solidFill>
                  <a:schemeClr val="accent4"/>
                </a:solidFill>
              </a:rPr>
              <a:t>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Start times s</a:t>
            </a:r>
            <a:r>
              <a:rPr baseline="-25000" lang="en-US">
                <a:solidFill>
                  <a:schemeClr val="accent4"/>
                </a:solidFill>
              </a:rPr>
              <a:t>1</a:t>
            </a:r>
            <a:r>
              <a:rPr lang="en-US">
                <a:solidFill>
                  <a:schemeClr val="accent4"/>
                </a:solidFill>
              </a:rPr>
              <a:t>, s</a:t>
            </a:r>
            <a:r>
              <a:rPr baseline="-25000" lang="en-US">
                <a:solidFill>
                  <a:schemeClr val="accent4"/>
                </a:solidFill>
              </a:rPr>
              <a:t>2</a:t>
            </a:r>
            <a:r>
              <a:rPr lang="en-US">
                <a:solidFill>
                  <a:schemeClr val="accent4"/>
                </a:solidFill>
              </a:rPr>
              <a:t>, …, s</a:t>
            </a:r>
            <a:r>
              <a:rPr baseline="-25000" lang="en-US">
                <a:solidFill>
                  <a:schemeClr val="accent4"/>
                </a:solidFill>
              </a:rPr>
              <a:t>n</a:t>
            </a:r>
            <a:endParaRPr baseline="-25000">
              <a:solidFill>
                <a:schemeClr val="accent4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Finish times f</a:t>
            </a:r>
            <a:r>
              <a:rPr baseline="-25000" lang="en-US">
                <a:solidFill>
                  <a:schemeClr val="accent4"/>
                </a:solidFill>
              </a:rPr>
              <a:t>1</a:t>
            </a:r>
            <a:r>
              <a:rPr lang="en-US">
                <a:solidFill>
                  <a:schemeClr val="accent4"/>
                </a:solidFill>
              </a:rPr>
              <a:t>, f</a:t>
            </a:r>
            <a:r>
              <a:rPr baseline="-25000" lang="en-US">
                <a:solidFill>
                  <a:schemeClr val="accent4"/>
                </a:solidFill>
              </a:rPr>
              <a:t>2</a:t>
            </a:r>
            <a:r>
              <a:rPr lang="en-US">
                <a:solidFill>
                  <a:schemeClr val="accent4"/>
                </a:solidFill>
              </a:rPr>
              <a:t>, …, f</a:t>
            </a:r>
            <a:r>
              <a:rPr baseline="-25000" lang="en-US">
                <a:solidFill>
                  <a:schemeClr val="accent4"/>
                </a:solidFill>
              </a:rPr>
              <a:t>n</a:t>
            </a:r>
            <a:endParaRPr baseline="-25000">
              <a:solidFill>
                <a:schemeClr val="accent4"/>
              </a:solidFill>
            </a:endParaRPr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Output:</a:t>
            </a:r>
            <a:endParaRPr>
              <a:solidFill>
                <a:schemeClr val="accent5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A way to maximize the number of activities you can do today.</a:t>
            </a:r>
            <a:endParaRPr/>
          </a:p>
        </p:txBody>
      </p:sp>
      <p:sp>
        <p:nvSpPr>
          <p:cNvPr id="671" name="Google Shape;671;g1f5d5788007_0_529"/>
          <p:cNvSpPr txBox="1"/>
          <p:nvPr/>
        </p:nvSpPr>
        <p:spPr>
          <a:xfrm>
            <a:off x="6625237" y="6284298"/>
            <a:ext cx="317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56220"/>
                </a:solidFill>
                <a:latin typeface="Calibri"/>
                <a:ea typeface="Calibri"/>
                <a:cs typeface="Calibri"/>
                <a:sym typeface="Calibri"/>
              </a:rPr>
              <a:t>Think-pair-share!</a:t>
            </a:r>
            <a:endParaRPr/>
          </a:p>
        </p:txBody>
      </p:sp>
      <p:sp>
        <p:nvSpPr>
          <p:cNvPr id="672" name="Google Shape;672;g1f5d5788007_0_529"/>
          <p:cNvSpPr txBox="1"/>
          <p:nvPr/>
        </p:nvSpPr>
        <p:spPr>
          <a:xfrm>
            <a:off x="7490943" y="4831099"/>
            <a:ext cx="305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56220"/>
                </a:solidFill>
                <a:latin typeface="Calibri"/>
                <a:ea typeface="Calibri"/>
                <a:cs typeface="Calibri"/>
                <a:sym typeface="Calibri"/>
              </a:rPr>
              <a:t>In what order should you greedily add activities?</a:t>
            </a:r>
            <a:endParaRPr/>
          </a:p>
        </p:txBody>
      </p:sp>
      <p:sp>
        <p:nvSpPr>
          <p:cNvPr id="673" name="Google Shape;673;g1f5d5788007_0_529"/>
          <p:cNvSpPr/>
          <p:nvPr/>
        </p:nvSpPr>
        <p:spPr>
          <a:xfrm>
            <a:off x="7490944" y="1581610"/>
            <a:ext cx="21843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4" name="Google Shape;674;g1f5d5788007_0_529"/>
          <p:cNvCxnSpPr/>
          <p:nvPr/>
        </p:nvCxnSpPr>
        <p:spPr>
          <a:xfrm>
            <a:off x="6817895" y="2812996"/>
            <a:ext cx="38631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675" name="Google Shape;675;g1f5d5788007_0_529"/>
          <p:cNvSpPr txBox="1"/>
          <p:nvPr/>
        </p:nvSpPr>
        <p:spPr>
          <a:xfrm>
            <a:off x="10039350" y="2765420"/>
            <a:ext cx="101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/>
          </a:p>
        </p:txBody>
      </p:sp>
      <p:sp>
        <p:nvSpPr>
          <p:cNvPr id="676" name="Google Shape;676;g1f5d5788007_0_529"/>
          <p:cNvSpPr/>
          <p:nvPr/>
        </p:nvSpPr>
        <p:spPr>
          <a:xfrm>
            <a:off x="7340140" y="2833153"/>
            <a:ext cx="52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aseline="-25000" lang="en-US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g1f5d5788007_0_529"/>
          <p:cNvSpPr/>
          <p:nvPr/>
        </p:nvSpPr>
        <p:spPr>
          <a:xfrm>
            <a:off x="9529645" y="2861124"/>
            <a:ext cx="52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aseline="-25000" lang="en-US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8" name="Google Shape;678;g1f5d5788007_0_529"/>
          <p:cNvCxnSpPr>
            <a:stCxn id="673" idx="3"/>
          </p:cNvCxnSpPr>
          <p:nvPr/>
        </p:nvCxnSpPr>
        <p:spPr>
          <a:xfrm>
            <a:off x="9675244" y="1884310"/>
            <a:ext cx="0" cy="1022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g1f5d5788007_0_529"/>
          <p:cNvCxnSpPr/>
          <p:nvPr/>
        </p:nvCxnSpPr>
        <p:spPr>
          <a:xfrm>
            <a:off x="7490943" y="1927264"/>
            <a:ext cx="0" cy="1022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80" name="Google Shape;680;g1f5d5788007_0_5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f5d5788007_0_5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Greedy algorithm</a:t>
            </a:r>
            <a:endParaRPr/>
          </a:p>
        </p:txBody>
      </p:sp>
      <p:sp>
        <p:nvSpPr>
          <p:cNvPr id="686" name="Google Shape;686;g1f5d5788007_0_545"/>
          <p:cNvSpPr/>
          <p:nvPr/>
        </p:nvSpPr>
        <p:spPr>
          <a:xfrm>
            <a:off x="6836573" y="2353431"/>
            <a:ext cx="18891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-25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g1f5d5788007_0_545"/>
          <p:cNvSpPr/>
          <p:nvPr/>
        </p:nvSpPr>
        <p:spPr>
          <a:xfrm>
            <a:off x="2447606" y="2353431"/>
            <a:ext cx="14319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-25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1f5d5788007_0_545"/>
          <p:cNvSpPr/>
          <p:nvPr/>
        </p:nvSpPr>
        <p:spPr>
          <a:xfrm>
            <a:off x="4849710" y="2950885"/>
            <a:ext cx="16722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-25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g1f5d5788007_0_545"/>
          <p:cNvSpPr/>
          <p:nvPr/>
        </p:nvSpPr>
        <p:spPr>
          <a:xfrm>
            <a:off x="1744174" y="3274898"/>
            <a:ext cx="1806900" cy="6054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-25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g1f5d5788007_0_545"/>
          <p:cNvSpPr/>
          <p:nvPr/>
        </p:nvSpPr>
        <p:spPr>
          <a:xfrm>
            <a:off x="4140291" y="2031683"/>
            <a:ext cx="21843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-25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g1f5d5788007_0_545"/>
          <p:cNvSpPr/>
          <p:nvPr/>
        </p:nvSpPr>
        <p:spPr>
          <a:xfrm>
            <a:off x="8986407" y="2600323"/>
            <a:ext cx="15750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-25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g1f5d5788007_0_545"/>
          <p:cNvSpPr/>
          <p:nvPr/>
        </p:nvSpPr>
        <p:spPr>
          <a:xfrm>
            <a:off x="7411385" y="3353524"/>
            <a:ext cx="2624100" cy="605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aseline="-25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3" name="Google Shape;693;g1f5d5788007_0_545"/>
          <p:cNvCxnSpPr/>
          <p:nvPr/>
        </p:nvCxnSpPr>
        <p:spPr>
          <a:xfrm>
            <a:off x="1744173" y="4133510"/>
            <a:ext cx="88173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694" name="Google Shape;694;g1f5d5788007_0_545"/>
          <p:cNvSpPr txBox="1"/>
          <p:nvPr/>
        </p:nvSpPr>
        <p:spPr>
          <a:xfrm>
            <a:off x="9648794" y="4096440"/>
            <a:ext cx="101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/>
          </a:p>
        </p:txBody>
      </p:sp>
      <p:sp>
        <p:nvSpPr>
          <p:cNvPr id="695" name="Google Shape;695;g1f5d5788007_0_545"/>
          <p:cNvSpPr txBox="1"/>
          <p:nvPr/>
        </p:nvSpPr>
        <p:spPr>
          <a:xfrm>
            <a:off x="1948412" y="4706956"/>
            <a:ext cx="8408700" cy="16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activity you can add with the smallest finish time.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g1f5d5788007_0_5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f5d5788007_0_560"/>
          <p:cNvSpPr txBox="1"/>
          <p:nvPr>
            <p:ph type="title"/>
          </p:nvPr>
        </p:nvSpPr>
        <p:spPr>
          <a:xfrm>
            <a:off x="1672007" y="89297"/>
            <a:ext cx="78867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Scheduling</a:t>
            </a:r>
            <a:endParaRPr/>
          </a:p>
        </p:txBody>
      </p:sp>
      <p:sp>
        <p:nvSpPr>
          <p:cNvPr id="702" name="Google Shape;702;g1f5d5788007_0_560"/>
          <p:cNvSpPr txBox="1"/>
          <p:nvPr>
            <p:ph idx="1" type="body"/>
          </p:nvPr>
        </p:nvSpPr>
        <p:spPr>
          <a:xfrm>
            <a:off x="2152650" y="1005015"/>
            <a:ext cx="8437800" cy="585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99" r="0" t="-17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703" name="Google Shape;703;g1f5d5788007_0_560"/>
          <p:cNvSpPr/>
          <p:nvPr/>
        </p:nvSpPr>
        <p:spPr>
          <a:xfrm>
            <a:off x="1828804" y="3489511"/>
            <a:ext cx="6647100" cy="403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Baked Alaska for Table 1 (VIP guest)</a:t>
            </a:r>
            <a:endParaRPr/>
          </a:p>
        </p:txBody>
      </p:sp>
      <p:sp>
        <p:nvSpPr>
          <p:cNvPr id="704" name="Google Shape;704;g1f5d5788007_0_560"/>
          <p:cNvSpPr/>
          <p:nvPr/>
        </p:nvSpPr>
        <p:spPr>
          <a:xfrm>
            <a:off x="1828803" y="4027955"/>
            <a:ext cx="1959300" cy="3825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Pizza for Table 4</a:t>
            </a:r>
            <a:endParaRPr/>
          </a:p>
        </p:txBody>
      </p:sp>
      <p:sp>
        <p:nvSpPr>
          <p:cNvPr id="705" name="Google Shape;705;g1f5d5788007_0_560"/>
          <p:cNvSpPr/>
          <p:nvPr/>
        </p:nvSpPr>
        <p:spPr>
          <a:xfrm rot="5400000">
            <a:off x="4941486" y="-13567"/>
            <a:ext cx="421500" cy="6647100"/>
          </a:xfrm>
          <a:prstGeom prst="leftBrace">
            <a:avLst>
              <a:gd fmla="val 8333" name="adj1"/>
              <a:gd fmla="val 50170" name="adj2"/>
            </a:avLst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1f5d5788007_0_560"/>
          <p:cNvSpPr txBox="1"/>
          <p:nvPr/>
        </p:nvSpPr>
        <p:spPr>
          <a:xfrm>
            <a:off x="4771295" y="2818729"/>
            <a:ext cx="20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10 hours prep time</a:t>
            </a:r>
            <a:endParaRPr/>
          </a:p>
        </p:txBody>
      </p:sp>
      <p:sp>
        <p:nvSpPr>
          <p:cNvPr id="707" name="Google Shape;707;g1f5d5788007_0_560"/>
          <p:cNvSpPr/>
          <p:nvPr/>
        </p:nvSpPr>
        <p:spPr>
          <a:xfrm rot="-5400000">
            <a:off x="2618451" y="3741171"/>
            <a:ext cx="403500" cy="1935900"/>
          </a:xfrm>
          <a:prstGeom prst="leftBrace">
            <a:avLst>
              <a:gd fmla="val 8333" name="adj1"/>
              <a:gd fmla="val 50170" name="adj2"/>
            </a:avLst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g1f5d5788007_0_560"/>
          <p:cNvSpPr txBox="1"/>
          <p:nvPr/>
        </p:nvSpPr>
        <p:spPr>
          <a:xfrm>
            <a:off x="1852250" y="4924180"/>
            <a:ext cx="198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½  hours prep time</a:t>
            </a:r>
            <a:endParaRPr/>
          </a:p>
        </p:txBody>
      </p:sp>
      <p:sp>
        <p:nvSpPr>
          <p:cNvPr id="709" name="Google Shape;709;g1f5d5788007_0_560"/>
          <p:cNvSpPr txBox="1"/>
          <p:nvPr/>
        </p:nvSpPr>
        <p:spPr>
          <a:xfrm>
            <a:off x="8527076" y="3285311"/>
            <a:ext cx="206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Cost: </a:t>
            </a: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20 units per hour until it’s done.</a:t>
            </a:r>
            <a:endParaRPr/>
          </a:p>
        </p:txBody>
      </p:sp>
      <p:sp>
        <p:nvSpPr>
          <p:cNvPr id="710" name="Google Shape;710;g1f5d5788007_0_560"/>
          <p:cNvSpPr txBox="1"/>
          <p:nvPr/>
        </p:nvSpPr>
        <p:spPr>
          <a:xfrm>
            <a:off x="4034936" y="4062785"/>
            <a:ext cx="206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Cost: </a:t>
            </a: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 units per hour until it’s done.</a:t>
            </a:r>
            <a:endParaRPr/>
          </a:p>
        </p:txBody>
      </p:sp>
      <p:sp>
        <p:nvSpPr>
          <p:cNvPr id="711" name="Google Shape;711;g1f5d5788007_0_5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f5d5788007_0_57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Greedy algorithm</a:t>
            </a:r>
            <a:endParaRPr/>
          </a:p>
        </p:txBody>
      </p:sp>
      <p:sp>
        <p:nvSpPr>
          <p:cNvPr id="717" name="Google Shape;717;g1f5d5788007_0_57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49" r="-159" t="-17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718" name="Google Shape;718;g1f5d5788007_0_5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f5d5788007_0_58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4" name="Google Shape;724;g1f5d5788007_0_580"/>
          <p:cNvSpPr txBox="1"/>
          <p:nvPr>
            <p:ph type="title"/>
          </p:nvPr>
        </p:nvSpPr>
        <p:spPr>
          <a:xfrm>
            <a:off x="2054678" y="570394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Claim 1: 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725" name="Google Shape;725;g1f5d5788007_0_580"/>
          <p:cNvSpPr txBox="1"/>
          <p:nvPr>
            <p:ph idx="1" type="body"/>
          </p:nvPr>
        </p:nvSpPr>
        <p:spPr>
          <a:xfrm>
            <a:off x="3211286" y="5085627"/>
            <a:ext cx="453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Proof: we just did this…</a:t>
            </a:r>
            <a:endParaRPr/>
          </a:p>
        </p:txBody>
      </p:sp>
      <p:sp>
        <p:nvSpPr>
          <p:cNvPr id="726" name="Google Shape;726;g1f5d5788007_0_580"/>
          <p:cNvSpPr/>
          <p:nvPr/>
        </p:nvSpPr>
        <p:spPr>
          <a:xfrm>
            <a:off x="7242396" y="3346207"/>
            <a:ext cx="1629600" cy="382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A</a:t>
            </a:r>
            <a:endParaRPr/>
          </a:p>
        </p:txBody>
      </p:sp>
      <p:sp>
        <p:nvSpPr>
          <p:cNvPr id="727" name="Google Shape;727;g1f5d5788007_0_580"/>
          <p:cNvSpPr/>
          <p:nvPr/>
        </p:nvSpPr>
        <p:spPr>
          <a:xfrm>
            <a:off x="3653665" y="3340413"/>
            <a:ext cx="3474300" cy="382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B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g1f5d5788007_0_580"/>
          <p:cNvSpPr/>
          <p:nvPr/>
        </p:nvSpPr>
        <p:spPr>
          <a:xfrm>
            <a:off x="3653665" y="3875973"/>
            <a:ext cx="1629600" cy="38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A</a:t>
            </a:r>
            <a:endParaRPr/>
          </a:p>
        </p:txBody>
      </p:sp>
      <p:sp>
        <p:nvSpPr>
          <p:cNvPr id="729" name="Google Shape;729;g1f5d5788007_0_580"/>
          <p:cNvSpPr/>
          <p:nvPr/>
        </p:nvSpPr>
        <p:spPr>
          <a:xfrm>
            <a:off x="5397476" y="3870179"/>
            <a:ext cx="3474300" cy="38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B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g1f5d5788007_0_580"/>
          <p:cNvSpPr txBox="1"/>
          <p:nvPr/>
        </p:nvSpPr>
        <p:spPr>
          <a:xfrm>
            <a:off x="2111828" y="1822845"/>
            <a:ext cx="7772400" cy="684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6069" l="-156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1" name="Google Shape;731;g1f5d5788007_0_580"/>
          <p:cNvSpPr txBox="1"/>
          <p:nvPr/>
        </p:nvSpPr>
        <p:spPr>
          <a:xfrm>
            <a:off x="6634942" y="5001390"/>
            <a:ext cx="3955200" cy="1720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069" r="0" t="-1399"/>
            </a:stretch>
          </a:blip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f5d5788007_0_59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7" name="Google Shape;737;g1f5d5788007_0_592"/>
          <p:cNvSpPr txBox="1"/>
          <p:nvPr>
            <p:ph type="title"/>
          </p:nvPr>
        </p:nvSpPr>
        <p:spPr>
          <a:xfrm>
            <a:off x="2054678" y="570394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Claim 2: 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738" name="Google Shape;738;g1f5d5788007_0_592"/>
          <p:cNvSpPr txBox="1"/>
          <p:nvPr>
            <p:ph idx="1" type="body"/>
          </p:nvPr>
        </p:nvSpPr>
        <p:spPr>
          <a:xfrm>
            <a:off x="3211286" y="5171203"/>
            <a:ext cx="64650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Proof: </a:t>
            </a:r>
            <a:r>
              <a:rPr lang="en-US" sz="2400">
                <a:solidFill>
                  <a:srgbClr val="15537E"/>
                </a:solidFill>
              </a:rPr>
              <a:t>Other jobs</a:t>
            </a:r>
            <a:r>
              <a:rPr lang="en-US" sz="2400"/>
              <a:t> wait the same amount of time!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/>
              <a:t> (And we know </a:t>
            </a:r>
            <a:r>
              <a:rPr b="1" lang="en-US" sz="2400">
                <a:solidFill>
                  <a:schemeClr val="accent1"/>
                </a:solidFill>
              </a:rPr>
              <a:t>AB</a:t>
            </a:r>
            <a:r>
              <a:rPr lang="en-US" sz="2400">
                <a:solidFill>
                  <a:srgbClr val="000000"/>
                </a:solidFill>
              </a:rPr>
              <a:t> is better than </a:t>
            </a:r>
            <a:r>
              <a:rPr b="1" lang="en-US" sz="2400">
                <a:solidFill>
                  <a:schemeClr val="accent6"/>
                </a:solidFill>
              </a:rPr>
              <a:t>BA </a:t>
            </a:r>
            <a:r>
              <a:rPr lang="en-US" sz="2400"/>
              <a:t>by Claim 1)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  <p:sp>
        <p:nvSpPr>
          <p:cNvPr id="739" name="Google Shape;739;g1f5d5788007_0_592"/>
          <p:cNvSpPr/>
          <p:nvPr/>
        </p:nvSpPr>
        <p:spPr>
          <a:xfrm>
            <a:off x="7242396" y="3346207"/>
            <a:ext cx="1629600" cy="382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A</a:t>
            </a:r>
            <a:endParaRPr/>
          </a:p>
        </p:txBody>
      </p:sp>
      <p:sp>
        <p:nvSpPr>
          <p:cNvPr id="740" name="Google Shape;740;g1f5d5788007_0_592"/>
          <p:cNvSpPr/>
          <p:nvPr/>
        </p:nvSpPr>
        <p:spPr>
          <a:xfrm>
            <a:off x="3653665" y="3340413"/>
            <a:ext cx="3474300" cy="382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B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g1f5d5788007_0_592"/>
          <p:cNvSpPr/>
          <p:nvPr/>
        </p:nvSpPr>
        <p:spPr>
          <a:xfrm>
            <a:off x="3653665" y="3875973"/>
            <a:ext cx="1629600" cy="38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A</a:t>
            </a:r>
            <a:endParaRPr/>
          </a:p>
        </p:txBody>
      </p:sp>
      <p:sp>
        <p:nvSpPr>
          <p:cNvPr id="742" name="Google Shape;742;g1f5d5788007_0_592"/>
          <p:cNvSpPr/>
          <p:nvPr/>
        </p:nvSpPr>
        <p:spPr>
          <a:xfrm>
            <a:off x="5397476" y="3870179"/>
            <a:ext cx="3474300" cy="382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Job B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g1f5d5788007_0_592"/>
          <p:cNvSpPr txBox="1"/>
          <p:nvPr/>
        </p:nvSpPr>
        <p:spPr>
          <a:xfrm>
            <a:off x="2111828" y="1819106"/>
            <a:ext cx="7772400" cy="1115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749" l="-156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4" name="Google Shape;744;g1f5d5788007_0_592"/>
          <p:cNvSpPr/>
          <p:nvPr/>
        </p:nvSpPr>
        <p:spPr>
          <a:xfrm>
            <a:off x="1624076" y="3340413"/>
            <a:ext cx="7173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45" name="Google Shape;745;g1f5d5788007_0_592"/>
          <p:cNvSpPr/>
          <p:nvPr/>
        </p:nvSpPr>
        <p:spPr>
          <a:xfrm>
            <a:off x="2398633" y="3346207"/>
            <a:ext cx="6420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46" name="Google Shape;746;g1f5d5788007_0_592"/>
          <p:cNvSpPr/>
          <p:nvPr/>
        </p:nvSpPr>
        <p:spPr>
          <a:xfrm>
            <a:off x="3099308" y="3340413"/>
            <a:ext cx="4416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47" name="Google Shape;747;g1f5d5788007_0_592"/>
          <p:cNvSpPr/>
          <p:nvPr/>
        </p:nvSpPr>
        <p:spPr>
          <a:xfrm>
            <a:off x="8958956" y="3340898"/>
            <a:ext cx="7173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48" name="Google Shape;748;g1f5d5788007_0_592"/>
          <p:cNvSpPr/>
          <p:nvPr/>
        </p:nvSpPr>
        <p:spPr>
          <a:xfrm>
            <a:off x="9733513" y="3346692"/>
            <a:ext cx="6420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49" name="Google Shape;749;g1f5d5788007_0_592"/>
          <p:cNvSpPr/>
          <p:nvPr/>
        </p:nvSpPr>
        <p:spPr>
          <a:xfrm>
            <a:off x="1624504" y="3850954"/>
            <a:ext cx="7173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50" name="Google Shape;750;g1f5d5788007_0_592"/>
          <p:cNvSpPr/>
          <p:nvPr/>
        </p:nvSpPr>
        <p:spPr>
          <a:xfrm>
            <a:off x="2399061" y="3856748"/>
            <a:ext cx="6420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51" name="Google Shape;751;g1f5d5788007_0_592"/>
          <p:cNvSpPr/>
          <p:nvPr/>
        </p:nvSpPr>
        <p:spPr>
          <a:xfrm>
            <a:off x="3099736" y="3850954"/>
            <a:ext cx="4416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52" name="Google Shape;752;g1f5d5788007_0_592"/>
          <p:cNvSpPr/>
          <p:nvPr/>
        </p:nvSpPr>
        <p:spPr>
          <a:xfrm>
            <a:off x="8959384" y="3851439"/>
            <a:ext cx="7173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53" name="Google Shape;753;g1f5d5788007_0_592"/>
          <p:cNvSpPr/>
          <p:nvPr/>
        </p:nvSpPr>
        <p:spPr>
          <a:xfrm>
            <a:off x="9733941" y="3857233"/>
            <a:ext cx="642000" cy="382500"/>
          </a:xfrm>
          <a:prstGeom prst="roundRect">
            <a:avLst>
              <a:gd fmla="val 16667" name="adj"/>
            </a:avLst>
          </a:prstGeom>
          <a:solidFill>
            <a:srgbClr val="15537E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aseline="-25000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754" name="Google Shape;754;g1f5d5788007_0_592"/>
          <p:cNvCxnSpPr/>
          <p:nvPr/>
        </p:nvCxnSpPr>
        <p:spPr>
          <a:xfrm flipH="1" rot="10800000">
            <a:off x="5397476" y="4472744"/>
            <a:ext cx="3912300" cy="715500"/>
          </a:xfrm>
          <a:prstGeom prst="straightConnector1">
            <a:avLst/>
          </a:prstGeom>
          <a:noFill/>
          <a:ln cap="flat" cmpd="sng" w="28575">
            <a:solidFill>
              <a:srgbClr val="15537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55" name="Google Shape;755;g1f5d5788007_0_592"/>
          <p:cNvCxnSpPr/>
          <p:nvPr/>
        </p:nvCxnSpPr>
        <p:spPr>
          <a:xfrm rot="10800000">
            <a:off x="2829405" y="4472568"/>
            <a:ext cx="2073900" cy="674100"/>
          </a:xfrm>
          <a:prstGeom prst="straightConnector1">
            <a:avLst/>
          </a:prstGeom>
          <a:noFill/>
          <a:ln cap="flat" cmpd="sng" w="28575">
            <a:solidFill>
              <a:srgbClr val="15537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56" name="Google Shape;756;g1f5d5788007_0_592"/>
          <p:cNvSpPr/>
          <p:nvPr/>
        </p:nvSpPr>
        <p:spPr>
          <a:xfrm>
            <a:off x="1524000" y="3139127"/>
            <a:ext cx="2072400" cy="12438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g1f5d5788007_0_592"/>
          <p:cNvSpPr txBox="1"/>
          <p:nvPr/>
        </p:nvSpPr>
        <p:spPr>
          <a:xfrm>
            <a:off x="10567498" y="3267533"/>
            <a:ext cx="4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g1f5d5788007_0_592"/>
          <p:cNvSpPr/>
          <p:nvPr/>
        </p:nvSpPr>
        <p:spPr>
          <a:xfrm>
            <a:off x="8928249" y="2934477"/>
            <a:ext cx="1629600" cy="1448400"/>
          </a:xfrm>
          <a:prstGeom prst="rect">
            <a:avLst/>
          </a:pr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f5d5788007_0_6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Huffman Encoding</a:t>
            </a:r>
            <a:endParaRPr sz="3600">
              <a:solidFill>
                <a:schemeClr val="accent4"/>
              </a:solidFill>
            </a:endParaRPr>
          </a:p>
        </p:txBody>
      </p:sp>
      <p:sp>
        <p:nvSpPr>
          <p:cNvPr id="764" name="Google Shape;764;g1f5d5788007_0_6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</a:pP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ryday </a:t>
            </a: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nglish s</a:t>
            </a: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nt</a:t>
            </a: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nc</a:t>
            </a: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b="1" lang="en-US" sz="1800">
                <a:solidFill>
                  <a:schemeClr val="accent6"/>
                </a:solidFill>
              </a:rPr>
              <a:t>01100101</a:t>
            </a:r>
            <a:r>
              <a:rPr lang="en-US" sz="1800"/>
              <a:t> 01110110 </a:t>
            </a:r>
            <a:r>
              <a:rPr b="1" lang="en-US" sz="1800">
                <a:solidFill>
                  <a:schemeClr val="accent6"/>
                </a:solidFill>
              </a:rPr>
              <a:t>01100101</a:t>
            </a:r>
            <a:r>
              <a:rPr lang="en-US" sz="1800"/>
              <a:t> 01110010 01111001 01100100 01100001 01111001 00100000 </a:t>
            </a:r>
            <a:r>
              <a:rPr b="1" lang="en-US" sz="1800">
                <a:solidFill>
                  <a:schemeClr val="accent6"/>
                </a:solidFill>
              </a:rPr>
              <a:t>01100101</a:t>
            </a:r>
            <a:r>
              <a:rPr lang="en-US" sz="1800"/>
              <a:t> 01101110 01100111 01101100 01101001 01110011 01101000 00100000 01110011 </a:t>
            </a:r>
            <a:r>
              <a:rPr b="1" lang="en-US" sz="1800">
                <a:solidFill>
                  <a:schemeClr val="accent6"/>
                </a:solidFill>
              </a:rPr>
              <a:t>01100101</a:t>
            </a:r>
            <a:r>
              <a:rPr lang="en-US" sz="1800"/>
              <a:t> 01101110 01110100 </a:t>
            </a:r>
            <a:r>
              <a:rPr b="1" lang="en-US" sz="1800">
                <a:solidFill>
                  <a:schemeClr val="accent6"/>
                </a:solidFill>
              </a:rPr>
              <a:t>01100101</a:t>
            </a:r>
            <a:r>
              <a:rPr lang="en-US" sz="1800"/>
              <a:t> 01101110 01100011 </a:t>
            </a:r>
            <a:r>
              <a:rPr b="1" lang="en-US" sz="1800">
                <a:solidFill>
                  <a:schemeClr val="accent6"/>
                </a:solidFill>
              </a:rPr>
              <a:t>01100101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qw</a:t>
            </a:r>
            <a:r>
              <a:rPr b="1" lang="en-US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rtyui_opasdfg+hjklzxcv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01110001 01110111 </a:t>
            </a:r>
            <a:r>
              <a:rPr b="1" lang="en-US" sz="1800">
                <a:solidFill>
                  <a:schemeClr val="accent6"/>
                </a:solidFill>
              </a:rPr>
              <a:t>01100101</a:t>
            </a:r>
            <a:r>
              <a:rPr lang="en-US" sz="1800"/>
              <a:t> 01110010 01110100 01111001 01110101 01101001 01011111 01101111 01110000 01100001 01110011 01100100 01100110 01100111 00101011 01101000 01101010 01101011 01101100 01111010 01111000 01100011 01110110</a:t>
            </a:r>
            <a:endParaRPr sz="1800"/>
          </a:p>
        </p:txBody>
      </p:sp>
      <p:sp>
        <p:nvSpPr>
          <p:cNvPr id="765" name="Google Shape;765;g1f5d5788007_0_618"/>
          <p:cNvSpPr txBox="1"/>
          <p:nvPr/>
        </p:nvSpPr>
        <p:spPr>
          <a:xfrm>
            <a:off x="7256586" y="365126"/>
            <a:ext cx="3130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ASCII is pretty wasteful for English sentences.  If </a:t>
            </a:r>
            <a: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shows up so often, we should have a more parsimonious way of representing it!</a:t>
            </a:r>
            <a:endParaRPr/>
          </a:p>
        </p:txBody>
      </p:sp>
      <p:sp>
        <p:nvSpPr>
          <p:cNvPr id="766" name="Google Shape;766;g1f5d5788007_0_6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f5d5788007_0_6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Suppose we have some distribution on characters</a:t>
            </a:r>
            <a:endParaRPr/>
          </a:p>
        </p:txBody>
      </p:sp>
      <p:cxnSp>
        <p:nvCxnSpPr>
          <p:cNvPr id="772" name="Google Shape;772;g1f5d5788007_0_625"/>
          <p:cNvCxnSpPr/>
          <p:nvPr/>
        </p:nvCxnSpPr>
        <p:spPr>
          <a:xfrm>
            <a:off x="2829660" y="2250831"/>
            <a:ext cx="0" cy="358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g1f5d5788007_0_625"/>
          <p:cNvCxnSpPr/>
          <p:nvPr/>
        </p:nvCxnSpPr>
        <p:spPr>
          <a:xfrm rot="10800000">
            <a:off x="2829625" y="5838091"/>
            <a:ext cx="663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4" name="Google Shape;774;g1f5d5788007_0_625"/>
          <p:cNvSpPr/>
          <p:nvPr/>
        </p:nvSpPr>
        <p:spPr>
          <a:xfrm>
            <a:off x="3012833" y="2825263"/>
            <a:ext cx="808800" cy="3001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775" name="Google Shape;775;g1f5d5788007_0_625"/>
          <p:cNvSpPr/>
          <p:nvPr/>
        </p:nvSpPr>
        <p:spPr>
          <a:xfrm>
            <a:off x="3985847" y="4709380"/>
            <a:ext cx="808800" cy="11169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776" name="Google Shape;776;g1f5d5788007_0_625"/>
          <p:cNvSpPr/>
          <p:nvPr/>
        </p:nvSpPr>
        <p:spPr>
          <a:xfrm>
            <a:off x="5029198" y="4958862"/>
            <a:ext cx="808800" cy="8793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777" name="Google Shape;777;g1f5d5788007_0_625"/>
          <p:cNvSpPr/>
          <p:nvPr/>
        </p:nvSpPr>
        <p:spPr>
          <a:xfrm>
            <a:off x="6072549" y="4149970"/>
            <a:ext cx="808800" cy="1688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778" name="Google Shape;778;g1f5d5788007_0_625"/>
          <p:cNvSpPr/>
          <p:nvPr/>
        </p:nvSpPr>
        <p:spPr>
          <a:xfrm>
            <a:off x="7115900" y="5158154"/>
            <a:ext cx="808800" cy="6798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779" name="Google Shape;779;g1f5d5788007_0_625"/>
          <p:cNvSpPr/>
          <p:nvPr/>
        </p:nvSpPr>
        <p:spPr>
          <a:xfrm>
            <a:off x="8135819" y="5451231"/>
            <a:ext cx="808800" cy="387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sp>
        <p:nvSpPr>
          <p:cNvPr id="780" name="Google Shape;780;g1f5d5788007_0_625"/>
          <p:cNvSpPr txBox="1"/>
          <p:nvPr/>
        </p:nvSpPr>
        <p:spPr>
          <a:xfrm rot="-5400000">
            <a:off x="1832429" y="2640618"/>
            <a:ext cx="162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</a:t>
            </a:r>
            <a:endParaRPr/>
          </a:p>
        </p:txBody>
      </p:sp>
      <p:sp>
        <p:nvSpPr>
          <p:cNvPr id="781" name="Google Shape;781;g1f5d5788007_0_625"/>
          <p:cNvSpPr txBox="1"/>
          <p:nvPr/>
        </p:nvSpPr>
        <p:spPr>
          <a:xfrm>
            <a:off x="9097087" y="5855621"/>
            <a:ext cx="99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</a:t>
            </a:r>
            <a:endParaRPr/>
          </a:p>
        </p:txBody>
      </p:sp>
      <p:sp>
        <p:nvSpPr>
          <p:cNvPr id="782" name="Google Shape;782;g1f5d5788007_0_625"/>
          <p:cNvSpPr txBox="1"/>
          <p:nvPr/>
        </p:nvSpPr>
        <p:spPr>
          <a:xfrm>
            <a:off x="3198994" y="2450069"/>
            <a:ext cx="6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r>
            <a:endParaRPr/>
          </a:p>
        </p:txBody>
      </p:sp>
      <p:sp>
        <p:nvSpPr>
          <p:cNvPr id="783" name="Google Shape;783;g1f5d5788007_0_625"/>
          <p:cNvSpPr txBox="1"/>
          <p:nvPr/>
        </p:nvSpPr>
        <p:spPr>
          <a:xfrm>
            <a:off x="4185139" y="4399001"/>
            <a:ext cx="6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g1f5d5788007_0_625"/>
          <p:cNvSpPr txBox="1"/>
          <p:nvPr/>
        </p:nvSpPr>
        <p:spPr>
          <a:xfrm>
            <a:off x="5240213" y="4620330"/>
            <a:ext cx="6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sp>
        <p:nvSpPr>
          <p:cNvPr id="785" name="Google Shape;785;g1f5d5788007_0_625"/>
          <p:cNvSpPr txBox="1"/>
          <p:nvPr/>
        </p:nvSpPr>
        <p:spPr>
          <a:xfrm>
            <a:off x="6271842" y="3771873"/>
            <a:ext cx="6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g1f5d5788007_0_625"/>
          <p:cNvSpPr txBox="1"/>
          <p:nvPr/>
        </p:nvSpPr>
        <p:spPr>
          <a:xfrm>
            <a:off x="7303470" y="4766799"/>
            <a:ext cx="6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787" name="Google Shape;787;g1f5d5788007_0_625"/>
          <p:cNvSpPr txBox="1"/>
          <p:nvPr/>
        </p:nvSpPr>
        <p:spPr>
          <a:xfrm>
            <a:off x="8405426" y="5129502"/>
            <a:ext cx="6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88" name="Google Shape;788;g1f5d5788007_0_625"/>
          <p:cNvSpPr txBox="1"/>
          <p:nvPr/>
        </p:nvSpPr>
        <p:spPr>
          <a:xfrm>
            <a:off x="8587125" y="614960"/>
            <a:ext cx="188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For simplicity, let’s go with this made-up example</a:t>
            </a:r>
            <a:endParaRPr/>
          </a:p>
        </p:txBody>
      </p:sp>
      <p:sp>
        <p:nvSpPr>
          <p:cNvPr id="789" name="Google Shape;789;g1f5d5788007_0_625"/>
          <p:cNvSpPr txBox="1"/>
          <p:nvPr/>
        </p:nvSpPr>
        <p:spPr>
          <a:xfrm>
            <a:off x="6611828" y="2213848"/>
            <a:ext cx="3856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18E4A"/>
                </a:solidFill>
                <a:latin typeface="Calibri"/>
                <a:ea typeface="Calibri"/>
                <a:cs typeface="Calibri"/>
                <a:sym typeface="Calibri"/>
              </a:rPr>
              <a:t>How to encode them as efficiently as possible?</a:t>
            </a:r>
            <a:endParaRPr/>
          </a:p>
        </p:txBody>
      </p:sp>
      <p:sp>
        <p:nvSpPr>
          <p:cNvPr id="790" name="Google Shape;790;g1f5d5788007_0_6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f5d5788007_0_648"/>
          <p:cNvSpPr txBox="1"/>
          <p:nvPr>
            <p:ph type="title"/>
          </p:nvPr>
        </p:nvSpPr>
        <p:spPr>
          <a:xfrm>
            <a:off x="1914526" y="318235"/>
            <a:ext cx="851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Solution</a:t>
            </a:r>
            <a:br>
              <a:rPr lang="en-US"/>
            </a:br>
            <a:r>
              <a:rPr lang="en-US" sz="3100">
                <a:solidFill>
                  <a:schemeClr val="accent4"/>
                </a:solidFill>
              </a:rPr>
              <a:t>greedily build subtrees, starting with the infrequent letters</a:t>
            </a:r>
            <a:endParaRPr/>
          </a:p>
        </p:txBody>
      </p:sp>
      <p:sp>
        <p:nvSpPr>
          <p:cNvPr id="796" name="Google Shape;796;g1f5d5788007_0_648"/>
          <p:cNvSpPr/>
          <p:nvPr/>
        </p:nvSpPr>
        <p:spPr>
          <a:xfrm>
            <a:off x="6799543" y="5487865"/>
            <a:ext cx="7620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16 </a:t>
            </a:r>
            <a:endParaRPr/>
          </a:p>
        </p:txBody>
      </p:sp>
      <p:sp>
        <p:nvSpPr>
          <p:cNvPr id="797" name="Google Shape;797;g1f5d5788007_0_648"/>
          <p:cNvSpPr/>
          <p:nvPr/>
        </p:nvSpPr>
        <p:spPr>
          <a:xfrm>
            <a:off x="2666994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45</a:t>
            </a:r>
            <a:endParaRPr/>
          </a:p>
        </p:txBody>
      </p:sp>
      <p:sp>
        <p:nvSpPr>
          <p:cNvPr id="798" name="Google Shape;798;g1f5d5788007_0_648"/>
          <p:cNvSpPr/>
          <p:nvPr/>
        </p:nvSpPr>
        <p:spPr>
          <a:xfrm>
            <a:off x="3952851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B:13</a:t>
            </a:r>
            <a:endParaRPr/>
          </a:p>
        </p:txBody>
      </p:sp>
      <p:sp>
        <p:nvSpPr>
          <p:cNvPr id="799" name="Google Shape;799;g1f5d5788007_0_648"/>
          <p:cNvSpPr/>
          <p:nvPr/>
        </p:nvSpPr>
        <p:spPr>
          <a:xfrm>
            <a:off x="9777037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F:5</a:t>
            </a:r>
            <a:endParaRPr/>
          </a:p>
        </p:txBody>
      </p:sp>
      <p:sp>
        <p:nvSpPr>
          <p:cNvPr id="800" name="Google Shape;800;g1f5d5788007_0_648"/>
          <p:cNvSpPr/>
          <p:nvPr/>
        </p:nvSpPr>
        <p:spPr>
          <a:xfrm>
            <a:off x="5336179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C:12</a:t>
            </a:r>
            <a:endParaRPr/>
          </a:p>
        </p:txBody>
      </p:sp>
      <p:sp>
        <p:nvSpPr>
          <p:cNvPr id="801" name="Google Shape;801;g1f5d5788007_0_648"/>
          <p:cNvSpPr/>
          <p:nvPr/>
        </p:nvSpPr>
        <p:spPr>
          <a:xfrm>
            <a:off x="8236913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E:9</a:t>
            </a:r>
            <a:endParaRPr/>
          </a:p>
        </p:txBody>
      </p:sp>
      <p:sp>
        <p:nvSpPr>
          <p:cNvPr id="802" name="Google Shape;802;g1f5d5788007_0_648"/>
          <p:cNvSpPr/>
          <p:nvPr/>
        </p:nvSpPr>
        <p:spPr>
          <a:xfrm>
            <a:off x="8857863" y="3728124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cxnSp>
        <p:nvCxnSpPr>
          <p:cNvPr id="803" name="Google Shape;803;g1f5d5788007_0_648"/>
          <p:cNvCxnSpPr>
            <a:stCxn id="802" idx="4"/>
            <a:endCxn id="799" idx="0"/>
          </p:cNvCxnSpPr>
          <p:nvPr/>
        </p:nvCxnSpPr>
        <p:spPr>
          <a:xfrm>
            <a:off x="9273963" y="4337724"/>
            <a:ext cx="8370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g1f5d5788007_0_648"/>
          <p:cNvCxnSpPr>
            <a:stCxn id="802" idx="4"/>
            <a:endCxn id="801" idx="0"/>
          </p:cNvCxnSpPr>
          <p:nvPr/>
        </p:nvCxnSpPr>
        <p:spPr>
          <a:xfrm flipH="1">
            <a:off x="8571063" y="4337724"/>
            <a:ext cx="7029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5" name="Google Shape;805;g1f5d5788007_0_648"/>
          <p:cNvSpPr txBox="1"/>
          <p:nvPr/>
        </p:nvSpPr>
        <p:spPr>
          <a:xfrm>
            <a:off x="8506167" y="458143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06" name="Google Shape;806;g1f5d5788007_0_648"/>
          <p:cNvSpPr txBox="1"/>
          <p:nvPr/>
        </p:nvSpPr>
        <p:spPr>
          <a:xfrm>
            <a:off x="9677391" y="455960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g1f5d5788007_0_6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</a:t>
            </a:r>
            <a:r>
              <a:rPr b="1" i="1" lang="en-US">
                <a:solidFill>
                  <a:srgbClr val="FF0000"/>
                </a:solidFill>
              </a:rPr>
              <a:t>dynamic programming</a:t>
            </a:r>
            <a:r>
              <a:rPr lang="en-US"/>
              <a:t>?</a:t>
            </a:r>
            <a:endParaRPr/>
          </a:p>
        </p:txBody>
      </p:sp>
      <p:sp>
        <p:nvSpPr>
          <p:cNvPr id="181" name="Google Shape;18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 is an algorithm design paradigm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like divide-and-conquer is an algorithm design paradigm.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Usually it is for solving </a:t>
            </a:r>
            <a:r>
              <a:rPr b="1" lang="en-US">
                <a:solidFill>
                  <a:schemeClr val="accent1"/>
                </a:solidFill>
              </a:rPr>
              <a:t>optimization problems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eg, </a:t>
            </a:r>
            <a:r>
              <a:rPr b="1" i="1" lang="en-US">
                <a:solidFill>
                  <a:schemeClr val="accent1"/>
                </a:solidFill>
              </a:rPr>
              <a:t>shortest </a:t>
            </a:r>
            <a:r>
              <a:rPr lang="en-US">
                <a:solidFill>
                  <a:schemeClr val="accent1"/>
                </a:solidFill>
              </a:rPr>
              <a:t>path, or </a:t>
            </a:r>
            <a:r>
              <a:rPr b="1" i="1" lang="en-US">
                <a:solidFill>
                  <a:schemeClr val="accent1"/>
                </a:solidFill>
              </a:rPr>
              <a:t>longest</a:t>
            </a:r>
            <a:r>
              <a:rPr b="1"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common subsequence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(Fibonacci numbers aren’t an optimization problem, but they are a good example…)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f5d5788007_0_664"/>
          <p:cNvSpPr txBox="1"/>
          <p:nvPr>
            <p:ph type="title"/>
          </p:nvPr>
        </p:nvSpPr>
        <p:spPr>
          <a:xfrm>
            <a:off x="1914526" y="318235"/>
            <a:ext cx="851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Solution</a:t>
            </a:r>
            <a:br>
              <a:rPr lang="en-US"/>
            </a:br>
            <a:r>
              <a:rPr lang="en-US" sz="3100">
                <a:solidFill>
                  <a:schemeClr val="accent4"/>
                </a:solidFill>
              </a:rPr>
              <a:t>greedily build subtrees, starting with the infrequent letters</a:t>
            </a:r>
            <a:endParaRPr/>
          </a:p>
        </p:txBody>
      </p:sp>
      <p:sp>
        <p:nvSpPr>
          <p:cNvPr id="813" name="Google Shape;813;g1f5d5788007_0_664"/>
          <p:cNvSpPr/>
          <p:nvPr/>
        </p:nvSpPr>
        <p:spPr>
          <a:xfrm>
            <a:off x="6799543" y="5487865"/>
            <a:ext cx="7620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16 </a:t>
            </a:r>
            <a:endParaRPr/>
          </a:p>
        </p:txBody>
      </p:sp>
      <p:sp>
        <p:nvSpPr>
          <p:cNvPr id="814" name="Google Shape;814;g1f5d5788007_0_664"/>
          <p:cNvSpPr/>
          <p:nvPr/>
        </p:nvSpPr>
        <p:spPr>
          <a:xfrm>
            <a:off x="2666994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45</a:t>
            </a:r>
            <a:endParaRPr/>
          </a:p>
        </p:txBody>
      </p:sp>
      <p:sp>
        <p:nvSpPr>
          <p:cNvPr id="815" name="Google Shape;815;g1f5d5788007_0_664"/>
          <p:cNvSpPr/>
          <p:nvPr/>
        </p:nvSpPr>
        <p:spPr>
          <a:xfrm>
            <a:off x="3952851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B:13</a:t>
            </a:r>
            <a:endParaRPr/>
          </a:p>
        </p:txBody>
      </p:sp>
      <p:sp>
        <p:nvSpPr>
          <p:cNvPr id="816" name="Google Shape;816;g1f5d5788007_0_664"/>
          <p:cNvSpPr/>
          <p:nvPr/>
        </p:nvSpPr>
        <p:spPr>
          <a:xfrm>
            <a:off x="9777037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F:5</a:t>
            </a:r>
            <a:endParaRPr/>
          </a:p>
        </p:txBody>
      </p:sp>
      <p:sp>
        <p:nvSpPr>
          <p:cNvPr id="817" name="Google Shape;817;g1f5d5788007_0_664"/>
          <p:cNvSpPr/>
          <p:nvPr/>
        </p:nvSpPr>
        <p:spPr>
          <a:xfrm>
            <a:off x="5336179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C:12</a:t>
            </a:r>
            <a:endParaRPr/>
          </a:p>
        </p:txBody>
      </p:sp>
      <p:sp>
        <p:nvSpPr>
          <p:cNvPr id="818" name="Google Shape;818;g1f5d5788007_0_664"/>
          <p:cNvSpPr/>
          <p:nvPr/>
        </p:nvSpPr>
        <p:spPr>
          <a:xfrm>
            <a:off x="8236913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E:9</a:t>
            </a:r>
            <a:endParaRPr/>
          </a:p>
        </p:txBody>
      </p:sp>
      <p:sp>
        <p:nvSpPr>
          <p:cNvPr id="819" name="Google Shape;819;g1f5d5788007_0_664"/>
          <p:cNvSpPr/>
          <p:nvPr/>
        </p:nvSpPr>
        <p:spPr>
          <a:xfrm>
            <a:off x="8857863" y="3728124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cxnSp>
        <p:nvCxnSpPr>
          <p:cNvPr id="820" name="Google Shape;820;g1f5d5788007_0_664"/>
          <p:cNvCxnSpPr>
            <a:stCxn id="819" idx="4"/>
            <a:endCxn id="816" idx="0"/>
          </p:cNvCxnSpPr>
          <p:nvPr/>
        </p:nvCxnSpPr>
        <p:spPr>
          <a:xfrm>
            <a:off x="9273963" y="4337724"/>
            <a:ext cx="8370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1" name="Google Shape;821;g1f5d5788007_0_664"/>
          <p:cNvCxnSpPr>
            <a:stCxn id="819" idx="4"/>
            <a:endCxn id="818" idx="0"/>
          </p:cNvCxnSpPr>
          <p:nvPr/>
        </p:nvCxnSpPr>
        <p:spPr>
          <a:xfrm flipH="1">
            <a:off x="8571063" y="4337724"/>
            <a:ext cx="7029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2" name="Google Shape;822;g1f5d5788007_0_664"/>
          <p:cNvSpPr txBox="1"/>
          <p:nvPr/>
        </p:nvSpPr>
        <p:spPr>
          <a:xfrm>
            <a:off x="8506167" y="458143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23" name="Google Shape;823;g1f5d5788007_0_664"/>
          <p:cNvSpPr txBox="1"/>
          <p:nvPr/>
        </p:nvSpPr>
        <p:spPr>
          <a:xfrm>
            <a:off x="9677391" y="455960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g1f5d5788007_0_664"/>
          <p:cNvSpPr/>
          <p:nvPr/>
        </p:nvSpPr>
        <p:spPr>
          <a:xfrm>
            <a:off x="4503843" y="3789065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5" name="Google Shape;825;g1f5d5788007_0_664"/>
          <p:cNvCxnSpPr>
            <a:stCxn id="824" idx="4"/>
            <a:endCxn id="815" idx="0"/>
          </p:cNvCxnSpPr>
          <p:nvPr/>
        </p:nvCxnSpPr>
        <p:spPr>
          <a:xfrm flipH="1">
            <a:off x="4286943" y="4398665"/>
            <a:ext cx="6330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g1f5d5788007_0_664"/>
          <p:cNvCxnSpPr>
            <a:stCxn id="824" idx="4"/>
            <a:endCxn id="817" idx="0"/>
          </p:cNvCxnSpPr>
          <p:nvPr/>
        </p:nvCxnSpPr>
        <p:spPr>
          <a:xfrm>
            <a:off x="4919943" y="4398665"/>
            <a:ext cx="7503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7" name="Google Shape;827;g1f5d5788007_0_664"/>
          <p:cNvSpPr txBox="1"/>
          <p:nvPr/>
        </p:nvSpPr>
        <p:spPr>
          <a:xfrm>
            <a:off x="4158632" y="472626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28" name="Google Shape;828;g1f5d5788007_0_664"/>
          <p:cNvSpPr txBox="1"/>
          <p:nvPr/>
        </p:nvSpPr>
        <p:spPr>
          <a:xfrm>
            <a:off x="5352825" y="471200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g1f5d5788007_0_6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f5d5788007_0_685"/>
          <p:cNvSpPr txBox="1"/>
          <p:nvPr>
            <p:ph type="title"/>
          </p:nvPr>
        </p:nvSpPr>
        <p:spPr>
          <a:xfrm>
            <a:off x="1914526" y="318235"/>
            <a:ext cx="851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Solution</a:t>
            </a:r>
            <a:br>
              <a:rPr lang="en-US"/>
            </a:br>
            <a:r>
              <a:rPr lang="en-US" sz="3100">
                <a:solidFill>
                  <a:schemeClr val="accent4"/>
                </a:solidFill>
              </a:rPr>
              <a:t>greedily build subtrees, starting with the infrequent letters</a:t>
            </a:r>
            <a:endParaRPr/>
          </a:p>
        </p:txBody>
      </p:sp>
      <p:sp>
        <p:nvSpPr>
          <p:cNvPr id="835" name="Google Shape;835;g1f5d5788007_0_685"/>
          <p:cNvSpPr/>
          <p:nvPr/>
        </p:nvSpPr>
        <p:spPr>
          <a:xfrm>
            <a:off x="6799543" y="5487865"/>
            <a:ext cx="7620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16 </a:t>
            </a:r>
            <a:endParaRPr/>
          </a:p>
        </p:txBody>
      </p:sp>
      <p:sp>
        <p:nvSpPr>
          <p:cNvPr id="836" name="Google Shape;836;g1f5d5788007_0_685"/>
          <p:cNvSpPr/>
          <p:nvPr/>
        </p:nvSpPr>
        <p:spPr>
          <a:xfrm>
            <a:off x="2666994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45</a:t>
            </a:r>
            <a:endParaRPr/>
          </a:p>
        </p:txBody>
      </p:sp>
      <p:sp>
        <p:nvSpPr>
          <p:cNvPr id="837" name="Google Shape;837;g1f5d5788007_0_685"/>
          <p:cNvSpPr/>
          <p:nvPr/>
        </p:nvSpPr>
        <p:spPr>
          <a:xfrm>
            <a:off x="3952851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B:13</a:t>
            </a:r>
            <a:endParaRPr/>
          </a:p>
        </p:txBody>
      </p:sp>
      <p:sp>
        <p:nvSpPr>
          <p:cNvPr id="838" name="Google Shape;838;g1f5d5788007_0_685"/>
          <p:cNvSpPr/>
          <p:nvPr/>
        </p:nvSpPr>
        <p:spPr>
          <a:xfrm>
            <a:off x="9777037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F:5</a:t>
            </a:r>
            <a:endParaRPr/>
          </a:p>
        </p:txBody>
      </p:sp>
      <p:sp>
        <p:nvSpPr>
          <p:cNvPr id="839" name="Google Shape;839;g1f5d5788007_0_685"/>
          <p:cNvSpPr/>
          <p:nvPr/>
        </p:nvSpPr>
        <p:spPr>
          <a:xfrm>
            <a:off x="5336179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C:12</a:t>
            </a:r>
            <a:endParaRPr/>
          </a:p>
        </p:txBody>
      </p:sp>
      <p:sp>
        <p:nvSpPr>
          <p:cNvPr id="840" name="Google Shape;840;g1f5d5788007_0_685"/>
          <p:cNvSpPr/>
          <p:nvPr/>
        </p:nvSpPr>
        <p:spPr>
          <a:xfrm>
            <a:off x="8236913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E:9</a:t>
            </a:r>
            <a:endParaRPr/>
          </a:p>
        </p:txBody>
      </p:sp>
      <p:sp>
        <p:nvSpPr>
          <p:cNvPr id="841" name="Google Shape;841;g1f5d5788007_0_685"/>
          <p:cNvSpPr/>
          <p:nvPr/>
        </p:nvSpPr>
        <p:spPr>
          <a:xfrm>
            <a:off x="8857863" y="3728124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cxnSp>
        <p:nvCxnSpPr>
          <p:cNvPr id="842" name="Google Shape;842;g1f5d5788007_0_685"/>
          <p:cNvCxnSpPr>
            <a:stCxn id="841" idx="4"/>
            <a:endCxn id="838" idx="0"/>
          </p:cNvCxnSpPr>
          <p:nvPr/>
        </p:nvCxnSpPr>
        <p:spPr>
          <a:xfrm>
            <a:off x="9273963" y="4337724"/>
            <a:ext cx="8370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g1f5d5788007_0_685"/>
          <p:cNvCxnSpPr>
            <a:stCxn id="841" idx="4"/>
            <a:endCxn id="840" idx="0"/>
          </p:cNvCxnSpPr>
          <p:nvPr/>
        </p:nvCxnSpPr>
        <p:spPr>
          <a:xfrm flipH="1">
            <a:off x="8571063" y="4337724"/>
            <a:ext cx="7029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4" name="Google Shape;844;g1f5d5788007_0_685"/>
          <p:cNvSpPr txBox="1"/>
          <p:nvPr/>
        </p:nvSpPr>
        <p:spPr>
          <a:xfrm>
            <a:off x="8506167" y="458143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45" name="Google Shape;845;g1f5d5788007_0_685"/>
          <p:cNvSpPr txBox="1"/>
          <p:nvPr/>
        </p:nvSpPr>
        <p:spPr>
          <a:xfrm>
            <a:off x="9677391" y="455960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g1f5d5788007_0_685"/>
          <p:cNvSpPr/>
          <p:nvPr/>
        </p:nvSpPr>
        <p:spPr>
          <a:xfrm>
            <a:off x="4503843" y="3789065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7" name="Google Shape;847;g1f5d5788007_0_685"/>
          <p:cNvCxnSpPr>
            <a:stCxn id="846" idx="4"/>
            <a:endCxn id="837" idx="0"/>
          </p:cNvCxnSpPr>
          <p:nvPr/>
        </p:nvCxnSpPr>
        <p:spPr>
          <a:xfrm flipH="1">
            <a:off x="4286943" y="4398665"/>
            <a:ext cx="6330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g1f5d5788007_0_685"/>
          <p:cNvCxnSpPr>
            <a:stCxn id="846" idx="4"/>
            <a:endCxn id="839" idx="0"/>
          </p:cNvCxnSpPr>
          <p:nvPr/>
        </p:nvCxnSpPr>
        <p:spPr>
          <a:xfrm>
            <a:off x="4919943" y="4398665"/>
            <a:ext cx="7503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9" name="Google Shape;849;g1f5d5788007_0_685"/>
          <p:cNvSpPr txBox="1"/>
          <p:nvPr/>
        </p:nvSpPr>
        <p:spPr>
          <a:xfrm>
            <a:off x="4158632" y="472626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50" name="Google Shape;850;g1f5d5788007_0_685"/>
          <p:cNvSpPr txBox="1"/>
          <p:nvPr/>
        </p:nvSpPr>
        <p:spPr>
          <a:xfrm>
            <a:off x="5352825" y="471200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g1f5d5788007_0_685"/>
          <p:cNvSpPr/>
          <p:nvPr/>
        </p:nvSpPr>
        <p:spPr>
          <a:xfrm>
            <a:off x="7974236" y="2423933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2" name="Google Shape;852;g1f5d5788007_0_685"/>
          <p:cNvCxnSpPr>
            <a:stCxn id="851" idx="4"/>
            <a:endCxn id="841" idx="0"/>
          </p:cNvCxnSpPr>
          <p:nvPr/>
        </p:nvCxnSpPr>
        <p:spPr>
          <a:xfrm>
            <a:off x="8390336" y="3033533"/>
            <a:ext cx="883500" cy="6945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3" name="Google Shape;853;g1f5d5788007_0_685"/>
          <p:cNvSpPr txBox="1"/>
          <p:nvPr/>
        </p:nvSpPr>
        <p:spPr>
          <a:xfrm>
            <a:off x="8806572" y="305536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4" name="Google Shape;854;g1f5d5788007_0_685"/>
          <p:cNvCxnSpPr>
            <a:stCxn id="851" idx="4"/>
            <a:endCxn id="835" idx="0"/>
          </p:cNvCxnSpPr>
          <p:nvPr/>
        </p:nvCxnSpPr>
        <p:spPr>
          <a:xfrm flipH="1">
            <a:off x="7180436" y="3033533"/>
            <a:ext cx="1209900" cy="24543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5" name="Google Shape;855;g1f5d5788007_0_685"/>
          <p:cNvSpPr txBox="1"/>
          <p:nvPr/>
        </p:nvSpPr>
        <p:spPr>
          <a:xfrm>
            <a:off x="7369739" y="415949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56" name="Google Shape;856;g1f5d5788007_0_6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f5d5788007_0_711"/>
          <p:cNvSpPr txBox="1"/>
          <p:nvPr>
            <p:ph type="title"/>
          </p:nvPr>
        </p:nvSpPr>
        <p:spPr>
          <a:xfrm>
            <a:off x="1914526" y="318235"/>
            <a:ext cx="851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Solution</a:t>
            </a:r>
            <a:br>
              <a:rPr lang="en-US"/>
            </a:br>
            <a:r>
              <a:rPr lang="en-US" sz="3100">
                <a:solidFill>
                  <a:schemeClr val="accent4"/>
                </a:solidFill>
              </a:rPr>
              <a:t>greedily build subtrees, starting with the infrequent letters</a:t>
            </a:r>
            <a:endParaRPr/>
          </a:p>
        </p:txBody>
      </p:sp>
      <p:sp>
        <p:nvSpPr>
          <p:cNvPr id="862" name="Google Shape;862;g1f5d5788007_0_711"/>
          <p:cNvSpPr/>
          <p:nvPr/>
        </p:nvSpPr>
        <p:spPr>
          <a:xfrm>
            <a:off x="6799543" y="5487865"/>
            <a:ext cx="7620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16 </a:t>
            </a:r>
            <a:endParaRPr/>
          </a:p>
        </p:txBody>
      </p:sp>
      <p:sp>
        <p:nvSpPr>
          <p:cNvPr id="863" name="Google Shape;863;g1f5d5788007_0_711"/>
          <p:cNvSpPr/>
          <p:nvPr/>
        </p:nvSpPr>
        <p:spPr>
          <a:xfrm>
            <a:off x="2666994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45</a:t>
            </a:r>
            <a:endParaRPr/>
          </a:p>
        </p:txBody>
      </p:sp>
      <p:sp>
        <p:nvSpPr>
          <p:cNvPr id="864" name="Google Shape;864;g1f5d5788007_0_711"/>
          <p:cNvSpPr/>
          <p:nvPr/>
        </p:nvSpPr>
        <p:spPr>
          <a:xfrm>
            <a:off x="3952851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B:13</a:t>
            </a:r>
            <a:endParaRPr/>
          </a:p>
        </p:txBody>
      </p:sp>
      <p:sp>
        <p:nvSpPr>
          <p:cNvPr id="865" name="Google Shape;865;g1f5d5788007_0_711"/>
          <p:cNvSpPr/>
          <p:nvPr/>
        </p:nvSpPr>
        <p:spPr>
          <a:xfrm>
            <a:off x="9777037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F:5</a:t>
            </a:r>
            <a:endParaRPr/>
          </a:p>
        </p:txBody>
      </p:sp>
      <p:sp>
        <p:nvSpPr>
          <p:cNvPr id="866" name="Google Shape;866;g1f5d5788007_0_711"/>
          <p:cNvSpPr/>
          <p:nvPr/>
        </p:nvSpPr>
        <p:spPr>
          <a:xfrm>
            <a:off x="5336179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C:12</a:t>
            </a:r>
            <a:endParaRPr/>
          </a:p>
        </p:txBody>
      </p:sp>
      <p:sp>
        <p:nvSpPr>
          <p:cNvPr id="867" name="Google Shape;867;g1f5d5788007_0_711"/>
          <p:cNvSpPr/>
          <p:nvPr/>
        </p:nvSpPr>
        <p:spPr>
          <a:xfrm>
            <a:off x="8236913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E:9</a:t>
            </a:r>
            <a:endParaRPr/>
          </a:p>
        </p:txBody>
      </p:sp>
      <p:sp>
        <p:nvSpPr>
          <p:cNvPr id="868" name="Google Shape;868;g1f5d5788007_0_711"/>
          <p:cNvSpPr/>
          <p:nvPr/>
        </p:nvSpPr>
        <p:spPr>
          <a:xfrm>
            <a:off x="8857863" y="3728124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cxnSp>
        <p:nvCxnSpPr>
          <p:cNvPr id="869" name="Google Shape;869;g1f5d5788007_0_711"/>
          <p:cNvCxnSpPr>
            <a:stCxn id="868" idx="4"/>
            <a:endCxn id="865" idx="0"/>
          </p:cNvCxnSpPr>
          <p:nvPr/>
        </p:nvCxnSpPr>
        <p:spPr>
          <a:xfrm>
            <a:off x="9273963" y="4337724"/>
            <a:ext cx="8370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g1f5d5788007_0_711"/>
          <p:cNvCxnSpPr>
            <a:stCxn id="868" idx="4"/>
            <a:endCxn id="867" idx="0"/>
          </p:cNvCxnSpPr>
          <p:nvPr/>
        </p:nvCxnSpPr>
        <p:spPr>
          <a:xfrm flipH="1">
            <a:off x="8571063" y="4337724"/>
            <a:ext cx="7029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1" name="Google Shape;871;g1f5d5788007_0_711"/>
          <p:cNvSpPr txBox="1"/>
          <p:nvPr/>
        </p:nvSpPr>
        <p:spPr>
          <a:xfrm>
            <a:off x="8506167" y="458143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72" name="Google Shape;872;g1f5d5788007_0_711"/>
          <p:cNvSpPr txBox="1"/>
          <p:nvPr/>
        </p:nvSpPr>
        <p:spPr>
          <a:xfrm>
            <a:off x="9677391" y="455960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g1f5d5788007_0_711"/>
          <p:cNvSpPr/>
          <p:nvPr/>
        </p:nvSpPr>
        <p:spPr>
          <a:xfrm>
            <a:off x="4503843" y="3789065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4" name="Google Shape;874;g1f5d5788007_0_711"/>
          <p:cNvCxnSpPr>
            <a:stCxn id="873" idx="4"/>
            <a:endCxn id="864" idx="0"/>
          </p:cNvCxnSpPr>
          <p:nvPr/>
        </p:nvCxnSpPr>
        <p:spPr>
          <a:xfrm flipH="1">
            <a:off x="4286943" y="4398665"/>
            <a:ext cx="6330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g1f5d5788007_0_711"/>
          <p:cNvCxnSpPr>
            <a:stCxn id="873" idx="4"/>
            <a:endCxn id="866" idx="0"/>
          </p:cNvCxnSpPr>
          <p:nvPr/>
        </p:nvCxnSpPr>
        <p:spPr>
          <a:xfrm>
            <a:off x="4919943" y="4398665"/>
            <a:ext cx="7503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6" name="Google Shape;876;g1f5d5788007_0_711"/>
          <p:cNvSpPr txBox="1"/>
          <p:nvPr/>
        </p:nvSpPr>
        <p:spPr>
          <a:xfrm>
            <a:off x="4158632" y="472626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77" name="Google Shape;877;g1f5d5788007_0_711"/>
          <p:cNvSpPr txBox="1"/>
          <p:nvPr/>
        </p:nvSpPr>
        <p:spPr>
          <a:xfrm>
            <a:off x="5352825" y="471200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g1f5d5788007_0_711"/>
          <p:cNvSpPr/>
          <p:nvPr/>
        </p:nvSpPr>
        <p:spPr>
          <a:xfrm>
            <a:off x="7974236" y="2423933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9" name="Google Shape;879;g1f5d5788007_0_711"/>
          <p:cNvCxnSpPr>
            <a:stCxn id="878" idx="4"/>
            <a:endCxn id="868" idx="0"/>
          </p:cNvCxnSpPr>
          <p:nvPr/>
        </p:nvCxnSpPr>
        <p:spPr>
          <a:xfrm>
            <a:off x="8390336" y="3033533"/>
            <a:ext cx="883500" cy="6945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0" name="Google Shape;880;g1f5d5788007_0_711"/>
          <p:cNvSpPr txBox="1"/>
          <p:nvPr/>
        </p:nvSpPr>
        <p:spPr>
          <a:xfrm>
            <a:off x="8806572" y="305536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1" name="Google Shape;881;g1f5d5788007_0_711"/>
          <p:cNvCxnSpPr>
            <a:stCxn id="878" idx="4"/>
            <a:endCxn id="862" idx="0"/>
          </p:cNvCxnSpPr>
          <p:nvPr/>
        </p:nvCxnSpPr>
        <p:spPr>
          <a:xfrm flipH="1">
            <a:off x="7180436" y="3033533"/>
            <a:ext cx="1209900" cy="24543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2" name="Google Shape;882;g1f5d5788007_0_711"/>
          <p:cNvSpPr txBox="1"/>
          <p:nvPr/>
        </p:nvSpPr>
        <p:spPr>
          <a:xfrm>
            <a:off x="7369739" y="415949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83" name="Google Shape;883;g1f5d5788007_0_711"/>
          <p:cNvSpPr/>
          <p:nvPr/>
        </p:nvSpPr>
        <p:spPr>
          <a:xfrm>
            <a:off x="6172201" y="1595507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endParaRPr/>
          </a:p>
        </p:txBody>
      </p:sp>
      <p:cxnSp>
        <p:nvCxnSpPr>
          <p:cNvPr id="884" name="Google Shape;884;g1f5d5788007_0_711"/>
          <p:cNvCxnSpPr>
            <a:stCxn id="883" idx="5"/>
            <a:endCxn id="878" idx="1"/>
          </p:cNvCxnSpPr>
          <p:nvPr/>
        </p:nvCxnSpPr>
        <p:spPr>
          <a:xfrm>
            <a:off x="6882528" y="2115833"/>
            <a:ext cx="1213500" cy="3975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5" name="Google Shape;885;g1f5d5788007_0_711"/>
          <p:cNvSpPr txBox="1"/>
          <p:nvPr/>
        </p:nvSpPr>
        <p:spPr>
          <a:xfrm>
            <a:off x="7272433" y="1870383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6" name="Google Shape;886;g1f5d5788007_0_711"/>
          <p:cNvCxnSpPr>
            <a:stCxn id="883" idx="3"/>
            <a:endCxn id="873" idx="0"/>
          </p:cNvCxnSpPr>
          <p:nvPr/>
        </p:nvCxnSpPr>
        <p:spPr>
          <a:xfrm flipH="1">
            <a:off x="4920074" y="2115833"/>
            <a:ext cx="1374000" cy="16731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7" name="Google Shape;887;g1f5d5788007_0_711"/>
          <p:cNvSpPr txBox="1"/>
          <p:nvPr/>
        </p:nvSpPr>
        <p:spPr>
          <a:xfrm>
            <a:off x="5626609" y="283760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888" name="Google Shape;888;g1f5d5788007_0_7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1f5d5788007_0_742"/>
          <p:cNvSpPr txBox="1"/>
          <p:nvPr>
            <p:ph type="title"/>
          </p:nvPr>
        </p:nvSpPr>
        <p:spPr>
          <a:xfrm>
            <a:off x="1914526" y="318235"/>
            <a:ext cx="851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Solution</a:t>
            </a:r>
            <a:br>
              <a:rPr lang="en-US"/>
            </a:br>
            <a:r>
              <a:rPr lang="en-US" sz="3100">
                <a:solidFill>
                  <a:schemeClr val="accent4"/>
                </a:solidFill>
              </a:rPr>
              <a:t>greedily build subtrees, starting with the infrequent letters</a:t>
            </a:r>
            <a:endParaRPr/>
          </a:p>
        </p:txBody>
      </p:sp>
      <p:sp>
        <p:nvSpPr>
          <p:cNvPr id="894" name="Google Shape;894;g1f5d5788007_0_742"/>
          <p:cNvSpPr/>
          <p:nvPr/>
        </p:nvSpPr>
        <p:spPr>
          <a:xfrm>
            <a:off x="6799543" y="5487865"/>
            <a:ext cx="7620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16 </a:t>
            </a:r>
            <a:endParaRPr/>
          </a:p>
        </p:txBody>
      </p:sp>
      <p:sp>
        <p:nvSpPr>
          <p:cNvPr id="895" name="Google Shape;895;g1f5d5788007_0_742"/>
          <p:cNvSpPr/>
          <p:nvPr/>
        </p:nvSpPr>
        <p:spPr>
          <a:xfrm>
            <a:off x="2666994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45</a:t>
            </a:r>
            <a:endParaRPr/>
          </a:p>
        </p:txBody>
      </p:sp>
      <p:sp>
        <p:nvSpPr>
          <p:cNvPr id="896" name="Google Shape;896;g1f5d5788007_0_742"/>
          <p:cNvSpPr/>
          <p:nvPr/>
        </p:nvSpPr>
        <p:spPr>
          <a:xfrm>
            <a:off x="3952851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B:13</a:t>
            </a:r>
            <a:endParaRPr/>
          </a:p>
        </p:txBody>
      </p:sp>
      <p:sp>
        <p:nvSpPr>
          <p:cNvPr id="897" name="Google Shape;897;g1f5d5788007_0_742"/>
          <p:cNvSpPr/>
          <p:nvPr/>
        </p:nvSpPr>
        <p:spPr>
          <a:xfrm>
            <a:off x="9777037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F:5</a:t>
            </a:r>
            <a:endParaRPr/>
          </a:p>
        </p:txBody>
      </p:sp>
      <p:sp>
        <p:nvSpPr>
          <p:cNvPr id="898" name="Google Shape;898;g1f5d5788007_0_742"/>
          <p:cNvSpPr/>
          <p:nvPr/>
        </p:nvSpPr>
        <p:spPr>
          <a:xfrm>
            <a:off x="5336179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C:12</a:t>
            </a:r>
            <a:endParaRPr/>
          </a:p>
        </p:txBody>
      </p:sp>
      <p:sp>
        <p:nvSpPr>
          <p:cNvPr id="899" name="Google Shape;899;g1f5d5788007_0_742"/>
          <p:cNvSpPr/>
          <p:nvPr/>
        </p:nvSpPr>
        <p:spPr>
          <a:xfrm>
            <a:off x="8236913" y="5486401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E:9</a:t>
            </a:r>
            <a:endParaRPr/>
          </a:p>
        </p:txBody>
      </p:sp>
      <p:sp>
        <p:nvSpPr>
          <p:cNvPr id="900" name="Google Shape;900;g1f5d5788007_0_742"/>
          <p:cNvSpPr/>
          <p:nvPr/>
        </p:nvSpPr>
        <p:spPr>
          <a:xfrm>
            <a:off x="8857863" y="3728124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cxnSp>
        <p:nvCxnSpPr>
          <p:cNvPr id="901" name="Google Shape;901;g1f5d5788007_0_742"/>
          <p:cNvCxnSpPr>
            <a:stCxn id="900" idx="4"/>
            <a:endCxn id="897" idx="0"/>
          </p:cNvCxnSpPr>
          <p:nvPr/>
        </p:nvCxnSpPr>
        <p:spPr>
          <a:xfrm>
            <a:off x="9273963" y="4337724"/>
            <a:ext cx="8370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2" name="Google Shape;902;g1f5d5788007_0_742"/>
          <p:cNvCxnSpPr>
            <a:stCxn id="900" idx="4"/>
            <a:endCxn id="899" idx="0"/>
          </p:cNvCxnSpPr>
          <p:nvPr/>
        </p:nvCxnSpPr>
        <p:spPr>
          <a:xfrm flipH="1">
            <a:off x="8571063" y="4337724"/>
            <a:ext cx="702900" cy="1148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3" name="Google Shape;903;g1f5d5788007_0_742"/>
          <p:cNvSpPr txBox="1"/>
          <p:nvPr/>
        </p:nvSpPr>
        <p:spPr>
          <a:xfrm>
            <a:off x="8506167" y="458143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04" name="Google Shape;904;g1f5d5788007_0_742"/>
          <p:cNvSpPr txBox="1"/>
          <p:nvPr/>
        </p:nvSpPr>
        <p:spPr>
          <a:xfrm>
            <a:off x="9677391" y="455960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g1f5d5788007_0_742"/>
          <p:cNvSpPr/>
          <p:nvPr/>
        </p:nvSpPr>
        <p:spPr>
          <a:xfrm>
            <a:off x="4503843" y="3789065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6" name="Google Shape;906;g1f5d5788007_0_742"/>
          <p:cNvCxnSpPr>
            <a:stCxn id="905" idx="4"/>
            <a:endCxn id="896" idx="0"/>
          </p:cNvCxnSpPr>
          <p:nvPr/>
        </p:nvCxnSpPr>
        <p:spPr>
          <a:xfrm flipH="1">
            <a:off x="4286943" y="4398665"/>
            <a:ext cx="6330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g1f5d5788007_0_742"/>
          <p:cNvCxnSpPr>
            <a:stCxn id="905" idx="4"/>
            <a:endCxn id="898" idx="0"/>
          </p:cNvCxnSpPr>
          <p:nvPr/>
        </p:nvCxnSpPr>
        <p:spPr>
          <a:xfrm>
            <a:off x="4919943" y="4398665"/>
            <a:ext cx="750300" cy="10878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8" name="Google Shape;908;g1f5d5788007_0_742"/>
          <p:cNvSpPr txBox="1"/>
          <p:nvPr/>
        </p:nvSpPr>
        <p:spPr>
          <a:xfrm>
            <a:off x="4158632" y="472626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09" name="Google Shape;909;g1f5d5788007_0_742"/>
          <p:cNvSpPr txBox="1"/>
          <p:nvPr/>
        </p:nvSpPr>
        <p:spPr>
          <a:xfrm>
            <a:off x="5352825" y="4712006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g1f5d5788007_0_742"/>
          <p:cNvSpPr/>
          <p:nvPr/>
        </p:nvSpPr>
        <p:spPr>
          <a:xfrm>
            <a:off x="7974236" y="2423933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1" name="Google Shape;911;g1f5d5788007_0_742"/>
          <p:cNvCxnSpPr>
            <a:stCxn id="910" idx="4"/>
            <a:endCxn id="900" idx="0"/>
          </p:cNvCxnSpPr>
          <p:nvPr/>
        </p:nvCxnSpPr>
        <p:spPr>
          <a:xfrm>
            <a:off x="8390336" y="3033533"/>
            <a:ext cx="883500" cy="6945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2" name="Google Shape;912;g1f5d5788007_0_742"/>
          <p:cNvSpPr txBox="1"/>
          <p:nvPr/>
        </p:nvSpPr>
        <p:spPr>
          <a:xfrm>
            <a:off x="8806572" y="305536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3" name="Google Shape;913;g1f5d5788007_0_742"/>
          <p:cNvCxnSpPr>
            <a:stCxn id="910" idx="4"/>
            <a:endCxn id="894" idx="0"/>
          </p:cNvCxnSpPr>
          <p:nvPr/>
        </p:nvCxnSpPr>
        <p:spPr>
          <a:xfrm flipH="1">
            <a:off x="7180436" y="3033533"/>
            <a:ext cx="1209900" cy="24543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4" name="Google Shape;914;g1f5d5788007_0_742"/>
          <p:cNvSpPr txBox="1"/>
          <p:nvPr/>
        </p:nvSpPr>
        <p:spPr>
          <a:xfrm>
            <a:off x="7369739" y="415949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15" name="Google Shape;915;g1f5d5788007_0_742"/>
          <p:cNvSpPr/>
          <p:nvPr/>
        </p:nvSpPr>
        <p:spPr>
          <a:xfrm>
            <a:off x="6172201" y="1595507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endParaRPr/>
          </a:p>
        </p:txBody>
      </p:sp>
      <p:cxnSp>
        <p:nvCxnSpPr>
          <p:cNvPr id="916" name="Google Shape;916;g1f5d5788007_0_742"/>
          <p:cNvCxnSpPr>
            <a:stCxn id="915" idx="5"/>
            <a:endCxn id="910" idx="1"/>
          </p:cNvCxnSpPr>
          <p:nvPr/>
        </p:nvCxnSpPr>
        <p:spPr>
          <a:xfrm>
            <a:off x="6882528" y="2115833"/>
            <a:ext cx="1213500" cy="3975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7" name="Google Shape;917;g1f5d5788007_0_742"/>
          <p:cNvSpPr txBox="1"/>
          <p:nvPr/>
        </p:nvSpPr>
        <p:spPr>
          <a:xfrm>
            <a:off x="7272433" y="1870383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8" name="Google Shape;918;g1f5d5788007_0_742"/>
          <p:cNvCxnSpPr>
            <a:stCxn id="915" idx="3"/>
            <a:endCxn id="905" idx="0"/>
          </p:cNvCxnSpPr>
          <p:nvPr/>
        </p:nvCxnSpPr>
        <p:spPr>
          <a:xfrm flipH="1">
            <a:off x="4920074" y="2115833"/>
            <a:ext cx="1374000" cy="16731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9" name="Google Shape;919;g1f5d5788007_0_742"/>
          <p:cNvSpPr txBox="1"/>
          <p:nvPr/>
        </p:nvSpPr>
        <p:spPr>
          <a:xfrm>
            <a:off x="5626609" y="283760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20" name="Google Shape;920;g1f5d5788007_0_742"/>
          <p:cNvSpPr/>
          <p:nvPr/>
        </p:nvSpPr>
        <p:spPr>
          <a:xfrm>
            <a:off x="4059931" y="318235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/>
          </a:p>
        </p:txBody>
      </p:sp>
      <p:cxnSp>
        <p:nvCxnSpPr>
          <p:cNvPr id="921" name="Google Shape;921;g1f5d5788007_0_742"/>
          <p:cNvCxnSpPr>
            <a:stCxn id="920" idx="5"/>
            <a:endCxn id="915" idx="1"/>
          </p:cNvCxnSpPr>
          <p:nvPr/>
        </p:nvCxnSpPr>
        <p:spPr>
          <a:xfrm>
            <a:off x="4770258" y="838561"/>
            <a:ext cx="1523700" cy="8463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2" name="Google Shape;922;g1f5d5788007_0_742"/>
          <p:cNvSpPr txBox="1"/>
          <p:nvPr/>
        </p:nvSpPr>
        <p:spPr>
          <a:xfrm>
            <a:off x="5025799" y="666998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3" name="Google Shape;923;g1f5d5788007_0_742"/>
          <p:cNvCxnSpPr>
            <a:stCxn id="920" idx="4"/>
            <a:endCxn id="895" idx="0"/>
          </p:cNvCxnSpPr>
          <p:nvPr/>
        </p:nvCxnSpPr>
        <p:spPr>
          <a:xfrm flipH="1">
            <a:off x="3000931" y="927835"/>
            <a:ext cx="1475100" cy="45585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4" name="Google Shape;924;g1f5d5788007_0_742"/>
          <p:cNvSpPr txBox="1"/>
          <p:nvPr/>
        </p:nvSpPr>
        <p:spPr>
          <a:xfrm>
            <a:off x="3405342" y="2885195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g1f5d5788007_0_7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f5d5788007_0_778"/>
          <p:cNvSpPr txBox="1"/>
          <p:nvPr>
            <p:ph type="title"/>
          </p:nvPr>
        </p:nvSpPr>
        <p:spPr>
          <a:xfrm>
            <a:off x="1914526" y="318235"/>
            <a:ext cx="851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Solution</a:t>
            </a:r>
            <a:br>
              <a:rPr lang="en-US"/>
            </a:br>
            <a:r>
              <a:rPr lang="en-US" sz="3100">
                <a:solidFill>
                  <a:schemeClr val="accent4"/>
                </a:solidFill>
              </a:rPr>
              <a:t>greedily build subtrees, starting with the infrequent letters</a:t>
            </a:r>
            <a:endParaRPr/>
          </a:p>
        </p:txBody>
      </p:sp>
      <p:sp>
        <p:nvSpPr>
          <p:cNvPr id="931" name="Google Shape;931;g1f5d5788007_0_778"/>
          <p:cNvSpPr/>
          <p:nvPr/>
        </p:nvSpPr>
        <p:spPr>
          <a:xfrm>
            <a:off x="6400727" y="4602058"/>
            <a:ext cx="7620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16 </a:t>
            </a:r>
            <a:endParaRPr/>
          </a:p>
        </p:txBody>
      </p:sp>
      <p:sp>
        <p:nvSpPr>
          <p:cNvPr id="932" name="Google Shape;932;g1f5d5788007_0_778"/>
          <p:cNvSpPr/>
          <p:nvPr/>
        </p:nvSpPr>
        <p:spPr>
          <a:xfrm>
            <a:off x="2752143" y="2626557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45</a:t>
            </a:r>
            <a:endParaRPr/>
          </a:p>
        </p:txBody>
      </p:sp>
      <p:sp>
        <p:nvSpPr>
          <p:cNvPr id="933" name="Google Shape;933;g1f5d5788007_0_778"/>
          <p:cNvSpPr/>
          <p:nvPr/>
        </p:nvSpPr>
        <p:spPr>
          <a:xfrm>
            <a:off x="3638258" y="4711275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B:13</a:t>
            </a:r>
            <a:endParaRPr/>
          </a:p>
        </p:txBody>
      </p:sp>
      <p:sp>
        <p:nvSpPr>
          <p:cNvPr id="934" name="Google Shape;934;g1f5d5788007_0_778"/>
          <p:cNvSpPr/>
          <p:nvPr/>
        </p:nvSpPr>
        <p:spPr>
          <a:xfrm>
            <a:off x="9191246" y="5743577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F:5</a:t>
            </a:r>
            <a:endParaRPr/>
          </a:p>
        </p:txBody>
      </p:sp>
      <p:sp>
        <p:nvSpPr>
          <p:cNvPr id="935" name="Google Shape;935;g1f5d5788007_0_778"/>
          <p:cNvSpPr/>
          <p:nvPr/>
        </p:nvSpPr>
        <p:spPr>
          <a:xfrm>
            <a:off x="4976885" y="4631358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C:12</a:t>
            </a:r>
            <a:endParaRPr/>
          </a:p>
        </p:txBody>
      </p:sp>
      <p:sp>
        <p:nvSpPr>
          <p:cNvPr id="936" name="Google Shape;936;g1f5d5788007_0_778"/>
          <p:cNvSpPr/>
          <p:nvPr/>
        </p:nvSpPr>
        <p:spPr>
          <a:xfrm>
            <a:off x="7651122" y="5743577"/>
            <a:ext cx="668100" cy="5157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E:9</a:t>
            </a:r>
            <a:endParaRPr/>
          </a:p>
        </p:txBody>
      </p:sp>
      <p:sp>
        <p:nvSpPr>
          <p:cNvPr id="937" name="Google Shape;937;g1f5d5788007_0_778"/>
          <p:cNvSpPr/>
          <p:nvPr/>
        </p:nvSpPr>
        <p:spPr>
          <a:xfrm>
            <a:off x="8259264" y="4544901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cxnSp>
        <p:nvCxnSpPr>
          <p:cNvPr id="938" name="Google Shape;938;g1f5d5788007_0_778"/>
          <p:cNvCxnSpPr>
            <a:stCxn id="937" idx="4"/>
            <a:endCxn id="934" idx="0"/>
          </p:cNvCxnSpPr>
          <p:nvPr/>
        </p:nvCxnSpPr>
        <p:spPr>
          <a:xfrm>
            <a:off x="8675364" y="5154501"/>
            <a:ext cx="849900" cy="5892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g1f5d5788007_0_778"/>
          <p:cNvCxnSpPr>
            <a:stCxn id="937" idx="4"/>
            <a:endCxn id="936" idx="0"/>
          </p:cNvCxnSpPr>
          <p:nvPr/>
        </p:nvCxnSpPr>
        <p:spPr>
          <a:xfrm flipH="1">
            <a:off x="7985064" y="5154501"/>
            <a:ext cx="690300" cy="5892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0" name="Google Shape;940;g1f5d5788007_0_778"/>
          <p:cNvSpPr txBox="1"/>
          <p:nvPr/>
        </p:nvSpPr>
        <p:spPr>
          <a:xfrm>
            <a:off x="7958859" y="5154499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41" name="Google Shape;941;g1f5d5788007_0_778"/>
          <p:cNvSpPr txBox="1"/>
          <p:nvPr/>
        </p:nvSpPr>
        <p:spPr>
          <a:xfrm>
            <a:off x="9091600" y="513614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g1f5d5788007_0_778"/>
          <p:cNvSpPr/>
          <p:nvPr/>
        </p:nvSpPr>
        <p:spPr>
          <a:xfrm>
            <a:off x="4334220" y="3476427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3" name="Google Shape;943;g1f5d5788007_0_778"/>
          <p:cNvCxnSpPr>
            <a:stCxn id="942" idx="4"/>
            <a:endCxn id="933" idx="0"/>
          </p:cNvCxnSpPr>
          <p:nvPr/>
        </p:nvCxnSpPr>
        <p:spPr>
          <a:xfrm flipH="1">
            <a:off x="3972420" y="4086027"/>
            <a:ext cx="777900" cy="6252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g1f5d5788007_0_778"/>
          <p:cNvCxnSpPr>
            <a:stCxn id="942" idx="4"/>
            <a:endCxn id="935" idx="0"/>
          </p:cNvCxnSpPr>
          <p:nvPr/>
        </p:nvCxnSpPr>
        <p:spPr>
          <a:xfrm>
            <a:off x="4750320" y="4086027"/>
            <a:ext cx="560700" cy="5454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5" name="Google Shape;945;g1f5d5788007_0_778"/>
          <p:cNvSpPr txBox="1"/>
          <p:nvPr/>
        </p:nvSpPr>
        <p:spPr>
          <a:xfrm>
            <a:off x="4060972" y="4025680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46" name="Google Shape;946;g1f5d5788007_0_778"/>
          <p:cNvSpPr txBox="1"/>
          <p:nvPr/>
        </p:nvSpPr>
        <p:spPr>
          <a:xfrm>
            <a:off x="5052610" y="4067862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g1f5d5788007_0_778"/>
          <p:cNvSpPr/>
          <p:nvPr/>
        </p:nvSpPr>
        <p:spPr>
          <a:xfrm>
            <a:off x="7331948" y="3209624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8" name="Google Shape;948;g1f5d5788007_0_778"/>
          <p:cNvCxnSpPr>
            <a:stCxn id="947" idx="4"/>
            <a:endCxn id="937" idx="0"/>
          </p:cNvCxnSpPr>
          <p:nvPr/>
        </p:nvCxnSpPr>
        <p:spPr>
          <a:xfrm>
            <a:off x="7748048" y="3819224"/>
            <a:ext cx="927300" cy="725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9" name="Google Shape;949;g1f5d5788007_0_778"/>
          <p:cNvSpPr txBox="1"/>
          <p:nvPr/>
        </p:nvSpPr>
        <p:spPr>
          <a:xfrm>
            <a:off x="8432969" y="391132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0" name="Google Shape;950;g1f5d5788007_0_778"/>
          <p:cNvCxnSpPr>
            <a:stCxn id="947" idx="4"/>
            <a:endCxn id="931" idx="0"/>
          </p:cNvCxnSpPr>
          <p:nvPr/>
        </p:nvCxnSpPr>
        <p:spPr>
          <a:xfrm flipH="1">
            <a:off x="6781748" y="3819224"/>
            <a:ext cx="966300" cy="782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1" name="Google Shape;951;g1f5d5788007_0_778"/>
          <p:cNvSpPr txBox="1"/>
          <p:nvPr/>
        </p:nvSpPr>
        <p:spPr>
          <a:xfrm>
            <a:off x="6742141" y="3897149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52" name="Google Shape;952;g1f5d5788007_0_778"/>
          <p:cNvSpPr/>
          <p:nvPr/>
        </p:nvSpPr>
        <p:spPr>
          <a:xfrm>
            <a:off x="5854306" y="2449456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endParaRPr/>
          </a:p>
        </p:txBody>
      </p:sp>
      <p:cxnSp>
        <p:nvCxnSpPr>
          <p:cNvPr id="953" name="Google Shape;953;g1f5d5788007_0_778"/>
          <p:cNvCxnSpPr>
            <a:stCxn id="952" idx="5"/>
            <a:endCxn id="947" idx="1"/>
          </p:cNvCxnSpPr>
          <p:nvPr/>
        </p:nvCxnSpPr>
        <p:spPr>
          <a:xfrm>
            <a:off x="6564633" y="2969782"/>
            <a:ext cx="889200" cy="3291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4" name="Google Shape;954;g1f5d5788007_0_778"/>
          <p:cNvSpPr txBox="1"/>
          <p:nvPr/>
        </p:nvSpPr>
        <p:spPr>
          <a:xfrm>
            <a:off x="6974787" y="2782898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5" name="Google Shape;955;g1f5d5788007_0_778"/>
          <p:cNvCxnSpPr>
            <a:stCxn id="952" idx="3"/>
            <a:endCxn id="942" idx="0"/>
          </p:cNvCxnSpPr>
          <p:nvPr/>
        </p:nvCxnSpPr>
        <p:spPr>
          <a:xfrm flipH="1">
            <a:off x="4750379" y="2969782"/>
            <a:ext cx="1225800" cy="5067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6" name="Google Shape;956;g1f5d5788007_0_778"/>
          <p:cNvSpPr txBox="1"/>
          <p:nvPr/>
        </p:nvSpPr>
        <p:spPr>
          <a:xfrm>
            <a:off x="5083954" y="2856371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57" name="Google Shape;957;g1f5d5788007_0_778"/>
          <p:cNvSpPr/>
          <p:nvPr/>
        </p:nvSpPr>
        <p:spPr>
          <a:xfrm>
            <a:off x="3995474" y="1448765"/>
            <a:ext cx="832200" cy="609600"/>
          </a:xfrm>
          <a:prstGeom prst="ellipse">
            <a:avLst/>
          </a:prstGeom>
          <a:solidFill>
            <a:srgbClr val="C5F5E8"/>
          </a:solidFill>
          <a:ln cap="flat" cmpd="sng" w="12700">
            <a:solidFill>
              <a:srgbClr val="15705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/>
          </a:p>
        </p:txBody>
      </p:sp>
      <p:cxnSp>
        <p:nvCxnSpPr>
          <p:cNvPr id="958" name="Google Shape;958;g1f5d5788007_0_778"/>
          <p:cNvCxnSpPr>
            <a:endCxn id="952" idx="1"/>
          </p:cNvCxnSpPr>
          <p:nvPr/>
        </p:nvCxnSpPr>
        <p:spPr>
          <a:xfrm>
            <a:off x="4411679" y="2026330"/>
            <a:ext cx="1564500" cy="5124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9" name="Google Shape;959;g1f5d5788007_0_778"/>
          <p:cNvSpPr txBox="1"/>
          <p:nvPr/>
        </p:nvSpPr>
        <p:spPr>
          <a:xfrm>
            <a:off x="5133254" y="1964727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0" name="Google Shape;960;g1f5d5788007_0_778"/>
          <p:cNvCxnSpPr>
            <a:stCxn id="957" idx="4"/>
            <a:endCxn id="932" idx="0"/>
          </p:cNvCxnSpPr>
          <p:nvPr/>
        </p:nvCxnSpPr>
        <p:spPr>
          <a:xfrm flipH="1">
            <a:off x="3086174" y="2058365"/>
            <a:ext cx="1325400" cy="568200"/>
          </a:xfrm>
          <a:prstGeom prst="straightConnector1">
            <a:avLst/>
          </a:prstGeom>
          <a:noFill/>
          <a:ln cap="flat" cmpd="sng" w="317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1" name="Google Shape;961;g1f5d5788007_0_778"/>
          <p:cNvSpPr txBox="1"/>
          <p:nvPr/>
        </p:nvSpPr>
        <p:spPr>
          <a:xfrm>
            <a:off x="3477847" y="2058363"/>
            <a:ext cx="6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g1f5d5788007_0_778"/>
          <p:cNvSpPr txBox="1"/>
          <p:nvPr/>
        </p:nvSpPr>
        <p:spPr>
          <a:xfrm>
            <a:off x="2939716" y="3183008"/>
            <a:ext cx="37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0</a:t>
            </a:r>
            <a:endParaRPr/>
          </a:p>
        </p:txBody>
      </p:sp>
      <p:sp>
        <p:nvSpPr>
          <p:cNvPr id="963" name="Google Shape;963;g1f5d5788007_0_778"/>
          <p:cNvSpPr txBox="1"/>
          <p:nvPr/>
        </p:nvSpPr>
        <p:spPr>
          <a:xfrm>
            <a:off x="3691002" y="5314959"/>
            <a:ext cx="61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100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964" name="Google Shape;964;g1f5d5788007_0_778"/>
          <p:cNvSpPr txBox="1"/>
          <p:nvPr/>
        </p:nvSpPr>
        <p:spPr>
          <a:xfrm>
            <a:off x="5045278" y="5239894"/>
            <a:ext cx="61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101</a:t>
            </a:r>
            <a:endParaRPr/>
          </a:p>
        </p:txBody>
      </p:sp>
      <p:sp>
        <p:nvSpPr>
          <p:cNvPr id="965" name="Google Shape;965;g1f5d5788007_0_778"/>
          <p:cNvSpPr txBox="1"/>
          <p:nvPr/>
        </p:nvSpPr>
        <p:spPr>
          <a:xfrm>
            <a:off x="6493794" y="5185277"/>
            <a:ext cx="61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110</a:t>
            </a:r>
            <a:endParaRPr/>
          </a:p>
        </p:txBody>
      </p:sp>
      <p:sp>
        <p:nvSpPr>
          <p:cNvPr id="966" name="Google Shape;966;g1f5d5788007_0_778"/>
          <p:cNvSpPr txBox="1"/>
          <p:nvPr/>
        </p:nvSpPr>
        <p:spPr>
          <a:xfrm>
            <a:off x="7626567" y="6394301"/>
            <a:ext cx="83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1110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967" name="Google Shape;967;g1f5d5788007_0_778"/>
          <p:cNvSpPr txBox="1"/>
          <p:nvPr/>
        </p:nvSpPr>
        <p:spPr>
          <a:xfrm>
            <a:off x="9122788" y="6372443"/>
            <a:ext cx="83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1111</a:t>
            </a:r>
            <a:endParaRPr/>
          </a:p>
        </p:txBody>
      </p:sp>
      <p:sp>
        <p:nvSpPr>
          <p:cNvPr id="968" name="Google Shape;968;g1f5d5788007_0_778"/>
          <p:cNvSpPr txBox="1"/>
          <p:nvPr/>
        </p:nvSpPr>
        <p:spPr>
          <a:xfrm>
            <a:off x="7204799" y="1613704"/>
            <a:ext cx="4093500" cy="2216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39" r="0" t="-16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9" name="Google Shape;969;g1f5d5788007_0_77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f5d5788007_0_8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Recap</a:t>
            </a:r>
            <a:endParaRPr/>
          </a:p>
        </p:txBody>
      </p:sp>
      <p:sp>
        <p:nvSpPr>
          <p:cNvPr id="975" name="Google Shape;975;g1f5d5788007_0_821"/>
          <p:cNvSpPr txBox="1"/>
          <p:nvPr>
            <p:ph idx="1" type="body"/>
          </p:nvPr>
        </p:nvSpPr>
        <p:spPr>
          <a:xfrm>
            <a:off x="2152650" y="1825625"/>
            <a:ext cx="78867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6B74"/>
              </a:buClr>
              <a:buSzPts val="2800"/>
              <a:buChar char="•"/>
            </a:pPr>
            <a:r>
              <a:rPr lang="en-US">
                <a:solidFill>
                  <a:srgbClr val="E56B74"/>
                </a:solidFill>
              </a:rPr>
              <a:t>Greedy algorithms!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Often easy to write down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But may be hard to come up with and hard to justify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natural greedy algorithm may not always be correct.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problem is a good candidate for a greedy algorithm if: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it has optimal substructure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>
                <a:solidFill>
                  <a:schemeClr val="accent4"/>
                </a:solidFill>
              </a:rPr>
              <a:t>that optimal substructure is </a:t>
            </a:r>
            <a:r>
              <a:rPr b="1" lang="en-US">
                <a:solidFill>
                  <a:schemeClr val="accent4"/>
                </a:solidFill>
              </a:rPr>
              <a:t>REALLY NICE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6B74"/>
              </a:buClr>
              <a:buSzPts val="2000"/>
              <a:buChar char="•"/>
            </a:pPr>
            <a:r>
              <a:rPr lang="en-US">
                <a:solidFill>
                  <a:srgbClr val="E56B74"/>
                </a:solidFill>
              </a:rPr>
              <a:t>solutions depend on just one other sub-problem.</a:t>
            </a:r>
            <a:endParaRPr/>
          </a:p>
        </p:txBody>
      </p:sp>
      <p:pic>
        <p:nvPicPr>
          <p:cNvPr id="976" name="Google Shape;976;g1f5d5788007_0_8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2808" y="113866"/>
            <a:ext cx="3115191" cy="2166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59"/>
          <p:cNvSpPr txBox="1"/>
          <p:nvPr>
            <p:ph type="title"/>
          </p:nvPr>
        </p:nvSpPr>
        <p:spPr>
          <a:xfrm>
            <a:off x="2659529" y="2085788"/>
            <a:ext cx="6884895" cy="1496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Bottom up approach</a:t>
            </a:r>
            <a:br>
              <a:rPr lang="en-US"/>
            </a:br>
            <a:r>
              <a:rPr lang="en-US" sz="2800">
                <a:solidFill>
                  <a:srgbClr val="7030A0"/>
                </a:solidFill>
              </a:rPr>
              <a:t>what we just saw.</a:t>
            </a:r>
            <a:endParaRPr/>
          </a:p>
        </p:txBody>
      </p:sp>
      <p:sp>
        <p:nvSpPr>
          <p:cNvPr id="187" name="Google Shape;187;p5"/>
          <p:cNvSpPr txBox="1"/>
          <p:nvPr>
            <p:ph idx="1" type="body"/>
          </p:nvPr>
        </p:nvSpPr>
        <p:spPr>
          <a:xfrm>
            <a:off x="2152650" y="1825625"/>
            <a:ext cx="7886700" cy="487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>
                <a:solidFill>
                  <a:srgbClr val="7030A0"/>
                </a:solidFill>
              </a:rPr>
              <a:t>For Fibonacci: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Solve the small problems first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-US">
                <a:solidFill>
                  <a:schemeClr val="accent5"/>
                </a:solidFill>
              </a:rPr>
              <a:t>fill in F[0],F[1]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Then bigger problems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</a:pPr>
            <a:r>
              <a:rPr lang="en-US">
                <a:solidFill>
                  <a:schemeClr val="accent6"/>
                </a:solidFill>
              </a:rPr>
              <a:t>fill in F[2]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Then bigger problems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fill in F[n-1]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Then finally solve the real problem.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fill in F[n]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88" name="Google Shape;1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689404">
            <a:off x="7793082" y="766105"/>
            <a:ext cx="2777899" cy="211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Top down approach</a:t>
            </a:r>
            <a:endParaRPr/>
          </a:p>
        </p:txBody>
      </p:sp>
      <p:sp>
        <p:nvSpPr>
          <p:cNvPr id="194" name="Google Shape;194;p6"/>
          <p:cNvSpPr txBox="1"/>
          <p:nvPr>
            <p:ph idx="1" type="body"/>
          </p:nvPr>
        </p:nvSpPr>
        <p:spPr>
          <a:xfrm>
            <a:off x="2152651" y="1825625"/>
            <a:ext cx="601928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Think of it like a recursive algorithm.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solidFill>
                  <a:schemeClr val="accent1"/>
                </a:solidFill>
              </a:rPr>
              <a:t>To solve the big problem: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Recurse to solve smaller problems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solidFill>
                  <a:schemeClr val="accent1"/>
                </a:solidFill>
              </a:rPr>
              <a:t>Those recurse to solve smaller problems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en-US">
                <a:solidFill>
                  <a:schemeClr val="accent1"/>
                </a:solidFill>
              </a:rPr>
              <a:t>etc..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difference from divide and conquer: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b="1" lang="en-US">
                <a:solidFill>
                  <a:schemeClr val="accent1"/>
                </a:solidFill>
              </a:rPr>
              <a:t>Memo-ization</a:t>
            </a:r>
            <a:endParaRPr b="1">
              <a:solidFill>
                <a:schemeClr val="accent1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</a:rPr>
              <a:t>Keep track of what small problems you’ve already solved to prevent re-solving the same problem twice.</a:t>
            </a:r>
            <a:endParaRPr/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4911" y="4275438"/>
            <a:ext cx="2062187" cy="207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590883" y="534595"/>
            <a:ext cx="2777899" cy="211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have we learned?</a:t>
            </a:r>
            <a:endParaRPr/>
          </a:p>
        </p:txBody>
      </p:sp>
      <p:sp>
        <p:nvSpPr>
          <p:cNvPr id="202" name="Google Shape;202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b="1" i="1" lang="en-US" sz="3600">
                <a:solidFill>
                  <a:srgbClr val="FF0000"/>
                </a:solidFill>
              </a:rPr>
              <a:t>Dynamic programming: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Paradigm in algorithm design.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Uses </a:t>
            </a:r>
            <a:r>
              <a:rPr b="1" lang="en-US">
                <a:solidFill>
                  <a:schemeClr val="accent1"/>
                </a:solidFill>
              </a:rPr>
              <a:t>optimal substructure</a:t>
            </a:r>
            <a:endParaRPr b="1">
              <a:solidFill>
                <a:schemeClr val="accent4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Uses </a:t>
            </a:r>
            <a:r>
              <a:rPr b="1" lang="en-US">
                <a:solidFill>
                  <a:schemeClr val="accent1"/>
                </a:solidFill>
              </a:rPr>
              <a:t>overlapping subproblems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be implemented </a:t>
            </a:r>
            <a:r>
              <a:rPr b="1" lang="en-US">
                <a:solidFill>
                  <a:schemeClr val="accent1"/>
                </a:solidFill>
              </a:rPr>
              <a:t>bottom-up</a:t>
            </a:r>
            <a:r>
              <a:rPr lang="en-US"/>
              <a:t> or </a:t>
            </a:r>
            <a:r>
              <a:rPr b="1" lang="en-US">
                <a:solidFill>
                  <a:schemeClr val="accent1"/>
                </a:solidFill>
              </a:rPr>
              <a:t>top-down</a:t>
            </a:r>
            <a:r>
              <a:rPr lang="en-US">
                <a:solidFill>
                  <a:schemeClr val="accent1"/>
                </a:solidFill>
              </a:rPr>
              <a:t>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It’s a fancy name for a pretty common-sense idea:</a:t>
            </a:r>
            <a:endParaRPr/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1227" y="4300151"/>
            <a:ext cx="2243166" cy="224316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 rot="-163633">
            <a:off x="5131677" y="4703997"/>
            <a:ext cx="203461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Don’t duplicate work if you don’t have to!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Longest Common Subsequence</a:t>
            </a:r>
            <a:endParaRPr/>
          </a:p>
        </p:txBody>
      </p:sp>
      <p:sp>
        <p:nvSpPr>
          <p:cNvPr id="210" name="Google Shape;210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Subsequence: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BDFH</a:t>
            </a:r>
            <a:r>
              <a:rPr lang="en-US"/>
              <a:t> is a</a:t>
            </a:r>
            <a:r>
              <a:rPr b="1" lang="en-US"/>
              <a:t> subsequence </a:t>
            </a:r>
            <a:r>
              <a:rPr lang="en-US"/>
              <a:t>of A</a:t>
            </a:r>
            <a:r>
              <a:rPr lang="en-US">
                <a:solidFill>
                  <a:srgbClr val="FF0000"/>
                </a:solidFill>
              </a:rPr>
              <a:t>B</a:t>
            </a:r>
            <a:r>
              <a:rPr lang="en-US"/>
              <a:t>C</a:t>
            </a:r>
            <a:r>
              <a:rPr lang="en-US">
                <a:solidFill>
                  <a:srgbClr val="FF0000"/>
                </a:solidFill>
              </a:rPr>
              <a:t>D</a:t>
            </a:r>
            <a:r>
              <a:rPr lang="en-US"/>
              <a:t>E</a:t>
            </a:r>
            <a:r>
              <a:rPr lang="en-US">
                <a:solidFill>
                  <a:srgbClr val="FF0000"/>
                </a:solidFill>
              </a:rPr>
              <a:t>F</a:t>
            </a:r>
            <a:r>
              <a:rPr lang="en-US"/>
              <a:t>G</a:t>
            </a:r>
            <a:r>
              <a:rPr lang="en-US">
                <a:solidFill>
                  <a:srgbClr val="FF0000"/>
                </a:solidFill>
              </a:rPr>
              <a:t>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X and Y are sequences, a </a:t>
            </a:r>
            <a:r>
              <a:rPr b="1" lang="en-US"/>
              <a:t>common subsequence</a:t>
            </a:r>
            <a:r>
              <a:rPr lang="en-US"/>
              <a:t> is a sequence which is a subsequence of both.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BDFH</a:t>
            </a:r>
            <a:r>
              <a:rPr lang="en-US"/>
              <a:t> is a </a:t>
            </a:r>
            <a:r>
              <a:rPr b="1" lang="en-US"/>
              <a:t>common subsequence </a:t>
            </a:r>
            <a:r>
              <a:rPr lang="en-US"/>
              <a:t>of A</a:t>
            </a:r>
            <a:r>
              <a:rPr lang="en-US">
                <a:solidFill>
                  <a:srgbClr val="FF0000"/>
                </a:solidFill>
              </a:rPr>
              <a:t>B</a:t>
            </a:r>
            <a:r>
              <a:rPr lang="en-US"/>
              <a:t>C</a:t>
            </a:r>
            <a:r>
              <a:rPr lang="en-US">
                <a:solidFill>
                  <a:srgbClr val="FF0000"/>
                </a:solidFill>
              </a:rPr>
              <a:t>D</a:t>
            </a:r>
            <a:r>
              <a:rPr lang="en-US"/>
              <a:t>E</a:t>
            </a:r>
            <a:r>
              <a:rPr lang="en-US">
                <a:solidFill>
                  <a:srgbClr val="FF0000"/>
                </a:solidFill>
              </a:rPr>
              <a:t>F</a:t>
            </a:r>
            <a:r>
              <a:rPr lang="en-US"/>
              <a:t>G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/>
              <a:t> and of A</a:t>
            </a:r>
            <a:r>
              <a:rPr lang="en-US">
                <a:solidFill>
                  <a:srgbClr val="FF0000"/>
                </a:solidFill>
              </a:rPr>
              <a:t>BDF</a:t>
            </a:r>
            <a:r>
              <a:rPr lang="en-US"/>
              <a:t>G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/>
              <a:t>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</a:t>
            </a:r>
            <a:r>
              <a:rPr b="1" lang="en-US"/>
              <a:t>longest common subsequence</a:t>
            </a:r>
            <a:r>
              <a:rPr lang="en-US"/>
              <a:t>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…is a common subsequence that is longest.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</a:t>
            </a:r>
            <a:r>
              <a:rPr b="1" lang="en-US"/>
              <a:t>longest common subsequence </a:t>
            </a:r>
            <a:r>
              <a:rPr lang="en-US"/>
              <a:t>of </a:t>
            </a:r>
            <a:r>
              <a:rPr lang="en-US">
                <a:solidFill>
                  <a:srgbClr val="FF0000"/>
                </a:solidFill>
              </a:rPr>
              <a:t>AB</a:t>
            </a:r>
            <a:r>
              <a:rPr lang="en-US"/>
              <a:t>C</a:t>
            </a:r>
            <a:r>
              <a:rPr lang="en-US">
                <a:solidFill>
                  <a:srgbClr val="FF0000"/>
                </a:solidFill>
              </a:rPr>
              <a:t>D</a:t>
            </a:r>
            <a:r>
              <a:rPr lang="en-US"/>
              <a:t>E</a:t>
            </a:r>
            <a:r>
              <a:rPr lang="en-US">
                <a:solidFill>
                  <a:srgbClr val="FF0000"/>
                </a:solidFill>
              </a:rPr>
              <a:t>FGH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ABDFGH</a:t>
            </a:r>
            <a:r>
              <a:rPr lang="en-US"/>
              <a:t>I is</a:t>
            </a:r>
            <a:r>
              <a:rPr lang="en-US">
                <a:solidFill>
                  <a:srgbClr val="FF0000"/>
                </a:solidFill>
              </a:rPr>
              <a:t> ABDFGH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Recipe </a:t>
            </a:r>
            <a:r>
              <a:rPr lang="en-US" sz="2800">
                <a:solidFill>
                  <a:schemeClr val="accent3"/>
                </a:solidFill>
              </a:rPr>
              <a:t>for applying Dynamic Programming</a:t>
            </a:r>
            <a:endParaRPr/>
          </a:p>
        </p:txBody>
      </p:sp>
      <p:sp>
        <p:nvSpPr>
          <p:cNvPr id="216" name="Google Shape;216;p9"/>
          <p:cNvSpPr txBox="1"/>
          <p:nvPr>
            <p:ph idx="1" type="body"/>
          </p:nvPr>
        </p:nvSpPr>
        <p:spPr>
          <a:xfrm>
            <a:off x="2152650" y="1690689"/>
            <a:ext cx="7886700" cy="516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1: </a:t>
            </a:r>
            <a:r>
              <a:rPr lang="en-US"/>
              <a:t>Identify </a:t>
            </a:r>
            <a:r>
              <a:rPr lang="en-US">
                <a:solidFill>
                  <a:schemeClr val="accent1"/>
                </a:solidFill>
              </a:rPr>
              <a:t>optimal substructure.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2: </a:t>
            </a:r>
            <a:r>
              <a:rPr lang="en-US"/>
              <a:t>Find a </a:t>
            </a:r>
            <a:r>
              <a:rPr lang="en-US">
                <a:solidFill>
                  <a:schemeClr val="accent6"/>
                </a:solidFill>
              </a:rPr>
              <a:t>recursive formulation </a:t>
            </a:r>
            <a:r>
              <a:rPr lang="en-US"/>
              <a:t>for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3: </a:t>
            </a:r>
            <a:r>
              <a:rPr lang="en-US">
                <a:solidFill>
                  <a:schemeClr val="accent5"/>
                </a:solidFill>
              </a:rPr>
              <a:t>Use dynamic programming </a:t>
            </a:r>
            <a:r>
              <a:rPr lang="en-US"/>
              <a:t>to find the length of the longest common subsequence.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b="1" lang="en-US">
                <a:solidFill>
                  <a:schemeClr val="accent4"/>
                </a:solidFill>
              </a:rPr>
              <a:t>Step 4: </a:t>
            </a:r>
            <a:r>
              <a:rPr lang="en-US"/>
              <a:t>If needed, keep track of some additional info so that the algorithm from Step 3 can </a:t>
            </a:r>
            <a:r>
              <a:rPr lang="en-US">
                <a:solidFill>
                  <a:srgbClr val="B400AB"/>
                </a:solidFill>
              </a:rPr>
              <a:t>find the actual LCS.</a:t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8182709" y="1690689"/>
            <a:ext cx="902677" cy="45463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2021-10-17T20:44:57Z</dcterms:created>
  <dc:creator>Ziang Liu</dc:creator>
</cp:coreProperties>
</file>