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3" r:id="rId3"/>
    <p:sldId id="515" r:id="rId4"/>
    <p:sldId id="269" r:id="rId5"/>
    <p:sldId id="478" r:id="rId6"/>
    <p:sldId id="484" r:id="rId7"/>
    <p:sldId id="303" r:id="rId8"/>
    <p:sldId id="330" r:id="rId9"/>
    <p:sldId id="357" r:id="rId10"/>
    <p:sldId id="358" r:id="rId11"/>
    <p:sldId id="376" r:id="rId12"/>
    <p:sldId id="514" r:id="rId13"/>
    <p:sldId id="516" r:id="rId14"/>
    <p:sldId id="517" r:id="rId15"/>
    <p:sldId id="267" r:id="rId16"/>
    <p:sldId id="265" r:id="rId17"/>
    <p:sldId id="522" r:id="rId18"/>
    <p:sldId id="268" r:id="rId19"/>
    <p:sldId id="378" r:id="rId20"/>
    <p:sldId id="542" r:id="rId21"/>
    <p:sldId id="387" r:id="rId22"/>
    <p:sldId id="388" r:id="rId23"/>
    <p:sldId id="539" r:id="rId24"/>
    <p:sldId id="540" r:id="rId25"/>
    <p:sldId id="541" r:id="rId26"/>
    <p:sldId id="401" r:id="rId27"/>
    <p:sldId id="52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4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24.109"/>
    </inkml:context>
    <inkml:brush xml:id="br0">
      <inkml:brushProperty name="width" value="0.07938" units="cm"/>
      <inkml:brushProperty name="height" value="0.07938" units="cm"/>
      <inkml:brushProperty name="color" value="#8BC145"/>
    </inkml:brush>
  </inkml:definitions>
  <inkml:trace contextRef="#ctx0" brushRef="#br0">248 331 4537,'-55'94'4463,"-18"50"-4104,35-72-283,27-54-62,1 0 0,0 1 0,1 0 1,2 1-1,0 0 0,1 0 0,1 1 1,0 0-1,2 0 0,-1 26 0,0 84-32,6-70-1,7-37 14,-2-6 2,3 9-48,0-1 1,2 1-1,23 37 0,-27-51 27,1-1-1,0-1 1,1 1-1,0-2 1,1 1-1,0-1 1,1-1-1,0 0 0,14 7 1,25 9 24,40 18-13,-22 1 11,-41-25-1,1-1-1,1-1 1,0-2-1,47 17 1,-57-25 3,1 1 0,-1 1 0,-1 1 0,0 0 0,28 21 0,-18-12 0,-17-11 0,0-1 0,23 11 0,-31-17 0,0 1 0,0-1 0,1 0 0,-1 0 1,0 0-1,1-1 0,-1 0 0,1 0 0,-1 0 0,1 0 0,-1 0 0,0-1 0,5-1 0,6-5 1,0 0 0,0-1 0,-1 0 0,0-2 0,-1 1 0,19-19 0,-16 15 0,-12 9 1,1 0-1,0 0 1,0 1-1,1 0 1,8-5-1,-13 8-1,0 0 0,0 0 0,0-1 0,0 1 0,0 0 0,-1 0 0,1 0 0,0 0 0,0 0 0,0 0 0,0 0 0,0 0 0,0 1 0,0-1 0,0 0 0,1 1 0,7 1-9,7-2-137,1-1 0,0-1 0,-1-1 0,1 0 0,24-8-1,71-31-919,-104 39 1062,41-18-382,0-2 0,85-56-1,-122 71 312,1-2 0,-1 1 0,-1-1 0,0-1 0,0 0 0,-1-1 0,15-23 0,-23 31 47,0-1 1,0 1-1,-1-1 0,0 1 0,0-1 0,0 0 1,0 0-1,-1-6 0,0 8-2,0 0-1,0 0 1,0 0-1,1 0 1,-1 0-1,1 0 1,0 0 0,-1 0-1,1 1 1,1-1-1,-1 0 1,3-4 0,-2 5-2,1 0 1,-1 0 0,0 0-1,1 1 1,0-1-1,-1 1 1,1-1 0,0 1-1,0 0 1,-1 0 0,1 0-1,4 0 1,0 0-20,-1-1-1,0 0 1,0-1 0,1 1 0,-1-1 0,-1 0-1,9-6 1,63-57-157,-70 61 194,-3 3 18,-1-1 0,1 0 0,-1 1-1,0-1 1,0 0 0,0 0 0,-1-1 0,3-3-1,-3 3 36,0 0 0,-1 0 1,1-1-1,-1 1 0,0 0 0,-1-1 0,1 1 0,-1-1 0,0 1 0,0 0 0,-1-9 1,-10-50 1263,-33-104 1,41 157-1159,0 1-6,-15-46 947,16 51-956,0-1 0,-1 1 0,0 0 0,0 0 0,-6-7 0,-76-79 874,84 89-980,-1 0 0,1 0 0,0 0 0,0 0 0,0 0 1,0-1-1,0 1 0,0 0 0,0-1 0,0 1 0,1-1 0,-1 1 1,0-1-1,1 1 0,0-1 0,-1 1 0,0-3 0,1 0 45,-1 1-42,0-1 1,-1 1 0,0-1 0,0 1 0,0 0 0,0 0 0,0 0-1,-6-5 1,-17-19 43,10 12-4,-23-30 1,3 9-183,-210-183-161,226 202 258,1 0-7,-1 1 0,-1 0 0,-1 1 0,0 1 0,-23-11 0,20 14-55,-1 0 1,0 2-1,-1 1 1,0 1-1,0 1 1,-1 1-1,0 1 1,-29 0-1,34 4-174,-1 1 0,0 1 0,1 0-1,0 2 1,0 1 0,0 0-1,0 2 1,1 1 0,0 0-1,-21 13 1,4 1-539,1 2 0,1 2 0,-45 41-1,39-25 188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31.717"/>
    </inkml:context>
    <inkml:brush xml:id="br0">
      <inkml:brushProperty name="width" value="0.07938" units="cm"/>
      <inkml:brushProperty name="height" value="0.07938" units="cm"/>
      <inkml:brushProperty name="color" value="#FF0000"/>
    </inkml:brush>
  </inkml:definitions>
  <inkml:trace contextRef="#ctx0" brushRef="#br0">716 43 1072,'-6'-5'457,"-1"0"0,0 1-1,-1 0 1,1 0 0,-1 0-1,0 1 1,0 0 0,0 1-1,0 0 1,-11-2 0,2 2-89,-1 1 0,0 1 0,-33 4 0,36-1-354,0 1-1,0 1 0,1 0 0,0 1 0,-19 10 1,17-8-4,-22 10 5,19-10 52,0 0 1,0 2 0,1 0-1,1 1 1,0 1-1,-21 18 1,-10 18 214,24-23-120,-52 43-1,72-64-158,1-1 0,0 1 0,0-1 0,0 1-1,0 0 1,1 0 0,-1 0 0,1 0 0,0 1 0,0-1 0,-1 7 0,-13 53 26,11-37-76,1 0 0,2-1 0,0 30 0,2-50 27,1 0-1,1 0 0,-1 0 1,5 10-1,-4-10 14,0 0 1,0 1-1,0-1 1,0 8-1,1 8-8,0 0 0,2 0 0,0 0 0,2-1 0,14 35 0,0-14-45,43 66 1,-59-100 60,7 10-9,24 30 0,-31-42-11,0-1-1,0-1 1,0 1-1,1-1 1,0 0-1,-1 0 1,2 0-1,-1-1 1,11 4-1,190 65-394,-178-61 352,0-2 1,0-1-1,1-1 0,0-2 1,1-1-1,40 1 1,-23-4 77,10 1 51,81-8 1,-77 0-1,76-13-88,-98 10-41,53-19 0,-77 23 182,-1-2 0,0 0 0,0-1-1,0 0 1,-1-2 0,16-12 0,-22 14 81,0 0 0,0 0 1,-1-1-1,0 0 0,0-1 0,-1 1 0,-1-1 1,0 0-1,0-1 0,6-20 0,-6 12-122,0-1 0,-2 0 0,0 0 0,-2 0 0,0-27 0,-2 23 231,0 0 0,-2 0 0,-8-38 0,7 50-203,0 0 1,-1 0-1,0 0 1,0 0-1,-2 1 1,1-1-1,-2 2 1,-10-15-1,-4 0-60,-36-44-13,-86-78 0,40 62 379,91 76-294,-2 0 1,0 1-1,0 1 0,0 0 1,-1 1-1,-16-5 0,-284-64-609,179 46-3879,102 22 3154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34.496"/>
    </inkml:context>
    <inkml:brush xml:id="br0">
      <inkml:brushProperty name="width" value="0.07938" units="cm"/>
      <inkml:brushProperty name="height" value="0.07938" units="cm"/>
      <inkml:brushProperty name="color" value="#FF0000"/>
    </inkml:brush>
  </inkml:definitions>
  <inkml:trace contextRef="#ctx0" brushRef="#br0">12445 992 408,'55'4'484,"-41"-4"100,-18-1 112,-7 1 7464,-3 1-5871,13 0-2266,0 1-1,0-1 1,-1 0-1,1 1 0,-1-1 1,1 0-1,-1 0 1,1 0-1,-1 0 0,1-1 1,-1 1-1,-3 1 1,1 0-11,-1-1 0,1 1 0,0 1 0,0-1 0,-6 5 0,-34 29 47,36-29-6,-1-1 0,0 0 0,0-1 0,-1 0 0,1 0 0,-1-1 0,-19 6 0,3-1 185,-22 7 388,-1-1 0,-83 13 1,-11-7 15,20-18-233,-8 2-383,-156-13 1,126 0-15,-371-29-37,299-1 189,48 6 5,-9-6 377,55 9-208,-133-42 670,143 34-501,-60-23-149,50 8-76,36 12-58,24 11-21,-112-35-3,-134-47-180,130 41-15,-102-23-13,224 74 3,-466-110-136,-221 16-95,135 50 177,387 40 2,-437-21 450,584 44-393,-228 3-101,6 23-23,28 6 97,156-18-17,-237 51-103,8 33-94,7 1 63,-148 43 97,301-79 82,-254 65 80,180-79 73,-16 3 9,121-26-101,8-2-33,123-17-24,-143 36 38,170-41-35,-1 0-1,1 0 1,0-1 0,0 0 0,-1 0 0,1-1 0,-1 0 0,1-1 0,0 0 0,-1-1 0,1 0-1,-17-6 1,8 4-2,-1 1-1,1 1 0,-30-1 1,19 2-5,-1-1-18,7-1-115,-1 2 1,1 1 0,-40 4-1,56-4 6,1 0 1,-1 0-1,1-1 0,-1 0 0,1 0 0,-1-1 0,-11-4 1,-13-2-346,20 6 189,-1 0 0,-18 1 0,26 1-416,0 0 1,0 0 0,1 1-1,-1 0 1,0 0-1,-6 2 1,4 2-548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35.485"/>
    </inkml:context>
    <inkml:brush xml:id="br0">
      <inkml:brushProperty name="width" value="0.07938" units="cm"/>
      <inkml:brushProperty name="height" value="0.07938" units="cm"/>
      <inkml:brushProperty name="color" value="#FF0000"/>
    </inkml:brush>
  </inkml:definitions>
  <inkml:trace contextRef="#ctx0" brushRef="#br0">461 694 4337,'-2'-1'455,"-1"1"0,1-1 0,-1 0-1,1 1 1,0-1 0,-1 0 0,1-1 0,0 1 0,0 0 0,-1-1 0,-2-2-1,-10-6 173,-42-25-482,12 5 25,32 21 39,1-1 0,0-1 0,0 0 1,1 0-1,-14-20 0,15 18 64,0 0-1,-1 1 1,-1 1 0,0 0 0,-23-17-1,0 10-91,25 13-163,0 0 0,1 0 0,0-1 0,-9-7 0,4 2 9,12 10-24,0-1 0,0 1 0,-1-1 0,1 0 0,0 0 0,0 0 0,1 0 0,-1 0 0,0-1 0,1 1 0,-3-5 0,2 3-21,1 1 0,0-1 1,0 0-1,0 0 1,0 1-1,1-1 0,-1 0 1,1 0-1,0 0 1,0 0-1,1 0 0,-1 0 1,1 1-1,0-1 1,0 0-1,0 0 0,0 1 1,1-1-1,0 0 1,-1 1-1,4-4 0,2-4 4,1 1 0,1 0 0,0 1 0,16-14 0,-11 10 10,7-7-23,1 1-1,34-22 0,-43 33-90,1 0 0,1 1 0,0 1 0,0 0 0,20-4 0,110-25-4257,-78 16 3058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26.618"/>
    </inkml:context>
    <inkml:brush xml:id="br0">
      <inkml:brushProperty name="width" value="0.07938" units="cm"/>
      <inkml:brushProperty name="height" value="0.07938" units="cm"/>
      <inkml:brushProperty name="color" value="#8BC145"/>
    </inkml:brush>
  </inkml:definitions>
  <inkml:trace contextRef="#ctx0" brushRef="#br0">12140 1250 2336,'3'30'548,"0"0"178,-2 0 2762,-1-29-2855,0-1-154,0 0-79,0 0-81,0 0-73,-3-4 3459,-12-10-3532,-90-22-17,-15-9 35,-6 0 171,72 25-124,-72-37 0,2 0 335,32 12-303,16 7-122,-282-127 244,298 142-368,28 11-9,-54-28 0,33 13-15,-68-26 0,43 21 8,12 5 6,-82-21-1,-74-6-69,87 22 21,-723-139-272,732 149 220,-399-46 254,205 30-132,-789-56 179,832 71-194,-67-2-22,30 13 101,-6 0-40,289 12-68,-602-2-133,3 31 90,71 24-5,66 22-8,7 32-306,235-45 229,-79 19-295,134-34 200,-299 54 470,272-78-279,-305-7 0,395-17-81,-163 18 0,270-13 91,-28 9 0,-9 1 170,42-11 120,5-1 164,-30 8 1,17 1-287,20-7-75,0-1 0,0 0-1,0 0 1,-17 2 0,18-4-37,0 1 0,1 0 0,-13 5 0,-21 4-27,-18 1-1199,51-11-3708,7-1 3642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27.312"/>
    </inkml:context>
    <inkml:brush xml:id="br0">
      <inkml:brushProperty name="width" value="0.07938" units="cm"/>
      <inkml:brushProperty name="height" value="0.07938" units="cm"/>
      <inkml:brushProperty name="color" value="#8BC145"/>
    </inkml:brush>
  </inkml:definitions>
  <inkml:trace contextRef="#ctx0" brushRef="#br0">608 0 5201,'-5'1'3938,"0"-1"-3896,0 1 1,0 1-1,0-1 1,0 1 0,1 0-1,-8 4 1,-103 67 393,-243 168 445,348-234-848,2 1-1,-1-1 1,1 2-1,0-1 1,0 1-1,1 0 0,1 1 1,-11 18-1,16-24-34,-1 1 0,1 0 0,0 0 0,0 0-1,0 0 1,1 0 0,0 0 0,0 0 0,0 0-1,1 0 1,-1 1 0,1-2 0,2 7 0,0 1 7,1 0 0,0-1 1,1 0-1,8 16 0,-7-19 13,0 0 0,0 0 0,1-1 0,0 0 0,1 0-1,-1 0 1,1-1 0,0 0 0,12 6 0,14 6 146,39 15 0,-51-24-131,37 20-1,-38-18-161,-1-1-1,2-1 1,-1-1-1,32 8 0,-29-14-727,4-2 342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31.717"/>
    </inkml:context>
    <inkml:brush xml:id="br0">
      <inkml:brushProperty name="width" value="0.07938" units="cm"/>
      <inkml:brushProperty name="height" value="0.07938" units="cm"/>
      <inkml:brushProperty name="color" value="#FF0000"/>
    </inkml:brush>
  </inkml:definitions>
  <inkml:trace contextRef="#ctx0" brushRef="#br0">716 43 1072,'-6'-5'457,"-1"0"0,0 1-1,-1 0 1,1 0 0,-1 0-1,0 1 1,0 0 0,0 1-1,0 0 1,-11-2 0,2 2-89,-1 1 0,0 1 0,-33 4 0,36-1-354,0 1-1,0 1 0,1 0 0,0 1 0,-19 10 1,17-8-4,-22 10 5,19-10 52,0 0 1,0 2 0,1 0-1,1 1 1,0 1-1,-21 18 1,-10 18 214,24-23-120,-52 43-1,72-64-158,1-1 0,0 1 0,0-1 0,0 1-1,0 0 1,1 0 0,-1 0 0,1 0 0,0 1 0,0-1 0,-1 7 0,-13 53 26,11-37-76,1 0 0,2-1 0,0 30 0,2-50 27,1 0-1,1 0 0,-1 0 1,5 10-1,-4-10 14,0 0 1,0 1-1,0-1 1,0 8-1,1 8-8,0 0 0,2 0 0,0 0 0,2-1 0,14 35 0,0-14-45,43 66 1,-59-100 60,7 10-9,24 30 0,-31-42-11,0-1-1,0-1 1,0 1-1,1-1 1,0 0-1,-1 0 1,2 0-1,-1-1 1,11 4-1,190 65-394,-178-61 352,0-2 1,0-1-1,1-1 0,0-2 1,1-1-1,40 1 1,-23-4 77,10 1 51,81-8 1,-77 0-1,76-13-88,-98 10-41,53-19 0,-77 23 182,-1-2 0,0 0 0,0-1-1,0 0 1,-1-2 0,16-12 0,-22 14 81,0 0 0,0 0 1,-1-1-1,0 0 0,0-1 0,-1 1 0,-1-1 1,0 0-1,0-1 0,6-20 0,-6 12-122,0-1 0,-2 0 0,0 0 0,-2 0 0,0-27 0,-2 23 231,0 0 0,-2 0 0,-8-38 0,7 50-203,0 0 1,-1 0-1,0 0 1,0 0-1,-2 1 1,1-1-1,-2 2 1,-10-15-1,-4 0-60,-36-44-13,-86-78 0,40 62 379,91 76-294,-2 0 1,0 1-1,0 1 0,0 0 1,-1 1-1,-16-5 0,-284-64-609,179 46-3879,102 22 3154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34.496"/>
    </inkml:context>
    <inkml:brush xml:id="br0">
      <inkml:brushProperty name="width" value="0.07938" units="cm"/>
      <inkml:brushProperty name="height" value="0.07938" units="cm"/>
      <inkml:brushProperty name="color" value="#FF0000"/>
    </inkml:brush>
  </inkml:definitions>
  <inkml:trace contextRef="#ctx0" brushRef="#br0">12445 992 408,'55'4'484,"-41"-4"100,-18-1 112,-7 1 7464,-3 1-5871,13 0-2266,0 1-1,0-1 1,-1 0-1,1 1 0,-1-1 1,1 0-1,-1 0 1,1 0-1,-1 0 0,1-1 1,-1 1-1,-3 1 1,1 0-11,-1-1 0,1 1 0,0 1 0,0-1 0,-6 5 0,-34 29 47,36-29-6,-1-1 0,0 0 0,0-1 0,-1 0 0,1 0 0,-1-1 0,-19 6 0,3-1 185,-22 7 388,-1-1 0,-83 13 1,-11-7 15,20-18-233,-8 2-383,-156-13 1,126 0-15,-371-29-37,299-1 189,48 6 5,-9-6 377,55 9-208,-133-42 670,143 34-501,-60-23-149,50 8-76,36 12-58,24 11-21,-112-35-3,-134-47-180,130 41-15,-102-23-13,224 74 3,-466-110-136,-221 16-95,135 50 177,387 40 2,-437-21 450,584 44-393,-228 3-101,6 23-23,28 6 97,156-18-17,-237 51-103,8 33-94,7 1 63,-148 43 97,301-79 82,-254 65 80,180-79 73,-16 3 9,121-26-101,8-2-33,123-17-24,-143 36 38,170-41-35,-1 0-1,1 0 1,0-1 0,0 0 0,-1 0 0,1-1 0,-1 0 0,1-1 0,0 0 0,-1-1 0,1 0-1,-17-6 1,8 4-2,-1 1-1,1 1 0,-30-1 1,19 2-5,-1-1-18,7-1-115,-1 2 1,1 1 0,-40 4-1,56-4 6,1 0 1,-1 0-1,1-1 0,-1 0 0,1 0 0,-1-1 0,-11-4 1,-13-2-346,20 6 189,-1 0 0,-18 1 0,26 1-416,0 0 1,0 0 0,1 1-1,-1 0 1,0 0-1,-6 2 1,4 2-548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35.485"/>
    </inkml:context>
    <inkml:brush xml:id="br0">
      <inkml:brushProperty name="width" value="0.07938" units="cm"/>
      <inkml:brushProperty name="height" value="0.07938" units="cm"/>
      <inkml:brushProperty name="color" value="#FF0000"/>
    </inkml:brush>
  </inkml:definitions>
  <inkml:trace contextRef="#ctx0" brushRef="#br0">461 694 4337,'-2'-1'455,"-1"1"0,1-1 0,-1 0-1,1 1 1,0-1 0,-1 0 0,1-1 0,0 1 0,0 0 0,-1-1 0,-2-2-1,-10-6 173,-42-25-482,12 5 25,32 21 39,1-1 0,0-1 0,0 0 1,1 0-1,-14-20 0,15 18 64,0 0-1,-1 1 1,-1 1 0,0 0 0,-23-17-1,0 10-91,25 13-163,0 0 0,1 0 0,0-1 0,-9-7 0,4 2 9,12 10-24,0-1 0,0 1 0,-1-1 0,1 0 0,0 0 0,0 0 0,1 0 0,-1 0 0,0-1 0,1 1 0,-3-5 0,2 3-21,1 1 0,0-1 1,0 0-1,0 0 1,0 1-1,1-1 0,-1 0 1,1 0-1,0 0 1,0 0-1,1 0 0,-1 0 1,1 1-1,0-1 1,0 0-1,0 0 0,0 1 1,1-1-1,0 0 1,-1 1-1,4-4 0,2-4 4,1 1 0,1 0 0,0 1 0,16-14 0,-11 10 10,7-7-23,1 1-1,34-22 0,-43 33-90,1 0 0,1 1 0,0 1 0,0 0 0,20-4 0,110-25-4257,-78 16 3058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24.109"/>
    </inkml:context>
    <inkml:brush xml:id="br0">
      <inkml:brushProperty name="width" value="0.07938" units="cm"/>
      <inkml:brushProperty name="height" value="0.07938" units="cm"/>
      <inkml:brushProperty name="color" value="#8BC145"/>
    </inkml:brush>
  </inkml:definitions>
  <inkml:trace contextRef="#ctx0" brushRef="#br0">248 331 4537,'-55'94'4463,"-18"50"-4104,35-72-283,27-54-62,1 0 0,0 1 0,1 0 1,2 1-1,0 0 0,1 0 0,1 1 1,0 0-1,2 0 0,-1 26 0,0 84-32,6-70-1,7-37 14,-2-6 2,3 9-48,0-1 1,2 1-1,23 37 0,-27-51 27,1-1-1,0-1 1,1 1-1,0-2 1,1 1-1,0-1 1,1-1-1,0 0 0,14 7 1,25 9 24,40 18-13,-22 1 11,-41-25-1,1-1-1,1-1 1,0-2-1,47 17 1,-57-25 3,1 1 0,-1 1 0,-1 1 0,0 0 0,28 21 0,-18-12 0,-17-11 0,0-1 0,23 11 0,-31-17 0,0 1 0,0-1 0,1 0 0,-1 0 1,0 0-1,1-1 0,-1 0 0,1 0 0,-1 0 0,1 0 0,-1 0 0,0-1 0,5-1 0,6-5 1,0 0 0,0-1 0,-1 0 0,0-2 0,-1 1 0,19-19 0,-16 15 0,-12 9 1,1 0-1,0 0 1,0 1-1,1 0 1,8-5-1,-13 8-1,0 0 0,0 0 0,0-1 0,0 1 0,0 0 0,-1 0 0,1 0 0,0 0 0,0 0 0,0 0 0,0 0 0,0 0 0,0 1 0,0-1 0,0 0 0,1 1 0,7 1-9,7-2-137,1-1 0,0-1 0,-1-1 0,1 0 0,24-8-1,71-31-919,-104 39 1062,41-18-382,0-2 0,85-56-1,-122 71 312,1-2 0,-1 1 0,-1-1 0,0-1 0,0 0 0,-1-1 0,15-23 0,-23 31 47,0-1 1,0 1-1,-1-1 0,0 1 0,0-1 0,0 0 1,0 0-1,-1-6 0,0 8-2,0 0-1,0 0 1,0 0-1,1 0 1,-1 0-1,1 0 1,0 0 0,-1 0-1,1 1 1,1-1-1,-1 0 1,3-4 0,-2 5-2,1 0 1,-1 0 0,0 0-1,1 1 1,0-1-1,-1 1 1,1-1 0,0 1-1,0 0 1,-1 0 0,1 0-1,4 0 1,0 0-20,-1-1-1,0 0 1,0-1 0,1 1 0,-1-1 0,-1 0-1,9-6 1,63-57-157,-70 61 194,-3 3 18,-1-1 0,1 0 0,-1 1-1,0-1 1,0 0 0,0 0 0,-1-1 0,3-3-1,-3 3 36,0 0 0,-1 0 1,1-1-1,-1 1 0,0 0 0,-1-1 0,1 1 0,-1-1 0,0 1 0,0 0 0,-1-9 1,-10-50 1263,-33-104 1,41 157-1159,0 1-6,-15-46 947,16 51-956,0-1 0,-1 1 0,0 0 0,0 0 0,-6-7 0,-76-79 874,84 89-980,-1 0 0,1 0 0,0 0 0,0 0 0,0 0 1,0-1-1,0 1 0,0 0 0,0-1 0,0 1 0,1-1 0,-1 1 1,0-1-1,1 1 0,0-1 0,-1 1 0,0-3 0,1 0 45,-1 1-42,0-1 1,-1 1 0,0-1 0,0 1 0,0 0 0,0 0 0,0 0-1,-6-5 1,-17-19 43,10 12-4,-23-30 1,3 9-183,-210-183-161,226 202 258,1 0-7,-1 1 0,-1 0 0,-1 1 0,0 1 0,-23-11 0,20 14-55,-1 0 1,0 2-1,-1 1 1,0 1-1,0 1 1,-1 1-1,0 1 1,-29 0-1,34 4-174,-1 1 0,0 1 0,1 0-1,0 2 1,0 1 0,0 0-1,0 2 1,1 1 0,0 0-1,-21 13 1,4 1-539,1 2 0,1 2 0,-45 41-1,39-25 188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26.618"/>
    </inkml:context>
    <inkml:brush xml:id="br0">
      <inkml:brushProperty name="width" value="0.07938" units="cm"/>
      <inkml:brushProperty name="height" value="0.07938" units="cm"/>
      <inkml:brushProperty name="color" value="#8BC145"/>
    </inkml:brush>
  </inkml:definitions>
  <inkml:trace contextRef="#ctx0" brushRef="#br0">12140 1250 2336,'3'30'548,"0"0"178,-2 0 2762,-1-29-2855,0-1-154,0 0-79,0 0-81,0 0-73,-3-4 3459,-12-10-3532,-90-22-17,-15-9 35,-6 0 171,72 25-124,-72-37 0,2 0 335,32 12-303,16 7-122,-282-127 244,298 142-368,28 11-9,-54-28 0,33 13-15,-68-26 0,43 21 8,12 5 6,-82-21-1,-74-6-69,87 22 21,-723-139-272,732 149 220,-399-46 254,205 30-132,-789-56 179,832 71-194,-67-2-22,30 13 101,-6 0-40,289 12-68,-602-2-133,3 31 90,71 24-5,66 22-8,7 32-306,235-45 229,-79 19-295,134-34 200,-299 54 470,272-78-279,-305-7 0,395-17-81,-163 18 0,270-13 91,-28 9 0,-9 1 170,42-11 120,5-1 164,-30 8 1,17 1-287,20-7-75,0-1 0,0 0-1,0 0 1,-17 2 0,18-4-37,0 1 0,1 0 0,-13 5 0,-21 4-27,-18 1-1199,51-11-3708,7-1 3642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9T22:58:27.312"/>
    </inkml:context>
    <inkml:brush xml:id="br0">
      <inkml:brushProperty name="width" value="0.07938" units="cm"/>
      <inkml:brushProperty name="height" value="0.07938" units="cm"/>
      <inkml:brushProperty name="color" value="#8BC145"/>
    </inkml:brush>
  </inkml:definitions>
  <inkml:trace contextRef="#ctx0" brushRef="#br0">608 0 5201,'-5'1'3938,"0"-1"-3896,0 1 1,0 1-1,0-1 1,0 1 0,1 0-1,-8 4 1,-103 67 393,-243 168 445,348-234-848,2 1-1,-1-1 1,1 2-1,0-1 1,0 1-1,1 0 0,1 1 1,-11 18-1,16-24-34,-1 1 0,1 0 0,0 0 0,0 0-1,0 0 1,1 0 0,0 0 0,0 0 0,0 0-1,1 0 1,-1 1 0,1-2 0,2 7 0,0 1 7,1 0 0,0-1 1,1 0-1,8 16 0,-7-19 13,0 0 0,0 0 0,1-1 0,0 0 0,1 0-1,-1 0 1,1-1 0,0 0 0,12 6 0,14 6 146,39 15 0,-51-24-131,37 20-1,-38-18-161,-1-1-1,2-1 1,-1-1-1,32 8 0,-29-14-727,4-2 342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E2D6D-0C99-4328-90DC-6210196F02E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EA07F-BE73-4096-8872-5E27C0FB3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9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4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0712C-C029-4EAA-A028-B960ED011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35B4E-0A9B-F4D9-B289-2F53ABC4C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A6C06-DD5F-B24E-2247-DCE1F1C2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0195-89B6-4418-8593-29C166D8B7F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F2AD2-39DD-59E3-2928-6FEA7410D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4EFDC-8EF6-264E-57EF-FD2C50E6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07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C2481-E7FA-0431-3AFD-B6BCE1A37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053161-2FC9-F98A-DF48-90F5FE5DD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5C21E-9224-3216-B63D-057B5B3EE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0195-89B6-4418-8593-29C166D8B7F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715D3-0437-C7B8-97FE-5A98FF9F9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C34C8-D8D4-CF72-FC9C-A30588C6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7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1AF650-775D-75C7-CCB9-B03465C294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14D593-36C1-830C-128C-9B2BEE4B0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B8BB5-61FA-058D-7D5C-EB891022F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0195-89B6-4418-8593-29C166D8B7F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9646A-4C42-83F0-43F7-3C7DE678A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CAB4F-317E-1E27-39F0-017C32E22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76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2EF2-3997-0829-84F2-4DA1DF977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4AC47-5A5C-3C40-E37F-2844372F9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266CE-634D-3F58-1443-F436A0E19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0195-89B6-4418-8593-29C166D8B7F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EF5C5-C013-36D4-F6FB-9FF0B9996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7552B-2DA9-31AC-DB10-F9AAFA76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2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35423-98BC-52FB-13FE-23793C36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1E5F0-1BC6-F075-1984-91D0E875A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8F26A-E838-1CF5-F8AA-8C9E87C30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0195-89B6-4418-8593-29C166D8B7F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D7C4A-17BC-E459-C9FE-EB9DB6D73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2DC77-3244-F905-4588-303AB229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45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279F6-58F1-955B-A2D2-609628450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68221-0BCF-6E4D-CCFD-5D847A1F97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DF384-80AA-04FA-B688-E66D2B35A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D0641-3103-5C9C-F32D-CCA0510B0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0195-89B6-4418-8593-29C166D8B7F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6D1E4-60EB-FF87-BC45-144C656EA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2EA6E-6D8E-6BF8-71FB-2CCB35260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8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5A65A-7400-00E6-F236-41528B037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B730F-27B8-3C9E-5AAB-EB1EC35CF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0316C9-07A5-9296-3634-F4CE59FDD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075108-7740-F512-AC6F-23D3597D71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503CCA-FA30-B850-8F9C-DD49595132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BA62D-A595-20F2-4AFA-A39D3A4FF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0195-89B6-4418-8593-29C166D8B7F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0D4DCE-6FC5-B66A-E681-6CC331B51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CB079D-CE90-F2C0-AFB0-ED6C69502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82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67CA2-962F-6A24-0B1E-D5B6BA6F6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744837-2B80-D057-C3A9-09D96D2F2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0195-89B6-4418-8593-29C166D8B7F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FC227-2CAA-DABE-D6DA-5D3BA6C1E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2839A-DC8C-9C2B-2967-5C1C25DD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0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3DCC27-3796-50E2-93BF-B67E22631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0195-89B6-4418-8593-29C166D8B7F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E8B0E2-92ED-9097-D29D-594A2C3FF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67364-D183-ADBB-8BFC-B9EA22B54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9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9E036-A432-635A-E3F4-6BCC968F7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05889-3AC8-A37E-07B4-A8F45484F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14748-AA8F-4A11-786F-5F519A59D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C4D5ED-0E37-DB72-1766-79E17D006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0195-89B6-4418-8593-29C166D8B7F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EABEED-EE86-AB01-AFDD-7C7556377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66F23B-C94D-034E-B09C-723DA3C11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4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DDA6D-0A1D-80F8-C8EE-D01510772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3DA80C-7BE7-C8EE-B9B8-61D8756D8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0F910-6B09-AC45-C4C5-CCC9A6B2D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1F9952-3D06-DC97-6BEA-4BFA603A0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90195-89B6-4418-8593-29C166D8B7F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DE9C3-534B-D2B1-2F8A-D102AD2F7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508704-C76D-ADDC-CA64-E0BF1EB47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3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340E01-4E3A-C937-6918-404052A0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E6C2C-1854-D81C-8036-582FBB615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86FFF-0134-3E81-4BF6-D6A85B21C1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90195-89B6-4418-8593-29C166D8B7F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2EB1C-D7B5-7FD2-CCC2-9DE9008DF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7BCD5-29F4-68A5-C627-4D6C59E84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5207F-16C3-46B4-A455-0613E04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5.png"/><Relationship Id="rId3" Type="http://schemas.openxmlformats.org/officeDocument/2006/relationships/image" Target="../media/image91.png"/><Relationship Id="rId7" Type="http://schemas.openxmlformats.org/officeDocument/2006/relationships/image" Target="../media/image110.png"/><Relationship Id="rId12" Type="http://schemas.openxmlformats.org/officeDocument/2006/relationships/customXml" Target="../ink/ink6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15.png"/><Relationship Id="rId3" Type="http://schemas.openxmlformats.org/officeDocument/2006/relationships/image" Target="../media/image91.png"/><Relationship Id="rId7" Type="http://schemas.openxmlformats.org/officeDocument/2006/relationships/image" Target="../media/image110.png"/><Relationship Id="rId12" Type="http://schemas.openxmlformats.org/officeDocument/2006/relationships/customXml" Target="../ink/ink12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.xml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customXml" Target="../ink/ink11.xml"/><Relationship Id="rId4" Type="http://schemas.openxmlformats.org/officeDocument/2006/relationships/customXml" Target="../ink/ink8.xml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ED812-CEF7-C180-4E26-3A7F80AF8A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CSC 161 Section 8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31C79B-59ED-32B7-E003-4134A10A65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CA: [Name of CA]</a:t>
            </a:r>
          </a:p>
        </p:txBody>
      </p:sp>
    </p:spTree>
    <p:extLst>
      <p:ext uri="{BB962C8B-B14F-4D97-AF65-F5344CB8AC3E}">
        <p14:creationId xmlns:p14="http://schemas.microsoft.com/office/powerpoint/2010/main" val="2498241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We’ve discovered Kruskal’s algorithm!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8292612" cy="4351338"/>
          </a:xfrm>
        </p:spPr>
        <p:txBody>
          <a:bodyPr/>
          <a:lstStyle/>
          <a:p>
            <a:r>
              <a:rPr lang="en-US" b="1" dirty="0" err="1"/>
              <a:t>kruskal</a:t>
            </a:r>
            <a:r>
              <a:rPr lang="en-US" dirty="0"/>
              <a:t>(G = (V,E)):</a:t>
            </a:r>
          </a:p>
          <a:p>
            <a:pPr lvl="1"/>
            <a:r>
              <a:rPr lang="en-US" dirty="0"/>
              <a:t>Sort E by weight in non-decreasing order</a:t>
            </a:r>
          </a:p>
          <a:p>
            <a:pPr lvl="1"/>
            <a:r>
              <a:rPr lang="en-US" dirty="0"/>
              <a:t>MST = {}                                   </a:t>
            </a:r>
            <a:r>
              <a:rPr lang="en-US" sz="1600" dirty="0">
                <a:solidFill>
                  <a:srgbClr val="7030A0"/>
                </a:solidFill>
              </a:rPr>
              <a:t>// initialize an empty tree</a:t>
            </a:r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b="1" dirty="0"/>
              <a:t>for</a:t>
            </a:r>
            <a:r>
              <a:rPr lang="en-US" dirty="0"/>
              <a:t> v in V:</a:t>
            </a:r>
          </a:p>
          <a:p>
            <a:pPr lvl="2"/>
            <a:r>
              <a:rPr lang="en-US" b="1" dirty="0" err="1"/>
              <a:t>makeSet</a:t>
            </a:r>
            <a:r>
              <a:rPr lang="en-US" dirty="0"/>
              <a:t>(v)                               </a:t>
            </a:r>
            <a:r>
              <a:rPr lang="en-US" sz="1600" dirty="0">
                <a:solidFill>
                  <a:srgbClr val="7030A0"/>
                </a:solidFill>
              </a:rPr>
              <a:t>// put each vertex in its own tree in the forest</a:t>
            </a:r>
            <a:endParaRPr lang="en-US" sz="1600" dirty="0">
              <a:solidFill>
                <a:schemeClr val="accent4"/>
              </a:solidFill>
            </a:endParaRPr>
          </a:p>
          <a:p>
            <a:pPr lvl="1"/>
            <a:r>
              <a:rPr lang="en-US" b="1" dirty="0"/>
              <a:t>for</a:t>
            </a:r>
            <a:r>
              <a:rPr lang="en-US" dirty="0"/>
              <a:t> (</a:t>
            </a:r>
            <a:r>
              <a:rPr lang="en-US" dirty="0" err="1"/>
              <a:t>u,v</a:t>
            </a:r>
            <a:r>
              <a:rPr lang="en-US" dirty="0"/>
              <a:t>) in E:                           </a:t>
            </a:r>
            <a:r>
              <a:rPr lang="en-US" sz="1600" dirty="0">
                <a:solidFill>
                  <a:srgbClr val="7030A0"/>
                </a:solidFill>
              </a:rPr>
              <a:t>// go through the edges in sorted order</a:t>
            </a:r>
          </a:p>
          <a:p>
            <a:pPr lvl="2"/>
            <a:r>
              <a:rPr lang="en-US" sz="2400" b="1" dirty="0"/>
              <a:t>if</a:t>
            </a:r>
            <a:r>
              <a:rPr lang="en-US" sz="2400" dirty="0"/>
              <a:t> </a:t>
            </a:r>
            <a:r>
              <a:rPr lang="en-US" sz="2400" b="1" dirty="0"/>
              <a:t>find</a:t>
            </a:r>
            <a:r>
              <a:rPr lang="en-US" sz="2400" dirty="0"/>
              <a:t>(u) != </a:t>
            </a:r>
            <a:r>
              <a:rPr lang="en-US" sz="2400" b="1" dirty="0"/>
              <a:t>find</a:t>
            </a:r>
            <a:r>
              <a:rPr lang="en-US" sz="2400" dirty="0"/>
              <a:t>(v):         </a:t>
            </a:r>
            <a:r>
              <a:rPr lang="en-US" sz="1600" dirty="0">
                <a:solidFill>
                  <a:srgbClr val="7030A0"/>
                </a:solidFill>
              </a:rPr>
              <a:t>// if u and v are not in the same tree</a:t>
            </a:r>
          </a:p>
          <a:p>
            <a:pPr lvl="3"/>
            <a:r>
              <a:rPr lang="en-US" sz="2000" dirty="0"/>
              <a:t>add (</a:t>
            </a:r>
            <a:r>
              <a:rPr lang="en-US" sz="2000" dirty="0" err="1"/>
              <a:t>u,v</a:t>
            </a:r>
            <a:r>
              <a:rPr lang="en-US" sz="2000" dirty="0"/>
              <a:t>) to MST</a:t>
            </a:r>
          </a:p>
          <a:p>
            <a:pPr lvl="3"/>
            <a:r>
              <a:rPr lang="en-US" sz="2000" b="1" dirty="0"/>
              <a:t>union</a:t>
            </a:r>
            <a:r>
              <a:rPr lang="en-US" sz="2000" dirty="0"/>
              <a:t>(</a:t>
            </a:r>
            <a:r>
              <a:rPr lang="en-US" sz="2000" dirty="0" err="1"/>
              <a:t>u,v</a:t>
            </a:r>
            <a:r>
              <a:rPr lang="en-US" sz="2000" dirty="0"/>
              <a:t>)                         </a:t>
            </a:r>
            <a:r>
              <a:rPr lang="en-US" sz="1600" dirty="0">
                <a:solidFill>
                  <a:srgbClr val="7030A0"/>
                </a:solidFill>
              </a:rPr>
              <a:t>// merge u’s tree with v’s tree</a:t>
            </a:r>
            <a:endParaRPr lang="en-US" sz="2000" dirty="0">
              <a:solidFill>
                <a:srgbClr val="7030A0"/>
              </a:solidFill>
            </a:endParaRPr>
          </a:p>
          <a:p>
            <a:pPr lvl="1"/>
            <a:r>
              <a:rPr lang="en-US" b="1" dirty="0"/>
              <a:t>return</a:t>
            </a:r>
            <a:r>
              <a:rPr lang="en-US" dirty="0"/>
              <a:t> MST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6D5BB-B150-CC49-AB87-BE8B52397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85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and contrast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8157494" cy="4351338"/>
          </a:xfrm>
        </p:spPr>
        <p:txBody>
          <a:bodyPr/>
          <a:lstStyle/>
          <a:p>
            <a:r>
              <a:rPr lang="en-US" dirty="0"/>
              <a:t>Prim: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Grows a tree.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Time O(</a:t>
            </a:r>
            <a:r>
              <a:rPr lang="en-US" dirty="0" err="1">
                <a:solidFill>
                  <a:schemeClr val="accent4"/>
                </a:solidFill>
              </a:rPr>
              <a:t>mlog</a:t>
            </a:r>
            <a:r>
              <a:rPr lang="en-US" dirty="0">
                <a:solidFill>
                  <a:schemeClr val="accent4"/>
                </a:solidFill>
              </a:rPr>
              <a:t>(n)) with a red-black tree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Time O(m + </a:t>
            </a:r>
            <a:r>
              <a:rPr lang="en-US" dirty="0" err="1">
                <a:solidFill>
                  <a:schemeClr val="accent4"/>
                </a:solidFill>
              </a:rPr>
              <a:t>nlog</a:t>
            </a:r>
            <a:r>
              <a:rPr lang="en-US" dirty="0">
                <a:solidFill>
                  <a:schemeClr val="accent4"/>
                </a:solidFill>
              </a:rPr>
              <a:t>(n)) with a Fibonacci heap</a:t>
            </a:r>
          </a:p>
          <a:p>
            <a:r>
              <a:rPr lang="en-US" dirty="0"/>
              <a:t>Kruskal: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Grows a forest.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Time O(</a:t>
            </a:r>
            <a:r>
              <a:rPr lang="en-US" dirty="0" err="1">
                <a:solidFill>
                  <a:schemeClr val="accent4"/>
                </a:solidFill>
              </a:rPr>
              <a:t>mlog</a:t>
            </a:r>
            <a:r>
              <a:rPr lang="en-US" dirty="0">
                <a:solidFill>
                  <a:schemeClr val="accent4"/>
                </a:solidFill>
              </a:rPr>
              <a:t>(n)) with a union-find data structure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you can do </a:t>
            </a:r>
            <a:r>
              <a:rPr lang="en-US" dirty="0" err="1">
                <a:solidFill>
                  <a:schemeClr val="accent4"/>
                </a:solidFill>
              </a:rPr>
              <a:t>radixSort</a:t>
            </a:r>
            <a:r>
              <a:rPr lang="en-US" dirty="0">
                <a:solidFill>
                  <a:schemeClr val="accent4"/>
                </a:solidFill>
              </a:rPr>
              <a:t> on the edge weights, O(m</a:t>
            </a:r>
            <a:r>
              <a:rPr lang="el-GR" dirty="0">
                <a:solidFill>
                  <a:schemeClr val="accent4"/>
                </a:solidFill>
              </a:rPr>
              <a:t>α</a:t>
            </a:r>
            <a:r>
              <a:rPr lang="en-US" dirty="0">
                <a:solidFill>
                  <a:schemeClr val="accent4"/>
                </a:solidFill>
              </a:rPr>
              <a:t>(n))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40594" y="1690689"/>
            <a:ext cx="2866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07B1A"/>
                </a:solidFill>
              </a:rPr>
              <a:t>Prim might be a better idea on dense graphs if you can’t </a:t>
            </a:r>
            <a:r>
              <a:rPr lang="en-US" dirty="0" err="1">
                <a:solidFill>
                  <a:srgbClr val="F07B1A"/>
                </a:solidFill>
              </a:rPr>
              <a:t>radixSort</a:t>
            </a:r>
            <a:r>
              <a:rPr lang="en-US" dirty="0">
                <a:solidFill>
                  <a:srgbClr val="F07B1A"/>
                </a:solidFill>
              </a:rPr>
              <a:t> edge weights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78709" y="5343483"/>
            <a:ext cx="3076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07B1A"/>
                </a:solidFill>
              </a:rPr>
              <a:t>Kruskal</a:t>
            </a:r>
            <a:r>
              <a:rPr lang="en-US" dirty="0">
                <a:solidFill>
                  <a:srgbClr val="F07B1A"/>
                </a:solidFill>
              </a:rPr>
              <a:t> might be a better idea on sparse graphs if you can </a:t>
            </a:r>
            <a:r>
              <a:rPr lang="en-US" dirty="0" err="1">
                <a:solidFill>
                  <a:srgbClr val="F07B1A"/>
                </a:solidFill>
              </a:rPr>
              <a:t>radixSort</a:t>
            </a:r>
            <a:r>
              <a:rPr lang="en-US" dirty="0">
                <a:solidFill>
                  <a:srgbClr val="F07B1A"/>
                </a:solidFill>
              </a:rPr>
              <a:t> edge weights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662EF-8508-1948-BBC5-F181FB7B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8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8CD39-E336-E449-8242-799A7F1B1F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s-t min-cut max-flow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94992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034" y="-21698"/>
            <a:ext cx="7886700" cy="1325563"/>
          </a:xfrm>
        </p:spPr>
        <p:txBody>
          <a:bodyPr/>
          <a:lstStyle/>
          <a:p>
            <a:r>
              <a:rPr lang="en-US" dirty="0"/>
              <a:t>Cuts in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9204" y="1248531"/>
            <a:ext cx="7886700" cy="4351338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cut</a:t>
            </a:r>
            <a:r>
              <a:rPr lang="en-US" dirty="0"/>
              <a:t> is a partition of the vertices into two parts:</a:t>
            </a:r>
          </a:p>
        </p:txBody>
      </p:sp>
      <p:sp>
        <p:nvSpPr>
          <p:cNvPr id="4" name="Oval 3"/>
          <p:cNvSpPr/>
          <p:nvPr/>
        </p:nvSpPr>
        <p:spPr>
          <a:xfrm>
            <a:off x="7620000" y="2250830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" name="Oval 4"/>
          <p:cNvSpPr/>
          <p:nvPr/>
        </p:nvSpPr>
        <p:spPr>
          <a:xfrm>
            <a:off x="5779477" y="2250830"/>
            <a:ext cx="562708" cy="562708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6" name="Oval 5"/>
          <p:cNvSpPr/>
          <p:nvPr/>
        </p:nvSpPr>
        <p:spPr>
          <a:xfrm>
            <a:off x="3962400" y="2250830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" name="Oval 6"/>
          <p:cNvSpPr/>
          <p:nvPr/>
        </p:nvSpPr>
        <p:spPr>
          <a:xfrm>
            <a:off x="2281604" y="3681045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962400" y="5099538"/>
            <a:ext cx="562708" cy="562708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9" name="Oval 8"/>
          <p:cNvSpPr/>
          <p:nvPr/>
        </p:nvSpPr>
        <p:spPr>
          <a:xfrm>
            <a:off x="5791200" y="5099538"/>
            <a:ext cx="562708" cy="562708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10" name="Oval 9"/>
          <p:cNvSpPr/>
          <p:nvPr/>
        </p:nvSpPr>
        <p:spPr>
          <a:xfrm>
            <a:off x="7620000" y="5099538"/>
            <a:ext cx="562708" cy="562708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11" name="Oval 10"/>
          <p:cNvSpPr/>
          <p:nvPr/>
        </p:nvSpPr>
        <p:spPr>
          <a:xfrm>
            <a:off x="4935415" y="3681045"/>
            <a:ext cx="562708" cy="562708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08123" y="3681045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13" name="Straight Connector 12"/>
          <p:cNvCxnSpPr>
            <a:stCxn id="7" idx="5"/>
            <a:endCxn id="12" idx="1"/>
          </p:cNvCxnSpPr>
          <p:nvPr/>
        </p:nvCxnSpPr>
        <p:spPr>
          <a:xfrm>
            <a:off x="6259779" y="2731131"/>
            <a:ext cx="1442629" cy="245081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7" idx="6"/>
            <a:endCxn id="6" idx="2"/>
          </p:cNvCxnSpPr>
          <p:nvPr/>
        </p:nvCxnSpPr>
        <p:spPr>
          <a:xfrm>
            <a:off x="6342186" y="2532184"/>
            <a:ext cx="1277815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4" idx="1"/>
            <a:endCxn id="6" idx="5"/>
          </p:cNvCxnSpPr>
          <p:nvPr/>
        </p:nvCxnSpPr>
        <p:spPr>
          <a:xfrm flipH="1" flipV="1">
            <a:off x="8100302" y="2731132"/>
            <a:ext cx="1290229" cy="103232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4" idx="3"/>
            <a:endCxn id="12" idx="7"/>
          </p:cNvCxnSpPr>
          <p:nvPr/>
        </p:nvCxnSpPr>
        <p:spPr>
          <a:xfrm flipH="1">
            <a:off x="8100302" y="4161347"/>
            <a:ext cx="1290229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4"/>
            <a:endCxn id="12" idx="0"/>
          </p:cNvCxnSpPr>
          <p:nvPr/>
        </p:nvCxnSpPr>
        <p:spPr>
          <a:xfrm>
            <a:off x="7901354" y="2813538"/>
            <a:ext cx="0" cy="2286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3" idx="5"/>
            <a:endCxn id="11" idx="1"/>
          </p:cNvCxnSpPr>
          <p:nvPr/>
        </p:nvCxnSpPr>
        <p:spPr>
          <a:xfrm>
            <a:off x="5415717" y="4161347"/>
            <a:ext cx="457891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6"/>
            <a:endCxn id="12" idx="2"/>
          </p:cNvCxnSpPr>
          <p:nvPr/>
        </p:nvCxnSpPr>
        <p:spPr>
          <a:xfrm>
            <a:off x="6353908" y="5380892"/>
            <a:ext cx="1266092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3" idx="0"/>
            <a:endCxn id="7" idx="3"/>
          </p:cNvCxnSpPr>
          <p:nvPr/>
        </p:nvCxnSpPr>
        <p:spPr>
          <a:xfrm flipV="1">
            <a:off x="5216770" y="2731131"/>
            <a:ext cx="645115" cy="94991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8" idx="6"/>
            <a:endCxn id="7" idx="2"/>
          </p:cNvCxnSpPr>
          <p:nvPr/>
        </p:nvCxnSpPr>
        <p:spPr>
          <a:xfrm>
            <a:off x="4525109" y="2532184"/>
            <a:ext cx="125436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9" idx="7"/>
            <a:endCxn id="8" idx="3"/>
          </p:cNvCxnSpPr>
          <p:nvPr/>
        </p:nvCxnSpPr>
        <p:spPr>
          <a:xfrm flipV="1">
            <a:off x="2761905" y="2731132"/>
            <a:ext cx="1282902" cy="103232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5"/>
            <a:endCxn id="10" idx="1"/>
          </p:cNvCxnSpPr>
          <p:nvPr/>
        </p:nvCxnSpPr>
        <p:spPr>
          <a:xfrm>
            <a:off x="2761905" y="4161347"/>
            <a:ext cx="1282902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1" idx="2"/>
            <a:endCxn id="10" idx="6"/>
          </p:cNvCxnSpPr>
          <p:nvPr/>
        </p:nvCxnSpPr>
        <p:spPr>
          <a:xfrm flipH="1">
            <a:off x="4525108" y="5380892"/>
            <a:ext cx="1266092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3" idx="3"/>
            <a:endCxn id="10" idx="7"/>
          </p:cNvCxnSpPr>
          <p:nvPr/>
        </p:nvCxnSpPr>
        <p:spPr>
          <a:xfrm flipH="1">
            <a:off x="4442702" y="4161347"/>
            <a:ext cx="575121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811108" y="2051884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7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75077" y="2773559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9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68861" y="4615489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89631" y="3666042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11108" y="3373681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64389" y="4951113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099" y="3063007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94031" y="4913121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78191" y="4418764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7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44661" y="4403988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60250" y="4573062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37" name="Straight Connector 36"/>
          <p:cNvCxnSpPr>
            <a:stCxn id="10" idx="0"/>
            <a:endCxn id="8" idx="4"/>
          </p:cNvCxnSpPr>
          <p:nvPr/>
        </p:nvCxnSpPr>
        <p:spPr>
          <a:xfrm flipV="1">
            <a:off x="4243754" y="2813538"/>
            <a:ext cx="0" cy="2286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260994" y="3424201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94385" y="2065179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07315" y="2880435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1828801" y="1849326"/>
            <a:ext cx="8569569" cy="3057005"/>
          </a:xfrm>
          <a:custGeom>
            <a:avLst/>
            <a:gdLst>
              <a:gd name="connsiteX0" fmla="*/ 8569569 w 8569569"/>
              <a:gd name="connsiteY0" fmla="*/ 2992306 h 3057005"/>
              <a:gd name="connsiteX1" fmla="*/ 7795846 w 8569569"/>
              <a:gd name="connsiteY1" fmla="*/ 2968860 h 3057005"/>
              <a:gd name="connsiteX2" fmla="*/ 5943600 w 8569569"/>
              <a:gd name="connsiteY2" fmla="*/ 2136521 h 3057005"/>
              <a:gd name="connsiteX3" fmla="*/ 4783015 w 8569569"/>
              <a:gd name="connsiteY3" fmla="*/ 167044 h 3057005"/>
              <a:gd name="connsiteX4" fmla="*/ 3751385 w 8569569"/>
              <a:gd name="connsiteY4" fmla="*/ 342890 h 3057005"/>
              <a:gd name="connsiteX5" fmla="*/ 1500554 w 8569569"/>
              <a:gd name="connsiteY5" fmla="*/ 2242029 h 3057005"/>
              <a:gd name="connsiteX6" fmla="*/ 0 w 8569569"/>
              <a:gd name="connsiteY6" fmla="*/ 2910244 h 3057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69569" h="3057005">
                <a:moveTo>
                  <a:pt x="8569569" y="2992306"/>
                </a:moveTo>
                <a:cubicBezTo>
                  <a:pt x="8401538" y="3051898"/>
                  <a:pt x="8233507" y="3111491"/>
                  <a:pt x="7795846" y="2968860"/>
                </a:cubicBezTo>
                <a:cubicBezTo>
                  <a:pt x="7358185" y="2826229"/>
                  <a:pt x="6445738" y="2603490"/>
                  <a:pt x="5943600" y="2136521"/>
                </a:cubicBezTo>
                <a:cubicBezTo>
                  <a:pt x="5441461" y="1669552"/>
                  <a:pt x="5148384" y="465982"/>
                  <a:pt x="4783015" y="167044"/>
                </a:cubicBezTo>
                <a:cubicBezTo>
                  <a:pt x="4417646" y="-131895"/>
                  <a:pt x="4298462" y="-2941"/>
                  <a:pt x="3751385" y="342890"/>
                </a:cubicBezTo>
                <a:cubicBezTo>
                  <a:pt x="3204308" y="688721"/>
                  <a:pt x="2125785" y="1814137"/>
                  <a:pt x="1500554" y="2242029"/>
                </a:cubicBezTo>
                <a:cubicBezTo>
                  <a:pt x="875323" y="2669921"/>
                  <a:pt x="437661" y="2790082"/>
                  <a:pt x="0" y="2910244"/>
                </a:cubicBezTo>
              </a:path>
            </a:pathLst>
          </a:custGeom>
          <a:noFill/>
          <a:ln w="539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063042" y="6021118"/>
            <a:ext cx="6393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This is the cut </a:t>
            </a:r>
            <a:r>
              <a:rPr lang="en-US" sz="2800" b="1" dirty="0">
                <a:solidFill>
                  <a:srgbClr val="FF0000"/>
                </a:solidFill>
              </a:rPr>
              <a:t>“{A,B,D,E} and {C,I,H,G,F}”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0585" flipH="1">
            <a:off x="9326614" y="4202301"/>
            <a:ext cx="1493052" cy="1288040"/>
          </a:xfrm>
          <a:prstGeom prst="rect">
            <a:avLst/>
          </a:prstGeom>
        </p:spPr>
      </p:pic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473134A1-784F-264B-A4A4-65495F9E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5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474" y="-91298"/>
            <a:ext cx="7886700" cy="1325563"/>
          </a:xfrm>
        </p:spPr>
        <p:txBody>
          <a:bodyPr/>
          <a:lstStyle/>
          <a:p>
            <a:r>
              <a:rPr lang="en-US" dirty="0"/>
              <a:t>Today: </a:t>
            </a:r>
            <a:r>
              <a:rPr lang="en-US" b="1" dirty="0">
                <a:solidFill>
                  <a:srgbClr val="F27D00"/>
                </a:solidFill>
              </a:rPr>
              <a:t>s</a:t>
            </a:r>
            <a:r>
              <a:rPr lang="en-US" b="1" dirty="0"/>
              <a:t>-</a:t>
            </a:r>
            <a:r>
              <a:rPr lang="en-US" b="1" dirty="0">
                <a:solidFill>
                  <a:srgbClr val="005BFF"/>
                </a:solidFill>
              </a:rPr>
              <a:t>t</a:t>
            </a:r>
            <a:r>
              <a:rPr lang="en-US" dirty="0"/>
              <a:t> Cuts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66168" y="1041843"/>
            <a:ext cx="86215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Graphs are directed and edges have “capacities” </a:t>
            </a:r>
            <a:r>
              <a:rPr lang="en-US" sz="2000" dirty="0"/>
              <a:t>(weights)</a:t>
            </a:r>
          </a:p>
          <a:p>
            <a:r>
              <a:rPr lang="en-US" dirty="0"/>
              <a:t>We have a special </a:t>
            </a:r>
            <a:r>
              <a:rPr lang="en-US" dirty="0">
                <a:solidFill>
                  <a:srgbClr val="F27D00"/>
                </a:solidFill>
              </a:rPr>
              <a:t>“source” vertex s </a:t>
            </a:r>
            <a:r>
              <a:rPr lang="en-US" dirty="0"/>
              <a:t>and </a:t>
            </a:r>
            <a:r>
              <a:rPr lang="en-US" dirty="0">
                <a:solidFill>
                  <a:srgbClr val="005BFF"/>
                </a:solidFill>
              </a:rPr>
              <a:t>“sink” vertex t.</a:t>
            </a:r>
          </a:p>
          <a:p>
            <a:pPr lvl="1"/>
            <a:r>
              <a:rPr lang="en-US" dirty="0">
                <a:solidFill>
                  <a:srgbClr val="F27D00"/>
                </a:solidFill>
              </a:rPr>
              <a:t>s has only outgoing edges*</a:t>
            </a:r>
          </a:p>
          <a:p>
            <a:pPr lvl="1"/>
            <a:r>
              <a:rPr lang="en-US" dirty="0">
                <a:solidFill>
                  <a:srgbClr val="005BFF"/>
                </a:solidFill>
              </a:rPr>
              <a:t>t has only incoming edges*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2182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/>
            <p:cNvCxnSpPr>
              <a:stCxn id="30" idx="5"/>
              <a:endCxn id="33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30" idx="6"/>
              <a:endCxn id="32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0" idx="7"/>
              <a:endCxn id="31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31" idx="4"/>
              <a:endCxn id="32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32" idx="4"/>
              <a:endCxn id="33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36" idx="1"/>
              <a:endCxn id="32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31" idx="5"/>
              <a:endCxn id="34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31" idx="6"/>
              <a:endCxn id="35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32" idx="6"/>
              <a:endCxn id="34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33" idx="6"/>
              <a:endCxn id="36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35" idx="4"/>
              <a:endCxn id="34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34" idx="4"/>
              <a:endCxn id="36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35" idx="6"/>
              <a:endCxn id="5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34" idx="6"/>
              <a:endCxn id="5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36" idx="6"/>
              <a:endCxn id="5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8414423" y="6446680"/>
            <a:ext cx="217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*at least for this class</a:t>
            </a:r>
          </a:p>
        </p:txBody>
      </p:sp>
    </p:spTree>
    <p:extLst>
      <p:ext uri="{BB962C8B-B14F-4D97-AF65-F5344CB8AC3E}">
        <p14:creationId xmlns:p14="http://schemas.microsoft.com/office/powerpoint/2010/main" val="69137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  <p:bldP spid="10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minimum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with minimum capacity.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2053" y="2042780"/>
            <a:ext cx="8651274" cy="4351338"/>
          </a:xfrm>
        </p:spPr>
        <p:txBody>
          <a:bodyPr/>
          <a:lstStyle/>
          <a:p>
            <a:r>
              <a:rPr lang="en-US" dirty="0"/>
              <a:t>Question: how do we find a minimum s-t cut?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152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44450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44450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8702406" y="2819742"/>
            <a:ext cx="216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cut has capacity</a:t>
            </a:r>
          </a:p>
          <a:p>
            <a:r>
              <a:rPr lang="en-US" dirty="0">
                <a:solidFill>
                  <a:srgbClr val="FF0000"/>
                </a:solidFill>
              </a:rPr>
              <a:t>4 + 3 + 4 = 11</a:t>
            </a:r>
          </a:p>
        </p:txBody>
      </p:sp>
      <p:sp>
        <p:nvSpPr>
          <p:cNvPr id="45" name="Freeform 44"/>
          <p:cNvSpPr/>
          <p:nvPr/>
        </p:nvSpPr>
        <p:spPr>
          <a:xfrm>
            <a:off x="2436432" y="2940909"/>
            <a:ext cx="6699331" cy="3842951"/>
          </a:xfrm>
          <a:custGeom>
            <a:avLst/>
            <a:gdLst>
              <a:gd name="connsiteX0" fmla="*/ 100823 w 6699331"/>
              <a:gd name="connsiteY0" fmla="*/ 0 h 3842951"/>
              <a:gd name="connsiteX1" fmla="*/ 63753 w 6699331"/>
              <a:gd name="connsiteY1" fmla="*/ 691978 h 3842951"/>
              <a:gd name="connsiteX2" fmla="*/ 842228 w 6699331"/>
              <a:gd name="connsiteY2" fmla="*/ 1556951 h 3842951"/>
              <a:gd name="connsiteX3" fmla="*/ 2040834 w 6699331"/>
              <a:gd name="connsiteY3" fmla="*/ 1408670 h 3842951"/>
              <a:gd name="connsiteX4" fmla="*/ 3190012 w 6699331"/>
              <a:gd name="connsiteY4" fmla="*/ 1927654 h 3842951"/>
              <a:gd name="connsiteX5" fmla="*/ 4054985 w 6699331"/>
              <a:gd name="connsiteY5" fmla="*/ 2594919 h 3842951"/>
              <a:gd name="connsiteX6" fmla="*/ 5611937 w 6699331"/>
              <a:gd name="connsiteY6" fmla="*/ 2755557 h 3842951"/>
              <a:gd name="connsiteX7" fmla="*/ 6378055 w 6699331"/>
              <a:gd name="connsiteY7" fmla="*/ 3249827 h 3842951"/>
              <a:gd name="connsiteX8" fmla="*/ 6699331 w 6699331"/>
              <a:gd name="connsiteY8" fmla="*/ 3842951 h 384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9331" h="3842951">
                <a:moveTo>
                  <a:pt x="100823" y="0"/>
                </a:moveTo>
                <a:cubicBezTo>
                  <a:pt x="20504" y="216243"/>
                  <a:pt x="-59814" y="432486"/>
                  <a:pt x="63753" y="691978"/>
                </a:cubicBezTo>
                <a:cubicBezTo>
                  <a:pt x="187320" y="951470"/>
                  <a:pt x="512714" y="1437502"/>
                  <a:pt x="842228" y="1556951"/>
                </a:cubicBezTo>
                <a:cubicBezTo>
                  <a:pt x="1171742" y="1676400"/>
                  <a:pt x="1649537" y="1346886"/>
                  <a:pt x="2040834" y="1408670"/>
                </a:cubicBezTo>
                <a:cubicBezTo>
                  <a:pt x="2432131" y="1470454"/>
                  <a:pt x="2854320" y="1729946"/>
                  <a:pt x="3190012" y="1927654"/>
                </a:cubicBezTo>
                <a:cubicBezTo>
                  <a:pt x="3525704" y="2125362"/>
                  <a:pt x="3651331" y="2456935"/>
                  <a:pt x="4054985" y="2594919"/>
                </a:cubicBezTo>
                <a:cubicBezTo>
                  <a:pt x="4458639" y="2732903"/>
                  <a:pt x="5224759" y="2646406"/>
                  <a:pt x="5611937" y="2755557"/>
                </a:cubicBezTo>
                <a:cubicBezTo>
                  <a:pt x="5999115" y="2864708"/>
                  <a:pt x="6196823" y="3068595"/>
                  <a:pt x="6378055" y="3249827"/>
                </a:cubicBezTo>
                <a:cubicBezTo>
                  <a:pt x="6559287" y="3431059"/>
                  <a:pt x="6699331" y="3842951"/>
                  <a:pt x="6699331" y="3842951"/>
                </a:cubicBezTo>
              </a:path>
            </a:pathLst>
          </a:cu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586" y="-106130"/>
            <a:ext cx="7886700" cy="1325563"/>
          </a:xfrm>
        </p:spPr>
        <p:txBody>
          <a:bodyPr/>
          <a:lstStyle/>
          <a:p>
            <a:r>
              <a:rPr lang="en-US" dirty="0"/>
              <a:t>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980468"/>
            <a:ext cx="8515350" cy="204518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 addition to a capacity, each edge has a</a:t>
            </a:r>
            <a:endParaRPr lang="en-US" b="1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(unmarked edges in the picture have flow 0)</a:t>
            </a:r>
          </a:p>
          <a:p>
            <a:r>
              <a:rPr lang="en-US" dirty="0"/>
              <a:t>The flow on an edge must be less than or equal to its capacity.</a:t>
            </a:r>
          </a:p>
          <a:p>
            <a:r>
              <a:rPr lang="en-US" dirty="0"/>
              <a:t>At each vertex </a:t>
            </a:r>
            <a:r>
              <a:rPr lang="en-US" dirty="0">
                <a:solidFill>
                  <a:srgbClr val="FF0000"/>
                </a:solidFill>
              </a:rPr>
              <a:t>other than s and t</a:t>
            </a:r>
            <a:r>
              <a:rPr lang="en-US" dirty="0"/>
              <a:t>, the incoming flows must equal the outgoing flows.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82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2889768" y="396143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5851660" y="313990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790740" y="3764771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032015" y="3334963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8590139" y="4438867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641513" y="941321"/>
            <a:ext cx="908841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flow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299978" y="370271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722825" y="441096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263760" y="5377081"/>
            <a:ext cx="1977689" cy="1200329"/>
          </a:xfrm>
          <a:prstGeom prst="rect">
            <a:avLst/>
          </a:prstGeom>
          <a:solidFill>
            <a:srgbClr val="FFEBEC"/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Think of this as meaning </a:t>
            </a:r>
            <a:r>
              <a:rPr lang="en-US" b="1" dirty="0">
                <a:solidFill>
                  <a:srgbClr val="FF0000"/>
                </a:solidFill>
              </a:rPr>
              <a:t>“send 2 units of stuff along this edge.”</a:t>
            </a:r>
          </a:p>
        </p:txBody>
      </p:sp>
      <p:cxnSp>
        <p:nvCxnSpPr>
          <p:cNvPr id="55" name="Straight Connector 54"/>
          <p:cNvCxnSpPr>
            <a:stCxn id="48" idx="2"/>
            <a:endCxn id="53" idx="0"/>
          </p:cNvCxnSpPr>
          <p:nvPr/>
        </p:nvCxnSpPr>
        <p:spPr>
          <a:xfrm>
            <a:off x="8791236" y="4840702"/>
            <a:ext cx="461368" cy="536379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619808" y="2971707"/>
            <a:ext cx="1891107" cy="584775"/>
          </a:xfrm>
          <a:prstGeom prst="rect">
            <a:avLst/>
          </a:prstGeom>
          <a:solidFill>
            <a:srgbClr val="FFEBEC"/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4 units in,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1+1+2 = 4 units out.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57" name="Straight Connector 56"/>
          <p:cNvCxnSpPr>
            <a:stCxn id="56" idx="3"/>
            <a:endCxn id="7" idx="2"/>
          </p:cNvCxnSpPr>
          <p:nvPr/>
        </p:nvCxnSpPr>
        <p:spPr>
          <a:xfrm>
            <a:off x="3510914" y="3264094"/>
            <a:ext cx="726526" cy="8490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046808" y="5116963"/>
            <a:ext cx="1668865" cy="584775"/>
          </a:xfrm>
          <a:prstGeom prst="rect">
            <a:avLst/>
          </a:prstGeom>
          <a:solidFill>
            <a:srgbClr val="FFEBEC"/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1+1 = 2 units in,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2 units out.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61" name="Straight Connector 60"/>
          <p:cNvCxnSpPr>
            <a:stCxn id="60" idx="0"/>
            <a:endCxn id="10" idx="3"/>
          </p:cNvCxnSpPr>
          <p:nvPr/>
        </p:nvCxnSpPr>
        <p:spPr>
          <a:xfrm flipV="1">
            <a:off x="5881240" y="4856260"/>
            <a:ext cx="1597724" cy="26070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82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3" grpId="0" animBg="1"/>
      <p:bldP spid="56" grpId="0" animBg="1"/>
      <p:bldP spid="6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1377-A716-4432-BB6B-090B7DBCB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what is a “flow,” really?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8045D-78C5-4E0F-8F25-4D20A34AE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Think of s as a “water source” and t as a “water sink”</a:t>
            </a:r>
          </a:p>
          <a:p>
            <a:r>
              <a:rPr lang="en-US" dirty="0"/>
              <a:t>Each edge is a pipe, and the capacity is the amount of water that can flow through the edge</a:t>
            </a:r>
          </a:p>
          <a:p>
            <a:r>
              <a:rPr lang="en-US" dirty="0"/>
              <a:t>Clearly, for each pipe, as much water comes in must go out!</a:t>
            </a:r>
          </a:p>
          <a:p>
            <a:r>
              <a:rPr lang="en-US" dirty="0"/>
              <a:t>Some pipes will be the “bottleneck” pipes… could these be related to the min-cut somehow?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7005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586" y="-106130"/>
            <a:ext cx="7886700" cy="1325563"/>
          </a:xfrm>
        </p:spPr>
        <p:txBody>
          <a:bodyPr/>
          <a:lstStyle/>
          <a:p>
            <a:r>
              <a:rPr lang="en-US" dirty="0"/>
              <a:t>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3109" y="1043465"/>
            <a:ext cx="8515350" cy="2045181"/>
          </a:xfrm>
        </p:spPr>
        <p:txBody>
          <a:bodyPr>
            <a:normAutofit/>
          </a:bodyPr>
          <a:lstStyle/>
          <a:p>
            <a:r>
              <a:rPr lang="en-US" dirty="0"/>
              <a:t>The value of a flow is:</a:t>
            </a:r>
          </a:p>
          <a:p>
            <a:pPr lvl="1"/>
            <a:r>
              <a:rPr lang="en-US" dirty="0">
                <a:solidFill>
                  <a:srgbClr val="F27D00"/>
                </a:solidFill>
              </a:rPr>
              <a:t>The amount of stuff coming out of s</a:t>
            </a:r>
          </a:p>
          <a:p>
            <a:pPr lvl="1"/>
            <a:r>
              <a:rPr lang="en-US" dirty="0">
                <a:solidFill>
                  <a:srgbClr val="005BFF"/>
                </a:solidFill>
              </a:rPr>
              <a:t>The amount of stuff flowing into t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These are the same!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82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2889768" y="396143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5851660" y="313990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790740" y="3764771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032015" y="3334963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8590139" y="4438867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299978" y="370271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722825" y="441096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36756" y="110790"/>
            <a:ext cx="3111155" cy="203132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Because of conservation of flows at vertices, </a:t>
            </a:r>
          </a:p>
          <a:p>
            <a:pPr algn="ctr"/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stuff you put in 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= 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stuff you take out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50" name="Freeform 49"/>
          <p:cNvSpPr/>
          <p:nvPr/>
        </p:nvSpPr>
        <p:spPr>
          <a:xfrm>
            <a:off x="5255742" y="2125362"/>
            <a:ext cx="3860531" cy="654930"/>
          </a:xfrm>
          <a:custGeom>
            <a:avLst/>
            <a:gdLst>
              <a:gd name="connsiteX0" fmla="*/ 3830594 w 3860531"/>
              <a:gd name="connsiteY0" fmla="*/ 0 h 654930"/>
              <a:gd name="connsiteX1" fmla="*/ 3744097 w 3860531"/>
              <a:gd name="connsiteY1" fmla="*/ 407773 h 654930"/>
              <a:gd name="connsiteX2" fmla="*/ 2891481 w 3860531"/>
              <a:gd name="connsiteY2" fmla="*/ 654908 h 654930"/>
              <a:gd name="connsiteX3" fmla="*/ 0 w 3860531"/>
              <a:gd name="connsiteY3" fmla="*/ 395416 h 6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531" h="654930">
                <a:moveTo>
                  <a:pt x="3830594" y="0"/>
                </a:moveTo>
                <a:cubicBezTo>
                  <a:pt x="3865605" y="149311"/>
                  <a:pt x="3900616" y="298622"/>
                  <a:pt x="3744097" y="407773"/>
                </a:cubicBezTo>
                <a:cubicBezTo>
                  <a:pt x="3587578" y="516924"/>
                  <a:pt x="3515497" y="656967"/>
                  <a:pt x="2891481" y="654908"/>
                </a:cubicBezTo>
                <a:cubicBezTo>
                  <a:pt x="2267465" y="652849"/>
                  <a:pt x="1133732" y="524132"/>
                  <a:pt x="0" y="395416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682795" y="5972765"/>
            <a:ext cx="196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value of this flow is 4.</a:t>
            </a:r>
          </a:p>
        </p:txBody>
      </p:sp>
    </p:spTree>
    <p:extLst>
      <p:ext uri="{BB962C8B-B14F-4D97-AF65-F5344CB8AC3E}">
        <p14:creationId xmlns:p14="http://schemas.microsoft.com/office/powerpoint/2010/main" val="136832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3" grpId="0" animBg="1"/>
      <p:bldP spid="50" grpId="0" animBg="1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309" y="189108"/>
            <a:ext cx="7886700" cy="1325563"/>
          </a:xfrm>
        </p:spPr>
        <p:txBody>
          <a:bodyPr/>
          <a:lstStyle/>
          <a:p>
            <a:r>
              <a:rPr lang="en-US" dirty="0"/>
              <a:t>Theorem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3200" dirty="0">
                <a:solidFill>
                  <a:schemeClr val="accent4"/>
                </a:solidFill>
              </a:rPr>
              <a:t>Max-flow min-cut theorem</a:t>
            </a:r>
            <a:endParaRPr lang="en-US" sz="3600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82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2865420" y="3899128"/>
            <a:ext cx="402195" cy="40183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851660" y="313990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790740" y="3764771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032015" y="3334963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90139" y="4438867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722825" y="4410960"/>
            <a:ext cx="402195" cy="40183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187944" y="5438841"/>
            <a:ext cx="402195" cy="40183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2994555" y="501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5371535" y="575550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146703" y="515648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2914001" y="445442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05548" y="1594585"/>
            <a:ext cx="5287883" cy="1200329"/>
          </a:xfrm>
          <a:prstGeom prst="rect">
            <a:avLst/>
          </a:prstGeom>
          <a:noFill/>
          <a:ln>
            <a:solidFill>
              <a:srgbClr val="F252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25200"/>
                </a:solidFill>
              </a:rPr>
              <a:t>The value of a max flow from s to t </a:t>
            </a:r>
          </a:p>
          <a:p>
            <a:pPr algn="ctr"/>
            <a:r>
              <a:rPr lang="en-US" sz="2400" i="1" dirty="0">
                <a:solidFill>
                  <a:srgbClr val="F25200"/>
                </a:solidFill>
              </a:rPr>
              <a:t>is equal to </a:t>
            </a:r>
          </a:p>
          <a:p>
            <a:pPr algn="ctr"/>
            <a:r>
              <a:rPr lang="en-US" sz="2400" b="1" dirty="0">
                <a:solidFill>
                  <a:srgbClr val="F25200"/>
                </a:solidFill>
              </a:rPr>
              <a:t>the capacity of a min s-t cut.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737795" y="1727566"/>
            <a:ext cx="2679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Intuition</a:t>
            </a:r>
            <a:r>
              <a:rPr lang="en-US" dirty="0"/>
              <a:t>: in a max flow, the min cut better fill up, and this is the bottleneck.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896" y="144974"/>
            <a:ext cx="1433365" cy="158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6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8CD39-E336-E449-8242-799A7F1B1F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Minimum Spanning Tree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166976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9300A-4045-42D8-9FC3-C62827732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Max-flow min-cut in water pipes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8E759-7B3C-49D2-AD49-301F920E8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80510" cy="4351338"/>
          </a:xfrm>
        </p:spPr>
        <p:txBody>
          <a:bodyPr/>
          <a:lstStyle/>
          <a:p>
            <a:r>
              <a:rPr lang="en-IN" dirty="0"/>
              <a:t>What does the max-flow min-cut theorem mean in the context of our water pipes example before?</a:t>
            </a:r>
          </a:p>
          <a:p>
            <a:r>
              <a:rPr lang="en-IN" dirty="0"/>
              <a:t>Max-flow = maximum amount of water we can send</a:t>
            </a:r>
          </a:p>
          <a:p>
            <a:r>
              <a:rPr lang="en-IN" dirty="0"/>
              <a:t>Min-cut = the minimum capacity of pipes, which when removed, completely disconnects the water source and sink (i.e., no water flows)</a:t>
            </a:r>
          </a:p>
          <a:p>
            <a:r>
              <a:rPr lang="en-IN" dirty="0"/>
              <a:t>Intuitively makes sense!</a:t>
            </a:r>
          </a:p>
        </p:txBody>
      </p:sp>
    </p:spTree>
    <p:extLst>
      <p:ext uri="{BB962C8B-B14F-4D97-AF65-F5344CB8AC3E}">
        <p14:creationId xmlns:p14="http://schemas.microsoft.com/office/powerpoint/2010/main" val="309764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4895"/>
            <a:ext cx="7886700" cy="1325563"/>
          </a:xfrm>
        </p:spPr>
        <p:txBody>
          <a:bodyPr/>
          <a:lstStyle/>
          <a:p>
            <a:r>
              <a:rPr lang="en-US" dirty="0"/>
              <a:t>Ford-Fulkerson algorithm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44358" y="1170163"/>
            <a:ext cx="4643982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Outline of algorithm:</a:t>
            </a:r>
          </a:p>
          <a:p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Start with zero flow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While we haven’t found the max flow: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Find a way to send more from s to t</a:t>
            </a:r>
            <a:endParaRPr lang="en-US" sz="20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70188CB-D408-4446-BAE4-D13C3E8697B9}"/>
              </a:ext>
            </a:extLst>
          </p:cNvPr>
          <p:cNvSpPr/>
          <p:nvPr/>
        </p:nvSpPr>
        <p:spPr>
          <a:xfrm>
            <a:off x="6810658" y="2671279"/>
            <a:ext cx="442258" cy="442258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F5EFF27-306A-4B87-81AB-6D5A02C74AD6}"/>
              </a:ext>
            </a:extLst>
          </p:cNvPr>
          <p:cNvSpPr/>
          <p:nvPr/>
        </p:nvSpPr>
        <p:spPr>
          <a:xfrm>
            <a:off x="8359309" y="1502231"/>
            <a:ext cx="442258" cy="4422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0D501C5-FD0F-40A0-9336-290BE05A34C3}"/>
              </a:ext>
            </a:extLst>
          </p:cNvPr>
          <p:cNvSpPr/>
          <p:nvPr/>
        </p:nvSpPr>
        <p:spPr>
          <a:xfrm>
            <a:off x="8380716" y="3291951"/>
            <a:ext cx="442258" cy="4422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14D519D-288E-4C3D-9574-8E3F581F3B1D}"/>
              </a:ext>
            </a:extLst>
          </p:cNvPr>
          <p:cNvSpPr/>
          <p:nvPr/>
        </p:nvSpPr>
        <p:spPr>
          <a:xfrm>
            <a:off x="9818221" y="2564237"/>
            <a:ext cx="442258" cy="442258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D6B8B0-2BC2-4636-B8D2-675FEA9AE660}"/>
              </a:ext>
            </a:extLst>
          </p:cNvPr>
          <p:cNvCxnSpPr>
            <a:stCxn id="32" idx="4"/>
            <a:endCxn id="33" idx="0"/>
          </p:cNvCxnSpPr>
          <p:nvPr/>
        </p:nvCxnSpPr>
        <p:spPr>
          <a:xfrm>
            <a:off x="8580438" y="1944490"/>
            <a:ext cx="21408" cy="134746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3C6023F-BF14-4CF9-830A-D167C08B0FEE}"/>
              </a:ext>
            </a:extLst>
          </p:cNvPr>
          <p:cNvCxnSpPr>
            <a:stCxn id="32" idx="5"/>
            <a:endCxn id="34" idx="1"/>
          </p:cNvCxnSpPr>
          <p:nvPr/>
        </p:nvCxnSpPr>
        <p:spPr>
          <a:xfrm>
            <a:off x="8736800" y="1879722"/>
            <a:ext cx="1146189" cy="74928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8F294D0-61AF-4696-B38F-AFE47CCB9090}"/>
              </a:ext>
            </a:extLst>
          </p:cNvPr>
          <p:cNvCxnSpPr>
            <a:stCxn id="33" idx="6"/>
            <a:endCxn id="34" idx="3"/>
          </p:cNvCxnSpPr>
          <p:nvPr/>
        </p:nvCxnSpPr>
        <p:spPr>
          <a:xfrm flipV="1">
            <a:off x="8822975" y="2941729"/>
            <a:ext cx="1060015" cy="57135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3719B92-FA42-4822-A705-7C048745EBF9}"/>
              </a:ext>
            </a:extLst>
          </p:cNvPr>
          <p:cNvSpPr txBox="1"/>
          <p:nvPr/>
        </p:nvSpPr>
        <p:spPr>
          <a:xfrm>
            <a:off x="7156462" y="2184623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56489A-F7A6-46A4-9883-1CA5EF1B112F}"/>
              </a:ext>
            </a:extLst>
          </p:cNvPr>
          <p:cNvSpPr txBox="1"/>
          <p:nvPr/>
        </p:nvSpPr>
        <p:spPr>
          <a:xfrm>
            <a:off x="7191664" y="3113538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6C7C81-B7A3-49A9-ACF2-FB8807A5744F}"/>
              </a:ext>
            </a:extLst>
          </p:cNvPr>
          <p:cNvSpPr txBox="1"/>
          <p:nvPr/>
        </p:nvSpPr>
        <p:spPr>
          <a:xfrm>
            <a:off x="8200706" y="2563634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35DC50-49F9-4146-9D31-1360F3E85793}"/>
              </a:ext>
            </a:extLst>
          </p:cNvPr>
          <p:cNvSpPr txBox="1"/>
          <p:nvPr/>
        </p:nvSpPr>
        <p:spPr>
          <a:xfrm>
            <a:off x="9022697" y="3293139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F7835F-9FA3-4C0C-B427-E0696B920078}"/>
              </a:ext>
            </a:extLst>
          </p:cNvPr>
          <p:cNvSpPr txBox="1"/>
          <p:nvPr/>
        </p:nvSpPr>
        <p:spPr>
          <a:xfrm>
            <a:off x="8914570" y="1680326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17FEFED-DE62-44FF-B02B-828DE6CAA8DF}"/>
              </a:ext>
            </a:extLst>
          </p:cNvPr>
          <p:cNvCxnSpPr>
            <a:stCxn id="31" idx="7"/>
            <a:endCxn id="32" idx="3"/>
          </p:cNvCxnSpPr>
          <p:nvPr/>
        </p:nvCxnSpPr>
        <p:spPr>
          <a:xfrm flipV="1">
            <a:off x="7188148" y="1879722"/>
            <a:ext cx="1235928" cy="856325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C68CBCA-54C2-4DD9-A922-63EE3BE91AE9}"/>
              </a:ext>
            </a:extLst>
          </p:cNvPr>
          <p:cNvCxnSpPr>
            <a:stCxn id="31" idx="5"/>
            <a:endCxn id="33" idx="2"/>
          </p:cNvCxnSpPr>
          <p:nvPr/>
        </p:nvCxnSpPr>
        <p:spPr>
          <a:xfrm>
            <a:off x="7188148" y="3048770"/>
            <a:ext cx="1192568" cy="464311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5762257-B10F-487F-8224-A37DB2E3BBF6}"/>
              </a:ext>
            </a:extLst>
          </p:cNvPr>
          <p:cNvSpPr txBox="1"/>
          <p:nvPr/>
        </p:nvSpPr>
        <p:spPr>
          <a:xfrm>
            <a:off x="6808035" y="1096474"/>
            <a:ext cx="1724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Original graph: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A8BD691-15A8-46B5-9DCC-8AAD1518510D}"/>
              </a:ext>
            </a:extLst>
          </p:cNvPr>
          <p:cNvSpPr/>
          <p:nvPr/>
        </p:nvSpPr>
        <p:spPr>
          <a:xfrm>
            <a:off x="6875425" y="5711576"/>
            <a:ext cx="442258" cy="442258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F962A13-0748-4CDD-81A5-2490F3382CB3}"/>
              </a:ext>
            </a:extLst>
          </p:cNvPr>
          <p:cNvSpPr/>
          <p:nvPr/>
        </p:nvSpPr>
        <p:spPr>
          <a:xfrm>
            <a:off x="8424076" y="4542528"/>
            <a:ext cx="442258" cy="4422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6674E5A-4794-46CC-85DF-9F86418C35FC}"/>
              </a:ext>
            </a:extLst>
          </p:cNvPr>
          <p:cNvSpPr/>
          <p:nvPr/>
        </p:nvSpPr>
        <p:spPr>
          <a:xfrm>
            <a:off x="8445483" y="6332248"/>
            <a:ext cx="442258" cy="4422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5D039C0-E2C5-4BF2-9C14-3360BFECFADD}"/>
              </a:ext>
            </a:extLst>
          </p:cNvPr>
          <p:cNvSpPr/>
          <p:nvPr/>
        </p:nvSpPr>
        <p:spPr>
          <a:xfrm>
            <a:off x="9882988" y="5604534"/>
            <a:ext cx="442258" cy="442258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6FDD72C-4759-402F-A2D1-C7C5022FDF63}"/>
              </a:ext>
            </a:extLst>
          </p:cNvPr>
          <p:cNvCxnSpPr>
            <a:stCxn id="52" idx="4"/>
            <a:endCxn id="53" idx="0"/>
          </p:cNvCxnSpPr>
          <p:nvPr/>
        </p:nvCxnSpPr>
        <p:spPr>
          <a:xfrm>
            <a:off x="8645205" y="4984787"/>
            <a:ext cx="21408" cy="134746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E0B7795-32A9-4F96-A6EA-13515D6E5E3F}"/>
              </a:ext>
            </a:extLst>
          </p:cNvPr>
          <p:cNvCxnSpPr>
            <a:stCxn id="52" idx="5"/>
            <a:endCxn id="54" idx="1"/>
          </p:cNvCxnSpPr>
          <p:nvPr/>
        </p:nvCxnSpPr>
        <p:spPr>
          <a:xfrm>
            <a:off x="8801567" y="4920019"/>
            <a:ext cx="1146189" cy="74928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26EF253-3F81-4865-8722-46697FD45B7A}"/>
              </a:ext>
            </a:extLst>
          </p:cNvPr>
          <p:cNvCxnSpPr>
            <a:stCxn id="53" idx="6"/>
            <a:endCxn id="54" idx="3"/>
          </p:cNvCxnSpPr>
          <p:nvPr/>
        </p:nvCxnSpPr>
        <p:spPr>
          <a:xfrm flipV="1">
            <a:off x="8887742" y="5982026"/>
            <a:ext cx="1060015" cy="57135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5E50244-80A6-4326-A3AE-FC35A0B1066D}"/>
              </a:ext>
            </a:extLst>
          </p:cNvPr>
          <p:cNvSpPr txBox="1"/>
          <p:nvPr/>
        </p:nvSpPr>
        <p:spPr>
          <a:xfrm>
            <a:off x="7221229" y="5224920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4630B9C-4292-4BE0-BCF8-32DF42993135}"/>
              </a:ext>
            </a:extLst>
          </p:cNvPr>
          <p:cNvSpPr txBox="1"/>
          <p:nvPr/>
        </p:nvSpPr>
        <p:spPr>
          <a:xfrm>
            <a:off x="7256431" y="6153835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5E47D7-3A38-4357-A4ED-7D9CFF5BC18A}"/>
              </a:ext>
            </a:extLst>
          </p:cNvPr>
          <p:cNvSpPr txBox="1"/>
          <p:nvPr/>
        </p:nvSpPr>
        <p:spPr>
          <a:xfrm>
            <a:off x="8265473" y="5603931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55B3397-D7D3-439E-A251-58E559DC8959}"/>
              </a:ext>
            </a:extLst>
          </p:cNvPr>
          <p:cNvSpPr txBox="1"/>
          <p:nvPr/>
        </p:nvSpPr>
        <p:spPr>
          <a:xfrm>
            <a:off x="9087464" y="6333436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AE0BE0C-6099-43EB-AFB3-4E3268917E1C}"/>
              </a:ext>
            </a:extLst>
          </p:cNvPr>
          <p:cNvSpPr txBox="1"/>
          <p:nvPr/>
        </p:nvSpPr>
        <p:spPr>
          <a:xfrm>
            <a:off x="8979337" y="4720623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63" name="Rounded Rectangle 45">
            <a:extLst>
              <a:ext uri="{FF2B5EF4-FFF2-40B4-BE49-F238E27FC236}">
                <a16:creationId xmlns:a16="http://schemas.microsoft.com/office/drawing/2014/main" id="{2279E1A7-544D-40C1-97B9-8DDF6DAFB4A7}"/>
              </a:ext>
            </a:extLst>
          </p:cNvPr>
          <p:cNvSpPr/>
          <p:nvPr/>
        </p:nvSpPr>
        <p:spPr>
          <a:xfrm>
            <a:off x="9187538" y="5058281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98271D0-8634-4DE3-8192-C1B91E1717EB}"/>
              </a:ext>
            </a:extLst>
          </p:cNvPr>
          <p:cNvCxnSpPr>
            <a:stCxn id="51" idx="7"/>
            <a:endCxn id="52" idx="3"/>
          </p:cNvCxnSpPr>
          <p:nvPr/>
        </p:nvCxnSpPr>
        <p:spPr>
          <a:xfrm flipV="1">
            <a:off x="7252915" y="4920019"/>
            <a:ext cx="1235928" cy="856325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AAE1BA4-A9BB-4C18-95DD-202C302BC0AC}"/>
              </a:ext>
            </a:extLst>
          </p:cNvPr>
          <p:cNvCxnSpPr>
            <a:stCxn id="51" idx="5"/>
            <a:endCxn id="53" idx="2"/>
          </p:cNvCxnSpPr>
          <p:nvPr/>
        </p:nvCxnSpPr>
        <p:spPr>
          <a:xfrm>
            <a:off x="7252915" y="6089067"/>
            <a:ext cx="1192568" cy="464311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ounded Rectangle 72">
            <a:extLst>
              <a:ext uri="{FF2B5EF4-FFF2-40B4-BE49-F238E27FC236}">
                <a16:creationId xmlns:a16="http://schemas.microsoft.com/office/drawing/2014/main" id="{26D478E2-2A02-47EF-9A1B-6966EAB2B699}"/>
              </a:ext>
            </a:extLst>
          </p:cNvPr>
          <p:cNvSpPr/>
          <p:nvPr/>
        </p:nvSpPr>
        <p:spPr>
          <a:xfrm>
            <a:off x="9387232" y="6060612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7" name="Rounded Rectangle 43">
            <a:extLst>
              <a:ext uri="{FF2B5EF4-FFF2-40B4-BE49-F238E27FC236}">
                <a16:creationId xmlns:a16="http://schemas.microsoft.com/office/drawing/2014/main" id="{F830AA0A-54FD-4451-948F-D0FF6C93A21E}"/>
              </a:ext>
            </a:extLst>
          </p:cNvPr>
          <p:cNvSpPr/>
          <p:nvPr/>
        </p:nvSpPr>
        <p:spPr>
          <a:xfrm>
            <a:off x="7668513" y="5217322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8" name="Rounded Rectangle 58">
            <a:extLst>
              <a:ext uri="{FF2B5EF4-FFF2-40B4-BE49-F238E27FC236}">
                <a16:creationId xmlns:a16="http://schemas.microsoft.com/office/drawing/2014/main" id="{432FD78C-E548-47F1-8751-C382FCB010BB}"/>
              </a:ext>
            </a:extLst>
          </p:cNvPr>
          <p:cNvSpPr/>
          <p:nvPr/>
        </p:nvSpPr>
        <p:spPr>
          <a:xfrm>
            <a:off x="7625798" y="6123278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9" name="Rounded Rectangle 51">
            <a:extLst>
              <a:ext uri="{FF2B5EF4-FFF2-40B4-BE49-F238E27FC236}">
                <a16:creationId xmlns:a16="http://schemas.microsoft.com/office/drawing/2014/main" id="{AE987BC2-7F44-4960-9504-829F540B4B7E}"/>
              </a:ext>
            </a:extLst>
          </p:cNvPr>
          <p:cNvSpPr/>
          <p:nvPr/>
        </p:nvSpPr>
        <p:spPr>
          <a:xfrm>
            <a:off x="8488740" y="5458370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D12614D-A0C7-457D-9E2C-28640AD36433}"/>
              </a:ext>
            </a:extLst>
          </p:cNvPr>
          <p:cNvSpPr txBox="1"/>
          <p:nvPr/>
        </p:nvSpPr>
        <p:spPr>
          <a:xfrm>
            <a:off x="6810659" y="4108645"/>
            <a:ext cx="3868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Iteration 2: increase the flow again: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F92F5C-E5A1-4150-A6DC-DFC4F1CDD6F9}"/>
              </a:ext>
            </a:extLst>
          </p:cNvPr>
          <p:cNvSpPr txBox="1"/>
          <p:nvPr/>
        </p:nvSpPr>
        <p:spPr>
          <a:xfrm>
            <a:off x="1832704" y="3865197"/>
            <a:ext cx="3306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Iteration 3: optimal flow!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153C761-092A-43E3-A160-BD4042BCAD89}"/>
              </a:ext>
            </a:extLst>
          </p:cNvPr>
          <p:cNvSpPr/>
          <p:nvPr/>
        </p:nvSpPr>
        <p:spPr>
          <a:xfrm>
            <a:off x="1885198" y="5593527"/>
            <a:ext cx="442258" cy="442258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93E6A2F-1C0D-42FE-BF98-22ED47FFED5C}"/>
              </a:ext>
            </a:extLst>
          </p:cNvPr>
          <p:cNvSpPr/>
          <p:nvPr/>
        </p:nvSpPr>
        <p:spPr>
          <a:xfrm>
            <a:off x="3433849" y="4424479"/>
            <a:ext cx="442258" cy="4422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1158744-E5D2-403E-B0B0-7E0989AC25E7}"/>
              </a:ext>
            </a:extLst>
          </p:cNvPr>
          <p:cNvSpPr/>
          <p:nvPr/>
        </p:nvSpPr>
        <p:spPr>
          <a:xfrm>
            <a:off x="3455256" y="6214199"/>
            <a:ext cx="442258" cy="4422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A734E39-F64D-45DD-93BD-A198691490BA}"/>
              </a:ext>
            </a:extLst>
          </p:cNvPr>
          <p:cNvSpPr/>
          <p:nvPr/>
        </p:nvSpPr>
        <p:spPr>
          <a:xfrm>
            <a:off x="4892761" y="5486485"/>
            <a:ext cx="442258" cy="442258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FB8D81C-DAD3-425A-BF57-393C9B4045DA}"/>
              </a:ext>
            </a:extLst>
          </p:cNvPr>
          <p:cNvCxnSpPr>
            <a:stCxn id="47" idx="4"/>
            <a:endCxn id="48" idx="0"/>
          </p:cNvCxnSpPr>
          <p:nvPr/>
        </p:nvCxnSpPr>
        <p:spPr>
          <a:xfrm>
            <a:off x="3654978" y="4866738"/>
            <a:ext cx="21408" cy="134746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FDF2F79-58E0-444F-B8FF-5506C1A89884}"/>
              </a:ext>
            </a:extLst>
          </p:cNvPr>
          <p:cNvCxnSpPr>
            <a:stCxn id="47" idx="5"/>
            <a:endCxn id="49" idx="1"/>
          </p:cNvCxnSpPr>
          <p:nvPr/>
        </p:nvCxnSpPr>
        <p:spPr>
          <a:xfrm>
            <a:off x="3811340" y="4801970"/>
            <a:ext cx="1146189" cy="74928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5C463C4-8B45-4B88-B5F1-C2709E7985A6}"/>
              </a:ext>
            </a:extLst>
          </p:cNvPr>
          <p:cNvCxnSpPr>
            <a:stCxn id="48" idx="6"/>
            <a:endCxn id="49" idx="3"/>
          </p:cNvCxnSpPr>
          <p:nvPr/>
        </p:nvCxnSpPr>
        <p:spPr>
          <a:xfrm flipV="1">
            <a:off x="3897515" y="5863977"/>
            <a:ext cx="1060015" cy="57135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E2F1C4B3-D015-4721-ADE9-1C6E227E8DA3}"/>
              </a:ext>
            </a:extLst>
          </p:cNvPr>
          <p:cNvSpPr txBox="1"/>
          <p:nvPr/>
        </p:nvSpPr>
        <p:spPr>
          <a:xfrm>
            <a:off x="2231002" y="5106871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D2F52D1-AC8E-4D48-80AA-B394B8F31F31}"/>
              </a:ext>
            </a:extLst>
          </p:cNvPr>
          <p:cNvSpPr txBox="1"/>
          <p:nvPr/>
        </p:nvSpPr>
        <p:spPr>
          <a:xfrm>
            <a:off x="2266204" y="6035786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A210C28-43E5-40C4-A9FD-AA22DDEF1EE8}"/>
              </a:ext>
            </a:extLst>
          </p:cNvPr>
          <p:cNvSpPr txBox="1"/>
          <p:nvPr/>
        </p:nvSpPr>
        <p:spPr>
          <a:xfrm>
            <a:off x="3275246" y="5485882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6F0B5CD-C674-40CC-8764-6FEFA3384168}"/>
              </a:ext>
            </a:extLst>
          </p:cNvPr>
          <p:cNvSpPr txBox="1"/>
          <p:nvPr/>
        </p:nvSpPr>
        <p:spPr>
          <a:xfrm>
            <a:off x="4097237" y="6215387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05E4CE2-9F8F-4068-9975-74FA0F6D31ED}"/>
              </a:ext>
            </a:extLst>
          </p:cNvPr>
          <p:cNvSpPr txBox="1"/>
          <p:nvPr/>
        </p:nvSpPr>
        <p:spPr>
          <a:xfrm>
            <a:off x="3989110" y="4602574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79" name="Rounded Rectangle 45">
            <a:extLst>
              <a:ext uri="{FF2B5EF4-FFF2-40B4-BE49-F238E27FC236}">
                <a16:creationId xmlns:a16="http://schemas.microsoft.com/office/drawing/2014/main" id="{AE9B4E5E-FC5E-41C1-A219-5AB79C5DF1B2}"/>
              </a:ext>
            </a:extLst>
          </p:cNvPr>
          <p:cNvSpPr/>
          <p:nvPr/>
        </p:nvSpPr>
        <p:spPr>
          <a:xfrm>
            <a:off x="4197311" y="4940232"/>
            <a:ext cx="312932" cy="31265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44B10F8-B22A-4439-95E0-C4D7F24696E2}"/>
              </a:ext>
            </a:extLst>
          </p:cNvPr>
          <p:cNvCxnSpPr>
            <a:stCxn id="46" idx="7"/>
            <a:endCxn id="47" idx="3"/>
          </p:cNvCxnSpPr>
          <p:nvPr/>
        </p:nvCxnSpPr>
        <p:spPr>
          <a:xfrm flipV="1">
            <a:off x="2262688" y="4801970"/>
            <a:ext cx="1235928" cy="856325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63B48FE-6862-4933-887F-6F44BDAAECC0}"/>
              </a:ext>
            </a:extLst>
          </p:cNvPr>
          <p:cNvCxnSpPr>
            <a:stCxn id="46" idx="5"/>
            <a:endCxn id="48" idx="2"/>
          </p:cNvCxnSpPr>
          <p:nvPr/>
        </p:nvCxnSpPr>
        <p:spPr>
          <a:xfrm>
            <a:off x="2262688" y="5971018"/>
            <a:ext cx="1192568" cy="464311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ounded Rectangle 72">
            <a:extLst>
              <a:ext uri="{FF2B5EF4-FFF2-40B4-BE49-F238E27FC236}">
                <a16:creationId xmlns:a16="http://schemas.microsoft.com/office/drawing/2014/main" id="{E4D13693-774F-4C7A-A55E-B01056C84E8C}"/>
              </a:ext>
            </a:extLst>
          </p:cNvPr>
          <p:cNvSpPr/>
          <p:nvPr/>
        </p:nvSpPr>
        <p:spPr>
          <a:xfrm>
            <a:off x="4397005" y="5942563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3" name="Rounded Rectangle 43">
            <a:extLst>
              <a:ext uri="{FF2B5EF4-FFF2-40B4-BE49-F238E27FC236}">
                <a16:creationId xmlns:a16="http://schemas.microsoft.com/office/drawing/2014/main" id="{BE50D0B6-0DE5-40D5-9364-F96B078B2F28}"/>
              </a:ext>
            </a:extLst>
          </p:cNvPr>
          <p:cNvSpPr/>
          <p:nvPr/>
        </p:nvSpPr>
        <p:spPr>
          <a:xfrm>
            <a:off x="2678286" y="5099273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4" name="Rounded Rectangle 58">
            <a:extLst>
              <a:ext uri="{FF2B5EF4-FFF2-40B4-BE49-F238E27FC236}">
                <a16:creationId xmlns:a16="http://schemas.microsoft.com/office/drawing/2014/main" id="{0F420AA5-7747-45F0-8767-1827452FFF68}"/>
              </a:ext>
            </a:extLst>
          </p:cNvPr>
          <p:cNvSpPr/>
          <p:nvPr/>
        </p:nvSpPr>
        <p:spPr>
          <a:xfrm>
            <a:off x="2635571" y="6005229"/>
            <a:ext cx="312932" cy="31265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5" name="Rounded Rectangle 51">
            <a:extLst>
              <a:ext uri="{FF2B5EF4-FFF2-40B4-BE49-F238E27FC236}">
                <a16:creationId xmlns:a16="http://schemas.microsoft.com/office/drawing/2014/main" id="{6B0AF0C2-3F0A-415A-88E0-A24C0DD2AC07}"/>
              </a:ext>
            </a:extLst>
          </p:cNvPr>
          <p:cNvSpPr/>
          <p:nvPr/>
        </p:nvSpPr>
        <p:spPr>
          <a:xfrm>
            <a:off x="3498513" y="5340321"/>
            <a:ext cx="312932" cy="3126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3DABB0-CA7B-4B34-9EBE-C2ED3AB1F847}"/>
              </a:ext>
            </a:extLst>
          </p:cNvPr>
          <p:cNvGrpSpPr/>
          <p:nvPr/>
        </p:nvGrpSpPr>
        <p:grpSpPr>
          <a:xfrm>
            <a:off x="3846965" y="4796985"/>
            <a:ext cx="5886720" cy="978840"/>
            <a:chOff x="2322965" y="4796985"/>
            <a:chExt cx="5886720" cy="97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42EF313-7D9F-4F3B-9685-D3D10FC9B895}"/>
                    </a:ext>
                  </a:extLst>
                </p14:cNvPr>
                <p14:cNvContentPartPr/>
                <p14:nvPr/>
              </p14:nvContentPartPr>
              <p14:xfrm>
                <a:off x="7515245" y="4933785"/>
                <a:ext cx="694440" cy="6202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42EF313-7D9F-4F3B-9685-D3D10FC9B895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01205" y="4919745"/>
                  <a:ext cx="722880" cy="64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2601557-128F-45A4-8291-7AB363C0C3E5}"/>
                    </a:ext>
                  </a:extLst>
                </p14:cNvPr>
                <p14:cNvContentPartPr/>
                <p14:nvPr/>
              </p14:nvContentPartPr>
              <p14:xfrm>
                <a:off x="3125765" y="4796985"/>
                <a:ext cx="4372920" cy="4827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2601557-128F-45A4-8291-7AB363C0C3E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11725" y="4782945"/>
                  <a:ext cx="4401000" cy="5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5543B49-16D1-4AF9-96C1-37223D9F816B}"/>
                    </a:ext>
                  </a:extLst>
                </p14:cNvPr>
                <p14:cNvContentPartPr/>
                <p14:nvPr/>
              </p14:nvContentPartPr>
              <p14:xfrm>
                <a:off x="3048725" y="4861785"/>
                <a:ext cx="219240" cy="2858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5543B49-16D1-4AF9-96C1-37223D9F816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34685" y="4847745"/>
                  <a:ext cx="24732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8195202-3047-45E2-9E8A-FD1F63E0967A}"/>
                    </a:ext>
                  </a:extLst>
                </p14:cNvPr>
                <p14:cNvContentPartPr/>
                <p14:nvPr/>
              </p14:nvContentPartPr>
              <p14:xfrm>
                <a:off x="6848165" y="5346705"/>
                <a:ext cx="546840" cy="429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8195202-3047-45E2-9E8A-FD1F63E0967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34125" y="5332665"/>
                  <a:ext cx="57492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81A110B-8E19-4134-9EBA-E338FE8E526C}"/>
                    </a:ext>
                  </a:extLst>
                </p14:cNvPr>
                <p14:cNvContentPartPr/>
                <p14:nvPr/>
              </p14:nvContentPartPr>
              <p14:xfrm>
                <a:off x="2343845" y="5223225"/>
                <a:ext cx="4505040" cy="435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81A110B-8E19-4134-9EBA-E338FE8E526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329805" y="5209185"/>
                  <a:ext cx="4533120" cy="46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8D5EFBE-A088-4953-AC53-F37C5DC3AB0D}"/>
                    </a:ext>
                  </a:extLst>
                </p14:cNvPr>
                <p14:cNvContentPartPr/>
                <p14:nvPr/>
              </p14:nvContentPartPr>
              <p14:xfrm>
                <a:off x="2322965" y="5413665"/>
                <a:ext cx="182160" cy="249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8D5EFBE-A088-4953-AC53-F37C5DC3AB0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308925" y="5399625"/>
                  <a:ext cx="210600" cy="277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1DE19-CEC1-4A41-8D52-D0BF9881DBA7}"/>
              </a:ext>
            </a:extLst>
          </p:cNvPr>
          <p:cNvSpPr txBox="1"/>
          <p:nvPr/>
        </p:nvSpPr>
        <p:spPr>
          <a:xfrm rot="21401293">
            <a:off x="4869538" y="4471632"/>
            <a:ext cx="2758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increased flow on this edge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AEECDF-72D2-4411-8644-F622994E088B}"/>
              </a:ext>
            </a:extLst>
          </p:cNvPr>
          <p:cNvSpPr txBox="1"/>
          <p:nvPr/>
        </p:nvSpPr>
        <p:spPr>
          <a:xfrm rot="346754">
            <a:off x="5299512" y="5221732"/>
            <a:ext cx="1612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decreased flow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on this edge</a:t>
            </a:r>
          </a:p>
        </p:txBody>
      </p:sp>
    </p:spTree>
    <p:extLst>
      <p:ext uri="{BB962C8B-B14F-4D97-AF65-F5344CB8AC3E}">
        <p14:creationId xmlns:p14="http://schemas.microsoft.com/office/powerpoint/2010/main" val="339335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4895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2 key ideas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A8BD691-15A8-46B5-9DCC-8AAD1518510D}"/>
              </a:ext>
            </a:extLst>
          </p:cNvPr>
          <p:cNvSpPr/>
          <p:nvPr/>
        </p:nvSpPr>
        <p:spPr>
          <a:xfrm>
            <a:off x="6875425" y="5711576"/>
            <a:ext cx="442258" cy="442258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F962A13-0748-4CDD-81A5-2490F3382CB3}"/>
              </a:ext>
            </a:extLst>
          </p:cNvPr>
          <p:cNvSpPr/>
          <p:nvPr/>
        </p:nvSpPr>
        <p:spPr>
          <a:xfrm>
            <a:off x="8424076" y="4542528"/>
            <a:ext cx="442258" cy="4422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6674E5A-4794-46CC-85DF-9F86418C35FC}"/>
              </a:ext>
            </a:extLst>
          </p:cNvPr>
          <p:cNvSpPr/>
          <p:nvPr/>
        </p:nvSpPr>
        <p:spPr>
          <a:xfrm>
            <a:off x="8445483" y="6332248"/>
            <a:ext cx="442258" cy="4422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5D039C0-E2C5-4BF2-9C14-3360BFECFADD}"/>
              </a:ext>
            </a:extLst>
          </p:cNvPr>
          <p:cNvSpPr/>
          <p:nvPr/>
        </p:nvSpPr>
        <p:spPr>
          <a:xfrm>
            <a:off x="9882988" y="5604534"/>
            <a:ext cx="442258" cy="442258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6FDD72C-4759-402F-A2D1-C7C5022FDF63}"/>
              </a:ext>
            </a:extLst>
          </p:cNvPr>
          <p:cNvCxnSpPr>
            <a:stCxn id="52" idx="4"/>
            <a:endCxn id="53" idx="0"/>
          </p:cNvCxnSpPr>
          <p:nvPr/>
        </p:nvCxnSpPr>
        <p:spPr>
          <a:xfrm>
            <a:off x="8645205" y="4984787"/>
            <a:ext cx="21408" cy="134746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E0B7795-32A9-4F96-A6EA-13515D6E5E3F}"/>
              </a:ext>
            </a:extLst>
          </p:cNvPr>
          <p:cNvCxnSpPr>
            <a:stCxn id="52" idx="5"/>
            <a:endCxn id="54" idx="1"/>
          </p:cNvCxnSpPr>
          <p:nvPr/>
        </p:nvCxnSpPr>
        <p:spPr>
          <a:xfrm>
            <a:off x="8801567" y="4920019"/>
            <a:ext cx="1146189" cy="74928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26EF253-3F81-4865-8722-46697FD45B7A}"/>
              </a:ext>
            </a:extLst>
          </p:cNvPr>
          <p:cNvCxnSpPr>
            <a:stCxn id="53" idx="6"/>
            <a:endCxn id="54" idx="3"/>
          </p:cNvCxnSpPr>
          <p:nvPr/>
        </p:nvCxnSpPr>
        <p:spPr>
          <a:xfrm flipV="1">
            <a:off x="8887742" y="5982026"/>
            <a:ext cx="1060015" cy="57135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5E50244-80A6-4326-A3AE-FC35A0B1066D}"/>
              </a:ext>
            </a:extLst>
          </p:cNvPr>
          <p:cNvSpPr txBox="1"/>
          <p:nvPr/>
        </p:nvSpPr>
        <p:spPr>
          <a:xfrm>
            <a:off x="7221229" y="5224920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4630B9C-4292-4BE0-BCF8-32DF42993135}"/>
              </a:ext>
            </a:extLst>
          </p:cNvPr>
          <p:cNvSpPr txBox="1"/>
          <p:nvPr/>
        </p:nvSpPr>
        <p:spPr>
          <a:xfrm>
            <a:off x="7256431" y="6153835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5E47D7-3A38-4357-A4ED-7D9CFF5BC18A}"/>
              </a:ext>
            </a:extLst>
          </p:cNvPr>
          <p:cNvSpPr txBox="1"/>
          <p:nvPr/>
        </p:nvSpPr>
        <p:spPr>
          <a:xfrm>
            <a:off x="8265473" y="5603931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55B3397-D7D3-439E-A251-58E559DC8959}"/>
              </a:ext>
            </a:extLst>
          </p:cNvPr>
          <p:cNvSpPr txBox="1"/>
          <p:nvPr/>
        </p:nvSpPr>
        <p:spPr>
          <a:xfrm>
            <a:off x="9087464" y="6333436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AE0BE0C-6099-43EB-AFB3-4E3268917E1C}"/>
              </a:ext>
            </a:extLst>
          </p:cNvPr>
          <p:cNvSpPr txBox="1"/>
          <p:nvPr/>
        </p:nvSpPr>
        <p:spPr>
          <a:xfrm>
            <a:off x="8979337" y="4720623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63" name="Rounded Rectangle 45">
            <a:extLst>
              <a:ext uri="{FF2B5EF4-FFF2-40B4-BE49-F238E27FC236}">
                <a16:creationId xmlns:a16="http://schemas.microsoft.com/office/drawing/2014/main" id="{2279E1A7-544D-40C1-97B9-8DDF6DAFB4A7}"/>
              </a:ext>
            </a:extLst>
          </p:cNvPr>
          <p:cNvSpPr/>
          <p:nvPr/>
        </p:nvSpPr>
        <p:spPr>
          <a:xfrm>
            <a:off x="9187538" y="5058281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98271D0-8634-4DE3-8192-C1B91E1717EB}"/>
              </a:ext>
            </a:extLst>
          </p:cNvPr>
          <p:cNvCxnSpPr>
            <a:stCxn id="51" idx="7"/>
            <a:endCxn id="52" idx="3"/>
          </p:cNvCxnSpPr>
          <p:nvPr/>
        </p:nvCxnSpPr>
        <p:spPr>
          <a:xfrm flipV="1">
            <a:off x="7252915" y="4920019"/>
            <a:ext cx="1235928" cy="856325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AAE1BA4-A9BB-4C18-95DD-202C302BC0AC}"/>
              </a:ext>
            </a:extLst>
          </p:cNvPr>
          <p:cNvCxnSpPr>
            <a:stCxn id="51" idx="5"/>
            <a:endCxn id="53" idx="2"/>
          </p:cNvCxnSpPr>
          <p:nvPr/>
        </p:nvCxnSpPr>
        <p:spPr>
          <a:xfrm>
            <a:off x="7252915" y="6089067"/>
            <a:ext cx="1192568" cy="464311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ounded Rectangle 72">
            <a:extLst>
              <a:ext uri="{FF2B5EF4-FFF2-40B4-BE49-F238E27FC236}">
                <a16:creationId xmlns:a16="http://schemas.microsoft.com/office/drawing/2014/main" id="{26D478E2-2A02-47EF-9A1B-6966EAB2B699}"/>
              </a:ext>
            </a:extLst>
          </p:cNvPr>
          <p:cNvSpPr/>
          <p:nvPr/>
        </p:nvSpPr>
        <p:spPr>
          <a:xfrm>
            <a:off x="9387232" y="6060612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7" name="Rounded Rectangle 43">
            <a:extLst>
              <a:ext uri="{FF2B5EF4-FFF2-40B4-BE49-F238E27FC236}">
                <a16:creationId xmlns:a16="http://schemas.microsoft.com/office/drawing/2014/main" id="{F830AA0A-54FD-4451-948F-D0FF6C93A21E}"/>
              </a:ext>
            </a:extLst>
          </p:cNvPr>
          <p:cNvSpPr/>
          <p:nvPr/>
        </p:nvSpPr>
        <p:spPr>
          <a:xfrm>
            <a:off x="7668513" y="5217322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8" name="Rounded Rectangle 58">
            <a:extLst>
              <a:ext uri="{FF2B5EF4-FFF2-40B4-BE49-F238E27FC236}">
                <a16:creationId xmlns:a16="http://schemas.microsoft.com/office/drawing/2014/main" id="{432FD78C-E548-47F1-8751-C382FCB010BB}"/>
              </a:ext>
            </a:extLst>
          </p:cNvPr>
          <p:cNvSpPr/>
          <p:nvPr/>
        </p:nvSpPr>
        <p:spPr>
          <a:xfrm>
            <a:off x="7625798" y="6123278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9" name="Rounded Rectangle 51">
            <a:extLst>
              <a:ext uri="{FF2B5EF4-FFF2-40B4-BE49-F238E27FC236}">
                <a16:creationId xmlns:a16="http://schemas.microsoft.com/office/drawing/2014/main" id="{AE987BC2-7F44-4960-9504-829F540B4B7E}"/>
              </a:ext>
            </a:extLst>
          </p:cNvPr>
          <p:cNvSpPr/>
          <p:nvPr/>
        </p:nvSpPr>
        <p:spPr>
          <a:xfrm>
            <a:off x="8488740" y="5458370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D12614D-A0C7-457D-9E2C-28640AD36433}"/>
              </a:ext>
            </a:extLst>
          </p:cNvPr>
          <p:cNvSpPr txBox="1"/>
          <p:nvPr/>
        </p:nvSpPr>
        <p:spPr>
          <a:xfrm>
            <a:off x="6810659" y="4108645"/>
            <a:ext cx="3868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Iteration 2: increase the flow again: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F92F5C-E5A1-4150-A6DC-DFC4F1CDD6F9}"/>
              </a:ext>
            </a:extLst>
          </p:cNvPr>
          <p:cNvSpPr txBox="1"/>
          <p:nvPr/>
        </p:nvSpPr>
        <p:spPr>
          <a:xfrm>
            <a:off x="1832704" y="3865197"/>
            <a:ext cx="3306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Iteration 3: optimal flow!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153C761-092A-43E3-A160-BD4042BCAD89}"/>
              </a:ext>
            </a:extLst>
          </p:cNvPr>
          <p:cNvSpPr/>
          <p:nvPr/>
        </p:nvSpPr>
        <p:spPr>
          <a:xfrm>
            <a:off x="1885198" y="5593527"/>
            <a:ext cx="442258" cy="442258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93E6A2F-1C0D-42FE-BF98-22ED47FFED5C}"/>
              </a:ext>
            </a:extLst>
          </p:cNvPr>
          <p:cNvSpPr/>
          <p:nvPr/>
        </p:nvSpPr>
        <p:spPr>
          <a:xfrm>
            <a:off x="3433849" y="4424479"/>
            <a:ext cx="442258" cy="4422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1158744-E5D2-403E-B0B0-7E0989AC25E7}"/>
              </a:ext>
            </a:extLst>
          </p:cNvPr>
          <p:cNvSpPr/>
          <p:nvPr/>
        </p:nvSpPr>
        <p:spPr>
          <a:xfrm>
            <a:off x="3455256" y="6214199"/>
            <a:ext cx="442258" cy="4422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A734E39-F64D-45DD-93BD-A198691490BA}"/>
              </a:ext>
            </a:extLst>
          </p:cNvPr>
          <p:cNvSpPr/>
          <p:nvPr/>
        </p:nvSpPr>
        <p:spPr>
          <a:xfrm>
            <a:off x="4892761" y="5486485"/>
            <a:ext cx="442258" cy="442258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FB8D81C-DAD3-425A-BF57-393C9B4045DA}"/>
              </a:ext>
            </a:extLst>
          </p:cNvPr>
          <p:cNvCxnSpPr>
            <a:stCxn id="47" idx="4"/>
            <a:endCxn id="48" idx="0"/>
          </p:cNvCxnSpPr>
          <p:nvPr/>
        </p:nvCxnSpPr>
        <p:spPr>
          <a:xfrm>
            <a:off x="3654978" y="4866738"/>
            <a:ext cx="21408" cy="134746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FDF2F79-58E0-444F-B8FF-5506C1A89884}"/>
              </a:ext>
            </a:extLst>
          </p:cNvPr>
          <p:cNvCxnSpPr>
            <a:stCxn id="47" idx="5"/>
            <a:endCxn id="49" idx="1"/>
          </p:cNvCxnSpPr>
          <p:nvPr/>
        </p:nvCxnSpPr>
        <p:spPr>
          <a:xfrm>
            <a:off x="3811340" y="4801970"/>
            <a:ext cx="1146189" cy="74928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5C463C4-8B45-4B88-B5F1-C2709E7985A6}"/>
              </a:ext>
            </a:extLst>
          </p:cNvPr>
          <p:cNvCxnSpPr>
            <a:stCxn id="48" idx="6"/>
            <a:endCxn id="49" idx="3"/>
          </p:cNvCxnSpPr>
          <p:nvPr/>
        </p:nvCxnSpPr>
        <p:spPr>
          <a:xfrm flipV="1">
            <a:off x="3897515" y="5863977"/>
            <a:ext cx="1060015" cy="571353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E2F1C4B3-D015-4721-ADE9-1C6E227E8DA3}"/>
              </a:ext>
            </a:extLst>
          </p:cNvPr>
          <p:cNvSpPr txBox="1"/>
          <p:nvPr/>
        </p:nvSpPr>
        <p:spPr>
          <a:xfrm>
            <a:off x="2231002" y="5106871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D2F52D1-AC8E-4D48-80AA-B394B8F31F31}"/>
              </a:ext>
            </a:extLst>
          </p:cNvPr>
          <p:cNvSpPr txBox="1"/>
          <p:nvPr/>
        </p:nvSpPr>
        <p:spPr>
          <a:xfrm>
            <a:off x="2266204" y="6035786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A210C28-43E5-40C4-A9FD-AA22DDEF1EE8}"/>
              </a:ext>
            </a:extLst>
          </p:cNvPr>
          <p:cNvSpPr txBox="1"/>
          <p:nvPr/>
        </p:nvSpPr>
        <p:spPr>
          <a:xfrm>
            <a:off x="3275246" y="5485882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6F0B5CD-C674-40CC-8764-6FEFA3384168}"/>
              </a:ext>
            </a:extLst>
          </p:cNvPr>
          <p:cNvSpPr txBox="1"/>
          <p:nvPr/>
        </p:nvSpPr>
        <p:spPr>
          <a:xfrm>
            <a:off x="4097237" y="6215387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05E4CE2-9F8F-4068-9975-74FA0F6D31ED}"/>
              </a:ext>
            </a:extLst>
          </p:cNvPr>
          <p:cNvSpPr txBox="1"/>
          <p:nvPr/>
        </p:nvSpPr>
        <p:spPr>
          <a:xfrm>
            <a:off x="3989110" y="4602574"/>
            <a:ext cx="46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79" name="Rounded Rectangle 45">
            <a:extLst>
              <a:ext uri="{FF2B5EF4-FFF2-40B4-BE49-F238E27FC236}">
                <a16:creationId xmlns:a16="http://schemas.microsoft.com/office/drawing/2014/main" id="{AE9B4E5E-FC5E-41C1-A219-5AB79C5DF1B2}"/>
              </a:ext>
            </a:extLst>
          </p:cNvPr>
          <p:cNvSpPr/>
          <p:nvPr/>
        </p:nvSpPr>
        <p:spPr>
          <a:xfrm>
            <a:off x="4197311" y="4940232"/>
            <a:ext cx="312932" cy="31265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44B10F8-B22A-4439-95E0-C4D7F24696E2}"/>
              </a:ext>
            </a:extLst>
          </p:cNvPr>
          <p:cNvCxnSpPr>
            <a:stCxn id="46" idx="7"/>
            <a:endCxn id="47" idx="3"/>
          </p:cNvCxnSpPr>
          <p:nvPr/>
        </p:nvCxnSpPr>
        <p:spPr>
          <a:xfrm flipV="1">
            <a:off x="2262688" y="4801970"/>
            <a:ext cx="1235928" cy="856325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63B48FE-6862-4933-887F-6F44BDAAECC0}"/>
              </a:ext>
            </a:extLst>
          </p:cNvPr>
          <p:cNvCxnSpPr>
            <a:stCxn id="46" idx="5"/>
            <a:endCxn id="48" idx="2"/>
          </p:cNvCxnSpPr>
          <p:nvPr/>
        </p:nvCxnSpPr>
        <p:spPr>
          <a:xfrm>
            <a:off x="2262688" y="5971018"/>
            <a:ext cx="1192568" cy="464311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ounded Rectangle 72">
            <a:extLst>
              <a:ext uri="{FF2B5EF4-FFF2-40B4-BE49-F238E27FC236}">
                <a16:creationId xmlns:a16="http://schemas.microsoft.com/office/drawing/2014/main" id="{E4D13693-774F-4C7A-A55E-B01056C84E8C}"/>
              </a:ext>
            </a:extLst>
          </p:cNvPr>
          <p:cNvSpPr/>
          <p:nvPr/>
        </p:nvSpPr>
        <p:spPr>
          <a:xfrm>
            <a:off x="4397005" y="5942563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3" name="Rounded Rectangle 43">
            <a:extLst>
              <a:ext uri="{FF2B5EF4-FFF2-40B4-BE49-F238E27FC236}">
                <a16:creationId xmlns:a16="http://schemas.microsoft.com/office/drawing/2014/main" id="{BE50D0B6-0DE5-40D5-9364-F96B078B2F28}"/>
              </a:ext>
            </a:extLst>
          </p:cNvPr>
          <p:cNvSpPr/>
          <p:nvPr/>
        </p:nvSpPr>
        <p:spPr>
          <a:xfrm>
            <a:off x="2678286" y="5099273"/>
            <a:ext cx="312932" cy="3126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4" name="Rounded Rectangle 58">
            <a:extLst>
              <a:ext uri="{FF2B5EF4-FFF2-40B4-BE49-F238E27FC236}">
                <a16:creationId xmlns:a16="http://schemas.microsoft.com/office/drawing/2014/main" id="{0F420AA5-7747-45F0-8767-1827452FFF68}"/>
              </a:ext>
            </a:extLst>
          </p:cNvPr>
          <p:cNvSpPr/>
          <p:nvPr/>
        </p:nvSpPr>
        <p:spPr>
          <a:xfrm>
            <a:off x="2635571" y="6005229"/>
            <a:ext cx="312932" cy="31265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5" name="Rounded Rectangle 51">
            <a:extLst>
              <a:ext uri="{FF2B5EF4-FFF2-40B4-BE49-F238E27FC236}">
                <a16:creationId xmlns:a16="http://schemas.microsoft.com/office/drawing/2014/main" id="{6B0AF0C2-3F0A-415A-88E0-A24C0DD2AC07}"/>
              </a:ext>
            </a:extLst>
          </p:cNvPr>
          <p:cNvSpPr/>
          <p:nvPr/>
        </p:nvSpPr>
        <p:spPr>
          <a:xfrm>
            <a:off x="3498513" y="5340321"/>
            <a:ext cx="312932" cy="3126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3DABB0-CA7B-4B34-9EBE-C2ED3AB1F847}"/>
              </a:ext>
            </a:extLst>
          </p:cNvPr>
          <p:cNvGrpSpPr/>
          <p:nvPr/>
        </p:nvGrpSpPr>
        <p:grpSpPr>
          <a:xfrm>
            <a:off x="3846965" y="4796985"/>
            <a:ext cx="5886720" cy="978840"/>
            <a:chOff x="2322965" y="4796985"/>
            <a:chExt cx="5886720" cy="97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42EF313-7D9F-4F3B-9685-D3D10FC9B895}"/>
                    </a:ext>
                  </a:extLst>
                </p14:cNvPr>
                <p14:cNvContentPartPr/>
                <p14:nvPr/>
              </p14:nvContentPartPr>
              <p14:xfrm>
                <a:off x="7515245" y="4933785"/>
                <a:ext cx="694440" cy="6202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42EF313-7D9F-4F3B-9685-D3D10FC9B895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01205" y="4919745"/>
                  <a:ext cx="722880" cy="64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2601557-128F-45A4-8291-7AB363C0C3E5}"/>
                    </a:ext>
                  </a:extLst>
                </p14:cNvPr>
                <p14:cNvContentPartPr/>
                <p14:nvPr/>
              </p14:nvContentPartPr>
              <p14:xfrm>
                <a:off x="3125765" y="4796985"/>
                <a:ext cx="4372920" cy="4827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2601557-128F-45A4-8291-7AB363C0C3E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11725" y="4782945"/>
                  <a:ext cx="4401000" cy="5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5543B49-16D1-4AF9-96C1-37223D9F816B}"/>
                    </a:ext>
                  </a:extLst>
                </p14:cNvPr>
                <p14:cNvContentPartPr/>
                <p14:nvPr/>
              </p14:nvContentPartPr>
              <p14:xfrm>
                <a:off x="3048725" y="4861785"/>
                <a:ext cx="219240" cy="2858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5543B49-16D1-4AF9-96C1-37223D9F816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34685" y="4847745"/>
                  <a:ext cx="24732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8195202-3047-45E2-9E8A-FD1F63E0967A}"/>
                    </a:ext>
                  </a:extLst>
                </p14:cNvPr>
                <p14:cNvContentPartPr/>
                <p14:nvPr/>
              </p14:nvContentPartPr>
              <p14:xfrm>
                <a:off x="6848165" y="5346705"/>
                <a:ext cx="546840" cy="429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8195202-3047-45E2-9E8A-FD1F63E0967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34125" y="5332665"/>
                  <a:ext cx="57492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81A110B-8E19-4134-9EBA-E338FE8E526C}"/>
                    </a:ext>
                  </a:extLst>
                </p14:cNvPr>
                <p14:cNvContentPartPr/>
                <p14:nvPr/>
              </p14:nvContentPartPr>
              <p14:xfrm>
                <a:off x="2343845" y="5223225"/>
                <a:ext cx="4505040" cy="435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81A110B-8E19-4134-9EBA-E338FE8E526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329805" y="5209185"/>
                  <a:ext cx="4533120" cy="46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8D5EFBE-A088-4953-AC53-F37C5DC3AB0D}"/>
                    </a:ext>
                  </a:extLst>
                </p14:cNvPr>
                <p14:cNvContentPartPr/>
                <p14:nvPr/>
              </p14:nvContentPartPr>
              <p14:xfrm>
                <a:off x="2322965" y="5413665"/>
                <a:ext cx="182160" cy="249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8D5EFBE-A088-4953-AC53-F37C5DC3AB0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308925" y="5399625"/>
                  <a:ext cx="210600" cy="277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1DE19-CEC1-4A41-8D52-D0BF9881DBA7}"/>
              </a:ext>
            </a:extLst>
          </p:cNvPr>
          <p:cNvSpPr txBox="1"/>
          <p:nvPr/>
        </p:nvSpPr>
        <p:spPr>
          <a:xfrm rot="21401293">
            <a:off x="4869538" y="4471632"/>
            <a:ext cx="2758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increased flow on this edge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AEECDF-72D2-4411-8644-F622994E088B}"/>
              </a:ext>
            </a:extLst>
          </p:cNvPr>
          <p:cNvSpPr txBox="1"/>
          <p:nvPr/>
        </p:nvSpPr>
        <p:spPr>
          <a:xfrm rot="346754">
            <a:off x="5299512" y="5221732"/>
            <a:ext cx="1612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decreased flow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on this edge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DBE9B-B3E4-4159-821C-4E290E87F53D}"/>
              </a:ext>
            </a:extLst>
          </p:cNvPr>
          <p:cNvSpPr txBox="1"/>
          <p:nvPr/>
        </p:nvSpPr>
        <p:spPr>
          <a:xfrm>
            <a:off x="3058152" y="1302887"/>
            <a:ext cx="6510453" cy="224676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In order to increase total flow,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we </a:t>
            </a:r>
            <a:r>
              <a:rPr lang="en-US" sz="2800" i="1" dirty="0">
                <a:solidFill>
                  <a:schemeClr val="bg1"/>
                </a:solidFill>
              </a:rPr>
              <a:t>decreased</a:t>
            </a:r>
            <a:r>
              <a:rPr lang="en-US" sz="2800" dirty="0">
                <a:solidFill>
                  <a:schemeClr val="bg1"/>
                </a:solidFill>
              </a:rPr>
              <a:t> flow on some edges</a:t>
            </a:r>
          </a:p>
          <a:p>
            <a:pPr marL="342900" indent="-342900">
              <a:buAutoNum type="arabicPeriod"/>
            </a:pP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Decreasing flow in one direction = increasing flow in the opposite direction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A621FF0-7177-4B98-9945-16EFFBC4E52B}"/>
              </a:ext>
            </a:extLst>
          </p:cNvPr>
          <p:cNvSpPr txBox="1"/>
          <p:nvPr/>
        </p:nvSpPr>
        <p:spPr>
          <a:xfrm>
            <a:off x="5928580" y="3497422"/>
            <a:ext cx="3640024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= “sending back” this flow</a:t>
            </a:r>
          </a:p>
        </p:txBody>
      </p:sp>
    </p:spTree>
    <p:extLst>
      <p:ext uri="{BB962C8B-B14F-4D97-AF65-F5344CB8AC3E}">
        <p14:creationId xmlns:p14="http://schemas.microsoft.com/office/powerpoint/2010/main" val="404455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FE6668-97E0-4569-89F2-D88EB1BEE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789" y="4428068"/>
            <a:ext cx="8955024" cy="2318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905EC8-F14E-4696-A317-B2E9D5C4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Why residual graphs?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FFE2D-FA98-4D5D-A062-053C2A995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IN" dirty="0"/>
              <a:t>Let’s think of a greedy idea for finding flows:</a:t>
            </a:r>
            <a:br>
              <a:rPr lang="en-IN" dirty="0"/>
            </a:br>
            <a:endParaRPr lang="en-IN" dirty="0"/>
          </a:p>
          <a:p>
            <a:r>
              <a:rPr lang="en-IN" dirty="0"/>
              <a:t>Pick an arbitrary augmenting path, and push the maximum flow you can through this path</a:t>
            </a:r>
          </a:p>
          <a:p>
            <a:r>
              <a:rPr lang="en-IN" dirty="0"/>
              <a:t>Keep repeating this until no paths exist!</a:t>
            </a:r>
          </a:p>
          <a:p>
            <a:r>
              <a:rPr lang="en-IN" dirty="0"/>
              <a:t>We reach a “blocking” flow: no more paths exist, even though the flow is not optimal… what to do?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3BB9DE-B145-415A-9485-3719EE1BC807}"/>
              </a:ext>
            </a:extLst>
          </p:cNvPr>
          <p:cNvSpPr txBox="1"/>
          <p:nvPr/>
        </p:nvSpPr>
        <p:spPr>
          <a:xfrm>
            <a:off x="3432703" y="6488668"/>
            <a:ext cx="6418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Reference: https://cs.stackexchange.com/a/71505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170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21515A-3460-4D8E-A373-C10FC723A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7" r="29274"/>
          <a:stretch/>
        </p:blipFill>
        <p:spPr>
          <a:xfrm>
            <a:off x="1376039" y="4001294"/>
            <a:ext cx="3757011" cy="2367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A2E138-98AE-47E8-BED2-01C744259A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r="28671"/>
          <a:stretch/>
        </p:blipFill>
        <p:spPr>
          <a:xfrm>
            <a:off x="6191712" y="4001294"/>
            <a:ext cx="4103426" cy="2367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F6BADA-3CC5-45C4-BBAB-9181EC71D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Why residual graphs?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D5C7C-5286-4A01-BA6E-186BF3EA4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Fix this issue by allowing “undo” operations!</a:t>
            </a:r>
          </a:p>
          <a:p>
            <a:r>
              <a:rPr lang="en-IN" dirty="0"/>
              <a:t>Akin to reversing our previous decision in a greedy algorithm</a:t>
            </a:r>
          </a:p>
          <a:p>
            <a:r>
              <a:rPr lang="en-IN" dirty="0"/>
              <a:t>Encoding these operations is the main goal of a residual graph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D97D46-6DBA-45A5-A5DF-1E823103B752}"/>
              </a:ext>
            </a:extLst>
          </p:cNvPr>
          <p:cNvSpPr txBox="1"/>
          <p:nvPr/>
        </p:nvSpPr>
        <p:spPr>
          <a:xfrm>
            <a:off x="3432703" y="6488668"/>
            <a:ext cx="6418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Reference: https://cs.stackexchange.com/a/71505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2593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3C57-AFE2-450D-95E4-7A8B23FA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What is a residual graph?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5C9F0-7630-4EBB-A0CE-F4F9A4F1C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Stores how much flow can be pushed through an edge</a:t>
            </a:r>
          </a:p>
          <a:p>
            <a:r>
              <a:rPr lang="en-IN" dirty="0"/>
              <a:t>Having the reverse edge capacities = current flow represents that the current flow can be “undone!”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A5B092-5679-40B1-90F0-78349DABA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7" r="29274"/>
          <a:stretch/>
        </p:blipFill>
        <p:spPr>
          <a:xfrm>
            <a:off x="655191" y="3690576"/>
            <a:ext cx="3757011" cy="2367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CF60C8-1693-47DA-A29B-359DC02536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9" r="31378"/>
          <a:stretch/>
        </p:blipFill>
        <p:spPr>
          <a:xfrm>
            <a:off x="4217494" y="3690576"/>
            <a:ext cx="3757011" cy="2337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E59A48-AD77-4BC7-81DD-D843BBE23F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5" r="31548"/>
          <a:stretch/>
        </p:blipFill>
        <p:spPr>
          <a:xfrm>
            <a:off x="8094687" y="3690576"/>
            <a:ext cx="3442122" cy="2621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8FD138-2017-4920-B8F9-8DC6D3F30FA4}"/>
              </a:ext>
            </a:extLst>
          </p:cNvPr>
          <p:cNvSpPr txBox="1"/>
          <p:nvPr/>
        </p:nvSpPr>
        <p:spPr>
          <a:xfrm>
            <a:off x="3432703" y="6488668"/>
            <a:ext cx="6418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Reference: https://cs.stackexchange.com/a/71505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198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0760" y="-42253"/>
            <a:ext cx="7886700" cy="1325563"/>
          </a:xfrm>
        </p:spPr>
        <p:txBody>
          <a:bodyPr/>
          <a:lstStyle/>
          <a:p>
            <a:r>
              <a:rPr lang="en-US" dirty="0"/>
              <a:t>Time complexity of max flow?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10760" y="1042627"/>
                <a:ext cx="9071222" cy="5483817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7030A0"/>
                    </a:solidFill>
                  </a:rPr>
                  <a:t>Suppose all capacities are integers, </a:t>
                </a:r>
                <a:br>
                  <a:rPr lang="en-US" dirty="0">
                    <a:solidFill>
                      <a:srgbClr val="7030A0"/>
                    </a:solidFill>
                  </a:rPr>
                </a:br>
                <a:r>
                  <a:rPr lang="en-US" dirty="0">
                    <a:solidFill>
                      <a:srgbClr val="7030A0"/>
                    </a:solidFill>
                  </a:rPr>
                  <a:t>and let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be the maximum flow in the graph.</a:t>
                </a:r>
              </a:p>
              <a:p>
                <a:endParaRPr lang="en-US" dirty="0"/>
              </a:p>
              <a:p>
                <a:r>
                  <a:rPr lang="en-US" b="1" dirty="0"/>
                  <a:t>Theorem</a:t>
                </a:r>
                <a:r>
                  <a:rPr lang="en-US" dirty="0"/>
                  <a:t>: If you find augmenting path using BFS or DFS, the Ford-Fulkerson algorithm runs in time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𝒎</m:t>
                    </m:r>
                    <m:d>
                      <m:dPr>
                        <m:begChr m:val="|"/>
                        <m:endChr m:val="|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/>
                  <a:t>. </a:t>
                </a:r>
              </a:p>
              <a:p>
                <a:endParaRPr lang="en-US" sz="1000" dirty="0"/>
              </a:p>
              <a:p>
                <a:endParaRPr lang="en-US" sz="1000" dirty="0"/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Proof:</a:t>
                </a:r>
                <a:endParaRPr lang="en-US" sz="2000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0070C0"/>
                    </a:solidFill>
                  </a:rPr>
                  <a:t>	In each iteration, the flow increases by at least +1.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0070C0"/>
                    </a:solidFill>
                  </a:rPr>
                  <a:t>	</a:t>
                </a:r>
                <a:r>
                  <a:rPr lang="en-US" sz="2400" b="1" dirty="0">
                    <a:solidFill>
                      <a:srgbClr val="0070C0"/>
                    </a:solidFill>
                  </a:rPr>
                  <a:t>⇒ </a:t>
                </a:r>
                <a:r>
                  <a:rPr lang="en-US" sz="2400" dirty="0">
                    <a:solidFill>
                      <a:srgbClr val="0070C0"/>
                    </a:solidFill>
                  </a:rPr>
                  <a:t>after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d>
                      <m:dPr>
                        <m:begChr m:val="|"/>
                        <m:endChr m:val="|"/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iterations, the max-flow is found.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0070C0"/>
                    </a:solidFill>
                  </a:rPr>
                  <a:t>	The theorem follows because each iteration (DFS) takes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rgbClr val="0070C0"/>
                    </a:solidFill>
                  </a:rPr>
                  <a:t>!</a:t>
                </a:r>
              </a:p>
              <a:p>
                <a:endPara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Caveat: for large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, this can be very slow.</a:t>
                </a:r>
              </a:p>
              <a:p>
                <a:pPr marL="0" indent="0">
                  <a:buNone/>
                </a:pPr>
                <a:endParaRPr lang="en-US" sz="3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10760" y="1042627"/>
                <a:ext cx="9071222" cy="5483817"/>
              </a:xfrm>
              <a:blipFill>
                <a:blip r:embed="rId3"/>
                <a:stretch>
                  <a:fillRect l="-1399" t="-2540" r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697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BFD17-2A33-47D9-AD5D-6C6F38E7B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Ford Fulkerson additional notes!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3A99D6-3823-43E6-A138-C89793F3A7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i="1" dirty="0">
                    <a:solidFill>
                      <a:srgbClr val="0070C0"/>
                    </a:solidFill>
                  </a:rPr>
                  <a:t>Shortest path</a:t>
                </a:r>
                <a:r>
                  <a:rPr lang="en-US" sz="2800" dirty="0">
                    <a:solidFill>
                      <a:srgbClr val="0070C0"/>
                    </a:solidFill>
                  </a:rPr>
                  <a:t> variant of Ford-Fulkerson runs in time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𝑛</m:t>
                        </m:r>
                      </m:e>
                    </m:d>
                  </m:oMath>
                </a14:m>
                <a:endParaRPr lang="en-IN" dirty="0"/>
              </a:p>
              <a:p>
                <a:r>
                  <a:rPr lang="en-US" sz="2800" i="1" dirty="0">
                    <a:solidFill>
                      <a:srgbClr val="0070C0"/>
                    </a:solidFill>
                  </a:rPr>
                  <a:t>Fattest path</a:t>
                </a:r>
                <a:r>
                  <a:rPr lang="en-US" sz="2800" dirty="0">
                    <a:solidFill>
                      <a:srgbClr val="0070C0"/>
                    </a:solidFill>
                  </a:rPr>
                  <a:t> variant of Ford-Fulkerson runs in time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func>
                          <m:func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</m:func>
                        <m:func>
                          <m:func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IN" dirty="0"/>
              </a:p>
              <a:p>
                <a:r>
                  <a:rPr lang="en-US" dirty="0"/>
                  <a:t>If all the capacities are integers, then the flow on any edge in any max flow is also integral.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When we update flows in Ford-Fulkerson, we’re only ever adding or subtracting integers.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Since we started with 0 (an integer), everything stays integral.</a:t>
                </a:r>
              </a:p>
              <a:p>
                <a:endParaRPr lang="en-IN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3A99D6-3823-43E6-A138-C89793F3A7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1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232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Minimum Spanning Tree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3200" dirty="0">
                <a:solidFill>
                  <a:schemeClr val="accent4"/>
                </a:solidFill>
              </a:rPr>
              <a:t>Say we have an undirected weighted graph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620000" y="2250830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" name="Oval 4"/>
          <p:cNvSpPr/>
          <p:nvPr/>
        </p:nvSpPr>
        <p:spPr>
          <a:xfrm>
            <a:off x="5779477" y="2250830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Oval 5"/>
          <p:cNvSpPr/>
          <p:nvPr/>
        </p:nvSpPr>
        <p:spPr>
          <a:xfrm>
            <a:off x="3962400" y="2250830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" name="Oval 6"/>
          <p:cNvSpPr/>
          <p:nvPr/>
        </p:nvSpPr>
        <p:spPr>
          <a:xfrm>
            <a:off x="2281604" y="3681045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962400" y="5099538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" name="Oval 8"/>
          <p:cNvSpPr/>
          <p:nvPr/>
        </p:nvSpPr>
        <p:spPr>
          <a:xfrm>
            <a:off x="5791200" y="5099538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" name="Oval 9"/>
          <p:cNvSpPr/>
          <p:nvPr/>
        </p:nvSpPr>
        <p:spPr>
          <a:xfrm>
            <a:off x="7620000" y="5099538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1" name="Oval 10"/>
          <p:cNvSpPr/>
          <p:nvPr/>
        </p:nvSpPr>
        <p:spPr>
          <a:xfrm>
            <a:off x="4935415" y="3681045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08123" y="3681045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14" name="Straight Connector 13"/>
          <p:cNvCxnSpPr>
            <a:stCxn id="5" idx="5"/>
            <a:endCxn id="10" idx="1"/>
          </p:cNvCxnSpPr>
          <p:nvPr/>
        </p:nvCxnSpPr>
        <p:spPr>
          <a:xfrm>
            <a:off x="6259779" y="2731131"/>
            <a:ext cx="1442629" cy="2450814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6"/>
            <a:endCxn id="4" idx="2"/>
          </p:cNvCxnSpPr>
          <p:nvPr/>
        </p:nvCxnSpPr>
        <p:spPr>
          <a:xfrm>
            <a:off x="6342186" y="2532184"/>
            <a:ext cx="1277815" cy="0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1"/>
            <a:endCxn id="4" idx="5"/>
          </p:cNvCxnSpPr>
          <p:nvPr/>
        </p:nvCxnSpPr>
        <p:spPr>
          <a:xfrm flipH="1" flipV="1">
            <a:off x="8100302" y="2731132"/>
            <a:ext cx="1290229" cy="1032321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2" idx="3"/>
            <a:endCxn id="10" idx="7"/>
          </p:cNvCxnSpPr>
          <p:nvPr/>
        </p:nvCxnSpPr>
        <p:spPr>
          <a:xfrm flipH="1">
            <a:off x="8100302" y="4161347"/>
            <a:ext cx="1290229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4" idx="4"/>
            <a:endCxn id="10" idx="0"/>
          </p:cNvCxnSpPr>
          <p:nvPr/>
        </p:nvCxnSpPr>
        <p:spPr>
          <a:xfrm>
            <a:off x="7901354" y="2813538"/>
            <a:ext cx="0" cy="2286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1" idx="5"/>
            <a:endCxn id="9" idx="1"/>
          </p:cNvCxnSpPr>
          <p:nvPr/>
        </p:nvCxnSpPr>
        <p:spPr>
          <a:xfrm>
            <a:off x="5415717" y="4161347"/>
            <a:ext cx="457891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9" idx="6"/>
            <a:endCxn id="10" idx="2"/>
          </p:cNvCxnSpPr>
          <p:nvPr/>
        </p:nvCxnSpPr>
        <p:spPr>
          <a:xfrm>
            <a:off x="6353908" y="5380892"/>
            <a:ext cx="1266092" cy="0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1" idx="0"/>
            <a:endCxn id="5" idx="3"/>
          </p:cNvCxnSpPr>
          <p:nvPr/>
        </p:nvCxnSpPr>
        <p:spPr>
          <a:xfrm flipV="1">
            <a:off x="5216770" y="2731131"/>
            <a:ext cx="645115" cy="949914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6"/>
            <a:endCxn id="5" idx="2"/>
          </p:cNvCxnSpPr>
          <p:nvPr/>
        </p:nvCxnSpPr>
        <p:spPr>
          <a:xfrm>
            <a:off x="4525109" y="2532184"/>
            <a:ext cx="1254369" cy="0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7" idx="7"/>
            <a:endCxn id="6" idx="3"/>
          </p:cNvCxnSpPr>
          <p:nvPr/>
        </p:nvCxnSpPr>
        <p:spPr>
          <a:xfrm flipV="1">
            <a:off x="2761905" y="2731132"/>
            <a:ext cx="1282902" cy="1032321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7" idx="5"/>
            <a:endCxn id="8" idx="1"/>
          </p:cNvCxnSpPr>
          <p:nvPr/>
        </p:nvCxnSpPr>
        <p:spPr>
          <a:xfrm>
            <a:off x="2761905" y="4161347"/>
            <a:ext cx="1282902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9" idx="2"/>
            <a:endCxn id="8" idx="6"/>
          </p:cNvCxnSpPr>
          <p:nvPr/>
        </p:nvCxnSpPr>
        <p:spPr>
          <a:xfrm flipH="1">
            <a:off x="4525108" y="5380892"/>
            <a:ext cx="1266092" cy="0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11" idx="3"/>
            <a:endCxn id="8" idx="7"/>
          </p:cNvCxnSpPr>
          <p:nvPr/>
        </p:nvCxnSpPr>
        <p:spPr>
          <a:xfrm flipH="1">
            <a:off x="4442702" y="4161347"/>
            <a:ext cx="575121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811108" y="2051884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7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675077" y="2773559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9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768861" y="4615489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89631" y="3666042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11108" y="3373681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764389" y="4951113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580099" y="3063007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994031" y="4913121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78191" y="4418764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7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644661" y="4403988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960250" y="4573062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64" name="Straight Connector 63"/>
          <p:cNvCxnSpPr>
            <a:stCxn id="8" idx="0"/>
            <a:endCxn id="6" idx="4"/>
          </p:cNvCxnSpPr>
          <p:nvPr/>
        </p:nvCxnSpPr>
        <p:spPr>
          <a:xfrm flipV="1">
            <a:off x="4243754" y="2813538"/>
            <a:ext cx="0" cy="2286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260994" y="3424201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894385" y="2065179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007315" y="2880435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152650" y="6061262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</a:t>
            </a:r>
            <a:r>
              <a:rPr lang="en-US" sz="2400" b="1" dirty="0"/>
              <a:t>spanning tree </a:t>
            </a:r>
            <a:r>
              <a:rPr lang="en-US" sz="2400" dirty="0"/>
              <a:t>is a</a:t>
            </a:r>
            <a:r>
              <a:rPr lang="en-US" sz="2400" b="1" dirty="0"/>
              <a:t> tree </a:t>
            </a:r>
            <a:r>
              <a:rPr lang="en-US" sz="2400" dirty="0"/>
              <a:t>that connects all of the vertices.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493714" y="1941360"/>
            <a:ext cx="202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07B1A"/>
                </a:solidFill>
              </a:rPr>
              <a:t>This is a minimum spanning tree.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220890" y="2574282"/>
            <a:ext cx="179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07B1A"/>
                </a:solidFill>
              </a:rPr>
              <a:t>It has cost 37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83546" y="5658473"/>
            <a:ext cx="2196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minimum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092944" y="5599597"/>
            <a:ext cx="2196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of minimal cost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2444822" y="6049453"/>
            <a:ext cx="0" cy="198947"/>
          </a:xfrm>
          <a:prstGeom prst="straightConnector1">
            <a:avLst/>
          </a:prstGeom>
          <a:ln w="444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A264A5-FBBF-5049-A996-7DC4800E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3</a:t>
            </a:fld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5291372" y="6023270"/>
            <a:ext cx="70338" cy="256695"/>
          </a:xfrm>
          <a:prstGeom prst="straightConnector1">
            <a:avLst/>
          </a:prstGeom>
          <a:ln w="444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251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Algorithms for Minimum Spanning Tree</a:t>
            </a:r>
            <a:br>
              <a:rPr lang="en-US" dirty="0"/>
            </a:br>
            <a:r>
              <a:rPr lang="en-US" sz="3100" b="1" dirty="0">
                <a:solidFill>
                  <a:schemeClr val="accent4"/>
                </a:solidFill>
              </a:rPr>
              <a:t>Plan 1: Start growing a tree, greedily add the shortest edge we can to grow the tree.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620000" y="2250830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" name="Oval 4"/>
          <p:cNvSpPr/>
          <p:nvPr/>
        </p:nvSpPr>
        <p:spPr>
          <a:xfrm>
            <a:off x="5779477" y="2250830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Oval 5"/>
          <p:cNvSpPr/>
          <p:nvPr/>
        </p:nvSpPr>
        <p:spPr>
          <a:xfrm>
            <a:off x="3962400" y="2250830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" name="Oval 6"/>
          <p:cNvSpPr/>
          <p:nvPr/>
        </p:nvSpPr>
        <p:spPr>
          <a:xfrm>
            <a:off x="2281604" y="3681045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3962400" y="5099538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" name="Oval 8"/>
          <p:cNvSpPr/>
          <p:nvPr/>
        </p:nvSpPr>
        <p:spPr>
          <a:xfrm>
            <a:off x="5791200" y="5099538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" name="Oval 9"/>
          <p:cNvSpPr/>
          <p:nvPr/>
        </p:nvSpPr>
        <p:spPr>
          <a:xfrm>
            <a:off x="7620000" y="5099538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1" name="Oval 10"/>
          <p:cNvSpPr/>
          <p:nvPr/>
        </p:nvSpPr>
        <p:spPr>
          <a:xfrm>
            <a:off x="4935415" y="3681045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08123" y="3681045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13" name="Straight Connector 12"/>
          <p:cNvCxnSpPr>
            <a:stCxn id="7" idx="5"/>
            <a:endCxn id="12" idx="1"/>
          </p:cNvCxnSpPr>
          <p:nvPr/>
        </p:nvCxnSpPr>
        <p:spPr>
          <a:xfrm>
            <a:off x="6259779" y="2731131"/>
            <a:ext cx="1442629" cy="245081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7" idx="6"/>
            <a:endCxn id="6" idx="2"/>
          </p:cNvCxnSpPr>
          <p:nvPr/>
        </p:nvCxnSpPr>
        <p:spPr>
          <a:xfrm>
            <a:off x="6342186" y="2532184"/>
            <a:ext cx="1277815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4" idx="1"/>
            <a:endCxn id="6" idx="5"/>
          </p:cNvCxnSpPr>
          <p:nvPr/>
        </p:nvCxnSpPr>
        <p:spPr>
          <a:xfrm flipH="1" flipV="1">
            <a:off x="8100302" y="2731132"/>
            <a:ext cx="1290229" cy="103232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4" idx="3"/>
            <a:endCxn id="12" idx="7"/>
          </p:cNvCxnSpPr>
          <p:nvPr/>
        </p:nvCxnSpPr>
        <p:spPr>
          <a:xfrm flipH="1">
            <a:off x="8100302" y="4161347"/>
            <a:ext cx="1290229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4"/>
            <a:endCxn id="12" idx="0"/>
          </p:cNvCxnSpPr>
          <p:nvPr/>
        </p:nvCxnSpPr>
        <p:spPr>
          <a:xfrm>
            <a:off x="7901354" y="2813538"/>
            <a:ext cx="0" cy="2286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3" idx="5"/>
            <a:endCxn id="11" idx="1"/>
          </p:cNvCxnSpPr>
          <p:nvPr/>
        </p:nvCxnSpPr>
        <p:spPr>
          <a:xfrm>
            <a:off x="5415717" y="4161347"/>
            <a:ext cx="457891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6"/>
            <a:endCxn id="12" idx="2"/>
          </p:cNvCxnSpPr>
          <p:nvPr/>
        </p:nvCxnSpPr>
        <p:spPr>
          <a:xfrm>
            <a:off x="6353908" y="5380892"/>
            <a:ext cx="1266092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3" idx="0"/>
            <a:endCxn id="7" idx="3"/>
          </p:cNvCxnSpPr>
          <p:nvPr/>
        </p:nvCxnSpPr>
        <p:spPr>
          <a:xfrm flipV="1">
            <a:off x="5216770" y="2731131"/>
            <a:ext cx="645115" cy="94991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8" idx="6"/>
            <a:endCxn id="7" idx="2"/>
          </p:cNvCxnSpPr>
          <p:nvPr/>
        </p:nvCxnSpPr>
        <p:spPr>
          <a:xfrm>
            <a:off x="4525109" y="2532184"/>
            <a:ext cx="125436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9" idx="7"/>
            <a:endCxn id="8" idx="3"/>
          </p:cNvCxnSpPr>
          <p:nvPr/>
        </p:nvCxnSpPr>
        <p:spPr>
          <a:xfrm flipV="1">
            <a:off x="2761905" y="2731132"/>
            <a:ext cx="1282902" cy="103232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5"/>
            <a:endCxn id="10" idx="1"/>
          </p:cNvCxnSpPr>
          <p:nvPr/>
        </p:nvCxnSpPr>
        <p:spPr>
          <a:xfrm>
            <a:off x="2761905" y="4161347"/>
            <a:ext cx="1282902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1" idx="2"/>
            <a:endCxn id="10" idx="6"/>
          </p:cNvCxnSpPr>
          <p:nvPr/>
        </p:nvCxnSpPr>
        <p:spPr>
          <a:xfrm flipH="1">
            <a:off x="4525108" y="5380892"/>
            <a:ext cx="1266092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3" idx="3"/>
            <a:endCxn id="10" idx="7"/>
          </p:cNvCxnSpPr>
          <p:nvPr/>
        </p:nvCxnSpPr>
        <p:spPr>
          <a:xfrm flipH="1">
            <a:off x="4442702" y="4161347"/>
            <a:ext cx="575121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811108" y="2051884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7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75077" y="2773559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9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68861" y="4615489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89631" y="3666042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11108" y="3373681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64389" y="4951113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099" y="3063007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94031" y="4913121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78191" y="4418764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7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44661" y="4403988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60250" y="4573062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37" name="Straight Connector 36"/>
          <p:cNvCxnSpPr>
            <a:stCxn id="10" idx="0"/>
            <a:endCxn id="8" idx="4"/>
          </p:cNvCxnSpPr>
          <p:nvPr/>
        </p:nvCxnSpPr>
        <p:spPr>
          <a:xfrm flipV="1">
            <a:off x="4243754" y="2813538"/>
            <a:ext cx="0" cy="2286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260994" y="3424201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94385" y="2065179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07315" y="2880435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50712" y="2963949"/>
            <a:ext cx="576825" cy="70209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385B13-1DF6-D144-A0CD-FB974B878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13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ECC01-C110-4284-81DD-EA8D7D7CA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876" y="198130"/>
            <a:ext cx="7886700" cy="833482"/>
          </a:xfrm>
        </p:spPr>
        <p:txBody>
          <a:bodyPr>
            <a:normAutofit/>
          </a:bodyPr>
          <a:lstStyle/>
          <a:p>
            <a:r>
              <a:rPr lang="en-US" dirty="0"/>
              <a:t>Prim’s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1019E-0B56-4C23-8296-3FC393DA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C7E3F990-8C8D-40C8-823B-369D66D920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18161" y="1031612"/>
                <a:ext cx="9773392" cy="4990746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Prim( G = (V,E), starting vertex s ):</a:t>
                </a:r>
              </a:p>
              <a:p>
                <a:pPr lvl="1"/>
                <a:r>
                  <a:rPr lang="en-US" dirty="0"/>
                  <a:t>MST = {}</a:t>
                </a:r>
              </a:p>
              <a:p>
                <a:pPr lvl="1"/>
                <a:r>
                  <a:rPr lang="en-US" b="1" dirty="0"/>
                  <a:t>for each</a:t>
                </a:r>
                <a:r>
                  <a:rPr lang="en-US" dirty="0"/>
                  <a:t> vertex v: </a:t>
                </a:r>
              </a:p>
              <a:p>
                <a:pPr lvl="2"/>
                <a:r>
                  <a:rPr lang="en-US" sz="2400" dirty="0"/>
                  <a:t>k[v] =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lvl="2"/>
                <a:r>
                  <a:rPr lang="en-US" sz="2400" dirty="0"/>
                  <a:t>mark v as </a:t>
                </a:r>
                <a:r>
                  <a:rPr lang="en-US" sz="2400" b="1" dirty="0">
                    <a:solidFill>
                      <a:srgbClr val="16B4A1"/>
                    </a:solidFill>
                  </a:rPr>
                  <a:t>disconnected</a:t>
                </a:r>
                <a:endParaRPr lang="en-US" sz="2400" dirty="0"/>
              </a:p>
              <a:p>
                <a:pPr lvl="1"/>
                <a:r>
                  <a:rPr lang="en-US" dirty="0"/>
                  <a:t>k[s] = 0; mark s as </a:t>
                </a:r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</a:rPr>
                  <a:t>connected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b="1" dirty="0"/>
                  <a:t>Until</a:t>
                </a:r>
                <a:r>
                  <a:rPr lang="en-US" dirty="0"/>
                  <a:t> all the vertices are </a:t>
                </a:r>
                <a:r>
                  <a:rPr lang="en-US" b="1" dirty="0">
                    <a:solidFill>
                      <a:schemeClr val="accent1">
                        <a:lumMod val="75000"/>
                      </a:schemeClr>
                    </a:solidFill>
                  </a:rPr>
                  <a:t>connected:</a:t>
                </a:r>
              </a:p>
              <a:p>
                <a:pPr lvl="2"/>
                <a:r>
                  <a:rPr lang="en-US" sz="2400" dirty="0"/>
                  <a:t>Activate the </a:t>
                </a:r>
                <a:r>
                  <a:rPr lang="en-US" sz="2400" b="1" dirty="0">
                    <a:solidFill>
                      <a:srgbClr val="16B4A1"/>
                    </a:solidFill>
                  </a:rPr>
                  <a:t>disconnected</a:t>
                </a:r>
                <a:r>
                  <a:rPr lang="en-US" sz="2400" dirty="0"/>
                  <a:t> vertex u with the </a:t>
                </a:r>
                <a:r>
                  <a:rPr lang="en-US" sz="2400" dirty="0">
                    <a:solidFill>
                      <a:srgbClr val="F07B1A"/>
                    </a:solidFill>
                  </a:rPr>
                  <a:t>smallest key</a:t>
                </a:r>
                <a:r>
                  <a:rPr lang="en-US" sz="2400" dirty="0"/>
                  <a:t>.</a:t>
                </a:r>
              </a:p>
              <a:p>
                <a:pPr lvl="2"/>
                <a:r>
                  <a:rPr lang="en-US" sz="2400" dirty="0"/>
                  <a:t>Mark u as </a:t>
                </a:r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connected</a:t>
                </a:r>
                <a:r>
                  <a:rPr lang="en-US" sz="2400" b="1" dirty="0">
                    <a:solidFill>
                      <a:schemeClr val="accent1">
                        <a:lumMod val="50000"/>
                      </a:schemeClr>
                    </a:solidFill>
                  </a:rPr>
                  <a:t>, </a:t>
                </a:r>
                <a:r>
                  <a:rPr lang="en-US" sz="2400" dirty="0"/>
                  <a:t>and </a:t>
                </a:r>
                <a:r>
                  <a:rPr lang="en-US" sz="2400" b="1" dirty="0">
                    <a:solidFill>
                      <a:srgbClr val="C244C6"/>
                    </a:solidFill>
                  </a:rPr>
                  <a:t>add (p[u],u) to MST</a:t>
                </a:r>
                <a:r>
                  <a:rPr lang="en-US" sz="2400" b="1" dirty="0">
                    <a:solidFill>
                      <a:schemeClr val="accent4"/>
                    </a:solidFill>
                  </a:rPr>
                  <a:t>. </a:t>
                </a:r>
                <a:endParaRPr lang="en-US" sz="2400" dirty="0"/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b="1" dirty="0">
                    <a:solidFill>
                      <a:schemeClr val="accent4"/>
                    </a:solidFill>
                  </a:rPr>
                  <a:t>for each 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of u’s neighbors v: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>
                        <a:lumMod val="75000"/>
                      </a:schemeClr>
                    </a:solidFill>
                  </a:rPr>
                  <a:t>k[v] = min( k[v], weight(</a:t>
                </a:r>
                <a:r>
                  <a:rPr lang="en-US" sz="2400" dirty="0" err="1">
                    <a:solidFill>
                      <a:schemeClr val="accent4">
                        <a:lumMod val="75000"/>
                      </a:schemeClr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>
                        <a:lumMod val="75000"/>
                      </a:schemeClr>
                    </a:solidFill>
                  </a:rPr>
                  <a:t>) )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>
                        <a:lumMod val="75000"/>
                      </a:schemeClr>
                    </a:solidFill>
                  </a:rPr>
                  <a:t>if k[v] updated, p[v] = u</a:t>
                </a:r>
              </a:p>
              <a:p>
                <a:pPr lvl="1"/>
                <a:r>
                  <a:rPr lang="en-US" b="1" dirty="0"/>
                  <a:t>return </a:t>
                </a:r>
                <a:r>
                  <a:rPr lang="en-US" dirty="0"/>
                  <a:t>MST</a:t>
                </a: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C7E3F990-8C8D-40C8-823B-369D66D920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18161" y="1031612"/>
                <a:ext cx="9773392" cy="4990746"/>
              </a:xfrm>
              <a:blipFill>
                <a:blip r:embed="rId2"/>
                <a:stretch>
                  <a:fillRect l="-936" t="-1709" b="-13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511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8C72C-06BB-44BE-AD8A-FE877429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67790"/>
            <a:ext cx="7886700" cy="734028"/>
          </a:xfrm>
        </p:spPr>
        <p:txBody>
          <a:bodyPr>
            <a:normAutofit/>
          </a:bodyPr>
          <a:lstStyle/>
          <a:p>
            <a:r>
              <a:rPr lang="en-US" sz="3200" dirty="0"/>
              <a:t>This should look pretty familiar…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Content Placeholder 4">
                <a:extLst>
                  <a:ext uri="{FF2B5EF4-FFF2-40B4-BE49-F238E27FC236}">
                    <a16:creationId xmlns:a16="http://schemas.microsoft.com/office/drawing/2014/main" id="{BADF7841-BAEB-4F92-8D15-2A8AC4854BA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722894" y="1641114"/>
                <a:ext cx="3886200" cy="5216886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 algn="ctr">
                  <a:buNone/>
                </a:pPr>
                <a:r>
                  <a:rPr lang="en-US" sz="2600" dirty="0">
                    <a:solidFill>
                      <a:schemeClr val="accent4">
                        <a:lumMod val="50000"/>
                      </a:schemeClr>
                    </a:solidFill>
                  </a:rPr>
                  <a:t>Prim / MST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  <m:sup/>
                        <m:e>
                          <m:r>
                            <a:rPr lang="en-US" sz="2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last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edge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before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60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480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2500" dirty="0">
                    <a:solidFill>
                      <a:schemeClr val="accent4">
                        <a:lumMod val="50000"/>
                      </a:schemeClr>
                    </a:solidFill>
                  </a:rPr>
                  <a:t>k[v] = min( k[v], w(</a:t>
                </a:r>
                <a:r>
                  <a:rPr lang="en-US" sz="2500" dirty="0" err="1">
                    <a:solidFill>
                      <a:schemeClr val="accent4">
                        <a:lumMod val="50000"/>
                      </a:schemeClr>
                    </a:solidFill>
                  </a:rPr>
                  <a:t>u,v</a:t>
                </a:r>
                <a:r>
                  <a:rPr lang="en-US" sz="2500" dirty="0">
                    <a:solidFill>
                      <a:schemeClr val="accent4">
                        <a:lumMod val="50000"/>
                      </a:schemeClr>
                    </a:solidFill>
                  </a:rPr>
                  <a:t>) )</a:t>
                </a:r>
              </a:p>
              <a:p>
                <a:pPr marL="0" indent="0" algn="ctr">
                  <a:buNone/>
                </a:pPr>
                <a:endParaRPr lang="en-US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!!Content Placeholder 4">
                <a:extLst>
                  <a:ext uri="{FF2B5EF4-FFF2-40B4-BE49-F238E27FC236}">
                    <a16:creationId xmlns:a16="http://schemas.microsoft.com/office/drawing/2014/main" id="{BADF7841-BAEB-4F92-8D15-2A8AC4854B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722894" y="1641114"/>
                <a:ext cx="3886200" cy="5216886"/>
              </a:xfrm>
              <a:blipFill>
                <a:blip r:embed="rId2"/>
                <a:stretch>
                  <a:fillRect t="-268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!!Content Placeholder 5">
                <a:extLst>
                  <a:ext uri="{FF2B5EF4-FFF2-40B4-BE49-F238E27FC236}">
                    <a16:creationId xmlns:a16="http://schemas.microsoft.com/office/drawing/2014/main" id="{D66E886C-EB05-426D-AA8F-3A6C3B04FB46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637308" y="1641114"/>
                <a:ext cx="3886200" cy="5216886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 algn="ctr">
                  <a:buNone/>
                </a:pPr>
                <a:r>
                  <a:rPr lang="en-US" sz="2600" dirty="0">
                    <a:solidFill>
                      <a:schemeClr val="accent5">
                        <a:lumMod val="50000"/>
                      </a:schemeClr>
                    </a:solidFill>
                  </a:rPr>
                  <a:t>Dijkstra / Shortest Path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600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600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  <m:sup/>
                        <m:e>
                          <m:r>
                            <a:rPr lang="en-US" sz="2600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600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total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path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to</m:t>
                          </m:r>
                          <m:r>
                            <m:rPr>
                              <m:nor/>
                            </m:rPr>
                            <a:rPr lang="en-US" sz="26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600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600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600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4800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2500" dirty="0">
                    <a:solidFill>
                      <a:schemeClr val="accent5">
                        <a:lumMod val="50000"/>
                      </a:schemeClr>
                    </a:solidFill>
                  </a:rPr>
                  <a:t>d[v] = min( d[v], d[u] + w(</a:t>
                </a:r>
                <a:r>
                  <a:rPr lang="en-US" sz="2500" dirty="0" err="1">
                    <a:solidFill>
                      <a:schemeClr val="accent5">
                        <a:lumMod val="50000"/>
                      </a:schemeClr>
                    </a:solidFill>
                  </a:rPr>
                  <a:t>u,v</a:t>
                </a:r>
                <a:r>
                  <a:rPr lang="en-US" sz="2500" dirty="0">
                    <a:solidFill>
                      <a:schemeClr val="accent5">
                        <a:lumMod val="50000"/>
                      </a:schemeClr>
                    </a:solidFill>
                  </a:rPr>
                  <a:t>) )</a:t>
                </a:r>
              </a:p>
              <a:p>
                <a:pPr marL="0" indent="0" algn="ctr">
                  <a:buNone/>
                </a:pPr>
                <a:endParaRPr lang="en-US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!!Content Placeholder 5">
                <a:extLst>
                  <a:ext uri="{FF2B5EF4-FFF2-40B4-BE49-F238E27FC236}">
                    <a16:creationId xmlns:a16="http://schemas.microsoft.com/office/drawing/2014/main" id="{D66E886C-EB05-426D-AA8F-3A6C3B04FB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637308" y="1641114"/>
                <a:ext cx="3886200" cy="5216886"/>
              </a:xfrm>
              <a:blipFill>
                <a:blip r:embed="rId3"/>
                <a:stretch>
                  <a:fillRect l="-1413" t="-2687" r="-125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4752C-779B-40A6-B2F3-C8827A6D1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42804" y="6356352"/>
            <a:ext cx="2057400" cy="365125"/>
          </a:xfrm>
        </p:spPr>
        <p:txBody>
          <a:bodyPr/>
          <a:lstStyle/>
          <a:p>
            <a:fld id="{CA3D20C1-8F6A-D64F-AFAE-6EC332FBCEE4}" type="slidenum">
              <a:rPr lang="en-US" smtClean="0"/>
              <a:t>6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E00618-B07D-42B8-AF3B-DF68E6E36809}"/>
              </a:ext>
            </a:extLst>
          </p:cNvPr>
          <p:cNvSpPr/>
          <p:nvPr/>
        </p:nvSpPr>
        <p:spPr>
          <a:xfrm>
            <a:off x="3334649" y="2102299"/>
            <a:ext cx="514905" cy="514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53295B5-0ED5-40BA-9A81-561E8F7627DC}"/>
              </a:ext>
            </a:extLst>
          </p:cNvPr>
          <p:cNvSpPr/>
          <p:nvPr/>
        </p:nvSpPr>
        <p:spPr>
          <a:xfrm>
            <a:off x="2819744" y="2866681"/>
            <a:ext cx="514905" cy="514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A31111-3E55-4D1D-A0D6-6C4B924814BA}"/>
              </a:ext>
            </a:extLst>
          </p:cNvPr>
          <p:cNvSpPr/>
          <p:nvPr/>
        </p:nvSpPr>
        <p:spPr>
          <a:xfrm>
            <a:off x="3993260" y="2825460"/>
            <a:ext cx="514905" cy="514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9772BE-A39E-4944-B86D-BBF4A17C04DB}"/>
              </a:ext>
            </a:extLst>
          </p:cNvPr>
          <p:cNvSpPr/>
          <p:nvPr/>
        </p:nvSpPr>
        <p:spPr>
          <a:xfrm>
            <a:off x="2138992" y="3576889"/>
            <a:ext cx="514905" cy="514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D4C434E-C56D-49D7-9A5C-2973F5BD9F40}"/>
              </a:ext>
            </a:extLst>
          </p:cNvPr>
          <p:cNvSpPr/>
          <p:nvPr/>
        </p:nvSpPr>
        <p:spPr>
          <a:xfrm>
            <a:off x="3516695" y="3526171"/>
            <a:ext cx="514905" cy="514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10F1E3D-9D67-47E7-A6AC-C8DC53ADA00F}"/>
              </a:ext>
            </a:extLst>
          </p:cNvPr>
          <p:cNvCxnSpPr>
            <a:cxnSpLocks/>
            <a:stCxn id="7" idx="3"/>
            <a:endCxn id="9" idx="0"/>
          </p:cNvCxnSpPr>
          <p:nvPr/>
        </p:nvCxnSpPr>
        <p:spPr>
          <a:xfrm flipH="1">
            <a:off x="3077196" y="2541798"/>
            <a:ext cx="332858" cy="324883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328BCED-E9F4-45FB-970C-87EB00CD897B}"/>
              </a:ext>
            </a:extLst>
          </p:cNvPr>
          <p:cNvSpPr txBox="1"/>
          <p:nvPr/>
        </p:nvSpPr>
        <p:spPr>
          <a:xfrm>
            <a:off x="2850903" y="2477587"/>
            <a:ext cx="30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E78FBE0-0D34-492F-B315-8FD66119E11C}"/>
              </a:ext>
            </a:extLst>
          </p:cNvPr>
          <p:cNvCxnSpPr>
            <a:cxnSpLocks/>
            <a:stCxn id="11" idx="4"/>
            <a:endCxn id="15" idx="7"/>
          </p:cNvCxnSpPr>
          <p:nvPr/>
        </p:nvCxnSpPr>
        <p:spPr>
          <a:xfrm flipH="1">
            <a:off x="3956194" y="3340364"/>
            <a:ext cx="294519" cy="26121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6C8911D-3B1A-4867-92BD-2830A254E895}"/>
              </a:ext>
            </a:extLst>
          </p:cNvPr>
          <p:cNvCxnSpPr>
            <a:cxnSpLocks/>
            <a:stCxn id="9" idx="3"/>
            <a:endCxn id="13" idx="0"/>
          </p:cNvCxnSpPr>
          <p:nvPr/>
        </p:nvCxnSpPr>
        <p:spPr>
          <a:xfrm flipH="1">
            <a:off x="2396445" y="3306180"/>
            <a:ext cx="498705" cy="27070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B09E075-7CF0-448D-BB81-681302A5C443}"/>
              </a:ext>
            </a:extLst>
          </p:cNvPr>
          <p:cNvCxnSpPr>
            <a:cxnSpLocks/>
            <a:stCxn id="7" idx="5"/>
            <a:endCxn id="11" idx="0"/>
          </p:cNvCxnSpPr>
          <p:nvPr/>
        </p:nvCxnSpPr>
        <p:spPr>
          <a:xfrm>
            <a:off x="3774148" y="2541797"/>
            <a:ext cx="476565" cy="28366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C5074D3-15C7-4AB2-9CCD-3A2F6E2250E1}"/>
              </a:ext>
            </a:extLst>
          </p:cNvPr>
          <p:cNvCxnSpPr>
            <a:cxnSpLocks/>
            <a:stCxn id="9" idx="0"/>
            <a:endCxn id="7" idx="3"/>
          </p:cNvCxnSpPr>
          <p:nvPr/>
        </p:nvCxnSpPr>
        <p:spPr>
          <a:xfrm flipV="1">
            <a:off x="3077196" y="2541798"/>
            <a:ext cx="332858" cy="324883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87FE384-6A71-4A81-AA3B-75AEA7A0C80B}"/>
              </a:ext>
            </a:extLst>
          </p:cNvPr>
          <p:cNvCxnSpPr>
            <a:cxnSpLocks/>
            <a:stCxn id="15" idx="0"/>
            <a:endCxn id="7" idx="4"/>
          </p:cNvCxnSpPr>
          <p:nvPr/>
        </p:nvCxnSpPr>
        <p:spPr>
          <a:xfrm flipH="1" flipV="1">
            <a:off x="3592101" y="2617204"/>
            <a:ext cx="182046" cy="908967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8A73D63B-0CD8-4259-93B5-D0E9AC64658E}"/>
              </a:ext>
            </a:extLst>
          </p:cNvPr>
          <p:cNvSpPr txBox="1"/>
          <p:nvPr/>
        </p:nvSpPr>
        <p:spPr>
          <a:xfrm>
            <a:off x="2214399" y="3054081"/>
            <a:ext cx="30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9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982C339-253B-437C-ADDF-2A09336BF1B8}"/>
              </a:ext>
            </a:extLst>
          </p:cNvPr>
          <p:cNvSpPr txBox="1"/>
          <p:nvPr/>
        </p:nvSpPr>
        <p:spPr>
          <a:xfrm>
            <a:off x="3367506" y="2975723"/>
            <a:ext cx="30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136D25F-3E6B-4E13-A2EE-23C3CC5DDE23}"/>
              </a:ext>
            </a:extLst>
          </p:cNvPr>
          <p:cNvSpPr txBox="1"/>
          <p:nvPr/>
        </p:nvSpPr>
        <p:spPr>
          <a:xfrm>
            <a:off x="3998744" y="2314716"/>
            <a:ext cx="30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565655A-33A9-4D5F-8B24-FC8AB08E27EA}"/>
              </a:ext>
            </a:extLst>
          </p:cNvPr>
          <p:cNvSpPr txBox="1"/>
          <p:nvPr/>
        </p:nvSpPr>
        <p:spPr>
          <a:xfrm>
            <a:off x="4056251" y="3377277"/>
            <a:ext cx="30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3429D7A-4B54-40A9-AD13-86C693B896CA}"/>
              </a:ext>
            </a:extLst>
          </p:cNvPr>
          <p:cNvSpPr/>
          <p:nvPr/>
        </p:nvSpPr>
        <p:spPr>
          <a:xfrm>
            <a:off x="8666704" y="2102299"/>
            <a:ext cx="514905" cy="514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83BC37E0-A96C-4CA5-AA2A-9858F4A68682}"/>
              </a:ext>
            </a:extLst>
          </p:cNvPr>
          <p:cNvSpPr/>
          <p:nvPr/>
        </p:nvSpPr>
        <p:spPr>
          <a:xfrm>
            <a:off x="8151799" y="2866681"/>
            <a:ext cx="514905" cy="514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0D64B46-E4FC-4642-9344-4118B6276DF2}"/>
              </a:ext>
            </a:extLst>
          </p:cNvPr>
          <p:cNvSpPr/>
          <p:nvPr/>
        </p:nvSpPr>
        <p:spPr>
          <a:xfrm>
            <a:off x="9325315" y="2825460"/>
            <a:ext cx="514905" cy="514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6688F139-9C89-49D8-AEAB-6889340BFF30}"/>
              </a:ext>
            </a:extLst>
          </p:cNvPr>
          <p:cNvSpPr/>
          <p:nvPr/>
        </p:nvSpPr>
        <p:spPr>
          <a:xfrm>
            <a:off x="7471047" y="3576889"/>
            <a:ext cx="514905" cy="514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A73D6357-0E07-4BA3-8E3A-CEE4615E7951}"/>
              </a:ext>
            </a:extLst>
          </p:cNvPr>
          <p:cNvSpPr/>
          <p:nvPr/>
        </p:nvSpPr>
        <p:spPr>
          <a:xfrm>
            <a:off x="8848750" y="3526171"/>
            <a:ext cx="514905" cy="514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59612EC-94B6-4467-9620-D6DEB2F44650}"/>
              </a:ext>
            </a:extLst>
          </p:cNvPr>
          <p:cNvCxnSpPr>
            <a:cxnSpLocks/>
            <a:stCxn id="94" idx="3"/>
            <a:endCxn id="95" idx="0"/>
          </p:cNvCxnSpPr>
          <p:nvPr/>
        </p:nvCxnSpPr>
        <p:spPr>
          <a:xfrm flipH="1">
            <a:off x="8409251" y="2541798"/>
            <a:ext cx="332858" cy="324883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FE37F9C6-649B-4E6C-8A48-EDEF61D8A635}"/>
              </a:ext>
            </a:extLst>
          </p:cNvPr>
          <p:cNvSpPr txBox="1"/>
          <p:nvPr/>
        </p:nvSpPr>
        <p:spPr>
          <a:xfrm>
            <a:off x="8182958" y="2477587"/>
            <a:ext cx="30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685281F-6A85-4385-9420-683C7CF7F0C3}"/>
              </a:ext>
            </a:extLst>
          </p:cNvPr>
          <p:cNvCxnSpPr>
            <a:cxnSpLocks/>
            <a:stCxn id="96" idx="4"/>
            <a:endCxn id="98" idx="7"/>
          </p:cNvCxnSpPr>
          <p:nvPr/>
        </p:nvCxnSpPr>
        <p:spPr>
          <a:xfrm flipH="1">
            <a:off x="9288249" y="3340364"/>
            <a:ext cx="294519" cy="26121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2EB2BB5-2BBB-4725-8168-F22877F7E469}"/>
              </a:ext>
            </a:extLst>
          </p:cNvPr>
          <p:cNvCxnSpPr>
            <a:cxnSpLocks/>
            <a:stCxn id="95" idx="3"/>
            <a:endCxn id="97" idx="0"/>
          </p:cNvCxnSpPr>
          <p:nvPr/>
        </p:nvCxnSpPr>
        <p:spPr>
          <a:xfrm flipH="1">
            <a:off x="7728500" y="3306180"/>
            <a:ext cx="498705" cy="27070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D341C7E-C9FD-49CA-90AB-9918406C71D0}"/>
              </a:ext>
            </a:extLst>
          </p:cNvPr>
          <p:cNvCxnSpPr>
            <a:cxnSpLocks/>
            <a:stCxn id="94" idx="5"/>
            <a:endCxn id="96" idx="0"/>
          </p:cNvCxnSpPr>
          <p:nvPr/>
        </p:nvCxnSpPr>
        <p:spPr>
          <a:xfrm>
            <a:off x="9106203" y="2541797"/>
            <a:ext cx="476565" cy="28366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9A683E03-E4D3-4F3D-9B4F-CB783EE5DF4F}"/>
              </a:ext>
            </a:extLst>
          </p:cNvPr>
          <p:cNvCxnSpPr>
            <a:cxnSpLocks/>
            <a:stCxn id="98" idx="0"/>
            <a:endCxn id="94" idx="4"/>
          </p:cNvCxnSpPr>
          <p:nvPr/>
        </p:nvCxnSpPr>
        <p:spPr>
          <a:xfrm flipH="1" flipV="1">
            <a:off x="8924156" y="2617204"/>
            <a:ext cx="182046" cy="908967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61BDE1C1-8B82-4E7B-A858-BF5BC44B1352}"/>
              </a:ext>
            </a:extLst>
          </p:cNvPr>
          <p:cNvSpPr txBox="1"/>
          <p:nvPr/>
        </p:nvSpPr>
        <p:spPr>
          <a:xfrm>
            <a:off x="7546454" y="3054081"/>
            <a:ext cx="30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9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9CD2222-6E86-416B-B1A1-4DBB5EE4CEB9}"/>
              </a:ext>
            </a:extLst>
          </p:cNvPr>
          <p:cNvSpPr txBox="1"/>
          <p:nvPr/>
        </p:nvSpPr>
        <p:spPr>
          <a:xfrm>
            <a:off x="8699561" y="2975723"/>
            <a:ext cx="30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9F1D470-5EFE-46BC-B145-1B0F5795AF8A}"/>
              </a:ext>
            </a:extLst>
          </p:cNvPr>
          <p:cNvSpPr txBox="1"/>
          <p:nvPr/>
        </p:nvSpPr>
        <p:spPr>
          <a:xfrm>
            <a:off x="9330799" y="2314716"/>
            <a:ext cx="30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92D0687-3C24-4594-8E54-012878449A9F}"/>
              </a:ext>
            </a:extLst>
          </p:cNvPr>
          <p:cNvSpPr txBox="1"/>
          <p:nvPr/>
        </p:nvSpPr>
        <p:spPr>
          <a:xfrm>
            <a:off x="9388306" y="3377277"/>
            <a:ext cx="30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973E0820-23EF-4723-A5A8-1665D7DA3957}"/>
              </a:ext>
            </a:extLst>
          </p:cNvPr>
          <p:cNvCxnSpPr>
            <a:cxnSpLocks/>
            <a:stCxn id="13" idx="0"/>
            <a:endCxn id="9" idx="3"/>
          </p:cNvCxnSpPr>
          <p:nvPr/>
        </p:nvCxnSpPr>
        <p:spPr>
          <a:xfrm flipV="1">
            <a:off x="2396445" y="3306180"/>
            <a:ext cx="498705" cy="270709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6365F1E2-AB51-42A7-B79C-41BBE65B23E0}"/>
              </a:ext>
            </a:extLst>
          </p:cNvPr>
          <p:cNvCxnSpPr>
            <a:cxnSpLocks/>
            <a:stCxn id="11" idx="0"/>
            <a:endCxn id="7" idx="5"/>
          </p:cNvCxnSpPr>
          <p:nvPr/>
        </p:nvCxnSpPr>
        <p:spPr>
          <a:xfrm flipH="1" flipV="1">
            <a:off x="3774148" y="2541797"/>
            <a:ext cx="476565" cy="283662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17BCEA6D-1E1A-4D6E-A729-4C659B4C208A}"/>
              </a:ext>
            </a:extLst>
          </p:cNvPr>
          <p:cNvCxnSpPr>
            <a:cxnSpLocks/>
            <a:stCxn id="15" idx="7"/>
            <a:endCxn id="11" idx="4"/>
          </p:cNvCxnSpPr>
          <p:nvPr/>
        </p:nvCxnSpPr>
        <p:spPr>
          <a:xfrm flipV="1">
            <a:off x="3956194" y="3340364"/>
            <a:ext cx="294519" cy="261212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23B2159F-7AF5-436B-ACD0-8C232719BF9F}"/>
              </a:ext>
            </a:extLst>
          </p:cNvPr>
          <p:cNvCxnSpPr>
            <a:cxnSpLocks/>
            <a:stCxn id="95" idx="0"/>
            <a:endCxn id="94" idx="3"/>
          </p:cNvCxnSpPr>
          <p:nvPr/>
        </p:nvCxnSpPr>
        <p:spPr>
          <a:xfrm flipV="1">
            <a:off x="8409251" y="2541798"/>
            <a:ext cx="332858" cy="324883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DA6CD1AD-1225-448D-952E-96ACF03B3038}"/>
              </a:ext>
            </a:extLst>
          </p:cNvPr>
          <p:cNvCxnSpPr>
            <a:cxnSpLocks/>
            <a:stCxn id="98" idx="0"/>
            <a:endCxn id="94" idx="4"/>
          </p:cNvCxnSpPr>
          <p:nvPr/>
        </p:nvCxnSpPr>
        <p:spPr>
          <a:xfrm flipH="1" flipV="1">
            <a:off x="8924156" y="2617204"/>
            <a:ext cx="182046" cy="908967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43E300E-670C-49AB-98F0-79FB7D254465}"/>
              </a:ext>
            </a:extLst>
          </p:cNvPr>
          <p:cNvCxnSpPr>
            <a:cxnSpLocks/>
            <a:stCxn id="97" idx="0"/>
            <a:endCxn id="95" idx="3"/>
          </p:cNvCxnSpPr>
          <p:nvPr/>
        </p:nvCxnSpPr>
        <p:spPr>
          <a:xfrm flipV="1">
            <a:off x="7728500" y="3306180"/>
            <a:ext cx="498705" cy="270709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C2CBA725-792E-40D3-BBA4-935DD46E20C0}"/>
              </a:ext>
            </a:extLst>
          </p:cNvPr>
          <p:cNvCxnSpPr>
            <a:cxnSpLocks/>
            <a:stCxn id="96" idx="0"/>
            <a:endCxn id="94" idx="5"/>
          </p:cNvCxnSpPr>
          <p:nvPr/>
        </p:nvCxnSpPr>
        <p:spPr>
          <a:xfrm flipH="1" flipV="1">
            <a:off x="9106203" y="2541797"/>
            <a:ext cx="476565" cy="283662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B69571EC-2783-43ED-97E3-0C088C9CC536}"/>
              </a:ext>
            </a:extLst>
          </p:cNvPr>
          <p:cNvSpPr txBox="1"/>
          <p:nvPr/>
        </p:nvSpPr>
        <p:spPr>
          <a:xfrm>
            <a:off x="4021292" y="1053246"/>
            <a:ext cx="4046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Both grow a tree: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B434B134-471A-45A8-8D77-A07D8B603C6A}"/>
              </a:ext>
            </a:extLst>
          </p:cNvPr>
          <p:cNvSpPr txBox="1"/>
          <p:nvPr/>
        </p:nvSpPr>
        <p:spPr>
          <a:xfrm>
            <a:off x="3893203" y="4447308"/>
            <a:ext cx="4285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But optimize different functions: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6A8B71-46AF-4DDB-9396-BAFD89DCF208}"/>
              </a:ext>
            </a:extLst>
          </p:cNvPr>
          <p:cNvSpPr txBox="1"/>
          <p:nvPr/>
        </p:nvSpPr>
        <p:spPr>
          <a:xfrm>
            <a:off x="3968609" y="5814357"/>
            <a:ext cx="4285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w/ corresponding update rules:</a:t>
            </a:r>
          </a:p>
        </p:txBody>
      </p:sp>
    </p:spTree>
    <p:extLst>
      <p:ext uri="{BB962C8B-B14F-4D97-AF65-F5344CB8AC3E}">
        <p14:creationId xmlns:p14="http://schemas.microsoft.com/office/powerpoint/2010/main" val="159531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animBg="1"/>
      <p:bldP spid="9" grpId="0" animBg="1"/>
      <p:bldP spid="11" grpId="0" animBg="1"/>
      <p:bldP spid="13" grpId="0" animBg="1"/>
      <p:bldP spid="15" grpId="0" animBg="1"/>
      <p:bldP spid="32" grpId="0"/>
      <p:bldP spid="87" grpId="0"/>
      <p:bldP spid="89" grpId="0"/>
      <p:bldP spid="91" grpId="0"/>
      <p:bldP spid="93" grpId="0"/>
      <p:bldP spid="94" grpId="0" animBg="1"/>
      <p:bldP spid="95" grpId="0" animBg="1"/>
      <p:bldP spid="96" grpId="0" animBg="1"/>
      <p:bldP spid="97" grpId="0" animBg="1"/>
      <p:bldP spid="98" grpId="0" animBg="1"/>
      <p:bldP spid="100" grpId="0"/>
      <p:bldP spid="105" grpId="0"/>
      <p:bldP spid="106" grpId="0"/>
      <p:bldP spid="107" grpId="0"/>
      <p:bldP spid="108" grpId="0"/>
      <p:bldP spid="135" grpId="0"/>
      <p:bldP spid="137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One thing that is similar:</a:t>
            </a:r>
            <a:br>
              <a:rPr lang="en-US" dirty="0"/>
            </a:br>
            <a:r>
              <a:rPr lang="en-US" dirty="0"/>
              <a:t>Running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8321386" cy="4351338"/>
          </a:xfrm>
        </p:spPr>
        <p:txBody>
          <a:bodyPr/>
          <a:lstStyle/>
          <a:p>
            <a:r>
              <a:rPr lang="en-US" dirty="0"/>
              <a:t>Exactly the same as Dijkstra: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O(</a:t>
            </a:r>
            <a:r>
              <a:rPr lang="en-US" dirty="0" err="1">
                <a:solidFill>
                  <a:schemeClr val="accent4"/>
                </a:solidFill>
              </a:rPr>
              <a:t>mlog</a:t>
            </a:r>
            <a:r>
              <a:rPr lang="en-US" dirty="0">
                <a:solidFill>
                  <a:schemeClr val="accent4"/>
                </a:solidFill>
              </a:rPr>
              <a:t>(n)) using a Red-Black tree or binary heap as a priority queue.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O(m + </a:t>
            </a:r>
            <a:r>
              <a:rPr lang="en-US" dirty="0" err="1">
                <a:solidFill>
                  <a:schemeClr val="accent4"/>
                </a:solidFill>
              </a:rPr>
              <a:t>nlog</a:t>
            </a:r>
            <a:r>
              <a:rPr lang="en-US" dirty="0">
                <a:solidFill>
                  <a:schemeClr val="accent4"/>
                </a:solidFill>
              </a:rPr>
              <a:t>(n)) if we use a Fibonacci Heap*.</a:t>
            </a:r>
          </a:p>
          <a:p>
            <a:pPr lvl="1"/>
            <a:endParaRPr lang="en-US" dirty="0">
              <a:solidFill>
                <a:srgbClr val="F07B1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1" y="6488668"/>
            <a:ext cx="4384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*See CS166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50" y="3521875"/>
            <a:ext cx="5245100" cy="3530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A781E-2DC3-CC4B-BB84-F99D9C226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00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534" y="39805"/>
            <a:ext cx="8890488" cy="1744020"/>
          </a:xfrm>
        </p:spPr>
        <p:txBody>
          <a:bodyPr>
            <a:normAutofit/>
          </a:bodyPr>
          <a:lstStyle/>
          <a:p>
            <a:r>
              <a:rPr lang="en-US" dirty="0"/>
              <a:t>Idea 2</a:t>
            </a:r>
            <a:br>
              <a:rPr lang="en-US" dirty="0"/>
            </a:br>
            <a:r>
              <a:rPr lang="en-US" sz="2800" dirty="0">
                <a:solidFill>
                  <a:schemeClr val="accent4"/>
                </a:solidFill>
              </a:rPr>
              <a:t>what if we just always take the cheapest edge?</a:t>
            </a:r>
            <a:br>
              <a:rPr lang="en-US" sz="2800" dirty="0">
                <a:solidFill>
                  <a:schemeClr val="accent4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whether or not it’s connected to what we have so far?</a:t>
            </a:r>
          </a:p>
        </p:txBody>
      </p:sp>
      <p:sp>
        <p:nvSpPr>
          <p:cNvPr id="4" name="Oval 3"/>
          <p:cNvSpPr/>
          <p:nvPr/>
        </p:nvSpPr>
        <p:spPr>
          <a:xfrm>
            <a:off x="7690338" y="2532184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" name="Oval 4"/>
          <p:cNvSpPr/>
          <p:nvPr/>
        </p:nvSpPr>
        <p:spPr>
          <a:xfrm>
            <a:off x="5849815" y="2532184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" name="Oval 5"/>
          <p:cNvSpPr/>
          <p:nvPr/>
        </p:nvSpPr>
        <p:spPr>
          <a:xfrm>
            <a:off x="4032738" y="2532184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" name="Oval 6"/>
          <p:cNvSpPr/>
          <p:nvPr/>
        </p:nvSpPr>
        <p:spPr>
          <a:xfrm>
            <a:off x="2351942" y="3962399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4032738" y="5380892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" name="Oval 8"/>
          <p:cNvSpPr/>
          <p:nvPr/>
        </p:nvSpPr>
        <p:spPr>
          <a:xfrm>
            <a:off x="5861538" y="5380892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0" name="Oval 9"/>
          <p:cNvSpPr/>
          <p:nvPr/>
        </p:nvSpPr>
        <p:spPr>
          <a:xfrm>
            <a:off x="7690338" y="5380892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1" name="Oval 10"/>
          <p:cNvSpPr/>
          <p:nvPr/>
        </p:nvSpPr>
        <p:spPr>
          <a:xfrm>
            <a:off x="5005753" y="3962399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378461" y="3962399"/>
            <a:ext cx="562708" cy="5627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13" name="Straight Connector 12"/>
          <p:cNvCxnSpPr>
            <a:stCxn id="9" idx="5"/>
            <a:endCxn id="14" idx="1"/>
          </p:cNvCxnSpPr>
          <p:nvPr/>
        </p:nvCxnSpPr>
        <p:spPr>
          <a:xfrm>
            <a:off x="6330117" y="3012485"/>
            <a:ext cx="1442629" cy="2450814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6"/>
            <a:endCxn id="8" idx="2"/>
          </p:cNvCxnSpPr>
          <p:nvPr/>
        </p:nvCxnSpPr>
        <p:spPr>
          <a:xfrm>
            <a:off x="6412524" y="2813538"/>
            <a:ext cx="1277815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6" idx="1"/>
            <a:endCxn id="8" idx="5"/>
          </p:cNvCxnSpPr>
          <p:nvPr/>
        </p:nvCxnSpPr>
        <p:spPr>
          <a:xfrm flipH="1" flipV="1">
            <a:off x="8170640" y="3012486"/>
            <a:ext cx="1290229" cy="1032321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6" idx="3"/>
            <a:endCxn id="14" idx="7"/>
          </p:cNvCxnSpPr>
          <p:nvPr/>
        </p:nvCxnSpPr>
        <p:spPr>
          <a:xfrm flipH="1">
            <a:off x="8170640" y="4442701"/>
            <a:ext cx="1290229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8" idx="4"/>
            <a:endCxn id="14" idx="0"/>
          </p:cNvCxnSpPr>
          <p:nvPr/>
        </p:nvCxnSpPr>
        <p:spPr>
          <a:xfrm>
            <a:off x="7971692" y="3094892"/>
            <a:ext cx="0" cy="2286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5" idx="5"/>
            <a:endCxn id="13" idx="1"/>
          </p:cNvCxnSpPr>
          <p:nvPr/>
        </p:nvCxnSpPr>
        <p:spPr>
          <a:xfrm>
            <a:off x="5486055" y="4442701"/>
            <a:ext cx="457891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3" idx="6"/>
            <a:endCxn id="14" idx="2"/>
          </p:cNvCxnSpPr>
          <p:nvPr/>
        </p:nvCxnSpPr>
        <p:spPr>
          <a:xfrm>
            <a:off x="6424246" y="5662246"/>
            <a:ext cx="1266092" cy="0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5" idx="0"/>
            <a:endCxn id="9" idx="3"/>
          </p:cNvCxnSpPr>
          <p:nvPr/>
        </p:nvCxnSpPr>
        <p:spPr>
          <a:xfrm flipV="1">
            <a:off x="5287108" y="3012485"/>
            <a:ext cx="645115" cy="949914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6"/>
            <a:endCxn id="9" idx="2"/>
          </p:cNvCxnSpPr>
          <p:nvPr/>
        </p:nvCxnSpPr>
        <p:spPr>
          <a:xfrm>
            <a:off x="4595447" y="2813538"/>
            <a:ext cx="1254369" cy="0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1" idx="7"/>
            <a:endCxn id="10" idx="3"/>
          </p:cNvCxnSpPr>
          <p:nvPr/>
        </p:nvCxnSpPr>
        <p:spPr>
          <a:xfrm flipV="1">
            <a:off x="2832243" y="3012486"/>
            <a:ext cx="1282902" cy="1032321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1" idx="5"/>
            <a:endCxn id="12" idx="1"/>
          </p:cNvCxnSpPr>
          <p:nvPr/>
        </p:nvCxnSpPr>
        <p:spPr>
          <a:xfrm>
            <a:off x="2832243" y="4442701"/>
            <a:ext cx="1282902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" idx="2"/>
            <a:endCxn id="12" idx="6"/>
          </p:cNvCxnSpPr>
          <p:nvPr/>
        </p:nvCxnSpPr>
        <p:spPr>
          <a:xfrm flipH="1">
            <a:off x="4595446" y="5662246"/>
            <a:ext cx="1266092" cy="0"/>
          </a:xfrm>
          <a:prstGeom prst="line">
            <a:avLst/>
          </a:prstGeom>
          <a:ln w="889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5" idx="3"/>
            <a:endCxn id="12" idx="7"/>
          </p:cNvCxnSpPr>
          <p:nvPr/>
        </p:nvCxnSpPr>
        <p:spPr>
          <a:xfrm flipH="1">
            <a:off x="4513040" y="4442701"/>
            <a:ext cx="575121" cy="1020599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881446" y="2333238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7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45415" y="3054913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9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839199" y="4896843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59969" y="3947396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81446" y="3655035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34727" y="5232467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50437" y="3344361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64369" y="5194475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48529" y="4700118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7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14999" y="4685342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30588" y="4854416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37" name="Straight Connector 36"/>
          <p:cNvCxnSpPr>
            <a:stCxn id="12" idx="0"/>
            <a:endCxn id="10" idx="4"/>
          </p:cNvCxnSpPr>
          <p:nvPr/>
        </p:nvCxnSpPr>
        <p:spPr>
          <a:xfrm flipV="1">
            <a:off x="4314092" y="3094892"/>
            <a:ext cx="0" cy="2286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331332" y="3705555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64723" y="2346533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77653" y="3161789"/>
            <a:ext cx="78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862646" y="1693965"/>
            <a:ext cx="2284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That won’t cause a cycle</a:t>
            </a:r>
          </a:p>
        </p:txBody>
      </p:sp>
      <p:sp>
        <p:nvSpPr>
          <p:cNvPr id="42" name="Freeform 41"/>
          <p:cNvSpPr/>
          <p:nvPr/>
        </p:nvSpPr>
        <p:spPr>
          <a:xfrm>
            <a:off x="8546124" y="919423"/>
            <a:ext cx="1726669" cy="792147"/>
          </a:xfrm>
          <a:custGeom>
            <a:avLst/>
            <a:gdLst>
              <a:gd name="connsiteX0" fmla="*/ 1617785 w 1726669"/>
              <a:gd name="connsiteY0" fmla="*/ 792147 h 792147"/>
              <a:gd name="connsiteX1" fmla="*/ 1699846 w 1726669"/>
              <a:gd name="connsiteY1" fmla="*/ 346670 h 792147"/>
              <a:gd name="connsiteX2" fmla="*/ 1207477 w 1726669"/>
              <a:gd name="connsiteY2" fmla="*/ 6701 h 792147"/>
              <a:gd name="connsiteX3" fmla="*/ 0 w 1726669"/>
              <a:gd name="connsiteY3" fmla="*/ 112209 h 79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6669" h="792147">
                <a:moveTo>
                  <a:pt x="1617785" y="792147"/>
                </a:moveTo>
                <a:cubicBezTo>
                  <a:pt x="1693008" y="634862"/>
                  <a:pt x="1768231" y="477578"/>
                  <a:pt x="1699846" y="346670"/>
                </a:cubicBezTo>
                <a:cubicBezTo>
                  <a:pt x="1631461" y="215762"/>
                  <a:pt x="1490785" y="45778"/>
                  <a:pt x="1207477" y="6701"/>
                </a:cubicBezTo>
                <a:cubicBezTo>
                  <a:pt x="924169" y="-32376"/>
                  <a:pt x="0" y="112209"/>
                  <a:pt x="0" y="112209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A1E788-C37B-274E-B9E0-3130D7DEC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09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6574018" y="3988763"/>
            <a:ext cx="2639003" cy="1289830"/>
          </a:xfrm>
          <a:custGeom>
            <a:avLst/>
            <a:gdLst>
              <a:gd name="connsiteX0" fmla="*/ 2499645 w 2639003"/>
              <a:gd name="connsiteY0" fmla="*/ 208099 h 1289830"/>
              <a:gd name="connsiteX1" fmla="*/ 2581706 w 2639003"/>
              <a:gd name="connsiteY1" fmla="*/ 899760 h 1289830"/>
              <a:gd name="connsiteX2" fmla="*/ 2065891 w 2639003"/>
              <a:gd name="connsiteY2" fmla="*/ 1274899 h 1289830"/>
              <a:gd name="connsiteX3" fmla="*/ 237091 w 2639003"/>
              <a:gd name="connsiteY3" fmla="*/ 1099052 h 1289830"/>
              <a:gd name="connsiteX4" fmla="*/ 155029 w 2639003"/>
              <a:gd name="connsiteY4" fmla="*/ 67422 h 1289830"/>
              <a:gd name="connsiteX5" fmla="*/ 1456291 w 2639003"/>
              <a:gd name="connsiteY5" fmla="*/ 114314 h 1289830"/>
              <a:gd name="connsiteX6" fmla="*/ 2499645 w 2639003"/>
              <a:gd name="connsiteY6" fmla="*/ 208099 h 128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39003" h="1289830">
                <a:moveTo>
                  <a:pt x="2499645" y="208099"/>
                </a:moveTo>
                <a:cubicBezTo>
                  <a:pt x="2687214" y="339007"/>
                  <a:pt x="2653998" y="721960"/>
                  <a:pt x="2581706" y="899760"/>
                </a:cubicBezTo>
                <a:cubicBezTo>
                  <a:pt x="2509414" y="1077560"/>
                  <a:pt x="2456660" y="1241684"/>
                  <a:pt x="2065891" y="1274899"/>
                </a:cubicBezTo>
                <a:cubicBezTo>
                  <a:pt x="1675122" y="1308114"/>
                  <a:pt x="555568" y="1300298"/>
                  <a:pt x="237091" y="1099052"/>
                </a:cubicBezTo>
                <a:cubicBezTo>
                  <a:pt x="-81386" y="897806"/>
                  <a:pt x="-48171" y="231545"/>
                  <a:pt x="155029" y="67422"/>
                </a:cubicBezTo>
                <a:cubicBezTo>
                  <a:pt x="358229" y="-96701"/>
                  <a:pt x="1065522" y="86960"/>
                  <a:pt x="1456291" y="114314"/>
                </a:cubicBezTo>
                <a:cubicBezTo>
                  <a:pt x="1847060" y="141668"/>
                  <a:pt x="2312076" y="77191"/>
                  <a:pt x="2499645" y="20809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981547" y="5433743"/>
            <a:ext cx="1183122" cy="1101986"/>
          </a:xfrm>
          <a:custGeom>
            <a:avLst/>
            <a:gdLst>
              <a:gd name="connsiteX0" fmla="*/ 1126592 w 1183122"/>
              <a:gd name="connsiteY0" fmla="*/ 591366 h 1101986"/>
              <a:gd name="connsiteX1" fmla="*/ 1103146 w 1183122"/>
              <a:gd name="connsiteY1" fmla="*/ 110720 h 1101986"/>
              <a:gd name="connsiteX2" fmla="*/ 282531 w 1183122"/>
              <a:gd name="connsiteY2" fmla="*/ 40382 h 1101986"/>
              <a:gd name="connsiteX3" fmla="*/ 1177 w 1183122"/>
              <a:gd name="connsiteY3" fmla="*/ 626535 h 1101986"/>
              <a:gd name="connsiteX4" fmla="*/ 212192 w 1183122"/>
              <a:gd name="connsiteY4" fmla="*/ 1072012 h 1101986"/>
              <a:gd name="connsiteX5" fmla="*/ 880408 w 1183122"/>
              <a:gd name="connsiteY5" fmla="*/ 1013397 h 1101986"/>
              <a:gd name="connsiteX6" fmla="*/ 1126592 w 1183122"/>
              <a:gd name="connsiteY6" fmla="*/ 591366 h 110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3122" h="1101986">
                <a:moveTo>
                  <a:pt x="1126592" y="591366"/>
                </a:moveTo>
                <a:cubicBezTo>
                  <a:pt x="1163715" y="440920"/>
                  <a:pt x="1243823" y="202551"/>
                  <a:pt x="1103146" y="110720"/>
                </a:cubicBezTo>
                <a:cubicBezTo>
                  <a:pt x="962469" y="18889"/>
                  <a:pt x="466192" y="-45587"/>
                  <a:pt x="282531" y="40382"/>
                </a:cubicBezTo>
                <a:cubicBezTo>
                  <a:pt x="98870" y="126351"/>
                  <a:pt x="12900" y="454597"/>
                  <a:pt x="1177" y="626535"/>
                </a:cubicBezTo>
                <a:cubicBezTo>
                  <a:pt x="-10546" y="798473"/>
                  <a:pt x="65654" y="1007535"/>
                  <a:pt x="212192" y="1072012"/>
                </a:cubicBezTo>
                <a:cubicBezTo>
                  <a:pt x="358730" y="1136489"/>
                  <a:pt x="729962" y="1087643"/>
                  <a:pt x="880408" y="1013397"/>
                </a:cubicBezTo>
                <a:cubicBezTo>
                  <a:pt x="1030854" y="939151"/>
                  <a:pt x="1089469" y="741812"/>
                  <a:pt x="1126592" y="59136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Union-find data structure</a:t>
            </a:r>
            <a:br>
              <a:rPr lang="en-US" dirty="0"/>
            </a:br>
            <a:r>
              <a:rPr lang="en-US" sz="3600" dirty="0"/>
              <a:t>also called disjoint-set data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8325" y="1790456"/>
            <a:ext cx="8515350" cy="4351338"/>
          </a:xfrm>
        </p:spPr>
        <p:txBody>
          <a:bodyPr/>
          <a:lstStyle/>
          <a:p>
            <a:r>
              <a:rPr lang="en-US" dirty="0"/>
              <a:t>Used for storing collections of sets</a:t>
            </a:r>
          </a:p>
          <a:p>
            <a:r>
              <a:rPr lang="en-US" dirty="0"/>
              <a:t>Supports:</a:t>
            </a:r>
          </a:p>
          <a:p>
            <a:pPr lvl="1"/>
            <a:r>
              <a:rPr lang="en-US" b="1" dirty="0" err="1">
                <a:solidFill>
                  <a:schemeClr val="accent4"/>
                </a:solidFill>
              </a:rPr>
              <a:t>makeSet</a:t>
            </a:r>
            <a:r>
              <a:rPr lang="en-US" b="1" dirty="0">
                <a:solidFill>
                  <a:schemeClr val="accent4"/>
                </a:solidFill>
              </a:rPr>
              <a:t>(u): </a:t>
            </a:r>
            <a:r>
              <a:rPr lang="en-US" dirty="0">
                <a:solidFill>
                  <a:schemeClr val="accent4"/>
                </a:solidFill>
              </a:rPr>
              <a:t>create a set {u}</a:t>
            </a:r>
          </a:p>
          <a:p>
            <a:pPr lvl="1"/>
            <a:r>
              <a:rPr lang="en-US" b="1" dirty="0">
                <a:solidFill>
                  <a:schemeClr val="accent4"/>
                </a:solidFill>
              </a:rPr>
              <a:t>find(u): </a:t>
            </a:r>
            <a:r>
              <a:rPr lang="en-US" dirty="0">
                <a:solidFill>
                  <a:schemeClr val="accent4"/>
                </a:solidFill>
              </a:rPr>
              <a:t>return the set that u is in</a:t>
            </a:r>
          </a:p>
          <a:p>
            <a:pPr lvl="1"/>
            <a:r>
              <a:rPr lang="en-US" b="1" dirty="0">
                <a:solidFill>
                  <a:schemeClr val="accent4"/>
                </a:solidFill>
              </a:rPr>
              <a:t>union(</a:t>
            </a:r>
            <a:r>
              <a:rPr lang="en-US" b="1" dirty="0" err="1">
                <a:solidFill>
                  <a:schemeClr val="accent4"/>
                </a:solidFill>
              </a:rPr>
              <a:t>u,v</a:t>
            </a:r>
            <a:r>
              <a:rPr lang="en-US" b="1" dirty="0">
                <a:solidFill>
                  <a:schemeClr val="accent4"/>
                </a:solidFill>
              </a:rPr>
              <a:t>): </a:t>
            </a:r>
            <a:r>
              <a:rPr lang="en-US" dirty="0">
                <a:solidFill>
                  <a:schemeClr val="accent4"/>
                </a:solidFill>
              </a:rPr>
              <a:t>merge the set that u is in with the set that v is in.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2650" y="4372709"/>
            <a:ext cx="35894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makeSet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makeSet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(y)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makeSet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(z)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union(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x,y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find(x)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124702" y="4267201"/>
            <a:ext cx="468923" cy="5040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24555" y="996462"/>
            <a:ext cx="949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23021" y="4372709"/>
            <a:ext cx="433753" cy="5435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35716" y="5727911"/>
            <a:ext cx="474784" cy="513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z</a:t>
            </a:r>
            <a:endParaRPr lang="en-US" sz="2800" dirty="0"/>
          </a:p>
        </p:txBody>
      </p:sp>
      <p:sp>
        <p:nvSpPr>
          <p:cNvPr id="10" name="Right Arrow 9"/>
          <p:cNvSpPr/>
          <p:nvPr/>
        </p:nvSpPr>
        <p:spPr>
          <a:xfrm rot="20268127">
            <a:off x="5818942" y="4773471"/>
            <a:ext cx="811117" cy="362378"/>
          </a:xfrm>
          <a:prstGeom prst="rightArrow">
            <a:avLst/>
          </a:prstGeom>
          <a:solidFill>
            <a:srgbClr val="F07B1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AD19DBF-808D-1546-AE4F-221591DD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4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1874</Words>
  <Application>Microsoft Office PowerPoint</Application>
  <PresentationFormat>Widescreen</PresentationFormat>
  <Paragraphs>498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Courier</vt:lpstr>
      <vt:lpstr>Arial</vt:lpstr>
      <vt:lpstr>Calibri</vt:lpstr>
      <vt:lpstr>Calibri Light</vt:lpstr>
      <vt:lpstr>Cambria Math</vt:lpstr>
      <vt:lpstr>Office Theme</vt:lpstr>
      <vt:lpstr>CSC 161 Section 8 </vt:lpstr>
      <vt:lpstr>Minimum Spanning Tree</vt:lpstr>
      <vt:lpstr>Minimum Spanning Tree Say we have an undirected weighted graph</vt:lpstr>
      <vt:lpstr>Algorithms for Minimum Spanning Tree Plan 1: Start growing a tree, greedily add the shortest edge we can to grow the tree.</vt:lpstr>
      <vt:lpstr>Prim’s Algorithm</vt:lpstr>
      <vt:lpstr>This should look pretty familiar…</vt:lpstr>
      <vt:lpstr>One thing that is similar: Running time</vt:lpstr>
      <vt:lpstr>Idea 2 what if we just always take the cheapest edge? whether or not it’s connected to what we have so far?</vt:lpstr>
      <vt:lpstr>Union-find data structure also called disjoint-set data structure</vt:lpstr>
      <vt:lpstr>We’ve discovered Kruskal’s algorithm!</vt:lpstr>
      <vt:lpstr>Compare and contrast</vt:lpstr>
      <vt:lpstr>s-t min-cut max-flow</vt:lpstr>
      <vt:lpstr>Cuts in graphs</vt:lpstr>
      <vt:lpstr>Today: s-t Cuts</vt:lpstr>
      <vt:lpstr>A minimum s-t cut  is a cut which separates s from t with minimum capacity.</vt:lpstr>
      <vt:lpstr>Flows</vt:lpstr>
      <vt:lpstr>But what is a “flow,” really?</vt:lpstr>
      <vt:lpstr>Flows</vt:lpstr>
      <vt:lpstr>Theorem Max-flow min-cut theorem</vt:lpstr>
      <vt:lpstr>Max-flow min-cut in water pipes</vt:lpstr>
      <vt:lpstr>Ford-Fulkerson algorithm</vt:lpstr>
      <vt:lpstr>2 key ideas</vt:lpstr>
      <vt:lpstr>Why residual graphs?</vt:lpstr>
      <vt:lpstr>Why residual graphs?</vt:lpstr>
      <vt:lpstr>What is a residual graph?</vt:lpstr>
      <vt:lpstr>Time complexity of max flow?</vt:lpstr>
      <vt:lpstr>Ford Fulkerson additional notes!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 Shen Lu</dc:creator>
  <cp:lastModifiedBy>Yu Shen Lu</cp:lastModifiedBy>
  <cp:revision>2</cp:revision>
  <dcterms:created xsi:type="dcterms:W3CDTF">2023-03-06T07:19:31Z</dcterms:created>
  <dcterms:modified xsi:type="dcterms:W3CDTF">2023-03-06T08:34:58Z</dcterms:modified>
</cp:coreProperties>
</file>