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hj4ZJzSu2AclRZL3grI7JgnhfC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customschemas.google.com/relationships/presentationmetadata" Target="meta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0054c9e1f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20054c9e1f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g20054c9e1fe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20054c9e1fe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20054c9e1fe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g20054c9e1fe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20054c9e1fe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20054c9e1fe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g20054c9e1fe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20054c9e1fe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20054c9e1fe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g20054c9e1fe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20054c9e1fe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2" name="Google Shape;582;g20054c9e1fe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g20054c9e1fe_0_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20054c9e1fe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Google Shape;590;g20054c9e1fe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g20054c9e1fe_0_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CS 161 – Section 9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CA: </a:t>
            </a:r>
            <a:endParaRPr/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222" name="Google Shape;2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223" name="Google Shape;22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224" name="Google Shape;22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225" name="Google Shape;22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0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227" name="Google Shape;227;p10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228" name="Google Shape;228;p10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229" name="Google Shape;229;p10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230" name="Google Shape;230;p10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231" name="Google Shape;231;p10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232" name="Google Shape;232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0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36" name="Google Shape;236;p10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37" name="Google Shape;237;p10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238" name="Google Shape;238;p10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239" name="Google Shape;239;p10"/>
          <p:cNvSpPr txBox="1"/>
          <p:nvPr/>
        </p:nvSpPr>
        <p:spPr>
          <a:xfrm>
            <a:off x="8582036" y="3363806"/>
            <a:ext cx="102544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240" name="Google Shape;240;p10"/>
          <p:cNvSpPr txBox="1"/>
          <p:nvPr/>
        </p:nvSpPr>
        <p:spPr>
          <a:xfrm>
            <a:off x="8582036" y="4578125"/>
            <a:ext cx="102544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241" name="Google Shape;241;p10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2" name="Google Shape;242;p10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43" name="Google Shape;243;p10"/>
          <p:cNvSpPr/>
          <p:nvPr/>
        </p:nvSpPr>
        <p:spPr>
          <a:xfrm flipH="1" rot="10800000">
            <a:off x="2583314" y="339596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4" name="Google Shape;244;p10"/>
          <p:cNvCxnSpPr/>
          <p:nvPr/>
        </p:nvCxnSpPr>
        <p:spPr>
          <a:xfrm flipH="1" rot="10800000">
            <a:off x="3588471" y="3560015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45" name="Google Shape;245;p10"/>
          <p:cNvSpPr/>
          <p:nvPr/>
        </p:nvSpPr>
        <p:spPr>
          <a:xfrm flipH="1" rot="10800000">
            <a:off x="2579041" y="4578184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6" name="Google Shape;246;p10"/>
          <p:cNvCxnSpPr/>
          <p:nvPr/>
        </p:nvCxnSpPr>
        <p:spPr>
          <a:xfrm flipH="1" rot="10800000">
            <a:off x="3584198" y="3560014"/>
            <a:ext cx="4797803" cy="1470342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252" name="Google Shape;25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253" name="Google Shape;25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254" name="Google Shape;254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255" name="Google Shape;255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1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257" name="Google Shape;257;p11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258" name="Google Shape;258;p11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259" name="Google Shape;259;p11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260" name="Google Shape;260;p11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261" name="Google Shape;261;p11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262" name="Google Shape;262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1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66" name="Google Shape;266;p11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67" name="Google Shape;267;p11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268" name="Google Shape;268;p11"/>
          <p:cNvSpPr txBox="1"/>
          <p:nvPr/>
        </p:nvSpPr>
        <p:spPr>
          <a:xfrm>
            <a:off x="8567024" y="2089203"/>
            <a:ext cx="9883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269" name="Google Shape;269;p11"/>
          <p:cNvSpPr txBox="1"/>
          <p:nvPr/>
        </p:nvSpPr>
        <p:spPr>
          <a:xfrm>
            <a:off x="8582036" y="3363806"/>
            <a:ext cx="102544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270" name="Google Shape;270;p11"/>
          <p:cNvSpPr txBox="1"/>
          <p:nvPr/>
        </p:nvSpPr>
        <p:spPr>
          <a:xfrm>
            <a:off x="8582036" y="4578125"/>
            <a:ext cx="115984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271" name="Google Shape;271;p11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2" name="Google Shape;272;p11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73" name="Google Shape;273;p11"/>
          <p:cNvSpPr/>
          <p:nvPr/>
        </p:nvSpPr>
        <p:spPr>
          <a:xfrm flipH="1" rot="10800000">
            <a:off x="2583314" y="339596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4" name="Google Shape;274;p11"/>
          <p:cNvCxnSpPr/>
          <p:nvPr/>
        </p:nvCxnSpPr>
        <p:spPr>
          <a:xfrm flipH="1" rot="10800000">
            <a:off x="3588471" y="3560015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75" name="Google Shape;275;p11"/>
          <p:cNvSpPr/>
          <p:nvPr/>
        </p:nvSpPr>
        <p:spPr>
          <a:xfrm flipH="1" rot="10800000">
            <a:off x="2805347" y="4578127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6" name="Google Shape;276;p11"/>
          <p:cNvCxnSpPr/>
          <p:nvPr/>
        </p:nvCxnSpPr>
        <p:spPr>
          <a:xfrm flipH="1" rot="10800000">
            <a:off x="3584197" y="4774334"/>
            <a:ext cx="4862322" cy="256023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2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282" name="Google Shape;28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283" name="Google Shape;28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284" name="Google Shape;284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285" name="Google Shape;285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2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287" name="Google Shape;287;p12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288" name="Google Shape;288;p12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289" name="Google Shape;289;p12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290" name="Google Shape;290;p12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291" name="Google Shape;291;p12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292" name="Google Shape;292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12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96" name="Google Shape;296;p12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97" name="Google Shape;297;p12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298" name="Google Shape;298;p12"/>
          <p:cNvSpPr txBox="1"/>
          <p:nvPr/>
        </p:nvSpPr>
        <p:spPr>
          <a:xfrm>
            <a:off x="8567024" y="2089203"/>
            <a:ext cx="9883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299" name="Google Shape;299;p12"/>
          <p:cNvSpPr txBox="1"/>
          <p:nvPr/>
        </p:nvSpPr>
        <p:spPr>
          <a:xfrm>
            <a:off x="8582036" y="3363806"/>
            <a:ext cx="112467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300" name="Google Shape;300;p12"/>
          <p:cNvSpPr txBox="1"/>
          <p:nvPr/>
        </p:nvSpPr>
        <p:spPr>
          <a:xfrm>
            <a:off x="8582036" y="4578125"/>
            <a:ext cx="102544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301" name="Google Shape;301;p12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Google Shape;302;p12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762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3" name="Google Shape;303;p12"/>
          <p:cNvSpPr/>
          <p:nvPr/>
        </p:nvSpPr>
        <p:spPr>
          <a:xfrm flipH="1" rot="10800000">
            <a:off x="2583314" y="339596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4" name="Google Shape;304;p12"/>
          <p:cNvCxnSpPr/>
          <p:nvPr/>
        </p:nvCxnSpPr>
        <p:spPr>
          <a:xfrm flipH="1" rot="10800000">
            <a:off x="3588471" y="3560015"/>
            <a:ext cx="4793530" cy="288119"/>
          </a:xfrm>
          <a:prstGeom prst="straightConnector1">
            <a:avLst/>
          </a:prstGeom>
          <a:noFill/>
          <a:ln cap="flat" cmpd="sng" w="762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5" name="Google Shape;305;p12"/>
          <p:cNvSpPr/>
          <p:nvPr/>
        </p:nvSpPr>
        <p:spPr>
          <a:xfrm flipH="1" rot="10800000">
            <a:off x="2805347" y="4578127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6" name="Google Shape;306;p12"/>
          <p:cNvCxnSpPr/>
          <p:nvPr/>
        </p:nvCxnSpPr>
        <p:spPr>
          <a:xfrm flipH="1" rot="10800000">
            <a:off x="3584197" y="4774334"/>
            <a:ext cx="4862322" cy="256023"/>
          </a:xfrm>
          <a:prstGeom prst="straightConnector1">
            <a:avLst/>
          </a:prstGeom>
          <a:noFill/>
          <a:ln cap="flat" cmpd="sng" w="762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312" name="Google Shape;312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13" name="Google Shape;31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4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319" name="Google Shape;31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320" name="Google Shape;32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321" name="Google Shape;32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322" name="Google Shape;32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14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324" name="Google Shape;324;p14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325" name="Google Shape;325;p14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326" name="Google Shape;326;p14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327" name="Google Shape;327;p14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328" name="Google Shape;328;p14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329" name="Google Shape;32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4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333" name="Google Shape;333;p14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334" name="Google Shape;334;p14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335" name="Google Shape;335;p14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336" name="Google Shape;336;p14"/>
          <p:cNvSpPr txBox="1"/>
          <p:nvPr/>
        </p:nvSpPr>
        <p:spPr>
          <a:xfrm>
            <a:off x="8582036" y="3363806"/>
            <a:ext cx="94029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337" name="Google Shape;337;p14"/>
          <p:cNvSpPr txBox="1"/>
          <p:nvPr/>
        </p:nvSpPr>
        <p:spPr>
          <a:xfrm>
            <a:off x="8582036" y="4578125"/>
            <a:ext cx="9733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5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343" name="Google Shape;34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344" name="Google Shape;34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345" name="Google Shape;34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346" name="Google Shape;34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15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348" name="Google Shape;348;p15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349" name="Google Shape;349;p15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350" name="Google Shape;350;p15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351" name="Google Shape;351;p15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352" name="Google Shape;352;p15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353" name="Google Shape;353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15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357" name="Google Shape;357;p15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358" name="Google Shape;358;p15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359" name="Google Shape;359;p15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360" name="Google Shape;360;p15"/>
          <p:cNvSpPr txBox="1"/>
          <p:nvPr/>
        </p:nvSpPr>
        <p:spPr>
          <a:xfrm>
            <a:off x="8582036" y="3363806"/>
            <a:ext cx="95446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361" name="Google Shape;361;p15"/>
          <p:cNvSpPr txBox="1"/>
          <p:nvPr/>
        </p:nvSpPr>
        <p:spPr>
          <a:xfrm>
            <a:off x="8582036" y="4578125"/>
            <a:ext cx="111294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362" name="Google Shape;362;p15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3" name="Google Shape;363;p15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6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369" name="Google Shape;36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370" name="Google Shape;37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371" name="Google Shape;37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372" name="Google Shape;37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16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374" name="Google Shape;374;p16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375" name="Google Shape;375;p16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376" name="Google Shape;376;p16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377" name="Google Shape;377;p16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378" name="Google Shape;378;p16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379" name="Google Shape;379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16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383" name="Google Shape;383;p16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384" name="Google Shape;384;p16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385" name="Google Shape;385;p16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386" name="Google Shape;386;p16"/>
          <p:cNvSpPr txBox="1"/>
          <p:nvPr/>
        </p:nvSpPr>
        <p:spPr>
          <a:xfrm>
            <a:off x="8582036" y="3363806"/>
            <a:ext cx="117156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387" name="Google Shape;387;p16"/>
          <p:cNvSpPr txBox="1"/>
          <p:nvPr/>
        </p:nvSpPr>
        <p:spPr>
          <a:xfrm>
            <a:off x="8582036" y="4578125"/>
            <a:ext cx="102544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388" name="Google Shape;388;p16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6"/>
          <p:cNvSpPr/>
          <p:nvPr/>
        </p:nvSpPr>
        <p:spPr>
          <a:xfrm flipH="1" rot="10800000">
            <a:off x="2583314" y="340500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0" name="Google Shape;390;p16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391" name="Google Shape;391;p16"/>
          <p:cNvCxnSpPr/>
          <p:nvPr/>
        </p:nvCxnSpPr>
        <p:spPr>
          <a:xfrm flipH="1" rot="10800000">
            <a:off x="3595985" y="3582120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7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397" name="Google Shape;39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398" name="Google Shape;39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399" name="Google Shape;39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400" name="Google Shape;400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17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402" name="Google Shape;402;p17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403" name="Google Shape;403;p17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404" name="Google Shape;404;p17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405" name="Google Shape;405;p17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406" name="Google Shape;406;p17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407" name="Google Shape;407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7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411" name="Google Shape;411;p17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412" name="Google Shape;412;p17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413" name="Google Shape;413;p17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414" name="Google Shape;414;p17"/>
          <p:cNvSpPr txBox="1"/>
          <p:nvPr/>
        </p:nvSpPr>
        <p:spPr>
          <a:xfrm>
            <a:off x="8582036" y="3363806"/>
            <a:ext cx="1159841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415" name="Google Shape;415;p17"/>
          <p:cNvSpPr txBox="1"/>
          <p:nvPr/>
        </p:nvSpPr>
        <p:spPr>
          <a:xfrm>
            <a:off x="8582036" y="4578125"/>
            <a:ext cx="152920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416" name="Google Shape;416;p17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17"/>
          <p:cNvSpPr/>
          <p:nvPr/>
        </p:nvSpPr>
        <p:spPr>
          <a:xfrm flipH="1" rot="10800000">
            <a:off x="2583314" y="340500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17"/>
          <p:cNvSpPr/>
          <p:nvPr/>
        </p:nvSpPr>
        <p:spPr>
          <a:xfrm flipH="1" rot="10800000">
            <a:off x="2621939" y="463346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9" name="Google Shape;419;p17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20" name="Google Shape;420;p17"/>
          <p:cNvCxnSpPr/>
          <p:nvPr/>
        </p:nvCxnSpPr>
        <p:spPr>
          <a:xfrm flipH="1" rot="10800000">
            <a:off x="3595985" y="3582120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21" name="Google Shape;421;p17"/>
          <p:cNvCxnSpPr/>
          <p:nvPr/>
        </p:nvCxnSpPr>
        <p:spPr>
          <a:xfrm flipH="1" rot="10800000">
            <a:off x="3544742" y="3642871"/>
            <a:ext cx="4837259" cy="1408656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427" name="Google Shape;42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428" name="Google Shape;42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429" name="Google Shape;42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430" name="Google Shape;430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18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432" name="Google Shape;432;p18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433" name="Google Shape;433;p18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434" name="Google Shape;434;p18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435" name="Google Shape;435;p18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436" name="Google Shape;436;p18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437" name="Google Shape;437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18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441" name="Google Shape;441;p18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442" name="Google Shape;442;p18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443" name="Google Shape;443;p18"/>
          <p:cNvSpPr txBox="1"/>
          <p:nvPr/>
        </p:nvSpPr>
        <p:spPr>
          <a:xfrm>
            <a:off x="8567024" y="2089203"/>
            <a:ext cx="116313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444" name="Google Shape;444;p18"/>
          <p:cNvSpPr txBox="1"/>
          <p:nvPr/>
        </p:nvSpPr>
        <p:spPr>
          <a:xfrm>
            <a:off x="8582036" y="3363806"/>
            <a:ext cx="145731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445" name="Google Shape;445;p18"/>
          <p:cNvSpPr txBox="1"/>
          <p:nvPr/>
        </p:nvSpPr>
        <p:spPr>
          <a:xfrm>
            <a:off x="8582036" y="4578125"/>
            <a:ext cx="1148118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446" name="Google Shape;446;p18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18"/>
          <p:cNvSpPr/>
          <p:nvPr/>
        </p:nvSpPr>
        <p:spPr>
          <a:xfrm flipH="1" rot="10800000">
            <a:off x="2805401" y="342900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8"/>
          <p:cNvSpPr/>
          <p:nvPr/>
        </p:nvSpPr>
        <p:spPr>
          <a:xfrm flipH="1" rot="10800000">
            <a:off x="2621939" y="463346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9" name="Google Shape;449;p18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50" name="Google Shape;450;p18"/>
          <p:cNvCxnSpPr/>
          <p:nvPr/>
        </p:nvCxnSpPr>
        <p:spPr>
          <a:xfrm flipH="1" rot="10800000">
            <a:off x="3595984" y="2285411"/>
            <a:ext cx="4786016" cy="158482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51" name="Google Shape;451;p18"/>
          <p:cNvCxnSpPr/>
          <p:nvPr/>
        </p:nvCxnSpPr>
        <p:spPr>
          <a:xfrm flipH="1" rot="10800000">
            <a:off x="3544742" y="3642871"/>
            <a:ext cx="4837259" cy="1408656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9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457" name="Google Shape;4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458" name="Google Shape;45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459" name="Google Shape;45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460" name="Google Shape;46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19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462" name="Google Shape;462;p19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463" name="Google Shape;463;p19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464" name="Google Shape;464;p19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465" name="Google Shape;465;p19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466" name="Google Shape;466;p19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467" name="Google Shape;467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19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471" name="Google Shape;471;p19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472" name="Google Shape;472;p19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473" name="Google Shape;473;p19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474" name="Google Shape;474;p19"/>
          <p:cNvSpPr txBox="1"/>
          <p:nvPr/>
        </p:nvSpPr>
        <p:spPr>
          <a:xfrm>
            <a:off x="8582036" y="3363806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475" name="Google Shape;475;p19"/>
          <p:cNvSpPr txBox="1"/>
          <p:nvPr/>
        </p:nvSpPr>
        <p:spPr>
          <a:xfrm>
            <a:off x="8582036" y="4578125"/>
            <a:ext cx="9880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476" name="Google Shape;476;p19"/>
          <p:cNvSpPr/>
          <p:nvPr/>
        </p:nvSpPr>
        <p:spPr>
          <a:xfrm flipH="1" rot="10800000">
            <a:off x="2867321" y="2062440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19"/>
          <p:cNvSpPr/>
          <p:nvPr/>
        </p:nvSpPr>
        <p:spPr>
          <a:xfrm flipH="1" rot="10800000">
            <a:off x="2621939" y="463346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8" name="Google Shape;478;p19"/>
          <p:cNvCxnSpPr/>
          <p:nvPr/>
        </p:nvCxnSpPr>
        <p:spPr>
          <a:xfrm>
            <a:off x="3588471" y="2573531"/>
            <a:ext cx="4793530" cy="106934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79" name="Google Shape;479;p19"/>
          <p:cNvCxnSpPr/>
          <p:nvPr/>
        </p:nvCxnSpPr>
        <p:spPr>
          <a:xfrm flipH="1" rot="10800000">
            <a:off x="3595984" y="2285411"/>
            <a:ext cx="4786016" cy="158482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480" name="Google Shape;480;p19"/>
          <p:cNvCxnSpPr/>
          <p:nvPr/>
        </p:nvCxnSpPr>
        <p:spPr>
          <a:xfrm flipH="1" rot="10800000">
            <a:off x="3544742" y="3642871"/>
            <a:ext cx="4837259" cy="1408656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481" name="Google Shape;481;p19"/>
          <p:cNvSpPr/>
          <p:nvPr/>
        </p:nvSpPr>
        <p:spPr>
          <a:xfrm flipH="1" rot="10800000">
            <a:off x="2805401" y="342900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Section 9 Agenda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Stable matching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Course Review</a:t>
            </a:r>
            <a:endParaRPr/>
          </a:p>
        </p:txBody>
      </p:sp>
      <p:sp>
        <p:nvSpPr>
          <p:cNvPr id="97" name="Google Shape;9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20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  <p:sp>
        <p:nvSpPr>
          <p:cNvPr id="487" name="Google Shape;48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488" name="Google Shape;48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489" name="Google Shape;48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490" name="Google Shape;490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Google Shape;491;p20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492" name="Google Shape;492;p20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493" name="Google Shape;493;p20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494" name="Google Shape;494;p20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495" name="Google Shape;495;p20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496" name="Google Shape;496;p20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497" name="Google Shape;497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500" name="Google Shape;500;p20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501" name="Google Shape;501;p20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502" name="Google Shape;502;p20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503" name="Google Shape;503;p20"/>
          <p:cNvSpPr txBox="1"/>
          <p:nvPr/>
        </p:nvSpPr>
        <p:spPr>
          <a:xfrm>
            <a:off x="8567024" y="2089203"/>
            <a:ext cx="935033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504" name="Google Shape;504;p20"/>
          <p:cNvSpPr txBox="1"/>
          <p:nvPr/>
        </p:nvSpPr>
        <p:spPr>
          <a:xfrm>
            <a:off x="8582036" y="3363806"/>
            <a:ext cx="102544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505" name="Google Shape;505;p20"/>
          <p:cNvSpPr txBox="1"/>
          <p:nvPr/>
        </p:nvSpPr>
        <p:spPr>
          <a:xfrm>
            <a:off x="8582036" y="4578125"/>
            <a:ext cx="1561856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506" name="Google Shape;506;p20"/>
          <p:cNvSpPr/>
          <p:nvPr/>
        </p:nvSpPr>
        <p:spPr>
          <a:xfrm flipH="1" rot="10800000">
            <a:off x="2805401" y="463346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7" name="Google Shape;507;p20"/>
          <p:cNvCxnSpPr/>
          <p:nvPr/>
        </p:nvCxnSpPr>
        <p:spPr>
          <a:xfrm>
            <a:off x="3588471" y="2573531"/>
            <a:ext cx="4793530" cy="106934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508" name="Google Shape;508;p20"/>
          <p:cNvCxnSpPr/>
          <p:nvPr/>
        </p:nvCxnSpPr>
        <p:spPr>
          <a:xfrm flipH="1" rot="10800000">
            <a:off x="3595984" y="2285411"/>
            <a:ext cx="4786016" cy="158482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509" name="Google Shape;509;p20"/>
          <p:cNvCxnSpPr>
            <a:endCxn id="505" idx="1"/>
          </p:cNvCxnSpPr>
          <p:nvPr/>
        </p:nvCxnSpPr>
        <p:spPr>
          <a:xfrm flipH="1" rot="10800000">
            <a:off x="3544736" y="4785874"/>
            <a:ext cx="5037300" cy="265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510" name="Google Shape;510;p20"/>
          <p:cNvSpPr/>
          <p:nvPr/>
        </p:nvSpPr>
        <p:spPr>
          <a:xfrm flipH="1" rot="10800000">
            <a:off x="2867321" y="2062440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20"/>
          <p:cNvSpPr/>
          <p:nvPr/>
        </p:nvSpPr>
        <p:spPr>
          <a:xfrm flipH="1" rot="10800000">
            <a:off x="2805401" y="342900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517" name="Google Shape;51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518" name="Google Shape;518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519" name="Google Shape;519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520" name="Google Shape;520;p21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521" name="Google Shape;521;p21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522" name="Google Shape;522;p21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523" name="Google Shape;523;p21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524" name="Google Shape;524;p21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525" name="Google Shape;525;p21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526" name="Google Shape;526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p21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530" name="Google Shape;530;p21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531" name="Google Shape;531;p21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532" name="Google Shape;532;p21"/>
          <p:cNvSpPr txBox="1"/>
          <p:nvPr/>
        </p:nvSpPr>
        <p:spPr>
          <a:xfrm>
            <a:off x="8567024" y="2089203"/>
            <a:ext cx="1231353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533" name="Google Shape;533;p21"/>
          <p:cNvSpPr txBox="1"/>
          <p:nvPr/>
        </p:nvSpPr>
        <p:spPr>
          <a:xfrm>
            <a:off x="8582036" y="3363806"/>
            <a:ext cx="9733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C, B</a:t>
            </a:r>
            <a:endParaRPr/>
          </a:p>
        </p:txBody>
      </p:sp>
      <p:sp>
        <p:nvSpPr>
          <p:cNvPr id="534" name="Google Shape;534;p21"/>
          <p:cNvSpPr txBox="1"/>
          <p:nvPr/>
        </p:nvSpPr>
        <p:spPr>
          <a:xfrm>
            <a:off x="8582036" y="4578125"/>
            <a:ext cx="121634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535" name="Google Shape;535;p21"/>
          <p:cNvSpPr/>
          <p:nvPr/>
        </p:nvSpPr>
        <p:spPr>
          <a:xfrm flipH="1" rot="10800000">
            <a:off x="2805401" y="4633463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6" name="Google Shape;536;p21"/>
          <p:cNvCxnSpPr/>
          <p:nvPr/>
        </p:nvCxnSpPr>
        <p:spPr>
          <a:xfrm>
            <a:off x="3588471" y="2573531"/>
            <a:ext cx="4793530" cy="106934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7" name="Google Shape;537;p21"/>
          <p:cNvCxnSpPr/>
          <p:nvPr/>
        </p:nvCxnSpPr>
        <p:spPr>
          <a:xfrm flipH="1" rot="10800000">
            <a:off x="3595984" y="2285411"/>
            <a:ext cx="4786016" cy="1584828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8" name="Google Shape;538;p21"/>
          <p:cNvCxnSpPr>
            <a:endCxn id="534" idx="1"/>
          </p:cNvCxnSpPr>
          <p:nvPr/>
        </p:nvCxnSpPr>
        <p:spPr>
          <a:xfrm flipH="1" rot="10800000">
            <a:off x="3544736" y="4785874"/>
            <a:ext cx="5037300" cy="265800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9" name="Google Shape;539;p21"/>
          <p:cNvSpPr/>
          <p:nvPr/>
        </p:nvSpPr>
        <p:spPr>
          <a:xfrm flipH="1" rot="10800000">
            <a:off x="2867321" y="2062440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21"/>
          <p:cNvSpPr/>
          <p:nvPr/>
        </p:nvSpPr>
        <p:spPr>
          <a:xfrm flipH="1" rot="10800000">
            <a:off x="2805401" y="342900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21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2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1"/>
          <p:cNvSpPr txBox="1"/>
          <p:nvPr>
            <p:ph type="title"/>
          </p:nvPr>
        </p:nvSpPr>
        <p:spPr>
          <a:xfrm>
            <a:off x="906168" y="2353114"/>
            <a:ext cx="10379700" cy="215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6600"/>
              <a:t>Time for some Review!</a:t>
            </a:r>
            <a:endParaRPr sz="6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6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761"/>
              <a:buFont typeface="Calibri"/>
              <a:buNone/>
            </a:pPr>
            <a:r>
              <a:rPr lang="en-US" sz="4377"/>
              <a:t>What questions do you have?</a:t>
            </a:r>
            <a:endParaRPr sz="4377"/>
          </a:p>
        </p:txBody>
      </p:sp>
      <p:sp>
        <p:nvSpPr>
          <p:cNvPr id="547" name="Google Shape;547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0054c9e1fe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Asymptotics, Runtime Analysis</a:t>
            </a:r>
            <a:endParaRPr/>
          </a:p>
        </p:txBody>
      </p:sp>
      <p:sp>
        <p:nvSpPr>
          <p:cNvPr id="554" name="Google Shape;554;g20054c9e1fe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O(f(n)) -  what does this mean?</a:t>
            </a:r>
            <a:endParaRPr sz="3600"/>
          </a:p>
          <a:p>
            <a:pPr indent="-457200" lvl="1" marL="9144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O vs. Theta vs. Omega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Expected vs. Worst-Case</a:t>
            </a:r>
            <a:endParaRPr sz="3600"/>
          </a:p>
        </p:txBody>
      </p:sp>
      <p:sp>
        <p:nvSpPr>
          <p:cNvPr id="555" name="Google Shape;555;g20054c9e1fe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20054c9e1fe_0_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Divide and Conquer</a:t>
            </a:r>
            <a:endParaRPr/>
          </a:p>
        </p:txBody>
      </p:sp>
      <p:sp>
        <p:nvSpPr>
          <p:cNvPr id="562" name="Google Shape;562;g20054c9e1fe_0_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3600"/>
              <a:t>What does it mean to divide and conquer</a:t>
            </a:r>
            <a:endParaRPr sz="3600"/>
          </a:p>
          <a:p>
            <a:pPr indent="-457200" lvl="1" marL="9144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What is a subproblem?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How do we analyze</a:t>
            </a:r>
            <a:endParaRPr sz="3600"/>
          </a:p>
          <a:p>
            <a:pPr indent="-457200" lvl="1" marL="9144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Recurrence, Master Theorem</a:t>
            </a:r>
            <a:endParaRPr sz="3600"/>
          </a:p>
        </p:txBody>
      </p:sp>
      <p:sp>
        <p:nvSpPr>
          <p:cNvPr id="563" name="Google Shape;563;g20054c9e1fe_0_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0054c9e1fe_0_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Algorithm Concepts</a:t>
            </a:r>
            <a:endParaRPr/>
          </a:p>
        </p:txBody>
      </p:sp>
      <p:sp>
        <p:nvSpPr>
          <p:cNvPr id="570" name="Google Shape;570;g20054c9e1fe_0_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4000"/>
              <a:t>Randomized Algorithms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what does it mean? What is randomized?</a:t>
            </a:r>
            <a:endParaRPr sz="4000"/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Bounds for sorting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prove</a:t>
            </a:r>
            <a:r>
              <a:rPr lang="en-US" sz="4000"/>
              <a:t> bounds on complexity</a:t>
            </a:r>
            <a:endParaRPr sz="4000"/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Binary trees</a:t>
            </a:r>
            <a:endParaRPr sz="4000"/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Hashing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Universal families</a:t>
            </a:r>
            <a:endParaRPr sz="4000"/>
          </a:p>
        </p:txBody>
      </p:sp>
      <p:sp>
        <p:nvSpPr>
          <p:cNvPr id="571" name="Google Shape;571;g20054c9e1fe_0_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20054c9e1fe_0_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Graphs</a:t>
            </a:r>
            <a:endParaRPr/>
          </a:p>
        </p:txBody>
      </p:sp>
      <p:sp>
        <p:nvSpPr>
          <p:cNvPr id="578" name="Google Shape;578;g20054c9e1fe_0_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4000"/>
              <a:t>BFS, DFS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Complexity, differences?</a:t>
            </a:r>
            <a:endParaRPr sz="4000"/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SCC’s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Definition, how do we find them?</a:t>
            </a:r>
            <a:endParaRPr sz="4000"/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Shortest Path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Bellman Ford, Dijkstra, Floyd Warshall</a:t>
            </a:r>
            <a:endParaRPr sz="4000"/>
          </a:p>
          <a:p>
            <a:pPr indent="-482600" lvl="1" marL="914400" rtl="0" algn="l">
              <a:spcBef>
                <a:spcPts val="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Requirements, runtime</a:t>
            </a:r>
            <a:endParaRPr sz="4000"/>
          </a:p>
        </p:txBody>
      </p:sp>
      <p:sp>
        <p:nvSpPr>
          <p:cNvPr id="579" name="Google Shape;579;g20054c9e1fe_0_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20054c9e1fe_0_2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Greedy Algorithms</a:t>
            </a:r>
            <a:endParaRPr/>
          </a:p>
        </p:txBody>
      </p:sp>
      <p:sp>
        <p:nvSpPr>
          <p:cNvPr id="586" name="Google Shape;586;g20054c9e1fe_0_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SzPts val="2300"/>
              <a:buChar char="●"/>
            </a:pPr>
            <a:r>
              <a:rPr lang="en-US" sz="3300"/>
              <a:t>What makes a greedy algorithm?</a:t>
            </a:r>
            <a:endParaRPr sz="3300"/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en-US" sz="3300"/>
              <a:t>Greedy and mostly greedy algorithms</a:t>
            </a:r>
            <a:endParaRPr sz="3300"/>
          </a:p>
          <a:p>
            <a:pPr indent="-438150" lvl="1" marL="914400" rtl="0" algn="l"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en-US" sz="3300"/>
              <a:t>Minimum Spanning Tree</a:t>
            </a:r>
            <a:endParaRPr sz="3300"/>
          </a:p>
          <a:p>
            <a:pPr indent="-438150" lvl="1" marL="914400" rtl="0" algn="l"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en-US" sz="3300"/>
              <a:t>Max-Flow, Min-Cut</a:t>
            </a:r>
            <a:endParaRPr sz="3300"/>
          </a:p>
          <a:p>
            <a:pPr indent="-438150" lvl="1" marL="914400" rtl="0" algn="l"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en-US" sz="3300"/>
              <a:t>Stable Matching</a:t>
            </a:r>
            <a:endParaRPr sz="3300"/>
          </a:p>
        </p:txBody>
      </p:sp>
      <p:sp>
        <p:nvSpPr>
          <p:cNvPr id="587" name="Google Shape;587;g20054c9e1fe_0_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20054c9e1fe_0_35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Best of Luck preparing for the Final!</a:t>
            </a:r>
            <a:endParaRPr/>
          </a:p>
        </p:txBody>
      </p:sp>
      <p:sp>
        <p:nvSpPr>
          <p:cNvPr id="594" name="Google Shape;594;g20054c9e1fe_0_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Stable Matching</a:t>
            </a:r>
            <a:endParaRPr/>
          </a:p>
        </p:txBody>
      </p:sp>
      <p:sp>
        <p:nvSpPr>
          <p:cNvPr id="103" name="Google Shape;10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2152650" y="365127"/>
            <a:ext cx="7886700" cy="915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Stable Matching</a:t>
            </a:r>
            <a:endParaRPr/>
          </a:p>
        </p:txBody>
      </p:sp>
      <p:sp>
        <p:nvSpPr>
          <p:cNvPr id="109" name="Google Shape;10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ttps://encrypted-tbn0.gstatic.com/images?q=tbn:ANd9GcTqrlWXrqrtetsETFI_IPXh9RDJ9R7zI0goJNGYQIIx08gaKBvF0A"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52629" y="4057301"/>
            <a:ext cx="956246" cy="95624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/>
          <p:nvPr/>
        </p:nvSpPr>
        <p:spPr>
          <a:xfrm>
            <a:off x="3364992" y="6056886"/>
            <a:ext cx="731520" cy="69494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sp>
        <p:nvSpPr>
          <p:cNvPr id="112" name="Google Shape;112;p4"/>
          <p:cNvSpPr/>
          <p:nvPr/>
        </p:nvSpPr>
        <p:spPr>
          <a:xfrm>
            <a:off x="3638202" y="5230575"/>
            <a:ext cx="170275" cy="1702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638202" y="5478941"/>
            <a:ext cx="170275" cy="1702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3638202" y="5727307"/>
            <a:ext cx="170275" cy="1702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8127760" y="6056886"/>
            <a:ext cx="731520" cy="6949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sp>
        <p:nvSpPr>
          <p:cNvPr id="116" name="Google Shape;116;p4"/>
          <p:cNvSpPr/>
          <p:nvPr/>
        </p:nvSpPr>
        <p:spPr>
          <a:xfrm>
            <a:off x="8400970" y="5230575"/>
            <a:ext cx="170275" cy="170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8400970" y="5478941"/>
            <a:ext cx="170275" cy="170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8400970" y="5727307"/>
            <a:ext cx="170275" cy="1702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1676400" y="1179449"/>
            <a:ext cx="8826500" cy="30277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/>
              <a:t>Def (</a:t>
            </a:r>
            <a:r>
              <a:rPr b="1" lang="en-US" u="sng">
                <a:solidFill>
                  <a:schemeClr val="accent6"/>
                </a:solidFill>
              </a:rPr>
              <a:t>blocking pair</a:t>
            </a:r>
            <a:r>
              <a:rPr b="1" lang="en-US" u="sng"/>
              <a:t>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Given </a:t>
            </a:r>
            <a:r>
              <a:rPr lang="en-US">
                <a:solidFill>
                  <a:srgbClr val="0070C0"/>
                </a:solidFill>
              </a:rPr>
              <a:t>Matching M</a:t>
            </a:r>
            <a:r>
              <a:rPr lang="en-US"/>
              <a:t>, (</a:t>
            </a:r>
            <a:r>
              <a:rPr lang="en-US">
                <a:solidFill>
                  <a:srgbClr val="7030A0"/>
                </a:solidFill>
              </a:rPr>
              <a:t>Doctor i</a:t>
            </a:r>
            <a:r>
              <a:rPr lang="en-US"/>
              <a:t>, </a:t>
            </a:r>
            <a:r>
              <a:rPr lang="en-US">
                <a:solidFill>
                  <a:schemeClr val="accent1"/>
                </a:solidFill>
              </a:rPr>
              <a:t>Hospital j</a:t>
            </a:r>
            <a:r>
              <a:rPr lang="en-US"/>
              <a:t>) are a </a:t>
            </a:r>
            <a:r>
              <a:rPr b="1" i="1" lang="en-US">
                <a:solidFill>
                  <a:schemeClr val="accent6"/>
                </a:solidFill>
              </a:rPr>
              <a:t>blocking pair</a:t>
            </a:r>
            <a:r>
              <a:rPr lang="en-US"/>
              <a:t> if they prefer each other to their assignment in </a:t>
            </a:r>
            <a:r>
              <a:rPr lang="en-US">
                <a:solidFill>
                  <a:srgbClr val="0070C0"/>
                </a:solidFill>
              </a:rPr>
              <a:t>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u="sng"/>
              <a:t>Def (stable matching):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en-US">
                <a:solidFill>
                  <a:srgbClr val="0070C0"/>
                </a:solidFill>
              </a:rPr>
              <a:t>M </a:t>
            </a:r>
            <a:r>
              <a:rPr lang="en-US"/>
              <a:t>is a </a:t>
            </a:r>
            <a:r>
              <a:rPr b="1" i="1" lang="en-US">
                <a:solidFill>
                  <a:srgbClr val="0070C0"/>
                </a:solidFill>
              </a:rPr>
              <a:t>stable matching</a:t>
            </a:r>
            <a:r>
              <a:rPr lang="en-US"/>
              <a:t> if there are no </a:t>
            </a:r>
            <a:r>
              <a:rPr lang="en-US">
                <a:solidFill>
                  <a:schemeClr val="accent6"/>
                </a:solidFill>
              </a:rPr>
              <a:t>blocking pairs</a:t>
            </a:r>
            <a:r>
              <a:rPr lang="en-US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0" name="Google Shape;12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9769" y="4326257"/>
            <a:ext cx="2031164" cy="6558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4"/>
          <p:cNvCxnSpPr/>
          <p:nvPr/>
        </p:nvCxnSpPr>
        <p:spPr>
          <a:xfrm flipH="1">
            <a:off x="4368800" y="4656499"/>
            <a:ext cx="3263900" cy="1759044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4"/>
          <p:cNvCxnSpPr/>
          <p:nvPr/>
        </p:nvCxnSpPr>
        <p:spPr>
          <a:xfrm>
            <a:off x="4368801" y="4783593"/>
            <a:ext cx="3507501" cy="1631951"/>
          </a:xfrm>
          <a:prstGeom prst="straightConnector1">
            <a:avLst/>
          </a:prstGeom>
          <a:noFill/>
          <a:ln cap="flat" cmpd="sng" w="571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1811797" y="1589882"/>
            <a:ext cx="86446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en-US">
                <a:solidFill>
                  <a:srgbClr val="0070C0"/>
                </a:solidFill>
              </a:rPr>
              <a:t>Main idea: </a:t>
            </a:r>
            <a:r>
              <a:rPr b="1" i="1" lang="en-US">
                <a:solidFill>
                  <a:srgbClr val="0070C0"/>
                </a:solidFill>
              </a:rPr>
              <a:t>try</a:t>
            </a:r>
            <a:r>
              <a:rPr lang="en-US">
                <a:solidFill>
                  <a:srgbClr val="0070C0"/>
                </a:solidFill>
              </a:rPr>
              <a:t> to match each doctor to top choice;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en-US">
                <a:solidFill>
                  <a:srgbClr val="0070C0"/>
                </a:solidFill>
              </a:rPr>
              <a:t>if you discover a </a:t>
            </a:r>
            <a:r>
              <a:rPr lang="en-US">
                <a:solidFill>
                  <a:schemeClr val="accent6"/>
                </a:solidFill>
              </a:rPr>
              <a:t>blocking pair</a:t>
            </a:r>
            <a:r>
              <a:rPr lang="en-US">
                <a:solidFill>
                  <a:srgbClr val="0070C0"/>
                </a:solidFill>
              </a:rPr>
              <a:t>, just switch the matching!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70C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28" name="Google Shape;128;p5"/>
          <p:cNvSpPr txBox="1"/>
          <p:nvPr>
            <p:ph type="title"/>
          </p:nvPr>
        </p:nvSpPr>
        <p:spPr>
          <a:xfrm>
            <a:off x="2152650" y="30321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C00000"/>
                </a:solidFill>
              </a:rPr>
              <a:t>Deferred Acceptance Algorithm</a:t>
            </a:r>
            <a:endParaRPr sz="4000"/>
          </a:p>
        </p:txBody>
      </p:sp>
      <p:sp>
        <p:nvSpPr>
          <p:cNvPr id="129" name="Google Shape;129;p5"/>
          <p:cNvSpPr txBox="1"/>
          <p:nvPr/>
        </p:nvSpPr>
        <p:spPr>
          <a:xfrm>
            <a:off x="1524001" y="1"/>
            <a:ext cx="3524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1811797" y="2696235"/>
            <a:ext cx="7985391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Almost-pseudo-code: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there is an unmatched doctor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Try to match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next-favorite 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her list;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this 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doesn’t have a doctor yet: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Both Doctor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happy with this new match ☺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Else-if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this 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prefers its current match </a:t>
            </a:r>
            <a:r>
              <a:rPr b="1" lang="en-US" sz="2200">
                <a:solidFill>
                  <a:srgbClr val="BC770B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Doctor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remains unmatched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Else-if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this 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prefers 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</a:t>
            </a:r>
            <a:r>
              <a:rPr b="1" lang="en-US" sz="2200">
                <a:solidFill>
                  <a:srgbClr val="BC770B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Unmatch </a:t>
            </a:r>
            <a:r>
              <a:rPr b="1" lang="en-US" sz="2200">
                <a:solidFill>
                  <a:srgbClr val="BC770B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Match (</a:t>
            </a:r>
            <a:r>
              <a:rPr b="1" lang="en-US" sz="2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hospital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		</a:t>
            </a:r>
            <a:endParaRPr/>
          </a:p>
        </p:txBody>
      </p:sp>
      <p:sp>
        <p:nvSpPr>
          <p:cNvPr id="131" name="Google Shape;13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831850" y="2487610"/>
            <a:ext cx="10515600" cy="9413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Example run-through</a:t>
            </a:r>
            <a:endParaRPr/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8" name="Google Shape;13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144" name="Google Shape;1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145" name="Google Shape;1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146" name="Google Shape;14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147" name="Google Shape;147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7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149" name="Google Shape;149;p7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151" name="Google Shape;151;p7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153" name="Google Shape;153;p7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154" name="Google Shape;154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7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158" name="Google Shape;158;p7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159" name="Google Shape;159;p7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160" name="Google Shape;160;p7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161" name="Google Shape;161;p7"/>
          <p:cNvSpPr txBox="1"/>
          <p:nvPr/>
        </p:nvSpPr>
        <p:spPr>
          <a:xfrm>
            <a:off x="8582036" y="3363806"/>
            <a:ext cx="9733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162" name="Google Shape;162;p7"/>
          <p:cNvSpPr txBox="1"/>
          <p:nvPr/>
        </p:nvSpPr>
        <p:spPr>
          <a:xfrm>
            <a:off x="8582036" y="4578125"/>
            <a:ext cx="9733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168" name="Google Shape;16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169" name="Google Shape;16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170" name="Google Shape;17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171" name="Google Shape;17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8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174" name="Google Shape;174;p8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175" name="Google Shape;175;p8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176" name="Google Shape;176;p8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177" name="Google Shape;177;p8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178" name="Google Shape;178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8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182" name="Google Shape;182;p8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183" name="Google Shape;183;p8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184" name="Google Shape;184;p8"/>
          <p:cNvSpPr txBox="1"/>
          <p:nvPr/>
        </p:nvSpPr>
        <p:spPr>
          <a:xfrm>
            <a:off x="8567024" y="2089203"/>
            <a:ext cx="1040459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185" name="Google Shape;185;p8"/>
          <p:cNvSpPr txBox="1"/>
          <p:nvPr/>
        </p:nvSpPr>
        <p:spPr>
          <a:xfrm>
            <a:off x="8582036" y="3363806"/>
            <a:ext cx="95446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186" name="Google Shape;186;p8"/>
          <p:cNvSpPr txBox="1"/>
          <p:nvPr/>
        </p:nvSpPr>
        <p:spPr>
          <a:xfrm>
            <a:off x="8582036" y="4578125"/>
            <a:ext cx="95446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187" name="Google Shape;187;p8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8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 txBox="1"/>
          <p:nvPr>
            <p:ph type="title"/>
          </p:nvPr>
        </p:nvSpPr>
        <p:spPr>
          <a:xfrm>
            <a:off x="2152650" y="959645"/>
            <a:ext cx="7886700" cy="475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DA Example Run 1 </a:t>
            </a:r>
            <a:endParaRPr/>
          </a:p>
        </p:txBody>
      </p:sp>
      <p:sp>
        <p:nvSpPr>
          <p:cNvPr id="194" name="Google Shape;19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llustration of a doctor" id="195" name="Google Shape;19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13" y="4547173"/>
            <a:ext cx="652841" cy="888222"/>
          </a:xfrm>
          <a:prstGeom prst="snip1Rect">
            <a:avLst>
              <a:gd fmla="val 50000" name="adj"/>
            </a:avLst>
          </a:prstGeom>
          <a:noFill/>
          <a:ln>
            <a:noFill/>
          </a:ln>
        </p:spPr>
      </p:pic>
      <p:pic>
        <p:nvPicPr>
          <p:cNvPr descr="File:Doctor Showing Clipboard Cartoon.svg" id="196" name="Google Shape;19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9295" y="1955402"/>
            <a:ext cx="923876" cy="9941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qrlWXrqrtetsETFI_IPXh9RDJ9R7zI0goJNGYQIIx08gaKBvF0A" id="197" name="Google Shape;19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9295" y="3259135"/>
            <a:ext cx="923876" cy="994172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9"/>
          <p:cNvSpPr txBox="1"/>
          <p:nvPr/>
        </p:nvSpPr>
        <p:spPr>
          <a:xfrm>
            <a:off x="1524000" y="290666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endParaRPr/>
          </a:p>
        </p:txBody>
      </p:sp>
      <p:sp>
        <p:nvSpPr>
          <p:cNvPr id="199" name="Google Shape;199;p9"/>
          <p:cNvSpPr txBox="1"/>
          <p:nvPr/>
        </p:nvSpPr>
        <p:spPr>
          <a:xfrm>
            <a:off x="1524000" y="4190282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Bob</a:t>
            </a:r>
            <a:endParaRPr/>
          </a:p>
        </p:txBody>
      </p:sp>
      <p:sp>
        <p:nvSpPr>
          <p:cNvPr id="200" name="Google Shape;200;p9"/>
          <p:cNvSpPr txBox="1"/>
          <p:nvPr/>
        </p:nvSpPr>
        <p:spPr>
          <a:xfrm>
            <a:off x="1524000" y="5449907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Charlie</a:t>
            </a:r>
            <a:endParaRPr/>
          </a:p>
        </p:txBody>
      </p:sp>
      <p:sp>
        <p:nvSpPr>
          <p:cNvPr id="201" name="Google Shape;201;p9"/>
          <p:cNvSpPr txBox="1"/>
          <p:nvPr/>
        </p:nvSpPr>
        <p:spPr>
          <a:xfrm>
            <a:off x="2584517" y="2377322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X, Y, Z</a:t>
            </a:r>
            <a:endParaRPr/>
          </a:p>
        </p:txBody>
      </p:sp>
      <p:sp>
        <p:nvSpPr>
          <p:cNvPr id="202" name="Google Shape;202;p9"/>
          <p:cNvSpPr txBox="1"/>
          <p:nvPr/>
        </p:nvSpPr>
        <p:spPr>
          <a:xfrm>
            <a:off x="2584517" y="3695848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X, Z</a:t>
            </a:r>
            <a:endParaRPr/>
          </a:p>
        </p:txBody>
      </p:sp>
      <p:sp>
        <p:nvSpPr>
          <p:cNvPr id="203" name="Google Shape;203;p9"/>
          <p:cNvSpPr txBox="1"/>
          <p:nvPr/>
        </p:nvSpPr>
        <p:spPr>
          <a:xfrm>
            <a:off x="2584517" y="4907467"/>
            <a:ext cx="82720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Y, Z, X</a:t>
            </a:r>
            <a:endParaRPr/>
          </a:p>
        </p:txBody>
      </p:sp>
      <p:pic>
        <p:nvPicPr>
          <p:cNvPr id="204" name="Google Shape;204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15573" y="1876767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15572" y="3088384"/>
            <a:ext cx="967978" cy="80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55362" y="4300003"/>
            <a:ext cx="967979" cy="803672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9"/>
          <p:cNvSpPr txBox="1"/>
          <p:nvPr/>
        </p:nvSpPr>
        <p:spPr>
          <a:xfrm>
            <a:off x="9515572" y="2631238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  <p:sp>
        <p:nvSpPr>
          <p:cNvPr id="208" name="Google Shape;208;p9"/>
          <p:cNvSpPr txBox="1"/>
          <p:nvPr/>
        </p:nvSpPr>
        <p:spPr>
          <a:xfrm>
            <a:off x="9522328" y="3819030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endParaRPr/>
          </a:p>
        </p:txBody>
      </p:sp>
      <p:sp>
        <p:nvSpPr>
          <p:cNvPr id="209" name="Google Shape;209;p9"/>
          <p:cNvSpPr txBox="1"/>
          <p:nvPr/>
        </p:nvSpPr>
        <p:spPr>
          <a:xfrm>
            <a:off x="9555361" y="5103674"/>
            <a:ext cx="954464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endParaRPr/>
          </a:p>
        </p:txBody>
      </p:sp>
      <p:sp>
        <p:nvSpPr>
          <p:cNvPr id="210" name="Google Shape;210;p9"/>
          <p:cNvSpPr txBox="1"/>
          <p:nvPr/>
        </p:nvSpPr>
        <p:spPr>
          <a:xfrm>
            <a:off x="8567024" y="2089203"/>
            <a:ext cx="115140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A, C</a:t>
            </a:r>
            <a:endParaRPr/>
          </a:p>
        </p:txBody>
      </p:sp>
      <p:sp>
        <p:nvSpPr>
          <p:cNvPr id="211" name="Google Shape;211;p9"/>
          <p:cNvSpPr txBox="1"/>
          <p:nvPr/>
        </p:nvSpPr>
        <p:spPr>
          <a:xfrm>
            <a:off x="8582036" y="3363806"/>
            <a:ext cx="954463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B, C</a:t>
            </a:r>
            <a:endParaRPr/>
          </a:p>
        </p:txBody>
      </p:sp>
      <p:sp>
        <p:nvSpPr>
          <p:cNvPr id="212" name="Google Shape;212;p9"/>
          <p:cNvSpPr txBox="1"/>
          <p:nvPr/>
        </p:nvSpPr>
        <p:spPr>
          <a:xfrm>
            <a:off x="8582036" y="4578125"/>
            <a:ext cx="973325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B, C, A</a:t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 flipH="1" rot="10800000">
            <a:off x="2583314" y="2068748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p9"/>
          <p:cNvCxnSpPr/>
          <p:nvPr/>
        </p:nvCxnSpPr>
        <p:spPr>
          <a:xfrm flipH="1" rot="10800000">
            <a:off x="3588471" y="2285412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15" name="Google Shape;215;p9"/>
          <p:cNvSpPr/>
          <p:nvPr/>
        </p:nvSpPr>
        <p:spPr>
          <a:xfrm flipH="1" rot="10800000">
            <a:off x="2583314" y="3395962"/>
            <a:ext cx="261594" cy="337079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9"/>
          <p:cNvCxnSpPr/>
          <p:nvPr/>
        </p:nvCxnSpPr>
        <p:spPr>
          <a:xfrm flipH="1" rot="10800000">
            <a:off x="3588471" y="3560015"/>
            <a:ext cx="4793530" cy="28811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2021-11-02T03:41:46Z</dcterms:created>
  <dc:creator>Bryan William Zhu</dc:creator>
</cp:coreProperties>
</file>