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43"/>
  </p:notesMasterIdLst>
  <p:sldIdLst>
    <p:sldId id="256" r:id="rId2"/>
    <p:sldId id="497" r:id="rId3"/>
    <p:sldId id="499" r:id="rId4"/>
    <p:sldId id="498" r:id="rId5"/>
    <p:sldId id="500" r:id="rId6"/>
    <p:sldId id="501" r:id="rId7"/>
    <p:sldId id="502" r:id="rId8"/>
    <p:sldId id="503" r:id="rId9"/>
    <p:sldId id="505" r:id="rId10"/>
    <p:sldId id="506" r:id="rId11"/>
    <p:sldId id="507" r:id="rId12"/>
    <p:sldId id="508" r:id="rId13"/>
    <p:sldId id="509" r:id="rId14"/>
    <p:sldId id="511" r:id="rId15"/>
    <p:sldId id="512" r:id="rId16"/>
    <p:sldId id="510" r:id="rId17"/>
    <p:sldId id="513" r:id="rId18"/>
    <p:sldId id="514" r:id="rId19"/>
    <p:sldId id="528" r:id="rId20"/>
    <p:sldId id="515" r:id="rId21"/>
    <p:sldId id="516" r:id="rId22"/>
    <p:sldId id="517" r:id="rId23"/>
    <p:sldId id="518" r:id="rId24"/>
    <p:sldId id="519" r:id="rId25"/>
    <p:sldId id="520" r:id="rId26"/>
    <p:sldId id="521" r:id="rId27"/>
    <p:sldId id="523" r:id="rId28"/>
    <p:sldId id="524" r:id="rId29"/>
    <p:sldId id="525" r:id="rId30"/>
    <p:sldId id="531" r:id="rId31"/>
    <p:sldId id="526" r:id="rId32"/>
    <p:sldId id="527" r:id="rId33"/>
    <p:sldId id="530" r:id="rId34"/>
    <p:sldId id="532" r:id="rId35"/>
    <p:sldId id="533" r:id="rId36"/>
    <p:sldId id="534" r:id="rId37"/>
    <p:sldId id="543" r:id="rId38"/>
    <p:sldId id="540" r:id="rId39"/>
    <p:sldId id="541" r:id="rId40"/>
    <p:sldId id="542" r:id="rId41"/>
    <p:sldId id="460" r:id="rId42"/>
  </p:sldIdLst>
  <p:sldSz cx="9144000" cy="6858000" type="screen4x3"/>
  <p:notesSz cx="6858000" cy="9144000"/>
  <p:embeddedFontLst>
    <p:embeddedFont>
      <p:font typeface="Cambria Math" panose="02040503050406030204" pitchFamily="18"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75043A-9467-0D92-AA89-977AD98BC31C}" name="Webber, Daniel Frederick" initials="DW" userId="S::dfw11@pitt.edu::9471fc7b-4303-4c1e-aaf4-cad0a0ea9a2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A58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0D46EC-EA9A-41D6-8947-1561CB71840C}">
  <a:tblStyle styleId="{720D46EC-EA9A-41D6-8947-1561CB71840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6"/>
    <p:restoredTop sz="77458"/>
  </p:normalViewPr>
  <p:slideViewPr>
    <p:cSldViewPr snapToGrid="0">
      <p:cViewPr varScale="1">
        <p:scale>
          <a:sx n="87" d="100"/>
          <a:sy n="87" d="100"/>
        </p:scale>
        <p:origin x="2136"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FC10C-DD03-B28E-9728-7F5740AC42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87B042-F07B-035B-F90F-F9CE663836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387855-0836-CC03-0A35-141575C6EC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533C5A-D16F-553B-78F0-CCA40403F824}"/>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3049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11912-CB2E-DFDD-4B13-E8BF852B94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6DA12-7FE0-BFA1-C4FD-AE606230C8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F8B28-2D47-13B3-D69B-8FECF19258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6707D5-830D-5411-F850-2D62E087D7EE}"/>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876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2888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3035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think more about how to answer that question, we can turn to my field of study…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1765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1509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basically what we said last time about the values involved in high-speed rail.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6383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question came up last time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3566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people who think this! They’re called utilitarians.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2497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525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1831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return of measurement problems!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323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many EAs are utilitarians, “doing the most good” often means “producing the most happiness”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624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the EA are doing our knapsack problem. You have $N to donate, and you have to decide the most valuable way to distribute it.</a:t>
            </a:r>
          </a:p>
          <a:p>
            <a:endParaRPr lang="en-US" dirty="0"/>
          </a:p>
          <a:p>
            <a:r>
              <a:rPr lang="en-US" dirty="0"/>
              <a:t>There are philosophers out there right now who are trying to do and compare these sums! Some longtermists estimate that if humanity survives long enough, there could eventually be 10^58 people (almost all living only digitally, in virtual realities, of course).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51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5231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there more to value or ethics than maximizing overall happiness?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7389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6225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7915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a utilitarian, the fraud only makes a difference if it causes enough unhappiness. But it might not, especially if the other terms are huge. Still, you might think that it’s just wrong to defraud people, no matter what good you can accomplish by doing so.</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5179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Or, to return to our more normal example, suppose you’ve already promised all $N to the arts endowment—maybe as part of a deal that included cutting their normal budget. Then you might think it doesn’t even matter what the values are here: you’re obligated to allocate all $N to the arts, even if another use of the money might be more valuable overall</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2699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1533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1FF0D-B547-111B-F92B-44D4FC371D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9EE04C-407C-CC4F-1339-A3FFA7D1AC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F30588-F648-9766-5AC3-CF62476C96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4E7294-E2A3-AAF3-F1B0-DBAF14D4F1EE}"/>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2159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2827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F5FA8-AA7E-2CE2-D2A2-4059D2A412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651247-5206-B97D-EC1B-D9636A9CC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FC9C9F-8506-AD1C-4AC1-B7B85D7F05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D67696-E3C2-A610-51B3-33773382B57A}"/>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081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519D6-A798-E117-894C-FA68EEEA9B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C3B8B0-E07D-3958-CDC8-341B0612C4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4309E4-BEC7-7CFC-B9F9-375EC88DC1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FC71B6-0153-A582-94EC-4A80D03E272A}"/>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7078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one’s a thinker! … so let’s actually have a think and discuss! Set aside incommensurability for now—just think, when there are multiple values or goods at stake, how do you decide what to do? You can think of big policy-level stuff like high-speed rail and emissions, or just more normal stuff, like maybe cases where your interests conflict with your family’s or your friends’.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0683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last point is super important, and leads me to the first of two warnings.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4778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1892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3C984-5E4B-16F1-54F9-7449CE194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6C0161-2E7C-5C9F-A6E5-E04E21DC59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4DBED6-4744-8AED-FBC8-7CE159EC5C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769520-CE23-FA32-5A09-F418BF904C71}"/>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8884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7" name="Google Shape;3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1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1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1" name="Google Shape;81;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1" name="Google Shape;91;p1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2" name="Google Shape;92;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3" name="Google Shape;93;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4" name="Google Shape;94;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9" name="Google Shape;99;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0" name="Google Shape;100;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6"/>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5" name="Google Shape;105;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6" name="Google Shape;106;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5" name="Google Shape;15;p1"/>
          <p:cNvSpPr txBox="1"/>
          <p:nvPr/>
        </p:nvSpPr>
        <p:spPr>
          <a:xfrm>
            <a:off x="0" y="0"/>
            <a:ext cx="2057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dirty="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8" r:id="rId4"/>
    <p:sldLayoutId id="2147483660" r:id="rId5"/>
    <p:sldLayoutId id="2147483661" r:id="rId6"/>
    <p:sldLayoutId id="214748366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webberdf@stanford.edu" TargetMode="External"/><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ctrTitle"/>
          </p:nvPr>
        </p:nvSpPr>
        <p:spPr>
          <a:xfrm>
            <a:off x="685800" y="418978"/>
            <a:ext cx="7772400" cy="108918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dirty="0"/>
              <a:t>Lecture 14.5</a:t>
            </a:r>
            <a:endParaRPr dirty="0"/>
          </a:p>
        </p:txBody>
      </p:sp>
      <p:sp>
        <p:nvSpPr>
          <p:cNvPr id="130" name="Google Shape;130;p20"/>
          <p:cNvSpPr txBox="1">
            <a:spLocks noGrp="1"/>
          </p:cNvSpPr>
          <p:nvPr>
            <p:ph type="subTitle" idx="1"/>
          </p:nvPr>
        </p:nvSpPr>
        <p:spPr>
          <a:xfrm>
            <a:off x="1143000" y="1684849"/>
            <a:ext cx="6858000" cy="8920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400"/>
              <a:buNone/>
            </a:pPr>
            <a:r>
              <a:rPr lang="en-US" sz="4400" dirty="0"/>
              <a:t>Making Value Judgments</a:t>
            </a:r>
            <a:endParaRPr sz="4400" dirty="0"/>
          </a:p>
        </p:txBody>
      </p:sp>
      <p:sp>
        <p:nvSpPr>
          <p:cNvPr id="135" name="Google Shape;135;p20"/>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dirty="0"/>
          </a:p>
        </p:txBody>
      </p:sp>
      <p:sp>
        <p:nvSpPr>
          <p:cNvPr id="2" name="Google Shape;130;p20">
            <a:extLst>
              <a:ext uri="{FF2B5EF4-FFF2-40B4-BE49-F238E27FC236}">
                <a16:creationId xmlns:a16="http://schemas.microsoft.com/office/drawing/2014/main" id="{CC3E3580-F738-FE3E-5C1A-F21F7AEE1A78}"/>
              </a:ext>
            </a:extLst>
          </p:cNvPr>
          <p:cNvSpPr txBox="1">
            <a:spLocks/>
          </p:cNvSpPr>
          <p:nvPr/>
        </p:nvSpPr>
        <p:spPr>
          <a:xfrm>
            <a:off x="1143000" y="5866410"/>
            <a:ext cx="6858000" cy="57261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spcBef>
                <a:spcPts val="0"/>
              </a:spcBef>
              <a:buSzPts val="4400"/>
            </a:pPr>
            <a:r>
              <a:rPr lang="en-US" sz="3200" dirty="0"/>
              <a:t>Dan Webber, PhD</a:t>
            </a:r>
          </a:p>
        </p:txBody>
      </p:sp>
      <p:pic>
        <p:nvPicPr>
          <p:cNvPr id="3" name="Picture 2" descr="A gold scale with black lines&#10;&#10;Description automatically generated">
            <a:extLst>
              <a:ext uri="{FF2B5EF4-FFF2-40B4-BE49-F238E27FC236}">
                <a16:creationId xmlns:a16="http://schemas.microsoft.com/office/drawing/2014/main" id="{AD394E4E-D03F-C169-0C56-3BD727CAA2D0}"/>
              </a:ext>
            </a:extLst>
          </p:cNvPr>
          <p:cNvPicPr>
            <a:picLocks noChangeAspect="1"/>
          </p:cNvPicPr>
          <p:nvPr/>
        </p:nvPicPr>
        <p:blipFill>
          <a:blip r:embed="rId3"/>
          <a:stretch>
            <a:fillRect/>
          </a:stretch>
        </p:blipFill>
        <p:spPr>
          <a:xfrm>
            <a:off x="2733096" y="2860538"/>
            <a:ext cx="3403377" cy="24870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74F7-36B9-A639-EE44-2382585A78ED}"/>
              </a:ext>
            </a:extLst>
          </p:cNvPr>
          <p:cNvSpPr>
            <a:spLocks noGrp="1"/>
          </p:cNvSpPr>
          <p:nvPr>
            <p:ph type="title"/>
          </p:nvPr>
        </p:nvSpPr>
        <p:spPr/>
        <p:txBody>
          <a:bodyPr/>
          <a:lstStyle/>
          <a:p>
            <a:r>
              <a:rPr lang="en-US" dirty="0"/>
              <a:t>Warning #2</a:t>
            </a:r>
          </a:p>
        </p:txBody>
      </p:sp>
      <p:sp>
        <p:nvSpPr>
          <p:cNvPr id="3" name="Text Placeholder 2">
            <a:extLst>
              <a:ext uri="{FF2B5EF4-FFF2-40B4-BE49-F238E27FC236}">
                <a16:creationId xmlns:a16="http://schemas.microsoft.com/office/drawing/2014/main" id="{5A81F3B0-FA42-E309-24A5-DB475600FA89}"/>
              </a:ext>
            </a:extLst>
          </p:cNvPr>
          <p:cNvSpPr>
            <a:spLocks noGrp="1"/>
          </p:cNvSpPr>
          <p:nvPr>
            <p:ph type="body" idx="1"/>
          </p:nvPr>
        </p:nvSpPr>
        <p:spPr/>
        <p:txBody>
          <a:bodyPr/>
          <a:lstStyle/>
          <a:p>
            <a:r>
              <a:rPr lang="en-US" dirty="0"/>
              <a:t>Our time is short, and I’m going to try to cover material that a philosophy class would devote weeks to (while also keeping CS in view)</a:t>
            </a:r>
          </a:p>
          <a:p>
            <a:r>
              <a:rPr lang="en-US" dirty="0"/>
              <a:t>This means I’m going to have to simplify some things, in ways that might seem lazy if you’ve ever studied this stuff before</a:t>
            </a:r>
          </a:p>
          <a:p>
            <a:r>
              <a:rPr lang="en-US" dirty="0"/>
              <a:t>Remember, I’m always available to                    chat if you want to dig deeper!</a:t>
            </a:r>
          </a:p>
        </p:txBody>
      </p:sp>
      <p:sp>
        <p:nvSpPr>
          <p:cNvPr id="4" name="Slide Number Placeholder 3">
            <a:extLst>
              <a:ext uri="{FF2B5EF4-FFF2-40B4-BE49-F238E27FC236}">
                <a16:creationId xmlns:a16="http://schemas.microsoft.com/office/drawing/2014/main" id="{9C1654F3-2223-E83D-EE27-F1E0E44263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pic>
        <p:nvPicPr>
          <p:cNvPr id="3074" name="Picture 2">
            <a:extLst>
              <a:ext uri="{FF2B5EF4-FFF2-40B4-BE49-F238E27FC236}">
                <a16:creationId xmlns:a16="http://schemas.microsoft.com/office/drawing/2014/main" id="{99422542-ECDA-FDB6-6829-58096BA422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8700" y="4001294"/>
            <a:ext cx="2755900" cy="2616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red light with yellow rays&#10;&#10;Description automatically generated">
            <a:extLst>
              <a:ext uri="{FF2B5EF4-FFF2-40B4-BE49-F238E27FC236}">
                <a16:creationId xmlns:a16="http://schemas.microsoft.com/office/drawing/2014/main" id="{E4B4BB2C-2884-09F0-73A2-7CA1DE2B162F}"/>
              </a:ext>
            </a:extLst>
          </p:cNvPr>
          <p:cNvPicPr>
            <a:picLocks noChangeAspect="1"/>
          </p:cNvPicPr>
          <p:nvPr/>
        </p:nvPicPr>
        <p:blipFill>
          <a:blip r:embed="rId3"/>
          <a:stretch>
            <a:fillRect/>
          </a:stretch>
        </p:blipFill>
        <p:spPr>
          <a:xfrm>
            <a:off x="7185314" y="0"/>
            <a:ext cx="1958686" cy="2079908"/>
          </a:xfrm>
          <a:prstGeom prst="rect">
            <a:avLst/>
          </a:prstGeom>
        </p:spPr>
      </p:pic>
    </p:spTree>
    <p:extLst>
      <p:ext uri="{BB962C8B-B14F-4D97-AF65-F5344CB8AC3E}">
        <p14:creationId xmlns:p14="http://schemas.microsoft.com/office/powerpoint/2010/main" val="308598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Many question marks on black background">
            <a:extLst>
              <a:ext uri="{FF2B5EF4-FFF2-40B4-BE49-F238E27FC236}">
                <a16:creationId xmlns:a16="http://schemas.microsoft.com/office/drawing/2014/main" id="{F83BD417-DDE4-EDA8-2432-32C662E341F4}"/>
              </a:ext>
            </a:extLst>
          </p:cNvPr>
          <p:cNvPicPr>
            <a:picLocks noChangeAspect="1"/>
          </p:cNvPicPr>
          <p:nvPr/>
        </p:nvPicPr>
        <p:blipFill rotWithShape="1">
          <a:blip r:embed="rId2">
            <a:alphaModFix/>
          </a:blip>
          <a:srcRect l="47244" r="2" b="2"/>
          <a:stretch/>
        </p:blipFill>
        <p:spPr>
          <a:xfrm>
            <a:off x="3212926" y="10"/>
            <a:ext cx="5931074" cy="6857992"/>
          </a:xfrm>
          <a:prstGeom prst="rect">
            <a:avLst/>
          </a:prstGeom>
        </p:spPr>
      </p:pic>
      <p:sp>
        <p:nvSpPr>
          <p:cNvPr id="19" name="Rectangle 18">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6690F7-B862-A74D-3BE1-70FF817D36D4}"/>
              </a:ext>
            </a:extLst>
          </p:cNvPr>
          <p:cNvSpPr>
            <a:spLocks noGrp="1"/>
          </p:cNvSpPr>
          <p:nvPr>
            <p:ph type="title"/>
          </p:nvPr>
        </p:nvSpPr>
        <p:spPr>
          <a:xfrm>
            <a:off x="546497" y="1115219"/>
            <a:ext cx="4347621" cy="2387600"/>
          </a:xfrm>
        </p:spPr>
        <p:txBody>
          <a:bodyPr vert="horz" lIns="91440" tIns="45720" rIns="91440" bIns="45720" rtlCol="0" anchor="b">
            <a:normAutofit/>
          </a:bodyPr>
          <a:lstStyle/>
          <a:p>
            <a:pPr>
              <a:spcBef>
                <a:spcPct val="0"/>
              </a:spcBef>
            </a:pPr>
            <a:r>
              <a:rPr lang="en-US" kern="1200" dirty="0">
                <a:solidFill>
                  <a:schemeClr val="bg1"/>
                </a:solidFill>
                <a:latin typeface="Calibri" panose="020F0502020204030204" pitchFamily="34" charset="0"/>
                <a:ea typeface="+mj-ea"/>
                <a:cs typeface="Calibri" panose="020F0502020204030204" pitchFamily="34" charset="0"/>
              </a:rPr>
              <a:t>Value judgments in algorithms</a:t>
            </a:r>
          </a:p>
        </p:txBody>
      </p:sp>
      <p:cxnSp>
        <p:nvCxnSpPr>
          <p:cNvPr id="21" name="Straight Connector 20">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6438" y="3681408"/>
            <a:ext cx="895111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0ECF519-4D5A-AF48-C18D-D472EFEF440E}"/>
              </a:ext>
            </a:extLst>
          </p:cNvPr>
          <p:cNvSpPr>
            <a:spLocks noGrp="1"/>
          </p:cNvSpPr>
          <p:nvPr>
            <p:ph type="sldNum" idx="12"/>
          </p:nvPr>
        </p:nvSpPr>
        <p:spPr>
          <a:xfrm>
            <a:off x="6457950" y="6356350"/>
            <a:ext cx="2057400" cy="365125"/>
          </a:xfrm>
        </p:spPr>
        <p:txBody>
          <a:bodyPr vert="horz" lIns="91440" tIns="45720" rIns="91440" bIns="45720" rtlCol="0" anchor="ctr">
            <a:normAutofit/>
          </a:bodyPr>
          <a:lstStyle/>
          <a:p>
            <a:pPr>
              <a:spcAft>
                <a:spcPts val="600"/>
              </a:spcAft>
              <a:buClrTx/>
              <a:defRPr/>
            </a:pPr>
            <a:fld id="{00000000-1234-1234-1234-123412341234}" type="slidenum">
              <a:rPr lang="en-US" kern="1200">
                <a:solidFill>
                  <a:srgbClr val="FFFFFF"/>
                </a:solidFill>
                <a:ea typeface="+mn-ea"/>
                <a:cs typeface="+mn-cs"/>
              </a:rPr>
              <a:pPr>
                <a:spcAft>
                  <a:spcPts val="600"/>
                </a:spcAft>
                <a:buClrTx/>
                <a:defRPr/>
              </a:pPr>
              <a:t>11</a:t>
            </a:fld>
            <a:endParaRPr lang="en-US" kern="1200" dirty="0">
              <a:solidFill>
                <a:srgbClr val="FFFFFF"/>
              </a:solidFill>
              <a:ea typeface="+mn-ea"/>
              <a:cs typeface="+mn-cs"/>
            </a:endParaRPr>
          </a:p>
        </p:txBody>
      </p:sp>
    </p:spTree>
    <p:extLst>
      <p:ext uri="{BB962C8B-B14F-4D97-AF65-F5344CB8AC3E}">
        <p14:creationId xmlns:p14="http://schemas.microsoft.com/office/powerpoint/2010/main" val="2379474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C3715-C1E7-38D8-C445-99DD13E928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8A9669-09F3-9178-A5F4-D9284E38475B}"/>
              </a:ext>
            </a:extLst>
          </p:cNvPr>
          <p:cNvSpPr>
            <a:spLocks noGrp="1"/>
          </p:cNvSpPr>
          <p:nvPr>
            <p:ph type="title"/>
          </p:nvPr>
        </p:nvSpPr>
        <p:spPr>
          <a:xfrm>
            <a:off x="628650" y="365126"/>
            <a:ext cx="8043402" cy="1325563"/>
          </a:xfrm>
        </p:spPr>
        <p:txBody>
          <a:bodyPr/>
          <a:lstStyle/>
          <a:p>
            <a:r>
              <a:rPr lang="en-US" dirty="0"/>
              <a:t>Last time, we found difficult value judgments in a sorting example</a:t>
            </a:r>
          </a:p>
        </p:txBody>
      </p:sp>
      <p:sp>
        <p:nvSpPr>
          <p:cNvPr id="3" name="Text Placeholder 2">
            <a:extLst>
              <a:ext uri="{FF2B5EF4-FFF2-40B4-BE49-F238E27FC236}">
                <a16:creationId xmlns:a16="http://schemas.microsoft.com/office/drawing/2014/main" id="{95A34932-C3F4-0D2D-FF7D-476E081500DE}"/>
              </a:ext>
            </a:extLst>
          </p:cNvPr>
          <p:cNvSpPr>
            <a:spLocks noGrp="1"/>
          </p:cNvSpPr>
          <p:nvPr>
            <p:ph type="body" idx="1"/>
          </p:nvPr>
        </p:nvSpPr>
        <p:spPr>
          <a:xfrm>
            <a:off x="628649" y="2020529"/>
            <a:ext cx="8173679" cy="1061883"/>
          </a:xfrm>
        </p:spPr>
        <p:txBody>
          <a:bodyPr/>
          <a:lstStyle/>
          <a:p>
            <a:pPr marL="114300" indent="0">
              <a:buNone/>
            </a:pPr>
            <a:r>
              <a:rPr lang="en-US" i="1" dirty="0"/>
              <a:t>Which function should we use for </a:t>
            </a:r>
            <a:r>
              <a:rPr lang="en-US" b="1" i="1" dirty="0"/>
              <a:t>f</a:t>
            </a:r>
            <a:r>
              <a:rPr lang="en-US" i="1" dirty="0"/>
              <a:t>?</a:t>
            </a:r>
            <a:endParaRPr lang="en-US" b="1" i="1" dirty="0"/>
          </a:p>
        </p:txBody>
      </p:sp>
      <p:sp>
        <p:nvSpPr>
          <p:cNvPr id="4" name="Slide Number Placeholder 3">
            <a:extLst>
              <a:ext uri="{FF2B5EF4-FFF2-40B4-BE49-F238E27FC236}">
                <a16:creationId xmlns:a16="http://schemas.microsoft.com/office/drawing/2014/main" id="{1A0984BB-6241-A940-11CB-65907712A8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graphicFrame>
        <p:nvGraphicFramePr>
          <p:cNvPr id="6" name="Table 5">
            <a:extLst>
              <a:ext uri="{FF2B5EF4-FFF2-40B4-BE49-F238E27FC236}">
                <a16:creationId xmlns:a16="http://schemas.microsoft.com/office/drawing/2014/main" id="{4A261074-CDE9-2B96-F2E8-7FE59170DDAE}"/>
              </a:ext>
            </a:extLst>
          </p:cNvPr>
          <p:cNvGraphicFramePr>
            <a:graphicFrameLocks noGrp="1"/>
          </p:cNvGraphicFramePr>
          <p:nvPr/>
        </p:nvGraphicFramePr>
        <p:xfrm>
          <a:off x="105697" y="3082413"/>
          <a:ext cx="5955890" cy="3849496"/>
        </p:xfrm>
        <a:graphic>
          <a:graphicData uri="http://schemas.openxmlformats.org/drawingml/2006/table">
            <a:tbl>
              <a:tblPr firstRow="1" bandRow="1">
                <a:tableStyleId>{720D46EC-EA9A-41D6-8947-1561CB71840C}</a:tableStyleId>
              </a:tblPr>
              <a:tblGrid>
                <a:gridCol w="1988574">
                  <a:extLst>
                    <a:ext uri="{9D8B030D-6E8A-4147-A177-3AD203B41FA5}">
                      <a16:colId xmlns:a16="http://schemas.microsoft.com/office/drawing/2014/main" val="388634326"/>
                    </a:ext>
                  </a:extLst>
                </a:gridCol>
                <a:gridCol w="1165123">
                  <a:extLst>
                    <a:ext uri="{9D8B030D-6E8A-4147-A177-3AD203B41FA5}">
                      <a16:colId xmlns:a16="http://schemas.microsoft.com/office/drawing/2014/main" val="2718288171"/>
                    </a:ext>
                  </a:extLst>
                </a:gridCol>
                <a:gridCol w="1504335">
                  <a:extLst>
                    <a:ext uri="{9D8B030D-6E8A-4147-A177-3AD203B41FA5}">
                      <a16:colId xmlns:a16="http://schemas.microsoft.com/office/drawing/2014/main" val="847603897"/>
                    </a:ext>
                  </a:extLst>
                </a:gridCol>
                <a:gridCol w="1297858">
                  <a:extLst>
                    <a:ext uri="{9D8B030D-6E8A-4147-A177-3AD203B41FA5}">
                      <a16:colId xmlns:a16="http://schemas.microsoft.com/office/drawing/2014/main" val="4273065679"/>
                    </a:ext>
                  </a:extLst>
                </a:gridCol>
              </a:tblGrid>
              <a:tr h="749052">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a:t>
                      </a:r>
                    </a:p>
                    <a:p>
                      <a:r>
                        <a:rPr lang="en-US" sz="2400" b="1" dirty="0">
                          <a:latin typeface="Calibri" panose="020F0502020204030204" pitchFamily="34" charset="0"/>
                          <a:cs typeface="Calibri" panose="020F0502020204030204" pitchFamily="34" charset="0"/>
                        </a:rPr>
                        <a:t>SF -&gt; LA</a:t>
                      </a:r>
                    </a:p>
                  </a:txBody>
                  <a:tcPr/>
                </a:tc>
                <a:tc>
                  <a:txBody>
                    <a:bodyPr/>
                    <a:lstStyle/>
                    <a:p>
                      <a:r>
                        <a:rPr lang="en-US" sz="2400" b="1" dirty="0">
                          <a:latin typeface="Calibri" panose="020F0502020204030204" pitchFamily="34" charset="0"/>
                          <a:cs typeface="Calibri" panose="020F0502020204030204" pitchFamily="34" charset="0"/>
                        </a:rPr>
                        <a:t>Emissions reduction</a:t>
                      </a:r>
                    </a:p>
                  </a:txBody>
                  <a:tcPr/>
                </a:tc>
                <a:tc>
                  <a:txBody>
                    <a:bodyPr/>
                    <a:lstStyle/>
                    <a:p>
                      <a:r>
                        <a:rPr lang="en-US" sz="2400" b="1" dirty="0">
                          <a:latin typeface="Calibri" panose="020F0502020204030204" pitchFamily="34" charset="0"/>
                          <a:cs typeface="Calibri" panose="020F0502020204030204" pitchFamily="34" charset="0"/>
                        </a:rPr>
                        <a:t>f(t, e)</a:t>
                      </a:r>
                    </a:p>
                  </a:txBody>
                  <a:tcPr/>
                </a:tc>
                <a:extLst>
                  <a:ext uri="{0D108BD9-81ED-4DB2-BD59-A6C34878D82A}">
                    <a16:rowId xmlns:a16="http://schemas.microsoft.com/office/drawing/2014/main" val="1246052345"/>
                  </a:ext>
                </a:extLst>
              </a:tr>
              <a:tr h="600445">
                <a:tc>
                  <a:txBody>
                    <a:bodyPr/>
                    <a:lstStyle/>
                    <a:p>
                      <a:r>
                        <a:rPr lang="en-US" sz="2400" dirty="0">
                          <a:latin typeface="Calibri" panose="020F0502020204030204" pitchFamily="34" charset="0"/>
                          <a:cs typeface="Calibri" panose="020F0502020204030204" pitchFamily="34" charset="0"/>
                        </a:rPr>
                        <a:t>Coastal</a:t>
                      </a:r>
                    </a:p>
                  </a:txBody>
                  <a:tcPr/>
                </a:tc>
                <a:tc>
                  <a:txBody>
                    <a:bodyPr/>
                    <a:lstStyle/>
                    <a:p>
                      <a:r>
                        <a:rPr lang="en-US" sz="2400" dirty="0">
                          <a:latin typeface="Calibri" panose="020F0502020204030204" pitchFamily="34" charset="0"/>
                          <a:cs typeface="Calibri" panose="020F0502020204030204" pitchFamily="34" charset="0"/>
                        </a:rPr>
                        <a:t>180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r>
                        <a:rPr lang="en-US" sz="24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566321374"/>
                  </a:ext>
                </a:extLst>
              </a:tr>
              <a:tr h="600445">
                <a:tc>
                  <a:txBody>
                    <a:bodyPr/>
                    <a:lstStyle/>
                    <a:p>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135</a:t>
                      </a:r>
                    </a:p>
                  </a:txBody>
                  <a:tcPr/>
                </a:tc>
                <a:tc>
                  <a:txBody>
                    <a:bodyPr/>
                    <a:lstStyle/>
                    <a:p>
                      <a:r>
                        <a:rPr lang="en-US" sz="2400" dirty="0">
                          <a:latin typeface="Calibri" panose="020F0502020204030204" pitchFamily="34" charset="0"/>
                          <a:cs typeface="Calibri" panose="020F0502020204030204" pitchFamily="34" charset="0"/>
                        </a:rPr>
                        <a:t>1.5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3014746199"/>
                  </a:ext>
                </a:extLst>
              </a:tr>
              <a:tr h="62475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27305222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1605404680"/>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2304492726"/>
                  </a:ext>
                </a:extLst>
              </a:tr>
            </a:tbl>
          </a:graphicData>
        </a:graphic>
      </p:graphicFrame>
      <p:pic>
        <p:nvPicPr>
          <p:cNvPr id="5" name="Picture 4" descr="A map of a city&#10;&#10;Description automatically generated">
            <a:extLst>
              <a:ext uri="{FF2B5EF4-FFF2-40B4-BE49-F238E27FC236}">
                <a16:creationId xmlns:a16="http://schemas.microsoft.com/office/drawing/2014/main" id="{00D2BF0E-ECF2-2797-CF4D-B97CF7AA516D}"/>
              </a:ext>
            </a:extLst>
          </p:cNvPr>
          <p:cNvPicPr>
            <a:picLocks noChangeAspect="1"/>
          </p:cNvPicPr>
          <p:nvPr/>
        </p:nvPicPr>
        <p:blipFill rotWithShape="1">
          <a:blip r:embed="rId3"/>
          <a:srcRect l="12530" r="11100"/>
          <a:stretch/>
        </p:blipFill>
        <p:spPr>
          <a:xfrm>
            <a:off x="6225388" y="3082413"/>
            <a:ext cx="2918612" cy="3679318"/>
          </a:xfrm>
          <a:prstGeom prst="rect">
            <a:avLst/>
          </a:prstGeom>
        </p:spPr>
      </p:pic>
    </p:spTree>
    <p:extLst>
      <p:ext uri="{BB962C8B-B14F-4D97-AF65-F5344CB8AC3E}">
        <p14:creationId xmlns:p14="http://schemas.microsoft.com/office/powerpoint/2010/main" val="3497759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92654-63E3-412B-8DDC-0A22024903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15190B-AB57-220E-C3B3-447CDE081862}"/>
              </a:ext>
            </a:extLst>
          </p:cNvPr>
          <p:cNvSpPr>
            <a:spLocks noGrp="1"/>
          </p:cNvSpPr>
          <p:nvPr>
            <p:ph type="title"/>
          </p:nvPr>
        </p:nvSpPr>
        <p:spPr/>
        <p:txBody>
          <a:bodyPr>
            <a:normAutofit/>
          </a:bodyPr>
          <a:lstStyle/>
          <a:p>
            <a:r>
              <a:rPr lang="en-US" dirty="0"/>
              <a:t>But many kinds of algorithms presuppose value judgments</a:t>
            </a:r>
          </a:p>
        </p:txBody>
      </p:sp>
      <p:sp>
        <p:nvSpPr>
          <p:cNvPr id="4" name="Slide Number Placeholder 3">
            <a:extLst>
              <a:ext uri="{FF2B5EF4-FFF2-40B4-BE49-F238E27FC236}">
                <a16:creationId xmlns:a16="http://schemas.microsoft.com/office/drawing/2014/main" id="{D5F162A7-64AA-BDBF-60FA-EDC2A027FB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pic>
        <p:nvPicPr>
          <p:cNvPr id="8" name="Picture 7">
            <a:extLst>
              <a:ext uri="{FF2B5EF4-FFF2-40B4-BE49-F238E27FC236}">
                <a16:creationId xmlns:a16="http://schemas.microsoft.com/office/drawing/2014/main" id="{9C71667B-3A96-246D-B935-2A1184632FC0}"/>
              </a:ext>
            </a:extLst>
          </p:cNvPr>
          <p:cNvPicPr>
            <a:picLocks noChangeAspect="1"/>
          </p:cNvPicPr>
          <p:nvPr/>
        </p:nvPicPr>
        <p:blipFill>
          <a:blip r:embed="rId3"/>
          <a:stretch>
            <a:fillRect/>
          </a:stretch>
        </p:blipFill>
        <p:spPr>
          <a:xfrm>
            <a:off x="284463" y="1703438"/>
            <a:ext cx="4803175" cy="4841055"/>
          </a:xfrm>
          <a:prstGeom prst="rect">
            <a:avLst/>
          </a:prstGeom>
        </p:spPr>
      </p:pic>
      <p:sp>
        <p:nvSpPr>
          <p:cNvPr id="9" name="Text Placeholder 2">
            <a:extLst>
              <a:ext uri="{FF2B5EF4-FFF2-40B4-BE49-F238E27FC236}">
                <a16:creationId xmlns:a16="http://schemas.microsoft.com/office/drawing/2014/main" id="{98ACA92D-304F-C15F-F339-8E4C238CA72E}"/>
              </a:ext>
            </a:extLst>
          </p:cNvPr>
          <p:cNvSpPr>
            <a:spLocks noGrp="1"/>
          </p:cNvSpPr>
          <p:nvPr>
            <p:ph type="body" idx="1"/>
          </p:nvPr>
        </p:nvSpPr>
        <p:spPr>
          <a:xfrm>
            <a:off x="5087638" y="2389239"/>
            <a:ext cx="3714690" cy="3539613"/>
          </a:xfrm>
        </p:spPr>
        <p:txBody>
          <a:bodyPr/>
          <a:lstStyle/>
          <a:p>
            <a:pPr marL="114300" indent="0">
              <a:buNone/>
            </a:pPr>
            <a:r>
              <a:rPr lang="en-US" dirty="0"/>
              <a:t>For example, we would have faced the same issue if we had framed our high-speed rail problem as a shortest path problem</a:t>
            </a:r>
          </a:p>
        </p:txBody>
      </p:sp>
    </p:spTree>
    <p:extLst>
      <p:ext uri="{BB962C8B-B14F-4D97-AF65-F5344CB8AC3E}">
        <p14:creationId xmlns:p14="http://schemas.microsoft.com/office/powerpoint/2010/main" val="86631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9911AA-AA3F-FB85-842F-22C46894BD62}"/>
              </a:ext>
            </a:extLst>
          </p:cNvPr>
          <p:cNvSpPr>
            <a:spLocks noGrp="1"/>
          </p:cNvSpPr>
          <p:nvPr>
            <p:ph type="title"/>
          </p:nvPr>
        </p:nvSpPr>
        <p:spPr>
          <a:xfrm>
            <a:off x="3762179" y="558478"/>
            <a:ext cx="4404928" cy="1325563"/>
          </a:xfrm>
        </p:spPr>
        <p:txBody>
          <a:bodyPr>
            <a:normAutofit/>
          </a:bodyPr>
          <a:lstStyle/>
          <a:p>
            <a:r>
              <a:rPr lang="en-US" dirty="0"/>
              <a:t>Another example</a:t>
            </a: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descr="A yellow boom box with lightnings&#10;&#10;Description automatically generated">
            <a:extLst>
              <a:ext uri="{FF2B5EF4-FFF2-40B4-BE49-F238E27FC236}">
                <a16:creationId xmlns:a16="http://schemas.microsoft.com/office/drawing/2014/main" id="{8EB473BD-D1B8-13D1-E2E9-A79B3D023C0E}"/>
              </a:ext>
            </a:extLst>
          </p:cNvPr>
          <p:cNvPicPr>
            <a:picLocks noChangeAspect="1"/>
          </p:cNvPicPr>
          <p:nvPr/>
        </p:nvPicPr>
        <p:blipFill>
          <a:blip r:embed="rId2"/>
          <a:stretch>
            <a:fillRect/>
          </a:stretch>
        </p:blipFill>
        <p:spPr>
          <a:xfrm>
            <a:off x="527386" y="1884041"/>
            <a:ext cx="3583036" cy="292017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Text Placeholder 2">
            <a:extLst>
              <a:ext uri="{FF2B5EF4-FFF2-40B4-BE49-F238E27FC236}">
                <a16:creationId xmlns:a16="http://schemas.microsoft.com/office/drawing/2014/main" id="{5B34B192-111E-3673-119D-E0142742AAB4}"/>
              </a:ext>
            </a:extLst>
          </p:cNvPr>
          <p:cNvSpPr>
            <a:spLocks noGrp="1"/>
          </p:cNvSpPr>
          <p:nvPr>
            <p:ph type="body" idx="1"/>
          </p:nvPr>
        </p:nvSpPr>
        <p:spPr>
          <a:xfrm>
            <a:off x="4207111" y="1984442"/>
            <a:ext cx="4404928" cy="4235383"/>
          </a:xfrm>
        </p:spPr>
        <p:txBody>
          <a:bodyPr>
            <a:noAutofit/>
          </a:bodyPr>
          <a:lstStyle/>
          <a:p>
            <a:pPr marL="114300" indent="0">
              <a:buNone/>
            </a:pPr>
            <a:r>
              <a:rPr lang="en-US" sz="2400" dirty="0"/>
              <a:t>Suppose you’re crafting a playlist of classic rock singalong anthems for a drive up to San Francisco.</a:t>
            </a:r>
          </a:p>
          <a:p>
            <a:pPr marL="114300" indent="0">
              <a:buNone/>
            </a:pPr>
            <a:endParaRPr lang="en-US" sz="2400" dirty="0"/>
          </a:p>
          <a:p>
            <a:pPr marL="114300" indent="0">
              <a:buNone/>
            </a:pPr>
            <a:r>
              <a:rPr lang="en-US" sz="2400" dirty="0"/>
              <a:t>The drive is 45 minutes long, but there’s way more than 45 min of jams you’d like to include.</a:t>
            </a:r>
          </a:p>
          <a:p>
            <a:pPr marL="114300" indent="0">
              <a:buNone/>
            </a:pPr>
            <a:endParaRPr lang="en-US" sz="2400" dirty="0"/>
          </a:p>
          <a:p>
            <a:pPr marL="114300" indent="0">
              <a:buNone/>
            </a:pPr>
            <a:r>
              <a:rPr lang="en-US" sz="2400" dirty="0"/>
              <a:t>Does this sound like a problem you’ve encountered in this class?</a:t>
            </a:r>
          </a:p>
        </p:txBody>
      </p:sp>
      <p:sp>
        <p:nvSpPr>
          <p:cNvPr id="4" name="Slide Number Placeholder 3">
            <a:extLst>
              <a:ext uri="{FF2B5EF4-FFF2-40B4-BE49-F238E27FC236}">
                <a16:creationId xmlns:a16="http://schemas.microsoft.com/office/drawing/2014/main" id="{1D0F2BAC-AE1A-7B95-DA3A-C6D0D854F3A8}"/>
              </a:ext>
            </a:extLst>
          </p:cNvPr>
          <p:cNvSpPr>
            <a:spLocks noGrp="1"/>
          </p:cNvSpPr>
          <p:nvPr>
            <p:ph type="sldNum" idx="12"/>
          </p:nvPr>
        </p:nvSpPr>
        <p:spPr>
          <a:xfrm>
            <a:off x="6457950" y="6356350"/>
            <a:ext cx="2057400" cy="365125"/>
          </a:xfrm>
        </p:spPr>
        <p:txBody>
          <a:bodyP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14</a:t>
            </a:fld>
            <a:endParaRPr lang="en-US" dirty="0"/>
          </a:p>
        </p:txBody>
      </p:sp>
    </p:spTree>
    <p:extLst>
      <p:ext uri="{BB962C8B-B14F-4D97-AF65-F5344CB8AC3E}">
        <p14:creationId xmlns:p14="http://schemas.microsoft.com/office/powerpoint/2010/main" val="107101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314C6A-C28F-DC27-CBBE-50C4586E97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pic>
        <p:nvPicPr>
          <p:cNvPr id="6" name="Picture 5" descr="A group of men posing for a photo&#10;&#10;Description automatically generated">
            <a:extLst>
              <a:ext uri="{FF2B5EF4-FFF2-40B4-BE49-F238E27FC236}">
                <a16:creationId xmlns:a16="http://schemas.microsoft.com/office/drawing/2014/main" id="{3C8BCF7C-6132-744A-D69D-33FB229ADDF7}"/>
              </a:ext>
            </a:extLst>
          </p:cNvPr>
          <p:cNvPicPr>
            <a:picLocks noChangeAspect="1"/>
          </p:cNvPicPr>
          <p:nvPr/>
        </p:nvPicPr>
        <p:blipFill>
          <a:blip r:embed="rId3"/>
          <a:stretch>
            <a:fillRect/>
          </a:stretch>
        </p:blipFill>
        <p:spPr>
          <a:xfrm>
            <a:off x="344641" y="2524090"/>
            <a:ext cx="1771650" cy="1657350"/>
          </a:xfrm>
          <a:prstGeom prst="rect">
            <a:avLst/>
          </a:prstGeom>
        </p:spPr>
      </p:pic>
      <p:pic>
        <p:nvPicPr>
          <p:cNvPr id="8" name="Picture 7" descr="A group of men sitting on the floor&#10;&#10;Description automatically generated">
            <a:extLst>
              <a:ext uri="{FF2B5EF4-FFF2-40B4-BE49-F238E27FC236}">
                <a16:creationId xmlns:a16="http://schemas.microsoft.com/office/drawing/2014/main" id="{6D0E445B-E02D-CF83-0848-E3504CAD359C}"/>
              </a:ext>
            </a:extLst>
          </p:cNvPr>
          <p:cNvPicPr>
            <a:picLocks noChangeAspect="1"/>
          </p:cNvPicPr>
          <p:nvPr/>
        </p:nvPicPr>
        <p:blipFill>
          <a:blip r:embed="rId4"/>
          <a:stretch>
            <a:fillRect/>
          </a:stretch>
        </p:blipFill>
        <p:spPr>
          <a:xfrm>
            <a:off x="6036680" y="2533361"/>
            <a:ext cx="1679672" cy="1648079"/>
          </a:xfrm>
          <a:prstGeom prst="rect">
            <a:avLst/>
          </a:prstGeom>
        </p:spPr>
      </p:pic>
      <p:pic>
        <p:nvPicPr>
          <p:cNvPr id="10" name="Picture 9" descr="A person holding a thumb up&#10;&#10;Description automatically generated">
            <a:extLst>
              <a:ext uri="{FF2B5EF4-FFF2-40B4-BE49-F238E27FC236}">
                <a16:creationId xmlns:a16="http://schemas.microsoft.com/office/drawing/2014/main" id="{5D535C93-05CD-9BBA-4BCF-DCEBB403444C}"/>
              </a:ext>
            </a:extLst>
          </p:cNvPr>
          <p:cNvPicPr>
            <a:picLocks noChangeAspect="1"/>
          </p:cNvPicPr>
          <p:nvPr/>
        </p:nvPicPr>
        <p:blipFill>
          <a:blip r:embed="rId5"/>
          <a:stretch>
            <a:fillRect/>
          </a:stretch>
        </p:blipFill>
        <p:spPr>
          <a:xfrm>
            <a:off x="4164468" y="2524090"/>
            <a:ext cx="1679671" cy="1657350"/>
          </a:xfrm>
          <a:prstGeom prst="rect">
            <a:avLst/>
          </a:prstGeom>
        </p:spPr>
      </p:pic>
      <p:pic>
        <p:nvPicPr>
          <p:cNvPr id="12" name="Picture 11" descr="A cover of a record album&#10;&#10;Description automatically generated">
            <a:extLst>
              <a:ext uri="{FF2B5EF4-FFF2-40B4-BE49-F238E27FC236}">
                <a16:creationId xmlns:a16="http://schemas.microsoft.com/office/drawing/2014/main" id="{7F44F762-493E-B0F2-53AA-87529AA40ADE}"/>
              </a:ext>
            </a:extLst>
          </p:cNvPr>
          <p:cNvPicPr>
            <a:picLocks noChangeAspect="1"/>
          </p:cNvPicPr>
          <p:nvPr/>
        </p:nvPicPr>
        <p:blipFill>
          <a:blip r:embed="rId6"/>
          <a:stretch>
            <a:fillRect/>
          </a:stretch>
        </p:blipFill>
        <p:spPr>
          <a:xfrm>
            <a:off x="2308832" y="2524243"/>
            <a:ext cx="1663095" cy="1657197"/>
          </a:xfrm>
          <a:prstGeom prst="rect">
            <a:avLst/>
          </a:prstGeom>
        </p:spPr>
      </p:pic>
      <p:sp>
        <p:nvSpPr>
          <p:cNvPr id="13" name="TextBox 12">
            <a:extLst>
              <a:ext uri="{FF2B5EF4-FFF2-40B4-BE49-F238E27FC236}">
                <a16:creationId xmlns:a16="http://schemas.microsoft.com/office/drawing/2014/main" id="{8314E0BB-A1D9-F4A6-9F39-E69F1CB4F078}"/>
              </a:ext>
            </a:extLst>
          </p:cNvPr>
          <p:cNvSpPr txBox="1"/>
          <p:nvPr/>
        </p:nvSpPr>
        <p:spPr>
          <a:xfrm>
            <a:off x="8060079" y="3060377"/>
            <a:ext cx="455271"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a:t>
            </a:r>
          </a:p>
        </p:txBody>
      </p:sp>
      <p:sp>
        <p:nvSpPr>
          <p:cNvPr id="14" name="TextBox 13">
            <a:extLst>
              <a:ext uri="{FF2B5EF4-FFF2-40B4-BE49-F238E27FC236}">
                <a16:creationId xmlns:a16="http://schemas.microsoft.com/office/drawing/2014/main" id="{906707E7-494F-0AAA-BAAA-14732F607C99}"/>
              </a:ext>
            </a:extLst>
          </p:cNvPr>
          <p:cNvSpPr txBox="1"/>
          <p:nvPr/>
        </p:nvSpPr>
        <p:spPr>
          <a:xfrm>
            <a:off x="236086" y="4392648"/>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Length (weight):</a:t>
            </a:r>
          </a:p>
          <a:p>
            <a:r>
              <a:rPr lang="en-US" sz="2000" dirty="0">
                <a:latin typeface="Calibri" panose="020F0502020204030204" pitchFamily="34" charset="0"/>
                <a:cs typeface="Calibri" panose="020F0502020204030204" pitchFamily="34" charset="0"/>
              </a:rPr>
              <a:t>4:10</a:t>
            </a:r>
          </a:p>
        </p:txBody>
      </p:sp>
      <p:sp>
        <p:nvSpPr>
          <p:cNvPr id="15" name="TextBox 14">
            <a:extLst>
              <a:ext uri="{FF2B5EF4-FFF2-40B4-BE49-F238E27FC236}">
                <a16:creationId xmlns:a16="http://schemas.microsoft.com/office/drawing/2014/main" id="{D3CE82E9-8069-A7CC-EB79-D257781A1817}"/>
              </a:ext>
            </a:extLst>
          </p:cNvPr>
          <p:cNvSpPr txBox="1"/>
          <p:nvPr/>
        </p:nvSpPr>
        <p:spPr>
          <a:xfrm>
            <a:off x="2200277" y="4392648"/>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Length (weight):</a:t>
            </a:r>
          </a:p>
          <a:p>
            <a:r>
              <a:rPr lang="en-US" sz="2000" dirty="0">
                <a:latin typeface="Calibri" panose="020F0502020204030204" pitchFamily="34" charset="0"/>
                <a:cs typeface="Calibri" panose="020F0502020204030204" pitchFamily="34" charset="0"/>
              </a:rPr>
              <a:t>3:23</a:t>
            </a:r>
          </a:p>
        </p:txBody>
      </p:sp>
      <p:sp>
        <p:nvSpPr>
          <p:cNvPr id="16" name="TextBox 15">
            <a:extLst>
              <a:ext uri="{FF2B5EF4-FFF2-40B4-BE49-F238E27FC236}">
                <a16:creationId xmlns:a16="http://schemas.microsoft.com/office/drawing/2014/main" id="{B46FD6D4-2F8D-92B4-1F80-5B96F7CAC452}"/>
              </a:ext>
            </a:extLst>
          </p:cNvPr>
          <p:cNvSpPr txBox="1"/>
          <p:nvPr/>
        </p:nvSpPr>
        <p:spPr>
          <a:xfrm>
            <a:off x="4072489" y="4392648"/>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Length (weight):</a:t>
            </a:r>
          </a:p>
          <a:p>
            <a:r>
              <a:rPr lang="en-US" sz="2000" dirty="0">
                <a:latin typeface="Calibri" panose="020F0502020204030204" pitchFamily="34" charset="0"/>
                <a:cs typeface="Calibri" panose="020F0502020204030204" pitchFamily="34" charset="0"/>
              </a:rPr>
              <a:t>8:36</a:t>
            </a:r>
          </a:p>
        </p:txBody>
      </p:sp>
      <p:sp>
        <p:nvSpPr>
          <p:cNvPr id="17" name="TextBox 16">
            <a:extLst>
              <a:ext uri="{FF2B5EF4-FFF2-40B4-BE49-F238E27FC236}">
                <a16:creationId xmlns:a16="http://schemas.microsoft.com/office/drawing/2014/main" id="{0ADCF117-B383-C193-5D52-11CA2C78D3A2}"/>
              </a:ext>
            </a:extLst>
          </p:cNvPr>
          <p:cNvSpPr txBox="1"/>
          <p:nvPr/>
        </p:nvSpPr>
        <p:spPr>
          <a:xfrm>
            <a:off x="6036680" y="4382257"/>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Length (weight):</a:t>
            </a:r>
          </a:p>
          <a:p>
            <a:r>
              <a:rPr lang="en-US" sz="2000" dirty="0">
                <a:latin typeface="Calibri" panose="020F0502020204030204" pitchFamily="34" charset="0"/>
                <a:cs typeface="Calibri" panose="020F0502020204030204" pitchFamily="34" charset="0"/>
              </a:rPr>
              <a:t>5:55</a:t>
            </a:r>
          </a:p>
        </p:txBody>
      </p:sp>
      <p:sp>
        <p:nvSpPr>
          <p:cNvPr id="18" name="TextBox 17">
            <a:extLst>
              <a:ext uri="{FF2B5EF4-FFF2-40B4-BE49-F238E27FC236}">
                <a16:creationId xmlns:a16="http://schemas.microsoft.com/office/drawing/2014/main" id="{9A679B70-AB61-EBE1-CE34-F6B33FAEED32}"/>
              </a:ext>
            </a:extLst>
          </p:cNvPr>
          <p:cNvSpPr txBox="1"/>
          <p:nvPr/>
        </p:nvSpPr>
        <p:spPr>
          <a:xfrm>
            <a:off x="248370" y="5100534"/>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p>
        </p:txBody>
      </p:sp>
      <p:sp>
        <p:nvSpPr>
          <p:cNvPr id="19" name="TextBox 18">
            <a:extLst>
              <a:ext uri="{FF2B5EF4-FFF2-40B4-BE49-F238E27FC236}">
                <a16:creationId xmlns:a16="http://schemas.microsoft.com/office/drawing/2014/main" id="{8C54E3E7-4D3E-065A-8B37-AA5A333022E3}"/>
              </a:ext>
            </a:extLst>
          </p:cNvPr>
          <p:cNvSpPr txBox="1"/>
          <p:nvPr/>
        </p:nvSpPr>
        <p:spPr>
          <a:xfrm>
            <a:off x="2200276" y="5100534"/>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p>
        </p:txBody>
      </p:sp>
      <p:sp>
        <p:nvSpPr>
          <p:cNvPr id="20" name="TextBox 19">
            <a:extLst>
              <a:ext uri="{FF2B5EF4-FFF2-40B4-BE49-F238E27FC236}">
                <a16:creationId xmlns:a16="http://schemas.microsoft.com/office/drawing/2014/main" id="{EFC6B82B-E1C0-17AD-4DF0-29AA54AD9DC5}"/>
              </a:ext>
            </a:extLst>
          </p:cNvPr>
          <p:cNvSpPr txBox="1"/>
          <p:nvPr/>
        </p:nvSpPr>
        <p:spPr>
          <a:xfrm>
            <a:off x="4072489" y="5111687"/>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p>
        </p:txBody>
      </p:sp>
      <p:sp>
        <p:nvSpPr>
          <p:cNvPr id="21" name="TextBox 20">
            <a:extLst>
              <a:ext uri="{FF2B5EF4-FFF2-40B4-BE49-F238E27FC236}">
                <a16:creationId xmlns:a16="http://schemas.microsoft.com/office/drawing/2014/main" id="{52D2F2F8-EA3F-6F83-C19B-337B19F6EFBF}"/>
              </a:ext>
            </a:extLst>
          </p:cNvPr>
          <p:cNvSpPr txBox="1"/>
          <p:nvPr/>
        </p:nvSpPr>
        <p:spPr>
          <a:xfrm>
            <a:off x="6036680" y="5122840"/>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p>
        </p:txBody>
      </p:sp>
      <p:sp>
        <p:nvSpPr>
          <p:cNvPr id="22" name="Title 1">
            <a:extLst>
              <a:ext uri="{FF2B5EF4-FFF2-40B4-BE49-F238E27FC236}">
                <a16:creationId xmlns:a16="http://schemas.microsoft.com/office/drawing/2014/main" id="{723CC60C-1BCD-8D09-61C4-9DE7499D9A21}"/>
              </a:ext>
            </a:extLst>
          </p:cNvPr>
          <p:cNvSpPr>
            <a:spLocks noGrp="1"/>
          </p:cNvSpPr>
          <p:nvPr>
            <p:ph type="title"/>
          </p:nvPr>
        </p:nvSpPr>
        <p:spPr>
          <a:xfrm>
            <a:off x="628650" y="365126"/>
            <a:ext cx="7886700" cy="1325563"/>
          </a:xfrm>
        </p:spPr>
        <p:txBody>
          <a:bodyPr/>
          <a:lstStyle/>
          <a:p>
            <a:r>
              <a:rPr lang="en-US" dirty="0"/>
              <a:t>It’s a knapsack problem!</a:t>
            </a:r>
          </a:p>
        </p:txBody>
      </p:sp>
      <p:sp>
        <p:nvSpPr>
          <p:cNvPr id="23" name="TextBox 22">
            <a:extLst>
              <a:ext uri="{FF2B5EF4-FFF2-40B4-BE49-F238E27FC236}">
                <a16:creationId xmlns:a16="http://schemas.microsoft.com/office/drawing/2014/main" id="{861DDB60-26EA-1097-2C0F-665BFDD25381}"/>
              </a:ext>
            </a:extLst>
          </p:cNvPr>
          <p:cNvSpPr txBox="1"/>
          <p:nvPr/>
        </p:nvSpPr>
        <p:spPr>
          <a:xfrm>
            <a:off x="628650" y="1492553"/>
            <a:ext cx="7248703"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The playlist (knapsack) can fit 45 minutes worth of tunes</a:t>
            </a:r>
          </a:p>
        </p:txBody>
      </p:sp>
      <p:sp>
        <p:nvSpPr>
          <p:cNvPr id="24" name="TextBox 23">
            <a:extLst>
              <a:ext uri="{FF2B5EF4-FFF2-40B4-BE49-F238E27FC236}">
                <a16:creationId xmlns:a16="http://schemas.microsoft.com/office/drawing/2014/main" id="{08892C85-4B95-7024-841C-0A3875A30EA2}"/>
              </a:ext>
            </a:extLst>
          </p:cNvPr>
          <p:cNvSpPr txBox="1"/>
          <p:nvPr/>
        </p:nvSpPr>
        <p:spPr>
          <a:xfrm>
            <a:off x="628650" y="5810333"/>
            <a:ext cx="7431429" cy="83099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How much value does “Sweet Caroline” add to the playlist compared to “Don’t Stop Believin’”?</a:t>
            </a:r>
          </a:p>
        </p:txBody>
      </p:sp>
    </p:spTree>
    <p:extLst>
      <p:ext uri="{BB962C8B-B14F-4D97-AF65-F5344CB8AC3E}">
        <p14:creationId xmlns:p14="http://schemas.microsoft.com/office/powerpoint/2010/main" val="383415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1"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1"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par>
                                <p:cTn id="63" presetID="2" presetClass="entr" presetSubtype="4" fill="hold" grpId="1"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4" fill="hold" grpId="1"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1"/>
      <p:bldP spid="19" grpId="1"/>
      <p:bldP spid="20" grpId="1"/>
      <p:bldP spid="21" grpId="1"/>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99192C-1F2E-36E1-D4CB-47A16D1444A5}"/>
              </a:ext>
            </a:extLst>
          </p:cNvPr>
          <p:cNvSpPr>
            <a:spLocks noGrp="1"/>
          </p:cNvSpPr>
          <p:nvPr>
            <p:ph type="title"/>
          </p:nvPr>
        </p:nvSpPr>
        <p:spPr>
          <a:xfrm>
            <a:off x="162232" y="265471"/>
            <a:ext cx="4262284" cy="1894995"/>
          </a:xfrm>
        </p:spPr>
        <p:txBody>
          <a:bodyPr anchor="b">
            <a:noAutofit/>
          </a:bodyPr>
          <a:lstStyle/>
          <a:p>
            <a:pPr algn="ctr"/>
            <a:r>
              <a:rPr lang="en-US" sz="3200" dirty="0">
                <a:solidFill>
                  <a:schemeClr val="tx1"/>
                </a:solidFill>
              </a:rPr>
              <a:t>Lots of algorithms operate on items that have a value or weight</a:t>
            </a:r>
          </a:p>
        </p:txBody>
      </p:sp>
      <p:sp>
        <p:nvSpPr>
          <p:cNvPr id="3" name="Text Placeholder 2">
            <a:extLst>
              <a:ext uri="{FF2B5EF4-FFF2-40B4-BE49-F238E27FC236}">
                <a16:creationId xmlns:a16="http://schemas.microsoft.com/office/drawing/2014/main" id="{E0651281-53A2-48E7-4114-5D06452E36D9}"/>
              </a:ext>
            </a:extLst>
          </p:cNvPr>
          <p:cNvSpPr>
            <a:spLocks noGrp="1"/>
          </p:cNvSpPr>
          <p:nvPr>
            <p:ph type="body" idx="1"/>
          </p:nvPr>
        </p:nvSpPr>
        <p:spPr>
          <a:xfrm>
            <a:off x="162232" y="2447337"/>
            <a:ext cx="4262283" cy="4145192"/>
          </a:xfrm>
        </p:spPr>
        <p:txBody>
          <a:bodyPr anchor="t">
            <a:noAutofit/>
          </a:bodyPr>
          <a:lstStyle/>
          <a:p>
            <a:pPr marL="114300" indent="0">
              <a:buNone/>
            </a:pPr>
            <a:r>
              <a:rPr lang="en-US" sz="2400" dirty="0">
                <a:solidFill>
                  <a:schemeClr val="tx1"/>
                </a:solidFill>
              </a:rPr>
              <a:t>In this class, you usually just take the values or weights for granted, as arbitrary input into your algorithm</a:t>
            </a:r>
          </a:p>
          <a:p>
            <a:endParaRPr lang="en-US" sz="2400" dirty="0">
              <a:solidFill>
                <a:schemeClr val="tx1"/>
              </a:solidFill>
            </a:endParaRPr>
          </a:p>
          <a:p>
            <a:pPr marL="114300" indent="0">
              <a:buNone/>
            </a:pPr>
            <a:r>
              <a:rPr lang="en-US" sz="2400" dirty="0">
                <a:solidFill>
                  <a:schemeClr val="tx1"/>
                </a:solidFill>
              </a:rPr>
              <a:t>When solving problems in real life, sometimes the hardest part isn’t the algorithm—it’s figuring out the correct values or weights!</a:t>
            </a:r>
          </a:p>
        </p:txBody>
      </p:sp>
      <p:pic>
        <p:nvPicPr>
          <p:cNvPr id="6" name="Picture 5" descr="A black and white illustration of a dumbbell&#10;&#10;Description automatically generated">
            <a:extLst>
              <a:ext uri="{FF2B5EF4-FFF2-40B4-BE49-F238E27FC236}">
                <a16:creationId xmlns:a16="http://schemas.microsoft.com/office/drawing/2014/main" id="{6242FA79-12F0-4B59-9225-CDAAC2876A0A}"/>
              </a:ext>
            </a:extLst>
          </p:cNvPr>
          <p:cNvPicPr>
            <a:picLocks noChangeAspect="1"/>
          </p:cNvPicPr>
          <p:nvPr/>
        </p:nvPicPr>
        <p:blipFill>
          <a:blip r:embed="rId3"/>
          <a:stretch>
            <a:fillRect/>
          </a:stretch>
        </p:blipFill>
        <p:spPr>
          <a:xfrm>
            <a:off x="5086350" y="2116105"/>
            <a:ext cx="3597792" cy="2671360"/>
          </a:xfrm>
          <a:prstGeom prst="rect">
            <a:avLst/>
          </a:prstGeom>
        </p:spPr>
      </p:pic>
      <p:sp>
        <p:nvSpPr>
          <p:cNvPr id="4" name="Slide Number Placeholder 3">
            <a:extLst>
              <a:ext uri="{FF2B5EF4-FFF2-40B4-BE49-F238E27FC236}">
                <a16:creationId xmlns:a16="http://schemas.microsoft.com/office/drawing/2014/main" id="{33FA3F86-4CA2-99DB-DBFD-B3A11289CF63}"/>
              </a:ext>
            </a:extLst>
          </p:cNvPr>
          <p:cNvSpPr>
            <a:spLocks noGrp="1"/>
          </p:cNvSpPr>
          <p:nvPr>
            <p:ph type="sldNum" idx="12"/>
          </p:nvPr>
        </p:nvSpPr>
        <p:spPr>
          <a:xfrm>
            <a:off x="6885432" y="6356350"/>
            <a:ext cx="2057400" cy="365125"/>
          </a:xfrm>
        </p:spPr>
        <p:txBody>
          <a:bodyPr>
            <a:normAutofit/>
          </a:bodyPr>
          <a:lstStyle/>
          <a:p>
            <a:pPr marL="0" lvl="0" indent="0" rtl="0">
              <a:spcBef>
                <a:spcPts val="0"/>
              </a:spcBef>
              <a:spcAft>
                <a:spcPts val="600"/>
              </a:spcAft>
              <a:buNone/>
            </a:pPr>
            <a:fld id="{00000000-1234-1234-1234-123412341234}" type="slidenum">
              <a:rPr lang="en-US" sz="800"/>
              <a:pPr marL="0" lvl="0" indent="0" rtl="0">
                <a:spcBef>
                  <a:spcPts val="0"/>
                </a:spcBef>
                <a:spcAft>
                  <a:spcPts val="600"/>
                </a:spcAft>
                <a:buNone/>
              </a:pPr>
              <a:t>16</a:t>
            </a:fld>
            <a:endParaRPr lang="en-US" sz="800" dirty="0"/>
          </a:p>
        </p:txBody>
      </p:sp>
    </p:spTree>
    <p:extLst>
      <p:ext uri="{BB962C8B-B14F-4D97-AF65-F5344CB8AC3E}">
        <p14:creationId xmlns:p14="http://schemas.microsoft.com/office/powerpoint/2010/main" val="4076722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38F5C-F584-7845-D83A-7D24E2D15518}"/>
              </a:ext>
            </a:extLst>
          </p:cNvPr>
          <p:cNvSpPr>
            <a:spLocks noGrp="1"/>
          </p:cNvSpPr>
          <p:nvPr>
            <p:ph type="title"/>
          </p:nvPr>
        </p:nvSpPr>
        <p:spPr/>
        <p:txBody>
          <a:bodyPr>
            <a:normAutofit fontScale="90000"/>
          </a:bodyPr>
          <a:lstStyle/>
          <a:p>
            <a:r>
              <a:rPr lang="en-US" dirty="0"/>
              <a:t>Even harder when the problem involves multiple values and people!</a:t>
            </a:r>
          </a:p>
        </p:txBody>
      </p:sp>
      <p:sp>
        <p:nvSpPr>
          <p:cNvPr id="3" name="Text Placeholder 2">
            <a:extLst>
              <a:ext uri="{FF2B5EF4-FFF2-40B4-BE49-F238E27FC236}">
                <a16:creationId xmlns:a16="http://schemas.microsoft.com/office/drawing/2014/main" id="{309FD980-26C5-06E7-2188-3661AA0F16C4}"/>
              </a:ext>
            </a:extLst>
          </p:cNvPr>
          <p:cNvSpPr>
            <a:spLocks noGrp="1"/>
          </p:cNvSpPr>
          <p:nvPr>
            <p:ph type="body" idx="1"/>
          </p:nvPr>
        </p:nvSpPr>
        <p:spPr>
          <a:xfrm>
            <a:off x="628649" y="1825625"/>
            <a:ext cx="8024283" cy="4351338"/>
          </a:xfrm>
        </p:spPr>
        <p:txBody>
          <a:bodyPr/>
          <a:lstStyle/>
          <a:p>
            <a:pPr marL="114300" indent="0">
              <a:buNone/>
            </a:pPr>
            <a:r>
              <a:rPr lang="en-US" dirty="0"/>
              <a:t>Suppose you’re responsible for allocating $N of discretionary government funding. This funding can be used for anything: repairing roads, expanding the hospital, restoring local wildlife habitat, funding an endowment for the arts, investing for future use, etc.</a:t>
            </a:r>
          </a:p>
          <a:p>
            <a:pPr marL="114300" indent="0">
              <a:buNone/>
            </a:pPr>
            <a:endParaRPr lang="en-US" dirty="0"/>
          </a:p>
          <a:p>
            <a:pPr marL="114300" indent="0">
              <a:buNone/>
            </a:pPr>
            <a:r>
              <a:rPr lang="en-US" dirty="0"/>
              <a:t>How would you begin to approach this problem?</a:t>
            </a:r>
          </a:p>
          <a:p>
            <a:pPr marL="114300" indent="0">
              <a:buNone/>
            </a:pPr>
            <a:r>
              <a:rPr lang="en-US" dirty="0"/>
              <a:t>(Is it an instance of a kind of problem you’ve seen before?)</a:t>
            </a:r>
          </a:p>
        </p:txBody>
      </p:sp>
      <p:sp>
        <p:nvSpPr>
          <p:cNvPr id="4" name="Slide Number Placeholder 3">
            <a:extLst>
              <a:ext uri="{FF2B5EF4-FFF2-40B4-BE49-F238E27FC236}">
                <a16:creationId xmlns:a16="http://schemas.microsoft.com/office/drawing/2014/main" id="{4344DE67-E44B-4F66-5288-7B85DB1DCB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Tree>
    <p:extLst>
      <p:ext uri="{BB962C8B-B14F-4D97-AF65-F5344CB8AC3E}">
        <p14:creationId xmlns:p14="http://schemas.microsoft.com/office/powerpoint/2010/main" val="417872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E7A0-FF3F-14EB-CA47-50BF0CBC14D9}"/>
              </a:ext>
            </a:extLst>
          </p:cNvPr>
          <p:cNvSpPr>
            <a:spLocks noGrp="1"/>
          </p:cNvSpPr>
          <p:nvPr>
            <p:ph type="title"/>
          </p:nvPr>
        </p:nvSpPr>
        <p:spPr/>
        <p:txBody>
          <a:bodyPr/>
          <a:lstStyle/>
          <a:p>
            <a:r>
              <a:rPr lang="en-US" dirty="0"/>
              <a:t>Yep, it’s another knapsack!</a:t>
            </a:r>
          </a:p>
        </p:txBody>
      </p:sp>
      <p:sp>
        <p:nvSpPr>
          <p:cNvPr id="4" name="Slide Number Placeholder 3">
            <a:extLst>
              <a:ext uri="{FF2B5EF4-FFF2-40B4-BE49-F238E27FC236}">
                <a16:creationId xmlns:a16="http://schemas.microsoft.com/office/drawing/2014/main" id="{A026F332-8507-747F-3B7F-C52D038A7E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pic>
        <p:nvPicPr>
          <p:cNvPr id="6" name="Picture 5" descr="Cartoon of a child with a backpack&#10;&#10;Description automatically generated">
            <a:extLst>
              <a:ext uri="{FF2B5EF4-FFF2-40B4-BE49-F238E27FC236}">
                <a16:creationId xmlns:a16="http://schemas.microsoft.com/office/drawing/2014/main" id="{5817D0A5-F961-38E5-A74E-7FFC68FF3A44}"/>
              </a:ext>
            </a:extLst>
          </p:cNvPr>
          <p:cNvPicPr>
            <a:picLocks noChangeAspect="1"/>
          </p:cNvPicPr>
          <p:nvPr/>
        </p:nvPicPr>
        <p:blipFill>
          <a:blip r:embed="rId3"/>
          <a:stretch>
            <a:fillRect/>
          </a:stretch>
        </p:blipFill>
        <p:spPr>
          <a:xfrm>
            <a:off x="7298267" y="365126"/>
            <a:ext cx="1606550" cy="2095500"/>
          </a:xfrm>
          <a:prstGeom prst="rect">
            <a:avLst/>
          </a:prstGeom>
        </p:spPr>
      </p:pic>
      <p:sp>
        <p:nvSpPr>
          <p:cNvPr id="7" name="TextBox 6">
            <a:extLst>
              <a:ext uri="{FF2B5EF4-FFF2-40B4-BE49-F238E27FC236}">
                <a16:creationId xmlns:a16="http://schemas.microsoft.com/office/drawing/2014/main" id="{FAAEC04B-F1A2-8957-645B-E7143D4C9007}"/>
              </a:ext>
            </a:extLst>
          </p:cNvPr>
          <p:cNvSpPr txBox="1"/>
          <p:nvPr/>
        </p:nvSpPr>
        <p:spPr>
          <a:xfrm>
            <a:off x="282514" y="4022420"/>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7030A0"/>
                </a:solidFill>
                <a:latin typeface="Calibri" panose="020F0502020204030204" pitchFamily="34" charset="0"/>
                <a:cs typeface="Calibri" panose="020F0502020204030204" pitchFamily="34" charset="0"/>
              </a:rPr>
              <a:t>$W </a:t>
            </a:r>
            <a:r>
              <a:rPr lang="en-US" sz="2000" dirty="0">
                <a:latin typeface="Calibri" panose="020F0502020204030204" pitchFamily="34" charset="0"/>
                <a:cs typeface="Calibri" panose="020F0502020204030204" pitchFamily="34" charset="0"/>
              </a:rPr>
              <a:t>(per unit)</a:t>
            </a:r>
          </a:p>
        </p:txBody>
      </p:sp>
      <p:sp>
        <p:nvSpPr>
          <p:cNvPr id="8" name="TextBox 7">
            <a:extLst>
              <a:ext uri="{FF2B5EF4-FFF2-40B4-BE49-F238E27FC236}">
                <a16:creationId xmlns:a16="http://schemas.microsoft.com/office/drawing/2014/main" id="{57DB5A66-5BBD-4567-252E-D477D6F62658}"/>
              </a:ext>
            </a:extLst>
          </p:cNvPr>
          <p:cNvSpPr txBox="1"/>
          <p:nvPr/>
        </p:nvSpPr>
        <p:spPr>
          <a:xfrm>
            <a:off x="1999820" y="4022420"/>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C00000"/>
                </a:solidFill>
                <a:latin typeface="Calibri" panose="020F0502020204030204" pitchFamily="34" charset="0"/>
                <a:cs typeface="Calibri" panose="020F0502020204030204" pitchFamily="34" charset="0"/>
              </a:rPr>
              <a:t>$X </a:t>
            </a:r>
            <a:r>
              <a:rPr lang="en-US" sz="2000" dirty="0">
                <a:latin typeface="Calibri" panose="020F0502020204030204" pitchFamily="34" charset="0"/>
                <a:cs typeface="Calibri" panose="020F0502020204030204" pitchFamily="34" charset="0"/>
              </a:rPr>
              <a:t>(per unit)</a:t>
            </a:r>
          </a:p>
        </p:txBody>
      </p:sp>
      <p:sp>
        <p:nvSpPr>
          <p:cNvPr id="9" name="TextBox 8">
            <a:extLst>
              <a:ext uri="{FF2B5EF4-FFF2-40B4-BE49-F238E27FC236}">
                <a16:creationId xmlns:a16="http://schemas.microsoft.com/office/drawing/2014/main" id="{E61570C3-A9FB-4A12-3DD8-869A9E56C785}"/>
              </a:ext>
            </a:extLst>
          </p:cNvPr>
          <p:cNvSpPr txBox="1"/>
          <p:nvPr/>
        </p:nvSpPr>
        <p:spPr>
          <a:xfrm>
            <a:off x="4272285" y="4022924"/>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0070C0"/>
                </a:solidFill>
                <a:latin typeface="Calibri" panose="020F0502020204030204" pitchFamily="34" charset="0"/>
                <a:cs typeface="Calibri" panose="020F0502020204030204" pitchFamily="34" charset="0"/>
              </a:rPr>
              <a:t>$Y </a:t>
            </a:r>
            <a:r>
              <a:rPr lang="en-US" sz="2000" dirty="0">
                <a:latin typeface="Calibri" panose="020F0502020204030204" pitchFamily="34" charset="0"/>
                <a:cs typeface="Calibri" panose="020F0502020204030204" pitchFamily="34" charset="0"/>
              </a:rPr>
              <a:t>(per unit)</a:t>
            </a:r>
          </a:p>
        </p:txBody>
      </p:sp>
      <p:sp>
        <p:nvSpPr>
          <p:cNvPr id="10" name="TextBox 9">
            <a:extLst>
              <a:ext uri="{FF2B5EF4-FFF2-40B4-BE49-F238E27FC236}">
                <a16:creationId xmlns:a16="http://schemas.microsoft.com/office/drawing/2014/main" id="{10A4DA96-2E72-1320-329D-9ACE9411A4CD}"/>
              </a:ext>
            </a:extLst>
          </p:cNvPr>
          <p:cNvSpPr txBox="1"/>
          <p:nvPr/>
        </p:nvSpPr>
        <p:spPr>
          <a:xfrm>
            <a:off x="6316172" y="4022924"/>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00B050"/>
                </a:solidFill>
                <a:latin typeface="Calibri" panose="020F0502020204030204" pitchFamily="34" charset="0"/>
                <a:cs typeface="Calibri" panose="020F0502020204030204" pitchFamily="34" charset="0"/>
              </a:rPr>
              <a:t>$Z </a:t>
            </a:r>
            <a:r>
              <a:rPr lang="en-US" sz="2000" dirty="0">
                <a:latin typeface="Calibri" panose="020F0502020204030204" pitchFamily="34" charset="0"/>
                <a:cs typeface="Calibri" panose="020F0502020204030204" pitchFamily="34" charset="0"/>
              </a:rPr>
              <a:t>(per unit)</a:t>
            </a:r>
          </a:p>
        </p:txBody>
      </p:sp>
      <p:sp>
        <p:nvSpPr>
          <p:cNvPr id="11" name="TextBox 10">
            <a:extLst>
              <a:ext uri="{FF2B5EF4-FFF2-40B4-BE49-F238E27FC236}">
                <a16:creationId xmlns:a16="http://schemas.microsoft.com/office/drawing/2014/main" id="{0B1E0A06-5D77-8872-7BE3-A5D381270592}"/>
              </a:ext>
            </a:extLst>
          </p:cNvPr>
          <p:cNvSpPr txBox="1"/>
          <p:nvPr/>
        </p:nvSpPr>
        <p:spPr>
          <a:xfrm>
            <a:off x="282515" y="4907861"/>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7030A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C9375285-2DFB-0F74-16C0-89640CECAAD0}"/>
              </a:ext>
            </a:extLst>
          </p:cNvPr>
          <p:cNvSpPr txBox="1"/>
          <p:nvPr/>
        </p:nvSpPr>
        <p:spPr>
          <a:xfrm>
            <a:off x="1999820" y="4896966"/>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C00000"/>
                </a:solidFill>
                <a:latin typeface="Calibri" panose="020F0502020204030204" pitchFamily="34" charset="0"/>
                <a:cs typeface="Calibri" panose="020F0502020204030204" pitchFamily="34" charset="0"/>
              </a:rPr>
              <a:t>???</a:t>
            </a:r>
          </a:p>
        </p:txBody>
      </p:sp>
      <p:sp>
        <p:nvSpPr>
          <p:cNvPr id="13" name="TextBox 12">
            <a:extLst>
              <a:ext uri="{FF2B5EF4-FFF2-40B4-BE49-F238E27FC236}">
                <a16:creationId xmlns:a16="http://schemas.microsoft.com/office/drawing/2014/main" id="{A7FFECBE-A57E-E694-7798-3B7B065D5AE9}"/>
              </a:ext>
            </a:extLst>
          </p:cNvPr>
          <p:cNvSpPr txBox="1"/>
          <p:nvPr/>
        </p:nvSpPr>
        <p:spPr>
          <a:xfrm>
            <a:off x="4272285" y="4907861"/>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0070C0"/>
                </a:solidFill>
                <a:latin typeface="Calibri" panose="020F0502020204030204" pitchFamily="34" charset="0"/>
                <a:cs typeface="Calibri" panose="020F0502020204030204" pitchFamily="34" charset="0"/>
              </a:rPr>
              <a:t>???</a:t>
            </a:r>
          </a:p>
        </p:txBody>
      </p:sp>
      <p:sp>
        <p:nvSpPr>
          <p:cNvPr id="14" name="TextBox 13">
            <a:extLst>
              <a:ext uri="{FF2B5EF4-FFF2-40B4-BE49-F238E27FC236}">
                <a16:creationId xmlns:a16="http://schemas.microsoft.com/office/drawing/2014/main" id="{1C2F7758-8A1E-7FF7-53DB-2AC0CDD27637}"/>
              </a:ext>
            </a:extLst>
          </p:cNvPr>
          <p:cNvSpPr txBox="1"/>
          <p:nvPr/>
        </p:nvSpPr>
        <p:spPr>
          <a:xfrm>
            <a:off x="6316171" y="4907861"/>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00B050"/>
                </a:solidFill>
                <a:latin typeface="Calibri" panose="020F0502020204030204" pitchFamily="34" charset="0"/>
                <a:cs typeface="Calibri" panose="020F0502020204030204" pitchFamily="34" charset="0"/>
              </a:rPr>
              <a:t>???</a:t>
            </a:r>
          </a:p>
        </p:txBody>
      </p:sp>
      <p:sp>
        <p:nvSpPr>
          <p:cNvPr id="15" name="TextBox 14">
            <a:extLst>
              <a:ext uri="{FF2B5EF4-FFF2-40B4-BE49-F238E27FC236}">
                <a16:creationId xmlns:a16="http://schemas.microsoft.com/office/drawing/2014/main" id="{7C0CCE0D-8204-CEBE-9CA7-E3CD191C1363}"/>
              </a:ext>
            </a:extLst>
          </p:cNvPr>
          <p:cNvSpPr txBox="1"/>
          <p:nvPr/>
        </p:nvSpPr>
        <p:spPr>
          <a:xfrm>
            <a:off x="282515" y="2645795"/>
            <a:ext cx="1964191" cy="400110"/>
          </a:xfrm>
          <a:prstGeom prst="rect">
            <a:avLst/>
          </a:prstGeom>
          <a:noFill/>
        </p:spPr>
        <p:txBody>
          <a:bodyPr wrap="square" rtlCol="0">
            <a:spAutoFit/>
          </a:bodyPr>
          <a:lstStyle/>
          <a:p>
            <a:r>
              <a:rPr lang="en-US" sz="2000" b="1" dirty="0">
                <a:solidFill>
                  <a:srgbClr val="7030A0"/>
                </a:solidFill>
                <a:latin typeface="Calibri" panose="020F0502020204030204" pitchFamily="34" charset="0"/>
                <a:cs typeface="Calibri" panose="020F0502020204030204" pitchFamily="34" charset="0"/>
              </a:rPr>
              <a:t>Road repair</a:t>
            </a:r>
          </a:p>
        </p:txBody>
      </p:sp>
      <p:sp>
        <p:nvSpPr>
          <p:cNvPr id="16" name="TextBox 15">
            <a:extLst>
              <a:ext uri="{FF2B5EF4-FFF2-40B4-BE49-F238E27FC236}">
                <a16:creationId xmlns:a16="http://schemas.microsoft.com/office/drawing/2014/main" id="{C3CC31FB-596F-21C6-10DD-37CC3F29B023}"/>
              </a:ext>
            </a:extLst>
          </p:cNvPr>
          <p:cNvSpPr txBox="1"/>
          <p:nvPr/>
        </p:nvSpPr>
        <p:spPr>
          <a:xfrm>
            <a:off x="1999820" y="2645795"/>
            <a:ext cx="2192769" cy="400110"/>
          </a:xfrm>
          <a:prstGeom prst="rect">
            <a:avLst/>
          </a:prstGeom>
          <a:noFill/>
        </p:spPr>
        <p:txBody>
          <a:bodyPr wrap="square" rtlCol="0">
            <a:spAutoFit/>
          </a:bodyPr>
          <a:lstStyle/>
          <a:p>
            <a:r>
              <a:rPr lang="en-US" sz="2000" b="1" dirty="0">
                <a:solidFill>
                  <a:srgbClr val="C00000"/>
                </a:solidFill>
                <a:latin typeface="Calibri" panose="020F0502020204030204" pitchFamily="34" charset="0"/>
                <a:cs typeface="Calibri" panose="020F0502020204030204" pitchFamily="34" charset="0"/>
              </a:rPr>
              <a:t>Hospital expansion</a:t>
            </a:r>
          </a:p>
        </p:txBody>
      </p:sp>
      <p:sp>
        <p:nvSpPr>
          <p:cNvPr id="17" name="TextBox 16">
            <a:extLst>
              <a:ext uri="{FF2B5EF4-FFF2-40B4-BE49-F238E27FC236}">
                <a16:creationId xmlns:a16="http://schemas.microsoft.com/office/drawing/2014/main" id="{7693C0B2-3A36-BB4F-251B-E75B564974B3}"/>
              </a:ext>
            </a:extLst>
          </p:cNvPr>
          <p:cNvSpPr txBox="1"/>
          <p:nvPr/>
        </p:nvSpPr>
        <p:spPr>
          <a:xfrm>
            <a:off x="4272285" y="2651576"/>
            <a:ext cx="1964191" cy="400110"/>
          </a:xfrm>
          <a:prstGeom prst="rect">
            <a:avLst/>
          </a:prstGeom>
          <a:noFill/>
        </p:spPr>
        <p:txBody>
          <a:bodyPr wrap="square" rtlCol="0">
            <a:spAutoFit/>
          </a:bodyPr>
          <a:lstStyle/>
          <a:p>
            <a:r>
              <a:rPr lang="en-US" sz="2000" b="1" dirty="0">
                <a:solidFill>
                  <a:srgbClr val="0070C0"/>
                </a:solidFill>
                <a:latin typeface="Calibri" panose="020F0502020204030204" pitchFamily="34" charset="0"/>
                <a:cs typeface="Calibri" panose="020F0502020204030204" pitchFamily="34" charset="0"/>
              </a:rPr>
              <a:t>Arts endowment</a:t>
            </a:r>
          </a:p>
        </p:txBody>
      </p:sp>
      <p:sp>
        <p:nvSpPr>
          <p:cNvPr id="19" name="TextBox 18">
            <a:extLst>
              <a:ext uri="{FF2B5EF4-FFF2-40B4-BE49-F238E27FC236}">
                <a16:creationId xmlns:a16="http://schemas.microsoft.com/office/drawing/2014/main" id="{1C17B233-5A6D-434B-3A68-88102C66900F}"/>
              </a:ext>
            </a:extLst>
          </p:cNvPr>
          <p:cNvSpPr txBox="1"/>
          <p:nvPr/>
        </p:nvSpPr>
        <p:spPr>
          <a:xfrm>
            <a:off x="6316172" y="2645795"/>
            <a:ext cx="2199178" cy="400110"/>
          </a:xfrm>
          <a:prstGeom prst="rect">
            <a:avLst/>
          </a:prstGeom>
          <a:noFill/>
        </p:spPr>
        <p:txBody>
          <a:bodyPr wrap="square" rtlCol="0">
            <a:spAutoFit/>
          </a:bodyPr>
          <a:lstStyle/>
          <a:p>
            <a:r>
              <a:rPr lang="en-US" sz="2000" b="1" dirty="0">
                <a:solidFill>
                  <a:srgbClr val="00B050"/>
                </a:solidFill>
                <a:latin typeface="Calibri" panose="020F0502020204030204" pitchFamily="34" charset="0"/>
                <a:cs typeface="Calibri" panose="020F0502020204030204" pitchFamily="34" charset="0"/>
              </a:rPr>
              <a:t>Climate mitigation</a:t>
            </a:r>
          </a:p>
        </p:txBody>
      </p:sp>
      <p:sp>
        <p:nvSpPr>
          <p:cNvPr id="21" name="TextBox 20">
            <a:extLst>
              <a:ext uri="{FF2B5EF4-FFF2-40B4-BE49-F238E27FC236}">
                <a16:creationId xmlns:a16="http://schemas.microsoft.com/office/drawing/2014/main" id="{B02CE5BA-AF4E-AEF4-B565-6FDE9A775374}"/>
              </a:ext>
            </a:extLst>
          </p:cNvPr>
          <p:cNvSpPr txBox="1"/>
          <p:nvPr/>
        </p:nvSpPr>
        <p:spPr>
          <a:xfrm>
            <a:off x="8495760" y="2470405"/>
            <a:ext cx="455271"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a:t>
            </a:r>
          </a:p>
        </p:txBody>
      </p:sp>
      <p:sp>
        <p:nvSpPr>
          <p:cNvPr id="24" name="TextBox 23">
            <a:extLst>
              <a:ext uri="{FF2B5EF4-FFF2-40B4-BE49-F238E27FC236}">
                <a16:creationId xmlns:a16="http://schemas.microsoft.com/office/drawing/2014/main" id="{0EA598B7-D8E1-17EC-F056-63C7B1A04E81}"/>
              </a:ext>
            </a:extLst>
          </p:cNvPr>
          <p:cNvSpPr txBox="1"/>
          <p:nvPr/>
        </p:nvSpPr>
        <p:spPr>
          <a:xfrm>
            <a:off x="628650" y="5594977"/>
            <a:ext cx="788670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The $N question: What’s the </a:t>
            </a:r>
            <a:r>
              <a:rPr lang="en-US" sz="2400" i="1" dirty="0">
                <a:latin typeface="Calibri" panose="020F0502020204030204" pitchFamily="34" charset="0"/>
                <a:cs typeface="Calibri" panose="020F0502020204030204" pitchFamily="34" charset="0"/>
              </a:rPr>
              <a:t>value</a:t>
            </a:r>
            <a:r>
              <a:rPr lang="en-US" sz="2400" dirty="0">
                <a:latin typeface="Calibri" panose="020F0502020204030204" pitchFamily="34" charset="0"/>
                <a:cs typeface="Calibri" panose="020F0502020204030204" pitchFamily="34" charset="0"/>
              </a:rPr>
              <a:t> of each of these projects?</a:t>
            </a:r>
          </a:p>
        </p:txBody>
      </p:sp>
      <p:sp>
        <p:nvSpPr>
          <p:cNvPr id="3" name="TextBox 2">
            <a:extLst>
              <a:ext uri="{FF2B5EF4-FFF2-40B4-BE49-F238E27FC236}">
                <a16:creationId xmlns:a16="http://schemas.microsoft.com/office/drawing/2014/main" id="{1292B46F-5AFD-8CA4-7622-9E4CF8465C25}"/>
              </a:ext>
            </a:extLst>
          </p:cNvPr>
          <p:cNvSpPr txBox="1"/>
          <p:nvPr/>
        </p:nvSpPr>
        <p:spPr>
          <a:xfrm>
            <a:off x="369007" y="3042059"/>
            <a:ext cx="1354557" cy="1323439"/>
          </a:xfrm>
          <a:prstGeom prst="rect">
            <a:avLst/>
          </a:prstGeom>
          <a:noFill/>
        </p:spPr>
        <p:txBody>
          <a:bodyPr wrap="square" rtlCol="0">
            <a:spAutoFit/>
          </a:bodyPr>
          <a:lstStyle/>
          <a:p>
            <a:r>
              <a:rPr lang="en-US" sz="8000" dirty="0">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89778B64-1F38-A6C0-505E-5F6B6EF38146}"/>
              </a:ext>
            </a:extLst>
          </p:cNvPr>
          <p:cNvSpPr txBox="1"/>
          <p:nvPr/>
        </p:nvSpPr>
        <p:spPr>
          <a:xfrm>
            <a:off x="2086313" y="3157749"/>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
        <p:nvSpPr>
          <p:cNvPr id="22" name="TextBox 21">
            <a:extLst>
              <a:ext uri="{FF2B5EF4-FFF2-40B4-BE49-F238E27FC236}">
                <a16:creationId xmlns:a16="http://schemas.microsoft.com/office/drawing/2014/main" id="{4D10A2D7-26C0-856A-748C-FA18FBE2231C}"/>
              </a:ext>
            </a:extLst>
          </p:cNvPr>
          <p:cNvSpPr txBox="1"/>
          <p:nvPr/>
        </p:nvSpPr>
        <p:spPr>
          <a:xfrm>
            <a:off x="4364533" y="3149935"/>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
        <p:nvSpPr>
          <p:cNvPr id="23" name="TextBox 22">
            <a:extLst>
              <a:ext uri="{FF2B5EF4-FFF2-40B4-BE49-F238E27FC236}">
                <a16:creationId xmlns:a16="http://schemas.microsoft.com/office/drawing/2014/main" id="{5FFF927A-2188-90B1-902E-0F45D54CA46D}"/>
              </a:ext>
            </a:extLst>
          </p:cNvPr>
          <p:cNvSpPr txBox="1"/>
          <p:nvPr/>
        </p:nvSpPr>
        <p:spPr>
          <a:xfrm>
            <a:off x="6380408" y="3157748"/>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4175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dissolve">
                                      <p:cBhvr>
                                        <p:cTn id="67" dur="500"/>
                                        <p:tgtEl>
                                          <p:spTgt spid="11"/>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dissolve">
                                      <p:cBhvr>
                                        <p:cTn id="70" dur="500"/>
                                        <p:tgtEl>
                                          <p:spTgt spid="12"/>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dissolve">
                                      <p:cBhvr>
                                        <p:cTn id="73" dur="500"/>
                                        <p:tgtEl>
                                          <p:spTgt spid="13"/>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500"/>
                                        <p:tgtEl>
                                          <p:spTgt spid="14"/>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dissolve">
                                      <p:cBhvr>
                                        <p:cTn id="7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9" grpId="0"/>
      <p:bldP spid="21" grpId="0"/>
      <p:bldP spid="24" grpId="0"/>
      <p:bldP spid="3" grpId="0"/>
      <p:bldP spid="5"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Complex maths formulae on a blackboard">
            <a:extLst>
              <a:ext uri="{FF2B5EF4-FFF2-40B4-BE49-F238E27FC236}">
                <a16:creationId xmlns:a16="http://schemas.microsoft.com/office/drawing/2014/main" id="{89DE19E5-BC9F-452F-E537-45DB729764F4}"/>
              </a:ext>
            </a:extLst>
          </p:cNvPr>
          <p:cNvPicPr>
            <a:picLocks noChangeAspect="1"/>
          </p:cNvPicPr>
          <p:nvPr/>
        </p:nvPicPr>
        <p:blipFill rotWithShape="1">
          <a:blip r:embed="rId3"/>
          <a:srcRect l="2667" r="-1" b="-1"/>
          <a:stretch/>
        </p:blipFill>
        <p:spPr>
          <a:xfrm>
            <a:off x="20" y="10"/>
            <a:ext cx="9143979" cy="6857990"/>
          </a:xfrm>
          <a:prstGeom prst="rect">
            <a:avLst/>
          </a:prstGeom>
        </p:spPr>
      </p:pic>
      <p:sp>
        <p:nvSpPr>
          <p:cNvPr id="26"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91578" y="838201"/>
            <a:ext cx="532362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F4896AB9-4C38-F22E-303D-04CDA2E73503}"/>
              </a:ext>
            </a:extLst>
          </p:cNvPr>
          <p:cNvSpPr>
            <a:spLocks noGrp="1"/>
          </p:cNvSpPr>
          <p:nvPr>
            <p:ph type="title"/>
          </p:nvPr>
        </p:nvSpPr>
        <p:spPr>
          <a:xfrm>
            <a:off x="2494104" y="1924619"/>
            <a:ext cx="4155791" cy="1655378"/>
          </a:xfrm>
        </p:spPr>
        <p:txBody>
          <a:bodyPr vert="horz" lIns="91440" tIns="45720" rIns="91440" bIns="45720" rtlCol="0" anchor="b">
            <a:normAutofit/>
          </a:bodyPr>
          <a:lstStyle/>
          <a:p>
            <a:pPr algn="ctr">
              <a:spcBef>
                <a:spcPct val="0"/>
              </a:spcBef>
            </a:pPr>
            <a:r>
              <a:rPr lang="en-US" sz="3500" kern="1200" dirty="0">
                <a:solidFill>
                  <a:schemeClr val="tx1"/>
                </a:solidFill>
                <a:latin typeface="+mj-lt"/>
                <a:ea typeface="+mj-ea"/>
                <a:cs typeface="+mj-cs"/>
              </a:rPr>
              <a:t>Ethical Theory</a:t>
            </a:r>
          </a:p>
        </p:txBody>
      </p:sp>
      <p:sp>
        <p:nvSpPr>
          <p:cNvPr id="4" name="Slide Number Placeholder 3">
            <a:extLst>
              <a:ext uri="{FF2B5EF4-FFF2-40B4-BE49-F238E27FC236}">
                <a16:creationId xmlns:a16="http://schemas.microsoft.com/office/drawing/2014/main" id="{0732FE56-4988-E706-592B-8094140A82F8}"/>
              </a:ext>
            </a:extLst>
          </p:cNvPr>
          <p:cNvSpPr>
            <a:spLocks noGrp="1"/>
          </p:cNvSpPr>
          <p:nvPr>
            <p:ph type="sldNum" idx="12"/>
          </p:nvPr>
        </p:nvSpPr>
        <p:spPr>
          <a:xfrm>
            <a:off x="6457950" y="6356350"/>
            <a:ext cx="2057400" cy="365125"/>
          </a:xfrm>
        </p:spPr>
        <p:txBody>
          <a:bodyPr vert="horz" lIns="91440" tIns="45720" rIns="91440" bIns="45720" rtlCol="0" anchor="ctr">
            <a:normAutofit/>
          </a:bodyPr>
          <a:lstStyle/>
          <a:p>
            <a:pPr>
              <a:spcAft>
                <a:spcPts val="600"/>
              </a:spcAft>
              <a:buClrTx/>
              <a:defRPr/>
            </a:pPr>
            <a:fld id="{00000000-1234-1234-1234-123412341234}" type="slidenum">
              <a:rPr lang="en-US" kern="1200">
                <a:solidFill>
                  <a:srgbClr val="FFFFFF"/>
                </a:solidFill>
                <a:ea typeface="+mn-ea"/>
                <a:cs typeface="+mn-cs"/>
              </a:rPr>
              <a:pPr>
                <a:spcAft>
                  <a:spcPts val="600"/>
                </a:spcAft>
                <a:buClrTx/>
                <a:defRPr/>
              </a:pPr>
              <a:t>19</a:t>
            </a:fld>
            <a:endParaRPr lang="en-US" kern="1200" dirty="0">
              <a:solidFill>
                <a:srgbClr val="FFFFFF"/>
              </a:solidFill>
              <a:ea typeface="+mn-ea"/>
              <a:cs typeface="+mn-cs"/>
            </a:endParaRPr>
          </a:p>
        </p:txBody>
      </p:sp>
    </p:spTree>
    <p:extLst>
      <p:ext uri="{BB962C8B-B14F-4D97-AF65-F5344CB8AC3E}">
        <p14:creationId xmlns:p14="http://schemas.microsoft.com/office/powerpoint/2010/main" val="3240241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8826D-76B7-B6CD-9825-EEB9EE1CD5C5}"/>
              </a:ext>
            </a:extLst>
          </p:cNvPr>
          <p:cNvSpPr>
            <a:spLocks noGrp="1"/>
          </p:cNvSpPr>
          <p:nvPr>
            <p:ph type="title"/>
          </p:nvPr>
        </p:nvSpPr>
        <p:spPr/>
        <p:txBody>
          <a:bodyPr/>
          <a:lstStyle/>
          <a:p>
            <a:r>
              <a:rPr lang="en-US" dirty="0"/>
              <a:t>Recap: What was our first EthiCS lecture about?</a:t>
            </a:r>
          </a:p>
        </p:txBody>
      </p:sp>
      <p:sp>
        <p:nvSpPr>
          <p:cNvPr id="3" name="Text Placeholder 2">
            <a:extLst>
              <a:ext uri="{FF2B5EF4-FFF2-40B4-BE49-F238E27FC236}">
                <a16:creationId xmlns:a16="http://schemas.microsoft.com/office/drawing/2014/main" id="{2E569153-50EB-8C38-9537-F5308EF88929}"/>
              </a:ext>
            </a:extLst>
          </p:cNvPr>
          <p:cNvSpPr>
            <a:spLocks noGrp="1"/>
          </p:cNvSpPr>
          <p:nvPr>
            <p:ph type="body" idx="1"/>
          </p:nvPr>
        </p:nvSpPr>
        <p:spPr/>
        <p:txBody>
          <a:bodyPr>
            <a:normAutofit/>
          </a:bodyPr>
          <a:lstStyle/>
          <a:p>
            <a:pPr marL="114300" indent="0">
              <a:buNone/>
            </a:pPr>
            <a:r>
              <a:rPr lang="en-US" sz="3400" dirty="0"/>
              <a:t>Incommensurability!</a:t>
            </a:r>
          </a:p>
          <a:p>
            <a:pPr marL="571500" lvl="1" indent="0">
              <a:buNone/>
            </a:pPr>
            <a:r>
              <a:rPr lang="en-US" sz="3400" dirty="0"/>
              <a:t>… in the context of sorting!</a:t>
            </a:r>
          </a:p>
        </p:txBody>
      </p:sp>
      <p:sp>
        <p:nvSpPr>
          <p:cNvPr id="4" name="Slide Number Placeholder 3">
            <a:extLst>
              <a:ext uri="{FF2B5EF4-FFF2-40B4-BE49-F238E27FC236}">
                <a16:creationId xmlns:a16="http://schemas.microsoft.com/office/drawing/2014/main" id="{759EEDAC-91BB-7A73-B1AE-1500863CE7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pic>
        <p:nvPicPr>
          <p:cNvPr id="5" name="Picture 4">
            <a:extLst>
              <a:ext uri="{FF2B5EF4-FFF2-40B4-BE49-F238E27FC236}">
                <a16:creationId xmlns:a16="http://schemas.microsoft.com/office/drawing/2014/main" id="{386C0ECC-1216-9257-0196-F3C49A9FD637}"/>
              </a:ext>
            </a:extLst>
          </p:cNvPr>
          <p:cNvPicPr>
            <a:picLocks noChangeAspect="1"/>
          </p:cNvPicPr>
          <p:nvPr/>
        </p:nvPicPr>
        <p:blipFill>
          <a:blip r:embed="rId3"/>
          <a:stretch>
            <a:fillRect/>
          </a:stretch>
        </p:blipFill>
        <p:spPr>
          <a:xfrm>
            <a:off x="3218212" y="3001590"/>
            <a:ext cx="4902365" cy="3719885"/>
          </a:xfrm>
          <a:prstGeom prst="rect">
            <a:avLst/>
          </a:prstGeom>
        </p:spPr>
      </p:pic>
    </p:spTree>
    <p:extLst>
      <p:ext uri="{BB962C8B-B14F-4D97-AF65-F5344CB8AC3E}">
        <p14:creationId xmlns:p14="http://schemas.microsoft.com/office/powerpoint/2010/main" val="207857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3AFDF-897C-F7E1-6321-8C3E4EE5F999}"/>
              </a:ext>
            </a:extLst>
          </p:cNvPr>
          <p:cNvSpPr>
            <a:spLocks noGrp="1"/>
          </p:cNvSpPr>
          <p:nvPr>
            <p:ph type="title"/>
          </p:nvPr>
        </p:nvSpPr>
        <p:spPr/>
        <p:txBody>
          <a:bodyPr/>
          <a:lstStyle/>
          <a:p>
            <a:r>
              <a:rPr lang="en-US" dirty="0"/>
              <a:t>One Answer: Pluralism</a:t>
            </a:r>
          </a:p>
        </p:txBody>
      </p:sp>
      <p:sp>
        <p:nvSpPr>
          <p:cNvPr id="3" name="Text Placeholder 2">
            <a:extLst>
              <a:ext uri="{FF2B5EF4-FFF2-40B4-BE49-F238E27FC236}">
                <a16:creationId xmlns:a16="http://schemas.microsoft.com/office/drawing/2014/main" id="{DB915969-6C9C-034F-C2B2-D6EF5A3E5D1A}"/>
              </a:ext>
            </a:extLst>
          </p:cNvPr>
          <p:cNvSpPr>
            <a:spLocks noGrp="1"/>
          </p:cNvSpPr>
          <p:nvPr>
            <p:ph type="body" idx="1"/>
          </p:nvPr>
        </p:nvSpPr>
        <p:spPr>
          <a:xfrm>
            <a:off x="628649" y="2389239"/>
            <a:ext cx="8113149" cy="3967112"/>
          </a:xfrm>
        </p:spPr>
        <p:txBody>
          <a:bodyPr>
            <a:normAutofit/>
          </a:bodyPr>
          <a:lstStyle/>
          <a:p>
            <a:r>
              <a:rPr lang="en-US" dirty="0"/>
              <a:t>There are many kinds of value, and no single value in terms of which they’re all commensurable.</a:t>
            </a:r>
          </a:p>
          <a:p>
            <a:r>
              <a:rPr lang="en-US" dirty="0"/>
              <a:t>There’s no common measure of the value of smooth roads, good healthcare, and the arts.</a:t>
            </a:r>
          </a:p>
          <a:p>
            <a:r>
              <a:rPr lang="en-US" dirty="0"/>
              <a:t>To assign comparable numerical values to each of these things, we just exercise our best judgment about which are more or less valuable—but not </a:t>
            </a:r>
            <a:r>
              <a:rPr lang="en-US" i="1" dirty="0"/>
              <a:t>in terms of</a:t>
            </a:r>
            <a:r>
              <a:rPr lang="en-US" dirty="0"/>
              <a:t> anything else!</a:t>
            </a:r>
          </a:p>
        </p:txBody>
      </p:sp>
      <p:sp>
        <p:nvSpPr>
          <p:cNvPr id="4" name="Slide Number Placeholder 3">
            <a:extLst>
              <a:ext uri="{FF2B5EF4-FFF2-40B4-BE49-F238E27FC236}">
                <a16:creationId xmlns:a16="http://schemas.microsoft.com/office/drawing/2014/main" id="{1CAE6E8A-C33C-FEB8-688A-40A3D7E3D8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pic>
        <p:nvPicPr>
          <p:cNvPr id="1029" name="Picture 5" descr="Free star fish color wheel colorful illustrator vector">
            <a:extLst>
              <a:ext uri="{FF2B5EF4-FFF2-40B4-BE49-F238E27FC236}">
                <a16:creationId xmlns:a16="http://schemas.microsoft.com/office/drawing/2014/main" id="{DB2F59B4-2DE9-3D02-4706-3D4FD7D07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50077" y="136524"/>
            <a:ext cx="2591722" cy="2284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3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DFF64-6F71-B820-8F00-9B845F857C84}"/>
              </a:ext>
            </a:extLst>
          </p:cNvPr>
          <p:cNvSpPr>
            <a:spLocks noGrp="1"/>
          </p:cNvSpPr>
          <p:nvPr>
            <p:ph type="title"/>
          </p:nvPr>
        </p:nvSpPr>
        <p:spPr/>
        <p:txBody>
          <a:bodyPr/>
          <a:lstStyle/>
          <a:p>
            <a:r>
              <a:rPr lang="en-US" dirty="0"/>
              <a:t>But are all these values </a:t>
            </a:r>
            <a:r>
              <a:rPr lang="en-US" i="1" dirty="0"/>
              <a:t>really</a:t>
            </a:r>
            <a:r>
              <a:rPr lang="en-US" dirty="0"/>
              <a:t> incommensurable?</a:t>
            </a:r>
          </a:p>
        </p:txBody>
      </p:sp>
      <p:sp>
        <p:nvSpPr>
          <p:cNvPr id="3" name="Text Placeholder 2">
            <a:extLst>
              <a:ext uri="{FF2B5EF4-FFF2-40B4-BE49-F238E27FC236}">
                <a16:creationId xmlns:a16="http://schemas.microsoft.com/office/drawing/2014/main" id="{E03B1B8A-3C6D-E43C-1537-4D6EE333854F}"/>
              </a:ext>
            </a:extLst>
          </p:cNvPr>
          <p:cNvSpPr>
            <a:spLocks noGrp="1"/>
          </p:cNvSpPr>
          <p:nvPr>
            <p:ph type="body" idx="1"/>
          </p:nvPr>
        </p:nvSpPr>
        <p:spPr>
          <a:xfrm>
            <a:off x="628650" y="1978767"/>
            <a:ext cx="7886700" cy="4403725"/>
          </a:xfrm>
        </p:spPr>
        <p:txBody>
          <a:bodyPr>
            <a:normAutofit/>
          </a:bodyPr>
          <a:lstStyle/>
          <a:p>
            <a:pPr marL="114300" indent="0">
              <a:buNone/>
            </a:pPr>
            <a:r>
              <a:rPr lang="en-US" dirty="0"/>
              <a:t>Aren’t smooth roads valuable because people </a:t>
            </a:r>
            <a:r>
              <a:rPr lang="en-US" i="1" dirty="0"/>
              <a:t>prefer</a:t>
            </a:r>
            <a:r>
              <a:rPr lang="en-US" dirty="0"/>
              <a:t> to drive on them?</a:t>
            </a:r>
          </a:p>
          <a:p>
            <a:pPr marL="114300" indent="0">
              <a:buNone/>
            </a:pPr>
            <a:endParaRPr lang="en-US" sz="1400" dirty="0"/>
          </a:p>
          <a:p>
            <a:pPr marL="114300" indent="0">
              <a:buNone/>
            </a:pPr>
            <a:r>
              <a:rPr lang="en-US" dirty="0"/>
              <a:t>Isn’t good healthcare valuable because people </a:t>
            </a:r>
            <a:r>
              <a:rPr lang="en-US" i="1" dirty="0"/>
              <a:t>like</a:t>
            </a:r>
            <a:r>
              <a:rPr lang="en-US" dirty="0"/>
              <a:t> to be healthy?</a:t>
            </a:r>
          </a:p>
          <a:p>
            <a:pPr marL="114300" indent="0">
              <a:buNone/>
            </a:pPr>
            <a:endParaRPr lang="en-US" sz="1400" dirty="0"/>
          </a:p>
          <a:p>
            <a:pPr marL="114300" indent="0">
              <a:buNone/>
            </a:pPr>
            <a:r>
              <a:rPr lang="en-US" dirty="0"/>
              <a:t>Isn’t art valuable because people </a:t>
            </a:r>
            <a:r>
              <a:rPr lang="en-US" i="1" dirty="0"/>
              <a:t>enjoy</a:t>
            </a:r>
            <a:r>
              <a:rPr lang="en-US" dirty="0"/>
              <a:t> it?</a:t>
            </a:r>
          </a:p>
          <a:p>
            <a:pPr marL="114300" indent="0">
              <a:buNone/>
            </a:pPr>
            <a:endParaRPr lang="en-US" sz="1400" dirty="0"/>
          </a:p>
          <a:p>
            <a:pPr marL="114300" indent="0">
              <a:buNone/>
            </a:pPr>
            <a:r>
              <a:rPr lang="en-US" dirty="0"/>
              <a:t>Isn’t climate change mitigation valuable because it’s necessary for us to live </a:t>
            </a:r>
            <a:r>
              <a:rPr lang="en-US" i="1" dirty="0"/>
              <a:t>happy lives</a:t>
            </a:r>
            <a:r>
              <a:rPr lang="en-US" dirty="0"/>
              <a:t>? </a:t>
            </a:r>
          </a:p>
        </p:txBody>
      </p:sp>
      <p:sp>
        <p:nvSpPr>
          <p:cNvPr id="4" name="Slide Number Placeholder 3">
            <a:extLst>
              <a:ext uri="{FF2B5EF4-FFF2-40B4-BE49-F238E27FC236}">
                <a16:creationId xmlns:a16="http://schemas.microsoft.com/office/drawing/2014/main" id="{7D124344-652D-7931-FDD6-BE671EB9E2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dirty="0"/>
          </a:p>
        </p:txBody>
      </p:sp>
      <p:pic>
        <p:nvPicPr>
          <p:cNvPr id="2050" name="Picture 2">
            <a:extLst>
              <a:ext uri="{FF2B5EF4-FFF2-40B4-BE49-F238E27FC236}">
                <a16:creationId xmlns:a16="http://schemas.microsoft.com/office/drawing/2014/main" id="{7E2E17C8-AD85-0FC5-04C8-C1B6C1B6B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1399" y="260299"/>
            <a:ext cx="1168400" cy="158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77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85080A-BAE9-0DF1-3287-1B7DC128F194}"/>
              </a:ext>
            </a:extLst>
          </p:cNvPr>
          <p:cNvSpPr>
            <a:spLocks noGrp="1"/>
          </p:cNvSpPr>
          <p:nvPr>
            <p:ph type="title"/>
          </p:nvPr>
        </p:nvSpPr>
        <p:spPr>
          <a:xfrm>
            <a:off x="208251" y="619072"/>
            <a:ext cx="2708948" cy="5585619"/>
          </a:xfrm>
        </p:spPr>
        <p:txBody>
          <a:bodyPr>
            <a:normAutofit/>
          </a:bodyPr>
          <a:lstStyle/>
          <a:p>
            <a:r>
              <a:rPr lang="en-US" sz="3600" dirty="0">
                <a:solidFill>
                  <a:srgbClr val="FFFFFF"/>
                </a:solidFill>
              </a:rPr>
              <a:t>Utilitarianism</a:t>
            </a:r>
          </a:p>
        </p:txBody>
      </p:sp>
      <p:sp>
        <p:nvSpPr>
          <p:cNvPr id="4" name="Slide Number Placeholder 3">
            <a:extLst>
              <a:ext uri="{FF2B5EF4-FFF2-40B4-BE49-F238E27FC236}">
                <a16:creationId xmlns:a16="http://schemas.microsoft.com/office/drawing/2014/main" id="{48EE358B-F860-AB2C-CE9B-AE8BAF4A2AA7}"/>
              </a:ext>
            </a:extLst>
          </p:cNvPr>
          <p:cNvSpPr>
            <a:spLocks noGrp="1"/>
          </p:cNvSpPr>
          <p:nvPr>
            <p:ph type="sldNum" idx="12"/>
          </p:nvPr>
        </p:nvSpPr>
        <p:spPr>
          <a:xfrm>
            <a:off x="7364895" y="6356350"/>
            <a:ext cx="1150454" cy="365125"/>
          </a:xfrm>
        </p:spPr>
        <p:txBody>
          <a:bodyP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22</a:t>
            </a:fld>
            <a:endParaRPr lang="en-US" dirty="0"/>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F5928C97-2D66-A534-08A1-4B1FD53BCE5D}"/>
                  </a:ext>
                </a:extLst>
              </p:cNvPr>
              <p:cNvSpPr>
                <a:spLocks noGrp="1"/>
              </p:cNvSpPr>
              <p:nvPr>
                <p:ph type="body" idx="1"/>
              </p:nvPr>
            </p:nvSpPr>
            <p:spPr>
              <a:xfrm>
                <a:off x="3182328" y="619073"/>
                <a:ext cx="5543048" cy="5585619"/>
              </a:xfrm>
            </p:spPr>
            <p:txBody>
              <a:bodyPr anchor="ctr">
                <a:normAutofit/>
              </a:bodyPr>
              <a:lstStyle/>
              <a:p>
                <a:r>
                  <a:rPr lang="en-US" sz="2600" dirty="0"/>
                  <a:t>All valuable goods are commensurable in terms of a single fundamental value: </a:t>
                </a:r>
                <a:r>
                  <a:rPr lang="en-US" sz="2600" i="1" dirty="0"/>
                  <a:t>happiness</a:t>
                </a:r>
                <a:endParaRPr lang="en-US" sz="2600" dirty="0"/>
              </a:p>
              <a:p>
                <a:r>
                  <a:rPr lang="en-US" sz="2600" dirty="0"/>
                  <a:t>The value of a thing </a:t>
                </a:r>
                <a:r>
                  <a:rPr lang="en-US" sz="2600" i="1" dirty="0"/>
                  <a:t>x</a:t>
                </a:r>
                <a:r>
                  <a:rPr lang="en-US" sz="2600" dirty="0"/>
                  <a:t> is the sum, over all people, of the happiness it produces:</a:t>
                </a:r>
              </a:p>
              <a:p>
                <a:pPr marL="114300" indent="0">
                  <a:buNone/>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𝑣</m:t>
                          </m:r>
                        </m:e>
                        <m:sub>
                          <m:r>
                            <a:rPr lang="en-US" sz="2600" b="0" i="1" smtClean="0">
                              <a:latin typeface="Cambria Math" panose="02040503050406030204" pitchFamily="18" charset="0"/>
                            </a:rPr>
                            <m:t>𝑥</m:t>
                          </m:r>
                        </m:sub>
                      </m:sSub>
                      <m:r>
                        <a:rPr lang="en-US" sz="2600" b="0" i="1" smtClean="0">
                          <a:latin typeface="Cambria Math" panose="02040503050406030204" pitchFamily="18" charset="0"/>
                        </a:rPr>
                        <m:t>=</m:t>
                      </m:r>
                      <m:nary>
                        <m:naryPr>
                          <m:chr m:val="∑"/>
                          <m:supHide m:val="on"/>
                          <m:ctrlPr>
                            <a:rPr lang="en-US" sz="2600" i="1" smtClean="0">
                              <a:latin typeface="Cambria Math" panose="02040503050406030204" pitchFamily="18" charset="0"/>
                            </a:rPr>
                          </m:ctrlPr>
                        </m:naryPr>
                        <m:sub>
                          <m:r>
                            <m:rPr>
                              <m:brk m:alnAt="7"/>
                            </m:rPr>
                            <a:rPr lang="en-US" sz="2600" b="0" i="1" smtClean="0">
                              <a:latin typeface="Cambria Math" panose="02040503050406030204" pitchFamily="18" charset="0"/>
                            </a:rPr>
                            <m:t>𝑝</m:t>
                          </m:r>
                        </m:sub>
                        <m:sup/>
                        <m:e>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h</m:t>
                              </m:r>
                            </m:e>
                            <m:sub>
                              <m:r>
                                <a:rPr lang="en-US" sz="2600" b="0" i="1" smtClean="0">
                                  <a:latin typeface="Cambria Math" panose="02040503050406030204" pitchFamily="18" charset="0"/>
                                </a:rPr>
                                <m:t>𝑝</m:t>
                              </m:r>
                              <m:r>
                                <a:rPr lang="en-US" sz="2600" b="0" i="1" smtClean="0">
                                  <a:latin typeface="Cambria Math" panose="02040503050406030204" pitchFamily="18" charset="0"/>
                                </a:rPr>
                                <m:t>,   </m:t>
                              </m:r>
                              <m:r>
                                <a:rPr lang="en-US" sz="2600" b="0" i="1" smtClean="0">
                                  <a:latin typeface="Cambria Math" panose="02040503050406030204" pitchFamily="18" charset="0"/>
                                </a:rPr>
                                <m:t>𝑥</m:t>
                              </m:r>
                            </m:sub>
                          </m:sSub>
                        </m:e>
                      </m:nary>
                    </m:oMath>
                  </m:oMathPara>
                </a14:m>
                <a:endParaRPr lang="en-US" sz="2600" dirty="0"/>
              </a:p>
              <a:p>
                <a:r>
                  <a:rPr lang="en-US" sz="2600" dirty="0"/>
                  <a:t>You should choose the highest value; that is, you should maximize overall happiness</a:t>
                </a:r>
              </a:p>
              <a:p>
                <a:r>
                  <a:rPr lang="en-US" sz="2600" dirty="0"/>
                  <a:t>(What about </a:t>
                </a:r>
                <a:r>
                  <a:rPr lang="en-US" sz="2600" i="1" dirty="0"/>
                  <a:t>un</a:t>
                </a:r>
                <a:r>
                  <a:rPr lang="en-US" sz="2600" dirty="0"/>
                  <a:t>happiness?)</a:t>
                </a:r>
              </a:p>
              <a:p>
                <a:endParaRPr lang="en-US" sz="2600" dirty="0"/>
              </a:p>
            </p:txBody>
          </p:sp>
        </mc:Choice>
        <mc:Fallback>
          <p:sp>
            <p:nvSpPr>
              <p:cNvPr id="3" name="Text Placeholder 2">
                <a:extLst>
                  <a:ext uri="{FF2B5EF4-FFF2-40B4-BE49-F238E27FC236}">
                    <a16:creationId xmlns:a16="http://schemas.microsoft.com/office/drawing/2014/main" id="{F5928C97-2D66-A534-08A1-4B1FD53BCE5D}"/>
                  </a:ext>
                </a:extLst>
              </p:cNvPr>
              <p:cNvSpPr>
                <a:spLocks noGrp="1" noRot="1" noChangeAspect="1" noMove="1" noResize="1" noEditPoints="1" noAdjustHandles="1" noChangeArrowheads="1" noChangeShapeType="1" noTextEdit="1"/>
              </p:cNvSpPr>
              <p:nvPr>
                <p:ph type="body" idx="1"/>
              </p:nvPr>
            </p:nvSpPr>
            <p:spPr>
              <a:xfrm>
                <a:off x="3182328" y="619073"/>
                <a:ext cx="5543048" cy="5585619"/>
              </a:xfrm>
              <a:blipFill>
                <a:blip r:embed="rId3"/>
                <a:stretch>
                  <a:fillRect r="-1144"/>
                </a:stretch>
              </a:blipFill>
            </p:spPr>
            <p:txBody>
              <a:bodyPr/>
              <a:lstStyle/>
              <a:p>
                <a:r>
                  <a:rPr lang="en-US">
                    <a:noFill/>
                  </a:rPr>
                  <a:t> </a:t>
                </a:r>
              </a:p>
            </p:txBody>
          </p:sp>
        </mc:Fallback>
      </mc:AlternateContent>
    </p:spTree>
    <p:extLst>
      <p:ext uri="{BB962C8B-B14F-4D97-AF65-F5344CB8AC3E}">
        <p14:creationId xmlns:p14="http://schemas.microsoft.com/office/powerpoint/2010/main" val="17160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E7A0-FF3F-14EB-CA47-50BF0CBC14D9}"/>
              </a:ext>
            </a:extLst>
          </p:cNvPr>
          <p:cNvSpPr>
            <a:spLocks noGrp="1"/>
          </p:cNvSpPr>
          <p:nvPr>
            <p:ph type="title"/>
          </p:nvPr>
        </p:nvSpPr>
        <p:spPr/>
        <p:txBody>
          <a:bodyPr/>
          <a:lstStyle/>
          <a:p>
            <a:r>
              <a:rPr lang="en-US" dirty="0"/>
              <a:t>Utilitarianism makes it easy to formulate our problem—right?</a:t>
            </a:r>
          </a:p>
        </p:txBody>
      </p:sp>
      <p:sp>
        <p:nvSpPr>
          <p:cNvPr id="4" name="Slide Number Placeholder 3">
            <a:extLst>
              <a:ext uri="{FF2B5EF4-FFF2-40B4-BE49-F238E27FC236}">
                <a16:creationId xmlns:a16="http://schemas.microsoft.com/office/drawing/2014/main" id="{A026F332-8507-747F-3B7F-C52D038A7E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dirty="0"/>
          </a:p>
        </p:txBody>
      </p:sp>
      <p:sp>
        <p:nvSpPr>
          <p:cNvPr id="7" name="TextBox 6">
            <a:extLst>
              <a:ext uri="{FF2B5EF4-FFF2-40B4-BE49-F238E27FC236}">
                <a16:creationId xmlns:a16="http://schemas.microsoft.com/office/drawing/2014/main" id="{FAAEC04B-F1A2-8957-645B-E7143D4C9007}"/>
              </a:ext>
            </a:extLst>
          </p:cNvPr>
          <p:cNvSpPr txBox="1"/>
          <p:nvPr/>
        </p:nvSpPr>
        <p:spPr>
          <a:xfrm>
            <a:off x="312011" y="3412929"/>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7030A0"/>
                </a:solidFill>
                <a:latin typeface="Calibri" panose="020F0502020204030204" pitchFamily="34" charset="0"/>
                <a:cs typeface="Calibri" panose="020F0502020204030204" pitchFamily="34" charset="0"/>
              </a:rPr>
              <a:t>$W </a:t>
            </a:r>
            <a:r>
              <a:rPr lang="en-US" sz="2000" dirty="0">
                <a:latin typeface="Calibri" panose="020F0502020204030204" pitchFamily="34" charset="0"/>
                <a:cs typeface="Calibri" panose="020F0502020204030204" pitchFamily="34" charset="0"/>
              </a:rPr>
              <a:t>(per unit)</a:t>
            </a:r>
          </a:p>
        </p:txBody>
      </p:sp>
      <p:sp>
        <p:nvSpPr>
          <p:cNvPr id="8" name="TextBox 7">
            <a:extLst>
              <a:ext uri="{FF2B5EF4-FFF2-40B4-BE49-F238E27FC236}">
                <a16:creationId xmlns:a16="http://schemas.microsoft.com/office/drawing/2014/main" id="{57DB5A66-5BBD-4567-252E-D477D6F62658}"/>
              </a:ext>
            </a:extLst>
          </p:cNvPr>
          <p:cNvSpPr txBox="1"/>
          <p:nvPr/>
        </p:nvSpPr>
        <p:spPr>
          <a:xfrm>
            <a:off x="2029317" y="3412929"/>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C00000"/>
                </a:solidFill>
                <a:latin typeface="Calibri" panose="020F0502020204030204" pitchFamily="34" charset="0"/>
                <a:cs typeface="Calibri" panose="020F0502020204030204" pitchFamily="34" charset="0"/>
              </a:rPr>
              <a:t>$X </a:t>
            </a:r>
            <a:r>
              <a:rPr lang="en-US" sz="2000" dirty="0">
                <a:latin typeface="Calibri" panose="020F0502020204030204" pitchFamily="34" charset="0"/>
                <a:cs typeface="Calibri" panose="020F0502020204030204" pitchFamily="34" charset="0"/>
              </a:rPr>
              <a:t>(per unit)</a:t>
            </a:r>
          </a:p>
        </p:txBody>
      </p:sp>
      <p:sp>
        <p:nvSpPr>
          <p:cNvPr id="9" name="TextBox 8">
            <a:extLst>
              <a:ext uri="{FF2B5EF4-FFF2-40B4-BE49-F238E27FC236}">
                <a16:creationId xmlns:a16="http://schemas.microsoft.com/office/drawing/2014/main" id="{E61570C3-A9FB-4A12-3DD8-869A9E56C785}"/>
              </a:ext>
            </a:extLst>
          </p:cNvPr>
          <p:cNvSpPr txBox="1"/>
          <p:nvPr/>
        </p:nvSpPr>
        <p:spPr>
          <a:xfrm>
            <a:off x="4301782" y="3413433"/>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0070C0"/>
                </a:solidFill>
                <a:latin typeface="Calibri" panose="020F0502020204030204" pitchFamily="34" charset="0"/>
                <a:cs typeface="Calibri" panose="020F0502020204030204" pitchFamily="34" charset="0"/>
              </a:rPr>
              <a:t>$Y </a:t>
            </a:r>
            <a:r>
              <a:rPr lang="en-US" sz="2000" dirty="0">
                <a:latin typeface="Calibri" panose="020F0502020204030204" pitchFamily="34" charset="0"/>
                <a:cs typeface="Calibri" panose="020F0502020204030204" pitchFamily="34" charset="0"/>
              </a:rPr>
              <a:t>(per unit)</a:t>
            </a:r>
          </a:p>
        </p:txBody>
      </p:sp>
      <p:sp>
        <p:nvSpPr>
          <p:cNvPr id="10" name="TextBox 9">
            <a:extLst>
              <a:ext uri="{FF2B5EF4-FFF2-40B4-BE49-F238E27FC236}">
                <a16:creationId xmlns:a16="http://schemas.microsoft.com/office/drawing/2014/main" id="{10A4DA96-2E72-1320-329D-9ACE9411A4CD}"/>
              </a:ext>
            </a:extLst>
          </p:cNvPr>
          <p:cNvSpPr txBox="1"/>
          <p:nvPr/>
        </p:nvSpPr>
        <p:spPr>
          <a:xfrm>
            <a:off x="6345669" y="3413433"/>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00B050"/>
                </a:solidFill>
                <a:latin typeface="Calibri" panose="020F0502020204030204" pitchFamily="34" charset="0"/>
                <a:cs typeface="Calibri" panose="020F0502020204030204" pitchFamily="34" charset="0"/>
              </a:rPr>
              <a:t>$Z </a:t>
            </a:r>
            <a:r>
              <a:rPr lang="en-US" sz="2000" dirty="0">
                <a:latin typeface="Calibri" panose="020F0502020204030204" pitchFamily="34" charset="0"/>
                <a:cs typeface="Calibri" panose="020F0502020204030204" pitchFamily="34" charset="0"/>
              </a:rPr>
              <a:t>(per unit)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B1E0A06-5D77-8872-7BE3-A5D381270592}"/>
                  </a:ext>
                </a:extLst>
              </p:cNvPr>
              <p:cNvSpPr txBox="1"/>
              <p:nvPr/>
            </p:nvSpPr>
            <p:spPr>
              <a:xfrm>
                <a:off x="312012" y="4298370"/>
                <a:ext cx="1964191" cy="1488613"/>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a:t>
                </a:r>
              </a:p>
              <a:p>
                <a:pPr/>
                <a14:m>
                  <m:oMathPara xmlns:m="http://schemas.openxmlformats.org/officeDocument/2006/math">
                    <m:oMathParaPr>
                      <m:jc m:val="centerGroup"/>
                    </m:oMathParaPr>
                    <m:oMath xmlns:m="http://schemas.openxmlformats.org/officeDocument/2006/math">
                      <m:nary>
                        <m:naryPr>
                          <m:chr m:val="∑"/>
                          <m:supHide m:val="on"/>
                          <m:ctrlPr>
                            <a:rPr lang="en-US" sz="2000" i="1" smtClean="0">
                              <a:solidFill>
                                <a:srgbClr val="7030A0"/>
                              </a:solidFill>
                              <a:latin typeface="Cambria Math" panose="02040503050406030204" pitchFamily="18" charset="0"/>
                            </a:rPr>
                          </m:ctrlPr>
                        </m:naryPr>
                        <m:sub>
                          <m:r>
                            <m:rPr>
                              <m:brk m:alnAt="7"/>
                            </m:rPr>
                            <a:rPr lang="en-US" sz="2000" i="1">
                              <a:solidFill>
                                <a:srgbClr val="7030A0"/>
                              </a:solidFill>
                              <a:latin typeface="Cambria Math" panose="02040503050406030204" pitchFamily="18" charset="0"/>
                            </a:rPr>
                            <m:t>𝑝</m:t>
                          </m:r>
                        </m:sub>
                        <m:sup/>
                        <m:e>
                          <m:sSub>
                            <m:sSubPr>
                              <m:ctrlPr>
                                <a:rPr lang="en-US" sz="2000" i="1">
                                  <a:solidFill>
                                    <a:srgbClr val="7030A0"/>
                                  </a:solidFill>
                                  <a:latin typeface="Cambria Math" panose="02040503050406030204" pitchFamily="18" charset="0"/>
                                </a:rPr>
                              </m:ctrlPr>
                            </m:sSubPr>
                            <m:e>
                              <m:r>
                                <a:rPr lang="en-US" sz="2000" i="1">
                                  <a:solidFill>
                                    <a:srgbClr val="7030A0"/>
                                  </a:solidFill>
                                  <a:latin typeface="Cambria Math" panose="02040503050406030204" pitchFamily="18" charset="0"/>
                                </a:rPr>
                                <m:t>h</m:t>
                              </m:r>
                            </m:e>
                            <m:sub>
                              <m:r>
                                <a:rPr lang="en-US" sz="2000" i="1">
                                  <a:solidFill>
                                    <a:srgbClr val="7030A0"/>
                                  </a:solidFill>
                                  <a:latin typeface="Cambria Math" panose="02040503050406030204" pitchFamily="18" charset="0"/>
                                </a:rPr>
                                <m:t>𝑝</m:t>
                              </m:r>
                              <m:r>
                                <a:rPr lang="en-US" sz="2000" i="1">
                                  <a:solidFill>
                                    <a:srgbClr val="7030A0"/>
                                  </a:solidFill>
                                  <a:latin typeface="Cambria Math" panose="02040503050406030204" pitchFamily="18" charset="0"/>
                                </a:rPr>
                                <m:t>,   </m:t>
                              </m:r>
                              <m:r>
                                <a:rPr lang="en-US" sz="2000" b="0" i="1" smtClean="0">
                                  <a:solidFill>
                                    <a:srgbClr val="7030A0"/>
                                  </a:solidFill>
                                  <a:latin typeface="Cambria Math" panose="02040503050406030204" pitchFamily="18" charset="0"/>
                                </a:rPr>
                                <m:t>𝑟𝑜𝑎𝑑𝑠</m:t>
                              </m:r>
                            </m:sub>
                          </m:sSub>
                        </m:e>
                      </m:nary>
                    </m:oMath>
                  </m:oMathPara>
                </a14:m>
                <a:endParaRPr lang="en-US" sz="2000" dirty="0">
                  <a:solidFill>
                    <a:srgbClr val="7030A0"/>
                  </a:solidFill>
                  <a:latin typeface="Calibri" panose="020F0502020204030204" pitchFamily="34" charset="0"/>
                </a:endParaRPr>
              </a:p>
              <a:p>
                <a:endParaRPr lang="en-US" sz="2000" dirty="0">
                  <a:solidFill>
                    <a:srgbClr val="7030A0"/>
                  </a:solidFill>
                  <a:latin typeface="Calibri" panose="020F0502020204030204" pitchFamily="34" charset="0"/>
                  <a:cs typeface="Calibri" panose="020F0502020204030204" pitchFamily="34" charset="0"/>
                </a:endParaRPr>
              </a:p>
            </p:txBody>
          </p:sp>
        </mc:Choice>
        <mc:Fallback xmlns="">
          <p:sp>
            <p:nvSpPr>
              <p:cNvPr id="11" name="TextBox 10">
                <a:extLst>
                  <a:ext uri="{FF2B5EF4-FFF2-40B4-BE49-F238E27FC236}">
                    <a16:creationId xmlns:a16="http://schemas.microsoft.com/office/drawing/2014/main" id="{0B1E0A06-5D77-8872-7BE3-A5D381270592}"/>
                  </a:ext>
                </a:extLst>
              </p:cNvPr>
              <p:cNvSpPr txBox="1">
                <a:spLocks noRot="1" noChangeAspect="1" noMove="1" noResize="1" noEditPoints="1" noAdjustHandles="1" noChangeArrowheads="1" noChangeShapeType="1" noTextEdit="1"/>
              </p:cNvSpPr>
              <p:nvPr/>
            </p:nvSpPr>
            <p:spPr>
              <a:xfrm>
                <a:off x="312012" y="4298370"/>
                <a:ext cx="1964191" cy="1488613"/>
              </a:xfrm>
              <a:prstGeom prst="rect">
                <a:avLst/>
              </a:prstGeom>
              <a:blipFill>
                <a:blip r:embed="rId3"/>
                <a:stretch>
                  <a:fillRect l="-31410" t="-50847" b="-762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9375285-2DFB-0F74-16C0-89640CECAAD0}"/>
                  </a:ext>
                </a:extLst>
              </p:cNvPr>
              <p:cNvSpPr txBox="1"/>
              <p:nvPr/>
            </p:nvSpPr>
            <p:spPr>
              <a:xfrm>
                <a:off x="2029317" y="4287475"/>
                <a:ext cx="1964191" cy="118083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endParaRPr lang="en-US" sz="2000" i="1" dirty="0">
                  <a:solidFill>
                    <a:srgbClr val="C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nary>
                        <m:naryPr>
                          <m:chr m:val="∑"/>
                          <m:supHide m:val="on"/>
                          <m:ctrlPr>
                            <a:rPr lang="en-US" sz="2000" i="1" smtClean="0">
                              <a:solidFill>
                                <a:srgbClr val="C00000"/>
                              </a:solidFill>
                              <a:latin typeface="Cambria Math" panose="02040503050406030204" pitchFamily="18" charset="0"/>
                            </a:rPr>
                          </m:ctrlPr>
                        </m:naryPr>
                        <m:sub>
                          <m:r>
                            <m:rPr>
                              <m:brk m:alnAt="7"/>
                            </m:rPr>
                            <a:rPr lang="en-US" sz="2000" i="1">
                              <a:solidFill>
                                <a:srgbClr val="C00000"/>
                              </a:solidFill>
                              <a:latin typeface="Cambria Math" panose="02040503050406030204" pitchFamily="18" charset="0"/>
                            </a:rPr>
                            <m:t>𝑝</m:t>
                          </m:r>
                        </m:sub>
                        <m:sup/>
                        <m:e>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h</m:t>
                              </m:r>
                            </m:e>
                            <m:sub>
                              <m:r>
                                <a:rPr lang="en-US" sz="2000" i="1">
                                  <a:solidFill>
                                    <a:srgbClr val="C00000"/>
                                  </a:solidFill>
                                  <a:latin typeface="Cambria Math" panose="02040503050406030204" pitchFamily="18" charset="0"/>
                                </a:rPr>
                                <m:t>𝑝</m:t>
                              </m:r>
                              <m:r>
                                <a:rPr lang="en-US" sz="2000" i="1">
                                  <a:solidFill>
                                    <a:srgbClr val="C00000"/>
                                  </a:solidFill>
                                  <a:latin typeface="Cambria Math" panose="02040503050406030204" pitchFamily="18" charset="0"/>
                                </a:rPr>
                                <m:t>,   </m:t>
                              </m:r>
                              <m:r>
                                <a:rPr lang="en-US" sz="2000" b="0" i="1" smtClean="0">
                                  <a:solidFill>
                                    <a:srgbClr val="C00000"/>
                                  </a:solidFill>
                                  <a:latin typeface="Cambria Math" panose="02040503050406030204" pitchFamily="18" charset="0"/>
                                </a:rPr>
                                <m:t>h𝑜𝑠𝑝𝑖𝑡𝑎𝑙</m:t>
                              </m:r>
                            </m:sub>
                          </m:sSub>
                        </m:e>
                      </m:nary>
                    </m:oMath>
                  </m:oMathPara>
                </a14:m>
                <a:endParaRPr lang="en-US" sz="2000" dirty="0">
                  <a:solidFill>
                    <a:srgbClr val="C00000"/>
                  </a:solidFill>
                  <a:latin typeface="Calibri" panose="020F0502020204030204" pitchFamily="34" charset="0"/>
                  <a:cs typeface="Calibri" panose="020F0502020204030204" pitchFamily="34" charset="0"/>
                </a:endParaRPr>
              </a:p>
            </p:txBody>
          </p:sp>
        </mc:Choice>
        <mc:Fallback xmlns="">
          <p:sp>
            <p:nvSpPr>
              <p:cNvPr id="12" name="TextBox 11">
                <a:extLst>
                  <a:ext uri="{FF2B5EF4-FFF2-40B4-BE49-F238E27FC236}">
                    <a16:creationId xmlns:a16="http://schemas.microsoft.com/office/drawing/2014/main" id="{C9375285-2DFB-0F74-16C0-89640CECAAD0}"/>
                  </a:ext>
                </a:extLst>
              </p:cNvPr>
              <p:cNvSpPr txBox="1">
                <a:spLocks noRot="1" noChangeAspect="1" noMove="1" noResize="1" noEditPoints="1" noAdjustHandles="1" noChangeArrowheads="1" noChangeShapeType="1" noTextEdit="1"/>
              </p:cNvSpPr>
              <p:nvPr/>
            </p:nvSpPr>
            <p:spPr>
              <a:xfrm>
                <a:off x="2029317" y="4287475"/>
                <a:ext cx="1964191" cy="1180836"/>
              </a:xfrm>
              <a:prstGeom prst="rect">
                <a:avLst/>
              </a:prstGeom>
              <a:blipFill>
                <a:blip r:embed="rId4"/>
                <a:stretch>
                  <a:fillRect l="-36538" t="-63830" b="-1212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7FFECBE-A57E-E694-7798-3B7B065D5AE9}"/>
                  </a:ext>
                </a:extLst>
              </p:cNvPr>
              <p:cNvSpPr txBox="1"/>
              <p:nvPr/>
            </p:nvSpPr>
            <p:spPr>
              <a:xfrm>
                <a:off x="4301782" y="4298370"/>
                <a:ext cx="1964191" cy="118083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endParaRPr lang="en-US" sz="2000" i="1" dirty="0">
                  <a:solidFill>
                    <a:srgbClr val="0070C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nary>
                        <m:naryPr>
                          <m:chr m:val="∑"/>
                          <m:supHide m:val="on"/>
                          <m:ctrlPr>
                            <a:rPr lang="en-US" sz="2000" i="1" smtClean="0">
                              <a:solidFill>
                                <a:srgbClr val="0070C0"/>
                              </a:solidFill>
                              <a:latin typeface="Cambria Math" panose="02040503050406030204" pitchFamily="18" charset="0"/>
                            </a:rPr>
                          </m:ctrlPr>
                        </m:naryPr>
                        <m:sub>
                          <m:r>
                            <m:rPr>
                              <m:brk m:alnAt="7"/>
                            </m:rPr>
                            <a:rPr lang="en-US" sz="2000" i="1">
                              <a:solidFill>
                                <a:srgbClr val="0070C0"/>
                              </a:solidFill>
                              <a:latin typeface="Cambria Math" panose="02040503050406030204" pitchFamily="18" charset="0"/>
                            </a:rPr>
                            <m:t>𝑝</m:t>
                          </m:r>
                        </m:sub>
                        <m:sup/>
                        <m:e>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h</m:t>
                              </m:r>
                            </m:e>
                            <m:sub>
                              <m:r>
                                <a:rPr lang="en-US" sz="2000" i="1">
                                  <a:solidFill>
                                    <a:srgbClr val="0070C0"/>
                                  </a:solidFill>
                                  <a:latin typeface="Cambria Math" panose="02040503050406030204" pitchFamily="18" charset="0"/>
                                </a:rPr>
                                <m:t>𝑝</m:t>
                              </m:r>
                              <m:r>
                                <a:rPr lang="en-US" sz="2000" i="1">
                                  <a:solidFill>
                                    <a:srgbClr val="0070C0"/>
                                  </a:solidFill>
                                  <a:latin typeface="Cambria Math" panose="02040503050406030204" pitchFamily="18" charset="0"/>
                                </a:rPr>
                                <m:t>,   </m:t>
                              </m:r>
                              <m:r>
                                <a:rPr lang="en-US" sz="2000" b="0" i="1" smtClean="0">
                                  <a:solidFill>
                                    <a:srgbClr val="0070C0"/>
                                  </a:solidFill>
                                  <a:latin typeface="Cambria Math" panose="02040503050406030204" pitchFamily="18" charset="0"/>
                                </a:rPr>
                                <m:t>𝑎𝑟𝑡𝑠</m:t>
                              </m:r>
                            </m:sub>
                          </m:sSub>
                        </m:e>
                      </m:nary>
                    </m:oMath>
                  </m:oMathPara>
                </a14:m>
                <a:endParaRPr lang="en-US" sz="2000" dirty="0">
                  <a:solidFill>
                    <a:srgbClr val="0070C0"/>
                  </a:solidFill>
                  <a:latin typeface="Calibri" panose="020F0502020204030204" pitchFamily="34" charset="0"/>
                  <a:cs typeface="Calibri" panose="020F0502020204030204" pitchFamily="34" charset="0"/>
                </a:endParaRPr>
              </a:p>
            </p:txBody>
          </p:sp>
        </mc:Choice>
        <mc:Fallback xmlns="">
          <p:sp>
            <p:nvSpPr>
              <p:cNvPr id="13" name="TextBox 12">
                <a:extLst>
                  <a:ext uri="{FF2B5EF4-FFF2-40B4-BE49-F238E27FC236}">
                    <a16:creationId xmlns:a16="http://schemas.microsoft.com/office/drawing/2014/main" id="{A7FFECBE-A57E-E694-7798-3B7B065D5AE9}"/>
                  </a:ext>
                </a:extLst>
              </p:cNvPr>
              <p:cNvSpPr txBox="1">
                <a:spLocks noRot="1" noChangeAspect="1" noMove="1" noResize="1" noEditPoints="1" noAdjustHandles="1" noChangeArrowheads="1" noChangeShapeType="1" noTextEdit="1"/>
              </p:cNvSpPr>
              <p:nvPr/>
            </p:nvSpPr>
            <p:spPr>
              <a:xfrm>
                <a:off x="4301782" y="4298370"/>
                <a:ext cx="1964191" cy="1180836"/>
              </a:xfrm>
              <a:prstGeom prst="rect">
                <a:avLst/>
              </a:prstGeom>
              <a:blipFill>
                <a:blip r:embed="rId5"/>
                <a:stretch>
                  <a:fillRect l="-27564" t="-63830" b="-1212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C2F7758-8A1E-7FF7-53DB-2AC0CDD27637}"/>
                  </a:ext>
                </a:extLst>
              </p:cNvPr>
              <p:cNvSpPr txBox="1"/>
              <p:nvPr/>
            </p:nvSpPr>
            <p:spPr>
              <a:xfrm>
                <a:off x="6345668" y="4298370"/>
                <a:ext cx="1964191" cy="118083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endParaRPr lang="en-US" sz="2000" i="1" dirty="0">
                  <a:solidFill>
                    <a:srgbClr val="00B05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nary>
                        <m:naryPr>
                          <m:chr m:val="∑"/>
                          <m:supHide m:val="on"/>
                          <m:ctrlPr>
                            <a:rPr lang="en-US" sz="2000" i="1" smtClean="0">
                              <a:solidFill>
                                <a:srgbClr val="00B050"/>
                              </a:solidFill>
                              <a:latin typeface="Cambria Math" panose="02040503050406030204" pitchFamily="18" charset="0"/>
                            </a:rPr>
                          </m:ctrlPr>
                        </m:naryPr>
                        <m:sub>
                          <m:r>
                            <m:rPr>
                              <m:brk m:alnAt="7"/>
                            </m:rPr>
                            <a:rPr lang="en-US" sz="2000" i="1">
                              <a:solidFill>
                                <a:srgbClr val="00B050"/>
                              </a:solidFill>
                              <a:latin typeface="Cambria Math" panose="02040503050406030204" pitchFamily="18" charset="0"/>
                            </a:rPr>
                            <m:t>𝑝</m:t>
                          </m:r>
                        </m:sub>
                        <m:sup/>
                        <m:e>
                          <m:sSub>
                            <m:sSubPr>
                              <m:ctrlPr>
                                <a:rPr lang="en-US" sz="2000" i="1" smtClean="0">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h</m:t>
                              </m:r>
                            </m:e>
                            <m:sub>
                              <m:r>
                                <a:rPr lang="en-US" sz="2000" i="1">
                                  <a:solidFill>
                                    <a:srgbClr val="00B050"/>
                                  </a:solidFill>
                                  <a:latin typeface="Cambria Math" panose="02040503050406030204" pitchFamily="18" charset="0"/>
                                </a:rPr>
                                <m:t>𝑝</m:t>
                              </m:r>
                              <m:r>
                                <a:rPr lang="en-US" sz="2000" i="1">
                                  <a:solidFill>
                                    <a:srgbClr val="00B050"/>
                                  </a:solidFill>
                                  <a:latin typeface="Cambria Math" panose="02040503050406030204" pitchFamily="18" charset="0"/>
                                </a:rPr>
                                <m:t>,   </m:t>
                              </m:r>
                              <m:r>
                                <a:rPr lang="en-US" sz="2000" b="0" i="1" smtClean="0">
                                  <a:solidFill>
                                    <a:srgbClr val="00B050"/>
                                  </a:solidFill>
                                  <a:latin typeface="Cambria Math" panose="02040503050406030204" pitchFamily="18" charset="0"/>
                                </a:rPr>
                                <m:t>𝑐𝑙𝑖𝑚𝑎𝑡𝑒</m:t>
                              </m:r>
                            </m:sub>
                          </m:sSub>
                        </m:e>
                      </m:nary>
                    </m:oMath>
                  </m:oMathPara>
                </a14:m>
                <a:endParaRPr lang="en-US" sz="2000" dirty="0">
                  <a:solidFill>
                    <a:srgbClr val="00B050"/>
                  </a:solidFill>
                  <a:latin typeface="Calibri" panose="020F0502020204030204" pitchFamily="34" charset="0"/>
                  <a:cs typeface="Calibri" panose="020F0502020204030204" pitchFamily="34" charset="0"/>
                </a:endParaRPr>
              </a:p>
            </p:txBody>
          </p:sp>
        </mc:Choice>
        <mc:Fallback xmlns="">
          <p:sp>
            <p:nvSpPr>
              <p:cNvPr id="14" name="TextBox 13">
                <a:extLst>
                  <a:ext uri="{FF2B5EF4-FFF2-40B4-BE49-F238E27FC236}">
                    <a16:creationId xmlns:a16="http://schemas.microsoft.com/office/drawing/2014/main" id="{1C2F7758-8A1E-7FF7-53DB-2AC0CDD27637}"/>
                  </a:ext>
                </a:extLst>
              </p:cNvPr>
              <p:cNvSpPr txBox="1">
                <a:spLocks noRot="1" noChangeAspect="1" noMove="1" noResize="1" noEditPoints="1" noAdjustHandles="1" noChangeArrowheads="1" noChangeShapeType="1" noTextEdit="1"/>
              </p:cNvSpPr>
              <p:nvPr/>
            </p:nvSpPr>
            <p:spPr>
              <a:xfrm>
                <a:off x="6345668" y="4298370"/>
                <a:ext cx="1964191" cy="1180836"/>
              </a:xfrm>
              <a:prstGeom prst="rect">
                <a:avLst/>
              </a:prstGeom>
              <a:blipFill>
                <a:blip r:embed="rId6"/>
                <a:stretch>
                  <a:fillRect l="-35256" t="-63830" b="-121277"/>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7C0CCE0D-8204-CEBE-9CA7-E3CD191C1363}"/>
              </a:ext>
            </a:extLst>
          </p:cNvPr>
          <p:cNvSpPr txBox="1"/>
          <p:nvPr/>
        </p:nvSpPr>
        <p:spPr>
          <a:xfrm>
            <a:off x="312012" y="2036304"/>
            <a:ext cx="1964191" cy="400110"/>
          </a:xfrm>
          <a:prstGeom prst="rect">
            <a:avLst/>
          </a:prstGeom>
          <a:noFill/>
        </p:spPr>
        <p:txBody>
          <a:bodyPr wrap="square" rtlCol="0">
            <a:spAutoFit/>
          </a:bodyPr>
          <a:lstStyle/>
          <a:p>
            <a:r>
              <a:rPr lang="en-US" sz="2000" b="1" dirty="0">
                <a:solidFill>
                  <a:srgbClr val="7030A0"/>
                </a:solidFill>
                <a:latin typeface="Calibri" panose="020F0502020204030204" pitchFamily="34" charset="0"/>
                <a:cs typeface="Calibri" panose="020F0502020204030204" pitchFamily="34" charset="0"/>
              </a:rPr>
              <a:t>Road repair</a:t>
            </a:r>
          </a:p>
        </p:txBody>
      </p:sp>
      <p:sp>
        <p:nvSpPr>
          <p:cNvPr id="16" name="TextBox 15">
            <a:extLst>
              <a:ext uri="{FF2B5EF4-FFF2-40B4-BE49-F238E27FC236}">
                <a16:creationId xmlns:a16="http://schemas.microsoft.com/office/drawing/2014/main" id="{C3CC31FB-596F-21C6-10DD-37CC3F29B023}"/>
              </a:ext>
            </a:extLst>
          </p:cNvPr>
          <p:cNvSpPr txBox="1"/>
          <p:nvPr/>
        </p:nvSpPr>
        <p:spPr>
          <a:xfrm>
            <a:off x="2029317" y="2036304"/>
            <a:ext cx="2192769" cy="400110"/>
          </a:xfrm>
          <a:prstGeom prst="rect">
            <a:avLst/>
          </a:prstGeom>
          <a:noFill/>
        </p:spPr>
        <p:txBody>
          <a:bodyPr wrap="square" rtlCol="0">
            <a:spAutoFit/>
          </a:bodyPr>
          <a:lstStyle/>
          <a:p>
            <a:r>
              <a:rPr lang="en-US" sz="2000" b="1" dirty="0">
                <a:solidFill>
                  <a:srgbClr val="C00000"/>
                </a:solidFill>
                <a:latin typeface="Calibri" panose="020F0502020204030204" pitchFamily="34" charset="0"/>
                <a:cs typeface="Calibri" panose="020F0502020204030204" pitchFamily="34" charset="0"/>
              </a:rPr>
              <a:t>Hospital expansion</a:t>
            </a:r>
          </a:p>
        </p:txBody>
      </p:sp>
      <p:sp>
        <p:nvSpPr>
          <p:cNvPr id="17" name="TextBox 16">
            <a:extLst>
              <a:ext uri="{FF2B5EF4-FFF2-40B4-BE49-F238E27FC236}">
                <a16:creationId xmlns:a16="http://schemas.microsoft.com/office/drawing/2014/main" id="{7693C0B2-3A36-BB4F-251B-E75B564974B3}"/>
              </a:ext>
            </a:extLst>
          </p:cNvPr>
          <p:cNvSpPr txBox="1"/>
          <p:nvPr/>
        </p:nvSpPr>
        <p:spPr>
          <a:xfrm>
            <a:off x="4301782" y="2042085"/>
            <a:ext cx="1964191" cy="400110"/>
          </a:xfrm>
          <a:prstGeom prst="rect">
            <a:avLst/>
          </a:prstGeom>
          <a:noFill/>
        </p:spPr>
        <p:txBody>
          <a:bodyPr wrap="square" rtlCol="0">
            <a:spAutoFit/>
          </a:bodyPr>
          <a:lstStyle/>
          <a:p>
            <a:r>
              <a:rPr lang="en-US" sz="2000" b="1" dirty="0">
                <a:solidFill>
                  <a:srgbClr val="0070C0"/>
                </a:solidFill>
                <a:latin typeface="Calibri" panose="020F0502020204030204" pitchFamily="34" charset="0"/>
                <a:cs typeface="Calibri" panose="020F0502020204030204" pitchFamily="34" charset="0"/>
              </a:rPr>
              <a:t>Arts endowment</a:t>
            </a:r>
          </a:p>
        </p:txBody>
      </p:sp>
      <p:sp>
        <p:nvSpPr>
          <p:cNvPr id="21" name="TextBox 20">
            <a:extLst>
              <a:ext uri="{FF2B5EF4-FFF2-40B4-BE49-F238E27FC236}">
                <a16:creationId xmlns:a16="http://schemas.microsoft.com/office/drawing/2014/main" id="{B02CE5BA-AF4E-AEF4-B565-6FDE9A775374}"/>
              </a:ext>
            </a:extLst>
          </p:cNvPr>
          <p:cNvSpPr txBox="1"/>
          <p:nvPr/>
        </p:nvSpPr>
        <p:spPr>
          <a:xfrm>
            <a:off x="8389556" y="1867267"/>
            <a:ext cx="455271"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1292B46F-5AFD-8CA4-7622-9E4CF8465C25}"/>
              </a:ext>
            </a:extLst>
          </p:cNvPr>
          <p:cNvSpPr txBox="1"/>
          <p:nvPr/>
        </p:nvSpPr>
        <p:spPr>
          <a:xfrm>
            <a:off x="398504" y="2432568"/>
            <a:ext cx="1354557" cy="1323439"/>
          </a:xfrm>
          <a:prstGeom prst="rect">
            <a:avLst/>
          </a:prstGeom>
          <a:noFill/>
        </p:spPr>
        <p:txBody>
          <a:bodyPr wrap="square" rtlCol="0">
            <a:spAutoFit/>
          </a:bodyPr>
          <a:lstStyle/>
          <a:p>
            <a:r>
              <a:rPr lang="en-US" sz="8000" dirty="0">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89778B64-1F38-A6C0-505E-5F6B6EF38146}"/>
              </a:ext>
            </a:extLst>
          </p:cNvPr>
          <p:cNvSpPr txBox="1"/>
          <p:nvPr/>
        </p:nvSpPr>
        <p:spPr>
          <a:xfrm>
            <a:off x="2115810" y="2548258"/>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
        <p:nvSpPr>
          <p:cNvPr id="22" name="TextBox 21">
            <a:extLst>
              <a:ext uri="{FF2B5EF4-FFF2-40B4-BE49-F238E27FC236}">
                <a16:creationId xmlns:a16="http://schemas.microsoft.com/office/drawing/2014/main" id="{4D10A2D7-26C0-856A-748C-FA18FBE2231C}"/>
              </a:ext>
            </a:extLst>
          </p:cNvPr>
          <p:cNvSpPr txBox="1"/>
          <p:nvPr/>
        </p:nvSpPr>
        <p:spPr>
          <a:xfrm>
            <a:off x="4394030" y="2540444"/>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
        <p:nvSpPr>
          <p:cNvPr id="18" name="TextBox 17">
            <a:extLst>
              <a:ext uri="{FF2B5EF4-FFF2-40B4-BE49-F238E27FC236}">
                <a16:creationId xmlns:a16="http://schemas.microsoft.com/office/drawing/2014/main" id="{215AD45A-B37C-E064-B301-3D1F15029C82}"/>
              </a:ext>
            </a:extLst>
          </p:cNvPr>
          <p:cNvSpPr txBox="1"/>
          <p:nvPr/>
        </p:nvSpPr>
        <p:spPr>
          <a:xfrm>
            <a:off x="628650" y="5594977"/>
            <a:ext cx="788670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Okay… but how do we evaluate these sums?</a:t>
            </a:r>
          </a:p>
        </p:txBody>
      </p:sp>
      <p:sp>
        <p:nvSpPr>
          <p:cNvPr id="26" name="TextBox 25">
            <a:extLst>
              <a:ext uri="{FF2B5EF4-FFF2-40B4-BE49-F238E27FC236}">
                <a16:creationId xmlns:a16="http://schemas.microsoft.com/office/drawing/2014/main" id="{980CE654-0E87-BEF3-2872-0D128A0D3F88}"/>
              </a:ext>
            </a:extLst>
          </p:cNvPr>
          <p:cNvSpPr txBox="1"/>
          <p:nvPr/>
        </p:nvSpPr>
        <p:spPr>
          <a:xfrm>
            <a:off x="6316172" y="2042085"/>
            <a:ext cx="2199178" cy="400110"/>
          </a:xfrm>
          <a:prstGeom prst="rect">
            <a:avLst/>
          </a:prstGeom>
          <a:noFill/>
        </p:spPr>
        <p:txBody>
          <a:bodyPr wrap="square" rtlCol="0">
            <a:spAutoFit/>
          </a:bodyPr>
          <a:lstStyle/>
          <a:p>
            <a:r>
              <a:rPr lang="en-US" sz="2000" b="1" dirty="0">
                <a:solidFill>
                  <a:srgbClr val="00B050"/>
                </a:solidFill>
                <a:latin typeface="Calibri" panose="020F0502020204030204" pitchFamily="34" charset="0"/>
                <a:cs typeface="Calibri" panose="020F0502020204030204" pitchFamily="34" charset="0"/>
              </a:rPr>
              <a:t>Climate mitigation</a:t>
            </a:r>
          </a:p>
        </p:txBody>
      </p:sp>
      <p:sp>
        <p:nvSpPr>
          <p:cNvPr id="27" name="TextBox 26">
            <a:extLst>
              <a:ext uri="{FF2B5EF4-FFF2-40B4-BE49-F238E27FC236}">
                <a16:creationId xmlns:a16="http://schemas.microsoft.com/office/drawing/2014/main" id="{AA45413B-A9E0-0CD7-33A7-C58183CB7E79}"/>
              </a:ext>
            </a:extLst>
          </p:cNvPr>
          <p:cNvSpPr txBox="1"/>
          <p:nvPr/>
        </p:nvSpPr>
        <p:spPr>
          <a:xfrm>
            <a:off x="6380408" y="2554038"/>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008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258851B-80A2-E369-1840-844BCC80FBE1}"/>
              </a:ext>
            </a:extLst>
          </p:cNvPr>
          <p:cNvSpPr>
            <a:spLocks noGrp="1"/>
          </p:cNvSpPr>
          <p:nvPr>
            <p:ph type="title"/>
          </p:nvPr>
        </p:nvSpPr>
        <p:spPr>
          <a:xfrm>
            <a:off x="852775" y="609597"/>
            <a:ext cx="7044316" cy="1330841"/>
          </a:xfrm>
        </p:spPr>
        <p:txBody>
          <a:bodyPr>
            <a:normAutofit/>
          </a:bodyPr>
          <a:lstStyle/>
          <a:p>
            <a:r>
              <a:rPr lang="en-US" dirty="0"/>
              <a:t>Utilitarianism: measurement problems</a:t>
            </a:r>
          </a:p>
        </p:txBody>
      </p:sp>
      <p:sp>
        <p:nvSpPr>
          <p:cNvPr id="3" name="Text Placeholder 2">
            <a:extLst>
              <a:ext uri="{FF2B5EF4-FFF2-40B4-BE49-F238E27FC236}">
                <a16:creationId xmlns:a16="http://schemas.microsoft.com/office/drawing/2014/main" id="{35C55FC4-3A89-4AD2-567E-294F76298DA8}"/>
              </a:ext>
            </a:extLst>
          </p:cNvPr>
          <p:cNvSpPr>
            <a:spLocks noGrp="1"/>
          </p:cNvSpPr>
          <p:nvPr>
            <p:ph type="body" idx="1"/>
          </p:nvPr>
        </p:nvSpPr>
        <p:spPr>
          <a:xfrm>
            <a:off x="693174" y="2198362"/>
            <a:ext cx="4513007" cy="3917773"/>
          </a:xfrm>
        </p:spPr>
        <p:txBody>
          <a:bodyPr>
            <a:noAutofit/>
          </a:bodyPr>
          <a:lstStyle/>
          <a:p>
            <a:r>
              <a:rPr lang="en-US" sz="2400" dirty="0"/>
              <a:t>How do we measure happiness?</a:t>
            </a:r>
          </a:p>
          <a:p>
            <a:r>
              <a:rPr lang="en-US" sz="2400" dirty="0"/>
              <a:t>Even harder: how do we measure happiness </a:t>
            </a:r>
            <a:r>
              <a:rPr lang="en-US" sz="2400" i="1" dirty="0"/>
              <a:t>precisely enough </a:t>
            </a:r>
            <a:r>
              <a:rPr lang="en-US" sz="2400" dirty="0"/>
              <a:t>to allow for commensurability?</a:t>
            </a:r>
          </a:p>
          <a:p>
            <a:r>
              <a:rPr lang="en-US" sz="2400" dirty="0"/>
              <a:t>How do we measure the happiness of </a:t>
            </a:r>
            <a:r>
              <a:rPr lang="en-US" sz="2400" i="1" dirty="0"/>
              <a:t>future people</a:t>
            </a:r>
            <a:r>
              <a:rPr lang="en-US" sz="2400" dirty="0"/>
              <a:t> when we don’t know what the future holds, or when it depends on what we do now?</a:t>
            </a:r>
          </a:p>
        </p:txBody>
      </p:sp>
      <p:pic>
        <p:nvPicPr>
          <p:cNvPr id="5" name="Picture 2" descr="Measuring tape clipart">
            <a:extLst>
              <a:ext uri="{FF2B5EF4-FFF2-40B4-BE49-F238E27FC236}">
                <a16:creationId xmlns:a16="http://schemas.microsoft.com/office/drawing/2014/main" id="{2309091C-CE45-23C4-0858-A41D2B3B1EA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60745" y="3115645"/>
            <a:ext cx="3591379" cy="1894452"/>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78234BDC-6D9F-9B8E-F27A-031086B2E27A}"/>
              </a:ext>
            </a:extLst>
          </p:cNvPr>
          <p:cNvSpPr>
            <a:spLocks noGrp="1"/>
          </p:cNvSpPr>
          <p:nvPr>
            <p:ph type="sldNum" idx="12"/>
          </p:nvPr>
        </p:nvSpPr>
        <p:spPr>
          <a:xfrm>
            <a:off x="6457950" y="6356350"/>
            <a:ext cx="2057400" cy="365125"/>
          </a:xfrm>
        </p:spPr>
        <p:txBody>
          <a:bodyPr>
            <a:normAutofit/>
          </a:bodyPr>
          <a:lstStyle/>
          <a:p>
            <a:pPr marL="0" lvl="0" indent="0" rtl="0">
              <a:spcBef>
                <a:spcPts val="0"/>
              </a:spcBef>
              <a:spcAft>
                <a:spcPts val="600"/>
              </a:spcAft>
              <a:buNone/>
            </a:pPr>
            <a:fld id="{00000000-1234-1234-1234-123412341234}" type="slidenum">
              <a:rPr lang="en-US" sz="900"/>
              <a:pPr marL="0" lvl="0" indent="0" rtl="0">
                <a:spcBef>
                  <a:spcPts val="0"/>
                </a:spcBef>
                <a:spcAft>
                  <a:spcPts val="600"/>
                </a:spcAft>
                <a:buNone/>
              </a:pPr>
              <a:t>24</a:t>
            </a:fld>
            <a:endParaRPr lang="en-US" sz="900" dirty="0"/>
          </a:p>
        </p:txBody>
      </p:sp>
    </p:spTree>
    <p:extLst>
      <p:ext uri="{BB962C8B-B14F-4D97-AF65-F5344CB8AC3E}">
        <p14:creationId xmlns:p14="http://schemas.microsoft.com/office/powerpoint/2010/main" val="335932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65C0-7FC7-F79B-DC25-8F2D18130962}"/>
              </a:ext>
            </a:extLst>
          </p:cNvPr>
          <p:cNvSpPr>
            <a:spLocks noGrp="1"/>
          </p:cNvSpPr>
          <p:nvPr>
            <p:ph type="title"/>
          </p:nvPr>
        </p:nvSpPr>
        <p:spPr/>
        <p:txBody>
          <a:bodyPr/>
          <a:lstStyle/>
          <a:p>
            <a:r>
              <a:rPr lang="en-US" dirty="0"/>
              <a:t>Case Study: Effective Altruism</a:t>
            </a:r>
          </a:p>
        </p:txBody>
      </p:sp>
      <p:sp>
        <p:nvSpPr>
          <p:cNvPr id="3" name="Text Placeholder 2">
            <a:extLst>
              <a:ext uri="{FF2B5EF4-FFF2-40B4-BE49-F238E27FC236}">
                <a16:creationId xmlns:a16="http://schemas.microsoft.com/office/drawing/2014/main" id="{695243FD-E4D7-AA84-57F7-9D6A45E28EFA}"/>
              </a:ext>
            </a:extLst>
          </p:cNvPr>
          <p:cNvSpPr>
            <a:spLocks noGrp="1"/>
          </p:cNvSpPr>
          <p:nvPr>
            <p:ph type="body" idx="1"/>
          </p:nvPr>
        </p:nvSpPr>
        <p:spPr>
          <a:xfrm>
            <a:off x="628649" y="1825625"/>
            <a:ext cx="8205635" cy="4351338"/>
          </a:xfrm>
        </p:spPr>
        <p:txBody>
          <a:bodyPr>
            <a:normAutofit/>
          </a:bodyPr>
          <a:lstStyle/>
          <a:p>
            <a:r>
              <a:rPr lang="en-US" i="1" dirty="0"/>
              <a:t>Effective Altruism</a:t>
            </a:r>
            <a:r>
              <a:rPr lang="en-US" dirty="0"/>
              <a:t> (EA) is a social movement, often inspired by utilitarian thinking, that advocates doing the most good possible with your charitable giving</a:t>
            </a:r>
          </a:p>
          <a:p>
            <a:endParaRPr lang="en-US" sz="1400" dirty="0"/>
          </a:p>
          <a:p>
            <a:r>
              <a:rPr lang="en-US" dirty="0"/>
              <a:t>In the 2010s, EA consensus was that the way to do this was to donate to efforts to prevent malaria</a:t>
            </a:r>
          </a:p>
          <a:p>
            <a:endParaRPr lang="en-US" sz="1400" dirty="0"/>
          </a:p>
          <a:p>
            <a:r>
              <a:rPr lang="en-US" dirty="0"/>
              <a:t>Malaria kills lots of people and can be prevented with cheap mosquito nets—lots of bang for the buck, happiness-wise!</a:t>
            </a:r>
          </a:p>
        </p:txBody>
      </p:sp>
      <p:sp>
        <p:nvSpPr>
          <p:cNvPr id="4" name="Slide Number Placeholder 3">
            <a:extLst>
              <a:ext uri="{FF2B5EF4-FFF2-40B4-BE49-F238E27FC236}">
                <a16:creationId xmlns:a16="http://schemas.microsoft.com/office/drawing/2014/main" id="{CAB700D4-8E6C-B90A-1FE3-7DC8B602C2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dirty="0"/>
          </a:p>
        </p:txBody>
      </p:sp>
    </p:spTree>
    <p:extLst>
      <p:ext uri="{BB962C8B-B14F-4D97-AF65-F5344CB8AC3E}">
        <p14:creationId xmlns:p14="http://schemas.microsoft.com/office/powerpoint/2010/main" val="112597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65C0-7FC7-F79B-DC25-8F2D18130962}"/>
              </a:ext>
            </a:extLst>
          </p:cNvPr>
          <p:cNvSpPr>
            <a:spLocks noGrp="1"/>
          </p:cNvSpPr>
          <p:nvPr>
            <p:ph type="title"/>
          </p:nvPr>
        </p:nvSpPr>
        <p:spPr/>
        <p:txBody>
          <a:bodyPr/>
          <a:lstStyle/>
          <a:p>
            <a:r>
              <a:rPr lang="en-US" dirty="0"/>
              <a:t>Case Study: Effective Altruism</a:t>
            </a:r>
          </a:p>
        </p:txBody>
      </p:sp>
      <p:sp>
        <p:nvSpPr>
          <p:cNvPr id="3" name="Text Placeholder 2">
            <a:extLst>
              <a:ext uri="{FF2B5EF4-FFF2-40B4-BE49-F238E27FC236}">
                <a16:creationId xmlns:a16="http://schemas.microsoft.com/office/drawing/2014/main" id="{695243FD-E4D7-AA84-57F7-9D6A45E28EFA}"/>
              </a:ext>
            </a:extLst>
          </p:cNvPr>
          <p:cNvSpPr>
            <a:spLocks noGrp="1"/>
          </p:cNvSpPr>
          <p:nvPr>
            <p:ph type="body" idx="1"/>
          </p:nvPr>
        </p:nvSpPr>
        <p:spPr>
          <a:xfrm>
            <a:off x="628650" y="1519085"/>
            <a:ext cx="7886700" cy="2964426"/>
          </a:xfrm>
        </p:spPr>
        <p:txBody>
          <a:bodyPr/>
          <a:lstStyle/>
          <a:p>
            <a:r>
              <a:rPr lang="en-US" dirty="0"/>
              <a:t>Recently, many EAs have endorsed </a:t>
            </a:r>
            <a:r>
              <a:rPr lang="en-US" i="1" dirty="0"/>
              <a:t>longtermism</a:t>
            </a:r>
            <a:r>
              <a:rPr lang="en-US" dirty="0"/>
              <a:t>: the idea that we can do more good by trying to improve the lives of people in the distant future</a:t>
            </a:r>
          </a:p>
          <a:p>
            <a:r>
              <a:rPr lang="en-US" dirty="0"/>
              <a:t>The way to do this, many of them claim, is by investing in safeguards to prevent AI from taking over the world and killing us all</a:t>
            </a:r>
          </a:p>
        </p:txBody>
      </p:sp>
      <p:sp>
        <p:nvSpPr>
          <p:cNvPr id="4" name="Slide Number Placeholder 3">
            <a:extLst>
              <a:ext uri="{FF2B5EF4-FFF2-40B4-BE49-F238E27FC236}">
                <a16:creationId xmlns:a16="http://schemas.microsoft.com/office/drawing/2014/main" id="{CAB700D4-8E6C-B90A-1FE3-7DC8B602C2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dirty="0"/>
          </a:p>
        </p:txBody>
      </p:sp>
      <p:sp>
        <p:nvSpPr>
          <p:cNvPr id="21" name="TextBox 20">
            <a:extLst>
              <a:ext uri="{FF2B5EF4-FFF2-40B4-BE49-F238E27FC236}">
                <a16:creationId xmlns:a16="http://schemas.microsoft.com/office/drawing/2014/main" id="{822191B6-FBBD-F84B-9ED4-AEC6B868AB18}"/>
              </a:ext>
            </a:extLst>
          </p:cNvPr>
          <p:cNvSpPr txBox="1"/>
          <p:nvPr/>
        </p:nvSpPr>
        <p:spPr>
          <a:xfrm>
            <a:off x="1459248" y="4850433"/>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chemeClr val="accent5">
                    <a:lumMod val="60000"/>
                    <a:lumOff val="40000"/>
                  </a:schemeClr>
                </a:solidFill>
                <a:latin typeface="Calibri" panose="020F0502020204030204" pitchFamily="34" charset="0"/>
                <a:cs typeface="Calibri" panose="020F0502020204030204" pitchFamily="34" charset="0"/>
              </a:rPr>
              <a:t>$X</a:t>
            </a:r>
            <a:endParaRPr lang="en-US" sz="2000"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8929E820-2AF4-6258-029A-0EA5A6657A07}"/>
              </a:ext>
            </a:extLst>
          </p:cNvPr>
          <p:cNvSpPr txBox="1"/>
          <p:nvPr/>
        </p:nvSpPr>
        <p:spPr>
          <a:xfrm>
            <a:off x="4966048" y="4843414"/>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chemeClr val="tx2">
                    <a:lumMod val="50000"/>
                  </a:schemeClr>
                </a:solidFill>
                <a:latin typeface="Calibri" panose="020F0502020204030204" pitchFamily="34" charset="0"/>
                <a:cs typeface="Calibri" panose="020F0502020204030204" pitchFamily="34" charset="0"/>
              </a:rPr>
              <a:t>$Y</a:t>
            </a:r>
            <a:endParaRPr lang="en-US" sz="20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BFA2B71-6415-BC6B-C9F9-BB8E0909674C}"/>
                  </a:ext>
                </a:extLst>
              </p:cNvPr>
              <p:cNvSpPr txBox="1"/>
              <p:nvPr/>
            </p:nvSpPr>
            <p:spPr>
              <a:xfrm>
                <a:off x="1459249" y="5540640"/>
                <a:ext cx="2277744" cy="118083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a:t>
                </a:r>
              </a:p>
              <a:p>
                <a:pPr/>
                <a14:m>
                  <m:oMathPara xmlns:m="http://schemas.openxmlformats.org/officeDocument/2006/math">
                    <m:oMathParaPr>
                      <m:jc m:val="centerGroup"/>
                    </m:oMathParaPr>
                    <m:oMath xmlns:m="http://schemas.openxmlformats.org/officeDocument/2006/math">
                      <m:nary>
                        <m:naryPr>
                          <m:chr m:val="∑"/>
                          <m:supHide m:val="on"/>
                          <m:ctrlPr>
                            <a:rPr lang="en-US" sz="2000" i="1" smtClean="0">
                              <a:solidFill>
                                <a:schemeClr val="accent5">
                                  <a:lumMod val="60000"/>
                                  <a:lumOff val="40000"/>
                                </a:schemeClr>
                              </a:solidFill>
                              <a:latin typeface="Cambria Math" panose="02040503050406030204" pitchFamily="18" charset="0"/>
                            </a:rPr>
                          </m:ctrlPr>
                        </m:naryPr>
                        <m:sub>
                          <m:r>
                            <m:rPr>
                              <m:brk m:alnAt="7"/>
                            </m:rPr>
                            <a:rPr lang="en-US" sz="2000" i="1">
                              <a:solidFill>
                                <a:schemeClr val="accent5">
                                  <a:lumMod val="60000"/>
                                  <a:lumOff val="40000"/>
                                </a:schemeClr>
                              </a:solidFill>
                              <a:latin typeface="Cambria Math" panose="02040503050406030204" pitchFamily="18" charset="0"/>
                            </a:rPr>
                            <m:t>𝑝</m:t>
                          </m:r>
                        </m:sub>
                        <m:sup/>
                        <m:e>
                          <m:sSub>
                            <m:sSubPr>
                              <m:ctrlPr>
                                <a:rPr lang="en-US" sz="2000" i="1">
                                  <a:solidFill>
                                    <a:schemeClr val="accent5">
                                      <a:lumMod val="60000"/>
                                      <a:lumOff val="40000"/>
                                    </a:schemeClr>
                                  </a:solidFill>
                                  <a:latin typeface="Cambria Math" panose="02040503050406030204" pitchFamily="18" charset="0"/>
                                </a:rPr>
                              </m:ctrlPr>
                            </m:sSubPr>
                            <m:e>
                              <m:r>
                                <a:rPr lang="en-US" sz="2000" i="1">
                                  <a:solidFill>
                                    <a:schemeClr val="accent5">
                                      <a:lumMod val="60000"/>
                                      <a:lumOff val="40000"/>
                                    </a:schemeClr>
                                  </a:solidFill>
                                  <a:latin typeface="Cambria Math" panose="02040503050406030204" pitchFamily="18" charset="0"/>
                                </a:rPr>
                                <m:t>h</m:t>
                              </m:r>
                            </m:e>
                            <m:sub>
                              <m:r>
                                <a:rPr lang="en-US" sz="2000" i="1">
                                  <a:solidFill>
                                    <a:schemeClr val="accent5">
                                      <a:lumMod val="60000"/>
                                      <a:lumOff val="40000"/>
                                    </a:schemeClr>
                                  </a:solidFill>
                                  <a:latin typeface="Cambria Math" panose="02040503050406030204" pitchFamily="18" charset="0"/>
                                </a:rPr>
                                <m:t>𝑝</m:t>
                              </m:r>
                              <m:r>
                                <a:rPr lang="en-US" sz="2000" i="1">
                                  <a:solidFill>
                                    <a:schemeClr val="accent5">
                                      <a:lumMod val="60000"/>
                                      <a:lumOff val="40000"/>
                                    </a:schemeClr>
                                  </a:solidFill>
                                  <a:latin typeface="Cambria Math" panose="02040503050406030204" pitchFamily="18" charset="0"/>
                                </a:rPr>
                                <m:t>,   </m:t>
                              </m:r>
                              <m:r>
                                <a:rPr lang="en-US" sz="2000" b="0" i="1" smtClean="0">
                                  <a:solidFill>
                                    <a:schemeClr val="accent5">
                                      <a:lumMod val="60000"/>
                                      <a:lumOff val="40000"/>
                                    </a:schemeClr>
                                  </a:solidFill>
                                  <a:latin typeface="Cambria Math" panose="02040503050406030204" pitchFamily="18" charset="0"/>
                                </a:rPr>
                                <m:t>𝑛𝑒𝑡𝑠</m:t>
                              </m:r>
                            </m:sub>
                          </m:sSub>
                        </m:e>
                      </m:nary>
                    </m:oMath>
                  </m:oMathPara>
                </a14:m>
                <a:endParaRPr lang="en-US" sz="2000" dirty="0">
                  <a:solidFill>
                    <a:srgbClr val="7030A0"/>
                  </a:solidFill>
                  <a:latin typeface="Calibri" panose="020F0502020204030204" pitchFamily="34" charset="0"/>
                  <a:cs typeface="Calibri" panose="020F0502020204030204" pitchFamily="34" charset="0"/>
                </a:endParaRPr>
              </a:p>
            </p:txBody>
          </p:sp>
        </mc:Choice>
        <mc:Fallback xmlns="">
          <p:sp>
            <p:nvSpPr>
              <p:cNvPr id="23" name="TextBox 22">
                <a:extLst>
                  <a:ext uri="{FF2B5EF4-FFF2-40B4-BE49-F238E27FC236}">
                    <a16:creationId xmlns:a16="http://schemas.microsoft.com/office/drawing/2014/main" id="{3BFA2B71-6415-BC6B-C9F9-BB8E0909674C}"/>
                  </a:ext>
                </a:extLst>
              </p:cNvPr>
              <p:cNvSpPr txBox="1">
                <a:spLocks noRot="1" noChangeAspect="1" noMove="1" noResize="1" noEditPoints="1" noAdjustHandles="1" noChangeArrowheads="1" noChangeShapeType="1" noTextEdit="1"/>
              </p:cNvSpPr>
              <p:nvPr/>
            </p:nvSpPr>
            <p:spPr>
              <a:xfrm>
                <a:off x="1459249" y="5540640"/>
                <a:ext cx="2277744" cy="1180836"/>
              </a:xfrm>
              <a:prstGeom prst="rect">
                <a:avLst/>
              </a:prstGeom>
              <a:blipFill>
                <a:blip r:embed="rId3"/>
                <a:stretch>
                  <a:fillRect l="-16575" t="-63830" b="-1212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98BD229-F133-30EE-40C8-6C26178DF8D1}"/>
                  </a:ext>
                </a:extLst>
              </p:cNvPr>
              <p:cNvSpPr txBox="1"/>
              <p:nvPr/>
            </p:nvSpPr>
            <p:spPr>
              <a:xfrm>
                <a:off x="4966048" y="5526572"/>
                <a:ext cx="2452391" cy="118083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a:t>
                </a:r>
              </a:p>
              <a:p>
                <a:pPr/>
                <a14:m>
                  <m:oMathPara xmlns:m="http://schemas.openxmlformats.org/officeDocument/2006/math">
                    <m:oMathParaPr>
                      <m:jc m:val="centerGroup"/>
                    </m:oMathParaPr>
                    <m:oMath xmlns:m="http://schemas.openxmlformats.org/officeDocument/2006/math">
                      <m:nary>
                        <m:naryPr>
                          <m:chr m:val="∑"/>
                          <m:supHide m:val="on"/>
                          <m:ctrlPr>
                            <a:rPr lang="en-US" sz="2000" i="1" smtClean="0">
                              <a:solidFill>
                                <a:schemeClr val="tx2">
                                  <a:lumMod val="50000"/>
                                </a:schemeClr>
                              </a:solidFill>
                              <a:latin typeface="Cambria Math" panose="02040503050406030204" pitchFamily="18" charset="0"/>
                            </a:rPr>
                          </m:ctrlPr>
                        </m:naryPr>
                        <m:sub>
                          <m:r>
                            <m:rPr>
                              <m:brk m:alnAt="7"/>
                            </m:rPr>
                            <a:rPr lang="en-US" sz="2000" i="1">
                              <a:solidFill>
                                <a:schemeClr val="tx2">
                                  <a:lumMod val="50000"/>
                                </a:schemeClr>
                              </a:solidFill>
                              <a:latin typeface="Cambria Math" panose="02040503050406030204" pitchFamily="18" charset="0"/>
                            </a:rPr>
                            <m:t>𝑝</m:t>
                          </m:r>
                        </m:sub>
                        <m:sup/>
                        <m:e>
                          <m:sSub>
                            <m:sSubPr>
                              <m:ctrlPr>
                                <a:rPr lang="en-US" sz="2000" i="1">
                                  <a:solidFill>
                                    <a:schemeClr val="tx2">
                                      <a:lumMod val="50000"/>
                                    </a:schemeClr>
                                  </a:solidFill>
                                  <a:latin typeface="Cambria Math" panose="02040503050406030204" pitchFamily="18" charset="0"/>
                                </a:rPr>
                              </m:ctrlPr>
                            </m:sSubPr>
                            <m:e>
                              <m:r>
                                <a:rPr lang="en-US" sz="2000" i="1">
                                  <a:solidFill>
                                    <a:schemeClr val="tx2">
                                      <a:lumMod val="50000"/>
                                    </a:schemeClr>
                                  </a:solidFill>
                                  <a:latin typeface="Cambria Math" panose="02040503050406030204" pitchFamily="18" charset="0"/>
                                </a:rPr>
                                <m:t>h</m:t>
                              </m:r>
                            </m:e>
                            <m:sub>
                              <m:r>
                                <a:rPr lang="en-US" sz="2000" i="1">
                                  <a:solidFill>
                                    <a:schemeClr val="tx2">
                                      <a:lumMod val="50000"/>
                                    </a:schemeClr>
                                  </a:solidFill>
                                  <a:latin typeface="Cambria Math" panose="02040503050406030204" pitchFamily="18" charset="0"/>
                                </a:rPr>
                                <m:t>𝑝</m:t>
                              </m:r>
                              <m:r>
                                <a:rPr lang="en-US" sz="2000" i="1">
                                  <a:solidFill>
                                    <a:schemeClr val="tx2">
                                      <a:lumMod val="50000"/>
                                    </a:schemeClr>
                                  </a:solidFill>
                                  <a:latin typeface="Cambria Math" panose="02040503050406030204" pitchFamily="18" charset="0"/>
                                </a:rPr>
                                <m:t>,   </m:t>
                              </m:r>
                              <m:r>
                                <a:rPr lang="en-US" sz="2000" b="0" i="1" smtClean="0">
                                  <a:solidFill>
                                    <a:schemeClr val="tx2">
                                      <a:lumMod val="50000"/>
                                    </a:schemeClr>
                                  </a:solidFill>
                                  <a:latin typeface="Cambria Math" panose="02040503050406030204" pitchFamily="18" charset="0"/>
                                </a:rPr>
                                <m:t>𝐴𝐼</m:t>
                              </m:r>
                            </m:sub>
                          </m:sSub>
                        </m:e>
                      </m:nary>
                    </m:oMath>
                  </m:oMathPara>
                </a14:m>
                <a:endParaRPr lang="en-US" sz="2000" dirty="0">
                  <a:solidFill>
                    <a:srgbClr val="C00000"/>
                  </a:solidFill>
                  <a:latin typeface="Calibri" panose="020F0502020204030204" pitchFamily="34" charset="0"/>
                  <a:cs typeface="Calibri" panose="020F0502020204030204" pitchFamily="34" charset="0"/>
                </a:endParaRPr>
              </a:p>
            </p:txBody>
          </p:sp>
        </mc:Choice>
        <mc:Fallback xmlns="">
          <p:sp>
            <p:nvSpPr>
              <p:cNvPr id="24" name="TextBox 23">
                <a:extLst>
                  <a:ext uri="{FF2B5EF4-FFF2-40B4-BE49-F238E27FC236}">
                    <a16:creationId xmlns:a16="http://schemas.microsoft.com/office/drawing/2014/main" id="{C98BD229-F133-30EE-40C8-6C26178DF8D1}"/>
                  </a:ext>
                </a:extLst>
              </p:cNvPr>
              <p:cNvSpPr txBox="1">
                <a:spLocks noRot="1" noChangeAspect="1" noMove="1" noResize="1" noEditPoints="1" noAdjustHandles="1" noChangeArrowheads="1" noChangeShapeType="1" noTextEdit="1"/>
              </p:cNvSpPr>
              <p:nvPr/>
            </p:nvSpPr>
            <p:spPr>
              <a:xfrm>
                <a:off x="4966048" y="5526572"/>
                <a:ext cx="2452391" cy="1180836"/>
              </a:xfrm>
              <a:prstGeom prst="rect">
                <a:avLst/>
              </a:prstGeom>
              <a:blipFill>
                <a:blip r:embed="rId4"/>
                <a:stretch>
                  <a:fillRect l="-8763" t="-64516" b="-123656"/>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D0DA7678-0B56-E653-8A0B-813C2F461412}"/>
              </a:ext>
            </a:extLst>
          </p:cNvPr>
          <p:cNvSpPr txBox="1"/>
          <p:nvPr/>
        </p:nvSpPr>
        <p:spPr>
          <a:xfrm>
            <a:off x="1459248" y="4447150"/>
            <a:ext cx="1964191" cy="400110"/>
          </a:xfrm>
          <a:prstGeom prst="rect">
            <a:avLst/>
          </a:prstGeom>
          <a:noFill/>
        </p:spPr>
        <p:txBody>
          <a:bodyPr wrap="square" rtlCol="0">
            <a:spAutoFit/>
          </a:bodyPr>
          <a:lstStyle/>
          <a:p>
            <a:r>
              <a:rPr lang="en-US" sz="2000" b="1" dirty="0">
                <a:solidFill>
                  <a:schemeClr val="accent5">
                    <a:lumMod val="60000"/>
                    <a:lumOff val="40000"/>
                  </a:schemeClr>
                </a:solidFill>
                <a:latin typeface="Calibri" panose="020F0502020204030204" pitchFamily="34" charset="0"/>
                <a:cs typeface="Calibri" panose="020F0502020204030204" pitchFamily="34" charset="0"/>
              </a:rPr>
              <a:t>Mosquito Nets</a:t>
            </a:r>
          </a:p>
        </p:txBody>
      </p:sp>
      <p:sp>
        <p:nvSpPr>
          <p:cNvPr id="26" name="TextBox 25">
            <a:extLst>
              <a:ext uri="{FF2B5EF4-FFF2-40B4-BE49-F238E27FC236}">
                <a16:creationId xmlns:a16="http://schemas.microsoft.com/office/drawing/2014/main" id="{73CFA85C-4F3A-7B13-3E11-6A69BFDAFF4E}"/>
              </a:ext>
            </a:extLst>
          </p:cNvPr>
          <p:cNvSpPr txBox="1"/>
          <p:nvPr/>
        </p:nvSpPr>
        <p:spPr>
          <a:xfrm>
            <a:off x="4966048" y="4443304"/>
            <a:ext cx="2192769" cy="400110"/>
          </a:xfrm>
          <a:prstGeom prst="rect">
            <a:avLst/>
          </a:prstGeom>
          <a:noFill/>
        </p:spPr>
        <p:txBody>
          <a:bodyPr wrap="square" rtlCol="0">
            <a:spAutoFit/>
          </a:bodyPr>
          <a:lstStyle/>
          <a:p>
            <a:r>
              <a:rPr lang="en-US" sz="2000" b="1" dirty="0">
                <a:solidFill>
                  <a:schemeClr val="tx2">
                    <a:lumMod val="50000"/>
                  </a:schemeClr>
                </a:solidFill>
                <a:latin typeface="Calibri" panose="020F0502020204030204" pitchFamily="34" charset="0"/>
                <a:cs typeface="Calibri" panose="020F0502020204030204" pitchFamily="34" charset="0"/>
              </a:rPr>
              <a:t>Stop Killer Robots</a:t>
            </a:r>
          </a:p>
        </p:txBody>
      </p:sp>
      <p:sp>
        <p:nvSpPr>
          <p:cNvPr id="27" name="TextBox 26">
            <a:extLst>
              <a:ext uri="{FF2B5EF4-FFF2-40B4-BE49-F238E27FC236}">
                <a16:creationId xmlns:a16="http://schemas.microsoft.com/office/drawing/2014/main" id="{74CF6663-94C7-1619-2685-1B69C0C0F89B}"/>
              </a:ext>
            </a:extLst>
          </p:cNvPr>
          <p:cNvSpPr txBox="1"/>
          <p:nvPr/>
        </p:nvSpPr>
        <p:spPr>
          <a:xfrm>
            <a:off x="179486" y="4946868"/>
            <a:ext cx="1354557" cy="1323439"/>
          </a:xfrm>
          <a:prstGeom prst="rect">
            <a:avLst/>
          </a:prstGeom>
          <a:noFill/>
        </p:spPr>
        <p:txBody>
          <a:bodyPr wrap="square" rtlCol="0">
            <a:spAutoFit/>
          </a:bodyPr>
          <a:lstStyle/>
          <a:p>
            <a:r>
              <a:rPr lang="en-US" sz="8000" dirty="0">
                <a:latin typeface="Calibri" panose="020F0502020204030204" pitchFamily="34" charset="0"/>
                <a:cs typeface="Calibri" panose="020F0502020204030204" pitchFamily="34" charset="0"/>
              </a:rPr>
              <a:t>🦟</a:t>
            </a:r>
          </a:p>
        </p:txBody>
      </p:sp>
      <p:sp>
        <p:nvSpPr>
          <p:cNvPr id="28" name="TextBox 27">
            <a:extLst>
              <a:ext uri="{FF2B5EF4-FFF2-40B4-BE49-F238E27FC236}">
                <a16:creationId xmlns:a16="http://schemas.microsoft.com/office/drawing/2014/main" id="{A1506DB8-F883-A4D4-FBEF-CAFF716FDEF5}"/>
              </a:ext>
            </a:extLst>
          </p:cNvPr>
          <p:cNvSpPr txBox="1"/>
          <p:nvPr/>
        </p:nvSpPr>
        <p:spPr>
          <a:xfrm>
            <a:off x="6832531" y="4926407"/>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
        <p:nvSpPr>
          <p:cNvPr id="29" name="TextBox 28">
            <a:extLst>
              <a:ext uri="{FF2B5EF4-FFF2-40B4-BE49-F238E27FC236}">
                <a16:creationId xmlns:a16="http://schemas.microsoft.com/office/drawing/2014/main" id="{01324D2B-D773-CF93-CFE3-77336E730624}"/>
              </a:ext>
            </a:extLst>
          </p:cNvPr>
          <p:cNvSpPr txBox="1"/>
          <p:nvPr/>
        </p:nvSpPr>
        <p:spPr>
          <a:xfrm>
            <a:off x="3127695" y="6009674"/>
            <a:ext cx="2277744" cy="400110"/>
          </a:xfrm>
          <a:prstGeom prst="rect">
            <a:avLst/>
          </a:prstGeom>
          <a:noFill/>
        </p:spPr>
        <p:txBody>
          <a:bodyPr wrap="square" rtlCol="0">
            <a:spAutoFit/>
          </a:bodyPr>
          <a:lstStyle/>
          <a:p>
            <a:r>
              <a:rPr lang="en-US" sz="2000" dirty="0">
                <a:solidFill>
                  <a:schemeClr val="accent5">
                    <a:lumMod val="60000"/>
                    <a:lumOff val="40000"/>
                  </a:schemeClr>
                </a:solidFill>
                <a:latin typeface="Calibri" panose="020F0502020204030204" pitchFamily="34" charset="0"/>
                <a:cs typeface="Calibri" panose="020F0502020204030204" pitchFamily="34" charset="0"/>
              </a:rPr>
              <a:t>= </a:t>
            </a:r>
            <a:r>
              <a:rPr lang="en-US" sz="2000" i="1" dirty="0">
                <a:solidFill>
                  <a:schemeClr val="accent5">
                    <a:lumMod val="60000"/>
                    <a:lumOff val="40000"/>
                  </a:schemeClr>
                </a:solidFill>
                <a:latin typeface="Calibri" panose="020F0502020204030204" pitchFamily="34" charset="0"/>
                <a:cs typeface="Calibri" panose="020F0502020204030204" pitchFamily="34" charset="0"/>
              </a:rPr>
              <a:t>h</a:t>
            </a:r>
            <a:r>
              <a:rPr lang="en-US" sz="2000" i="1" baseline="-25000" dirty="0">
                <a:solidFill>
                  <a:schemeClr val="accent5">
                    <a:lumMod val="60000"/>
                    <a:lumOff val="40000"/>
                  </a:schemeClr>
                </a:solidFill>
                <a:latin typeface="Calibri" panose="020F0502020204030204" pitchFamily="34" charset="0"/>
                <a:cs typeface="Calibri" panose="020F0502020204030204" pitchFamily="34" charset="0"/>
              </a:rPr>
              <a:t>life</a:t>
            </a:r>
            <a:r>
              <a:rPr lang="en-US" sz="2000" dirty="0">
                <a:solidFill>
                  <a:schemeClr val="accent5">
                    <a:lumMod val="60000"/>
                    <a:lumOff val="40000"/>
                  </a:schemeClr>
                </a:solidFill>
                <a:latin typeface="Calibri" panose="020F0502020204030204" pitchFamily="34" charset="0"/>
                <a:cs typeface="Calibri" panose="020F0502020204030204" pitchFamily="34" charset="0"/>
              </a:rPr>
              <a:t>*3.3bb</a:t>
            </a:r>
          </a:p>
        </p:txBody>
      </p:sp>
      <p:sp>
        <p:nvSpPr>
          <p:cNvPr id="31" name="TextBox 30">
            <a:extLst>
              <a:ext uri="{FF2B5EF4-FFF2-40B4-BE49-F238E27FC236}">
                <a16:creationId xmlns:a16="http://schemas.microsoft.com/office/drawing/2014/main" id="{66EB99AD-A54C-55FE-CC6B-22FDAB1E34A0}"/>
              </a:ext>
            </a:extLst>
          </p:cNvPr>
          <p:cNvSpPr txBox="1"/>
          <p:nvPr/>
        </p:nvSpPr>
        <p:spPr>
          <a:xfrm>
            <a:off x="6623057" y="6009674"/>
            <a:ext cx="2277744" cy="400110"/>
          </a:xfrm>
          <a:prstGeom prst="rect">
            <a:avLst/>
          </a:prstGeom>
          <a:noFill/>
        </p:spPr>
        <p:txBody>
          <a:bodyPr wrap="square" rtlCol="0">
            <a:spAutoFit/>
          </a:bodyPr>
          <a:lstStyle/>
          <a:p>
            <a:r>
              <a:rPr lang="en-US" sz="2000" dirty="0">
                <a:solidFill>
                  <a:schemeClr val="tx2">
                    <a:lumMod val="50000"/>
                  </a:schemeClr>
                </a:solidFill>
                <a:latin typeface="Calibri" panose="020F0502020204030204" pitchFamily="34" charset="0"/>
                <a:cs typeface="Calibri" panose="020F0502020204030204" pitchFamily="34" charset="0"/>
              </a:rPr>
              <a:t>= </a:t>
            </a:r>
            <a:r>
              <a:rPr lang="en-US" sz="2000" i="1" dirty="0">
                <a:solidFill>
                  <a:schemeClr val="tx2">
                    <a:lumMod val="50000"/>
                  </a:schemeClr>
                </a:solidFill>
                <a:latin typeface="Calibri" panose="020F0502020204030204" pitchFamily="34" charset="0"/>
                <a:cs typeface="Calibri" panose="020F0502020204030204" pitchFamily="34" charset="0"/>
              </a:rPr>
              <a:t>h</a:t>
            </a:r>
            <a:r>
              <a:rPr lang="en-US" sz="2000" i="1" baseline="-25000" dirty="0">
                <a:solidFill>
                  <a:schemeClr val="tx2">
                    <a:lumMod val="50000"/>
                  </a:schemeClr>
                </a:solidFill>
                <a:latin typeface="Calibri" panose="020F0502020204030204" pitchFamily="34" charset="0"/>
                <a:cs typeface="Calibri" panose="020F0502020204030204" pitchFamily="34" charset="0"/>
              </a:rPr>
              <a:t>life</a:t>
            </a:r>
            <a:r>
              <a:rPr lang="en-US" sz="2000" dirty="0">
                <a:solidFill>
                  <a:schemeClr val="tx2">
                    <a:lumMod val="50000"/>
                  </a:schemeClr>
                </a:solidFill>
                <a:latin typeface="Calibri" panose="020F0502020204030204" pitchFamily="34" charset="0"/>
                <a:cs typeface="Calibri" panose="020F0502020204030204" pitchFamily="34" charset="0"/>
              </a:rPr>
              <a:t>*10</a:t>
            </a:r>
            <a:r>
              <a:rPr lang="en-US" sz="2000" baseline="30000" dirty="0">
                <a:solidFill>
                  <a:schemeClr val="tx2">
                    <a:lumMod val="50000"/>
                  </a:schemeClr>
                </a:solidFill>
                <a:latin typeface="Calibri" panose="020F0502020204030204" pitchFamily="34" charset="0"/>
                <a:cs typeface="Calibri" panose="020F0502020204030204" pitchFamily="34" charset="0"/>
              </a:rPr>
              <a:t>58</a:t>
            </a:r>
            <a:endParaRPr lang="en-US" sz="2000" dirty="0">
              <a:solidFill>
                <a:schemeClr val="tx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132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low poly iceberg in the water&#10;&#10;Description automatically generated">
            <a:extLst>
              <a:ext uri="{FF2B5EF4-FFF2-40B4-BE49-F238E27FC236}">
                <a16:creationId xmlns:a16="http://schemas.microsoft.com/office/drawing/2014/main" id="{7512B10E-2C2E-FD09-D92F-56F8DDBA5E12}"/>
              </a:ext>
            </a:extLst>
          </p:cNvPr>
          <p:cNvPicPr>
            <a:picLocks noChangeAspect="1"/>
          </p:cNvPicPr>
          <p:nvPr/>
        </p:nvPicPr>
        <p:blipFill rotWithShape="1">
          <a:blip r:embed="rId3">
            <a:alphaModFix amt="60000"/>
          </a:blip>
          <a:srcRect l="6270" r="19972" b="2"/>
          <a:stretch/>
        </p:blipFill>
        <p:spPr>
          <a:xfrm>
            <a:off x="20" y="10"/>
            <a:ext cx="7252212" cy="6857990"/>
          </a:xfrm>
          <a:prstGeom prst="rect">
            <a:avLst/>
          </a:prstGeom>
          <a:effectLst>
            <a:softEdge rad="0"/>
          </a:effectLst>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F82B610-9552-4A06-E676-319996A16CF7}"/>
              </a:ext>
            </a:extLst>
          </p:cNvPr>
          <p:cNvSpPr>
            <a:spLocks noGrp="1"/>
          </p:cNvSpPr>
          <p:nvPr>
            <p:ph type="body" idx="1"/>
          </p:nvPr>
        </p:nvSpPr>
        <p:spPr>
          <a:xfrm>
            <a:off x="4232787" y="1224115"/>
            <a:ext cx="4908905" cy="5497359"/>
          </a:xfrm>
        </p:spPr>
        <p:txBody>
          <a:bodyPr>
            <a:noAutofit/>
          </a:bodyPr>
          <a:lstStyle/>
          <a:p>
            <a:pPr marL="114300" indent="0">
              <a:buNone/>
            </a:pPr>
            <a:r>
              <a:rPr lang="en-US" sz="2200" dirty="0"/>
              <a:t>The top-line view is seductively simple: produce as much happiness as you can</a:t>
            </a:r>
          </a:p>
          <a:p>
            <a:pPr marL="114300" indent="0">
              <a:buNone/>
            </a:pPr>
            <a:endParaRPr lang="en-US" sz="2200" dirty="0"/>
          </a:p>
          <a:p>
            <a:pPr marL="114300" indent="0">
              <a:buNone/>
            </a:pPr>
            <a:r>
              <a:rPr lang="en-US" sz="2200" dirty="0"/>
              <a:t>But this simplicity is deceptive: below the surface are hard questions about how happiness can be measured and compared (especially at global scale!)</a:t>
            </a:r>
          </a:p>
          <a:p>
            <a:pPr marL="114300" indent="0">
              <a:buNone/>
            </a:pPr>
            <a:endParaRPr lang="en-US" sz="2200" dirty="0"/>
          </a:p>
          <a:p>
            <a:pPr marL="114300" indent="0">
              <a:buNone/>
            </a:pPr>
            <a:r>
              <a:rPr lang="en-US" sz="2200" dirty="0"/>
              <a:t>That doesn’t mean utilitarianism is false. Morality is complex! But it’s not a silver bullet that makes value judgments easy</a:t>
            </a:r>
          </a:p>
          <a:p>
            <a:pPr marL="114300" indent="0">
              <a:buNone/>
            </a:pPr>
            <a:endParaRPr lang="en-US" sz="2200" dirty="0"/>
          </a:p>
          <a:p>
            <a:pPr marL="114300" indent="0">
              <a:buNone/>
            </a:pPr>
            <a:r>
              <a:rPr lang="en-US" sz="2200" dirty="0"/>
              <a:t>(Is it really more helpful than pluralism?)</a:t>
            </a:r>
          </a:p>
        </p:txBody>
      </p:sp>
      <p:sp>
        <p:nvSpPr>
          <p:cNvPr id="4" name="Slide Number Placeholder 3">
            <a:extLst>
              <a:ext uri="{FF2B5EF4-FFF2-40B4-BE49-F238E27FC236}">
                <a16:creationId xmlns:a16="http://schemas.microsoft.com/office/drawing/2014/main" id="{A4327665-87FE-1F2B-9C8D-5F1D66CC57B5}"/>
              </a:ext>
            </a:extLst>
          </p:cNvPr>
          <p:cNvSpPr>
            <a:spLocks noGrp="1"/>
          </p:cNvSpPr>
          <p:nvPr>
            <p:ph type="sldNum" idx="12"/>
          </p:nvPr>
        </p:nvSpPr>
        <p:spPr>
          <a:xfrm>
            <a:off x="6457950" y="6356350"/>
            <a:ext cx="2057400" cy="365125"/>
          </a:xfrm>
        </p:spPr>
        <p:txBody>
          <a:bodyP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27</a:t>
            </a:fld>
            <a:endParaRPr lang="en-US" dirty="0"/>
          </a:p>
        </p:txBody>
      </p:sp>
      <p:sp>
        <p:nvSpPr>
          <p:cNvPr id="8" name="Title 7">
            <a:extLst>
              <a:ext uri="{FF2B5EF4-FFF2-40B4-BE49-F238E27FC236}">
                <a16:creationId xmlns:a16="http://schemas.microsoft.com/office/drawing/2014/main" id="{7AC08473-B1BC-E8CA-94A9-F6FCF9A891AD}"/>
              </a:ext>
            </a:extLst>
          </p:cNvPr>
          <p:cNvSpPr>
            <a:spLocks noGrp="1"/>
          </p:cNvSpPr>
          <p:nvPr>
            <p:ph type="title"/>
          </p:nvPr>
        </p:nvSpPr>
        <p:spPr>
          <a:xfrm>
            <a:off x="627506" y="136525"/>
            <a:ext cx="7886700" cy="1325563"/>
          </a:xfrm>
        </p:spPr>
        <p:txBody>
          <a:bodyPr>
            <a:normAutofit/>
          </a:bodyPr>
          <a:lstStyle/>
          <a:p>
            <a:r>
              <a:rPr lang="en-US" sz="3600" dirty="0"/>
              <a:t>Utilitarianism is just the tip of an iceberg</a:t>
            </a:r>
          </a:p>
        </p:txBody>
      </p:sp>
    </p:spTree>
    <p:extLst>
      <p:ext uri="{BB962C8B-B14F-4D97-AF65-F5344CB8AC3E}">
        <p14:creationId xmlns:p14="http://schemas.microsoft.com/office/powerpoint/2010/main" val="124871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837C-5CE7-D722-1C69-5203529CBFA6}"/>
              </a:ext>
            </a:extLst>
          </p:cNvPr>
          <p:cNvSpPr>
            <a:spLocks noGrp="1"/>
          </p:cNvSpPr>
          <p:nvPr>
            <p:ph type="title"/>
          </p:nvPr>
        </p:nvSpPr>
        <p:spPr/>
        <p:txBody>
          <a:bodyPr/>
          <a:lstStyle/>
          <a:p>
            <a:r>
              <a:rPr lang="en-US" dirty="0"/>
              <a:t>… and is utilitarianism even true?</a:t>
            </a:r>
          </a:p>
        </p:txBody>
      </p:sp>
      <p:sp>
        <p:nvSpPr>
          <p:cNvPr id="3" name="Text Placeholder 2">
            <a:extLst>
              <a:ext uri="{FF2B5EF4-FFF2-40B4-BE49-F238E27FC236}">
                <a16:creationId xmlns:a16="http://schemas.microsoft.com/office/drawing/2014/main" id="{0AF679A4-72EE-47FB-1CD9-001C620FF271}"/>
              </a:ext>
            </a:extLst>
          </p:cNvPr>
          <p:cNvSpPr>
            <a:spLocks noGrp="1"/>
          </p:cNvSpPr>
          <p:nvPr>
            <p:ph type="body" idx="1"/>
          </p:nvPr>
        </p:nvSpPr>
        <p:spPr/>
        <p:txBody>
          <a:bodyPr/>
          <a:lstStyle/>
          <a:p>
            <a:pPr marL="114300" indent="0">
              <a:buNone/>
            </a:pPr>
            <a:r>
              <a:rPr lang="en-US" dirty="0"/>
              <a:t>Whoo boy, </a:t>
            </a:r>
            <a:r>
              <a:rPr lang="en-US" i="1" dirty="0"/>
              <a:t>I</a:t>
            </a:r>
            <a:r>
              <a:rPr lang="en-US" dirty="0"/>
              <a:t> don’t even know, and trying to answer questions like that one is </a:t>
            </a:r>
            <a:r>
              <a:rPr lang="en-US" i="1" dirty="0"/>
              <a:t>literally my job</a:t>
            </a:r>
          </a:p>
          <a:p>
            <a:endParaRPr lang="en-US" i="1" dirty="0"/>
          </a:p>
          <a:p>
            <a:pPr marL="114300" indent="0">
              <a:buNone/>
            </a:pPr>
            <a:r>
              <a:rPr lang="en-US" dirty="0"/>
              <a:t>Let’s try an easier one: Why </a:t>
            </a:r>
            <a:r>
              <a:rPr lang="en-US" i="1" dirty="0"/>
              <a:t>might</a:t>
            </a:r>
            <a:r>
              <a:rPr lang="en-US" dirty="0"/>
              <a:t> someone think it’s false? That is, what might be wrong with just trying to maximize overall happiness?</a:t>
            </a:r>
          </a:p>
        </p:txBody>
      </p:sp>
      <p:sp>
        <p:nvSpPr>
          <p:cNvPr id="4" name="Slide Number Placeholder 3">
            <a:extLst>
              <a:ext uri="{FF2B5EF4-FFF2-40B4-BE49-F238E27FC236}">
                <a16:creationId xmlns:a16="http://schemas.microsoft.com/office/drawing/2014/main" id="{C0E21D39-71C4-E32C-F2BA-CB55C281BB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dirty="0"/>
          </a:p>
        </p:txBody>
      </p:sp>
      <p:pic>
        <p:nvPicPr>
          <p:cNvPr id="5" name="Google Shape;146;p21">
            <a:extLst>
              <a:ext uri="{FF2B5EF4-FFF2-40B4-BE49-F238E27FC236}">
                <a16:creationId xmlns:a16="http://schemas.microsoft.com/office/drawing/2014/main" id="{DC39258D-EB46-AF16-BF53-8A911D8E1DB0}"/>
              </a:ext>
            </a:extLst>
          </p:cNvPr>
          <p:cNvPicPr preferRelativeResize="0"/>
          <p:nvPr/>
        </p:nvPicPr>
        <p:blipFill>
          <a:blip r:embed="rId3">
            <a:alphaModFix/>
          </a:blip>
          <a:stretch>
            <a:fillRect/>
          </a:stretch>
        </p:blipFill>
        <p:spPr>
          <a:xfrm>
            <a:off x="5501565" y="5159379"/>
            <a:ext cx="3013785" cy="1017584"/>
          </a:xfrm>
          <a:prstGeom prst="rect">
            <a:avLst/>
          </a:prstGeom>
          <a:noFill/>
          <a:ln>
            <a:noFill/>
          </a:ln>
        </p:spPr>
      </p:pic>
    </p:spTree>
    <p:extLst>
      <p:ext uri="{BB962C8B-B14F-4D97-AF65-F5344CB8AC3E}">
        <p14:creationId xmlns:p14="http://schemas.microsoft.com/office/powerpoint/2010/main" val="285938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E34F53BF-7A4B-0A7E-8E12-0A16FBD8CD31}"/>
                  </a:ext>
                </a:extLst>
              </p:cNvPr>
              <p:cNvSpPr>
                <a:spLocks noGrp="1"/>
              </p:cNvSpPr>
              <p:nvPr>
                <p:ph type="body" idx="1"/>
              </p:nvPr>
            </p:nvSpPr>
            <p:spPr>
              <a:xfrm>
                <a:off x="3831844" y="1544170"/>
                <a:ext cx="4683506" cy="5265174"/>
              </a:xfrm>
            </p:spPr>
            <p:txBody>
              <a:bodyPr>
                <a:noAutofit/>
              </a:bodyPr>
              <a:lstStyle/>
              <a:p>
                <a:r>
                  <a:rPr lang="en-US" sz="2400" dirty="0"/>
                  <a:t>Maybe there’s more that matters about happiness than </a:t>
                </a:r>
                <a:r>
                  <a:rPr lang="en-US" sz="2400" i="1" dirty="0"/>
                  <a:t>how much</a:t>
                </a:r>
                <a:r>
                  <a:rPr lang="en-US" sz="2400" dirty="0"/>
                  <a:t> there is—maybe it also matters how it’s </a:t>
                </a:r>
                <a:r>
                  <a:rPr lang="en-US" sz="2400" i="1" dirty="0"/>
                  <a:t>distributed</a:t>
                </a:r>
                <a:endParaRPr lang="en-US" sz="2400" dirty="0"/>
              </a:p>
              <a:p>
                <a:r>
                  <a:rPr lang="en-US" sz="2400" dirty="0"/>
                  <a:t>The value of a thing </a:t>
                </a:r>
                <a:r>
                  <a:rPr lang="en-US" sz="2400" i="1" dirty="0"/>
                  <a:t>x</a:t>
                </a:r>
                <a:r>
                  <a:rPr lang="en-US" sz="2400" dirty="0"/>
                  <a:t> is the </a:t>
                </a:r>
                <a:r>
                  <a:rPr lang="en-US" sz="2400" i="1" dirty="0"/>
                  <a:t>weighted</a:t>
                </a:r>
                <a:r>
                  <a:rPr lang="en-US" sz="2400" dirty="0"/>
                  <a:t> sum, over all people, of the happiness it produces:</a:t>
                </a:r>
              </a:p>
              <a:p>
                <a:pPr marL="11430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𝑥</m:t>
                          </m:r>
                        </m:sub>
                      </m:sSub>
                      <m:r>
                        <a:rPr lang="en-US" sz="2400" b="0" i="1" smtClean="0">
                          <a:latin typeface="Cambria Math" panose="02040503050406030204" pitchFamily="18" charset="0"/>
                        </a:rPr>
                        <m:t>=</m:t>
                      </m:r>
                      <m:nary>
                        <m:naryPr>
                          <m:chr m:val="∑"/>
                          <m:supHide m:val="on"/>
                          <m:ctrlPr>
                            <a:rPr lang="en-US" sz="2400" i="1" smtClean="0">
                              <a:latin typeface="Cambria Math" panose="02040503050406030204" pitchFamily="18" charset="0"/>
                            </a:rPr>
                          </m:ctrlPr>
                        </m:naryPr>
                        <m:sub>
                          <m:r>
                            <m:rPr>
                              <m:brk m:alnAt="7"/>
                            </m:rPr>
                            <a:rPr lang="en-US" sz="2400" b="0" i="1" smtClean="0">
                              <a:latin typeface="Cambria Math" panose="02040503050406030204" pitchFamily="18" charset="0"/>
                            </a:rPr>
                            <m:t>𝑝</m:t>
                          </m:r>
                        </m:sub>
                        <m:sup/>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m:t>
                              </m:r>
                              <m:r>
                                <a:rPr lang="en-US" sz="2400" b="0" i="1" smtClean="0">
                                  <a:latin typeface="Cambria Math" panose="02040503050406030204" pitchFamily="18" charset="0"/>
                                </a:rPr>
                                <m:t>h</m:t>
                              </m:r>
                            </m:e>
                            <m:sub>
                              <m:r>
                                <a:rPr lang="en-US" sz="2400" b="0" i="1" smtClean="0">
                                  <a:latin typeface="Cambria Math" panose="02040503050406030204" pitchFamily="18" charset="0"/>
                                </a:rPr>
                                <m:t>𝑝</m:t>
                              </m:r>
                              <m:r>
                                <a:rPr lang="en-US" sz="2400" b="0" i="1" smtClean="0">
                                  <a:latin typeface="Cambria Math" panose="02040503050406030204" pitchFamily="18" charset="0"/>
                                </a:rPr>
                                <m:t>,   </m:t>
                              </m:r>
                              <m:r>
                                <a:rPr lang="en-US" sz="2400" b="0" i="1" smtClean="0">
                                  <a:latin typeface="Cambria Math" panose="02040503050406030204" pitchFamily="18" charset="0"/>
                                </a:rPr>
                                <m:t>𝑥</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𝑝</m:t>
                              </m:r>
                            </m:sub>
                          </m:sSub>
                          <m:r>
                            <a:rPr lang="en-US" sz="2400" b="0" i="1" smtClean="0">
                              <a:latin typeface="Cambria Math" panose="02040503050406030204" pitchFamily="18" charset="0"/>
                            </a:rPr>
                            <m:t>)</m:t>
                          </m:r>
                        </m:e>
                      </m:nary>
                    </m:oMath>
                  </m:oMathPara>
                </a14:m>
                <a:endParaRPr lang="en-US" sz="2400" dirty="0"/>
              </a:p>
              <a:p>
                <a:r>
                  <a:rPr lang="en-US" sz="2400" dirty="0"/>
                  <a:t>The worse off you are, the greater your weight—that is, the more value there is in increasing </a:t>
                </a:r>
                <a:r>
                  <a:rPr lang="en-US" sz="2400" i="1" dirty="0"/>
                  <a:t>your</a:t>
                </a:r>
                <a:r>
                  <a:rPr lang="en-US" sz="2400" dirty="0"/>
                  <a:t> happiness</a:t>
                </a:r>
              </a:p>
            </p:txBody>
          </p:sp>
        </mc:Choice>
        <mc:Fallback>
          <p:sp>
            <p:nvSpPr>
              <p:cNvPr id="3" name="Text Placeholder 2">
                <a:extLst>
                  <a:ext uri="{FF2B5EF4-FFF2-40B4-BE49-F238E27FC236}">
                    <a16:creationId xmlns:a16="http://schemas.microsoft.com/office/drawing/2014/main" id="{E34F53BF-7A4B-0A7E-8E12-0A16FBD8CD31}"/>
                  </a:ext>
                </a:extLst>
              </p:cNvPr>
              <p:cNvSpPr>
                <a:spLocks noGrp="1" noRot="1" noChangeAspect="1" noMove="1" noResize="1" noEditPoints="1" noAdjustHandles="1" noChangeArrowheads="1" noChangeShapeType="1" noTextEdit="1"/>
              </p:cNvSpPr>
              <p:nvPr>
                <p:ph type="body" idx="1"/>
              </p:nvPr>
            </p:nvSpPr>
            <p:spPr>
              <a:xfrm>
                <a:off x="3831844" y="1544170"/>
                <a:ext cx="4683506" cy="5265174"/>
              </a:xfrm>
              <a:blipFill>
                <a:blip r:embed="rId2"/>
                <a:stretch>
                  <a:fillRect r="-541" b="-24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C10FEAF-209C-B437-B68A-56D2E1BA89B1}"/>
              </a:ext>
            </a:extLst>
          </p:cNvPr>
          <p:cNvSpPr>
            <a:spLocks noGrp="1"/>
          </p:cNvSpPr>
          <p:nvPr>
            <p:ph type="sldNum" idx="12"/>
          </p:nvPr>
        </p:nvSpPr>
        <p:spPr>
          <a:xfrm>
            <a:off x="6457950" y="6356350"/>
            <a:ext cx="2057400" cy="365125"/>
          </a:xfrm>
        </p:spPr>
        <p:txBody>
          <a:bodyP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29</a:t>
            </a:fld>
            <a:endParaRPr lang="en-US" dirty="0"/>
          </a:p>
        </p:txBody>
      </p:sp>
      <p:sp>
        <p:nvSpPr>
          <p:cNvPr id="16" name="Title 1">
            <a:extLst>
              <a:ext uri="{FF2B5EF4-FFF2-40B4-BE49-F238E27FC236}">
                <a16:creationId xmlns:a16="http://schemas.microsoft.com/office/drawing/2014/main" id="{EBE54FFD-30ED-37F2-BB52-701172C4F6E8}"/>
              </a:ext>
            </a:extLst>
          </p:cNvPr>
          <p:cNvSpPr txBox="1">
            <a:spLocks/>
          </p:cNvSpPr>
          <p:nvPr/>
        </p:nvSpPr>
        <p:spPr>
          <a:xfrm>
            <a:off x="602406" y="1396686"/>
            <a:ext cx="2993923" cy="406462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solidFill>
                  <a:srgbClr val="FFFFFF"/>
                </a:solidFill>
              </a:rPr>
              <a:t>Prioritarianism</a:t>
            </a:r>
          </a:p>
        </p:txBody>
      </p:sp>
    </p:spTree>
    <p:extLst>
      <p:ext uri="{BB962C8B-B14F-4D97-AF65-F5344CB8AC3E}">
        <p14:creationId xmlns:p14="http://schemas.microsoft.com/office/powerpoint/2010/main" val="251621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3661A-4C97-669C-21FC-B26ACF0DB4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F1C839-FA7E-CDFB-CECE-9B60B926F7AE}"/>
              </a:ext>
            </a:extLst>
          </p:cNvPr>
          <p:cNvSpPr>
            <a:spLocks noGrp="1"/>
          </p:cNvSpPr>
          <p:nvPr>
            <p:ph type="title"/>
          </p:nvPr>
        </p:nvSpPr>
        <p:spPr/>
        <p:txBody>
          <a:bodyPr/>
          <a:lstStyle/>
          <a:p>
            <a:r>
              <a:rPr lang="en-US" dirty="0"/>
              <a:t>We looked at problems like this:</a:t>
            </a:r>
          </a:p>
        </p:txBody>
      </p:sp>
      <p:sp>
        <p:nvSpPr>
          <p:cNvPr id="3" name="Text Placeholder 2">
            <a:extLst>
              <a:ext uri="{FF2B5EF4-FFF2-40B4-BE49-F238E27FC236}">
                <a16:creationId xmlns:a16="http://schemas.microsoft.com/office/drawing/2014/main" id="{0468BED1-2BFC-ECD1-070F-1FD3BB7704CF}"/>
              </a:ext>
            </a:extLst>
          </p:cNvPr>
          <p:cNvSpPr>
            <a:spLocks noGrp="1"/>
          </p:cNvSpPr>
          <p:nvPr>
            <p:ph type="body" idx="1"/>
          </p:nvPr>
        </p:nvSpPr>
        <p:spPr>
          <a:xfrm>
            <a:off x="628650" y="1479038"/>
            <a:ext cx="7886700" cy="1603375"/>
          </a:xfrm>
        </p:spPr>
        <p:txBody>
          <a:bodyPr/>
          <a:lstStyle/>
          <a:p>
            <a:pPr marL="114300" indent="0">
              <a:buNone/>
            </a:pPr>
            <a:r>
              <a:rPr lang="en-US" dirty="0"/>
              <a:t>How do we sort when each item to be sorted has multiple values attached to it?</a:t>
            </a:r>
          </a:p>
        </p:txBody>
      </p:sp>
      <p:sp>
        <p:nvSpPr>
          <p:cNvPr id="4" name="Slide Number Placeholder 3">
            <a:extLst>
              <a:ext uri="{FF2B5EF4-FFF2-40B4-BE49-F238E27FC236}">
                <a16:creationId xmlns:a16="http://schemas.microsoft.com/office/drawing/2014/main" id="{47018774-0DF8-B072-AF58-7927C176DF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graphicFrame>
        <p:nvGraphicFramePr>
          <p:cNvPr id="6" name="Table 5">
            <a:extLst>
              <a:ext uri="{FF2B5EF4-FFF2-40B4-BE49-F238E27FC236}">
                <a16:creationId xmlns:a16="http://schemas.microsoft.com/office/drawing/2014/main" id="{F1299161-6220-35D4-7CD1-D1407FF1AEF5}"/>
              </a:ext>
            </a:extLst>
          </p:cNvPr>
          <p:cNvGraphicFramePr>
            <a:graphicFrameLocks noGrp="1"/>
          </p:cNvGraphicFramePr>
          <p:nvPr>
            <p:extLst>
              <p:ext uri="{D42A27DB-BD31-4B8C-83A1-F6EECF244321}">
                <p14:modId xmlns:p14="http://schemas.microsoft.com/office/powerpoint/2010/main" val="651814157"/>
              </p:ext>
            </p:extLst>
          </p:nvPr>
        </p:nvGraphicFramePr>
        <p:xfrm>
          <a:off x="108155" y="3097161"/>
          <a:ext cx="4670322" cy="3849496"/>
        </p:xfrm>
        <a:graphic>
          <a:graphicData uri="http://schemas.openxmlformats.org/drawingml/2006/table">
            <a:tbl>
              <a:tblPr firstRow="1" bandRow="1">
                <a:tableStyleId>{720D46EC-EA9A-41D6-8947-1561CB71840C}</a:tableStyleId>
              </a:tblPr>
              <a:tblGrid>
                <a:gridCol w="1971368">
                  <a:extLst>
                    <a:ext uri="{9D8B030D-6E8A-4147-A177-3AD203B41FA5}">
                      <a16:colId xmlns:a16="http://schemas.microsoft.com/office/drawing/2014/main" val="388634326"/>
                    </a:ext>
                  </a:extLst>
                </a:gridCol>
                <a:gridCol w="1165122">
                  <a:extLst>
                    <a:ext uri="{9D8B030D-6E8A-4147-A177-3AD203B41FA5}">
                      <a16:colId xmlns:a16="http://schemas.microsoft.com/office/drawing/2014/main" val="2718288171"/>
                    </a:ext>
                  </a:extLst>
                </a:gridCol>
                <a:gridCol w="1533832">
                  <a:extLst>
                    <a:ext uri="{9D8B030D-6E8A-4147-A177-3AD203B41FA5}">
                      <a16:colId xmlns:a16="http://schemas.microsoft.com/office/drawing/2014/main" val="847603897"/>
                    </a:ext>
                  </a:extLst>
                </a:gridCol>
              </a:tblGrid>
              <a:tr h="749052">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a:t>
                      </a:r>
                    </a:p>
                    <a:p>
                      <a:r>
                        <a:rPr lang="en-US" sz="2400" b="1" dirty="0">
                          <a:latin typeface="Calibri" panose="020F0502020204030204" pitchFamily="34" charset="0"/>
                          <a:cs typeface="Calibri" panose="020F0502020204030204" pitchFamily="34" charset="0"/>
                        </a:rPr>
                        <a:t>SF -&gt; LA</a:t>
                      </a:r>
                    </a:p>
                  </a:txBody>
                  <a:tcPr/>
                </a:tc>
                <a:tc>
                  <a:txBody>
                    <a:bodyPr/>
                    <a:lstStyle/>
                    <a:p>
                      <a:r>
                        <a:rPr lang="en-US" sz="2400" b="1" dirty="0">
                          <a:latin typeface="Calibri" panose="020F0502020204030204" pitchFamily="34" charset="0"/>
                          <a:cs typeface="Calibri" panose="020F0502020204030204" pitchFamily="34" charset="0"/>
                        </a:rPr>
                        <a:t>Emissions reduction</a:t>
                      </a:r>
                    </a:p>
                  </a:txBody>
                  <a:tcPr/>
                </a:tc>
                <a:extLst>
                  <a:ext uri="{0D108BD9-81ED-4DB2-BD59-A6C34878D82A}">
                    <a16:rowId xmlns:a16="http://schemas.microsoft.com/office/drawing/2014/main" val="1246052345"/>
                  </a:ext>
                </a:extLst>
              </a:tr>
              <a:tr h="600445">
                <a:tc>
                  <a:txBody>
                    <a:bodyPr/>
                    <a:lstStyle/>
                    <a:p>
                      <a:r>
                        <a:rPr lang="en-US" sz="2400" dirty="0">
                          <a:latin typeface="Calibri" panose="020F0502020204030204" pitchFamily="34" charset="0"/>
                          <a:cs typeface="Calibri" panose="020F0502020204030204" pitchFamily="34" charset="0"/>
                        </a:rPr>
                        <a:t>Coastal</a:t>
                      </a:r>
                    </a:p>
                  </a:txBody>
                  <a:tcPr/>
                </a:tc>
                <a:tc>
                  <a:txBody>
                    <a:bodyPr/>
                    <a:lstStyle/>
                    <a:p>
                      <a:r>
                        <a:rPr lang="en-US" sz="2400" dirty="0">
                          <a:latin typeface="Calibri" panose="020F0502020204030204" pitchFamily="34" charset="0"/>
                          <a:cs typeface="Calibri" panose="020F0502020204030204" pitchFamily="34" charset="0"/>
                        </a:rPr>
                        <a:t>180</a:t>
                      </a:r>
                    </a:p>
                  </a:txBody>
                  <a:tcPr/>
                </a:tc>
                <a:tc>
                  <a:txBody>
                    <a:bodyPr/>
                    <a:lstStyle/>
                    <a:p>
                      <a:r>
                        <a:rPr lang="en-US" sz="2400" dirty="0">
                          <a:latin typeface="Calibri" panose="020F0502020204030204" pitchFamily="34" charset="0"/>
                          <a:cs typeface="Calibri" panose="020F0502020204030204" pitchFamily="34" charset="0"/>
                        </a:rPr>
                        <a:t>2</a:t>
                      </a:r>
                    </a:p>
                  </a:txBody>
                  <a:tcPr/>
                </a:tc>
                <a:extLst>
                  <a:ext uri="{0D108BD9-81ED-4DB2-BD59-A6C34878D82A}">
                    <a16:rowId xmlns:a16="http://schemas.microsoft.com/office/drawing/2014/main" val="566321374"/>
                  </a:ext>
                </a:extLst>
              </a:tr>
              <a:tr h="600445">
                <a:tc>
                  <a:txBody>
                    <a:bodyPr/>
                    <a:lstStyle/>
                    <a:p>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135</a:t>
                      </a:r>
                    </a:p>
                  </a:txBody>
                  <a:tcPr/>
                </a:tc>
                <a:tc>
                  <a:txBody>
                    <a:bodyPr/>
                    <a:lstStyle/>
                    <a:p>
                      <a:r>
                        <a:rPr lang="en-US" sz="2400" dirty="0">
                          <a:latin typeface="Calibri" panose="020F0502020204030204" pitchFamily="34" charset="0"/>
                          <a:cs typeface="Calibri" panose="020F0502020204030204" pitchFamily="34" charset="0"/>
                        </a:rPr>
                        <a:t>1.5</a:t>
                      </a:r>
                    </a:p>
                  </a:txBody>
                  <a:tcPr/>
                </a:tc>
                <a:extLst>
                  <a:ext uri="{0D108BD9-81ED-4DB2-BD59-A6C34878D82A}">
                    <a16:rowId xmlns:a16="http://schemas.microsoft.com/office/drawing/2014/main" val="3014746199"/>
                  </a:ext>
                </a:extLst>
              </a:tr>
              <a:tr h="62475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tc>
                  <a:txBody>
                    <a:bodyPr/>
                    <a:lstStyle/>
                    <a:p>
                      <a:r>
                        <a:rPr lang="en-US" sz="2400" dirty="0">
                          <a:latin typeface="Calibri" panose="020F0502020204030204" pitchFamily="34" charset="0"/>
                          <a:cs typeface="Calibri" panose="020F0502020204030204" pitchFamily="34" charset="0"/>
                        </a:rPr>
                        <a:t>2</a:t>
                      </a:r>
                    </a:p>
                  </a:txBody>
                  <a:tcPr/>
                </a:tc>
                <a:extLst>
                  <a:ext uri="{0D108BD9-81ED-4DB2-BD59-A6C34878D82A}">
                    <a16:rowId xmlns:a16="http://schemas.microsoft.com/office/drawing/2014/main" val="27305222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1605404680"/>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2304492726"/>
                  </a:ext>
                </a:extLst>
              </a:tr>
            </a:tbl>
          </a:graphicData>
        </a:graphic>
      </p:graphicFrame>
      <p:pic>
        <p:nvPicPr>
          <p:cNvPr id="5" name="Picture 4" descr="A map of a city&#10;&#10;Description automatically generated">
            <a:extLst>
              <a:ext uri="{FF2B5EF4-FFF2-40B4-BE49-F238E27FC236}">
                <a16:creationId xmlns:a16="http://schemas.microsoft.com/office/drawing/2014/main" id="{B29E8D8F-407D-1064-3369-DC413301B07B}"/>
              </a:ext>
            </a:extLst>
          </p:cNvPr>
          <p:cNvPicPr>
            <a:picLocks noChangeAspect="1"/>
          </p:cNvPicPr>
          <p:nvPr/>
        </p:nvPicPr>
        <p:blipFill rotWithShape="1">
          <a:blip r:embed="rId3"/>
          <a:srcRect l="12530" r="11100"/>
          <a:stretch/>
        </p:blipFill>
        <p:spPr>
          <a:xfrm>
            <a:off x="5188084" y="3104944"/>
            <a:ext cx="2918612" cy="3679318"/>
          </a:xfrm>
          <a:prstGeom prst="rect">
            <a:avLst/>
          </a:prstGeom>
        </p:spPr>
      </p:pic>
    </p:spTree>
    <p:extLst>
      <p:ext uri="{BB962C8B-B14F-4D97-AF65-F5344CB8AC3E}">
        <p14:creationId xmlns:p14="http://schemas.microsoft.com/office/powerpoint/2010/main" val="2853499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389AB5-314B-2CEB-A77D-279CF6A47B05}"/>
              </a:ext>
            </a:extLst>
          </p:cNvPr>
          <p:cNvSpPr>
            <a:spLocks noGrp="1"/>
          </p:cNvSpPr>
          <p:nvPr>
            <p:ph type="title"/>
          </p:nvPr>
        </p:nvSpPr>
        <p:spPr>
          <a:xfrm>
            <a:off x="602406" y="1396686"/>
            <a:ext cx="2993923" cy="4064628"/>
          </a:xfrm>
        </p:spPr>
        <p:txBody>
          <a:bodyPr>
            <a:normAutofit/>
          </a:bodyPr>
          <a:lstStyle/>
          <a:p>
            <a:r>
              <a:rPr lang="en-US" sz="3600" dirty="0">
                <a:solidFill>
                  <a:srgbClr val="FFFFFF"/>
                </a:solidFill>
              </a:rPr>
              <a:t>Prioritarianism</a:t>
            </a: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E9B7389B-617D-0C79-8157-18BA07871E07}"/>
              </a:ext>
            </a:extLst>
          </p:cNvPr>
          <p:cNvSpPr>
            <a:spLocks noGrp="1"/>
          </p:cNvSpPr>
          <p:nvPr>
            <p:ph type="body" idx="1"/>
          </p:nvPr>
        </p:nvSpPr>
        <p:spPr>
          <a:xfrm>
            <a:off x="3676459" y="2082378"/>
            <a:ext cx="5315471" cy="4619938"/>
          </a:xfrm>
        </p:spPr>
        <p:txBody>
          <a:bodyPr>
            <a:noAutofit/>
          </a:bodyPr>
          <a:lstStyle/>
          <a:p>
            <a:r>
              <a:rPr lang="en-US" sz="2400" dirty="0"/>
              <a:t>Utilitarianism already allows for </a:t>
            </a:r>
            <a:r>
              <a:rPr lang="en-US" sz="2400" i="1" dirty="0"/>
              <a:t>diminishing marginal utility</a:t>
            </a:r>
          </a:p>
          <a:p>
            <a:pPr lvl="1"/>
            <a:r>
              <a:rPr lang="en-US" dirty="0"/>
              <a:t>(By the way, what does this mean for our knapsack problem?)</a:t>
            </a:r>
          </a:p>
          <a:p>
            <a:endParaRPr lang="en-US" sz="1200" dirty="0"/>
          </a:p>
          <a:p>
            <a:r>
              <a:rPr lang="en-US" sz="2400" dirty="0"/>
              <a:t>Prioritarianism says that there’s also diminishing marginal </a:t>
            </a:r>
            <a:r>
              <a:rPr lang="en-US" sz="2400" i="1" dirty="0"/>
              <a:t>value</a:t>
            </a:r>
            <a:r>
              <a:rPr lang="en-US" sz="2400" dirty="0"/>
              <a:t> to utility. It’s not just that we get less utility from more goods the more we have: the utility we </a:t>
            </a:r>
            <a:r>
              <a:rPr lang="en-US" sz="2400" i="1" dirty="0"/>
              <a:t>do</a:t>
            </a:r>
            <a:r>
              <a:rPr lang="en-US" sz="2400" dirty="0"/>
              <a:t> get is </a:t>
            </a:r>
            <a:r>
              <a:rPr lang="en-US" sz="2400" i="1" dirty="0"/>
              <a:t>worth less</a:t>
            </a:r>
            <a:r>
              <a:rPr lang="en-US" sz="2400" dirty="0"/>
              <a:t> in the overall calculation</a:t>
            </a:r>
          </a:p>
        </p:txBody>
      </p:sp>
      <p:sp>
        <p:nvSpPr>
          <p:cNvPr id="4" name="Slide Number Placeholder 3">
            <a:extLst>
              <a:ext uri="{FF2B5EF4-FFF2-40B4-BE49-F238E27FC236}">
                <a16:creationId xmlns:a16="http://schemas.microsoft.com/office/drawing/2014/main" id="{679F24BD-ECFE-20C4-2A83-7D831E81CCCC}"/>
              </a:ext>
            </a:extLst>
          </p:cNvPr>
          <p:cNvSpPr>
            <a:spLocks noGrp="1"/>
          </p:cNvSpPr>
          <p:nvPr>
            <p:ph type="sldNum" idx="12"/>
          </p:nvPr>
        </p:nvSpPr>
        <p:spPr>
          <a:xfrm>
            <a:off x="6457950" y="6356350"/>
            <a:ext cx="2057400" cy="365125"/>
          </a:xfrm>
        </p:spPr>
        <p:txBody>
          <a:bodyP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30</a:t>
            </a:fld>
            <a:endParaRPr lang="en-US" dirty="0"/>
          </a:p>
        </p:txBody>
      </p:sp>
    </p:spTree>
    <p:extLst>
      <p:ext uri="{BB962C8B-B14F-4D97-AF65-F5344CB8AC3E}">
        <p14:creationId xmlns:p14="http://schemas.microsoft.com/office/powerpoint/2010/main" val="63351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c 2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E34F53BF-7A4B-0A7E-8E12-0A16FBD8CD31}"/>
              </a:ext>
            </a:extLst>
          </p:cNvPr>
          <p:cNvSpPr>
            <a:spLocks noGrp="1"/>
          </p:cNvSpPr>
          <p:nvPr>
            <p:ph type="body" idx="1"/>
          </p:nvPr>
        </p:nvSpPr>
        <p:spPr>
          <a:xfrm>
            <a:off x="3835619" y="2032106"/>
            <a:ext cx="4865134" cy="3706863"/>
          </a:xfrm>
        </p:spPr>
        <p:txBody>
          <a:bodyPr>
            <a:noAutofit/>
          </a:bodyPr>
          <a:lstStyle/>
          <a:p>
            <a:r>
              <a:rPr lang="en-US" sz="2400" dirty="0"/>
              <a:t>Prioritarianism doesn’t solve the measurement problems of utilitarianism</a:t>
            </a:r>
          </a:p>
          <a:p>
            <a:endParaRPr lang="en-US" sz="1200" dirty="0"/>
          </a:p>
          <a:p>
            <a:r>
              <a:rPr lang="en-US" sz="2400" dirty="0"/>
              <a:t>And it adds another problem: What’s the function from a person’s level of utility to their weight in the sum?</a:t>
            </a:r>
          </a:p>
          <a:p>
            <a:endParaRPr lang="en-US" sz="1200" dirty="0"/>
          </a:p>
          <a:p>
            <a:r>
              <a:rPr lang="en-US" sz="2400" dirty="0"/>
              <a:t>But if we’re given some happiness numbers and a weight function, we can contrast the two views </a:t>
            </a:r>
          </a:p>
        </p:txBody>
      </p:sp>
      <p:sp>
        <p:nvSpPr>
          <p:cNvPr id="4" name="Slide Number Placeholder 3">
            <a:extLst>
              <a:ext uri="{FF2B5EF4-FFF2-40B4-BE49-F238E27FC236}">
                <a16:creationId xmlns:a16="http://schemas.microsoft.com/office/drawing/2014/main" id="{9C10FEAF-209C-B437-B68A-56D2E1BA89B1}"/>
              </a:ext>
            </a:extLst>
          </p:cNvPr>
          <p:cNvSpPr>
            <a:spLocks noGrp="1"/>
          </p:cNvSpPr>
          <p:nvPr>
            <p:ph type="sldNum" idx="12"/>
          </p:nvPr>
        </p:nvSpPr>
        <p:spPr>
          <a:xfrm>
            <a:off x="6457950" y="6356350"/>
            <a:ext cx="2057400" cy="365125"/>
          </a:xfrm>
        </p:spPr>
        <p:txBody>
          <a:bodyP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31</a:t>
            </a:fld>
            <a:endParaRPr lang="en-US" dirty="0"/>
          </a:p>
        </p:txBody>
      </p:sp>
      <p:sp>
        <p:nvSpPr>
          <p:cNvPr id="7" name="Title 1">
            <a:extLst>
              <a:ext uri="{FF2B5EF4-FFF2-40B4-BE49-F238E27FC236}">
                <a16:creationId xmlns:a16="http://schemas.microsoft.com/office/drawing/2014/main" id="{8E5E5DCA-D0F8-F870-9E38-DCE29E2602DF}"/>
              </a:ext>
            </a:extLst>
          </p:cNvPr>
          <p:cNvSpPr txBox="1">
            <a:spLocks/>
          </p:cNvSpPr>
          <p:nvPr/>
        </p:nvSpPr>
        <p:spPr>
          <a:xfrm>
            <a:off x="602406" y="1396686"/>
            <a:ext cx="2993923" cy="406462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solidFill>
                  <a:srgbClr val="FFFFFF"/>
                </a:solidFill>
              </a:rPr>
              <a:t>Prioritarianism</a:t>
            </a:r>
          </a:p>
        </p:txBody>
      </p:sp>
    </p:spTree>
    <p:extLst>
      <p:ext uri="{BB962C8B-B14F-4D97-AF65-F5344CB8AC3E}">
        <p14:creationId xmlns:p14="http://schemas.microsoft.com/office/powerpoint/2010/main" val="401230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3CC7-1359-C46F-D8B3-B6B3615F0DC8}"/>
              </a:ext>
            </a:extLst>
          </p:cNvPr>
          <p:cNvSpPr>
            <a:spLocks noGrp="1"/>
          </p:cNvSpPr>
          <p:nvPr>
            <p:ph type="title"/>
          </p:nvPr>
        </p:nvSpPr>
        <p:spPr/>
        <p:txBody>
          <a:bodyPr/>
          <a:lstStyle/>
          <a:p>
            <a:r>
              <a:rPr lang="en-US" dirty="0"/>
              <a:t>Prioritarianism vs Utilitarianism</a:t>
            </a:r>
          </a:p>
        </p:txBody>
      </p:sp>
      <p:sp>
        <p:nvSpPr>
          <p:cNvPr id="3" name="Text Placeholder 2">
            <a:extLst>
              <a:ext uri="{FF2B5EF4-FFF2-40B4-BE49-F238E27FC236}">
                <a16:creationId xmlns:a16="http://schemas.microsoft.com/office/drawing/2014/main" id="{E34F53BF-7A4B-0A7E-8E12-0A16FBD8CD31}"/>
              </a:ext>
            </a:extLst>
          </p:cNvPr>
          <p:cNvSpPr>
            <a:spLocks noGrp="1"/>
          </p:cNvSpPr>
          <p:nvPr>
            <p:ph type="body" idx="1"/>
          </p:nvPr>
        </p:nvSpPr>
        <p:spPr>
          <a:xfrm>
            <a:off x="628649" y="1690690"/>
            <a:ext cx="8013905" cy="1523344"/>
          </a:xfrm>
        </p:spPr>
        <p:txBody>
          <a:bodyPr/>
          <a:lstStyle/>
          <a:p>
            <a:pPr marL="114300" indent="0">
              <a:buNone/>
            </a:pPr>
            <a:r>
              <a:rPr lang="en-US" dirty="0"/>
              <a:t>Suppose weight is inversely proportional to how much more well-off you are than average: if you’re N times as well-off as average, then your weight is 1/N</a:t>
            </a:r>
          </a:p>
        </p:txBody>
      </p:sp>
      <p:sp>
        <p:nvSpPr>
          <p:cNvPr id="4" name="Slide Number Placeholder 3">
            <a:extLst>
              <a:ext uri="{FF2B5EF4-FFF2-40B4-BE49-F238E27FC236}">
                <a16:creationId xmlns:a16="http://schemas.microsoft.com/office/drawing/2014/main" id="{9C10FEAF-209C-B437-B68A-56D2E1BA89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dirty="0"/>
          </a:p>
        </p:txBody>
      </p:sp>
      <p:sp>
        <p:nvSpPr>
          <p:cNvPr id="7" name="TextBox 6">
            <a:extLst>
              <a:ext uri="{FF2B5EF4-FFF2-40B4-BE49-F238E27FC236}">
                <a16:creationId xmlns:a16="http://schemas.microsoft.com/office/drawing/2014/main" id="{B0537190-6339-3334-CA39-FB63726FE7B5}"/>
              </a:ext>
            </a:extLst>
          </p:cNvPr>
          <p:cNvSpPr txBox="1"/>
          <p:nvPr/>
        </p:nvSpPr>
        <p:spPr>
          <a:xfrm>
            <a:off x="1086617" y="5017468"/>
            <a:ext cx="2600480"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7030A0"/>
                </a:solidFill>
                <a:latin typeface="Calibri" panose="020F0502020204030204" pitchFamily="34" charset="0"/>
                <a:cs typeface="Calibri" panose="020F0502020204030204" pitchFamily="34" charset="0"/>
              </a:rPr>
              <a:t>10 util</a:t>
            </a:r>
            <a:r>
              <a:rPr lang="en-US" sz="2000" dirty="0">
                <a:latin typeface="Calibri" panose="020F0502020204030204" pitchFamily="34" charset="0"/>
                <a:cs typeface="Calibri" panose="020F0502020204030204" pitchFamily="34" charset="0"/>
              </a:rPr>
              <a:t> for each of all </a:t>
            </a:r>
            <a:r>
              <a:rPr lang="en-US" sz="2000" dirty="0">
                <a:solidFill>
                  <a:srgbClr val="7030A0"/>
                </a:solidFill>
                <a:latin typeface="Calibri" panose="020F0502020204030204" pitchFamily="34" charset="0"/>
                <a:cs typeface="Calibri" panose="020F0502020204030204" pitchFamily="34" charset="0"/>
              </a:rPr>
              <a:t>1mm citizens</a:t>
            </a:r>
          </a:p>
        </p:txBody>
      </p:sp>
      <p:sp>
        <p:nvSpPr>
          <p:cNvPr id="8" name="TextBox 7">
            <a:extLst>
              <a:ext uri="{FF2B5EF4-FFF2-40B4-BE49-F238E27FC236}">
                <a16:creationId xmlns:a16="http://schemas.microsoft.com/office/drawing/2014/main" id="{06330749-F8FF-3A5C-5F6B-74FE02329E92}"/>
              </a:ext>
            </a:extLst>
          </p:cNvPr>
          <p:cNvSpPr txBox="1"/>
          <p:nvPr/>
        </p:nvSpPr>
        <p:spPr>
          <a:xfrm>
            <a:off x="4265181" y="5017468"/>
            <a:ext cx="2423499" cy="1323439"/>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C00000"/>
                </a:solidFill>
                <a:latin typeface="Calibri" panose="020F0502020204030204" pitchFamily="34" charset="0"/>
                <a:cs typeface="Calibri" panose="020F0502020204030204" pitchFamily="34" charset="0"/>
              </a:rPr>
              <a:t>1000 util </a:t>
            </a:r>
            <a:r>
              <a:rPr lang="en-US" sz="2000" dirty="0">
                <a:solidFill>
                  <a:schemeClr val="tx1"/>
                </a:solidFill>
                <a:latin typeface="Calibri" panose="020F0502020204030204" pitchFamily="34" charset="0"/>
                <a:cs typeface="Calibri" panose="020F0502020204030204" pitchFamily="34" charset="0"/>
              </a:rPr>
              <a:t>for each of </a:t>
            </a:r>
            <a:r>
              <a:rPr lang="en-US" sz="2000" dirty="0">
                <a:solidFill>
                  <a:srgbClr val="C00000"/>
                </a:solidFill>
                <a:latin typeface="Calibri" panose="020F0502020204030204" pitchFamily="34" charset="0"/>
                <a:cs typeface="Calibri" panose="020F0502020204030204" pitchFamily="34" charset="0"/>
              </a:rPr>
              <a:t>5000 citizens</a:t>
            </a:r>
          </a:p>
          <a:p>
            <a:r>
              <a:rPr lang="en-US" sz="2000" dirty="0">
                <a:solidFill>
                  <a:schemeClr val="tx1"/>
                </a:solidFill>
                <a:latin typeface="Calibri" panose="020F0502020204030204" pitchFamily="34" charset="0"/>
                <a:cs typeface="Calibri" panose="020F0502020204030204" pitchFamily="34" charset="0"/>
              </a:rPr>
              <a:t>… who are </a:t>
            </a:r>
            <a:r>
              <a:rPr lang="en-US" sz="2000" dirty="0">
                <a:solidFill>
                  <a:srgbClr val="C00000"/>
                </a:solidFill>
                <a:latin typeface="Calibri" panose="020F0502020204030204" pitchFamily="34" charset="0"/>
                <a:cs typeface="Calibri" panose="020F0502020204030204" pitchFamily="34" charset="0"/>
              </a:rPr>
              <a:t>1/3 as well-off</a:t>
            </a:r>
            <a:r>
              <a:rPr lang="en-US" sz="2000" dirty="0">
                <a:solidFill>
                  <a:schemeClr val="tx1"/>
                </a:solidFill>
                <a:latin typeface="Calibri" panose="020F0502020204030204" pitchFamily="34" charset="0"/>
                <a:cs typeface="Calibri" panose="020F0502020204030204" pitchFamily="34" charset="0"/>
              </a:rPr>
              <a:t> as average</a:t>
            </a:r>
            <a:endParaRPr lang="en-US" sz="2000" dirty="0">
              <a:solidFill>
                <a:schemeClr val="tx1"/>
              </a:solidFill>
              <a:latin typeface="Cambria Math" panose="02040503050406030204" pitchFamily="18" charset="0"/>
            </a:endParaRPr>
          </a:p>
        </p:txBody>
      </p:sp>
      <p:sp>
        <p:nvSpPr>
          <p:cNvPr id="9" name="TextBox 8">
            <a:extLst>
              <a:ext uri="{FF2B5EF4-FFF2-40B4-BE49-F238E27FC236}">
                <a16:creationId xmlns:a16="http://schemas.microsoft.com/office/drawing/2014/main" id="{076DE7BC-8399-940D-C8D9-F2D9CC017B99}"/>
              </a:ext>
            </a:extLst>
          </p:cNvPr>
          <p:cNvSpPr txBox="1"/>
          <p:nvPr/>
        </p:nvSpPr>
        <p:spPr>
          <a:xfrm>
            <a:off x="1086618" y="3429000"/>
            <a:ext cx="1964191" cy="400110"/>
          </a:xfrm>
          <a:prstGeom prst="rect">
            <a:avLst/>
          </a:prstGeom>
          <a:noFill/>
        </p:spPr>
        <p:txBody>
          <a:bodyPr wrap="square" rtlCol="0">
            <a:spAutoFit/>
          </a:bodyPr>
          <a:lstStyle/>
          <a:p>
            <a:r>
              <a:rPr lang="en-US" sz="2000" b="1" dirty="0">
                <a:solidFill>
                  <a:srgbClr val="7030A0"/>
                </a:solidFill>
                <a:latin typeface="Calibri" panose="020F0502020204030204" pitchFamily="34" charset="0"/>
                <a:cs typeface="Calibri" panose="020F0502020204030204" pitchFamily="34" charset="0"/>
              </a:rPr>
              <a:t>Road repair</a:t>
            </a:r>
          </a:p>
        </p:txBody>
      </p:sp>
      <p:sp>
        <p:nvSpPr>
          <p:cNvPr id="10" name="TextBox 9">
            <a:extLst>
              <a:ext uri="{FF2B5EF4-FFF2-40B4-BE49-F238E27FC236}">
                <a16:creationId xmlns:a16="http://schemas.microsoft.com/office/drawing/2014/main" id="{1150E31F-2017-C184-BA80-C004959D0D05}"/>
              </a:ext>
            </a:extLst>
          </p:cNvPr>
          <p:cNvSpPr txBox="1"/>
          <p:nvPr/>
        </p:nvSpPr>
        <p:spPr>
          <a:xfrm>
            <a:off x="4265181" y="3429000"/>
            <a:ext cx="2192769" cy="400110"/>
          </a:xfrm>
          <a:prstGeom prst="rect">
            <a:avLst/>
          </a:prstGeom>
          <a:noFill/>
        </p:spPr>
        <p:txBody>
          <a:bodyPr wrap="square" rtlCol="0">
            <a:spAutoFit/>
          </a:bodyPr>
          <a:lstStyle/>
          <a:p>
            <a:r>
              <a:rPr lang="en-US" sz="2000" b="1" dirty="0">
                <a:solidFill>
                  <a:srgbClr val="C00000"/>
                </a:solidFill>
                <a:latin typeface="Calibri" panose="020F0502020204030204" pitchFamily="34" charset="0"/>
                <a:cs typeface="Calibri" panose="020F0502020204030204" pitchFamily="34" charset="0"/>
              </a:rPr>
              <a:t>Hospital expansion</a:t>
            </a:r>
          </a:p>
        </p:txBody>
      </p:sp>
      <p:sp>
        <p:nvSpPr>
          <p:cNvPr id="11" name="TextBox 10">
            <a:extLst>
              <a:ext uri="{FF2B5EF4-FFF2-40B4-BE49-F238E27FC236}">
                <a16:creationId xmlns:a16="http://schemas.microsoft.com/office/drawing/2014/main" id="{967B8EDF-8B9D-67A4-E8A3-241AAE4F604B}"/>
              </a:ext>
            </a:extLst>
          </p:cNvPr>
          <p:cNvSpPr txBox="1"/>
          <p:nvPr/>
        </p:nvSpPr>
        <p:spPr>
          <a:xfrm>
            <a:off x="1173110" y="3825264"/>
            <a:ext cx="1354557" cy="1323439"/>
          </a:xfrm>
          <a:prstGeom prst="rect">
            <a:avLst/>
          </a:prstGeom>
          <a:noFill/>
        </p:spPr>
        <p:txBody>
          <a:bodyPr wrap="square" rtlCol="0">
            <a:spAutoFit/>
          </a:bodyPr>
          <a:lstStyle/>
          <a:p>
            <a:r>
              <a:rPr lang="en-US" sz="8000" dirty="0">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BC24D389-C19B-8C71-B39F-0EED48E92C81}"/>
              </a:ext>
            </a:extLst>
          </p:cNvPr>
          <p:cNvSpPr txBox="1"/>
          <p:nvPr/>
        </p:nvSpPr>
        <p:spPr>
          <a:xfrm>
            <a:off x="4351674" y="3940954"/>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72371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DCFF0-44EB-AE02-8663-9AD8BBC3C6AC}"/>
              </a:ext>
            </a:extLst>
          </p:cNvPr>
          <p:cNvSpPr>
            <a:spLocks noGrp="1"/>
          </p:cNvSpPr>
          <p:nvPr>
            <p:ph type="title"/>
          </p:nvPr>
        </p:nvSpPr>
        <p:spPr/>
        <p:txBody>
          <a:bodyPr/>
          <a:lstStyle/>
          <a:p>
            <a:r>
              <a:rPr lang="en-US" dirty="0"/>
              <a:t>Value beyond utility</a:t>
            </a:r>
          </a:p>
        </p:txBody>
      </p:sp>
      <p:sp>
        <p:nvSpPr>
          <p:cNvPr id="3" name="Text Placeholder 2">
            <a:extLst>
              <a:ext uri="{FF2B5EF4-FFF2-40B4-BE49-F238E27FC236}">
                <a16:creationId xmlns:a16="http://schemas.microsoft.com/office/drawing/2014/main" id="{73D4543C-2029-0CE0-61AB-3E8479A8A199}"/>
              </a:ext>
            </a:extLst>
          </p:cNvPr>
          <p:cNvSpPr>
            <a:spLocks noGrp="1"/>
          </p:cNvSpPr>
          <p:nvPr>
            <p:ph type="body" idx="1"/>
          </p:nvPr>
        </p:nvSpPr>
        <p:spPr>
          <a:xfrm>
            <a:off x="628649" y="1825624"/>
            <a:ext cx="7999157" cy="4667249"/>
          </a:xfrm>
        </p:spPr>
        <p:txBody>
          <a:bodyPr/>
          <a:lstStyle/>
          <a:p>
            <a:pPr marL="114300" indent="0">
              <a:buNone/>
            </a:pPr>
            <a:r>
              <a:rPr lang="en-US" dirty="0"/>
              <a:t>Maybe some things, like the environment or artistic achievement, have value beyond their effect on human happiness</a:t>
            </a:r>
          </a:p>
          <a:p>
            <a:endParaRPr lang="en-US" dirty="0"/>
          </a:p>
          <a:p>
            <a:endParaRPr lang="en-US" dirty="0"/>
          </a:p>
          <a:p>
            <a:pPr marL="114300" indent="0">
              <a:buNone/>
            </a:pPr>
            <a:r>
              <a:rPr lang="en-US" dirty="0"/>
              <a:t>If we think this, we are saying that utilitarianism or prioritarianism is incomplete. We are back to the pluralist view we started with: there are multiple values that we need to weigh against each other</a:t>
            </a:r>
          </a:p>
        </p:txBody>
      </p:sp>
      <p:sp>
        <p:nvSpPr>
          <p:cNvPr id="4" name="Slide Number Placeholder 3">
            <a:extLst>
              <a:ext uri="{FF2B5EF4-FFF2-40B4-BE49-F238E27FC236}">
                <a16:creationId xmlns:a16="http://schemas.microsoft.com/office/drawing/2014/main" id="{AE98B777-ABE2-7651-13D5-7161A97778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dirty="0"/>
          </a:p>
        </p:txBody>
      </p:sp>
      <p:sp>
        <p:nvSpPr>
          <p:cNvPr id="6" name="TextBox 5">
            <a:extLst>
              <a:ext uri="{FF2B5EF4-FFF2-40B4-BE49-F238E27FC236}">
                <a16:creationId xmlns:a16="http://schemas.microsoft.com/office/drawing/2014/main" id="{2C850498-77D4-3E11-170F-834DF61CF82F}"/>
              </a:ext>
            </a:extLst>
          </p:cNvPr>
          <p:cNvSpPr txBox="1"/>
          <p:nvPr/>
        </p:nvSpPr>
        <p:spPr>
          <a:xfrm>
            <a:off x="5308430" y="2868362"/>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9C654C94-42F5-BD0B-32CC-B1CFC466095C}"/>
              </a:ext>
            </a:extLst>
          </p:cNvPr>
          <p:cNvSpPr txBox="1"/>
          <p:nvPr/>
        </p:nvSpPr>
        <p:spPr>
          <a:xfrm>
            <a:off x="6662987" y="2868362"/>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5377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F0F14-2CB0-0D8D-337D-C9B7F17804F2}"/>
              </a:ext>
            </a:extLst>
          </p:cNvPr>
          <p:cNvSpPr>
            <a:spLocks noGrp="1"/>
          </p:cNvSpPr>
          <p:nvPr>
            <p:ph type="title"/>
          </p:nvPr>
        </p:nvSpPr>
        <p:spPr/>
        <p:txBody>
          <a:bodyPr/>
          <a:lstStyle/>
          <a:p>
            <a:r>
              <a:rPr lang="en-US" dirty="0"/>
              <a:t>Constraints on pursuing the good</a:t>
            </a:r>
          </a:p>
        </p:txBody>
      </p:sp>
      <p:sp>
        <p:nvSpPr>
          <p:cNvPr id="3" name="Text Placeholder 2">
            <a:extLst>
              <a:ext uri="{FF2B5EF4-FFF2-40B4-BE49-F238E27FC236}">
                <a16:creationId xmlns:a16="http://schemas.microsoft.com/office/drawing/2014/main" id="{5A4E607C-96B8-04D6-5687-55715CFED7E2}"/>
              </a:ext>
            </a:extLst>
          </p:cNvPr>
          <p:cNvSpPr>
            <a:spLocks noGrp="1"/>
          </p:cNvSpPr>
          <p:nvPr>
            <p:ph type="body" idx="1"/>
          </p:nvPr>
        </p:nvSpPr>
        <p:spPr/>
        <p:txBody>
          <a:bodyPr/>
          <a:lstStyle/>
          <a:p>
            <a:pPr marL="114300" indent="0">
              <a:buNone/>
            </a:pPr>
            <a:r>
              <a:rPr lang="en-US" dirty="0"/>
              <a:t>But we might go even further: we might think that value judgments are shaped not just by the values to be weighed, but also by considerations that </a:t>
            </a:r>
            <a:r>
              <a:rPr lang="en-US" i="1" dirty="0"/>
              <a:t>prevent</a:t>
            </a:r>
            <a:r>
              <a:rPr lang="en-US" dirty="0"/>
              <a:t> us from pursuing valuable options</a:t>
            </a:r>
          </a:p>
        </p:txBody>
      </p:sp>
      <p:sp>
        <p:nvSpPr>
          <p:cNvPr id="4" name="Slide Number Placeholder 3">
            <a:extLst>
              <a:ext uri="{FF2B5EF4-FFF2-40B4-BE49-F238E27FC236}">
                <a16:creationId xmlns:a16="http://schemas.microsoft.com/office/drawing/2014/main" id="{D62C390D-65C1-98BD-CA81-013B03C433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dirty="0"/>
          </a:p>
        </p:txBody>
      </p:sp>
      <p:sp>
        <p:nvSpPr>
          <p:cNvPr id="5" name="TextBox 4">
            <a:extLst>
              <a:ext uri="{FF2B5EF4-FFF2-40B4-BE49-F238E27FC236}">
                <a16:creationId xmlns:a16="http://schemas.microsoft.com/office/drawing/2014/main" id="{84922216-1ADA-EEB8-6F97-4D0F366CA2CB}"/>
              </a:ext>
            </a:extLst>
          </p:cNvPr>
          <p:cNvSpPr txBox="1"/>
          <p:nvPr/>
        </p:nvSpPr>
        <p:spPr>
          <a:xfrm>
            <a:off x="628650" y="4447905"/>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chemeClr val="tx2">
                    <a:lumMod val="50000"/>
                  </a:schemeClr>
                </a:solidFill>
                <a:latin typeface="Calibri" panose="020F0502020204030204" pitchFamily="34" charset="0"/>
                <a:cs typeface="Calibri" panose="020F0502020204030204" pitchFamily="34" charset="0"/>
              </a:rPr>
              <a:t>$Y </a:t>
            </a:r>
            <a:r>
              <a:rPr lang="en-US" sz="2000" dirty="0">
                <a:solidFill>
                  <a:schemeClr val="tx1"/>
                </a:solidFill>
                <a:latin typeface="Calibri" panose="020F0502020204030204" pitchFamily="34" charset="0"/>
                <a:cs typeface="Calibri" panose="020F0502020204030204" pitchFamily="34" charset="0"/>
              </a:rPr>
              <a:t>(per unit)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311876A-AF39-6AA6-C642-14C32FDDDDDF}"/>
                  </a:ext>
                </a:extLst>
              </p:cNvPr>
              <p:cNvSpPr txBox="1"/>
              <p:nvPr/>
            </p:nvSpPr>
            <p:spPr>
              <a:xfrm>
                <a:off x="628650" y="5131063"/>
                <a:ext cx="2452391" cy="118083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a:t>
                </a:r>
              </a:p>
              <a:p>
                <a:pPr/>
                <a14:m>
                  <m:oMathPara xmlns:m="http://schemas.openxmlformats.org/officeDocument/2006/math">
                    <m:oMathParaPr>
                      <m:jc m:val="centerGroup"/>
                    </m:oMathParaPr>
                    <m:oMath xmlns:m="http://schemas.openxmlformats.org/officeDocument/2006/math">
                      <m:nary>
                        <m:naryPr>
                          <m:chr m:val="∑"/>
                          <m:supHide m:val="on"/>
                          <m:ctrlPr>
                            <a:rPr lang="en-US" sz="2000" i="1" smtClean="0">
                              <a:solidFill>
                                <a:schemeClr val="tx2">
                                  <a:lumMod val="50000"/>
                                </a:schemeClr>
                              </a:solidFill>
                              <a:latin typeface="Cambria Math" panose="02040503050406030204" pitchFamily="18" charset="0"/>
                            </a:rPr>
                          </m:ctrlPr>
                        </m:naryPr>
                        <m:sub>
                          <m:r>
                            <m:rPr>
                              <m:brk m:alnAt="7"/>
                            </m:rPr>
                            <a:rPr lang="en-US" sz="2000" i="1">
                              <a:solidFill>
                                <a:schemeClr val="tx2">
                                  <a:lumMod val="50000"/>
                                </a:schemeClr>
                              </a:solidFill>
                              <a:latin typeface="Cambria Math" panose="02040503050406030204" pitchFamily="18" charset="0"/>
                            </a:rPr>
                            <m:t>𝑝</m:t>
                          </m:r>
                        </m:sub>
                        <m:sup/>
                        <m:e>
                          <m:sSub>
                            <m:sSubPr>
                              <m:ctrlPr>
                                <a:rPr lang="en-US" sz="2000" i="1">
                                  <a:solidFill>
                                    <a:schemeClr val="tx2">
                                      <a:lumMod val="50000"/>
                                    </a:schemeClr>
                                  </a:solidFill>
                                  <a:latin typeface="Cambria Math" panose="02040503050406030204" pitchFamily="18" charset="0"/>
                                </a:rPr>
                              </m:ctrlPr>
                            </m:sSubPr>
                            <m:e>
                              <m:r>
                                <a:rPr lang="en-US" sz="2000" i="1">
                                  <a:solidFill>
                                    <a:schemeClr val="tx2">
                                      <a:lumMod val="50000"/>
                                    </a:schemeClr>
                                  </a:solidFill>
                                  <a:latin typeface="Cambria Math" panose="02040503050406030204" pitchFamily="18" charset="0"/>
                                </a:rPr>
                                <m:t>h</m:t>
                              </m:r>
                            </m:e>
                            <m:sub>
                              <m:r>
                                <a:rPr lang="en-US" sz="2000" i="1">
                                  <a:solidFill>
                                    <a:schemeClr val="tx2">
                                      <a:lumMod val="50000"/>
                                    </a:schemeClr>
                                  </a:solidFill>
                                  <a:latin typeface="Cambria Math" panose="02040503050406030204" pitchFamily="18" charset="0"/>
                                </a:rPr>
                                <m:t>𝑝</m:t>
                              </m:r>
                              <m:r>
                                <a:rPr lang="en-US" sz="2000" i="1">
                                  <a:solidFill>
                                    <a:schemeClr val="tx2">
                                      <a:lumMod val="50000"/>
                                    </a:schemeClr>
                                  </a:solidFill>
                                  <a:latin typeface="Cambria Math" panose="02040503050406030204" pitchFamily="18" charset="0"/>
                                </a:rPr>
                                <m:t>,   </m:t>
                              </m:r>
                              <m:r>
                                <a:rPr lang="en-US" sz="2000" b="0" i="1" smtClean="0">
                                  <a:solidFill>
                                    <a:schemeClr val="tx2">
                                      <a:lumMod val="50000"/>
                                    </a:schemeClr>
                                  </a:solidFill>
                                  <a:latin typeface="Cambria Math" panose="02040503050406030204" pitchFamily="18" charset="0"/>
                                </a:rPr>
                                <m:t>𝐴𝐼</m:t>
                              </m:r>
                            </m:sub>
                          </m:sSub>
                        </m:e>
                      </m:nary>
                    </m:oMath>
                  </m:oMathPara>
                </a14:m>
                <a:endParaRPr lang="en-US" sz="2000" dirty="0">
                  <a:solidFill>
                    <a:srgbClr val="C00000"/>
                  </a:solidFill>
                  <a:latin typeface="Calibri" panose="020F0502020204030204" pitchFamily="34" charset="0"/>
                  <a:cs typeface="Calibri" panose="020F0502020204030204" pitchFamily="34" charset="0"/>
                </a:endParaRPr>
              </a:p>
            </p:txBody>
          </p:sp>
        </mc:Choice>
        <mc:Fallback xmlns="">
          <p:sp>
            <p:nvSpPr>
              <p:cNvPr id="6" name="TextBox 5">
                <a:extLst>
                  <a:ext uri="{FF2B5EF4-FFF2-40B4-BE49-F238E27FC236}">
                    <a16:creationId xmlns:a16="http://schemas.microsoft.com/office/drawing/2014/main" id="{9311876A-AF39-6AA6-C642-14C32FDDDDDF}"/>
                  </a:ext>
                </a:extLst>
              </p:cNvPr>
              <p:cNvSpPr txBox="1">
                <a:spLocks noRot="1" noChangeAspect="1" noMove="1" noResize="1" noEditPoints="1" noAdjustHandles="1" noChangeArrowheads="1" noChangeShapeType="1" noTextEdit="1"/>
              </p:cNvSpPr>
              <p:nvPr/>
            </p:nvSpPr>
            <p:spPr>
              <a:xfrm>
                <a:off x="628650" y="5131063"/>
                <a:ext cx="2452391" cy="1180836"/>
              </a:xfrm>
              <a:prstGeom prst="rect">
                <a:avLst/>
              </a:prstGeom>
              <a:blipFill>
                <a:blip r:embed="rId3"/>
                <a:stretch>
                  <a:fillRect l="-8247" t="-64516" b="-123656"/>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BD2C370-B276-3156-5E7D-854E38335D42}"/>
              </a:ext>
            </a:extLst>
          </p:cNvPr>
          <p:cNvSpPr txBox="1"/>
          <p:nvPr/>
        </p:nvSpPr>
        <p:spPr>
          <a:xfrm>
            <a:off x="628650" y="4047795"/>
            <a:ext cx="2192769" cy="400110"/>
          </a:xfrm>
          <a:prstGeom prst="rect">
            <a:avLst/>
          </a:prstGeom>
          <a:noFill/>
        </p:spPr>
        <p:txBody>
          <a:bodyPr wrap="square" rtlCol="0">
            <a:spAutoFit/>
          </a:bodyPr>
          <a:lstStyle/>
          <a:p>
            <a:r>
              <a:rPr lang="en-US" sz="2000" b="1" dirty="0">
                <a:solidFill>
                  <a:schemeClr val="tx2">
                    <a:lumMod val="50000"/>
                  </a:schemeClr>
                </a:solidFill>
                <a:latin typeface="Calibri" panose="020F0502020204030204" pitchFamily="34" charset="0"/>
                <a:cs typeface="Calibri" panose="020F0502020204030204" pitchFamily="34" charset="0"/>
              </a:rPr>
              <a:t>Stop Killer Robots</a:t>
            </a:r>
          </a:p>
        </p:txBody>
      </p:sp>
      <p:sp>
        <p:nvSpPr>
          <p:cNvPr id="8" name="TextBox 7">
            <a:extLst>
              <a:ext uri="{FF2B5EF4-FFF2-40B4-BE49-F238E27FC236}">
                <a16:creationId xmlns:a16="http://schemas.microsoft.com/office/drawing/2014/main" id="{437DD986-A2A8-8FF4-6809-1E2471A61B1A}"/>
              </a:ext>
            </a:extLst>
          </p:cNvPr>
          <p:cNvSpPr txBox="1"/>
          <p:nvPr/>
        </p:nvSpPr>
        <p:spPr>
          <a:xfrm>
            <a:off x="2495133" y="4530898"/>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01C6A1EE-51FB-1F0D-5651-A1D2058E818E}"/>
              </a:ext>
            </a:extLst>
          </p:cNvPr>
          <p:cNvSpPr txBox="1"/>
          <p:nvPr/>
        </p:nvSpPr>
        <p:spPr>
          <a:xfrm>
            <a:off x="4112207" y="4429221"/>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chemeClr val="tx2">
                    <a:lumMod val="50000"/>
                  </a:schemeClr>
                </a:solidFill>
                <a:latin typeface="Calibri" panose="020F0502020204030204" pitchFamily="34" charset="0"/>
                <a:cs typeface="Calibri" panose="020F0502020204030204" pitchFamily="34" charset="0"/>
              </a:rPr>
              <a:t>$0 </a:t>
            </a:r>
            <a:r>
              <a:rPr lang="en-US" sz="2000" dirty="0">
                <a:solidFill>
                  <a:schemeClr val="tx1"/>
                </a:solidFill>
                <a:latin typeface="Calibri" panose="020F0502020204030204" pitchFamily="34" charset="0"/>
                <a:cs typeface="Calibri" panose="020F0502020204030204" pitchFamily="34" charset="0"/>
              </a:rPr>
              <a:t>(per unit)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C821877-D7EB-F9A9-692F-A26837CC21CF}"/>
                  </a:ext>
                </a:extLst>
              </p:cNvPr>
              <p:cNvSpPr txBox="1"/>
              <p:nvPr/>
            </p:nvSpPr>
            <p:spPr>
              <a:xfrm>
                <a:off x="4112207" y="5112379"/>
                <a:ext cx="2452391" cy="118083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a:t>
                </a:r>
              </a:p>
              <a:p>
                <a:pPr/>
                <a14:m>
                  <m:oMathPara xmlns:m="http://schemas.openxmlformats.org/officeDocument/2006/math">
                    <m:oMathParaPr>
                      <m:jc m:val="centerGroup"/>
                    </m:oMathParaPr>
                    <m:oMath xmlns:m="http://schemas.openxmlformats.org/officeDocument/2006/math">
                      <m:nary>
                        <m:naryPr>
                          <m:chr m:val="∑"/>
                          <m:supHide m:val="on"/>
                          <m:ctrlPr>
                            <a:rPr lang="en-US" sz="2000" i="1" smtClean="0">
                              <a:solidFill>
                                <a:schemeClr val="tx2">
                                  <a:lumMod val="50000"/>
                                </a:schemeClr>
                              </a:solidFill>
                              <a:latin typeface="Cambria Math" panose="02040503050406030204" pitchFamily="18" charset="0"/>
                            </a:rPr>
                          </m:ctrlPr>
                        </m:naryPr>
                        <m:sub>
                          <m:r>
                            <m:rPr>
                              <m:brk m:alnAt="7"/>
                            </m:rPr>
                            <a:rPr lang="en-US" sz="2000" i="1">
                              <a:solidFill>
                                <a:schemeClr val="tx2">
                                  <a:lumMod val="50000"/>
                                </a:schemeClr>
                              </a:solidFill>
                              <a:latin typeface="Cambria Math" panose="02040503050406030204" pitchFamily="18" charset="0"/>
                            </a:rPr>
                            <m:t>𝑝</m:t>
                          </m:r>
                        </m:sub>
                        <m:sup/>
                        <m:e>
                          <m:sSub>
                            <m:sSubPr>
                              <m:ctrlPr>
                                <a:rPr lang="en-US" sz="2000" i="1">
                                  <a:solidFill>
                                    <a:schemeClr val="tx2">
                                      <a:lumMod val="50000"/>
                                    </a:schemeClr>
                                  </a:solidFill>
                                  <a:latin typeface="Cambria Math" panose="02040503050406030204" pitchFamily="18" charset="0"/>
                                </a:rPr>
                              </m:ctrlPr>
                            </m:sSubPr>
                            <m:e>
                              <m:r>
                                <a:rPr lang="en-US" sz="2000" i="1">
                                  <a:solidFill>
                                    <a:schemeClr val="tx2">
                                      <a:lumMod val="50000"/>
                                    </a:schemeClr>
                                  </a:solidFill>
                                  <a:latin typeface="Cambria Math" panose="02040503050406030204" pitchFamily="18" charset="0"/>
                                </a:rPr>
                                <m:t>h</m:t>
                              </m:r>
                            </m:e>
                            <m:sub>
                              <m:r>
                                <a:rPr lang="en-US" sz="2000" i="1">
                                  <a:solidFill>
                                    <a:schemeClr val="tx2">
                                      <a:lumMod val="50000"/>
                                    </a:schemeClr>
                                  </a:solidFill>
                                  <a:latin typeface="Cambria Math" panose="02040503050406030204" pitchFamily="18" charset="0"/>
                                </a:rPr>
                                <m:t>𝑝</m:t>
                              </m:r>
                              <m:r>
                                <a:rPr lang="en-US" sz="2000" i="1">
                                  <a:solidFill>
                                    <a:schemeClr val="tx2">
                                      <a:lumMod val="50000"/>
                                    </a:schemeClr>
                                  </a:solidFill>
                                  <a:latin typeface="Cambria Math" panose="02040503050406030204" pitchFamily="18" charset="0"/>
                                </a:rPr>
                                <m:t>,   </m:t>
                              </m:r>
                              <m:r>
                                <a:rPr lang="en-US" sz="2000" b="0" i="1" smtClean="0">
                                  <a:solidFill>
                                    <a:schemeClr val="tx2">
                                      <a:lumMod val="50000"/>
                                    </a:schemeClr>
                                  </a:solidFill>
                                  <a:latin typeface="Cambria Math" panose="02040503050406030204" pitchFamily="18" charset="0"/>
                                </a:rPr>
                                <m:t>𝐴𝐼</m:t>
                              </m:r>
                            </m:sub>
                          </m:sSub>
                        </m:e>
                      </m:nary>
                      <m:r>
                        <a:rPr lang="en-US" sz="2000" b="0" i="1" smtClean="0">
                          <a:solidFill>
                            <a:schemeClr val="tx2">
                              <a:lumMod val="50000"/>
                            </a:schemeClr>
                          </a:solidFill>
                          <a:latin typeface="Cambria Math" panose="02040503050406030204" pitchFamily="18" charset="0"/>
                        </a:rPr>
                        <m:t>−</m:t>
                      </m:r>
                      <m:sSub>
                        <m:sSubPr>
                          <m:ctrlPr>
                            <a:rPr lang="en-US" sz="2000" b="0" i="1" smtClean="0">
                              <a:solidFill>
                                <a:schemeClr val="tx2">
                                  <a:lumMod val="50000"/>
                                </a:schemeClr>
                              </a:solidFill>
                              <a:latin typeface="Cambria Math" panose="02040503050406030204" pitchFamily="18" charset="0"/>
                            </a:rPr>
                          </m:ctrlPr>
                        </m:sSubPr>
                        <m:e>
                          <m:r>
                            <a:rPr lang="en-US" sz="2000" b="0" i="1" smtClean="0">
                              <a:solidFill>
                                <a:schemeClr val="tx2">
                                  <a:lumMod val="50000"/>
                                </a:schemeClr>
                              </a:solidFill>
                              <a:latin typeface="Cambria Math" panose="02040503050406030204" pitchFamily="18" charset="0"/>
                            </a:rPr>
                            <m:t>𝑢</m:t>
                          </m:r>
                        </m:e>
                        <m:sub>
                          <m:r>
                            <a:rPr lang="en-US" sz="2000" b="0" i="1" smtClean="0">
                              <a:solidFill>
                                <a:schemeClr val="tx2">
                                  <a:lumMod val="50000"/>
                                </a:schemeClr>
                              </a:solidFill>
                              <a:latin typeface="Cambria Math" panose="02040503050406030204" pitchFamily="18" charset="0"/>
                            </a:rPr>
                            <m:t>𝑓𝑟𝑎𝑢𝑑</m:t>
                          </m:r>
                        </m:sub>
                      </m:sSub>
                    </m:oMath>
                  </m:oMathPara>
                </a14:m>
                <a:endParaRPr lang="en-US" sz="2000" dirty="0">
                  <a:solidFill>
                    <a:srgbClr val="C00000"/>
                  </a:solidFill>
                  <a:latin typeface="Calibri" panose="020F0502020204030204" pitchFamily="34" charset="0"/>
                  <a:cs typeface="Calibri" panose="020F0502020204030204" pitchFamily="34" charset="0"/>
                </a:endParaRPr>
              </a:p>
            </p:txBody>
          </p:sp>
        </mc:Choice>
        <mc:Fallback xmlns="">
          <p:sp>
            <p:nvSpPr>
              <p:cNvPr id="10" name="TextBox 9">
                <a:extLst>
                  <a:ext uri="{FF2B5EF4-FFF2-40B4-BE49-F238E27FC236}">
                    <a16:creationId xmlns:a16="http://schemas.microsoft.com/office/drawing/2014/main" id="{0C821877-D7EB-F9A9-692F-A26837CC21CF}"/>
                  </a:ext>
                </a:extLst>
              </p:cNvPr>
              <p:cNvSpPr txBox="1">
                <a:spLocks noRot="1" noChangeAspect="1" noMove="1" noResize="1" noEditPoints="1" noAdjustHandles="1" noChangeArrowheads="1" noChangeShapeType="1" noTextEdit="1"/>
              </p:cNvSpPr>
              <p:nvPr/>
            </p:nvSpPr>
            <p:spPr>
              <a:xfrm>
                <a:off x="4112207" y="5112379"/>
                <a:ext cx="2452391" cy="1180836"/>
              </a:xfrm>
              <a:prstGeom prst="rect">
                <a:avLst/>
              </a:prstGeom>
              <a:blipFill>
                <a:blip r:embed="rId4"/>
                <a:stretch>
                  <a:fillRect l="-29534" t="-63830" b="-121277"/>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5BF5B194-DFC3-BEFB-6016-0CF1F8C744DA}"/>
              </a:ext>
            </a:extLst>
          </p:cNvPr>
          <p:cNvSpPr txBox="1"/>
          <p:nvPr/>
        </p:nvSpPr>
        <p:spPr>
          <a:xfrm>
            <a:off x="4112206" y="4029111"/>
            <a:ext cx="4810567" cy="400110"/>
          </a:xfrm>
          <a:prstGeom prst="rect">
            <a:avLst/>
          </a:prstGeom>
          <a:noFill/>
        </p:spPr>
        <p:txBody>
          <a:bodyPr wrap="square" rtlCol="0">
            <a:spAutoFit/>
          </a:bodyPr>
          <a:lstStyle/>
          <a:p>
            <a:r>
              <a:rPr lang="en-US" sz="2000" b="1" dirty="0">
                <a:solidFill>
                  <a:schemeClr val="tx2">
                    <a:lumMod val="50000"/>
                  </a:schemeClr>
                </a:solidFill>
                <a:latin typeface="Calibri" panose="020F0502020204030204" pitchFamily="34" charset="0"/>
                <a:cs typeface="Calibri" panose="020F0502020204030204" pitchFamily="34" charset="0"/>
              </a:rPr>
              <a:t>Stop Killer Robots by Defrauding Customers</a:t>
            </a:r>
          </a:p>
        </p:txBody>
      </p:sp>
      <p:sp>
        <p:nvSpPr>
          <p:cNvPr id="12" name="TextBox 11">
            <a:extLst>
              <a:ext uri="{FF2B5EF4-FFF2-40B4-BE49-F238E27FC236}">
                <a16:creationId xmlns:a16="http://schemas.microsoft.com/office/drawing/2014/main" id="{F641C884-68C2-11F1-58A9-CED971D714C5}"/>
              </a:ext>
            </a:extLst>
          </p:cNvPr>
          <p:cNvSpPr txBox="1"/>
          <p:nvPr/>
        </p:nvSpPr>
        <p:spPr>
          <a:xfrm>
            <a:off x="5978690" y="4512214"/>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4796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F0F14-2CB0-0D8D-337D-C9B7F17804F2}"/>
              </a:ext>
            </a:extLst>
          </p:cNvPr>
          <p:cNvSpPr>
            <a:spLocks noGrp="1"/>
          </p:cNvSpPr>
          <p:nvPr>
            <p:ph type="title"/>
          </p:nvPr>
        </p:nvSpPr>
        <p:spPr/>
        <p:txBody>
          <a:bodyPr/>
          <a:lstStyle/>
          <a:p>
            <a:r>
              <a:rPr lang="en-US" dirty="0"/>
              <a:t>Constraints on pursuing the good</a:t>
            </a:r>
          </a:p>
        </p:txBody>
      </p:sp>
      <p:sp>
        <p:nvSpPr>
          <p:cNvPr id="3" name="Text Placeholder 2">
            <a:extLst>
              <a:ext uri="{FF2B5EF4-FFF2-40B4-BE49-F238E27FC236}">
                <a16:creationId xmlns:a16="http://schemas.microsoft.com/office/drawing/2014/main" id="{5A4E607C-96B8-04D6-5687-55715CFED7E2}"/>
              </a:ext>
            </a:extLst>
          </p:cNvPr>
          <p:cNvSpPr>
            <a:spLocks noGrp="1"/>
          </p:cNvSpPr>
          <p:nvPr>
            <p:ph type="body" idx="1"/>
          </p:nvPr>
        </p:nvSpPr>
        <p:spPr>
          <a:xfrm>
            <a:off x="491712" y="4757639"/>
            <a:ext cx="8023638" cy="1574207"/>
          </a:xfrm>
        </p:spPr>
        <p:txBody>
          <a:bodyPr/>
          <a:lstStyle/>
          <a:p>
            <a:pPr marL="114300" indent="0">
              <a:buNone/>
            </a:pPr>
            <a:r>
              <a:rPr lang="en-US" dirty="0"/>
              <a:t>Considerations like these don’t just weigh against others (like happiness). They seem to </a:t>
            </a:r>
            <a:r>
              <a:rPr lang="en-US" i="1" dirty="0"/>
              <a:t>override</a:t>
            </a:r>
            <a:r>
              <a:rPr lang="en-US" dirty="0"/>
              <a:t> the balance of other considerations</a:t>
            </a:r>
          </a:p>
        </p:txBody>
      </p:sp>
      <p:sp>
        <p:nvSpPr>
          <p:cNvPr id="4" name="Slide Number Placeholder 3">
            <a:extLst>
              <a:ext uri="{FF2B5EF4-FFF2-40B4-BE49-F238E27FC236}">
                <a16:creationId xmlns:a16="http://schemas.microsoft.com/office/drawing/2014/main" id="{D62C390D-65C1-98BD-CA81-013B03C433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dirty="0"/>
          </a:p>
        </p:txBody>
      </p:sp>
      <p:sp>
        <p:nvSpPr>
          <p:cNvPr id="13" name="TextBox 12">
            <a:extLst>
              <a:ext uri="{FF2B5EF4-FFF2-40B4-BE49-F238E27FC236}">
                <a16:creationId xmlns:a16="http://schemas.microsoft.com/office/drawing/2014/main" id="{C539A7B6-A8F3-36AC-0067-39EC2A926A2D}"/>
              </a:ext>
            </a:extLst>
          </p:cNvPr>
          <p:cNvSpPr txBox="1"/>
          <p:nvPr/>
        </p:nvSpPr>
        <p:spPr>
          <a:xfrm>
            <a:off x="405219" y="3218537"/>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7030A0"/>
                </a:solidFill>
                <a:latin typeface="Calibri" panose="020F0502020204030204" pitchFamily="34" charset="0"/>
                <a:cs typeface="Calibri" panose="020F0502020204030204" pitchFamily="34" charset="0"/>
              </a:rPr>
              <a:t>$W </a:t>
            </a:r>
            <a:r>
              <a:rPr lang="en-US" sz="2000" dirty="0">
                <a:latin typeface="Calibri" panose="020F0502020204030204" pitchFamily="34" charset="0"/>
                <a:cs typeface="Calibri" panose="020F0502020204030204" pitchFamily="34" charset="0"/>
              </a:rPr>
              <a:t>(per unit)</a:t>
            </a:r>
          </a:p>
        </p:txBody>
      </p:sp>
      <p:sp>
        <p:nvSpPr>
          <p:cNvPr id="14" name="TextBox 13">
            <a:extLst>
              <a:ext uri="{FF2B5EF4-FFF2-40B4-BE49-F238E27FC236}">
                <a16:creationId xmlns:a16="http://schemas.microsoft.com/office/drawing/2014/main" id="{66CB313F-15AC-81DB-A2B8-A52D71EABC21}"/>
              </a:ext>
            </a:extLst>
          </p:cNvPr>
          <p:cNvSpPr txBox="1"/>
          <p:nvPr/>
        </p:nvSpPr>
        <p:spPr>
          <a:xfrm>
            <a:off x="2122525" y="3218537"/>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C00000"/>
                </a:solidFill>
                <a:latin typeface="Calibri" panose="020F0502020204030204" pitchFamily="34" charset="0"/>
                <a:cs typeface="Calibri" panose="020F0502020204030204" pitchFamily="34" charset="0"/>
              </a:rPr>
              <a:t>$X </a:t>
            </a:r>
            <a:r>
              <a:rPr lang="en-US" sz="2000" dirty="0">
                <a:latin typeface="Calibri" panose="020F0502020204030204" pitchFamily="34" charset="0"/>
                <a:cs typeface="Calibri" panose="020F0502020204030204" pitchFamily="34" charset="0"/>
              </a:rPr>
              <a:t>(per unit)</a:t>
            </a:r>
          </a:p>
        </p:txBody>
      </p:sp>
      <p:sp>
        <p:nvSpPr>
          <p:cNvPr id="15" name="TextBox 14">
            <a:extLst>
              <a:ext uri="{FF2B5EF4-FFF2-40B4-BE49-F238E27FC236}">
                <a16:creationId xmlns:a16="http://schemas.microsoft.com/office/drawing/2014/main" id="{B72B1D60-55C9-192C-460F-7A527DB2A334}"/>
              </a:ext>
            </a:extLst>
          </p:cNvPr>
          <p:cNvSpPr txBox="1"/>
          <p:nvPr/>
        </p:nvSpPr>
        <p:spPr>
          <a:xfrm>
            <a:off x="4394990" y="3219041"/>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0070C0"/>
                </a:solidFill>
                <a:latin typeface="Calibri" panose="020F0502020204030204" pitchFamily="34" charset="0"/>
                <a:cs typeface="Calibri" panose="020F0502020204030204" pitchFamily="34" charset="0"/>
              </a:rPr>
              <a:t>$Y </a:t>
            </a:r>
            <a:r>
              <a:rPr lang="en-US" sz="2000" dirty="0">
                <a:latin typeface="Calibri" panose="020F0502020204030204" pitchFamily="34" charset="0"/>
                <a:cs typeface="Calibri" panose="020F0502020204030204" pitchFamily="34" charset="0"/>
              </a:rPr>
              <a:t>(per unit)</a:t>
            </a:r>
          </a:p>
        </p:txBody>
      </p:sp>
      <p:sp>
        <p:nvSpPr>
          <p:cNvPr id="16" name="TextBox 15">
            <a:extLst>
              <a:ext uri="{FF2B5EF4-FFF2-40B4-BE49-F238E27FC236}">
                <a16:creationId xmlns:a16="http://schemas.microsoft.com/office/drawing/2014/main" id="{12CE2C24-4ED6-063D-A923-3CCB5FD2D401}"/>
              </a:ext>
            </a:extLst>
          </p:cNvPr>
          <p:cNvSpPr txBox="1"/>
          <p:nvPr/>
        </p:nvSpPr>
        <p:spPr>
          <a:xfrm>
            <a:off x="6438877" y="3219041"/>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00B050"/>
                </a:solidFill>
                <a:latin typeface="Calibri" panose="020F0502020204030204" pitchFamily="34" charset="0"/>
                <a:cs typeface="Calibri" panose="020F0502020204030204" pitchFamily="34" charset="0"/>
              </a:rPr>
              <a:t>$Z </a:t>
            </a:r>
            <a:r>
              <a:rPr lang="en-US" sz="2000" dirty="0">
                <a:latin typeface="Calibri" panose="020F0502020204030204" pitchFamily="34" charset="0"/>
                <a:cs typeface="Calibri" panose="020F0502020204030204" pitchFamily="34" charset="0"/>
              </a:rPr>
              <a:t>(per unit)</a:t>
            </a:r>
          </a:p>
        </p:txBody>
      </p:sp>
      <p:sp>
        <p:nvSpPr>
          <p:cNvPr id="21" name="TextBox 20">
            <a:extLst>
              <a:ext uri="{FF2B5EF4-FFF2-40B4-BE49-F238E27FC236}">
                <a16:creationId xmlns:a16="http://schemas.microsoft.com/office/drawing/2014/main" id="{1C33C32C-40D4-4F2C-E41F-13E147D31663}"/>
              </a:ext>
            </a:extLst>
          </p:cNvPr>
          <p:cNvSpPr txBox="1"/>
          <p:nvPr/>
        </p:nvSpPr>
        <p:spPr>
          <a:xfrm>
            <a:off x="405220" y="1841912"/>
            <a:ext cx="1964191" cy="400110"/>
          </a:xfrm>
          <a:prstGeom prst="rect">
            <a:avLst/>
          </a:prstGeom>
          <a:noFill/>
        </p:spPr>
        <p:txBody>
          <a:bodyPr wrap="square" rtlCol="0">
            <a:spAutoFit/>
          </a:bodyPr>
          <a:lstStyle/>
          <a:p>
            <a:r>
              <a:rPr lang="en-US" sz="2000" b="1" dirty="0">
                <a:solidFill>
                  <a:srgbClr val="7030A0"/>
                </a:solidFill>
                <a:latin typeface="Calibri" panose="020F0502020204030204" pitchFamily="34" charset="0"/>
                <a:cs typeface="Calibri" panose="020F0502020204030204" pitchFamily="34" charset="0"/>
              </a:rPr>
              <a:t>Road repair</a:t>
            </a:r>
          </a:p>
        </p:txBody>
      </p:sp>
      <p:sp>
        <p:nvSpPr>
          <p:cNvPr id="22" name="TextBox 21">
            <a:extLst>
              <a:ext uri="{FF2B5EF4-FFF2-40B4-BE49-F238E27FC236}">
                <a16:creationId xmlns:a16="http://schemas.microsoft.com/office/drawing/2014/main" id="{7FD0C332-8289-85DB-B54E-B147B36AE627}"/>
              </a:ext>
            </a:extLst>
          </p:cNvPr>
          <p:cNvSpPr txBox="1"/>
          <p:nvPr/>
        </p:nvSpPr>
        <p:spPr>
          <a:xfrm>
            <a:off x="2122525" y="1841912"/>
            <a:ext cx="2192769" cy="400110"/>
          </a:xfrm>
          <a:prstGeom prst="rect">
            <a:avLst/>
          </a:prstGeom>
          <a:noFill/>
        </p:spPr>
        <p:txBody>
          <a:bodyPr wrap="square" rtlCol="0">
            <a:spAutoFit/>
          </a:bodyPr>
          <a:lstStyle/>
          <a:p>
            <a:r>
              <a:rPr lang="en-US" sz="2000" b="1" dirty="0">
                <a:solidFill>
                  <a:srgbClr val="C00000"/>
                </a:solidFill>
                <a:latin typeface="Calibri" panose="020F0502020204030204" pitchFamily="34" charset="0"/>
                <a:cs typeface="Calibri" panose="020F0502020204030204" pitchFamily="34" charset="0"/>
              </a:rPr>
              <a:t>Hospital expansion</a:t>
            </a:r>
          </a:p>
        </p:txBody>
      </p:sp>
      <p:sp>
        <p:nvSpPr>
          <p:cNvPr id="23" name="TextBox 22">
            <a:extLst>
              <a:ext uri="{FF2B5EF4-FFF2-40B4-BE49-F238E27FC236}">
                <a16:creationId xmlns:a16="http://schemas.microsoft.com/office/drawing/2014/main" id="{B753BE9D-84DF-EE55-F8F6-79718516E84D}"/>
              </a:ext>
            </a:extLst>
          </p:cNvPr>
          <p:cNvSpPr txBox="1"/>
          <p:nvPr/>
        </p:nvSpPr>
        <p:spPr>
          <a:xfrm>
            <a:off x="4394990" y="1847693"/>
            <a:ext cx="1964191" cy="400110"/>
          </a:xfrm>
          <a:prstGeom prst="rect">
            <a:avLst/>
          </a:prstGeom>
          <a:noFill/>
        </p:spPr>
        <p:txBody>
          <a:bodyPr wrap="square" rtlCol="0">
            <a:spAutoFit/>
          </a:bodyPr>
          <a:lstStyle/>
          <a:p>
            <a:r>
              <a:rPr lang="en-US" sz="2000" b="1" dirty="0">
                <a:solidFill>
                  <a:srgbClr val="0070C0"/>
                </a:solidFill>
                <a:latin typeface="Calibri" panose="020F0502020204030204" pitchFamily="34" charset="0"/>
                <a:cs typeface="Calibri" panose="020F0502020204030204" pitchFamily="34" charset="0"/>
              </a:rPr>
              <a:t>Arts endowment</a:t>
            </a:r>
          </a:p>
        </p:txBody>
      </p:sp>
      <p:sp>
        <p:nvSpPr>
          <p:cNvPr id="24" name="TextBox 23">
            <a:extLst>
              <a:ext uri="{FF2B5EF4-FFF2-40B4-BE49-F238E27FC236}">
                <a16:creationId xmlns:a16="http://schemas.microsoft.com/office/drawing/2014/main" id="{58154D0B-D671-B234-C096-74F84CC39EA7}"/>
              </a:ext>
            </a:extLst>
          </p:cNvPr>
          <p:cNvSpPr txBox="1"/>
          <p:nvPr/>
        </p:nvSpPr>
        <p:spPr>
          <a:xfrm>
            <a:off x="8482764" y="1672875"/>
            <a:ext cx="455271"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a:t>
            </a:r>
          </a:p>
        </p:txBody>
      </p:sp>
      <p:sp>
        <p:nvSpPr>
          <p:cNvPr id="25" name="TextBox 24">
            <a:extLst>
              <a:ext uri="{FF2B5EF4-FFF2-40B4-BE49-F238E27FC236}">
                <a16:creationId xmlns:a16="http://schemas.microsoft.com/office/drawing/2014/main" id="{85E7B5F5-088C-7E7A-D87D-1CA5700DC79A}"/>
              </a:ext>
            </a:extLst>
          </p:cNvPr>
          <p:cNvSpPr txBox="1"/>
          <p:nvPr/>
        </p:nvSpPr>
        <p:spPr>
          <a:xfrm>
            <a:off x="491712" y="2238176"/>
            <a:ext cx="1354557" cy="1323439"/>
          </a:xfrm>
          <a:prstGeom prst="rect">
            <a:avLst/>
          </a:prstGeom>
          <a:noFill/>
        </p:spPr>
        <p:txBody>
          <a:bodyPr wrap="square" rtlCol="0">
            <a:spAutoFit/>
          </a:bodyPr>
          <a:lstStyle/>
          <a:p>
            <a:r>
              <a:rPr lang="en-US" sz="8000" dirty="0">
                <a:latin typeface="Calibri" panose="020F0502020204030204" pitchFamily="34" charset="0"/>
                <a:cs typeface="Calibri" panose="020F0502020204030204" pitchFamily="34" charset="0"/>
              </a:rPr>
              <a:t>🛣️</a:t>
            </a:r>
          </a:p>
        </p:txBody>
      </p:sp>
      <p:sp>
        <p:nvSpPr>
          <p:cNvPr id="26" name="TextBox 25">
            <a:extLst>
              <a:ext uri="{FF2B5EF4-FFF2-40B4-BE49-F238E27FC236}">
                <a16:creationId xmlns:a16="http://schemas.microsoft.com/office/drawing/2014/main" id="{E0C22009-8B56-B0B8-E150-9CCA0E798580}"/>
              </a:ext>
            </a:extLst>
          </p:cNvPr>
          <p:cNvSpPr txBox="1"/>
          <p:nvPr/>
        </p:nvSpPr>
        <p:spPr>
          <a:xfrm>
            <a:off x="2209018" y="2353866"/>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
        <p:nvSpPr>
          <p:cNvPr id="27" name="TextBox 26">
            <a:extLst>
              <a:ext uri="{FF2B5EF4-FFF2-40B4-BE49-F238E27FC236}">
                <a16:creationId xmlns:a16="http://schemas.microsoft.com/office/drawing/2014/main" id="{B0F3B7C8-672F-D48C-3D76-571D9334589B}"/>
              </a:ext>
            </a:extLst>
          </p:cNvPr>
          <p:cNvSpPr txBox="1"/>
          <p:nvPr/>
        </p:nvSpPr>
        <p:spPr>
          <a:xfrm>
            <a:off x="4487238" y="2346052"/>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
        <p:nvSpPr>
          <p:cNvPr id="28" name="TextBox 27">
            <a:extLst>
              <a:ext uri="{FF2B5EF4-FFF2-40B4-BE49-F238E27FC236}">
                <a16:creationId xmlns:a16="http://schemas.microsoft.com/office/drawing/2014/main" id="{C6EF81B2-050A-4951-8D02-63798A7DD6D0}"/>
              </a:ext>
            </a:extLst>
          </p:cNvPr>
          <p:cNvSpPr txBox="1"/>
          <p:nvPr/>
        </p:nvSpPr>
        <p:spPr>
          <a:xfrm>
            <a:off x="6409380" y="1847693"/>
            <a:ext cx="2199178" cy="400110"/>
          </a:xfrm>
          <a:prstGeom prst="rect">
            <a:avLst/>
          </a:prstGeom>
          <a:noFill/>
        </p:spPr>
        <p:txBody>
          <a:bodyPr wrap="square" rtlCol="0">
            <a:spAutoFit/>
          </a:bodyPr>
          <a:lstStyle/>
          <a:p>
            <a:r>
              <a:rPr lang="en-US" sz="2000" b="1" dirty="0">
                <a:solidFill>
                  <a:srgbClr val="00B050"/>
                </a:solidFill>
                <a:latin typeface="Calibri" panose="020F0502020204030204" pitchFamily="34" charset="0"/>
                <a:cs typeface="Calibri" panose="020F0502020204030204" pitchFamily="34" charset="0"/>
              </a:rPr>
              <a:t>Climate mitigation</a:t>
            </a:r>
          </a:p>
        </p:txBody>
      </p:sp>
      <p:sp>
        <p:nvSpPr>
          <p:cNvPr id="29" name="TextBox 28">
            <a:extLst>
              <a:ext uri="{FF2B5EF4-FFF2-40B4-BE49-F238E27FC236}">
                <a16:creationId xmlns:a16="http://schemas.microsoft.com/office/drawing/2014/main" id="{6A0C4631-890A-DEC5-06E6-B75365563E39}"/>
              </a:ext>
            </a:extLst>
          </p:cNvPr>
          <p:cNvSpPr txBox="1"/>
          <p:nvPr/>
        </p:nvSpPr>
        <p:spPr>
          <a:xfrm>
            <a:off x="6473616" y="2359646"/>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1D169A91-B6EC-7578-35DC-5D3B602B563D}"/>
              </a:ext>
            </a:extLst>
          </p:cNvPr>
          <p:cNvSpPr txBox="1"/>
          <p:nvPr/>
        </p:nvSpPr>
        <p:spPr>
          <a:xfrm>
            <a:off x="405219" y="3971162"/>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7030A0"/>
                </a:solidFill>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01EA482B-6743-B3D8-1385-FBF135F46BA4}"/>
              </a:ext>
            </a:extLst>
          </p:cNvPr>
          <p:cNvSpPr txBox="1"/>
          <p:nvPr/>
        </p:nvSpPr>
        <p:spPr>
          <a:xfrm>
            <a:off x="2122524" y="3960267"/>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C00000"/>
                </a:solidFill>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D0A3C6E5-C9CA-2159-7814-E2E3BEE7E38F}"/>
              </a:ext>
            </a:extLst>
          </p:cNvPr>
          <p:cNvSpPr txBox="1"/>
          <p:nvPr/>
        </p:nvSpPr>
        <p:spPr>
          <a:xfrm>
            <a:off x="4394989" y="3971162"/>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0070C0"/>
                </a:solidFill>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B0E9D60D-48F0-BB1A-221E-C648DC2AFD52}"/>
              </a:ext>
            </a:extLst>
          </p:cNvPr>
          <p:cNvSpPr txBox="1"/>
          <p:nvPr/>
        </p:nvSpPr>
        <p:spPr>
          <a:xfrm>
            <a:off x="6438875" y="3971162"/>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00B050"/>
                </a:solidFill>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89434A9F-68C1-AF81-406A-74D2BA92502B}"/>
              </a:ext>
            </a:extLst>
          </p:cNvPr>
          <p:cNvSpPr txBox="1"/>
          <p:nvPr/>
        </p:nvSpPr>
        <p:spPr>
          <a:xfrm>
            <a:off x="4394988" y="4371272"/>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Promised: </a:t>
            </a:r>
            <a:r>
              <a:rPr lang="en-US" sz="2000" dirty="0">
                <a:solidFill>
                  <a:srgbClr val="0070C0"/>
                </a:solidFill>
                <a:latin typeface="Calibri" panose="020F0502020204030204" pitchFamily="34" charset="0"/>
                <a:cs typeface="Calibri" panose="020F0502020204030204" pitchFamily="34" charset="0"/>
              </a:rPr>
              <a:t>all $N</a:t>
            </a:r>
          </a:p>
        </p:txBody>
      </p:sp>
    </p:spTree>
    <p:extLst>
      <p:ext uri="{BB962C8B-B14F-4D97-AF65-F5344CB8AC3E}">
        <p14:creationId xmlns:p14="http://schemas.microsoft.com/office/powerpoint/2010/main" val="311633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AB04B2-5165-86D0-FEF5-1DB81A6B7D0A}"/>
              </a:ext>
            </a:extLst>
          </p:cNvPr>
          <p:cNvSpPr>
            <a:spLocks noGrp="1"/>
          </p:cNvSpPr>
          <p:nvPr>
            <p:ph type="title"/>
          </p:nvPr>
        </p:nvSpPr>
        <p:spPr>
          <a:xfrm>
            <a:off x="515125" y="1153572"/>
            <a:ext cx="2400300" cy="4461163"/>
          </a:xfrm>
        </p:spPr>
        <p:txBody>
          <a:bodyPr>
            <a:normAutofit/>
          </a:bodyPr>
          <a:lstStyle/>
          <a:p>
            <a:r>
              <a:rPr lang="en-US" sz="3700" dirty="0">
                <a:solidFill>
                  <a:srgbClr val="FFFFFF"/>
                </a:solidFill>
              </a:rPr>
              <a:t>Deontology and Rights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CC713BFB-8818-EAB2-EAD1-BD7E4B0B0621}"/>
              </a:ext>
            </a:extLst>
          </p:cNvPr>
          <p:cNvSpPr>
            <a:spLocks noGrp="1"/>
          </p:cNvSpPr>
          <p:nvPr>
            <p:ph type="body" idx="1"/>
          </p:nvPr>
        </p:nvSpPr>
        <p:spPr>
          <a:xfrm>
            <a:off x="3335481" y="591344"/>
            <a:ext cx="5179868" cy="5585619"/>
          </a:xfrm>
        </p:spPr>
        <p:txBody>
          <a:bodyPr anchor="ctr">
            <a:normAutofit/>
          </a:bodyPr>
          <a:lstStyle/>
          <a:p>
            <a:r>
              <a:rPr lang="en-US" sz="2400" dirty="0"/>
              <a:t>Views that have these sorts of constraints are sometimes called </a:t>
            </a:r>
            <a:r>
              <a:rPr lang="en-US" sz="2400" i="1" dirty="0"/>
              <a:t>deontological</a:t>
            </a:r>
            <a:endParaRPr lang="en-US" sz="2400" dirty="0"/>
          </a:p>
          <a:p>
            <a:endParaRPr lang="en-US" sz="1200" dirty="0"/>
          </a:p>
          <a:p>
            <a:r>
              <a:rPr lang="en-US" sz="2400" dirty="0"/>
              <a:t>Deontologists think that there are </a:t>
            </a:r>
            <a:r>
              <a:rPr lang="en-US" sz="2400" i="1" dirty="0"/>
              <a:t>moral principles</a:t>
            </a:r>
            <a:r>
              <a:rPr lang="en-US" sz="2400" dirty="0"/>
              <a:t> that shouldn’t be violated no matter how much value we could produce by doing so</a:t>
            </a:r>
          </a:p>
          <a:p>
            <a:endParaRPr lang="en-US" sz="1200" dirty="0"/>
          </a:p>
          <a:p>
            <a:r>
              <a:rPr lang="en-US" sz="2400" dirty="0"/>
              <a:t>Often, these principles are taken to express people’s </a:t>
            </a:r>
            <a:r>
              <a:rPr lang="en-US" sz="2400" i="1" dirty="0"/>
              <a:t>rights</a:t>
            </a:r>
            <a:r>
              <a:rPr lang="en-US" sz="2400" dirty="0"/>
              <a:t>. Rights limit what we can do to people even in pursuit of valuable goals</a:t>
            </a:r>
          </a:p>
        </p:txBody>
      </p:sp>
      <p:sp>
        <p:nvSpPr>
          <p:cNvPr id="4" name="Slide Number Placeholder 3">
            <a:extLst>
              <a:ext uri="{FF2B5EF4-FFF2-40B4-BE49-F238E27FC236}">
                <a16:creationId xmlns:a16="http://schemas.microsoft.com/office/drawing/2014/main" id="{35625827-3B92-622C-66D4-ECBD73F49BE8}"/>
              </a:ext>
            </a:extLst>
          </p:cNvPr>
          <p:cNvSpPr>
            <a:spLocks noGrp="1"/>
          </p:cNvSpPr>
          <p:nvPr>
            <p:ph type="sldNum" idx="12"/>
          </p:nvPr>
        </p:nvSpPr>
        <p:spPr>
          <a:xfrm>
            <a:off x="7156173" y="6356350"/>
            <a:ext cx="1359176" cy="365125"/>
          </a:xfrm>
        </p:spPr>
        <p:txBody>
          <a:bodyP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36</a:t>
            </a:fld>
            <a:endParaRPr lang="en-US" dirty="0"/>
          </a:p>
        </p:txBody>
      </p:sp>
    </p:spTree>
    <p:extLst>
      <p:ext uri="{BB962C8B-B14F-4D97-AF65-F5344CB8AC3E}">
        <p14:creationId xmlns:p14="http://schemas.microsoft.com/office/powerpoint/2010/main" val="1758134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F0F14-2CB0-0D8D-337D-C9B7F17804F2}"/>
              </a:ext>
            </a:extLst>
          </p:cNvPr>
          <p:cNvSpPr>
            <a:spLocks noGrp="1"/>
          </p:cNvSpPr>
          <p:nvPr>
            <p:ph type="title"/>
          </p:nvPr>
        </p:nvSpPr>
        <p:spPr/>
        <p:txBody>
          <a:bodyPr/>
          <a:lstStyle/>
          <a:p>
            <a:r>
              <a:rPr lang="en-US" dirty="0"/>
              <a:t>Deontology and Rights</a:t>
            </a:r>
          </a:p>
        </p:txBody>
      </p:sp>
      <p:sp>
        <p:nvSpPr>
          <p:cNvPr id="3" name="Text Placeholder 2">
            <a:extLst>
              <a:ext uri="{FF2B5EF4-FFF2-40B4-BE49-F238E27FC236}">
                <a16:creationId xmlns:a16="http://schemas.microsoft.com/office/drawing/2014/main" id="{5A4E607C-96B8-04D6-5687-55715CFED7E2}"/>
              </a:ext>
            </a:extLst>
          </p:cNvPr>
          <p:cNvSpPr>
            <a:spLocks noGrp="1"/>
          </p:cNvSpPr>
          <p:nvPr>
            <p:ph type="body" idx="1"/>
          </p:nvPr>
        </p:nvSpPr>
        <p:spPr>
          <a:xfrm>
            <a:off x="491712" y="4600351"/>
            <a:ext cx="8023638" cy="1574207"/>
          </a:xfrm>
        </p:spPr>
        <p:txBody>
          <a:bodyPr/>
          <a:lstStyle/>
          <a:p>
            <a:pPr marL="114300" indent="0">
              <a:buNone/>
            </a:pPr>
            <a:r>
              <a:rPr lang="en-US" dirty="0"/>
              <a:t>What are some other ways that moral principles or people’s rights might play a role in our decision about how to allocate funding?</a:t>
            </a:r>
          </a:p>
        </p:txBody>
      </p:sp>
      <p:sp>
        <p:nvSpPr>
          <p:cNvPr id="4" name="Slide Number Placeholder 3">
            <a:extLst>
              <a:ext uri="{FF2B5EF4-FFF2-40B4-BE49-F238E27FC236}">
                <a16:creationId xmlns:a16="http://schemas.microsoft.com/office/drawing/2014/main" id="{D62C390D-65C1-98BD-CA81-013B03C433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dirty="0"/>
          </a:p>
        </p:txBody>
      </p:sp>
      <p:sp>
        <p:nvSpPr>
          <p:cNvPr id="13" name="TextBox 12">
            <a:extLst>
              <a:ext uri="{FF2B5EF4-FFF2-40B4-BE49-F238E27FC236}">
                <a16:creationId xmlns:a16="http://schemas.microsoft.com/office/drawing/2014/main" id="{C539A7B6-A8F3-36AC-0067-39EC2A926A2D}"/>
              </a:ext>
            </a:extLst>
          </p:cNvPr>
          <p:cNvSpPr txBox="1"/>
          <p:nvPr/>
        </p:nvSpPr>
        <p:spPr>
          <a:xfrm>
            <a:off x="405219" y="3218537"/>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7030A0"/>
                </a:solidFill>
                <a:latin typeface="Calibri" panose="020F0502020204030204" pitchFamily="34" charset="0"/>
                <a:cs typeface="Calibri" panose="020F0502020204030204" pitchFamily="34" charset="0"/>
              </a:rPr>
              <a:t>$W </a:t>
            </a:r>
            <a:r>
              <a:rPr lang="en-US" sz="2000" dirty="0">
                <a:latin typeface="Calibri" panose="020F0502020204030204" pitchFamily="34" charset="0"/>
                <a:cs typeface="Calibri" panose="020F0502020204030204" pitchFamily="34" charset="0"/>
              </a:rPr>
              <a:t>(per unit)</a:t>
            </a:r>
          </a:p>
        </p:txBody>
      </p:sp>
      <p:sp>
        <p:nvSpPr>
          <p:cNvPr id="14" name="TextBox 13">
            <a:extLst>
              <a:ext uri="{FF2B5EF4-FFF2-40B4-BE49-F238E27FC236}">
                <a16:creationId xmlns:a16="http://schemas.microsoft.com/office/drawing/2014/main" id="{66CB313F-15AC-81DB-A2B8-A52D71EABC21}"/>
              </a:ext>
            </a:extLst>
          </p:cNvPr>
          <p:cNvSpPr txBox="1"/>
          <p:nvPr/>
        </p:nvSpPr>
        <p:spPr>
          <a:xfrm>
            <a:off x="2122525" y="3218537"/>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C00000"/>
                </a:solidFill>
                <a:latin typeface="Calibri" panose="020F0502020204030204" pitchFamily="34" charset="0"/>
                <a:cs typeface="Calibri" panose="020F0502020204030204" pitchFamily="34" charset="0"/>
              </a:rPr>
              <a:t>$X </a:t>
            </a:r>
            <a:r>
              <a:rPr lang="en-US" sz="2000" dirty="0">
                <a:latin typeface="Calibri" panose="020F0502020204030204" pitchFamily="34" charset="0"/>
                <a:cs typeface="Calibri" panose="020F0502020204030204" pitchFamily="34" charset="0"/>
              </a:rPr>
              <a:t>(per unit)</a:t>
            </a:r>
          </a:p>
        </p:txBody>
      </p:sp>
      <p:sp>
        <p:nvSpPr>
          <p:cNvPr id="15" name="TextBox 14">
            <a:extLst>
              <a:ext uri="{FF2B5EF4-FFF2-40B4-BE49-F238E27FC236}">
                <a16:creationId xmlns:a16="http://schemas.microsoft.com/office/drawing/2014/main" id="{B72B1D60-55C9-192C-460F-7A527DB2A334}"/>
              </a:ext>
            </a:extLst>
          </p:cNvPr>
          <p:cNvSpPr txBox="1"/>
          <p:nvPr/>
        </p:nvSpPr>
        <p:spPr>
          <a:xfrm>
            <a:off x="4394990" y="3219041"/>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0070C0"/>
                </a:solidFill>
                <a:latin typeface="Calibri" panose="020F0502020204030204" pitchFamily="34" charset="0"/>
                <a:cs typeface="Calibri" panose="020F0502020204030204" pitchFamily="34" charset="0"/>
              </a:rPr>
              <a:t>$Y </a:t>
            </a:r>
            <a:r>
              <a:rPr lang="en-US" sz="2000" dirty="0">
                <a:latin typeface="Calibri" panose="020F0502020204030204" pitchFamily="34" charset="0"/>
                <a:cs typeface="Calibri" panose="020F0502020204030204" pitchFamily="34" charset="0"/>
              </a:rPr>
              <a:t>(per unit)</a:t>
            </a:r>
          </a:p>
        </p:txBody>
      </p:sp>
      <p:sp>
        <p:nvSpPr>
          <p:cNvPr id="16" name="TextBox 15">
            <a:extLst>
              <a:ext uri="{FF2B5EF4-FFF2-40B4-BE49-F238E27FC236}">
                <a16:creationId xmlns:a16="http://schemas.microsoft.com/office/drawing/2014/main" id="{12CE2C24-4ED6-063D-A923-3CCB5FD2D401}"/>
              </a:ext>
            </a:extLst>
          </p:cNvPr>
          <p:cNvSpPr txBox="1"/>
          <p:nvPr/>
        </p:nvSpPr>
        <p:spPr>
          <a:xfrm>
            <a:off x="6438877" y="3219041"/>
            <a:ext cx="196419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Cost (weight):</a:t>
            </a:r>
          </a:p>
          <a:p>
            <a:r>
              <a:rPr lang="en-US" sz="2000" dirty="0">
                <a:solidFill>
                  <a:srgbClr val="00B050"/>
                </a:solidFill>
                <a:latin typeface="Calibri" panose="020F0502020204030204" pitchFamily="34" charset="0"/>
                <a:cs typeface="Calibri" panose="020F0502020204030204" pitchFamily="34" charset="0"/>
              </a:rPr>
              <a:t>$Z </a:t>
            </a:r>
            <a:r>
              <a:rPr lang="en-US" sz="2000" dirty="0">
                <a:latin typeface="Calibri" panose="020F0502020204030204" pitchFamily="34" charset="0"/>
                <a:cs typeface="Calibri" panose="020F0502020204030204" pitchFamily="34" charset="0"/>
              </a:rPr>
              <a:t>(per unit)</a:t>
            </a:r>
          </a:p>
        </p:txBody>
      </p:sp>
      <p:sp>
        <p:nvSpPr>
          <p:cNvPr id="21" name="TextBox 20">
            <a:extLst>
              <a:ext uri="{FF2B5EF4-FFF2-40B4-BE49-F238E27FC236}">
                <a16:creationId xmlns:a16="http://schemas.microsoft.com/office/drawing/2014/main" id="{1C33C32C-40D4-4F2C-E41F-13E147D31663}"/>
              </a:ext>
            </a:extLst>
          </p:cNvPr>
          <p:cNvSpPr txBox="1"/>
          <p:nvPr/>
        </p:nvSpPr>
        <p:spPr>
          <a:xfrm>
            <a:off x="405220" y="1841912"/>
            <a:ext cx="1964191" cy="400110"/>
          </a:xfrm>
          <a:prstGeom prst="rect">
            <a:avLst/>
          </a:prstGeom>
          <a:noFill/>
        </p:spPr>
        <p:txBody>
          <a:bodyPr wrap="square" rtlCol="0">
            <a:spAutoFit/>
          </a:bodyPr>
          <a:lstStyle/>
          <a:p>
            <a:r>
              <a:rPr lang="en-US" sz="2000" b="1" dirty="0">
                <a:solidFill>
                  <a:srgbClr val="7030A0"/>
                </a:solidFill>
                <a:latin typeface="Calibri" panose="020F0502020204030204" pitchFamily="34" charset="0"/>
                <a:cs typeface="Calibri" panose="020F0502020204030204" pitchFamily="34" charset="0"/>
              </a:rPr>
              <a:t>Road repair</a:t>
            </a:r>
          </a:p>
        </p:txBody>
      </p:sp>
      <p:sp>
        <p:nvSpPr>
          <p:cNvPr id="22" name="TextBox 21">
            <a:extLst>
              <a:ext uri="{FF2B5EF4-FFF2-40B4-BE49-F238E27FC236}">
                <a16:creationId xmlns:a16="http://schemas.microsoft.com/office/drawing/2014/main" id="{7FD0C332-8289-85DB-B54E-B147B36AE627}"/>
              </a:ext>
            </a:extLst>
          </p:cNvPr>
          <p:cNvSpPr txBox="1"/>
          <p:nvPr/>
        </p:nvSpPr>
        <p:spPr>
          <a:xfrm>
            <a:off x="2122525" y="1841912"/>
            <a:ext cx="2192769" cy="400110"/>
          </a:xfrm>
          <a:prstGeom prst="rect">
            <a:avLst/>
          </a:prstGeom>
          <a:noFill/>
        </p:spPr>
        <p:txBody>
          <a:bodyPr wrap="square" rtlCol="0">
            <a:spAutoFit/>
          </a:bodyPr>
          <a:lstStyle/>
          <a:p>
            <a:r>
              <a:rPr lang="en-US" sz="2000" b="1" dirty="0">
                <a:solidFill>
                  <a:srgbClr val="C00000"/>
                </a:solidFill>
                <a:latin typeface="Calibri" panose="020F0502020204030204" pitchFamily="34" charset="0"/>
                <a:cs typeface="Calibri" panose="020F0502020204030204" pitchFamily="34" charset="0"/>
              </a:rPr>
              <a:t>Hospital expansion</a:t>
            </a:r>
          </a:p>
        </p:txBody>
      </p:sp>
      <p:sp>
        <p:nvSpPr>
          <p:cNvPr id="23" name="TextBox 22">
            <a:extLst>
              <a:ext uri="{FF2B5EF4-FFF2-40B4-BE49-F238E27FC236}">
                <a16:creationId xmlns:a16="http://schemas.microsoft.com/office/drawing/2014/main" id="{B753BE9D-84DF-EE55-F8F6-79718516E84D}"/>
              </a:ext>
            </a:extLst>
          </p:cNvPr>
          <p:cNvSpPr txBox="1"/>
          <p:nvPr/>
        </p:nvSpPr>
        <p:spPr>
          <a:xfrm>
            <a:off x="4394990" y="1847693"/>
            <a:ext cx="1964191" cy="400110"/>
          </a:xfrm>
          <a:prstGeom prst="rect">
            <a:avLst/>
          </a:prstGeom>
          <a:noFill/>
        </p:spPr>
        <p:txBody>
          <a:bodyPr wrap="square" rtlCol="0">
            <a:spAutoFit/>
          </a:bodyPr>
          <a:lstStyle/>
          <a:p>
            <a:r>
              <a:rPr lang="en-US" sz="2000" b="1" dirty="0">
                <a:solidFill>
                  <a:srgbClr val="0070C0"/>
                </a:solidFill>
                <a:latin typeface="Calibri" panose="020F0502020204030204" pitchFamily="34" charset="0"/>
                <a:cs typeface="Calibri" panose="020F0502020204030204" pitchFamily="34" charset="0"/>
              </a:rPr>
              <a:t>Arts endowment</a:t>
            </a:r>
          </a:p>
        </p:txBody>
      </p:sp>
      <p:sp>
        <p:nvSpPr>
          <p:cNvPr id="24" name="TextBox 23">
            <a:extLst>
              <a:ext uri="{FF2B5EF4-FFF2-40B4-BE49-F238E27FC236}">
                <a16:creationId xmlns:a16="http://schemas.microsoft.com/office/drawing/2014/main" id="{58154D0B-D671-B234-C096-74F84CC39EA7}"/>
              </a:ext>
            </a:extLst>
          </p:cNvPr>
          <p:cNvSpPr txBox="1"/>
          <p:nvPr/>
        </p:nvSpPr>
        <p:spPr>
          <a:xfrm>
            <a:off x="8482764" y="1672875"/>
            <a:ext cx="455271"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a:t>
            </a:r>
          </a:p>
        </p:txBody>
      </p:sp>
      <p:sp>
        <p:nvSpPr>
          <p:cNvPr id="25" name="TextBox 24">
            <a:extLst>
              <a:ext uri="{FF2B5EF4-FFF2-40B4-BE49-F238E27FC236}">
                <a16:creationId xmlns:a16="http://schemas.microsoft.com/office/drawing/2014/main" id="{85E7B5F5-088C-7E7A-D87D-1CA5700DC79A}"/>
              </a:ext>
            </a:extLst>
          </p:cNvPr>
          <p:cNvSpPr txBox="1"/>
          <p:nvPr/>
        </p:nvSpPr>
        <p:spPr>
          <a:xfrm>
            <a:off x="491712" y="2238176"/>
            <a:ext cx="1354557" cy="1323439"/>
          </a:xfrm>
          <a:prstGeom prst="rect">
            <a:avLst/>
          </a:prstGeom>
          <a:noFill/>
        </p:spPr>
        <p:txBody>
          <a:bodyPr wrap="square" rtlCol="0">
            <a:spAutoFit/>
          </a:bodyPr>
          <a:lstStyle/>
          <a:p>
            <a:r>
              <a:rPr lang="en-US" sz="8000" dirty="0">
                <a:latin typeface="Calibri" panose="020F0502020204030204" pitchFamily="34" charset="0"/>
                <a:cs typeface="Calibri" panose="020F0502020204030204" pitchFamily="34" charset="0"/>
              </a:rPr>
              <a:t>🛣️</a:t>
            </a:r>
          </a:p>
        </p:txBody>
      </p:sp>
      <p:sp>
        <p:nvSpPr>
          <p:cNvPr id="26" name="TextBox 25">
            <a:extLst>
              <a:ext uri="{FF2B5EF4-FFF2-40B4-BE49-F238E27FC236}">
                <a16:creationId xmlns:a16="http://schemas.microsoft.com/office/drawing/2014/main" id="{E0C22009-8B56-B0B8-E150-9CCA0E798580}"/>
              </a:ext>
            </a:extLst>
          </p:cNvPr>
          <p:cNvSpPr txBox="1"/>
          <p:nvPr/>
        </p:nvSpPr>
        <p:spPr>
          <a:xfrm>
            <a:off x="2209018" y="2353866"/>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
        <p:nvSpPr>
          <p:cNvPr id="27" name="TextBox 26">
            <a:extLst>
              <a:ext uri="{FF2B5EF4-FFF2-40B4-BE49-F238E27FC236}">
                <a16:creationId xmlns:a16="http://schemas.microsoft.com/office/drawing/2014/main" id="{B0F3B7C8-672F-D48C-3D76-571D9334589B}"/>
              </a:ext>
            </a:extLst>
          </p:cNvPr>
          <p:cNvSpPr txBox="1"/>
          <p:nvPr/>
        </p:nvSpPr>
        <p:spPr>
          <a:xfrm>
            <a:off x="4487238" y="2346052"/>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
        <p:nvSpPr>
          <p:cNvPr id="28" name="TextBox 27">
            <a:extLst>
              <a:ext uri="{FF2B5EF4-FFF2-40B4-BE49-F238E27FC236}">
                <a16:creationId xmlns:a16="http://schemas.microsoft.com/office/drawing/2014/main" id="{C6EF81B2-050A-4951-8D02-63798A7DD6D0}"/>
              </a:ext>
            </a:extLst>
          </p:cNvPr>
          <p:cNvSpPr txBox="1"/>
          <p:nvPr/>
        </p:nvSpPr>
        <p:spPr>
          <a:xfrm>
            <a:off x="6409380" y="1847693"/>
            <a:ext cx="2199178" cy="400110"/>
          </a:xfrm>
          <a:prstGeom prst="rect">
            <a:avLst/>
          </a:prstGeom>
          <a:noFill/>
        </p:spPr>
        <p:txBody>
          <a:bodyPr wrap="square" rtlCol="0">
            <a:spAutoFit/>
          </a:bodyPr>
          <a:lstStyle/>
          <a:p>
            <a:r>
              <a:rPr lang="en-US" sz="2000" b="1" dirty="0">
                <a:solidFill>
                  <a:srgbClr val="00B050"/>
                </a:solidFill>
                <a:latin typeface="Calibri" panose="020F0502020204030204" pitchFamily="34" charset="0"/>
                <a:cs typeface="Calibri" panose="020F0502020204030204" pitchFamily="34" charset="0"/>
              </a:rPr>
              <a:t>Climate mitigation</a:t>
            </a:r>
          </a:p>
        </p:txBody>
      </p:sp>
      <p:sp>
        <p:nvSpPr>
          <p:cNvPr id="29" name="TextBox 28">
            <a:extLst>
              <a:ext uri="{FF2B5EF4-FFF2-40B4-BE49-F238E27FC236}">
                <a16:creationId xmlns:a16="http://schemas.microsoft.com/office/drawing/2014/main" id="{6A0C4631-890A-DEC5-06E6-B75365563E39}"/>
              </a:ext>
            </a:extLst>
          </p:cNvPr>
          <p:cNvSpPr txBox="1"/>
          <p:nvPr/>
        </p:nvSpPr>
        <p:spPr>
          <a:xfrm>
            <a:off x="6473616" y="2359646"/>
            <a:ext cx="1354557" cy="1200329"/>
          </a:xfrm>
          <a:prstGeom prst="rect">
            <a:avLst/>
          </a:prstGeom>
          <a:noFill/>
        </p:spPr>
        <p:txBody>
          <a:bodyPr wrap="square" rtlCol="0">
            <a:spAutoFit/>
          </a:bodyPr>
          <a:lstStyle/>
          <a:p>
            <a:r>
              <a:rPr lang="en-US" sz="7200" dirty="0">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1D169A91-B6EC-7578-35DC-5D3B602B563D}"/>
              </a:ext>
            </a:extLst>
          </p:cNvPr>
          <p:cNvSpPr txBox="1"/>
          <p:nvPr/>
        </p:nvSpPr>
        <p:spPr>
          <a:xfrm>
            <a:off x="405219" y="3957879"/>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7030A0"/>
                </a:solidFill>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01EA482B-6743-B3D8-1385-FBF135F46BA4}"/>
              </a:ext>
            </a:extLst>
          </p:cNvPr>
          <p:cNvSpPr txBox="1"/>
          <p:nvPr/>
        </p:nvSpPr>
        <p:spPr>
          <a:xfrm>
            <a:off x="2122524" y="3946984"/>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C00000"/>
                </a:solidFill>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D0A3C6E5-C9CA-2159-7814-E2E3BEE7E38F}"/>
              </a:ext>
            </a:extLst>
          </p:cNvPr>
          <p:cNvSpPr txBox="1"/>
          <p:nvPr/>
        </p:nvSpPr>
        <p:spPr>
          <a:xfrm>
            <a:off x="4394989" y="3957879"/>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0070C0"/>
                </a:solidFill>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B0E9D60D-48F0-BB1A-221E-C648DC2AFD52}"/>
              </a:ext>
            </a:extLst>
          </p:cNvPr>
          <p:cNvSpPr txBox="1"/>
          <p:nvPr/>
        </p:nvSpPr>
        <p:spPr>
          <a:xfrm>
            <a:off x="6438875" y="3957879"/>
            <a:ext cx="196419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Value: </a:t>
            </a:r>
            <a:r>
              <a:rPr lang="en-US" sz="2000" dirty="0">
                <a:solidFill>
                  <a:srgbClr val="00B050"/>
                </a:solidFill>
                <a:latin typeface="Calibri" panose="020F0502020204030204" pitchFamily="34" charset="0"/>
                <a:cs typeface="Calibri" panose="020F0502020204030204" pitchFamily="34" charset="0"/>
              </a:rPr>
              <a:t>???</a:t>
            </a:r>
          </a:p>
        </p:txBody>
      </p:sp>
      <p:pic>
        <p:nvPicPr>
          <p:cNvPr id="9" name="Google Shape;146;p21">
            <a:extLst>
              <a:ext uri="{FF2B5EF4-FFF2-40B4-BE49-F238E27FC236}">
                <a16:creationId xmlns:a16="http://schemas.microsoft.com/office/drawing/2014/main" id="{D708C6CC-F9A1-4A68-F497-6B642E4C2246}"/>
              </a:ext>
            </a:extLst>
          </p:cNvPr>
          <p:cNvPicPr preferRelativeResize="0"/>
          <p:nvPr/>
        </p:nvPicPr>
        <p:blipFill>
          <a:blip r:embed="rId3">
            <a:alphaModFix/>
          </a:blip>
          <a:stretch>
            <a:fillRect/>
          </a:stretch>
        </p:blipFill>
        <p:spPr>
          <a:xfrm>
            <a:off x="5841795" y="5491628"/>
            <a:ext cx="3013785" cy="1017584"/>
          </a:xfrm>
          <a:prstGeom prst="rect">
            <a:avLst/>
          </a:prstGeom>
          <a:noFill/>
          <a:ln>
            <a:noFill/>
          </a:ln>
        </p:spPr>
      </p:pic>
    </p:spTree>
    <p:extLst>
      <p:ext uri="{BB962C8B-B14F-4D97-AF65-F5344CB8AC3E}">
        <p14:creationId xmlns:p14="http://schemas.microsoft.com/office/powerpoint/2010/main" val="162376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E679A-23D5-B682-5169-D2642D7DC1DD}"/>
              </a:ext>
            </a:extLst>
          </p:cNvPr>
          <p:cNvSpPr>
            <a:spLocks noGrp="1"/>
          </p:cNvSpPr>
          <p:nvPr>
            <p:ph type="title"/>
          </p:nvPr>
        </p:nvSpPr>
        <p:spPr/>
        <p:txBody>
          <a:bodyPr/>
          <a:lstStyle/>
          <a:p>
            <a:r>
              <a:rPr lang="en-US" dirty="0"/>
              <a:t>Today</a:t>
            </a:r>
          </a:p>
        </p:txBody>
      </p:sp>
      <p:sp>
        <p:nvSpPr>
          <p:cNvPr id="3" name="Text Placeholder 2">
            <a:extLst>
              <a:ext uri="{FF2B5EF4-FFF2-40B4-BE49-F238E27FC236}">
                <a16:creationId xmlns:a16="http://schemas.microsoft.com/office/drawing/2014/main" id="{1AEF137A-0EA0-3258-7A96-38320115075C}"/>
              </a:ext>
            </a:extLst>
          </p:cNvPr>
          <p:cNvSpPr>
            <a:spLocks noGrp="1"/>
          </p:cNvSpPr>
          <p:nvPr>
            <p:ph type="body" idx="1"/>
          </p:nvPr>
        </p:nvSpPr>
        <p:spPr/>
        <p:txBody>
          <a:bodyPr/>
          <a:lstStyle/>
          <a:p>
            <a:r>
              <a:rPr lang="en-US" dirty="0"/>
              <a:t>Value judgments in algorithms: examples </a:t>
            </a:r>
            <a:r>
              <a:rPr lang="en-US" sz="2800" dirty="0"/>
              <a:t>✔️</a:t>
            </a:r>
            <a:endParaRPr lang="en-US" dirty="0"/>
          </a:p>
          <a:p>
            <a:r>
              <a:rPr lang="en-US" dirty="0"/>
              <a:t>Philosophical theories for weighing values</a:t>
            </a:r>
          </a:p>
          <a:p>
            <a:pPr lvl="1"/>
            <a:r>
              <a:rPr lang="en-US" dirty="0"/>
              <a:t>Pluralism </a:t>
            </a:r>
            <a:r>
              <a:rPr lang="en-US" sz="2400" dirty="0"/>
              <a:t>✔️</a:t>
            </a:r>
            <a:endParaRPr lang="en-US" dirty="0"/>
          </a:p>
          <a:p>
            <a:pPr lvl="1"/>
            <a:r>
              <a:rPr lang="en-US" dirty="0"/>
              <a:t>Utilitarianism </a:t>
            </a:r>
            <a:r>
              <a:rPr lang="en-US" sz="2400" dirty="0"/>
              <a:t>✔️</a:t>
            </a:r>
            <a:endParaRPr lang="en-US" dirty="0"/>
          </a:p>
          <a:p>
            <a:pPr lvl="1"/>
            <a:r>
              <a:rPr lang="en-US" dirty="0"/>
              <a:t>Prioritarianism </a:t>
            </a:r>
            <a:r>
              <a:rPr lang="en-US" sz="2400" dirty="0"/>
              <a:t>✔️</a:t>
            </a:r>
            <a:endParaRPr lang="en-US" dirty="0"/>
          </a:p>
          <a:p>
            <a:pPr lvl="1"/>
            <a:r>
              <a:rPr lang="en-US" dirty="0"/>
              <a:t>Deontology and rights </a:t>
            </a:r>
            <a:r>
              <a:rPr lang="en-US" sz="2400" dirty="0"/>
              <a:t>✔️</a:t>
            </a:r>
            <a:endParaRPr lang="en-US" dirty="0"/>
          </a:p>
          <a:p>
            <a:r>
              <a:rPr lang="en-US" dirty="0"/>
              <a:t>Throughout:</a:t>
            </a:r>
          </a:p>
          <a:p>
            <a:pPr lvl="1"/>
            <a:r>
              <a:rPr lang="en-US" dirty="0"/>
              <a:t>How would these theories help us make the kind of value judgments our algorithms rely on? </a:t>
            </a:r>
            <a:r>
              <a:rPr lang="en-US" sz="2400" dirty="0"/>
              <a:t>✔️</a:t>
            </a:r>
            <a:endParaRPr lang="en-US" dirty="0"/>
          </a:p>
          <a:p>
            <a:pPr lvl="1"/>
            <a:r>
              <a:rPr lang="en-US" dirty="0"/>
              <a:t>What can these theories </a:t>
            </a:r>
            <a:r>
              <a:rPr lang="en-US" i="1" dirty="0"/>
              <a:t>not</a:t>
            </a:r>
            <a:r>
              <a:rPr lang="en-US" dirty="0"/>
              <a:t> tell us? </a:t>
            </a:r>
            <a:r>
              <a:rPr lang="en-US" sz="2400" dirty="0"/>
              <a:t>✔️</a:t>
            </a:r>
            <a:endParaRPr lang="en-US" dirty="0"/>
          </a:p>
          <a:p>
            <a:pPr lvl="1"/>
            <a:endParaRPr lang="en-US" dirty="0">
              <a:highlight>
                <a:srgbClr val="FFFF00"/>
              </a:highlight>
            </a:endParaRPr>
          </a:p>
        </p:txBody>
      </p:sp>
      <p:sp>
        <p:nvSpPr>
          <p:cNvPr id="4" name="Slide Number Placeholder 3">
            <a:extLst>
              <a:ext uri="{FF2B5EF4-FFF2-40B4-BE49-F238E27FC236}">
                <a16:creationId xmlns:a16="http://schemas.microsoft.com/office/drawing/2014/main" id="{FB7209A8-CC31-1E8F-E4D4-F8E0590549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dirty="0"/>
          </a:p>
        </p:txBody>
      </p:sp>
    </p:spTree>
    <p:extLst>
      <p:ext uri="{BB962C8B-B14F-4D97-AF65-F5344CB8AC3E}">
        <p14:creationId xmlns:p14="http://schemas.microsoft.com/office/powerpoint/2010/main" val="3491868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0A0D747-F38B-4A99-9985-62CE8C247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D1BF32B-6CA3-4695-8A0C-1AC789B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3958402"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EFA6424-03C6-E390-10A6-7BA279580074}"/>
              </a:ext>
            </a:extLst>
          </p:cNvPr>
          <p:cNvSpPr>
            <a:spLocks noGrp="1"/>
          </p:cNvSpPr>
          <p:nvPr>
            <p:ph type="title"/>
          </p:nvPr>
        </p:nvSpPr>
        <p:spPr>
          <a:xfrm>
            <a:off x="532263" y="1562100"/>
            <a:ext cx="2846731" cy="3733800"/>
          </a:xfrm>
        </p:spPr>
        <p:txBody>
          <a:bodyPr>
            <a:normAutofit/>
          </a:bodyPr>
          <a:lstStyle/>
          <a:p>
            <a:pPr algn="ctr"/>
            <a:r>
              <a:rPr lang="en-US" dirty="0">
                <a:solidFill>
                  <a:schemeClr val="tx1">
                    <a:lumMod val="85000"/>
                    <a:lumOff val="15000"/>
                  </a:schemeClr>
                </a:solidFill>
              </a:rPr>
              <a:t>Satisfied?</a:t>
            </a:r>
            <a:br>
              <a:rPr lang="en-US" dirty="0">
                <a:solidFill>
                  <a:schemeClr val="tx1">
                    <a:lumMod val="85000"/>
                    <a:lumOff val="15000"/>
                  </a:schemeClr>
                </a:solidFill>
              </a:rPr>
            </a:br>
            <a:r>
              <a:rPr lang="en-US" dirty="0">
                <a:solidFill>
                  <a:schemeClr val="tx1">
                    <a:lumMod val="85000"/>
                    <a:lumOff val="15000"/>
                  </a:schemeClr>
                </a:solidFill>
              </a:rPr>
              <a:t>I hope not!</a:t>
            </a:r>
          </a:p>
        </p:txBody>
      </p:sp>
      <p:sp>
        <p:nvSpPr>
          <p:cNvPr id="3" name="Text Placeholder 2">
            <a:extLst>
              <a:ext uri="{FF2B5EF4-FFF2-40B4-BE49-F238E27FC236}">
                <a16:creationId xmlns:a16="http://schemas.microsoft.com/office/drawing/2014/main" id="{0A69C1EA-BF97-06B5-DCC6-DC83C8071048}"/>
              </a:ext>
            </a:extLst>
          </p:cNvPr>
          <p:cNvSpPr>
            <a:spLocks noGrp="1"/>
          </p:cNvSpPr>
          <p:nvPr>
            <p:ph type="body" idx="1"/>
          </p:nvPr>
        </p:nvSpPr>
        <p:spPr>
          <a:xfrm>
            <a:off x="3911257" y="545897"/>
            <a:ext cx="5023365" cy="6105626"/>
          </a:xfrm>
        </p:spPr>
        <p:txBody>
          <a:bodyPr anchor="ctr">
            <a:noAutofit/>
          </a:bodyPr>
          <a:lstStyle/>
          <a:p>
            <a:pPr marL="114300" indent="0">
              <a:buNone/>
            </a:pPr>
            <a:r>
              <a:rPr lang="en-US" dirty="0">
                <a:solidFill>
                  <a:schemeClr val="tx1">
                    <a:lumMod val="85000"/>
                    <a:lumOff val="15000"/>
                  </a:schemeClr>
                </a:solidFill>
              </a:rPr>
              <a:t>I hope you feel a burning need for answers:</a:t>
            </a:r>
          </a:p>
          <a:p>
            <a:pPr marL="114300" indent="0">
              <a:buNone/>
            </a:pPr>
            <a:endParaRPr lang="en-US" sz="1400" dirty="0">
              <a:solidFill>
                <a:schemeClr val="tx1">
                  <a:lumMod val="85000"/>
                  <a:lumOff val="15000"/>
                </a:schemeClr>
              </a:solidFill>
            </a:endParaRPr>
          </a:p>
          <a:p>
            <a:pPr lvl="1">
              <a:buFont typeface="Arial" panose="020B0604020202020204" pitchFamily="34" charset="0"/>
              <a:buChar char="•"/>
            </a:pPr>
            <a:r>
              <a:rPr lang="en-US" sz="2800" dirty="0">
                <a:solidFill>
                  <a:schemeClr val="tx1">
                    <a:lumMod val="85000"/>
                    <a:lumOff val="15000"/>
                  </a:schemeClr>
                </a:solidFill>
              </a:rPr>
              <a:t>What’s the </a:t>
            </a:r>
            <a:r>
              <a:rPr lang="en-US" sz="2800" i="1" dirty="0">
                <a:solidFill>
                  <a:schemeClr val="tx1">
                    <a:lumMod val="85000"/>
                    <a:lumOff val="15000"/>
                  </a:schemeClr>
                </a:solidFill>
              </a:rPr>
              <a:t>right</a:t>
            </a:r>
            <a:r>
              <a:rPr lang="en-US" sz="2800" dirty="0">
                <a:solidFill>
                  <a:schemeClr val="tx1">
                    <a:lumMod val="85000"/>
                    <a:lumOff val="15000"/>
                  </a:schemeClr>
                </a:solidFill>
              </a:rPr>
              <a:t> way to weigh different people’s interests in deciding what to do?</a:t>
            </a:r>
          </a:p>
          <a:p>
            <a:pPr lvl="1">
              <a:buFont typeface="Arial" panose="020B0604020202020204" pitchFamily="34" charset="0"/>
              <a:buChar char="•"/>
            </a:pPr>
            <a:endParaRPr lang="en-US" sz="1400" dirty="0">
              <a:solidFill>
                <a:schemeClr val="tx1">
                  <a:lumMod val="85000"/>
                  <a:lumOff val="15000"/>
                </a:schemeClr>
              </a:solidFill>
            </a:endParaRPr>
          </a:p>
          <a:p>
            <a:pPr lvl="1">
              <a:buFont typeface="Arial" panose="020B0604020202020204" pitchFamily="34" charset="0"/>
              <a:buChar char="•"/>
            </a:pPr>
            <a:r>
              <a:rPr lang="en-US" sz="2800" dirty="0">
                <a:solidFill>
                  <a:schemeClr val="tx1">
                    <a:lumMod val="85000"/>
                    <a:lumOff val="15000"/>
                  </a:schemeClr>
                </a:solidFill>
              </a:rPr>
              <a:t>Why </a:t>
            </a:r>
            <a:r>
              <a:rPr lang="en-US" sz="2800" i="1" dirty="0">
                <a:solidFill>
                  <a:schemeClr val="tx1">
                    <a:lumMod val="85000"/>
                    <a:lumOff val="15000"/>
                  </a:schemeClr>
                </a:solidFill>
              </a:rPr>
              <a:t>should</a:t>
            </a:r>
            <a:r>
              <a:rPr lang="en-US" sz="2800" dirty="0">
                <a:solidFill>
                  <a:schemeClr val="tx1">
                    <a:lumMod val="85000"/>
                    <a:lumOff val="15000"/>
                  </a:schemeClr>
                </a:solidFill>
              </a:rPr>
              <a:t> we care about moral principles or rights if they stop us from doing more good?</a:t>
            </a:r>
          </a:p>
          <a:p>
            <a:pPr lvl="1">
              <a:buFont typeface="Arial" panose="020B0604020202020204" pitchFamily="34" charset="0"/>
              <a:buChar char="•"/>
            </a:pPr>
            <a:endParaRPr lang="en-US" sz="1400" dirty="0">
              <a:solidFill>
                <a:schemeClr val="tx1">
                  <a:lumMod val="85000"/>
                  <a:lumOff val="15000"/>
                </a:schemeClr>
              </a:solidFill>
            </a:endParaRPr>
          </a:p>
          <a:p>
            <a:pPr lvl="1">
              <a:buFont typeface="Arial" panose="020B0604020202020204" pitchFamily="34" charset="0"/>
              <a:buChar char="•"/>
            </a:pPr>
            <a:r>
              <a:rPr lang="en-US" sz="2800" dirty="0">
                <a:solidFill>
                  <a:schemeClr val="tx1">
                    <a:lumMod val="85000"/>
                    <a:lumOff val="15000"/>
                  </a:schemeClr>
                </a:solidFill>
              </a:rPr>
              <a:t>How can we </a:t>
            </a:r>
            <a:r>
              <a:rPr lang="en-US" sz="2800" i="1" dirty="0">
                <a:solidFill>
                  <a:schemeClr val="tx1">
                    <a:lumMod val="85000"/>
                    <a:lumOff val="15000"/>
                  </a:schemeClr>
                </a:solidFill>
              </a:rPr>
              <a:t>know</a:t>
            </a:r>
            <a:r>
              <a:rPr lang="en-US" sz="2800" dirty="0">
                <a:solidFill>
                  <a:schemeClr val="tx1">
                    <a:lumMod val="85000"/>
                    <a:lumOff val="15000"/>
                  </a:schemeClr>
                </a:solidFill>
              </a:rPr>
              <a:t> which moral views to accept?</a:t>
            </a:r>
          </a:p>
          <a:p>
            <a:pPr>
              <a:buFont typeface="Arial" panose="020B0604020202020204" pitchFamily="34" charset="0"/>
              <a:buChar char="•"/>
            </a:pPr>
            <a:endParaRPr lang="en-US" dirty="0">
              <a:solidFill>
                <a:schemeClr val="tx1">
                  <a:lumMod val="85000"/>
                  <a:lumOff val="15000"/>
                </a:schemeClr>
              </a:solidFill>
            </a:endParaRPr>
          </a:p>
        </p:txBody>
      </p:sp>
      <p:sp>
        <p:nvSpPr>
          <p:cNvPr id="4" name="Slide Number Placeholder 3">
            <a:extLst>
              <a:ext uri="{FF2B5EF4-FFF2-40B4-BE49-F238E27FC236}">
                <a16:creationId xmlns:a16="http://schemas.microsoft.com/office/drawing/2014/main" id="{BBD44A65-46DF-7584-9420-02F82F5874D4}"/>
              </a:ext>
            </a:extLst>
          </p:cNvPr>
          <p:cNvSpPr>
            <a:spLocks noGrp="1"/>
          </p:cNvSpPr>
          <p:nvPr>
            <p:ph type="sldNum" idx="12"/>
          </p:nvPr>
        </p:nvSpPr>
        <p:spPr>
          <a:xfrm>
            <a:off x="6457950" y="6356350"/>
            <a:ext cx="2057400" cy="365125"/>
          </a:xfrm>
        </p:spPr>
        <p:txBody>
          <a:bodyPr>
            <a:normAutofit/>
          </a:bodyPr>
          <a:lstStyle/>
          <a:p>
            <a:pPr marL="0" lvl="0" indent="0" rtl="0">
              <a:spcBef>
                <a:spcPts val="0"/>
              </a:spcBef>
              <a:spcAft>
                <a:spcPts val="600"/>
              </a:spcAft>
              <a:buNone/>
            </a:pPr>
            <a:fld id="{00000000-1234-1234-1234-123412341234}" type="slidenum">
              <a:rPr lang="en-US" sz="900"/>
              <a:pPr marL="0" lvl="0" indent="0" rtl="0">
                <a:spcBef>
                  <a:spcPts val="0"/>
                </a:spcBef>
                <a:spcAft>
                  <a:spcPts val="600"/>
                </a:spcAft>
                <a:buNone/>
              </a:pPr>
              <a:t>39</a:t>
            </a:fld>
            <a:endParaRPr lang="en-US" sz="900" dirty="0"/>
          </a:p>
        </p:txBody>
      </p:sp>
    </p:spTree>
    <p:extLst>
      <p:ext uri="{BB962C8B-B14F-4D97-AF65-F5344CB8AC3E}">
        <p14:creationId xmlns:p14="http://schemas.microsoft.com/office/powerpoint/2010/main" val="121009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72FE7-684D-5EA3-7CE9-9026BD4B0D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CFF602-1D35-F7B3-0E1D-273977E57236}"/>
              </a:ext>
            </a:extLst>
          </p:cNvPr>
          <p:cNvSpPr>
            <a:spLocks noGrp="1"/>
          </p:cNvSpPr>
          <p:nvPr>
            <p:ph type="title"/>
          </p:nvPr>
        </p:nvSpPr>
        <p:spPr/>
        <p:txBody>
          <a:bodyPr/>
          <a:lstStyle/>
          <a:p>
            <a:r>
              <a:rPr lang="en-US" dirty="0"/>
              <a:t>We had an idea: sorting with a weight function</a:t>
            </a:r>
          </a:p>
        </p:txBody>
      </p:sp>
      <p:sp>
        <p:nvSpPr>
          <p:cNvPr id="4" name="Slide Number Placeholder 3">
            <a:extLst>
              <a:ext uri="{FF2B5EF4-FFF2-40B4-BE49-F238E27FC236}">
                <a16:creationId xmlns:a16="http://schemas.microsoft.com/office/drawing/2014/main" id="{BF7835B9-F60C-747B-7269-B3987BCCA0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graphicFrame>
        <p:nvGraphicFramePr>
          <p:cNvPr id="6" name="Table 5">
            <a:extLst>
              <a:ext uri="{FF2B5EF4-FFF2-40B4-BE49-F238E27FC236}">
                <a16:creationId xmlns:a16="http://schemas.microsoft.com/office/drawing/2014/main" id="{0CE0AFBD-C280-EDFB-A573-5D66B6349D1A}"/>
              </a:ext>
            </a:extLst>
          </p:cNvPr>
          <p:cNvGraphicFramePr>
            <a:graphicFrameLocks noGrp="1"/>
          </p:cNvGraphicFramePr>
          <p:nvPr>
            <p:extLst>
              <p:ext uri="{D42A27DB-BD31-4B8C-83A1-F6EECF244321}">
                <p14:modId xmlns:p14="http://schemas.microsoft.com/office/powerpoint/2010/main" val="52939296"/>
              </p:ext>
            </p:extLst>
          </p:nvPr>
        </p:nvGraphicFramePr>
        <p:xfrm>
          <a:off x="105697" y="3082413"/>
          <a:ext cx="5955890" cy="3849496"/>
        </p:xfrm>
        <a:graphic>
          <a:graphicData uri="http://schemas.openxmlformats.org/drawingml/2006/table">
            <a:tbl>
              <a:tblPr firstRow="1" bandRow="1">
                <a:tableStyleId>{720D46EC-EA9A-41D6-8947-1561CB71840C}</a:tableStyleId>
              </a:tblPr>
              <a:tblGrid>
                <a:gridCol w="1988574">
                  <a:extLst>
                    <a:ext uri="{9D8B030D-6E8A-4147-A177-3AD203B41FA5}">
                      <a16:colId xmlns:a16="http://schemas.microsoft.com/office/drawing/2014/main" val="388634326"/>
                    </a:ext>
                  </a:extLst>
                </a:gridCol>
                <a:gridCol w="1165123">
                  <a:extLst>
                    <a:ext uri="{9D8B030D-6E8A-4147-A177-3AD203B41FA5}">
                      <a16:colId xmlns:a16="http://schemas.microsoft.com/office/drawing/2014/main" val="2718288171"/>
                    </a:ext>
                  </a:extLst>
                </a:gridCol>
                <a:gridCol w="1504335">
                  <a:extLst>
                    <a:ext uri="{9D8B030D-6E8A-4147-A177-3AD203B41FA5}">
                      <a16:colId xmlns:a16="http://schemas.microsoft.com/office/drawing/2014/main" val="847603897"/>
                    </a:ext>
                  </a:extLst>
                </a:gridCol>
                <a:gridCol w="1297858">
                  <a:extLst>
                    <a:ext uri="{9D8B030D-6E8A-4147-A177-3AD203B41FA5}">
                      <a16:colId xmlns:a16="http://schemas.microsoft.com/office/drawing/2014/main" val="4273065679"/>
                    </a:ext>
                  </a:extLst>
                </a:gridCol>
              </a:tblGrid>
              <a:tr h="749052">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a:t>
                      </a:r>
                    </a:p>
                    <a:p>
                      <a:r>
                        <a:rPr lang="en-US" sz="2400" b="1" dirty="0">
                          <a:latin typeface="Calibri" panose="020F0502020204030204" pitchFamily="34" charset="0"/>
                          <a:cs typeface="Calibri" panose="020F0502020204030204" pitchFamily="34" charset="0"/>
                        </a:rPr>
                        <a:t>SF -&gt; LA</a:t>
                      </a:r>
                    </a:p>
                  </a:txBody>
                  <a:tcPr/>
                </a:tc>
                <a:tc>
                  <a:txBody>
                    <a:bodyPr/>
                    <a:lstStyle/>
                    <a:p>
                      <a:r>
                        <a:rPr lang="en-US" sz="2400" b="1" dirty="0">
                          <a:latin typeface="Calibri" panose="020F0502020204030204" pitchFamily="34" charset="0"/>
                          <a:cs typeface="Calibri" panose="020F0502020204030204" pitchFamily="34" charset="0"/>
                        </a:rPr>
                        <a:t>Emissions reduction</a:t>
                      </a:r>
                    </a:p>
                  </a:txBody>
                  <a:tcPr/>
                </a:tc>
                <a:tc>
                  <a:txBody>
                    <a:bodyPr/>
                    <a:lstStyle/>
                    <a:p>
                      <a:r>
                        <a:rPr lang="en-US" sz="2400" b="1" dirty="0">
                          <a:latin typeface="Calibri" panose="020F0502020204030204" pitchFamily="34" charset="0"/>
                          <a:cs typeface="Calibri" panose="020F0502020204030204" pitchFamily="34" charset="0"/>
                        </a:rPr>
                        <a:t>f(t, e)</a:t>
                      </a:r>
                    </a:p>
                  </a:txBody>
                  <a:tcPr/>
                </a:tc>
                <a:extLst>
                  <a:ext uri="{0D108BD9-81ED-4DB2-BD59-A6C34878D82A}">
                    <a16:rowId xmlns:a16="http://schemas.microsoft.com/office/drawing/2014/main" val="1246052345"/>
                  </a:ext>
                </a:extLst>
              </a:tr>
              <a:tr h="600445">
                <a:tc>
                  <a:txBody>
                    <a:bodyPr/>
                    <a:lstStyle/>
                    <a:p>
                      <a:r>
                        <a:rPr lang="en-US" sz="2400" dirty="0">
                          <a:latin typeface="Calibri" panose="020F0502020204030204" pitchFamily="34" charset="0"/>
                          <a:cs typeface="Calibri" panose="020F0502020204030204" pitchFamily="34" charset="0"/>
                        </a:rPr>
                        <a:t>Coastal</a:t>
                      </a:r>
                    </a:p>
                  </a:txBody>
                  <a:tcPr/>
                </a:tc>
                <a:tc>
                  <a:txBody>
                    <a:bodyPr/>
                    <a:lstStyle/>
                    <a:p>
                      <a:r>
                        <a:rPr lang="en-US" sz="2400" dirty="0">
                          <a:latin typeface="Calibri" panose="020F0502020204030204" pitchFamily="34" charset="0"/>
                          <a:cs typeface="Calibri" panose="020F0502020204030204" pitchFamily="34" charset="0"/>
                        </a:rPr>
                        <a:t>180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66321374"/>
                  </a:ext>
                </a:extLst>
              </a:tr>
              <a:tr h="600445">
                <a:tc>
                  <a:txBody>
                    <a:bodyPr/>
                    <a:lstStyle/>
                    <a:p>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135</a:t>
                      </a:r>
                    </a:p>
                  </a:txBody>
                  <a:tcPr/>
                </a:tc>
                <a:tc>
                  <a:txBody>
                    <a:bodyPr/>
                    <a:lstStyle/>
                    <a:p>
                      <a:r>
                        <a:rPr lang="en-US" sz="2400" dirty="0">
                          <a:latin typeface="Calibri" panose="020F0502020204030204" pitchFamily="34" charset="0"/>
                          <a:cs typeface="Calibri" panose="020F0502020204030204" pitchFamily="34" charset="0"/>
                        </a:rPr>
                        <a:t>1.5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14746199"/>
                  </a:ext>
                </a:extLst>
              </a:tr>
              <a:tr h="62475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305222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extLst>
                  <a:ext uri="{0D108BD9-81ED-4DB2-BD59-A6C34878D82A}">
                    <a16:rowId xmlns:a16="http://schemas.microsoft.com/office/drawing/2014/main" val="1605404680"/>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extLst>
                  <a:ext uri="{0D108BD9-81ED-4DB2-BD59-A6C34878D82A}">
                    <a16:rowId xmlns:a16="http://schemas.microsoft.com/office/drawing/2014/main" val="2304492726"/>
                  </a:ext>
                </a:extLst>
              </a:tr>
            </a:tbl>
          </a:graphicData>
        </a:graphic>
      </p:graphicFrame>
      <p:pic>
        <p:nvPicPr>
          <p:cNvPr id="8" name="Picture 7" descr="A map of a city&#10;&#10;Description automatically generated">
            <a:extLst>
              <a:ext uri="{FF2B5EF4-FFF2-40B4-BE49-F238E27FC236}">
                <a16:creationId xmlns:a16="http://schemas.microsoft.com/office/drawing/2014/main" id="{0CB8A339-3496-600C-219D-FE0E6CDD1114}"/>
              </a:ext>
            </a:extLst>
          </p:cNvPr>
          <p:cNvPicPr>
            <a:picLocks noChangeAspect="1"/>
          </p:cNvPicPr>
          <p:nvPr/>
        </p:nvPicPr>
        <p:blipFill rotWithShape="1">
          <a:blip r:embed="rId3"/>
          <a:srcRect l="12530" r="11100"/>
          <a:stretch/>
        </p:blipFill>
        <p:spPr>
          <a:xfrm>
            <a:off x="6225388" y="3082413"/>
            <a:ext cx="2918612" cy="3679318"/>
          </a:xfrm>
          <a:prstGeom prst="rect">
            <a:avLst/>
          </a:prstGeom>
        </p:spPr>
      </p:pic>
    </p:spTree>
    <p:extLst>
      <p:ext uri="{BB962C8B-B14F-4D97-AF65-F5344CB8AC3E}">
        <p14:creationId xmlns:p14="http://schemas.microsoft.com/office/powerpoint/2010/main" val="1179452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236D89C-9070-0126-72BB-DF8CC4A45555}"/>
              </a:ext>
            </a:extLst>
          </p:cNvPr>
          <p:cNvSpPr>
            <a:spLocks noGrp="1"/>
          </p:cNvSpPr>
          <p:nvPr>
            <p:ph type="body" idx="1"/>
          </p:nvPr>
        </p:nvSpPr>
        <p:spPr>
          <a:xfrm>
            <a:off x="628650" y="591344"/>
            <a:ext cx="7886700" cy="5901531"/>
          </a:xfrm>
        </p:spPr>
        <p:txBody>
          <a:bodyPr>
            <a:normAutofit lnSpcReduction="10000"/>
          </a:bodyPr>
          <a:lstStyle/>
          <a:p>
            <a:pPr marL="114300" indent="0">
              <a:buNone/>
            </a:pPr>
            <a:r>
              <a:rPr lang="en-US" dirty="0"/>
              <a:t>… but I hope you also feel you learned </a:t>
            </a:r>
            <a:r>
              <a:rPr lang="en-US" i="1" dirty="0"/>
              <a:t>something</a:t>
            </a:r>
            <a:r>
              <a:rPr lang="en-US" dirty="0"/>
              <a:t>:</a:t>
            </a:r>
          </a:p>
          <a:p>
            <a:pPr marL="114300" indent="0">
              <a:buNone/>
            </a:pPr>
            <a:endParaRPr lang="en-US" dirty="0"/>
          </a:p>
          <a:p>
            <a:pPr lvl="1"/>
            <a:r>
              <a:rPr lang="en-US" sz="2800" dirty="0"/>
              <a:t>Lots of algorithms—not just sorting—work on input data that have </a:t>
            </a:r>
            <a:r>
              <a:rPr lang="en-US" sz="2800" i="1" dirty="0"/>
              <a:t>values</a:t>
            </a:r>
            <a:r>
              <a:rPr lang="en-US" sz="2800" dirty="0"/>
              <a:t> attached</a:t>
            </a:r>
          </a:p>
          <a:p>
            <a:pPr lvl="1"/>
            <a:endParaRPr lang="en-US" sz="1400" dirty="0"/>
          </a:p>
          <a:p>
            <a:pPr lvl="1"/>
            <a:r>
              <a:rPr lang="en-US" sz="2800" dirty="0"/>
              <a:t>To solve real-world problems algorithmically, you first need to determine these values</a:t>
            </a:r>
          </a:p>
          <a:p>
            <a:pPr lvl="1"/>
            <a:endParaRPr lang="en-US" sz="1400" dirty="0"/>
          </a:p>
          <a:p>
            <a:pPr lvl="1"/>
            <a:r>
              <a:rPr lang="en-US" sz="2800" dirty="0"/>
              <a:t>That’s hard to do, even with the help of a theory like utilitarianism!</a:t>
            </a:r>
          </a:p>
          <a:p>
            <a:pPr lvl="2"/>
            <a:r>
              <a:rPr lang="en-US" sz="2400" dirty="0"/>
              <a:t>Measurement problems abound</a:t>
            </a:r>
          </a:p>
          <a:p>
            <a:pPr lvl="2"/>
            <a:endParaRPr lang="en-US" sz="1400" dirty="0"/>
          </a:p>
          <a:p>
            <a:pPr lvl="1"/>
            <a:r>
              <a:rPr lang="en-US" sz="2800" dirty="0"/>
              <a:t>Utilitarianism might be too simple</a:t>
            </a:r>
          </a:p>
          <a:p>
            <a:pPr lvl="2"/>
            <a:r>
              <a:rPr lang="en-US" sz="2400" dirty="0"/>
              <a:t>It also seems to matter how goods are </a:t>
            </a:r>
            <a:r>
              <a:rPr lang="en-US" sz="2400" i="1" dirty="0"/>
              <a:t>distributed</a:t>
            </a:r>
            <a:r>
              <a:rPr lang="en-US" sz="2400" dirty="0"/>
              <a:t>, and that we respect people’s </a:t>
            </a:r>
            <a:r>
              <a:rPr lang="en-US" sz="2400" i="1" dirty="0"/>
              <a:t>rights</a:t>
            </a:r>
            <a:endParaRPr lang="en-US" sz="2400" dirty="0"/>
          </a:p>
          <a:p>
            <a:pPr marL="114300" indent="0">
              <a:buNone/>
            </a:pPr>
            <a:endParaRPr lang="en-US" dirty="0"/>
          </a:p>
        </p:txBody>
      </p:sp>
      <p:sp>
        <p:nvSpPr>
          <p:cNvPr id="4" name="Slide Number Placeholder 3">
            <a:extLst>
              <a:ext uri="{FF2B5EF4-FFF2-40B4-BE49-F238E27FC236}">
                <a16:creationId xmlns:a16="http://schemas.microsoft.com/office/drawing/2014/main" id="{7320C875-8300-BC44-61D2-F7AD4D026538}"/>
              </a:ext>
            </a:extLst>
          </p:cNvPr>
          <p:cNvSpPr>
            <a:spLocks noGrp="1"/>
          </p:cNvSpPr>
          <p:nvPr>
            <p:ph type="sldNum" idx="12"/>
          </p:nvPr>
        </p:nvSpPr>
        <p:spPr>
          <a:xfrm>
            <a:off x="6457950" y="6356350"/>
            <a:ext cx="2057400" cy="365125"/>
          </a:xfrm>
        </p:spPr>
        <p:txBody>
          <a:bodyP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40</a:t>
            </a:fld>
            <a:endParaRPr lang="en-US" dirty="0"/>
          </a:p>
        </p:txBody>
      </p:sp>
    </p:spTree>
    <p:extLst>
      <p:ext uri="{BB962C8B-B14F-4D97-AF65-F5344CB8AC3E}">
        <p14:creationId xmlns:p14="http://schemas.microsoft.com/office/powerpoint/2010/main" val="329641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a:extLst>
              <a:ext uri="{FF2B5EF4-FFF2-40B4-BE49-F238E27FC236}">
                <a16:creationId xmlns:a16="http://schemas.microsoft.com/office/drawing/2014/main" id="{C73BBEEF-B456-4A39-B44B-5A53E698A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026" name="Picture 2" descr="Academy 1">
            <a:extLst>
              <a:ext uri="{FF2B5EF4-FFF2-40B4-BE49-F238E27FC236}">
                <a16:creationId xmlns:a16="http://schemas.microsoft.com/office/drawing/2014/main" id="{11C2EA68-450E-E0F6-8D6B-C03D78BFFF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014" t="19570" r="36010" b="23872"/>
          <a:stretch/>
        </p:blipFill>
        <p:spPr bwMode="auto">
          <a:xfrm>
            <a:off x="0" y="-20"/>
            <a:ext cx="4572001" cy="685802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033" name="Rectangle 1032">
            <a:extLst>
              <a:ext uri="{FF2B5EF4-FFF2-40B4-BE49-F238E27FC236}">
                <a16:creationId xmlns:a16="http://schemas.microsoft.com/office/drawing/2014/main" id="{13A48C6C-3CC4-4EE5-A773-EC1EB7F59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0"/>
          </a:xfrm>
          <a:prstGeom prst="rect">
            <a:avLst/>
          </a:prstGeom>
          <a:ln>
            <a:noFill/>
          </a:ln>
          <a:effectLst>
            <a:outerShdw blurRad="596900" dist="330200" dir="882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D3069C-8E45-2F4E-9DAD-CACA6622E0F9}"/>
              </a:ext>
            </a:extLst>
          </p:cNvPr>
          <p:cNvSpPr>
            <a:spLocks noGrp="1"/>
          </p:cNvSpPr>
          <p:nvPr>
            <p:ph type="title"/>
          </p:nvPr>
        </p:nvSpPr>
        <p:spPr>
          <a:xfrm>
            <a:off x="4778476" y="771099"/>
            <a:ext cx="4365521" cy="3630304"/>
          </a:xfrm>
        </p:spPr>
        <p:txBody>
          <a:bodyPr vert="horz" lIns="91440" tIns="45720" rIns="91440" bIns="45720" rtlCol="0" anchor="t">
            <a:normAutofit/>
          </a:bodyPr>
          <a:lstStyle/>
          <a:p>
            <a:pPr>
              <a:spcBef>
                <a:spcPct val="0"/>
              </a:spcBef>
            </a:pPr>
            <a:r>
              <a:rPr lang="en-US" sz="4200" kern="1200" dirty="0">
                <a:solidFill>
                  <a:srgbClr val="7030A0"/>
                </a:solidFill>
                <a:latin typeface="Calibri" panose="020F0502020204030204" pitchFamily="34" charset="0"/>
                <a:ea typeface="+mj-ea"/>
                <a:cs typeface="Calibri" panose="020F0502020204030204" pitchFamily="34" charset="0"/>
              </a:rPr>
              <a:t>Want to talk more about ethics?</a:t>
            </a:r>
            <a:br>
              <a:rPr lang="en-US" sz="4200" kern="1200" dirty="0">
                <a:solidFill>
                  <a:srgbClr val="7030A0"/>
                </a:solidFill>
                <a:latin typeface="Calibri" panose="020F0502020204030204" pitchFamily="34" charset="0"/>
                <a:ea typeface="+mj-ea"/>
                <a:cs typeface="Calibri" panose="020F0502020204030204" pitchFamily="34" charset="0"/>
              </a:rPr>
            </a:br>
            <a:br>
              <a:rPr lang="en-US" sz="4200" kern="1200" dirty="0">
                <a:solidFill>
                  <a:srgbClr val="7030A0"/>
                </a:solidFill>
                <a:latin typeface="Calibri" panose="020F0502020204030204" pitchFamily="34" charset="0"/>
                <a:ea typeface="+mj-ea"/>
                <a:cs typeface="Calibri" panose="020F0502020204030204" pitchFamily="34" charset="0"/>
              </a:rPr>
            </a:br>
            <a:r>
              <a:rPr lang="en-US" sz="4200" kern="1200" dirty="0">
                <a:solidFill>
                  <a:srgbClr val="7030A0"/>
                </a:solidFill>
                <a:latin typeface="Calibri" panose="020F0502020204030204" pitchFamily="34" charset="0"/>
                <a:ea typeface="+mj-ea"/>
                <a:cs typeface="Calibri" panose="020F0502020204030204" pitchFamily="34" charset="0"/>
              </a:rPr>
              <a:t>Or ethics opportunities at Stanford?</a:t>
            </a:r>
          </a:p>
        </p:txBody>
      </p:sp>
      <p:sp useBgFill="1">
        <p:nvSpPr>
          <p:cNvPr id="1035" name="Rectangle 1034">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5143500"/>
            <a:ext cx="4572000" cy="1714500"/>
          </a:xfrm>
          <a:prstGeom prst="rect">
            <a:avLst/>
          </a:prstGeom>
          <a:ln>
            <a:noFill/>
          </a:ln>
          <a:effectLst>
            <a:outerShdw blurRad="342900" dist="127000" dir="2400000" sx="90000" sy="90000" algn="t" rotWithShape="0">
              <a:srgbClr val="0000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Google Shape;831;p77">
            <a:extLst>
              <a:ext uri="{FF2B5EF4-FFF2-40B4-BE49-F238E27FC236}">
                <a16:creationId xmlns:a16="http://schemas.microsoft.com/office/drawing/2014/main" id="{0202DB0F-8318-586C-1C62-D82430849F3E}"/>
              </a:ext>
            </a:extLst>
          </p:cNvPr>
          <p:cNvSpPr txBox="1">
            <a:spLocks noGrp="1"/>
          </p:cNvSpPr>
          <p:nvPr>
            <p:ph type="body" idx="1"/>
          </p:nvPr>
        </p:nvSpPr>
        <p:spPr>
          <a:xfrm>
            <a:off x="4571999" y="5172502"/>
            <a:ext cx="4572001" cy="1366399"/>
          </a:xfrm>
          <a:prstGeom prst="rect">
            <a:avLst/>
          </a:prstGeom>
          <a:noFill/>
          <a:ln>
            <a:noFill/>
          </a:ln>
        </p:spPr>
        <p:txBody>
          <a:bodyPr spcFirstLastPara="1" wrap="square" lIns="91425" tIns="45700" rIns="91425" bIns="45700" anchor="t" anchorCtr="0">
            <a:noAutofit/>
          </a:bodyPr>
          <a:lstStyle/>
          <a:p>
            <a:pPr marL="114300" indent="0">
              <a:buNone/>
            </a:pPr>
            <a:r>
              <a:rPr lang="en-US" sz="2800" dirty="0">
                <a:solidFill>
                  <a:srgbClr val="7030A0"/>
                </a:solidFill>
              </a:rPr>
              <a:t>Dan Webber </a:t>
            </a:r>
            <a:r>
              <a:rPr lang="en-US" sz="2800" dirty="0">
                <a:solidFill>
                  <a:srgbClr val="7030A0"/>
                </a:solidFill>
                <a:hlinkClick r:id="rId3"/>
              </a:rPr>
              <a:t>webberdf@stanford.edu</a:t>
            </a:r>
            <a:endParaRPr lang="en-US" sz="2800" dirty="0">
              <a:solidFill>
                <a:srgbClr val="7030A0"/>
              </a:solidFill>
            </a:endParaRPr>
          </a:p>
          <a:p>
            <a:pPr marL="114300" indent="0">
              <a:buNone/>
            </a:pPr>
            <a:r>
              <a:rPr lang="en-US" sz="2800" dirty="0">
                <a:solidFill>
                  <a:srgbClr val="7030A0"/>
                </a:solidFill>
              </a:rPr>
              <a:t>Email to set up a meeting!</a:t>
            </a:r>
            <a:endParaRPr lang="en-US" sz="2800" dirty="0">
              <a:solidFill>
                <a:srgbClr val="7030A0"/>
              </a:solidFill>
              <a:cs typeface="Calibri"/>
            </a:endParaRPr>
          </a:p>
        </p:txBody>
      </p:sp>
    </p:spTree>
    <p:extLst>
      <p:ext uri="{BB962C8B-B14F-4D97-AF65-F5344CB8AC3E}">
        <p14:creationId xmlns:p14="http://schemas.microsoft.com/office/powerpoint/2010/main" val="374676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8AC1F-0C10-477C-73E2-CE7275A0E7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6C6871-15F9-D75D-C1D2-148A4A83A97C}"/>
              </a:ext>
            </a:extLst>
          </p:cNvPr>
          <p:cNvSpPr>
            <a:spLocks noGrp="1"/>
          </p:cNvSpPr>
          <p:nvPr>
            <p:ph type="title"/>
          </p:nvPr>
        </p:nvSpPr>
        <p:spPr/>
        <p:txBody>
          <a:bodyPr/>
          <a:lstStyle/>
          <a:p>
            <a:r>
              <a:rPr lang="en-US" dirty="0"/>
              <a:t>… but that still left us with a problem</a:t>
            </a:r>
          </a:p>
        </p:txBody>
      </p:sp>
      <p:sp>
        <p:nvSpPr>
          <p:cNvPr id="3" name="Text Placeholder 2">
            <a:extLst>
              <a:ext uri="{FF2B5EF4-FFF2-40B4-BE49-F238E27FC236}">
                <a16:creationId xmlns:a16="http://schemas.microsoft.com/office/drawing/2014/main" id="{3ABB6B3F-D382-2B81-F8B6-E1FB541518FF}"/>
              </a:ext>
            </a:extLst>
          </p:cNvPr>
          <p:cNvSpPr>
            <a:spLocks noGrp="1"/>
          </p:cNvSpPr>
          <p:nvPr>
            <p:ph type="body" idx="1"/>
          </p:nvPr>
        </p:nvSpPr>
        <p:spPr>
          <a:xfrm>
            <a:off x="628649" y="1756849"/>
            <a:ext cx="8173679" cy="1325564"/>
          </a:xfrm>
        </p:spPr>
        <p:txBody>
          <a:bodyPr/>
          <a:lstStyle/>
          <a:p>
            <a:pPr marL="114300" indent="0">
              <a:buNone/>
            </a:pPr>
            <a:r>
              <a:rPr lang="en-US" i="1" dirty="0"/>
              <a:t>Which function should we use for </a:t>
            </a:r>
            <a:r>
              <a:rPr lang="en-US" b="1" i="1" dirty="0"/>
              <a:t>f</a:t>
            </a:r>
            <a:r>
              <a:rPr lang="en-US" i="1" dirty="0"/>
              <a:t>?</a:t>
            </a:r>
            <a:endParaRPr lang="en-US" b="1" i="1" dirty="0"/>
          </a:p>
        </p:txBody>
      </p:sp>
      <p:sp>
        <p:nvSpPr>
          <p:cNvPr id="4" name="Slide Number Placeholder 3">
            <a:extLst>
              <a:ext uri="{FF2B5EF4-FFF2-40B4-BE49-F238E27FC236}">
                <a16:creationId xmlns:a16="http://schemas.microsoft.com/office/drawing/2014/main" id="{1409D824-D493-5E4B-37DB-E08EB66AEE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graphicFrame>
        <p:nvGraphicFramePr>
          <p:cNvPr id="6" name="Table 5">
            <a:extLst>
              <a:ext uri="{FF2B5EF4-FFF2-40B4-BE49-F238E27FC236}">
                <a16:creationId xmlns:a16="http://schemas.microsoft.com/office/drawing/2014/main" id="{1E0A75E1-06E0-B1E7-77E5-080085C22D63}"/>
              </a:ext>
            </a:extLst>
          </p:cNvPr>
          <p:cNvGraphicFramePr>
            <a:graphicFrameLocks noGrp="1"/>
          </p:cNvGraphicFramePr>
          <p:nvPr/>
        </p:nvGraphicFramePr>
        <p:xfrm>
          <a:off x="105697" y="3082413"/>
          <a:ext cx="5955890" cy="3849496"/>
        </p:xfrm>
        <a:graphic>
          <a:graphicData uri="http://schemas.openxmlformats.org/drawingml/2006/table">
            <a:tbl>
              <a:tblPr firstRow="1" bandRow="1">
                <a:tableStyleId>{720D46EC-EA9A-41D6-8947-1561CB71840C}</a:tableStyleId>
              </a:tblPr>
              <a:tblGrid>
                <a:gridCol w="1988574">
                  <a:extLst>
                    <a:ext uri="{9D8B030D-6E8A-4147-A177-3AD203B41FA5}">
                      <a16:colId xmlns:a16="http://schemas.microsoft.com/office/drawing/2014/main" val="388634326"/>
                    </a:ext>
                  </a:extLst>
                </a:gridCol>
                <a:gridCol w="1165123">
                  <a:extLst>
                    <a:ext uri="{9D8B030D-6E8A-4147-A177-3AD203B41FA5}">
                      <a16:colId xmlns:a16="http://schemas.microsoft.com/office/drawing/2014/main" val="2718288171"/>
                    </a:ext>
                  </a:extLst>
                </a:gridCol>
                <a:gridCol w="1504335">
                  <a:extLst>
                    <a:ext uri="{9D8B030D-6E8A-4147-A177-3AD203B41FA5}">
                      <a16:colId xmlns:a16="http://schemas.microsoft.com/office/drawing/2014/main" val="847603897"/>
                    </a:ext>
                  </a:extLst>
                </a:gridCol>
                <a:gridCol w="1297858">
                  <a:extLst>
                    <a:ext uri="{9D8B030D-6E8A-4147-A177-3AD203B41FA5}">
                      <a16:colId xmlns:a16="http://schemas.microsoft.com/office/drawing/2014/main" val="4273065679"/>
                    </a:ext>
                  </a:extLst>
                </a:gridCol>
              </a:tblGrid>
              <a:tr h="749052">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a:t>
                      </a:r>
                    </a:p>
                    <a:p>
                      <a:r>
                        <a:rPr lang="en-US" sz="2400" b="1" dirty="0">
                          <a:latin typeface="Calibri" panose="020F0502020204030204" pitchFamily="34" charset="0"/>
                          <a:cs typeface="Calibri" panose="020F0502020204030204" pitchFamily="34" charset="0"/>
                        </a:rPr>
                        <a:t>SF -&gt; LA</a:t>
                      </a:r>
                    </a:p>
                  </a:txBody>
                  <a:tcPr/>
                </a:tc>
                <a:tc>
                  <a:txBody>
                    <a:bodyPr/>
                    <a:lstStyle/>
                    <a:p>
                      <a:r>
                        <a:rPr lang="en-US" sz="2400" b="1" dirty="0">
                          <a:latin typeface="Calibri" panose="020F0502020204030204" pitchFamily="34" charset="0"/>
                          <a:cs typeface="Calibri" panose="020F0502020204030204" pitchFamily="34" charset="0"/>
                        </a:rPr>
                        <a:t>Emissions reduction</a:t>
                      </a:r>
                    </a:p>
                  </a:txBody>
                  <a:tcPr/>
                </a:tc>
                <a:tc>
                  <a:txBody>
                    <a:bodyPr/>
                    <a:lstStyle/>
                    <a:p>
                      <a:r>
                        <a:rPr lang="en-US" sz="2400" b="1" dirty="0">
                          <a:latin typeface="Calibri" panose="020F0502020204030204" pitchFamily="34" charset="0"/>
                          <a:cs typeface="Calibri" panose="020F0502020204030204" pitchFamily="34" charset="0"/>
                        </a:rPr>
                        <a:t>f(t, e)</a:t>
                      </a:r>
                    </a:p>
                  </a:txBody>
                  <a:tcPr/>
                </a:tc>
                <a:extLst>
                  <a:ext uri="{0D108BD9-81ED-4DB2-BD59-A6C34878D82A}">
                    <a16:rowId xmlns:a16="http://schemas.microsoft.com/office/drawing/2014/main" val="1246052345"/>
                  </a:ext>
                </a:extLst>
              </a:tr>
              <a:tr h="600445">
                <a:tc>
                  <a:txBody>
                    <a:bodyPr/>
                    <a:lstStyle/>
                    <a:p>
                      <a:r>
                        <a:rPr lang="en-US" sz="2400" dirty="0">
                          <a:latin typeface="Calibri" panose="020F0502020204030204" pitchFamily="34" charset="0"/>
                          <a:cs typeface="Calibri" panose="020F0502020204030204" pitchFamily="34" charset="0"/>
                        </a:rPr>
                        <a:t>Coastal</a:t>
                      </a:r>
                    </a:p>
                  </a:txBody>
                  <a:tcPr/>
                </a:tc>
                <a:tc>
                  <a:txBody>
                    <a:bodyPr/>
                    <a:lstStyle/>
                    <a:p>
                      <a:r>
                        <a:rPr lang="en-US" sz="2400" dirty="0">
                          <a:latin typeface="Calibri" panose="020F0502020204030204" pitchFamily="34" charset="0"/>
                          <a:cs typeface="Calibri" panose="020F0502020204030204" pitchFamily="34" charset="0"/>
                        </a:rPr>
                        <a:t>180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r>
                        <a:rPr lang="en-US" sz="24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566321374"/>
                  </a:ext>
                </a:extLst>
              </a:tr>
              <a:tr h="600445">
                <a:tc>
                  <a:txBody>
                    <a:bodyPr/>
                    <a:lstStyle/>
                    <a:p>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135</a:t>
                      </a:r>
                    </a:p>
                  </a:txBody>
                  <a:tcPr/>
                </a:tc>
                <a:tc>
                  <a:txBody>
                    <a:bodyPr/>
                    <a:lstStyle/>
                    <a:p>
                      <a:r>
                        <a:rPr lang="en-US" sz="2400" dirty="0">
                          <a:latin typeface="Calibri" panose="020F0502020204030204" pitchFamily="34" charset="0"/>
                          <a:cs typeface="Calibri" panose="020F0502020204030204" pitchFamily="34" charset="0"/>
                        </a:rPr>
                        <a:t>1.5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3014746199"/>
                  </a:ext>
                </a:extLst>
              </a:tr>
              <a:tr h="62475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27305222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1605404680"/>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2304492726"/>
                  </a:ext>
                </a:extLst>
              </a:tr>
            </a:tbl>
          </a:graphicData>
        </a:graphic>
      </p:graphicFrame>
      <p:pic>
        <p:nvPicPr>
          <p:cNvPr id="7" name="Picture 6" descr="A map of a city&#10;&#10;Description automatically generated">
            <a:extLst>
              <a:ext uri="{FF2B5EF4-FFF2-40B4-BE49-F238E27FC236}">
                <a16:creationId xmlns:a16="http://schemas.microsoft.com/office/drawing/2014/main" id="{3F916870-1ED0-A436-A050-92E96D86D1E1}"/>
              </a:ext>
            </a:extLst>
          </p:cNvPr>
          <p:cNvPicPr>
            <a:picLocks noChangeAspect="1"/>
          </p:cNvPicPr>
          <p:nvPr/>
        </p:nvPicPr>
        <p:blipFill rotWithShape="1">
          <a:blip r:embed="rId3"/>
          <a:srcRect l="12530" r="11100"/>
          <a:stretch/>
        </p:blipFill>
        <p:spPr>
          <a:xfrm>
            <a:off x="6225388" y="3082413"/>
            <a:ext cx="2918612" cy="3679318"/>
          </a:xfrm>
          <a:prstGeom prst="rect">
            <a:avLst/>
          </a:prstGeom>
        </p:spPr>
      </p:pic>
    </p:spTree>
    <p:extLst>
      <p:ext uri="{BB962C8B-B14F-4D97-AF65-F5344CB8AC3E}">
        <p14:creationId xmlns:p14="http://schemas.microsoft.com/office/powerpoint/2010/main" val="3963067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1FE18-0D8A-119D-8EBC-15479848AF2A}"/>
              </a:ext>
            </a:extLst>
          </p:cNvPr>
          <p:cNvSpPr>
            <a:spLocks noGrp="1"/>
          </p:cNvSpPr>
          <p:nvPr>
            <p:ph type="title"/>
          </p:nvPr>
        </p:nvSpPr>
        <p:spPr/>
        <p:txBody>
          <a:bodyPr/>
          <a:lstStyle/>
          <a:p>
            <a:r>
              <a:rPr lang="en-US" dirty="0"/>
              <a:t>Where we ended up</a:t>
            </a:r>
          </a:p>
        </p:txBody>
      </p:sp>
      <p:sp>
        <p:nvSpPr>
          <p:cNvPr id="3" name="Text Placeholder 2">
            <a:extLst>
              <a:ext uri="{FF2B5EF4-FFF2-40B4-BE49-F238E27FC236}">
                <a16:creationId xmlns:a16="http://schemas.microsoft.com/office/drawing/2014/main" id="{1D3D3B9F-015E-035C-3A5F-8C98A61125EA}"/>
              </a:ext>
            </a:extLst>
          </p:cNvPr>
          <p:cNvSpPr>
            <a:spLocks noGrp="1"/>
          </p:cNvSpPr>
          <p:nvPr>
            <p:ph type="body" idx="1"/>
          </p:nvPr>
        </p:nvSpPr>
        <p:spPr>
          <a:xfrm>
            <a:off x="628650" y="1527464"/>
            <a:ext cx="7886700" cy="4649499"/>
          </a:xfrm>
        </p:spPr>
        <p:txBody>
          <a:bodyPr/>
          <a:lstStyle/>
          <a:p>
            <a:r>
              <a:rPr lang="en-US" dirty="0"/>
              <a:t>When incommensurable values are afoot, technical considerations alone won’t determine the correct weight function</a:t>
            </a:r>
          </a:p>
          <a:p>
            <a:r>
              <a:rPr lang="en-US" dirty="0"/>
              <a:t>Weighing or trading off between different values requires a </a:t>
            </a:r>
            <a:r>
              <a:rPr lang="en-US" i="1" dirty="0"/>
              <a:t>value judgment</a:t>
            </a:r>
            <a:endParaRPr lang="en-US" dirty="0"/>
          </a:p>
          <a:p>
            <a:r>
              <a:rPr lang="en-US" dirty="0"/>
              <a:t>Unanswered question: How do we make good value judgments?</a:t>
            </a:r>
          </a:p>
        </p:txBody>
      </p:sp>
      <p:sp>
        <p:nvSpPr>
          <p:cNvPr id="4" name="Slide Number Placeholder 3">
            <a:extLst>
              <a:ext uri="{FF2B5EF4-FFF2-40B4-BE49-F238E27FC236}">
                <a16:creationId xmlns:a16="http://schemas.microsoft.com/office/drawing/2014/main" id="{1C55124D-ECA0-2906-8672-EEF7CEBA81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pic>
        <p:nvPicPr>
          <p:cNvPr id="5" name="Picture 4">
            <a:extLst>
              <a:ext uri="{FF2B5EF4-FFF2-40B4-BE49-F238E27FC236}">
                <a16:creationId xmlns:a16="http://schemas.microsoft.com/office/drawing/2014/main" id="{D55AAC68-5531-D235-D16B-421B2AD747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5328" y="4203290"/>
            <a:ext cx="2018400" cy="2654710"/>
          </a:xfrm>
          <a:prstGeom prst="rect">
            <a:avLst/>
          </a:prstGeom>
        </p:spPr>
      </p:pic>
      <p:pic>
        <p:nvPicPr>
          <p:cNvPr id="6" name="Google Shape;146;p21">
            <a:extLst>
              <a:ext uri="{FF2B5EF4-FFF2-40B4-BE49-F238E27FC236}">
                <a16:creationId xmlns:a16="http://schemas.microsoft.com/office/drawing/2014/main" id="{E01D4FDB-6950-BC4B-CBA8-724F73112EA4}"/>
              </a:ext>
            </a:extLst>
          </p:cNvPr>
          <p:cNvPicPr preferRelativeResize="0"/>
          <p:nvPr/>
        </p:nvPicPr>
        <p:blipFill>
          <a:blip r:embed="rId4">
            <a:alphaModFix/>
          </a:blip>
          <a:stretch>
            <a:fillRect/>
          </a:stretch>
        </p:blipFill>
        <p:spPr>
          <a:xfrm>
            <a:off x="950768" y="4923130"/>
            <a:ext cx="3013785" cy="1017584"/>
          </a:xfrm>
          <a:prstGeom prst="rect">
            <a:avLst/>
          </a:prstGeom>
          <a:noFill/>
          <a:ln>
            <a:noFill/>
          </a:ln>
        </p:spPr>
      </p:pic>
    </p:spTree>
    <p:extLst>
      <p:ext uri="{BB962C8B-B14F-4D97-AF65-F5344CB8AC3E}">
        <p14:creationId xmlns:p14="http://schemas.microsoft.com/office/powerpoint/2010/main" val="224813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E679A-23D5-B682-5169-D2642D7DC1DD}"/>
              </a:ext>
            </a:extLst>
          </p:cNvPr>
          <p:cNvSpPr>
            <a:spLocks noGrp="1"/>
          </p:cNvSpPr>
          <p:nvPr>
            <p:ph type="title"/>
          </p:nvPr>
        </p:nvSpPr>
        <p:spPr/>
        <p:txBody>
          <a:bodyPr/>
          <a:lstStyle/>
          <a:p>
            <a:r>
              <a:rPr lang="en-US" dirty="0"/>
              <a:t>Today</a:t>
            </a:r>
          </a:p>
        </p:txBody>
      </p:sp>
      <p:sp>
        <p:nvSpPr>
          <p:cNvPr id="3" name="Text Placeholder 2">
            <a:extLst>
              <a:ext uri="{FF2B5EF4-FFF2-40B4-BE49-F238E27FC236}">
                <a16:creationId xmlns:a16="http://schemas.microsoft.com/office/drawing/2014/main" id="{1AEF137A-0EA0-3258-7A96-38320115075C}"/>
              </a:ext>
            </a:extLst>
          </p:cNvPr>
          <p:cNvSpPr>
            <a:spLocks noGrp="1"/>
          </p:cNvSpPr>
          <p:nvPr>
            <p:ph type="body" idx="1"/>
          </p:nvPr>
        </p:nvSpPr>
        <p:spPr/>
        <p:txBody>
          <a:bodyPr/>
          <a:lstStyle/>
          <a:p>
            <a:r>
              <a:rPr lang="en-US" dirty="0"/>
              <a:t>Value judgments in algorithms: examples</a:t>
            </a:r>
          </a:p>
          <a:p>
            <a:r>
              <a:rPr lang="en-US" dirty="0"/>
              <a:t>Philosophical theories for weighing values</a:t>
            </a:r>
          </a:p>
          <a:p>
            <a:pPr lvl="1"/>
            <a:r>
              <a:rPr lang="en-US" dirty="0"/>
              <a:t>Pluralism</a:t>
            </a:r>
          </a:p>
          <a:p>
            <a:pPr lvl="1"/>
            <a:r>
              <a:rPr lang="en-US" dirty="0"/>
              <a:t>Utilitarianism</a:t>
            </a:r>
          </a:p>
          <a:p>
            <a:pPr lvl="1"/>
            <a:r>
              <a:rPr lang="en-US" dirty="0"/>
              <a:t>Prioritarianism</a:t>
            </a:r>
          </a:p>
          <a:p>
            <a:pPr lvl="1"/>
            <a:r>
              <a:rPr lang="en-US" dirty="0"/>
              <a:t>Deontology and rights</a:t>
            </a:r>
          </a:p>
          <a:p>
            <a:r>
              <a:rPr lang="en-US" dirty="0"/>
              <a:t>Throughout:</a:t>
            </a:r>
          </a:p>
          <a:p>
            <a:pPr lvl="1"/>
            <a:r>
              <a:rPr lang="en-US" dirty="0"/>
              <a:t>How would these theories help us make the kind of value judgments our algorithms rely on?</a:t>
            </a:r>
          </a:p>
          <a:p>
            <a:pPr lvl="1"/>
            <a:r>
              <a:rPr lang="en-US" dirty="0"/>
              <a:t>What can these theories </a:t>
            </a:r>
            <a:r>
              <a:rPr lang="en-US" i="1" dirty="0"/>
              <a:t>not</a:t>
            </a:r>
            <a:r>
              <a:rPr lang="en-US" dirty="0"/>
              <a:t> tell us?</a:t>
            </a:r>
          </a:p>
          <a:p>
            <a:pPr lvl="1"/>
            <a:endParaRPr lang="en-US" dirty="0">
              <a:highlight>
                <a:srgbClr val="FFFF00"/>
              </a:highlight>
            </a:endParaRPr>
          </a:p>
        </p:txBody>
      </p:sp>
      <p:sp>
        <p:nvSpPr>
          <p:cNvPr id="4" name="Slide Number Placeholder 3">
            <a:extLst>
              <a:ext uri="{FF2B5EF4-FFF2-40B4-BE49-F238E27FC236}">
                <a16:creationId xmlns:a16="http://schemas.microsoft.com/office/drawing/2014/main" id="{FB7209A8-CC31-1E8F-E4D4-F8E0590549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extLst>
      <p:ext uri="{BB962C8B-B14F-4D97-AF65-F5344CB8AC3E}">
        <p14:creationId xmlns:p14="http://schemas.microsoft.com/office/powerpoint/2010/main" val="1192996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06A8A-0D76-1B56-6D5D-5ECF9D52DD11}"/>
              </a:ext>
            </a:extLst>
          </p:cNvPr>
          <p:cNvSpPr>
            <a:spLocks noGrp="1"/>
          </p:cNvSpPr>
          <p:nvPr>
            <p:ph type="title"/>
          </p:nvPr>
        </p:nvSpPr>
        <p:spPr/>
        <p:txBody>
          <a:bodyPr/>
          <a:lstStyle/>
          <a:p>
            <a:r>
              <a:rPr lang="en-US" dirty="0"/>
              <a:t>Warning #1</a:t>
            </a:r>
          </a:p>
        </p:txBody>
      </p:sp>
      <p:sp>
        <p:nvSpPr>
          <p:cNvPr id="3" name="Text Placeholder 2">
            <a:extLst>
              <a:ext uri="{FF2B5EF4-FFF2-40B4-BE49-F238E27FC236}">
                <a16:creationId xmlns:a16="http://schemas.microsoft.com/office/drawing/2014/main" id="{C2B8CF4E-99CA-D768-8B6B-32BD102B4C99}"/>
              </a:ext>
            </a:extLst>
          </p:cNvPr>
          <p:cNvSpPr>
            <a:spLocks noGrp="1"/>
          </p:cNvSpPr>
          <p:nvPr>
            <p:ph type="body" idx="1"/>
          </p:nvPr>
        </p:nvSpPr>
        <p:spPr/>
        <p:txBody>
          <a:bodyPr>
            <a:normAutofit/>
          </a:bodyPr>
          <a:lstStyle/>
          <a:p>
            <a:pPr marL="114300" indent="0">
              <a:buNone/>
            </a:pPr>
            <a:r>
              <a:rPr lang="en-US" dirty="0"/>
              <a:t>My hope is that this lecture leaves you better equipped to think about value judgments. But…</a:t>
            </a:r>
          </a:p>
          <a:p>
            <a:r>
              <a:rPr lang="en-US" dirty="0"/>
              <a:t>You should </a:t>
            </a:r>
            <a:r>
              <a:rPr lang="en-US" i="1" dirty="0"/>
              <a:t>not</a:t>
            </a:r>
            <a:r>
              <a:rPr lang="en-US" dirty="0"/>
              <a:t> expect to leave with a simple, precise algorithm for making value judgments</a:t>
            </a:r>
          </a:p>
          <a:p>
            <a:pPr lvl="1"/>
            <a:r>
              <a:rPr lang="en-US" dirty="0"/>
              <a:t>I can’t give you this because I don’t have it myself! It’s an open philosophical question whether there is any such algorithm and, if so, what it is</a:t>
            </a:r>
          </a:p>
          <a:p>
            <a:pPr lvl="1"/>
            <a:r>
              <a:rPr lang="en-US" dirty="0"/>
              <a:t>Just because it’s an open question doesn’t mean it has no answer or that it’s not worth thinking about! Compare: It’s an open question whether P = NP</a:t>
            </a:r>
          </a:p>
        </p:txBody>
      </p:sp>
      <p:sp>
        <p:nvSpPr>
          <p:cNvPr id="4" name="Slide Number Placeholder 3">
            <a:extLst>
              <a:ext uri="{FF2B5EF4-FFF2-40B4-BE49-F238E27FC236}">
                <a16:creationId xmlns:a16="http://schemas.microsoft.com/office/drawing/2014/main" id="{A93892BC-5654-8066-7431-1D712D7476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pic>
        <p:nvPicPr>
          <p:cNvPr id="7" name="Picture 6" descr="A red light with yellow rays&#10;&#10;Description automatically generated">
            <a:extLst>
              <a:ext uri="{FF2B5EF4-FFF2-40B4-BE49-F238E27FC236}">
                <a16:creationId xmlns:a16="http://schemas.microsoft.com/office/drawing/2014/main" id="{F3D0CF98-C372-577E-6DBA-A25276D2551A}"/>
              </a:ext>
            </a:extLst>
          </p:cNvPr>
          <p:cNvPicPr>
            <a:picLocks noChangeAspect="1"/>
          </p:cNvPicPr>
          <p:nvPr/>
        </p:nvPicPr>
        <p:blipFill>
          <a:blip r:embed="rId3"/>
          <a:stretch>
            <a:fillRect/>
          </a:stretch>
        </p:blipFill>
        <p:spPr>
          <a:xfrm>
            <a:off x="7185314" y="0"/>
            <a:ext cx="1958686" cy="2079908"/>
          </a:xfrm>
          <a:prstGeom prst="rect">
            <a:avLst/>
          </a:prstGeom>
        </p:spPr>
      </p:pic>
    </p:spTree>
    <p:extLst>
      <p:ext uri="{BB962C8B-B14F-4D97-AF65-F5344CB8AC3E}">
        <p14:creationId xmlns:p14="http://schemas.microsoft.com/office/powerpoint/2010/main" val="147239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C2644-4011-98CC-B977-6BDF969027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9848D5-A666-D51A-1455-EC2C557E2D79}"/>
              </a:ext>
            </a:extLst>
          </p:cNvPr>
          <p:cNvSpPr>
            <a:spLocks noGrp="1"/>
          </p:cNvSpPr>
          <p:nvPr>
            <p:ph type="title"/>
          </p:nvPr>
        </p:nvSpPr>
        <p:spPr/>
        <p:txBody>
          <a:bodyPr/>
          <a:lstStyle/>
          <a:p>
            <a:r>
              <a:rPr lang="en-US" dirty="0"/>
              <a:t>Warning #1, cont.</a:t>
            </a:r>
          </a:p>
        </p:txBody>
      </p:sp>
      <p:sp>
        <p:nvSpPr>
          <p:cNvPr id="3" name="Text Placeholder 2">
            <a:extLst>
              <a:ext uri="{FF2B5EF4-FFF2-40B4-BE49-F238E27FC236}">
                <a16:creationId xmlns:a16="http://schemas.microsoft.com/office/drawing/2014/main" id="{B1D787AF-AAB3-0CCE-D84D-7F4902C83AF6}"/>
              </a:ext>
            </a:extLst>
          </p:cNvPr>
          <p:cNvSpPr>
            <a:spLocks noGrp="1"/>
          </p:cNvSpPr>
          <p:nvPr>
            <p:ph type="body" idx="1"/>
          </p:nvPr>
        </p:nvSpPr>
        <p:spPr>
          <a:xfrm>
            <a:off x="628650" y="1825624"/>
            <a:ext cx="7886700" cy="4667249"/>
          </a:xfrm>
        </p:spPr>
        <p:txBody>
          <a:bodyPr>
            <a:normAutofit/>
          </a:bodyPr>
          <a:lstStyle/>
          <a:p>
            <a:pPr marL="114300" indent="0">
              <a:buNone/>
            </a:pPr>
            <a:r>
              <a:rPr lang="en-US" dirty="0"/>
              <a:t>My hope is that this lecture leaves you better equipped to think about value judgments. But…</a:t>
            </a:r>
          </a:p>
          <a:p>
            <a:r>
              <a:rPr lang="en-US" dirty="0"/>
              <a:t>Some of you, I hope, will leave this lecture </a:t>
            </a:r>
            <a:r>
              <a:rPr lang="en-US" i="1" dirty="0"/>
              <a:t>less</a:t>
            </a:r>
            <a:r>
              <a:rPr lang="en-US" dirty="0"/>
              <a:t> confident in how to make value judgments than you were before!</a:t>
            </a:r>
          </a:p>
          <a:p>
            <a:r>
              <a:rPr lang="en-US" dirty="0"/>
              <a:t>Informed vs. uninformed uncertainty</a:t>
            </a:r>
          </a:p>
          <a:p>
            <a:pPr lvl="1"/>
            <a:r>
              <a:rPr lang="en-US" dirty="0"/>
              <a:t>It’s better to be uncertain because you’re aware of hard questions and nuance than to be uncertain because you’re totally in the dark</a:t>
            </a:r>
          </a:p>
          <a:p>
            <a:pPr lvl="1"/>
            <a:r>
              <a:rPr lang="en-US" dirty="0"/>
              <a:t>It’s also better to be informed and uncertain than uninformed and confident!</a:t>
            </a:r>
          </a:p>
          <a:p>
            <a:endParaRPr lang="en-US" dirty="0"/>
          </a:p>
        </p:txBody>
      </p:sp>
      <p:sp>
        <p:nvSpPr>
          <p:cNvPr id="4" name="Slide Number Placeholder 3">
            <a:extLst>
              <a:ext uri="{FF2B5EF4-FFF2-40B4-BE49-F238E27FC236}">
                <a16:creationId xmlns:a16="http://schemas.microsoft.com/office/drawing/2014/main" id="{6D1CF182-53B3-6E66-799B-FBCFED48B7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pic>
        <p:nvPicPr>
          <p:cNvPr id="7" name="Picture 6" descr="A red light with yellow rays&#10;&#10;Description automatically generated">
            <a:extLst>
              <a:ext uri="{FF2B5EF4-FFF2-40B4-BE49-F238E27FC236}">
                <a16:creationId xmlns:a16="http://schemas.microsoft.com/office/drawing/2014/main" id="{4F9DAE5E-AA55-9853-8D11-C0286390036A}"/>
              </a:ext>
            </a:extLst>
          </p:cNvPr>
          <p:cNvPicPr>
            <a:picLocks noChangeAspect="1"/>
          </p:cNvPicPr>
          <p:nvPr/>
        </p:nvPicPr>
        <p:blipFill>
          <a:blip r:embed="rId3"/>
          <a:stretch>
            <a:fillRect/>
          </a:stretch>
        </p:blipFill>
        <p:spPr>
          <a:xfrm>
            <a:off x="7185314" y="0"/>
            <a:ext cx="1958686" cy="2079908"/>
          </a:xfrm>
          <a:prstGeom prst="rect">
            <a:avLst/>
          </a:prstGeom>
        </p:spPr>
      </p:pic>
    </p:spTree>
    <p:extLst>
      <p:ext uri="{BB962C8B-B14F-4D97-AF65-F5344CB8AC3E}">
        <p14:creationId xmlns:p14="http://schemas.microsoft.com/office/powerpoint/2010/main" val="176466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21606</TotalTime>
  <Words>2890</Words>
  <Application>Microsoft Macintosh PowerPoint</Application>
  <PresentationFormat>On-screen Show (4:3)</PresentationFormat>
  <Paragraphs>487</Paragraphs>
  <Slides>41</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Cambria Math</vt:lpstr>
      <vt:lpstr>1_Office Theme</vt:lpstr>
      <vt:lpstr>Lecture 14.5</vt:lpstr>
      <vt:lpstr>Recap: What was our first EthiCS lecture about?</vt:lpstr>
      <vt:lpstr>We looked at problems like this:</vt:lpstr>
      <vt:lpstr>We had an idea: sorting with a weight function</vt:lpstr>
      <vt:lpstr>… but that still left us with a problem</vt:lpstr>
      <vt:lpstr>Where we ended up</vt:lpstr>
      <vt:lpstr>Today</vt:lpstr>
      <vt:lpstr>Warning #1</vt:lpstr>
      <vt:lpstr>Warning #1, cont.</vt:lpstr>
      <vt:lpstr>Warning #2</vt:lpstr>
      <vt:lpstr>Value judgments in algorithms</vt:lpstr>
      <vt:lpstr>Last time, we found difficult value judgments in a sorting example</vt:lpstr>
      <vt:lpstr>But many kinds of algorithms presuppose value judgments</vt:lpstr>
      <vt:lpstr>Another example</vt:lpstr>
      <vt:lpstr>It’s a knapsack problem!</vt:lpstr>
      <vt:lpstr>Lots of algorithms operate on items that have a value or weight</vt:lpstr>
      <vt:lpstr>Even harder when the problem involves multiple values and people!</vt:lpstr>
      <vt:lpstr>Yep, it’s another knapsack!</vt:lpstr>
      <vt:lpstr>Ethical Theory</vt:lpstr>
      <vt:lpstr>One Answer: Pluralism</vt:lpstr>
      <vt:lpstr>But are all these values really incommensurable?</vt:lpstr>
      <vt:lpstr>Utilitarianism</vt:lpstr>
      <vt:lpstr>Utilitarianism makes it easy to formulate our problem—right?</vt:lpstr>
      <vt:lpstr>Utilitarianism: measurement problems</vt:lpstr>
      <vt:lpstr>Case Study: Effective Altruism</vt:lpstr>
      <vt:lpstr>Case Study: Effective Altruism</vt:lpstr>
      <vt:lpstr>Utilitarianism is just the tip of an iceberg</vt:lpstr>
      <vt:lpstr>… and is utilitarianism even true?</vt:lpstr>
      <vt:lpstr>PowerPoint Presentation</vt:lpstr>
      <vt:lpstr>Prioritarianism</vt:lpstr>
      <vt:lpstr>PowerPoint Presentation</vt:lpstr>
      <vt:lpstr>Prioritarianism vs Utilitarianism</vt:lpstr>
      <vt:lpstr>Value beyond utility</vt:lpstr>
      <vt:lpstr>Constraints on pursuing the good</vt:lpstr>
      <vt:lpstr>Constraints on pursuing the good</vt:lpstr>
      <vt:lpstr>Deontology and Rights</vt:lpstr>
      <vt:lpstr>Deontology and Rights</vt:lpstr>
      <vt:lpstr>Today</vt:lpstr>
      <vt:lpstr>Satisfied? I hope not!</vt:lpstr>
      <vt:lpstr>PowerPoint Presentation</vt:lpstr>
      <vt:lpstr>Want to talk more about ethics?  Or ethics opportunities at Stanford?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9.5 </dc:title>
  <cp:lastModifiedBy>Webber, Daniel Frederick</cp:lastModifiedBy>
  <cp:revision>280</cp:revision>
  <dcterms:modified xsi:type="dcterms:W3CDTF">2024-03-01T02:34:46Z</dcterms:modified>
</cp:coreProperties>
</file>