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6"/>
  </p:notesMasterIdLst>
  <p:sldIdLst>
    <p:sldId id="256" r:id="rId2"/>
    <p:sldId id="259" r:id="rId3"/>
    <p:sldId id="258" r:id="rId4"/>
    <p:sldId id="260" r:id="rId5"/>
    <p:sldId id="371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381" r:id="rId14"/>
    <p:sldId id="269" r:id="rId15"/>
    <p:sldId id="270" r:id="rId16"/>
    <p:sldId id="271" r:id="rId17"/>
    <p:sldId id="272" r:id="rId18"/>
    <p:sldId id="273" r:id="rId19"/>
    <p:sldId id="372" r:id="rId20"/>
    <p:sldId id="3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40" r:id="rId35"/>
    <p:sldId id="288" r:id="rId36"/>
    <p:sldId id="289" r:id="rId37"/>
    <p:sldId id="290" r:id="rId38"/>
    <p:sldId id="291" r:id="rId39"/>
    <p:sldId id="316" r:id="rId40"/>
    <p:sldId id="293" r:id="rId41"/>
    <p:sldId id="377" r:id="rId42"/>
    <p:sldId id="294" r:id="rId43"/>
    <p:sldId id="295" r:id="rId44"/>
    <p:sldId id="296" r:id="rId45"/>
    <p:sldId id="297" r:id="rId46"/>
    <p:sldId id="298" r:id="rId47"/>
    <p:sldId id="301" r:id="rId48"/>
    <p:sldId id="374" r:id="rId49"/>
    <p:sldId id="302" r:id="rId50"/>
    <p:sldId id="306" r:id="rId51"/>
    <p:sldId id="307" r:id="rId52"/>
    <p:sldId id="319" r:id="rId53"/>
    <p:sldId id="308" r:id="rId54"/>
    <p:sldId id="320" r:id="rId55"/>
    <p:sldId id="309" r:id="rId56"/>
    <p:sldId id="321" r:id="rId57"/>
    <p:sldId id="310" r:id="rId58"/>
    <p:sldId id="311" r:id="rId59"/>
    <p:sldId id="341" r:id="rId60"/>
    <p:sldId id="299" r:id="rId61"/>
    <p:sldId id="303" r:id="rId62"/>
    <p:sldId id="362" r:id="rId63"/>
    <p:sldId id="363" r:id="rId64"/>
    <p:sldId id="317" r:id="rId65"/>
    <p:sldId id="364" r:id="rId66"/>
    <p:sldId id="380" r:id="rId67"/>
    <p:sldId id="375" r:id="rId68"/>
    <p:sldId id="318" r:id="rId69"/>
    <p:sldId id="378" r:id="rId70"/>
    <p:sldId id="379" r:id="rId71"/>
    <p:sldId id="315" r:id="rId72"/>
    <p:sldId id="312" r:id="rId73"/>
    <p:sldId id="313" r:id="rId74"/>
    <p:sldId id="322" r:id="rId75"/>
    <p:sldId id="304" r:id="rId76"/>
    <p:sldId id="325" r:id="rId77"/>
    <p:sldId id="368" r:id="rId78"/>
    <p:sldId id="326" r:id="rId79"/>
    <p:sldId id="327" r:id="rId80"/>
    <p:sldId id="330" r:id="rId81"/>
    <p:sldId id="369" r:id="rId82"/>
    <p:sldId id="331" r:id="rId83"/>
    <p:sldId id="333" r:id="rId84"/>
    <p:sldId id="332" r:id="rId85"/>
    <p:sldId id="334" r:id="rId86"/>
    <p:sldId id="335" r:id="rId87"/>
    <p:sldId id="370" r:id="rId88"/>
    <p:sldId id="336" r:id="rId89"/>
    <p:sldId id="366" r:id="rId90"/>
    <p:sldId id="338" r:id="rId91"/>
    <p:sldId id="339" r:id="rId92"/>
    <p:sldId id="367" r:id="rId93"/>
    <p:sldId id="323" r:id="rId94"/>
    <p:sldId id="342" r:id="rId95"/>
    <p:sldId id="343" r:id="rId96"/>
    <p:sldId id="324" r:id="rId97"/>
    <p:sldId id="344" r:id="rId98"/>
    <p:sldId id="346" r:id="rId99"/>
    <p:sldId id="345" r:id="rId100"/>
    <p:sldId id="348" r:id="rId101"/>
    <p:sldId id="347" r:id="rId102"/>
    <p:sldId id="349" r:id="rId103"/>
    <p:sldId id="350" r:id="rId104"/>
    <p:sldId id="351" r:id="rId105"/>
    <p:sldId id="352" r:id="rId106"/>
    <p:sldId id="353" r:id="rId107"/>
    <p:sldId id="355" r:id="rId108"/>
    <p:sldId id="354" r:id="rId109"/>
    <p:sldId id="356" r:id="rId110"/>
    <p:sldId id="357" r:id="rId111"/>
    <p:sldId id="358" r:id="rId112"/>
    <p:sldId id="359" r:id="rId113"/>
    <p:sldId id="360" r:id="rId114"/>
    <p:sldId id="361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AB"/>
    <a:srgbClr val="FF8600"/>
    <a:srgbClr val="E95669"/>
    <a:srgbClr val="FFAADC"/>
    <a:srgbClr val="0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35"/>
    <p:restoredTop sz="94700"/>
  </p:normalViewPr>
  <p:slideViewPr>
    <p:cSldViewPr snapToGrid="0" snapToObjects="1">
      <p:cViewPr varScale="1">
        <p:scale>
          <a:sx n="121" d="100"/>
          <a:sy n="121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14491-3B2A-DF43-BCFD-BAD0B57123F4}" type="datetimeFigureOut">
              <a:rPr lang="en-US" smtClean="0"/>
              <a:t>2/25/24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D491B-1C88-6C4C-8429-3C290B1EA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865B-0F62-1F41-B380-9A8F3EBD3FA8}" type="datetime1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8A7C-5DD1-574A-B743-A114A72587FD}" type="datetime1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ACC0-9717-7248-9973-BBB3DDAE82B1}" type="datetime1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D715E-9122-0448-AF57-2ED17D08BF2C}" type="datetime1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2061C-B995-9948-8A6D-9CC16DE1FBD1}" type="datetime1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137B-AB78-944A-8B41-79421345309E}" type="datetime1">
              <a:rPr lang="en-US" smtClean="0"/>
              <a:t>2/25/24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24B72-B59C-0849-A54C-8C8D36DBC8FC}" type="datetime1">
              <a:rPr lang="en-US" smtClean="0"/>
              <a:t>2/25/24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FC7D1-ABCE-1D42-92F4-4E78ABEFFE6D}" type="datetime1">
              <a:rPr lang="en-US" smtClean="0"/>
              <a:t>2/25/24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E872-5E49-DF47-AF2B-33EF263175FE}" type="datetime1">
              <a:rPr lang="en-US" smtClean="0"/>
              <a:t>2/25/24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D26B7-0F46-9F45-A8CD-E556F1243946}" type="datetime1">
              <a:rPr lang="en-US" smtClean="0"/>
              <a:t>2/25/24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5081-4993-BF43-A18A-E04E221FEA74}" type="datetime1">
              <a:rPr lang="en-US" smtClean="0"/>
              <a:t>2/25/24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AB94-69DE-3642-90FD-8106619DC16A}" type="datetime1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FF170-42D9-E44F-9C55-E217B723E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Relationship Id="rId9" Type="http://schemas.openxmlformats.org/officeDocument/2006/relationships/image" Target="../media/image42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44.tiff"/><Relationship Id="rId4" Type="http://schemas.openxmlformats.org/officeDocument/2006/relationships/image" Target="../media/image16.tiff"/><Relationship Id="rId9" Type="http://schemas.openxmlformats.org/officeDocument/2006/relationships/image" Target="../media/image43.tif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44.tiff"/><Relationship Id="rId4" Type="http://schemas.openxmlformats.org/officeDocument/2006/relationships/image" Target="../media/image16.tiff"/><Relationship Id="rId9" Type="http://schemas.openxmlformats.org/officeDocument/2006/relationships/image" Target="../media/image43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9.tiff"/><Relationship Id="rId7" Type="http://schemas.openxmlformats.org/officeDocument/2006/relationships/image" Target="../media/image40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6.tiff"/><Relationship Id="rId9" Type="http://schemas.openxmlformats.org/officeDocument/2006/relationships/image" Target="../media/image4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54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54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52.tiff"/><Relationship Id="rId7" Type="http://schemas.openxmlformats.org/officeDocument/2006/relationships/image" Target="../media/image53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33.tiff"/><Relationship Id="rId7" Type="http://schemas.openxmlformats.org/officeDocument/2006/relationships/image" Target="../media/image53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56.tif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55.tiff"/><Relationship Id="rId7" Type="http://schemas.openxmlformats.org/officeDocument/2006/relationships/image" Target="../media/image31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33.tiff"/><Relationship Id="rId9" Type="http://schemas.openxmlformats.org/officeDocument/2006/relationships/image" Target="../media/image5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33.tiff"/><Relationship Id="rId7" Type="http://schemas.openxmlformats.org/officeDocument/2006/relationships/image" Target="../media/image5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56.tif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33.tiff"/><Relationship Id="rId7" Type="http://schemas.openxmlformats.org/officeDocument/2006/relationships/image" Target="../media/image32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54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64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64.tiff"/><Relationship Id="rId3" Type="http://schemas.openxmlformats.org/officeDocument/2006/relationships/image" Target="../media/image16.tiff"/><Relationship Id="rId7" Type="http://schemas.openxmlformats.org/officeDocument/2006/relationships/image" Target="../media/image59.tiff"/><Relationship Id="rId12" Type="http://schemas.openxmlformats.org/officeDocument/2006/relationships/image" Target="../media/image63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2.tiff"/><Relationship Id="rId5" Type="http://schemas.openxmlformats.org/officeDocument/2006/relationships/image" Target="../media/image20.tiff"/><Relationship Id="rId10" Type="http://schemas.openxmlformats.org/officeDocument/2006/relationships/image" Target="../media/image61.tiff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Relationship Id="rId9" Type="http://schemas.openxmlformats.org/officeDocument/2006/relationships/image" Target="../media/image73.tif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F6E6C"/>
                </a:solidFill>
              </a:rPr>
              <a:t>More dynamic programming!</a:t>
            </a:r>
          </a:p>
          <a:p>
            <a:r>
              <a:rPr lang="en-US" dirty="0"/>
              <a:t>Longest Common Subsequences, Knapsack, and </a:t>
            </a:r>
          </a:p>
          <a:p>
            <a:r>
              <a:rPr lang="en-US" dirty="0"/>
              <a:t>(if time) independent sets in trees.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53219-8DA6-9B4E-A070-B31EDFF7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9089E-5195-B549-A565-672C84DD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1: </a:t>
            </a:r>
            <a:br>
              <a:rPr lang="en-US" dirty="0"/>
            </a:br>
            <a:r>
              <a:rPr lang="en-US" sz="3600" dirty="0">
                <a:solidFill>
                  <a:schemeClr val="accent4"/>
                </a:solidFill>
              </a:rPr>
              <a:t>the root is </a:t>
            </a:r>
            <a:r>
              <a:rPr lang="en-US" sz="3600" b="1" dirty="0">
                <a:solidFill>
                  <a:schemeClr val="accent4"/>
                </a:solidFill>
              </a:rPr>
              <a:t>not</a:t>
            </a:r>
            <a:r>
              <a:rPr lang="en-US" sz="3600" dirty="0">
                <a:solidFill>
                  <a:schemeClr val="accent4"/>
                </a:solidFill>
              </a:rPr>
              <a:t> in a maximal independent set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717670" cy="4351338"/>
          </a:xfrm>
        </p:spPr>
        <p:txBody>
          <a:bodyPr/>
          <a:lstStyle/>
          <a:p>
            <a:r>
              <a:rPr lang="en-US" dirty="0"/>
              <a:t>Use the optimal solution from </a:t>
            </a:r>
            <a:r>
              <a:rPr lang="en-US" dirty="0">
                <a:solidFill>
                  <a:srgbClr val="B400AB"/>
                </a:solidFill>
              </a:rPr>
              <a:t>these smaller problems.</a:t>
            </a:r>
          </a:p>
        </p:txBody>
      </p:sp>
      <p:sp>
        <p:nvSpPr>
          <p:cNvPr id="4" name="Oval 3"/>
          <p:cNvSpPr/>
          <p:nvPr/>
        </p:nvSpPr>
        <p:spPr>
          <a:xfrm>
            <a:off x="6192336" y="160774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360752" y="3114978"/>
            <a:ext cx="625033" cy="6250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25338" y="3047102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03" y="4782799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0109" y="4782799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2915" y="4782798"/>
            <a:ext cx="625033" cy="6250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85785" y="4782797"/>
            <a:ext cx="625033" cy="6250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7" idx="1"/>
            <a:endCxn id="6" idx="5"/>
          </p:cNvCxnSpPr>
          <p:nvPr/>
        </p:nvCxnSpPr>
        <p:spPr>
          <a:xfrm flipH="1" flipV="1">
            <a:off x="6725835" y="2141246"/>
            <a:ext cx="726451" cy="106526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7"/>
            <a:endCxn id="6" idx="3"/>
          </p:cNvCxnSpPr>
          <p:nvPr/>
        </p:nvCxnSpPr>
        <p:spPr>
          <a:xfrm flipV="1">
            <a:off x="5658837" y="2141246"/>
            <a:ext cx="625033" cy="99739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0"/>
            <a:endCxn id="8" idx="4"/>
          </p:cNvCxnSpPr>
          <p:nvPr/>
        </p:nvCxnSpPr>
        <p:spPr>
          <a:xfrm flipH="1" flipV="1">
            <a:off x="5437855" y="3672135"/>
            <a:ext cx="441965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  <a:endCxn id="8" idx="4"/>
          </p:cNvCxnSpPr>
          <p:nvPr/>
        </p:nvCxnSpPr>
        <p:spPr>
          <a:xfrm flipV="1">
            <a:off x="4932626" y="3672135"/>
            <a:ext cx="505229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0"/>
            <a:endCxn id="8" idx="4"/>
          </p:cNvCxnSpPr>
          <p:nvPr/>
        </p:nvCxnSpPr>
        <p:spPr>
          <a:xfrm flipV="1">
            <a:off x="3985432" y="3672135"/>
            <a:ext cx="1452423" cy="111066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5"/>
            <a:endCxn id="12" idx="0"/>
          </p:cNvCxnSpPr>
          <p:nvPr/>
        </p:nvCxnSpPr>
        <p:spPr>
          <a:xfrm>
            <a:off x="7894251" y="3648477"/>
            <a:ext cx="404051" cy="11343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7743780" y="5407830"/>
            <a:ext cx="1036173" cy="1042786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>
            <a:off x="5361732" y="5383618"/>
            <a:ext cx="1036173" cy="104278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>
            <a:off x="4601841" y="5383618"/>
            <a:ext cx="657105" cy="66843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3462882" y="5383618"/>
            <a:ext cx="1036173" cy="1042786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951544" y="2662177"/>
            <a:ext cx="879676" cy="833377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735357" y="2823608"/>
            <a:ext cx="4154427" cy="3945190"/>
          </a:xfrm>
          <a:custGeom>
            <a:avLst/>
            <a:gdLst>
              <a:gd name="connsiteX0" fmla="*/ 3839063 w 4154427"/>
              <a:gd name="connsiteY0" fmla="*/ 3727663 h 3945190"/>
              <a:gd name="connsiteX1" fmla="*/ 4151580 w 4154427"/>
              <a:gd name="connsiteY1" fmla="*/ 2628068 h 3945190"/>
              <a:gd name="connsiteX2" fmla="*/ 3677018 w 4154427"/>
              <a:gd name="connsiteY2" fmla="*/ 799268 h 3945190"/>
              <a:gd name="connsiteX3" fmla="*/ 2901514 w 4154427"/>
              <a:gd name="connsiteY3" fmla="*/ 615 h 3945190"/>
              <a:gd name="connsiteX4" fmla="*/ 1304208 w 4154427"/>
              <a:gd name="connsiteY4" fmla="*/ 695096 h 3945190"/>
              <a:gd name="connsiteX5" fmla="*/ 112015 w 4154427"/>
              <a:gd name="connsiteY5" fmla="*/ 2153506 h 3945190"/>
              <a:gd name="connsiteX6" fmla="*/ 308785 w 4154427"/>
              <a:gd name="connsiteY6" fmla="*/ 3831835 h 3945190"/>
              <a:gd name="connsiteX7" fmla="*/ 2392228 w 4154427"/>
              <a:gd name="connsiteY7" fmla="*/ 3797111 h 3945190"/>
              <a:gd name="connsiteX8" fmla="*/ 3839063 w 4154427"/>
              <a:gd name="connsiteY8" fmla="*/ 3727663 h 394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4427" h="3945190">
                <a:moveTo>
                  <a:pt x="3839063" y="3727663"/>
                </a:moveTo>
                <a:cubicBezTo>
                  <a:pt x="4008825" y="3421898"/>
                  <a:pt x="4178587" y="3116134"/>
                  <a:pt x="4151580" y="2628068"/>
                </a:cubicBezTo>
                <a:cubicBezTo>
                  <a:pt x="4124573" y="2140002"/>
                  <a:pt x="3885362" y="1237177"/>
                  <a:pt x="3677018" y="799268"/>
                </a:cubicBezTo>
                <a:cubicBezTo>
                  <a:pt x="3468674" y="361359"/>
                  <a:pt x="3296982" y="17977"/>
                  <a:pt x="2901514" y="615"/>
                </a:cubicBezTo>
                <a:cubicBezTo>
                  <a:pt x="2506046" y="-16747"/>
                  <a:pt x="1769124" y="336281"/>
                  <a:pt x="1304208" y="695096"/>
                </a:cubicBezTo>
                <a:cubicBezTo>
                  <a:pt x="839292" y="1053911"/>
                  <a:pt x="277919" y="1630716"/>
                  <a:pt x="112015" y="2153506"/>
                </a:cubicBezTo>
                <a:cubicBezTo>
                  <a:pt x="-53889" y="2676296"/>
                  <a:pt x="-71250" y="3557901"/>
                  <a:pt x="308785" y="3831835"/>
                </a:cubicBezTo>
                <a:cubicBezTo>
                  <a:pt x="688820" y="4105769"/>
                  <a:pt x="2392228" y="3797111"/>
                  <a:pt x="2392228" y="3797111"/>
                </a:cubicBezTo>
                <a:lnTo>
                  <a:pt x="3839063" y="3727663"/>
                </a:lnTo>
                <a:close/>
              </a:path>
            </a:pathLst>
          </a:custGeom>
          <a:noFill/>
          <a:ln w="3810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077927" y="2540524"/>
            <a:ext cx="1994038" cy="4251373"/>
          </a:xfrm>
          <a:custGeom>
            <a:avLst/>
            <a:gdLst>
              <a:gd name="connsiteX0" fmla="*/ 561364 w 1994038"/>
              <a:gd name="connsiteY0" fmla="*/ 295273 h 4251373"/>
              <a:gd name="connsiteX1" fmla="*/ 52078 w 1994038"/>
              <a:gd name="connsiteY1" fmla="*/ 700387 h 4251373"/>
              <a:gd name="connsiteX2" fmla="*/ 133101 w 1994038"/>
              <a:gd name="connsiteY2" fmla="*/ 2425015 h 4251373"/>
              <a:gd name="connsiteX3" fmla="*/ 121526 w 1994038"/>
              <a:gd name="connsiteY3" fmla="*/ 4022322 h 4251373"/>
              <a:gd name="connsiteX4" fmla="*/ 1846154 w 1994038"/>
              <a:gd name="connsiteY4" fmla="*/ 4103344 h 4251373"/>
              <a:gd name="connsiteX5" fmla="*/ 1823005 w 1994038"/>
              <a:gd name="connsiteY5" fmla="*/ 2714382 h 4251373"/>
              <a:gd name="connsiteX6" fmla="*/ 1151673 w 1994038"/>
              <a:gd name="connsiteY6" fmla="*/ 167952 h 4251373"/>
              <a:gd name="connsiteX7" fmla="*/ 561364 w 1994038"/>
              <a:gd name="connsiteY7" fmla="*/ 295273 h 4251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4038" h="4251373">
                <a:moveTo>
                  <a:pt x="561364" y="295273"/>
                </a:moveTo>
                <a:cubicBezTo>
                  <a:pt x="378098" y="384012"/>
                  <a:pt x="123455" y="345430"/>
                  <a:pt x="52078" y="700387"/>
                </a:cubicBezTo>
                <a:cubicBezTo>
                  <a:pt x="-19299" y="1055344"/>
                  <a:pt x="121526" y="1871359"/>
                  <a:pt x="133101" y="2425015"/>
                </a:cubicBezTo>
                <a:cubicBezTo>
                  <a:pt x="144676" y="2978671"/>
                  <a:pt x="-163983" y="3742601"/>
                  <a:pt x="121526" y="4022322"/>
                </a:cubicBezTo>
                <a:cubicBezTo>
                  <a:pt x="407035" y="4302044"/>
                  <a:pt x="1562574" y="4321334"/>
                  <a:pt x="1846154" y="4103344"/>
                </a:cubicBezTo>
                <a:cubicBezTo>
                  <a:pt x="2129734" y="3885354"/>
                  <a:pt x="1938752" y="3370281"/>
                  <a:pt x="1823005" y="2714382"/>
                </a:cubicBezTo>
                <a:cubicBezTo>
                  <a:pt x="1707258" y="2058483"/>
                  <a:pt x="1356159" y="573066"/>
                  <a:pt x="1151673" y="167952"/>
                </a:cubicBezTo>
                <a:cubicBezTo>
                  <a:pt x="947187" y="-237162"/>
                  <a:pt x="744630" y="206534"/>
                  <a:pt x="561364" y="295273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346320" y="2455267"/>
            <a:ext cx="1759651" cy="447736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81FC064-574E-1D4F-8C0F-B499CA9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  <p:bldP spid="2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878" y="489658"/>
            <a:ext cx="7886700" cy="993180"/>
          </a:xfrm>
        </p:spPr>
        <p:txBody>
          <a:bodyPr>
            <a:normAutofit fontScale="90000"/>
          </a:bodyPr>
          <a:lstStyle/>
          <a:p>
            <a:r>
              <a:rPr lang="en-US"/>
              <a:t>Case 2: </a:t>
            </a:r>
            <a:br>
              <a:rPr lang="en-US" dirty="0"/>
            </a:br>
            <a:r>
              <a:rPr lang="en-US" sz="3600" dirty="0">
                <a:solidFill>
                  <a:schemeClr val="accent4"/>
                </a:solidFill>
              </a:rPr>
              <a:t>the root is in an maximal independent set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717670" cy="4351338"/>
          </a:xfrm>
        </p:spPr>
        <p:txBody>
          <a:bodyPr/>
          <a:lstStyle/>
          <a:p>
            <a:r>
              <a:rPr lang="en-US" dirty="0"/>
              <a:t>Then its children can’t be.</a:t>
            </a:r>
          </a:p>
          <a:p>
            <a:r>
              <a:rPr lang="en-US" dirty="0"/>
              <a:t>Below that, use the optimal solution from </a:t>
            </a:r>
            <a:r>
              <a:rPr lang="en-US" dirty="0">
                <a:solidFill>
                  <a:srgbClr val="B400AB"/>
                </a:solidFill>
              </a:rPr>
              <a:t>these smaller </a:t>
            </a:r>
            <a:r>
              <a:rPr lang="en-US" dirty="0" err="1">
                <a:solidFill>
                  <a:srgbClr val="B400AB"/>
                </a:solidFill>
              </a:rPr>
              <a:t>subproblems</a:t>
            </a:r>
            <a:r>
              <a:rPr lang="en-US" dirty="0">
                <a:solidFill>
                  <a:srgbClr val="B400AB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6192336" y="1607747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360752" y="3114978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25338" y="304710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03" y="4782799"/>
            <a:ext cx="625033" cy="625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0109" y="4782799"/>
            <a:ext cx="625033" cy="6250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2915" y="4782798"/>
            <a:ext cx="625033" cy="62503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85785" y="4816095"/>
            <a:ext cx="625033" cy="6250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7" idx="1"/>
            <a:endCxn id="6" idx="5"/>
          </p:cNvCxnSpPr>
          <p:nvPr/>
        </p:nvCxnSpPr>
        <p:spPr>
          <a:xfrm flipH="1" flipV="1">
            <a:off x="6725835" y="2141246"/>
            <a:ext cx="726451" cy="106526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7"/>
            <a:endCxn id="6" idx="3"/>
          </p:cNvCxnSpPr>
          <p:nvPr/>
        </p:nvCxnSpPr>
        <p:spPr>
          <a:xfrm flipV="1">
            <a:off x="5658837" y="2141246"/>
            <a:ext cx="625033" cy="99739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437855" y="3682283"/>
            <a:ext cx="441965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32626" y="3682283"/>
            <a:ext cx="505229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85432" y="3682283"/>
            <a:ext cx="1452423" cy="111066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5"/>
          </p:cNvCxnSpPr>
          <p:nvPr/>
        </p:nvCxnSpPr>
        <p:spPr>
          <a:xfrm>
            <a:off x="7894251" y="3648477"/>
            <a:ext cx="404051" cy="116761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7743780" y="5441128"/>
            <a:ext cx="1036173" cy="1042786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/>
          <p:cNvSpPr/>
          <p:nvPr/>
        </p:nvSpPr>
        <p:spPr>
          <a:xfrm>
            <a:off x="5361732" y="5383618"/>
            <a:ext cx="1036173" cy="1042786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>
            <a:off x="4601841" y="5383618"/>
            <a:ext cx="657105" cy="668436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3462882" y="5383618"/>
            <a:ext cx="1036173" cy="104278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78995" y="3681775"/>
            <a:ext cx="1933051" cy="936770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2979854" y="4520692"/>
            <a:ext cx="1589374" cy="2225935"/>
          </a:xfrm>
          <a:custGeom>
            <a:avLst/>
            <a:gdLst>
              <a:gd name="connsiteX0" fmla="*/ 1024987 w 1589374"/>
              <a:gd name="connsiteY0" fmla="*/ 2202773 h 2225935"/>
              <a:gd name="connsiteX1" fmla="*/ 1534273 w 1589374"/>
              <a:gd name="connsiteY1" fmla="*/ 2168049 h 2225935"/>
              <a:gd name="connsiteX2" fmla="*/ 1568997 w 1589374"/>
              <a:gd name="connsiteY2" fmla="*/ 1658763 h 2225935"/>
              <a:gd name="connsiteX3" fmla="*/ 1476399 w 1589374"/>
              <a:gd name="connsiteY3" fmla="*/ 478145 h 2225935"/>
              <a:gd name="connsiteX4" fmla="*/ 955538 w 1589374"/>
              <a:gd name="connsiteY4" fmla="*/ 15158 h 2225935"/>
              <a:gd name="connsiteX5" fmla="*/ 52713 w 1589374"/>
              <a:gd name="connsiteY5" fmla="*/ 975857 h 2225935"/>
              <a:gd name="connsiteX6" fmla="*/ 203184 w 1589374"/>
              <a:gd name="connsiteY6" fmla="*/ 2063877 h 2225935"/>
              <a:gd name="connsiteX7" fmla="*/ 1024987 w 1589374"/>
              <a:gd name="connsiteY7" fmla="*/ 2202773 h 222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9374" h="2225935">
                <a:moveTo>
                  <a:pt x="1024987" y="2202773"/>
                </a:moveTo>
                <a:cubicBezTo>
                  <a:pt x="1246835" y="2220135"/>
                  <a:pt x="1443605" y="2258717"/>
                  <a:pt x="1534273" y="2168049"/>
                </a:cubicBezTo>
                <a:cubicBezTo>
                  <a:pt x="1624941" y="2077381"/>
                  <a:pt x="1578643" y="1940414"/>
                  <a:pt x="1568997" y="1658763"/>
                </a:cubicBezTo>
                <a:cubicBezTo>
                  <a:pt x="1559351" y="1377112"/>
                  <a:pt x="1578642" y="752079"/>
                  <a:pt x="1476399" y="478145"/>
                </a:cubicBezTo>
                <a:cubicBezTo>
                  <a:pt x="1374156" y="204211"/>
                  <a:pt x="1192819" y="-67794"/>
                  <a:pt x="955538" y="15158"/>
                </a:cubicBezTo>
                <a:cubicBezTo>
                  <a:pt x="718257" y="98110"/>
                  <a:pt x="178105" y="634404"/>
                  <a:pt x="52713" y="975857"/>
                </a:cubicBezTo>
                <a:cubicBezTo>
                  <a:pt x="-72679" y="1317310"/>
                  <a:pt x="44997" y="1859391"/>
                  <a:pt x="203184" y="2063877"/>
                </a:cubicBezTo>
                <a:cubicBezTo>
                  <a:pt x="361371" y="2268363"/>
                  <a:pt x="803139" y="2185411"/>
                  <a:pt x="1024987" y="2202773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351786" y="4602667"/>
            <a:ext cx="1181361" cy="1805145"/>
          </a:xfrm>
          <a:custGeom>
            <a:avLst/>
            <a:gdLst>
              <a:gd name="connsiteX0" fmla="*/ 451708 w 1181361"/>
              <a:gd name="connsiteY0" fmla="*/ 14206 h 1805145"/>
              <a:gd name="connsiteX1" fmla="*/ 92892 w 1181361"/>
              <a:gd name="connsiteY1" fmla="*/ 592940 h 1805145"/>
              <a:gd name="connsiteX2" fmla="*/ 81318 w 1181361"/>
              <a:gd name="connsiteY2" fmla="*/ 1704109 h 1805145"/>
              <a:gd name="connsiteX3" fmla="*/ 1030442 w 1181361"/>
              <a:gd name="connsiteY3" fmla="*/ 1646236 h 1805145"/>
              <a:gd name="connsiteX4" fmla="*/ 1169338 w 1181361"/>
              <a:gd name="connsiteY4" fmla="*/ 754985 h 1805145"/>
              <a:gd name="connsiteX5" fmla="*/ 926270 w 1181361"/>
              <a:gd name="connsiteY5" fmla="*/ 222550 h 1805145"/>
              <a:gd name="connsiteX6" fmla="*/ 451708 w 1181361"/>
              <a:gd name="connsiteY6" fmla="*/ 14206 h 180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361" h="1805145">
                <a:moveTo>
                  <a:pt x="451708" y="14206"/>
                </a:moveTo>
                <a:cubicBezTo>
                  <a:pt x="312812" y="75938"/>
                  <a:pt x="154624" y="311290"/>
                  <a:pt x="92892" y="592940"/>
                </a:cubicBezTo>
                <a:cubicBezTo>
                  <a:pt x="31160" y="874591"/>
                  <a:pt x="-74940" y="1528560"/>
                  <a:pt x="81318" y="1704109"/>
                </a:cubicBezTo>
                <a:cubicBezTo>
                  <a:pt x="237576" y="1879658"/>
                  <a:pt x="849105" y="1804423"/>
                  <a:pt x="1030442" y="1646236"/>
                </a:cubicBezTo>
                <a:cubicBezTo>
                  <a:pt x="1211779" y="1488049"/>
                  <a:pt x="1186700" y="992266"/>
                  <a:pt x="1169338" y="754985"/>
                </a:cubicBezTo>
                <a:cubicBezTo>
                  <a:pt x="1151976" y="517704"/>
                  <a:pt x="1042017" y="340226"/>
                  <a:pt x="926270" y="222550"/>
                </a:cubicBezTo>
                <a:cubicBezTo>
                  <a:pt x="810523" y="104874"/>
                  <a:pt x="590604" y="-47526"/>
                  <a:pt x="451708" y="14206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943278" y="4552488"/>
            <a:ext cx="2004981" cy="2280857"/>
          </a:xfrm>
          <a:custGeom>
            <a:avLst/>
            <a:gdLst>
              <a:gd name="connsiteX0" fmla="*/ 1573269 w 2004981"/>
              <a:gd name="connsiteY0" fmla="*/ 214856 h 2280857"/>
              <a:gd name="connsiteX1" fmla="*/ 890363 w 2004981"/>
              <a:gd name="connsiteY1" fmla="*/ 99109 h 2280857"/>
              <a:gd name="connsiteX2" fmla="*/ 184307 w 2004981"/>
              <a:gd name="connsiteY2" fmla="*/ 782015 h 2280857"/>
              <a:gd name="connsiteX3" fmla="*/ 149583 w 2004981"/>
              <a:gd name="connsiteY3" fmla="*/ 2124678 h 2280857"/>
              <a:gd name="connsiteX4" fmla="*/ 1932084 w 2004981"/>
              <a:gd name="connsiteY4" fmla="*/ 2043656 h 2280857"/>
              <a:gd name="connsiteX5" fmla="*/ 1573269 w 2004981"/>
              <a:gd name="connsiteY5" fmla="*/ 214856 h 228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981" h="2280857">
                <a:moveTo>
                  <a:pt x="1573269" y="214856"/>
                </a:moveTo>
                <a:cubicBezTo>
                  <a:pt x="1399649" y="-109235"/>
                  <a:pt x="1121857" y="4582"/>
                  <a:pt x="890363" y="99109"/>
                </a:cubicBezTo>
                <a:cubicBezTo>
                  <a:pt x="658869" y="193635"/>
                  <a:pt x="307770" y="444420"/>
                  <a:pt x="184307" y="782015"/>
                </a:cubicBezTo>
                <a:cubicBezTo>
                  <a:pt x="60844" y="1119610"/>
                  <a:pt x="-141713" y="1914405"/>
                  <a:pt x="149583" y="2124678"/>
                </a:cubicBezTo>
                <a:cubicBezTo>
                  <a:pt x="440879" y="2334951"/>
                  <a:pt x="1689016" y="2356172"/>
                  <a:pt x="1932084" y="2043656"/>
                </a:cubicBezTo>
                <a:cubicBezTo>
                  <a:pt x="2175152" y="1731140"/>
                  <a:pt x="1746889" y="538947"/>
                  <a:pt x="1573269" y="214856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393112" y="4354185"/>
            <a:ext cx="1669369" cy="2415274"/>
          </a:xfrm>
          <a:custGeom>
            <a:avLst/>
            <a:gdLst>
              <a:gd name="connsiteX0" fmla="*/ 628144 w 1669369"/>
              <a:gd name="connsiteY0" fmla="*/ 123791 h 2415274"/>
              <a:gd name="connsiteX1" fmla="*/ 3111 w 1669369"/>
              <a:gd name="connsiteY1" fmla="*/ 2068338 h 2415274"/>
              <a:gd name="connsiteX2" fmla="*/ 442949 w 1669369"/>
              <a:gd name="connsiteY2" fmla="*/ 2334556 h 2415274"/>
              <a:gd name="connsiteX3" fmla="*/ 1611992 w 1669369"/>
              <a:gd name="connsiteY3" fmla="*/ 2288257 h 2415274"/>
              <a:gd name="connsiteX4" fmla="*/ 1461521 w 1669369"/>
              <a:gd name="connsiteY4" fmla="*/ 945594 h 2415274"/>
              <a:gd name="connsiteX5" fmla="*/ 1218453 w 1669369"/>
              <a:gd name="connsiteY5" fmla="*/ 274262 h 2415274"/>
              <a:gd name="connsiteX6" fmla="*/ 628144 w 1669369"/>
              <a:gd name="connsiteY6" fmla="*/ 123791 h 241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9369" h="2415274">
                <a:moveTo>
                  <a:pt x="628144" y="123791"/>
                </a:moveTo>
                <a:cubicBezTo>
                  <a:pt x="425587" y="422804"/>
                  <a:pt x="33977" y="1699877"/>
                  <a:pt x="3111" y="2068338"/>
                </a:cubicBezTo>
                <a:cubicBezTo>
                  <a:pt x="-27755" y="2436799"/>
                  <a:pt x="174802" y="2297903"/>
                  <a:pt x="442949" y="2334556"/>
                </a:cubicBezTo>
                <a:cubicBezTo>
                  <a:pt x="711096" y="2371209"/>
                  <a:pt x="1442230" y="2519751"/>
                  <a:pt x="1611992" y="2288257"/>
                </a:cubicBezTo>
                <a:cubicBezTo>
                  <a:pt x="1781754" y="2056763"/>
                  <a:pt x="1527111" y="1281260"/>
                  <a:pt x="1461521" y="945594"/>
                </a:cubicBezTo>
                <a:cubicBezTo>
                  <a:pt x="1395931" y="609928"/>
                  <a:pt x="1357349" y="403513"/>
                  <a:pt x="1218453" y="274262"/>
                </a:cubicBezTo>
                <a:cubicBezTo>
                  <a:pt x="1079557" y="145011"/>
                  <a:pt x="830701" y="-175222"/>
                  <a:pt x="628144" y="123791"/>
                </a:cubicBezTo>
                <a:close/>
              </a:path>
            </a:pathLst>
          </a:custGeom>
          <a:noFill/>
          <a:ln w="44450">
            <a:solidFill>
              <a:srgbClr val="B400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877564" y="3681774"/>
            <a:ext cx="2773686" cy="884881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215675" y="3705432"/>
            <a:ext cx="3811685" cy="815260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667337" y="3720614"/>
            <a:ext cx="5226914" cy="831874"/>
          </a:xfrm>
          <a:prstGeom prst="straightConnector1">
            <a:avLst/>
          </a:prstGeom>
          <a:ln w="31750">
            <a:solidFill>
              <a:srgbClr val="B400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13D384C-F568-9343-8AE2-07ADD616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26" grpId="0" animBg="1"/>
      <p:bldP spid="27" grpId="0" animBg="1"/>
      <p:bldP spid="2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2" y="1771712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ED8B-C094-6C4A-9EEF-1446FF9B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04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41" y="-73560"/>
            <a:ext cx="7886700" cy="1325563"/>
          </a:xfrm>
        </p:spPr>
        <p:txBody>
          <a:bodyPr/>
          <a:lstStyle/>
          <a:p>
            <a:r>
              <a:rPr lang="en-US" dirty="0"/>
              <a:t>Recursive formulation: try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Let A[u] be the weight of a maximal independent set in the tree rooted at u.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      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mr-IN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weight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grandchildren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</m:eqAr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  <a:blipFill rotWithShape="0">
                <a:blip r:embed="rId2"/>
                <a:stretch>
                  <a:fillRect l="-1339" t="-2241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6664927" y="1993078"/>
            <a:ext cx="1965108" cy="1493134"/>
            <a:chOff x="2735357" y="1607747"/>
            <a:chExt cx="6336608" cy="5184150"/>
          </a:xfrm>
        </p:grpSpPr>
        <p:sp>
          <p:nvSpPr>
            <p:cNvPr id="25" name="Oval 2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>
              <a:stCxn id="30" idx="1"/>
              <a:endCxn id="2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1" idx="7"/>
              <a:endCxn id="2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0"/>
              <a:endCxn id="3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3" idx="0"/>
              <a:endCxn id="3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4" idx="0"/>
              <a:endCxn id="3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0" idx="5"/>
              <a:endCxn id="3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riangle 3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35357" y="2823608"/>
              <a:ext cx="4154427" cy="3945190"/>
            </a:xfrm>
            <a:custGeom>
              <a:avLst/>
              <a:gdLst>
                <a:gd name="connsiteX0" fmla="*/ 3839063 w 4154427"/>
                <a:gd name="connsiteY0" fmla="*/ 3727663 h 3945190"/>
                <a:gd name="connsiteX1" fmla="*/ 4151580 w 4154427"/>
                <a:gd name="connsiteY1" fmla="*/ 2628068 h 3945190"/>
                <a:gd name="connsiteX2" fmla="*/ 3677018 w 4154427"/>
                <a:gd name="connsiteY2" fmla="*/ 799268 h 3945190"/>
                <a:gd name="connsiteX3" fmla="*/ 2901514 w 4154427"/>
                <a:gd name="connsiteY3" fmla="*/ 615 h 3945190"/>
                <a:gd name="connsiteX4" fmla="*/ 1304208 w 4154427"/>
                <a:gd name="connsiteY4" fmla="*/ 695096 h 3945190"/>
                <a:gd name="connsiteX5" fmla="*/ 112015 w 4154427"/>
                <a:gd name="connsiteY5" fmla="*/ 2153506 h 3945190"/>
                <a:gd name="connsiteX6" fmla="*/ 308785 w 4154427"/>
                <a:gd name="connsiteY6" fmla="*/ 3831835 h 3945190"/>
                <a:gd name="connsiteX7" fmla="*/ 2392228 w 4154427"/>
                <a:gd name="connsiteY7" fmla="*/ 3797111 h 3945190"/>
                <a:gd name="connsiteX8" fmla="*/ 3839063 w 4154427"/>
                <a:gd name="connsiteY8" fmla="*/ 3727663 h 39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427" h="3945190">
                  <a:moveTo>
                    <a:pt x="3839063" y="3727663"/>
                  </a:moveTo>
                  <a:cubicBezTo>
                    <a:pt x="4008825" y="3421898"/>
                    <a:pt x="4178587" y="3116134"/>
                    <a:pt x="4151580" y="2628068"/>
                  </a:cubicBezTo>
                  <a:cubicBezTo>
                    <a:pt x="4124573" y="2140002"/>
                    <a:pt x="3885362" y="1237177"/>
                    <a:pt x="3677018" y="799268"/>
                  </a:cubicBezTo>
                  <a:cubicBezTo>
                    <a:pt x="3468674" y="361359"/>
                    <a:pt x="3296982" y="17977"/>
                    <a:pt x="2901514" y="615"/>
                  </a:cubicBezTo>
                  <a:cubicBezTo>
                    <a:pt x="2506046" y="-16747"/>
                    <a:pt x="1769124" y="336281"/>
                    <a:pt x="1304208" y="695096"/>
                  </a:cubicBezTo>
                  <a:cubicBezTo>
                    <a:pt x="839292" y="1053911"/>
                    <a:pt x="277919" y="1630716"/>
                    <a:pt x="112015" y="2153506"/>
                  </a:cubicBezTo>
                  <a:cubicBezTo>
                    <a:pt x="-53889" y="2676296"/>
                    <a:pt x="-71250" y="3557901"/>
                    <a:pt x="308785" y="3831835"/>
                  </a:cubicBezTo>
                  <a:cubicBezTo>
                    <a:pt x="688820" y="4105769"/>
                    <a:pt x="2392228" y="3797111"/>
                    <a:pt x="2392228" y="3797111"/>
                  </a:cubicBezTo>
                  <a:lnTo>
                    <a:pt x="3839063" y="3727663"/>
                  </a:lnTo>
                  <a:close/>
                </a:path>
              </a:pathLst>
            </a:custGeom>
            <a:noFill/>
            <a:ln w="381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077927" y="2540524"/>
              <a:ext cx="1994038" cy="4251373"/>
            </a:xfrm>
            <a:custGeom>
              <a:avLst/>
              <a:gdLst>
                <a:gd name="connsiteX0" fmla="*/ 561364 w 1994038"/>
                <a:gd name="connsiteY0" fmla="*/ 295273 h 4251373"/>
                <a:gd name="connsiteX1" fmla="*/ 52078 w 1994038"/>
                <a:gd name="connsiteY1" fmla="*/ 700387 h 4251373"/>
                <a:gd name="connsiteX2" fmla="*/ 133101 w 1994038"/>
                <a:gd name="connsiteY2" fmla="*/ 2425015 h 4251373"/>
                <a:gd name="connsiteX3" fmla="*/ 121526 w 1994038"/>
                <a:gd name="connsiteY3" fmla="*/ 4022322 h 4251373"/>
                <a:gd name="connsiteX4" fmla="*/ 1846154 w 1994038"/>
                <a:gd name="connsiteY4" fmla="*/ 4103344 h 4251373"/>
                <a:gd name="connsiteX5" fmla="*/ 1823005 w 1994038"/>
                <a:gd name="connsiteY5" fmla="*/ 2714382 h 4251373"/>
                <a:gd name="connsiteX6" fmla="*/ 1151673 w 1994038"/>
                <a:gd name="connsiteY6" fmla="*/ 167952 h 4251373"/>
                <a:gd name="connsiteX7" fmla="*/ 561364 w 1994038"/>
                <a:gd name="connsiteY7" fmla="*/ 295273 h 425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4038" h="4251373">
                  <a:moveTo>
                    <a:pt x="561364" y="295273"/>
                  </a:moveTo>
                  <a:cubicBezTo>
                    <a:pt x="378098" y="384012"/>
                    <a:pt x="123455" y="345430"/>
                    <a:pt x="52078" y="700387"/>
                  </a:cubicBezTo>
                  <a:cubicBezTo>
                    <a:pt x="-19299" y="1055344"/>
                    <a:pt x="121526" y="1871359"/>
                    <a:pt x="133101" y="2425015"/>
                  </a:cubicBezTo>
                  <a:cubicBezTo>
                    <a:pt x="144676" y="2978671"/>
                    <a:pt x="-163983" y="3742601"/>
                    <a:pt x="121526" y="4022322"/>
                  </a:cubicBezTo>
                  <a:cubicBezTo>
                    <a:pt x="407035" y="4302044"/>
                    <a:pt x="1562574" y="4321334"/>
                    <a:pt x="1846154" y="4103344"/>
                  </a:cubicBezTo>
                  <a:cubicBezTo>
                    <a:pt x="2129734" y="3885354"/>
                    <a:pt x="1938752" y="3370281"/>
                    <a:pt x="1823005" y="2714382"/>
                  </a:cubicBezTo>
                  <a:cubicBezTo>
                    <a:pt x="1707258" y="2058483"/>
                    <a:pt x="1356159" y="573066"/>
                    <a:pt x="1151673" y="167952"/>
                  </a:cubicBezTo>
                  <a:cubicBezTo>
                    <a:pt x="947187" y="-237162"/>
                    <a:pt x="744630" y="206534"/>
                    <a:pt x="561364" y="295273"/>
                  </a:cubicBezTo>
                  <a:close/>
                </a:path>
              </a:pathLst>
            </a:custGeom>
            <a:noFill/>
            <a:ln w="34925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664927" y="4849679"/>
            <a:ext cx="2082946" cy="1803232"/>
            <a:chOff x="2979854" y="1607747"/>
            <a:chExt cx="6082627" cy="5192300"/>
          </a:xfrm>
        </p:grpSpPr>
        <p:sp>
          <p:nvSpPr>
            <p:cNvPr id="45" name="Oval 4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0" idx="1"/>
              <a:endCxn id="4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7"/>
              <a:endCxn id="4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2" idx="0"/>
              <a:endCxn id="5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3" idx="0"/>
              <a:endCxn id="5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4" idx="0"/>
              <a:endCxn id="5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0" idx="5"/>
              <a:endCxn id="5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5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979854" y="4487394"/>
              <a:ext cx="1589374" cy="2225935"/>
            </a:xfrm>
            <a:custGeom>
              <a:avLst/>
              <a:gdLst>
                <a:gd name="connsiteX0" fmla="*/ 1024987 w 1589374"/>
                <a:gd name="connsiteY0" fmla="*/ 2202773 h 2225935"/>
                <a:gd name="connsiteX1" fmla="*/ 1534273 w 1589374"/>
                <a:gd name="connsiteY1" fmla="*/ 2168049 h 2225935"/>
                <a:gd name="connsiteX2" fmla="*/ 1568997 w 1589374"/>
                <a:gd name="connsiteY2" fmla="*/ 1658763 h 2225935"/>
                <a:gd name="connsiteX3" fmla="*/ 1476399 w 1589374"/>
                <a:gd name="connsiteY3" fmla="*/ 478145 h 2225935"/>
                <a:gd name="connsiteX4" fmla="*/ 955538 w 1589374"/>
                <a:gd name="connsiteY4" fmla="*/ 15158 h 2225935"/>
                <a:gd name="connsiteX5" fmla="*/ 52713 w 1589374"/>
                <a:gd name="connsiteY5" fmla="*/ 975857 h 2225935"/>
                <a:gd name="connsiteX6" fmla="*/ 203184 w 1589374"/>
                <a:gd name="connsiteY6" fmla="*/ 2063877 h 2225935"/>
                <a:gd name="connsiteX7" fmla="*/ 1024987 w 1589374"/>
                <a:gd name="connsiteY7" fmla="*/ 2202773 h 222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9374" h="2225935">
                  <a:moveTo>
                    <a:pt x="1024987" y="2202773"/>
                  </a:moveTo>
                  <a:cubicBezTo>
                    <a:pt x="1246835" y="2220135"/>
                    <a:pt x="1443605" y="2258717"/>
                    <a:pt x="1534273" y="2168049"/>
                  </a:cubicBezTo>
                  <a:cubicBezTo>
                    <a:pt x="1624941" y="2077381"/>
                    <a:pt x="1578643" y="1940414"/>
                    <a:pt x="1568997" y="1658763"/>
                  </a:cubicBezTo>
                  <a:cubicBezTo>
                    <a:pt x="1559351" y="1377112"/>
                    <a:pt x="1578642" y="752079"/>
                    <a:pt x="1476399" y="478145"/>
                  </a:cubicBezTo>
                  <a:cubicBezTo>
                    <a:pt x="1374156" y="204211"/>
                    <a:pt x="1192819" y="-67794"/>
                    <a:pt x="955538" y="15158"/>
                  </a:cubicBezTo>
                  <a:cubicBezTo>
                    <a:pt x="718257" y="98110"/>
                    <a:pt x="178105" y="634404"/>
                    <a:pt x="52713" y="975857"/>
                  </a:cubicBezTo>
                  <a:cubicBezTo>
                    <a:pt x="-72679" y="1317310"/>
                    <a:pt x="44997" y="1859391"/>
                    <a:pt x="203184" y="2063877"/>
                  </a:cubicBezTo>
                  <a:cubicBezTo>
                    <a:pt x="361371" y="2268363"/>
                    <a:pt x="803139" y="2185411"/>
                    <a:pt x="1024987" y="2202773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4351786" y="4569369"/>
              <a:ext cx="1181361" cy="1805145"/>
            </a:xfrm>
            <a:custGeom>
              <a:avLst/>
              <a:gdLst>
                <a:gd name="connsiteX0" fmla="*/ 451708 w 1181361"/>
                <a:gd name="connsiteY0" fmla="*/ 14206 h 1805145"/>
                <a:gd name="connsiteX1" fmla="*/ 92892 w 1181361"/>
                <a:gd name="connsiteY1" fmla="*/ 592940 h 1805145"/>
                <a:gd name="connsiteX2" fmla="*/ 81318 w 1181361"/>
                <a:gd name="connsiteY2" fmla="*/ 1704109 h 1805145"/>
                <a:gd name="connsiteX3" fmla="*/ 1030442 w 1181361"/>
                <a:gd name="connsiteY3" fmla="*/ 1646236 h 1805145"/>
                <a:gd name="connsiteX4" fmla="*/ 1169338 w 1181361"/>
                <a:gd name="connsiteY4" fmla="*/ 754985 h 1805145"/>
                <a:gd name="connsiteX5" fmla="*/ 926270 w 1181361"/>
                <a:gd name="connsiteY5" fmla="*/ 222550 h 1805145"/>
                <a:gd name="connsiteX6" fmla="*/ 451708 w 1181361"/>
                <a:gd name="connsiteY6" fmla="*/ 14206 h 180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361" h="1805145">
                  <a:moveTo>
                    <a:pt x="451708" y="14206"/>
                  </a:moveTo>
                  <a:cubicBezTo>
                    <a:pt x="312812" y="75938"/>
                    <a:pt x="154624" y="311290"/>
                    <a:pt x="92892" y="592940"/>
                  </a:cubicBezTo>
                  <a:cubicBezTo>
                    <a:pt x="31160" y="874591"/>
                    <a:pt x="-74940" y="1528560"/>
                    <a:pt x="81318" y="1704109"/>
                  </a:cubicBezTo>
                  <a:cubicBezTo>
                    <a:pt x="237576" y="1879658"/>
                    <a:pt x="849105" y="1804423"/>
                    <a:pt x="1030442" y="1646236"/>
                  </a:cubicBezTo>
                  <a:cubicBezTo>
                    <a:pt x="1211779" y="1488049"/>
                    <a:pt x="1186700" y="992266"/>
                    <a:pt x="1169338" y="754985"/>
                  </a:cubicBezTo>
                  <a:cubicBezTo>
                    <a:pt x="1151976" y="517704"/>
                    <a:pt x="1042017" y="340226"/>
                    <a:pt x="926270" y="222550"/>
                  </a:cubicBezTo>
                  <a:cubicBezTo>
                    <a:pt x="810523" y="104874"/>
                    <a:pt x="590604" y="-47526"/>
                    <a:pt x="451708" y="1420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4943278" y="4519190"/>
              <a:ext cx="2004981" cy="2280857"/>
            </a:xfrm>
            <a:custGeom>
              <a:avLst/>
              <a:gdLst>
                <a:gd name="connsiteX0" fmla="*/ 1573269 w 2004981"/>
                <a:gd name="connsiteY0" fmla="*/ 214856 h 2280857"/>
                <a:gd name="connsiteX1" fmla="*/ 890363 w 2004981"/>
                <a:gd name="connsiteY1" fmla="*/ 99109 h 2280857"/>
                <a:gd name="connsiteX2" fmla="*/ 184307 w 2004981"/>
                <a:gd name="connsiteY2" fmla="*/ 782015 h 2280857"/>
                <a:gd name="connsiteX3" fmla="*/ 149583 w 2004981"/>
                <a:gd name="connsiteY3" fmla="*/ 2124678 h 2280857"/>
                <a:gd name="connsiteX4" fmla="*/ 1932084 w 2004981"/>
                <a:gd name="connsiteY4" fmla="*/ 2043656 h 2280857"/>
                <a:gd name="connsiteX5" fmla="*/ 1573269 w 2004981"/>
                <a:gd name="connsiteY5" fmla="*/ 214856 h 22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4981" h="2280857">
                  <a:moveTo>
                    <a:pt x="1573269" y="214856"/>
                  </a:moveTo>
                  <a:cubicBezTo>
                    <a:pt x="1399649" y="-109235"/>
                    <a:pt x="1121857" y="4582"/>
                    <a:pt x="890363" y="99109"/>
                  </a:cubicBezTo>
                  <a:cubicBezTo>
                    <a:pt x="658869" y="193635"/>
                    <a:pt x="307770" y="444420"/>
                    <a:pt x="184307" y="782015"/>
                  </a:cubicBezTo>
                  <a:cubicBezTo>
                    <a:pt x="60844" y="1119610"/>
                    <a:pt x="-141713" y="1914405"/>
                    <a:pt x="149583" y="2124678"/>
                  </a:cubicBezTo>
                  <a:cubicBezTo>
                    <a:pt x="440879" y="2334951"/>
                    <a:pt x="1689016" y="2356172"/>
                    <a:pt x="1932084" y="2043656"/>
                  </a:cubicBezTo>
                  <a:cubicBezTo>
                    <a:pt x="2175152" y="1731140"/>
                    <a:pt x="1746889" y="538947"/>
                    <a:pt x="1573269" y="21485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7393112" y="4320887"/>
              <a:ext cx="1669369" cy="2415274"/>
            </a:xfrm>
            <a:custGeom>
              <a:avLst/>
              <a:gdLst>
                <a:gd name="connsiteX0" fmla="*/ 628144 w 1669369"/>
                <a:gd name="connsiteY0" fmla="*/ 123791 h 2415274"/>
                <a:gd name="connsiteX1" fmla="*/ 3111 w 1669369"/>
                <a:gd name="connsiteY1" fmla="*/ 2068338 h 2415274"/>
                <a:gd name="connsiteX2" fmla="*/ 442949 w 1669369"/>
                <a:gd name="connsiteY2" fmla="*/ 2334556 h 2415274"/>
                <a:gd name="connsiteX3" fmla="*/ 1611992 w 1669369"/>
                <a:gd name="connsiteY3" fmla="*/ 2288257 h 2415274"/>
                <a:gd name="connsiteX4" fmla="*/ 1461521 w 1669369"/>
                <a:gd name="connsiteY4" fmla="*/ 945594 h 2415274"/>
                <a:gd name="connsiteX5" fmla="*/ 1218453 w 1669369"/>
                <a:gd name="connsiteY5" fmla="*/ 274262 h 2415274"/>
                <a:gd name="connsiteX6" fmla="*/ 628144 w 1669369"/>
                <a:gd name="connsiteY6" fmla="*/ 123791 h 24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9369" h="2415274">
                  <a:moveTo>
                    <a:pt x="628144" y="123791"/>
                  </a:moveTo>
                  <a:cubicBezTo>
                    <a:pt x="425587" y="422804"/>
                    <a:pt x="33977" y="1699877"/>
                    <a:pt x="3111" y="2068338"/>
                  </a:cubicBezTo>
                  <a:cubicBezTo>
                    <a:pt x="-27755" y="2436799"/>
                    <a:pt x="174802" y="2297903"/>
                    <a:pt x="442949" y="2334556"/>
                  </a:cubicBezTo>
                  <a:cubicBezTo>
                    <a:pt x="711096" y="2371209"/>
                    <a:pt x="1442230" y="2519751"/>
                    <a:pt x="1611992" y="2288257"/>
                  </a:cubicBezTo>
                  <a:cubicBezTo>
                    <a:pt x="1781754" y="2056763"/>
                    <a:pt x="1527111" y="1281260"/>
                    <a:pt x="1461521" y="945594"/>
                  </a:cubicBezTo>
                  <a:cubicBezTo>
                    <a:pt x="1395931" y="609928"/>
                    <a:pt x="1357349" y="403513"/>
                    <a:pt x="1218453" y="274262"/>
                  </a:cubicBezTo>
                  <a:cubicBezTo>
                    <a:pt x="1079557" y="145011"/>
                    <a:pt x="830701" y="-175222"/>
                    <a:pt x="628144" y="123791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17894" y="5349552"/>
            <a:ext cx="449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we implement this, how do we keep track of </a:t>
            </a:r>
            <a:r>
              <a:rPr lang="en-US" sz="2400" dirty="0">
                <a:solidFill>
                  <a:srgbClr val="FF8600"/>
                </a:solidFill>
              </a:rPr>
              <a:t>this term</a:t>
            </a:r>
            <a:r>
              <a:rPr lang="en-US" sz="2400" dirty="0"/>
              <a:t>?</a:t>
            </a:r>
          </a:p>
        </p:txBody>
      </p:sp>
      <p:sp>
        <p:nvSpPr>
          <p:cNvPr id="68" name="Freeform 67"/>
          <p:cNvSpPr/>
          <p:nvPr/>
        </p:nvSpPr>
        <p:spPr>
          <a:xfrm>
            <a:off x="2977894" y="4734046"/>
            <a:ext cx="2765009" cy="1749204"/>
          </a:xfrm>
          <a:custGeom>
            <a:avLst/>
            <a:gdLst>
              <a:gd name="connsiteX0" fmla="*/ 147271 w 2765009"/>
              <a:gd name="connsiteY0" fmla="*/ 1493134 h 1749204"/>
              <a:gd name="connsiteX1" fmla="*/ 239868 w 2765009"/>
              <a:gd name="connsiteY1" fmla="*/ 1736202 h 1749204"/>
              <a:gd name="connsiteX2" fmla="*/ 2392759 w 2765009"/>
              <a:gd name="connsiteY2" fmla="*/ 1527858 h 1749204"/>
              <a:gd name="connsiteX3" fmla="*/ 2763149 w 2765009"/>
              <a:gd name="connsiteY3" fmla="*/ 0 h 174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5009" h="1749204">
                <a:moveTo>
                  <a:pt x="147271" y="1493134"/>
                </a:moveTo>
                <a:cubicBezTo>
                  <a:pt x="6445" y="1611774"/>
                  <a:pt x="-134380" y="1730415"/>
                  <a:pt x="239868" y="1736202"/>
                </a:cubicBezTo>
                <a:cubicBezTo>
                  <a:pt x="614116" y="1741989"/>
                  <a:pt x="1972212" y="1817225"/>
                  <a:pt x="2392759" y="1527858"/>
                </a:cubicBezTo>
                <a:cubicBezTo>
                  <a:pt x="2813306" y="1238491"/>
                  <a:pt x="2763149" y="0"/>
                  <a:pt x="2763149" y="0"/>
                </a:cubicBezTo>
              </a:path>
            </a:pathLst>
          </a:custGeom>
          <a:noFill/>
          <a:ln w="25400">
            <a:solidFill>
              <a:srgbClr val="FF86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0EF7F-48E1-BB4E-A02D-98920B85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7" grpId="0"/>
      <p:bldP spid="6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02" y="89023"/>
            <a:ext cx="7886700" cy="1325563"/>
          </a:xfrm>
        </p:spPr>
        <p:txBody>
          <a:bodyPr/>
          <a:lstStyle/>
          <a:p>
            <a:r>
              <a:rPr lang="en-US" dirty="0"/>
              <a:t>Recursive formulation: try 2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Keep two arrays!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Let A[u] be the weight of a maximal independent set in the tree rooted at u.</a:t>
                </a:r>
              </a:p>
              <a:p>
                <a:r>
                  <a:rPr lang="en-US" dirty="0">
                    <a:solidFill>
                      <a:srgbClr val="FF8600"/>
                    </a:solidFill>
                  </a:rPr>
                  <a:t>Let B[u]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>
                  <a:solidFill>
                    <a:srgbClr val="FF8600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"/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mr-IN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weight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∈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𝑢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.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children</m:t>
                                    </m:r>
                                  </m:sub>
                                  <m:sup/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𝐵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[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𝑣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8600"/>
                                        </a:solidFill>
                                        <a:latin typeface="Cambria Math" charset="0"/>
                                      </a:rPr>
                                      <m:t>]</m:t>
                                    </m:r>
                                  </m:e>
                                </m:nary>
                              </m:e>
                            </m:eqArr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894" y="1475735"/>
                <a:ext cx="8191259" cy="4351338"/>
              </a:xfrm>
              <a:blipFill rotWithShape="0">
                <a:blip r:embed="rId2"/>
                <a:stretch>
                  <a:fillRect l="-1339" t="-2241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6664927" y="1993078"/>
            <a:ext cx="1965108" cy="1493134"/>
            <a:chOff x="2735357" y="1607747"/>
            <a:chExt cx="6336608" cy="5184150"/>
          </a:xfrm>
        </p:grpSpPr>
        <p:sp>
          <p:nvSpPr>
            <p:cNvPr id="25" name="Oval 2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>
              <a:stCxn id="30" idx="1"/>
              <a:endCxn id="2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31" idx="7"/>
              <a:endCxn id="2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0"/>
              <a:endCxn id="3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3" idx="0"/>
              <a:endCxn id="3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4" idx="0"/>
              <a:endCxn id="3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0" idx="5"/>
              <a:endCxn id="3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riangle 3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35357" y="2823608"/>
              <a:ext cx="4154427" cy="3945190"/>
            </a:xfrm>
            <a:custGeom>
              <a:avLst/>
              <a:gdLst>
                <a:gd name="connsiteX0" fmla="*/ 3839063 w 4154427"/>
                <a:gd name="connsiteY0" fmla="*/ 3727663 h 3945190"/>
                <a:gd name="connsiteX1" fmla="*/ 4151580 w 4154427"/>
                <a:gd name="connsiteY1" fmla="*/ 2628068 h 3945190"/>
                <a:gd name="connsiteX2" fmla="*/ 3677018 w 4154427"/>
                <a:gd name="connsiteY2" fmla="*/ 799268 h 3945190"/>
                <a:gd name="connsiteX3" fmla="*/ 2901514 w 4154427"/>
                <a:gd name="connsiteY3" fmla="*/ 615 h 3945190"/>
                <a:gd name="connsiteX4" fmla="*/ 1304208 w 4154427"/>
                <a:gd name="connsiteY4" fmla="*/ 695096 h 3945190"/>
                <a:gd name="connsiteX5" fmla="*/ 112015 w 4154427"/>
                <a:gd name="connsiteY5" fmla="*/ 2153506 h 3945190"/>
                <a:gd name="connsiteX6" fmla="*/ 308785 w 4154427"/>
                <a:gd name="connsiteY6" fmla="*/ 3831835 h 3945190"/>
                <a:gd name="connsiteX7" fmla="*/ 2392228 w 4154427"/>
                <a:gd name="connsiteY7" fmla="*/ 3797111 h 3945190"/>
                <a:gd name="connsiteX8" fmla="*/ 3839063 w 4154427"/>
                <a:gd name="connsiteY8" fmla="*/ 3727663 h 39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54427" h="3945190">
                  <a:moveTo>
                    <a:pt x="3839063" y="3727663"/>
                  </a:moveTo>
                  <a:cubicBezTo>
                    <a:pt x="4008825" y="3421898"/>
                    <a:pt x="4178587" y="3116134"/>
                    <a:pt x="4151580" y="2628068"/>
                  </a:cubicBezTo>
                  <a:cubicBezTo>
                    <a:pt x="4124573" y="2140002"/>
                    <a:pt x="3885362" y="1237177"/>
                    <a:pt x="3677018" y="799268"/>
                  </a:cubicBezTo>
                  <a:cubicBezTo>
                    <a:pt x="3468674" y="361359"/>
                    <a:pt x="3296982" y="17977"/>
                    <a:pt x="2901514" y="615"/>
                  </a:cubicBezTo>
                  <a:cubicBezTo>
                    <a:pt x="2506046" y="-16747"/>
                    <a:pt x="1769124" y="336281"/>
                    <a:pt x="1304208" y="695096"/>
                  </a:cubicBezTo>
                  <a:cubicBezTo>
                    <a:pt x="839292" y="1053911"/>
                    <a:pt x="277919" y="1630716"/>
                    <a:pt x="112015" y="2153506"/>
                  </a:cubicBezTo>
                  <a:cubicBezTo>
                    <a:pt x="-53889" y="2676296"/>
                    <a:pt x="-71250" y="3557901"/>
                    <a:pt x="308785" y="3831835"/>
                  </a:cubicBezTo>
                  <a:cubicBezTo>
                    <a:pt x="688820" y="4105769"/>
                    <a:pt x="2392228" y="3797111"/>
                    <a:pt x="2392228" y="3797111"/>
                  </a:cubicBezTo>
                  <a:lnTo>
                    <a:pt x="3839063" y="3727663"/>
                  </a:lnTo>
                  <a:close/>
                </a:path>
              </a:pathLst>
            </a:custGeom>
            <a:noFill/>
            <a:ln w="381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7077927" y="2540524"/>
              <a:ext cx="1994038" cy="4251373"/>
            </a:xfrm>
            <a:custGeom>
              <a:avLst/>
              <a:gdLst>
                <a:gd name="connsiteX0" fmla="*/ 561364 w 1994038"/>
                <a:gd name="connsiteY0" fmla="*/ 295273 h 4251373"/>
                <a:gd name="connsiteX1" fmla="*/ 52078 w 1994038"/>
                <a:gd name="connsiteY1" fmla="*/ 700387 h 4251373"/>
                <a:gd name="connsiteX2" fmla="*/ 133101 w 1994038"/>
                <a:gd name="connsiteY2" fmla="*/ 2425015 h 4251373"/>
                <a:gd name="connsiteX3" fmla="*/ 121526 w 1994038"/>
                <a:gd name="connsiteY3" fmla="*/ 4022322 h 4251373"/>
                <a:gd name="connsiteX4" fmla="*/ 1846154 w 1994038"/>
                <a:gd name="connsiteY4" fmla="*/ 4103344 h 4251373"/>
                <a:gd name="connsiteX5" fmla="*/ 1823005 w 1994038"/>
                <a:gd name="connsiteY5" fmla="*/ 2714382 h 4251373"/>
                <a:gd name="connsiteX6" fmla="*/ 1151673 w 1994038"/>
                <a:gd name="connsiteY6" fmla="*/ 167952 h 4251373"/>
                <a:gd name="connsiteX7" fmla="*/ 561364 w 1994038"/>
                <a:gd name="connsiteY7" fmla="*/ 295273 h 425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4038" h="4251373">
                  <a:moveTo>
                    <a:pt x="561364" y="295273"/>
                  </a:moveTo>
                  <a:cubicBezTo>
                    <a:pt x="378098" y="384012"/>
                    <a:pt x="123455" y="345430"/>
                    <a:pt x="52078" y="700387"/>
                  </a:cubicBezTo>
                  <a:cubicBezTo>
                    <a:pt x="-19299" y="1055344"/>
                    <a:pt x="121526" y="1871359"/>
                    <a:pt x="133101" y="2425015"/>
                  </a:cubicBezTo>
                  <a:cubicBezTo>
                    <a:pt x="144676" y="2978671"/>
                    <a:pt x="-163983" y="3742601"/>
                    <a:pt x="121526" y="4022322"/>
                  </a:cubicBezTo>
                  <a:cubicBezTo>
                    <a:pt x="407035" y="4302044"/>
                    <a:pt x="1562574" y="4321334"/>
                    <a:pt x="1846154" y="4103344"/>
                  </a:cubicBezTo>
                  <a:cubicBezTo>
                    <a:pt x="2129734" y="3885354"/>
                    <a:pt x="1938752" y="3370281"/>
                    <a:pt x="1823005" y="2714382"/>
                  </a:cubicBezTo>
                  <a:cubicBezTo>
                    <a:pt x="1707258" y="2058483"/>
                    <a:pt x="1356159" y="573066"/>
                    <a:pt x="1151673" y="167952"/>
                  </a:cubicBezTo>
                  <a:cubicBezTo>
                    <a:pt x="947187" y="-237162"/>
                    <a:pt x="744630" y="206534"/>
                    <a:pt x="561364" y="295273"/>
                  </a:cubicBezTo>
                  <a:close/>
                </a:path>
              </a:pathLst>
            </a:custGeom>
            <a:noFill/>
            <a:ln w="34925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664927" y="4849679"/>
            <a:ext cx="2082946" cy="1803232"/>
            <a:chOff x="2979854" y="1607747"/>
            <a:chExt cx="6082627" cy="5192300"/>
          </a:xfrm>
        </p:grpSpPr>
        <p:sp>
          <p:nvSpPr>
            <p:cNvPr id="45" name="Oval 44"/>
            <p:cNvSpPr/>
            <p:nvPr/>
          </p:nvSpPr>
          <p:spPr>
            <a:xfrm>
              <a:off x="6192336" y="1607747"/>
              <a:ext cx="625033" cy="625033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60752" y="3114978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125338" y="3047102"/>
              <a:ext cx="625033" cy="62503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567303" y="4782799"/>
              <a:ext cx="625033" cy="62503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620109" y="4782799"/>
              <a:ext cx="625033" cy="62503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672915" y="4782798"/>
              <a:ext cx="625033" cy="62503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85785" y="4782797"/>
              <a:ext cx="625033" cy="62503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0" idx="1"/>
              <a:endCxn id="49" idx="5"/>
            </p:cNvCxnSpPr>
            <p:nvPr/>
          </p:nvCxnSpPr>
          <p:spPr>
            <a:xfrm flipH="1" flipV="1">
              <a:off x="6725835" y="2141246"/>
              <a:ext cx="726451" cy="106526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7"/>
              <a:endCxn id="49" idx="3"/>
            </p:cNvCxnSpPr>
            <p:nvPr/>
          </p:nvCxnSpPr>
          <p:spPr>
            <a:xfrm flipV="1">
              <a:off x="5658837" y="2141246"/>
              <a:ext cx="625033" cy="99739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2" idx="0"/>
              <a:endCxn id="51" idx="4"/>
            </p:cNvCxnSpPr>
            <p:nvPr/>
          </p:nvCxnSpPr>
          <p:spPr>
            <a:xfrm flipH="1" flipV="1">
              <a:off x="5437855" y="3672135"/>
              <a:ext cx="441965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3" idx="0"/>
              <a:endCxn id="51" idx="4"/>
            </p:cNvCxnSpPr>
            <p:nvPr/>
          </p:nvCxnSpPr>
          <p:spPr>
            <a:xfrm flipV="1">
              <a:off x="4932626" y="3672135"/>
              <a:ext cx="505229" cy="111066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4" idx="0"/>
              <a:endCxn id="51" idx="4"/>
            </p:cNvCxnSpPr>
            <p:nvPr/>
          </p:nvCxnSpPr>
          <p:spPr>
            <a:xfrm flipV="1">
              <a:off x="3985432" y="3672135"/>
              <a:ext cx="1452423" cy="111066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0" idx="5"/>
              <a:endCxn id="55" idx="0"/>
            </p:cNvCxnSpPr>
            <p:nvPr/>
          </p:nvCxnSpPr>
          <p:spPr>
            <a:xfrm>
              <a:off x="7894251" y="3648477"/>
              <a:ext cx="404051" cy="11343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57"/>
            <p:cNvSpPr/>
            <p:nvPr/>
          </p:nvSpPr>
          <p:spPr>
            <a:xfrm>
              <a:off x="7743780" y="5407830"/>
              <a:ext cx="1036173" cy="1042786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>
              <a:off x="5361732" y="5383618"/>
              <a:ext cx="1036173" cy="1042786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>
              <a:off x="4601841" y="5383618"/>
              <a:ext cx="657105" cy="668436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iangle 60"/>
            <p:cNvSpPr/>
            <p:nvPr/>
          </p:nvSpPr>
          <p:spPr>
            <a:xfrm>
              <a:off x="3462882" y="5383618"/>
              <a:ext cx="1036173" cy="1042786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979854" y="4487394"/>
              <a:ext cx="1589374" cy="2225935"/>
            </a:xfrm>
            <a:custGeom>
              <a:avLst/>
              <a:gdLst>
                <a:gd name="connsiteX0" fmla="*/ 1024987 w 1589374"/>
                <a:gd name="connsiteY0" fmla="*/ 2202773 h 2225935"/>
                <a:gd name="connsiteX1" fmla="*/ 1534273 w 1589374"/>
                <a:gd name="connsiteY1" fmla="*/ 2168049 h 2225935"/>
                <a:gd name="connsiteX2" fmla="*/ 1568997 w 1589374"/>
                <a:gd name="connsiteY2" fmla="*/ 1658763 h 2225935"/>
                <a:gd name="connsiteX3" fmla="*/ 1476399 w 1589374"/>
                <a:gd name="connsiteY3" fmla="*/ 478145 h 2225935"/>
                <a:gd name="connsiteX4" fmla="*/ 955538 w 1589374"/>
                <a:gd name="connsiteY4" fmla="*/ 15158 h 2225935"/>
                <a:gd name="connsiteX5" fmla="*/ 52713 w 1589374"/>
                <a:gd name="connsiteY5" fmla="*/ 975857 h 2225935"/>
                <a:gd name="connsiteX6" fmla="*/ 203184 w 1589374"/>
                <a:gd name="connsiteY6" fmla="*/ 2063877 h 2225935"/>
                <a:gd name="connsiteX7" fmla="*/ 1024987 w 1589374"/>
                <a:gd name="connsiteY7" fmla="*/ 2202773 h 222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9374" h="2225935">
                  <a:moveTo>
                    <a:pt x="1024987" y="2202773"/>
                  </a:moveTo>
                  <a:cubicBezTo>
                    <a:pt x="1246835" y="2220135"/>
                    <a:pt x="1443605" y="2258717"/>
                    <a:pt x="1534273" y="2168049"/>
                  </a:cubicBezTo>
                  <a:cubicBezTo>
                    <a:pt x="1624941" y="2077381"/>
                    <a:pt x="1578643" y="1940414"/>
                    <a:pt x="1568997" y="1658763"/>
                  </a:cubicBezTo>
                  <a:cubicBezTo>
                    <a:pt x="1559351" y="1377112"/>
                    <a:pt x="1578642" y="752079"/>
                    <a:pt x="1476399" y="478145"/>
                  </a:cubicBezTo>
                  <a:cubicBezTo>
                    <a:pt x="1374156" y="204211"/>
                    <a:pt x="1192819" y="-67794"/>
                    <a:pt x="955538" y="15158"/>
                  </a:cubicBezTo>
                  <a:cubicBezTo>
                    <a:pt x="718257" y="98110"/>
                    <a:pt x="178105" y="634404"/>
                    <a:pt x="52713" y="975857"/>
                  </a:cubicBezTo>
                  <a:cubicBezTo>
                    <a:pt x="-72679" y="1317310"/>
                    <a:pt x="44997" y="1859391"/>
                    <a:pt x="203184" y="2063877"/>
                  </a:cubicBezTo>
                  <a:cubicBezTo>
                    <a:pt x="361371" y="2268363"/>
                    <a:pt x="803139" y="2185411"/>
                    <a:pt x="1024987" y="2202773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4351786" y="4569369"/>
              <a:ext cx="1181361" cy="1805145"/>
            </a:xfrm>
            <a:custGeom>
              <a:avLst/>
              <a:gdLst>
                <a:gd name="connsiteX0" fmla="*/ 451708 w 1181361"/>
                <a:gd name="connsiteY0" fmla="*/ 14206 h 1805145"/>
                <a:gd name="connsiteX1" fmla="*/ 92892 w 1181361"/>
                <a:gd name="connsiteY1" fmla="*/ 592940 h 1805145"/>
                <a:gd name="connsiteX2" fmla="*/ 81318 w 1181361"/>
                <a:gd name="connsiteY2" fmla="*/ 1704109 h 1805145"/>
                <a:gd name="connsiteX3" fmla="*/ 1030442 w 1181361"/>
                <a:gd name="connsiteY3" fmla="*/ 1646236 h 1805145"/>
                <a:gd name="connsiteX4" fmla="*/ 1169338 w 1181361"/>
                <a:gd name="connsiteY4" fmla="*/ 754985 h 1805145"/>
                <a:gd name="connsiteX5" fmla="*/ 926270 w 1181361"/>
                <a:gd name="connsiteY5" fmla="*/ 222550 h 1805145"/>
                <a:gd name="connsiteX6" fmla="*/ 451708 w 1181361"/>
                <a:gd name="connsiteY6" fmla="*/ 14206 h 180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361" h="1805145">
                  <a:moveTo>
                    <a:pt x="451708" y="14206"/>
                  </a:moveTo>
                  <a:cubicBezTo>
                    <a:pt x="312812" y="75938"/>
                    <a:pt x="154624" y="311290"/>
                    <a:pt x="92892" y="592940"/>
                  </a:cubicBezTo>
                  <a:cubicBezTo>
                    <a:pt x="31160" y="874591"/>
                    <a:pt x="-74940" y="1528560"/>
                    <a:pt x="81318" y="1704109"/>
                  </a:cubicBezTo>
                  <a:cubicBezTo>
                    <a:pt x="237576" y="1879658"/>
                    <a:pt x="849105" y="1804423"/>
                    <a:pt x="1030442" y="1646236"/>
                  </a:cubicBezTo>
                  <a:cubicBezTo>
                    <a:pt x="1211779" y="1488049"/>
                    <a:pt x="1186700" y="992266"/>
                    <a:pt x="1169338" y="754985"/>
                  </a:cubicBezTo>
                  <a:cubicBezTo>
                    <a:pt x="1151976" y="517704"/>
                    <a:pt x="1042017" y="340226"/>
                    <a:pt x="926270" y="222550"/>
                  </a:cubicBezTo>
                  <a:cubicBezTo>
                    <a:pt x="810523" y="104874"/>
                    <a:pt x="590604" y="-47526"/>
                    <a:pt x="451708" y="1420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4943278" y="4519190"/>
              <a:ext cx="2004981" cy="2280857"/>
            </a:xfrm>
            <a:custGeom>
              <a:avLst/>
              <a:gdLst>
                <a:gd name="connsiteX0" fmla="*/ 1573269 w 2004981"/>
                <a:gd name="connsiteY0" fmla="*/ 214856 h 2280857"/>
                <a:gd name="connsiteX1" fmla="*/ 890363 w 2004981"/>
                <a:gd name="connsiteY1" fmla="*/ 99109 h 2280857"/>
                <a:gd name="connsiteX2" fmla="*/ 184307 w 2004981"/>
                <a:gd name="connsiteY2" fmla="*/ 782015 h 2280857"/>
                <a:gd name="connsiteX3" fmla="*/ 149583 w 2004981"/>
                <a:gd name="connsiteY3" fmla="*/ 2124678 h 2280857"/>
                <a:gd name="connsiteX4" fmla="*/ 1932084 w 2004981"/>
                <a:gd name="connsiteY4" fmla="*/ 2043656 h 2280857"/>
                <a:gd name="connsiteX5" fmla="*/ 1573269 w 2004981"/>
                <a:gd name="connsiteY5" fmla="*/ 214856 h 22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4981" h="2280857">
                  <a:moveTo>
                    <a:pt x="1573269" y="214856"/>
                  </a:moveTo>
                  <a:cubicBezTo>
                    <a:pt x="1399649" y="-109235"/>
                    <a:pt x="1121857" y="4582"/>
                    <a:pt x="890363" y="99109"/>
                  </a:cubicBezTo>
                  <a:cubicBezTo>
                    <a:pt x="658869" y="193635"/>
                    <a:pt x="307770" y="444420"/>
                    <a:pt x="184307" y="782015"/>
                  </a:cubicBezTo>
                  <a:cubicBezTo>
                    <a:pt x="60844" y="1119610"/>
                    <a:pt x="-141713" y="1914405"/>
                    <a:pt x="149583" y="2124678"/>
                  </a:cubicBezTo>
                  <a:cubicBezTo>
                    <a:pt x="440879" y="2334951"/>
                    <a:pt x="1689016" y="2356172"/>
                    <a:pt x="1932084" y="2043656"/>
                  </a:cubicBezTo>
                  <a:cubicBezTo>
                    <a:pt x="2175152" y="1731140"/>
                    <a:pt x="1746889" y="538947"/>
                    <a:pt x="1573269" y="214856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7393112" y="4320887"/>
              <a:ext cx="1669369" cy="2415274"/>
            </a:xfrm>
            <a:custGeom>
              <a:avLst/>
              <a:gdLst>
                <a:gd name="connsiteX0" fmla="*/ 628144 w 1669369"/>
                <a:gd name="connsiteY0" fmla="*/ 123791 h 2415274"/>
                <a:gd name="connsiteX1" fmla="*/ 3111 w 1669369"/>
                <a:gd name="connsiteY1" fmla="*/ 2068338 h 2415274"/>
                <a:gd name="connsiteX2" fmla="*/ 442949 w 1669369"/>
                <a:gd name="connsiteY2" fmla="*/ 2334556 h 2415274"/>
                <a:gd name="connsiteX3" fmla="*/ 1611992 w 1669369"/>
                <a:gd name="connsiteY3" fmla="*/ 2288257 h 2415274"/>
                <a:gd name="connsiteX4" fmla="*/ 1461521 w 1669369"/>
                <a:gd name="connsiteY4" fmla="*/ 945594 h 2415274"/>
                <a:gd name="connsiteX5" fmla="*/ 1218453 w 1669369"/>
                <a:gd name="connsiteY5" fmla="*/ 274262 h 2415274"/>
                <a:gd name="connsiteX6" fmla="*/ 628144 w 1669369"/>
                <a:gd name="connsiteY6" fmla="*/ 123791 h 241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9369" h="2415274">
                  <a:moveTo>
                    <a:pt x="628144" y="123791"/>
                  </a:moveTo>
                  <a:cubicBezTo>
                    <a:pt x="425587" y="422804"/>
                    <a:pt x="33977" y="1699877"/>
                    <a:pt x="3111" y="2068338"/>
                  </a:cubicBezTo>
                  <a:cubicBezTo>
                    <a:pt x="-27755" y="2436799"/>
                    <a:pt x="174802" y="2297903"/>
                    <a:pt x="442949" y="2334556"/>
                  </a:cubicBezTo>
                  <a:cubicBezTo>
                    <a:pt x="711096" y="2371209"/>
                    <a:pt x="1442230" y="2519751"/>
                    <a:pt x="1611992" y="2288257"/>
                  </a:cubicBezTo>
                  <a:cubicBezTo>
                    <a:pt x="1781754" y="2056763"/>
                    <a:pt x="1527111" y="1281260"/>
                    <a:pt x="1461521" y="945594"/>
                  </a:cubicBezTo>
                  <a:cubicBezTo>
                    <a:pt x="1395931" y="609928"/>
                    <a:pt x="1357349" y="403513"/>
                    <a:pt x="1218453" y="274262"/>
                  </a:cubicBezTo>
                  <a:cubicBezTo>
                    <a:pt x="1079557" y="145011"/>
                    <a:pt x="830701" y="-175222"/>
                    <a:pt x="628144" y="123791"/>
                  </a:cubicBezTo>
                  <a:close/>
                </a:path>
              </a:pathLst>
            </a:custGeom>
            <a:noFill/>
            <a:ln w="25400">
              <a:solidFill>
                <a:srgbClr val="B400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EF15E-6C56-084A-8E90-77B10E67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39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196950" y="2651387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1C28B-F0AA-5C4B-88D3-427DC76C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023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58" y="341977"/>
            <a:ext cx="7886700" cy="1046985"/>
          </a:xfrm>
        </p:spPr>
        <p:txBody>
          <a:bodyPr/>
          <a:lstStyle/>
          <a:p>
            <a:r>
              <a:rPr lang="en-US" dirty="0"/>
              <a:t>A top-down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MIS_subtree(u):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if</a:t>
                </a:r>
                <a:r>
                  <a:rPr lang="en-US" dirty="0">
                    <a:solidFill>
                      <a:schemeClr val="tx2"/>
                    </a:solidFill>
                  </a:rPr>
                  <a:t> u is a leaf:</a:t>
                </a:r>
              </a:p>
              <a:p>
                <a:pPr lvl="2"/>
                <a:r>
                  <a:rPr lang="en-US" dirty="0"/>
                  <a:t>A[u] = weight(u)</a:t>
                </a:r>
              </a:p>
              <a:p>
                <a:pPr lvl="2"/>
                <a:r>
                  <a:rPr lang="en-US" dirty="0"/>
                  <a:t>B[u] = 0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else</a:t>
                </a:r>
                <a:r>
                  <a:rPr lang="en-US" dirty="0">
                    <a:solidFill>
                      <a:schemeClr val="tx2"/>
                    </a:solidFill>
                  </a:rPr>
                  <a:t>:</a:t>
                </a:r>
              </a:p>
              <a:p>
                <a:pPr lvl="2"/>
                <a:r>
                  <a:rPr lang="en-US" b="1" dirty="0"/>
                  <a:t>for</a:t>
                </a:r>
                <a:r>
                  <a:rPr lang="en-US" dirty="0"/>
                  <a:t> v in </a:t>
                </a:r>
                <a:r>
                  <a:rPr lang="en-US" dirty="0" err="1"/>
                  <a:t>u.children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dirty="0" err="1"/>
                  <a:t>MIS_subtree</a:t>
                </a:r>
                <a:r>
                  <a:rPr lang="en-US" dirty="0"/>
                  <a:t>(v)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max</m:t>
                    </m:r>
                    <m:r>
                      <a:rPr lang="en-US" b="0" i="1" smtClean="0">
                        <a:latin typeface="Cambria Math" charset="0"/>
                      </a:rPr>
                      <m:t>⁡{ </m:t>
                    </m:r>
                    <m:nary>
                      <m:naryPr>
                        <m:chr m:val="∑"/>
                        <m:supHide m:val="on"/>
                        <m:ctrlPr>
                          <a:rPr lang="mr-IN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weight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}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8600"/>
                        </a:solidFill>
                        <a:latin typeface="Cambria Math" charset="0"/>
                      </a:rPr>
                      <m:t>B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solidFill>
                          <a:srgbClr val="FF860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FF8600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mr-IN" i="1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>
                  <a:solidFill>
                    <a:schemeClr val="accent5"/>
                  </a:solidFill>
                </a:endParaRPr>
              </a:p>
              <a:p>
                <a:pPr lvl="2"/>
                <a:endParaRPr lang="en-US" dirty="0">
                  <a:solidFill>
                    <a:schemeClr val="accent5"/>
                  </a:solidFill>
                </a:endParaRPr>
              </a:p>
              <a:p>
                <a:r>
                  <a:rPr lang="en-US" dirty="0"/>
                  <a:t>MIS(T):</a:t>
                </a:r>
              </a:p>
              <a:p>
                <a:pPr lvl="1"/>
                <a:r>
                  <a:rPr lang="en-US" dirty="0" err="1"/>
                  <a:t>MIS_subtree</a:t>
                </a:r>
                <a:r>
                  <a:rPr lang="en-US" dirty="0"/>
                  <a:t>(</a:t>
                </a:r>
                <a:r>
                  <a:rPr lang="en-US" dirty="0" err="1"/>
                  <a:t>T.root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A[</a:t>
                </a:r>
                <a:r>
                  <a:rPr lang="en-US" dirty="0" err="1"/>
                  <a:t>T.root</a:t>
                </a:r>
                <a:r>
                  <a:rPr lang="en-US" dirty="0"/>
                  <a:t>]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  <a:blipFill rotWithShape="0">
                <a:blip r:embed="rId2"/>
                <a:stretch>
                  <a:fillRect l="-1260" t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rot="1073249">
            <a:off x="6180880" y="1773711"/>
            <a:ext cx="2650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Initialize global arrays A, B that we will use in all of the recursive calls.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9366" y="4784486"/>
            <a:ext cx="3913630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Running time?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visit each vertex once, and for every vertex we do O(1) work: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Make a recursive call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Participate in summations of parent node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Running time is O(|V|)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2A4BF-6054-784E-A433-21113238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558" y="255151"/>
            <a:ext cx="8712120" cy="1046985"/>
          </a:xfrm>
        </p:spPr>
        <p:txBody>
          <a:bodyPr>
            <a:noAutofit/>
          </a:bodyPr>
          <a:lstStyle/>
          <a:p>
            <a:r>
              <a:rPr lang="en-US" sz="3200" dirty="0"/>
              <a:t>Why is this different from divide-and-conquer?</a:t>
            </a:r>
            <a:br>
              <a:rPr lang="en-US" sz="3200" dirty="0"/>
            </a:br>
            <a:r>
              <a:rPr lang="en-US" sz="2000" dirty="0">
                <a:solidFill>
                  <a:schemeClr val="accent4"/>
                </a:solidFill>
              </a:rPr>
              <a:t>That’s always worked for us with tree problems before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32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MIS_subtree(u):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if</a:t>
                </a:r>
                <a:r>
                  <a:rPr lang="en-US" dirty="0">
                    <a:solidFill>
                      <a:schemeClr val="tx2"/>
                    </a:solidFill>
                  </a:rPr>
                  <a:t> u is a leaf:</a:t>
                </a:r>
              </a:p>
              <a:p>
                <a:pPr lvl="2"/>
                <a:r>
                  <a:rPr lang="en-US" b="1" dirty="0">
                    <a:solidFill>
                      <a:schemeClr val="tx2"/>
                    </a:solidFill>
                  </a:rPr>
                  <a:t>return </a:t>
                </a:r>
                <a:r>
                  <a:rPr lang="en-US" dirty="0">
                    <a:solidFill>
                      <a:schemeClr val="tx2"/>
                    </a:solidFill>
                  </a:rPr>
                  <a:t>weight(u)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else</a:t>
                </a:r>
                <a:r>
                  <a:rPr lang="en-US" dirty="0">
                    <a:solidFill>
                      <a:schemeClr val="tx2"/>
                    </a:solidFill>
                  </a:rPr>
                  <a:t>:</a:t>
                </a:r>
              </a:p>
              <a:p>
                <a:pPr lvl="2"/>
                <a:r>
                  <a:rPr lang="en-US" b="1" dirty="0"/>
                  <a:t>return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max</m:t>
                    </m:r>
                    <m:r>
                      <a:rPr lang="en-US" b="0" i="1" smtClean="0">
                        <a:latin typeface="Cambria Math" charset="0"/>
                      </a:rPr>
                      <m:t>⁡{ </m:t>
                    </m:r>
                    <m:nary>
                      <m:naryPr>
                        <m:chr m:val="∑"/>
                        <m:supHide m:val="on"/>
                        <m:ctrlPr>
                          <a:rPr lang="mr-IN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children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MIS</m:t>
                        </m:r>
                        <m: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subtree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</m:oMath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lvl="5"/>
                <a:endParaRPr lang="en-US" dirty="0">
                  <a:solidFill>
                    <a:schemeClr val="accent1"/>
                  </a:solidFill>
                </a:endParaRPr>
              </a:p>
              <a:p>
                <a:pPr marL="2286000" lvl="5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weight</m:t>
                    </m:r>
                    <m:d>
                      <m:d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86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grandc</m:t>
                        </m:r>
                        <m:r>
                          <m:rPr>
                            <m:nor/>
                          </m:rPr>
                          <a:rPr lang="en-US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hildren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MIS</m:t>
                        </m:r>
                        <m: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subtree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𝑣</m:t>
                        </m:r>
                        <m:r>
                          <a:rPr lang="en-US" b="0" i="1" smtClean="0">
                            <a:solidFill>
                              <a:srgbClr val="FF8600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}</a:t>
                </a:r>
              </a:p>
              <a:p>
                <a:pPr lvl="2"/>
                <a:endParaRPr lang="en-US" dirty="0">
                  <a:solidFill>
                    <a:schemeClr val="accent5"/>
                  </a:solidFill>
                </a:endParaRPr>
              </a:p>
              <a:p>
                <a:r>
                  <a:rPr lang="en-US" dirty="0"/>
                  <a:t>MIS(T):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</a:t>
                </a:r>
                <a:r>
                  <a:rPr lang="en-US" dirty="0" err="1"/>
                  <a:t>MIS_subtree</a:t>
                </a:r>
                <a:r>
                  <a:rPr lang="en-US" dirty="0"/>
                  <a:t>(</a:t>
                </a:r>
                <a:r>
                  <a:rPr lang="en-US" dirty="0" err="1"/>
                  <a:t>T.root</a:t>
                </a:r>
                <a:r>
                  <a:rPr lang="en-US" dirty="0"/>
                  <a:t>)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558" y="1388962"/>
                <a:ext cx="8712120" cy="5254905"/>
              </a:xfrm>
              <a:blipFill>
                <a:blip r:embed="rId2"/>
                <a:stretch>
                  <a:fillRect l="-1312" t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532487">
            <a:off x="4919240" y="1835782"/>
            <a:ext cx="3634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This is exactly the same pseudocode, except we’ve ditched the table and are just calling </a:t>
            </a:r>
            <a:r>
              <a:rPr lang="en-US" dirty="0" err="1">
                <a:solidFill>
                  <a:schemeClr val="accent1"/>
                </a:solidFill>
              </a:rPr>
              <a:t>MIS_subtree</a:t>
            </a:r>
            <a:r>
              <a:rPr lang="en-US" dirty="0">
                <a:solidFill>
                  <a:schemeClr val="accent1"/>
                </a:solidFill>
              </a:rPr>
              <a:t>(v) instead of looking up A[v] or B[v].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1E423-3EEC-1A45-A4E1-F8B7F115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558" y="255151"/>
            <a:ext cx="8712120" cy="1046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Why is this different from divide-and-conquer?</a:t>
            </a:r>
            <a:br>
              <a:rPr lang="en-US" sz="3200" dirty="0"/>
            </a:br>
            <a:r>
              <a:rPr lang="en-US" sz="2000" dirty="0">
                <a:solidFill>
                  <a:schemeClr val="accent4"/>
                </a:solidFill>
              </a:rPr>
              <a:t>That’s always worked for us with tree problems before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3200" dirty="0">
              <a:solidFill>
                <a:schemeClr val="accent4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521124" y="1445702"/>
            <a:ext cx="1979271" cy="1644739"/>
            <a:chOff x="6169307" y="1445702"/>
            <a:chExt cx="1679874" cy="1505843"/>
          </a:xfrm>
        </p:grpSpPr>
        <p:sp>
          <p:nvSpPr>
            <p:cNvPr id="21" name="Oval 20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/>
            <p:cNvCxnSpPr>
              <a:stCxn id="24" idx="1"/>
              <a:endCxn id="23" idx="5"/>
            </p:cNvCxnSpPr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5" idx="7"/>
              <a:endCxn id="23" idx="3"/>
            </p:cNvCxnSpPr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7" idx="0"/>
              <a:endCxn id="25" idx="4"/>
            </p:cNvCxnSpPr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2" idx="4"/>
              <a:endCxn id="26" idx="0"/>
            </p:cNvCxnSpPr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/>
            <p:cNvCxnSpPr>
              <a:stCxn id="22" idx="4"/>
              <a:endCxn id="36" idx="0"/>
            </p:cNvCxnSpPr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4" idx="0"/>
              <a:endCxn id="23" idx="4"/>
            </p:cNvCxnSpPr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 rot="2237653">
            <a:off x="4206140" y="2666084"/>
            <a:ext cx="2058655" cy="1867431"/>
            <a:chOff x="6169307" y="1445702"/>
            <a:chExt cx="1679874" cy="1505843"/>
          </a:xfrm>
        </p:grpSpPr>
        <p:sp>
          <p:nvSpPr>
            <p:cNvPr id="82" name="Oval 81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 rot="19641613">
            <a:off x="6744294" y="2657927"/>
            <a:ext cx="2058655" cy="1867431"/>
            <a:chOff x="6169307" y="1445702"/>
            <a:chExt cx="1679874" cy="1505843"/>
          </a:xfrm>
        </p:grpSpPr>
        <p:sp>
          <p:nvSpPr>
            <p:cNvPr id="96" name="Oval 95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 rot="21366714">
            <a:off x="6521990" y="4560093"/>
            <a:ext cx="2058655" cy="1867431"/>
            <a:chOff x="6169307" y="1445702"/>
            <a:chExt cx="1679874" cy="1505843"/>
          </a:xfrm>
        </p:grpSpPr>
        <p:sp>
          <p:nvSpPr>
            <p:cNvPr id="110" name="Oval 109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 rot="706199">
            <a:off x="4284334" y="4567534"/>
            <a:ext cx="2058655" cy="1867431"/>
            <a:chOff x="6169307" y="1445702"/>
            <a:chExt cx="1679874" cy="1505843"/>
          </a:xfrm>
        </p:grpSpPr>
        <p:sp>
          <p:nvSpPr>
            <p:cNvPr id="124" name="Oval 123"/>
            <p:cNvSpPr/>
            <p:nvPr/>
          </p:nvSpPr>
          <p:spPr>
            <a:xfrm>
              <a:off x="6850496" y="1445702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356729" y="20429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6388204" y="2016069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6579692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169307" y="2703866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578377" y="2695820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>
            <a:xfrm flipH="1" flipV="1">
              <a:off x="7081642" y="1657109"/>
              <a:ext cx="314745" cy="42212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619350" y="1657109"/>
              <a:ext cx="270804" cy="3952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6304709" y="2263748"/>
              <a:ext cx="21889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7492131" y="2290645"/>
              <a:ext cx="221648" cy="40517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7161677" y="2703865"/>
              <a:ext cx="270804" cy="24767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>
              <a:off x="7297079" y="2290645"/>
              <a:ext cx="195051" cy="4132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6523607" y="2263748"/>
              <a:ext cx="191487" cy="44011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extBox 150"/>
          <p:cNvSpPr txBox="1"/>
          <p:nvPr/>
        </p:nvSpPr>
        <p:spPr>
          <a:xfrm>
            <a:off x="304558" y="1505578"/>
            <a:ext cx="276634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How often would we ask about the subtree rooted </a:t>
            </a:r>
            <a:r>
              <a:rPr lang="en-US" b="1" dirty="0">
                <a:solidFill>
                  <a:srgbClr val="7030A0"/>
                </a:solidFill>
              </a:rPr>
              <a:t>here</a:t>
            </a:r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55" name="Freeform 154"/>
          <p:cNvSpPr/>
          <p:nvPr/>
        </p:nvSpPr>
        <p:spPr>
          <a:xfrm>
            <a:off x="1018572" y="2148233"/>
            <a:ext cx="3252486" cy="3928476"/>
          </a:xfrm>
          <a:custGeom>
            <a:avLst/>
            <a:gdLst>
              <a:gd name="connsiteX0" fmla="*/ 0 w 3252486"/>
              <a:gd name="connsiteY0" fmla="*/ 85681 h 3928476"/>
              <a:gd name="connsiteX1" fmla="*/ 1238491 w 3252486"/>
              <a:gd name="connsiteY1" fmla="*/ 375048 h 3928476"/>
              <a:gd name="connsiteX2" fmla="*/ 2384385 w 3252486"/>
              <a:gd name="connsiteY2" fmla="*/ 3060375 h 3928476"/>
              <a:gd name="connsiteX3" fmla="*/ 3252486 w 3252486"/>
              <a:gd name="connsiteY3" fmla="*/ 3928476 h 392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2486" h="3928476">
                <a:moveTo>
                  <a:pt x="0" y="85681"/>
                </a:moveTo>
                <a:cubicBezTo>
                  <a:pt x="420547" y="-17527"/>
                  <a:pt x="841094" y="-120734"/>
                  <a:pt x="1238491" y="375048"/>
                </a:cubicBezTo>
                <a:cubicBezTo>
                  <a:pt x="1635889" y="870830"/>
                  <a:pt x="2048719" y="2468137"/>
                  <a:pt x="2384385" y="3060375"/>
                </a:cubicBezTo>
                <a:cubicBezTo>
                  <a:pt x="2720051" y="3652613"/>
                  <a:pt x="2986268" y="3790544"/>
                  <a:pt x="3252486" y="3928476"/>
                </a:cubicBezTo>
              </a:path>
            </a:pathLst>
          </a:custGeom>
          <a:noFill/>
          <a:ln w="22225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400AB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15892" y="2811731"/>
            <a:ext cx="231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for </a:t>
            </a:r>
            <a:r>
              <a:rPr lang="en-US" b="1" dirty="0">
                <a:solidFill>
                  <a:srgbClr val="CF6E6C"/>
                </a:solidFill>
              </a:rPr>
              <a:t>this node </a:t>
            </a:r>
            <a:r>
              <a:rPr lang="en-US" dirty="0"/>
              <a:t>and once for </a:t>
            </a:r>
            <a:r>
              <a:rPr lang="en-US" b="1" dirty="0">
                <a:solidFill>
                  <a:schemeClr val="accent6"/>
                </a:solidFill>
              </a:rPr>
              <a:t>this one</a:t>
            </a:r>
            <a:r>
              <a:rPr lang="en-US" dirty="0"/>
              <a:t>.</a:t>
            </a:r>
          </a:p>
        </p:txBody>
      </p:sp>
      <p:sp>
        <p:nvSpPr>
          <p:cNvPr id="158" name="Freeform 157"/>
          <p:cNvSpPr/>
          <p:nvPr/>
        </p:nvSpPr>
        <p:spPr>
          <a:xfrm>
            <a:off x="2199190" y="2965299"/>
            <a:ext cx="2523281" cy="2382205"/>
          </a:xfrm>
          <a:custGeom>
            <a:avLst/>
            <a:gdLst>
              <a:gd name="connsiteX0" fmla="*/ 0 w 2523281"/>
              <a:gd name="connsiteY0" fmla="*/ 32544 h 2382205"/>
              <a:gd name="connsiteX1" fmla="*/ 810228 w 2523281"/>
              <a:gd name="connsiteY1" fmla="*/ 229314 h 2382205"/>
              <a:gd name="connsiteX2" fmla="*/ 1701478 w 2523281"/>
              <a:gd name="connsiteY2" fmla="*/ 1745597 h 2382205"/>
              <a:gd name="connsiteX3" fmla="*/ 2523281 w 2523281"/>
              <a:gd name="connsiteY3" fmla="*/ 2382205 h 2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3281" h="2382205">
                <a:moveTo>
                  <a:pt x="0" y="32544"/>
                </a:moveTo>
                <a:cubicBezTo>
                  <a:pt x="263324" y="-11826"/>
                  <a:pt x="526648" y="-56195"/>
                  <a:pt x="810228" y="229314"/>
                </a:cubicBezTo>
                <a:cubicBezTo>
                  <a:pt x="1093808" y="514823"/>
                  <a:pt x="1415969" y="1386782"/>
                  <a:pt x="1701478" y="1745597"/>
                </a:cubicBezTo>
                <a:cubicBezTo>
                  <a:pt x="1986987" y="2104412"/>
                  <a:pt x="2523281" y="2382205"/>
                  <a:pt x="2523281" y="2382205"/>
                </a:cubicBezTo>
              </a:path>
            </a:pathLst>
          </a:custGeom>
          <a:noFill/>
          <a:ln w="28575">
            <a:solidFill>
              <a:srgbClr val="CF6E6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/>
        </p:nvSpPr>
        <p:spPr>
          <a:xfrm>
            <a:off x="2465408" y="3272792"/>
            <a:ext cx="2963119" cy="1522226"/>
          </a:xfrm>
          <a:custGeom>
            <a:avLst/>
            <a:gdLst>
              <a:gd name="connsiteX0" fmla="*/ 0 w 2963119"/>
              <a:gd name="connsiteY0" fmla="*/ 25993 h 1522226"/>
              <a:gd name="connsiteX1" fmla="*/ 520860 w 2963119"/>
              <a:gd name="connsiteY1" fmla="*/ 188038 h 1522226"/>
              <a:gd name="connsiteX2" fmla="*/ 1886673 w 2963119"/>
              <a:gd name="connsiteY2" fmla="*/ 1426530 h 1522226"/>
              <a:gd name="connsiteX3" fmla="*/ 2963119 w 2963119"/>
              <a:gd name="connsiteY3" fmla="*/ 1438104 h 152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119" h="1522226">
                <a:moveTo>
                  <a:pt x="0" y="25993"/>
                </a:moveTo>
                <a:cubicBezTo>
                  <a:pt x="103207" y="-9696"/>
                  <a:pt x="206415" y="-45385"/>
                  <a:pt x="520860" y="188038"/>
                </a:cubicBezTo>
                <a:cubicBezTo>
                  <a:pt x="835305" y="421461"/>
                  <a:pt x="1479630" y="1218186"/>
                  <a:pt x="1886673" y="1426530"/>
                </a:cubicBezTo>
                <a:cubicBezTo>
                  <a:pt x="2293716" y="1634874"/>
                  <a:pt x="2963119" y="1438104"/>
                  <a:pt x="2963119" y="1438104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405114" y="3704252"/>
            <a:ext cx="2223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we then ask about </a:t>
            </a:r>
            <a:r>
              <a:rPr lang="en-US" b="1" dirty="0">
                <a:solidFill>
                  <a:srgbClr val="CF6E6C"/>
                </a:solidFill>
              </a:rPr>
              <a:t>this node </a:t>
            </a:r>
            <a:r>
              <a:rPr lang="en-US" dirty="0"/>
              <a:t>twice, </a:t>
            </a:r>
            <a:r>
              <a:rPr lang="en-US" b="1" dirty="0">
                <a:solidFill>
                  <a:schemeClr val="accent6"/>
                </a:solidFill>
              </a:rPr>
              <a:t>here</a:t>
            </a:r>
            <a:r>
              <a:rPr lang="en-US" dirty="0"/>
              <a:t> and </a:t>
            </a:r>
            <a:r>
              <a:rPr lang="en-US" b="1" dirty="0">
                <a:solidFill>
                  <a:srgbClr val="0F40FF"/>
                </a:solidFill>
              </a:rPr>
              <a:t>here</a:t>
            </a:r>
            <a:r>
              <a:rPr lang="en-US" dirty="0">
                <a:solidFill>
                  <a:srgbClr val="0F40FF"/>
                </a:solidFill>
              </a:rPr>
              <a:t>.</a:t>
            </a:r>
          </a:p>
        </p:txBody>
      </p:sp>
      <p:sp>
        <p:nvSpPr>
          <p:cNvPr id="161" name="Freeform 160"/>
          <p:cNvSpPr/>
          <p:nvPr/>
        </p:nvSpPr>
        <p:spPr>
          <a:xfrm>
            <a:off x="2064490" y="4130131"/>
            <a:ext cx="2609846" cy="1217374"/>
          </a:xfrm>
          <a:custGeom>
            <a:avLst/>
            <a:gdLst>
              <a:gd name="connsiteX0" fmla="*/ 0 w 2523281"/>
              <a:gd name="connsiteY0" fmla="*/ 32544 h 2382205"/>
              <a:gd name="connsiteX1" fmla="*/ 810228 w 2523281"/>
              <a:gd name="connsiteY1" fmla="*/ 229314 h 2382205"/>
              <a:gd name="connsiteX2" fmla="*/ 1701478 w 2523281"/>
              <a:gd name="connsiteY2" fmla="*/ 1745597 h 2382205"/>
              <a:gd name="connsiteX3" fmla="*/ 2523281 w 2523281"/>
              <a:gd name="connsiteY3" fmla="*/ 2382205 h 23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3281" h="2382205">
                <a:moveTo>
                  <a:pt x="0" y="32544"/>
                </a:moveTo>
                <a:cubicBezTo>
                  <a:pt x="263324" y="-11826"/>
                  <a:pt x="526648" y="-56195"/>
                  <a:pt x="810228" y="229314"/>
                </a:cubicBezTo>
                <a:cubicBezTo>
                  <a:pt x="1093808" y="514823"/>
                  <a:pt x="1415969" y="1386782"/>
                  <a:pt x="1701478" y="1745597"/>
                </a:cubicBezTo>
                <a:cubicBezTo>
                  <a:pt x="1986987" y="2104412"/>
                  <a:pt x="2523281" y="2382205"/>
                  <a:pt x="2523281" y="2382205"/>
                </a:cubicBezTo>
              </a:path>
            </a:pathLst>
          </a:custGeom>
          <a:noFill/>
          <a:ln w="28575">
            <a:solidFill>
              <a:srgbClr val="CF6E6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Freeform 161"/>
          <p:cNvSpPr/>
          <p:nvPr/>
        </p:nvSpPr>
        <p:spPr>
          <a:xfrm>
            <a:off x="1365813" y="4618299"/>
            <a:ext cx="4016415" cy="983874"/>
          </a:xfrm>
          <a:custGeom>
            <a:avLst/>
            <a:gdLst>
              <a:gd name="connsiteX0" fmla="*/ 0 w 4016415"/>
              <a:gd name="connsiteY0" fmla="*/ 0 h 983874"/>
              <a:gd name="connsiteX1" fmla="*/ 231493 w 4016415"/>
              <a:gd name="connsiteY1" fmla="*/ 671331 h 983874"/>
              <a:gd name="connsiteX2" fmla="*/ 1388962 w 4016415"/>
              <a:gd name="connsiteY2" fmla="*/ 960698 h 983874"/>
              <a:gd name="connsiteX3" fmla="*/ 4016415 w 4016415"/>
              <a:gd name="connsiteY3" fmla="*/ 92597 h 98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415" h="983874">
                <a:moveTo>
                  <a:pt x="0" y="0"/>
                </a:moveTo>
                <a:cubicBezTo>
                  <a:pt x="-1" y="255607"/>
                  <a:pt x="-1" y="511215"/>
                  <a:pt x="231493" y="671331"/>
                </a:cubicBezTo>
                <a:cubicBezTo>
                  <a:pt x="462987" y="831447"/>
                  <a:pt x="758142" y="1057154"/>
                  <a:pt x="1388962" y="960698"/>
                </a:cubicBezTo>
                <a:cubicBezTo>
                  <a:pt x="2019782" y="864242"/>
                  <a:pt x="4016415" y="92597"/>
                  <a:pt x="4016415" y="92597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162"/>
          <p:cNvSpPr/>
          <p:nvPr/>
        </p:nvSpPr>
        <p:spPr>
          <a:xfrm>
            <a:off x="2212646" y="3824165"/>
            <a:ext cx="3528397" cy="1379547"/>
          </a:xfrm>
          <a:custGeom>
            <a:avLst/>
            <a:gdLst>
              <a:gd name="connsiteX0" fmla="*/ 9693 w 3528397"/>
              <a:gd name="connsiteY0" fmla="*/ 794134 h 1379547"/>
              <a:gd name="connsiteX1" fmla="*/ 55992 w 3528397"/>
              <a:gd name="connsiteY1" fmla="*/ 1118225 h 1379547"/>
              <a:gd name="connsiteX2" fmla="*/ 437957 w 3528397"/>
              <a:gd name="connsiteY2" fmla="*/ 1361293 h 1379547"/>
              <a:gd name="connsiteX3" fmla="*/ 2162584 w 3528397"/>
              <a:gd name="connsiteY3" fmla="*/ 608939 h 1379547"/>
              <a:gd name="connsiteX4" fmla="*/ 3065410 w 3528397"/>
              <a:gd name="connsiteY4" fmla="*/ 30205 h 1379547"/>
              <a:gd name="connsiteX5" fmla="*/ 3528397 w 3528397"/>
              <a:gd name="connsiteY5" fmla="*/ 76503 h 137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8397" h="1379547">
                <a:moveTo>
                  <a:pt x="9693" y="794134"/>
                </a:moveTo>
                <a:cubicBezTo>
                  <a:pt x="-2846" y="908916"/>
                  <a:pt x="-15385" y="1023699"/>
                  <a:pt x="55992" y="1118225"/>
                </a:cubicBezTo>
                <a:cubicBezTo>
                  <a:pt x="127369" y="1212752"/>
                  <a:pt x="86858" y="1446174"/>
                  <a:pt x="437957" y="1361293"/>
                </a:cubicBezTo>
                <a:cubicBezTo>
                  <a:pt x="789056" y="1276412"/>
                  <a:pt x="1724675" y="830787"/>
                  <a:pt x="2162584" y="608939"/>
                </a:cubicBezTo>
                <a:cubicBezTo>
                  <a:pt x="2600493" y="387091"/>
                  <a:pt x="2837775" y="118944"/>
                  <a:pt x="3065410" y="30205"/>
                </a:cubicBezTo>
                <a:cubicBezTo>
                  <a:pt x="3293045" y="-58534"/>
                  <a:pt x="3528397" y="76503"/>
                  <a:pt x="3528397" y="76503"/>
                </a:cubicBezTo>
              </a:path>
            </a:pathLst>
          </a:custGeom>
          <a:noFill/>
          <a:ln w="25400">
            <a:solidFill>
              <a:srgbClr val="0F4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39200" y="5601232"/>
            <a:ext cx="3375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will blow up exponentially without using dynamic programming to take advantage of </a:t>
            </a:r>
            <a:r>
              <a:rPr lang="en-US" b="1" dirty="0"/>
              <a:t>overlapping </a:t>
            </a:r>
            <a:r>
              <a:rPr lang="en-US" b="1" dirty="0" err="1"/>
              <a:t>subproblems</a:t>
            </a:r>
            <a:r>
              <a:rPr lang="en-US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1FE54-CF05-094E-AF5F-6080EFB5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5" grpId="0" animBg="1"/>
      <p:bldP spid="156" grpId="0"/>
      <p:bldP spid="158" grpId="0" animBg="1"/>
      <p:bldP spid="159" grpId="0" animBg="1"/>
      <p:bldP spid="160" grpId="0"/>
      <p:bldP spid="161" grpId="0" animBg="1"/>
      <p:bldP spid="162" grpId="0" animBg="1"/>
      <p:bldP spid="163" grpId="0" animBg="1"/>
      <p:bldP spid="16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1" y="3762558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237" y="5647160"/>
            <a:ext cx="828825" cy="1283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2920" y="5919728"/>
            <a:ext cx="448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You do this </a:t>
            </a:r>
            <a:r>
              <a:rPr lang="en-US">
                <a:solidFill>
                  <a:srgbClr val="B400AB"/>
                </a:solidFill>
              </a:rPr>
              <a:t>one!</a:t>
            </a:r>
            <a:endParaRPr lang="en-US" dirty="0">
              <a:solidFill>
                <a:srgbClr val="B400AB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4E395-9AAC-D244-9615-8DD87950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Optimal substructure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5404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9496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0142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4234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8326" y="246184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5404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09496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90142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4234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8326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02418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06510" y="3490911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4056" y="3539556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4056" y="2571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8650" y="1751651"/>
            <a:ext cx="286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Prefixes:</a:t>
            </a:r>
          </a:p>
        </p:txBody>
      </p:sp>
      <p:sp>
        <p:nvSpPr>
          <p:cNvPr id="19" name="Right Brace 18"/>
          <p:cNvSpPr/>
          <p:nvPr/>
        </p:nvSpPr>
        <p:spPr>
          <a:xfrm rot="5400000">
            <a:off x="2970698" y="3426436"/>
            <a:ext cx="450610" cy="200464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8125" y="4733560"/>
            <a:ext cx="436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Notation</a:t>
            </a:r>
            <a:r>
              <a:rPr lang="en-US" sz="2000" dirty="0">
                <a:solidFill>
                  <a:schemeClr val="accent1"/>
                </a:solidFill>
              </a:rPr>
              <a:t>: denote this prefix</a:t>
            </a:r>
            <a:r>
              <a:rPr lang="en-US" sz="2000" b="1" dirty="0">
                <a:solidFill>
                  <a:schemeClr val="accent4"/>
                </a:solidFill>
              </a:rPr>
              <a:t> ACGC </a:t>
            </a:r>
            <a:r>
              <a:rPr lang="en-US" sz="2000" dirty="0">
                <a:solidFill>
                  <a:schemeClr val="accent1"/>
                </a:solidFill>
              </a:rPr>
              <a:t>by Y</a:t>
            </a:r>
            <a:r>
              <a:rPr lang="en-US" sz="2000" baseline="-25000" dirty="0">
                <a:solidFill>
                  <a:schemeClr val="accent1"/>
                </a:solidFill>
              </a:rPr>
              <a:t>4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650" y="5508680"/>
            <a:ext cx="862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Our sub-problems will be finding LCS’s of prefixes to X and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 </a:t>
            </a:r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</a:t>
            </a:r>
            <a:r>
              <a:rPr lang="en-US" sz="2400" dirty="0" err="1">
                <a:solidFill>
                  <a:schemeClr val="accent1"/>
                </a:solidFill>
              </a:rPr>
              <a:t>length_of_LCS</a:t>
            </a:r>
            <a:r>
              <a:rPr lang="en-US" sz="2400" dirty="0">
                <a:solidFill>
                  <a:schemeClr val="accent1"/>
                </a:solidFill>
              </a:rPr>
              <a:t>( X</a:t>
            </a:r>
            <a:r>
              <a:rPr lang="en-US" sz="2400" baseline="-25000" dirty="0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Y</a:t>
            </a:r>
            <a:r>
              <a:rPr lang="en-US" sz="2400" baseline="-25000" dirty="0" err="1">
                <a:solidFill>
                  <a:schemeClr val="accent1"/>
                </a:solidFill>
              </a:rPr>
              <a:t>j</a:t>
            </a:r>
            <a:r>
              <a:rPr lang="en-US" sz="24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8A566B-9C9D-B04D-B193-0D4E1651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00416E-3363-8742-BC2C-49388FF0B738}"/>
              </a:ext>
            </a:extLst>
          </p:cNvPr>
          <p:cNvSpPr txBox="1"/>
          <p:nvPr/>
        </p:nvSpPr>
        <p:spPr>
          <a:xfrm>
            <a:off x="5458555" y="6211669"/>
            <a:ext cx="159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C[2,3] = 2</a:t>
            </a:r>
          </a:p>
          <a:p>
            <a:pPr algn="r"/>
            <a:r>
              <a:rPr lang="en-US" dirty="0">
                <a:solidFill>
                  <a:schemeClr val="accent4"/>
                </a:solidFill>
              </a:rPr>
              <a:t>C[4,4] = 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01A8EC-774C-CC4C-91C6-5E536F39C86E}"/>
              </a:ext>
            </a:extLst>
          </p:cNvPr>
          <p:cNvSpPr/>
          <p:nvPr/>
        </p:nvSpPr>
        <p:spPr>
          <a:xfrm>
            <a:off x="4828777" y="6318377"/>
            <a:ext cx="1129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138247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find maximal independent sets in trees in time O(|V|) using dynamic programming!</a:t>
            </a:r>
          </a:p>
          <a:p>
            <a:endParaRPr lang="en-US" dirty="0"/>
          </a:p>
          <a:p>
            <a:r>
              <a:rPr lang="en-US" dirty="0"/>
              <a:t>For this example, it was natural to implement our DP algorithm in a top-down way.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1037F-DE36-5C47-9966-1598CDF3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 we saw examples of how to come up with dynamic programming algorithms.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Longest Common Subsequence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Knapsack two ways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(If time)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maximal independent set in trees.</a:t>
            </a:r>
          </a:p>
          <a:p>
            <a:r>
              <a:rPr lang="en-US" dirty="0"/>
              <a:t>There is a </a:t>
            </a:r>
            <a:r>
              <a:rPr lang="en-US" b="1" dirty="0"/>
              <a:t>recipe </a:t>
            </a:r>
            <a:r>
              <a:rPr lang="en-US" dirty="0"/>
              <a:t>for dynamic programming algorithms.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D9372-BB57-B844-9902-A559A6AB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A77B0-DDC1-0F47-8E84-5E05E260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918"/>
      </p:ext>
    </p:extLst>
  </p:cSld>
  <p:clrMapOvr>
    <a:masterClrMapping/>
  </p:clrMapOvr>
  <p:transition spd="slow">
    <p:push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57004" cy="48645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Today we saw examples of how to come up with dynamic programming algorithms.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Longest Common Subsequence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Knapsack two ways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(If time)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maximal independent set in trees.</a:t>
            </a:r>
          </a:p>
          <a:p>
            <a:r>
              <a:rPr lang="en-US" dirty="0"/>
              <a:t>There is a </a:t>
            </a:r>
            <a:r>
              <a:rPr lang="en-US" b="1" dirty="0"/>
              <a:t>recipe </a:t>
            </a:r>
            <a:r>
              <a:rPr lang="en-US" dirty="0"/>
              <a:t>for dynamic programming algorithms.</a:t>
            </a:r>
          </a:p>
          <a:p>
            <a:r>
              <a:rPr lang="en-US" dirty="0"/>
              <a:t>Sometimes coming up with the right substructure takes some creativity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Practice on homework! </a:t>
            </a:r>
            <a:r>
              <a:rPr lang="en-US" dirty="0">
                <a:solidFill>
                  <a:schemeClr val="accent4"/>
                </a:solidFill>
                <a:sym typeface="Wingdings"/>
              </a:rPr>
              <a:t></a:t>
            </a:r>
          </a:p>
          <a:p>
            <a:pPr lvl="1"/>
            <a:r>
              <a:rPr lang="en-US" dirty="0">
                <a:solidFill>
                  <a:schemeClr val="accent4"/>
                </a:solidFill>
                <a:sym typeface="Wingdings"/>
              </a:rPr>
              <a:t>For even more practice check out additional examples/practice problems in CLRS, </a:t>
            </a:r>
            <a:br>
              <a:rPr lang="en-US" dirty="0">
                <a:solidFill>
                  <a:schemeClr val="accent4"/>
                </a:solidFill>
                <a:sym typeface="Wingdings"/>
              </a:rPr>
            </a:br>
            <a:r>
              <a:rPr lang="en-US" dirty="0">
                <a:solidFill>
                  <a:schemeClr val="accent4"/>
                </a:solidFill>
                <a:sym typeface="Wingdings"/>
              </a:rPr>
              <a:t>Algorithms Illuminated or section!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029" y="106676"/>
            <a:ext cx="2462563" cy="16514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D9E09-706D-8D48-81FF-194C2ED1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1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5669"/>
                </a:solidFill>
              </a:rPr>
              <a:t>Greedy</a:t>
            </a:r>
            <a:r>
              <a:rPr lang="en-US" dirty="0"/>
              <a:t> algorithms!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Greed is good!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409" y="665019"/>
            <a:ext cx="4033593" cy="27299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0" y="296350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86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BEEC7-6F45-0247-A8EC-B8CFDF5E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7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958504" y="1620351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4F377-EB54-D248-85ED-1C0FC02F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3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0FD0-5A07-254B-8469-0FEF8437E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DDA92-3243-3744-84DE-A36D749A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15" y="1690689"/>
            <a:ext cx="7886700" cy="4351338"/>
          </a:xfrm>
        </p:spPr>
        <p:txBody>
          <a:bodyPr/>
          <a:lstStyle/>
          <a:p>
            <a:r>
              <a:rPr lang="en-US" dirty="0"/>
              <a:t>Write C[</a:t>
            </a:r>
            <a:r>
              <a:rPr lang="en-US" dirty="0" err="1"/>
              <a:t>i,j</a:t>
            </a:r>
            <a:r>
              <a:rPr lang="en-US" dirty="0"/>
              <a:t>] in terms of the solutions to smaller sub-problems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F0116-0EB1-5D45-B8AE-C6B9EE6C1600}"/>
              </a:ext>
            </a:extLst>
          </p:cNvPr>
          <p:cNvSpPr/>
          <p:nvPr/>
        </p:nvSpPr>
        <p:spPr>
          <a:xfrm>
            <a:off x="2286000" y="572329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C[</a:t>
            </a:r>
            <a:r>
              <a:rPr lang="en-US" sz="2800" dirty="0" err="1">
                <a:solidFill>
                  <a:schemeClr val="accent4"/>
                </a:solidFill>
              </a:rPr>
              <a:t>i,j</a:t>
            </a:r>
            <a:r>
              <a:rPr lang="en-US" sz="2800" dirty="0">
                <a:solidFill>
                  <a:schemeClr val="accent4"/>
                </a:solidFill>
              </a:rPr>
              <a:t>] = </a:t>
            </a:r>
            <a:r>
              <a:rPr lang="en-US" sz="2800" dirty="0" err="1">
                <a:solidFill>
                  <a:schemeClr val="accent4"/>
                </a:solidFill>
              </a:rPr>
              <a:t>length_of_LCS</a:t>
            </a:r>
            <a:r>
              <a:rPr lang="en-US" sz="2800" dirty="0">
                <a:solidFill>
                  <a:schemeClr val="accent4"/>
                </a:solidFill>
              </a:rPr>
              <a:t>( X</a:t>
            </a:r>
            <a:r>
              <a:rPr lang="en-US" sz="2800" baseline="-25000" dirty="0">
                <a:solidFill>
                  <a:schemeClr val="accent4"/>
                </a:solidFill>
              </a:rPr>
              <a:t>i</a:t>
            </a:r>
            <a:r>
              <a:rPr lang="en-US" sz="2800" dirty="0">
                <a:solidFill>
                  <a:schemeClr val="accent4"/>
                </a:solidFill>
              </a:rPr>
              <a:t>, </a:t>
            </a:r>
            <a:r>
              <a:rPr lang="en-US" sz="2800" dirty="0" err="1">
                <a:solidFill>
                  <a:schemeClr val="accent4"/>
                </a:solidFill>
              </a:rPr>
              <a:t>Y</a:t>
            </a:r>
            <a:r>
              <a:rPr lang="en-US" sz="2800" baseline="-25000" dirty="0" err="1">
                <a:solidFill>
                  <a:schemeClr val="accent4"/>
                </a:solidFill>
              </a:rPr>
              <a:t>j</a:t>
            </a:r>
            <a:r>
              <a:rPr lang="en-US" sz="2800" dirty="0">
                <a:solidFill>
                  <a:schemeClr val="accent4"/>
                </a:solidFill>
              </a:rPr>
              <a:t> 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B502C2-5390-5948-AC81-44A3BECDE597}"/>
              </a:ext>
            </a:extLst>
          </p:cNvPr>
          <p:cNvSpPr/>
          <p:nvPr/>
        </p:nvSpPr>
        <p:spPr>
          <a:xfrm>
            <a:off x="3052729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3B003-3304-6441-A687-D7689E4E7749}"/>
              </a:ext>
            </a:extLst>
          </p:cNvPr>
          <p:cNvSpPr/>
          <p:nvPr/>
        </p:nvSpPr>
        <p:spPr>
          <a:xfrm>
            <a:off x="3556821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01BB5-1377-374E-B3E4-1497DBA7FF41}"/>
              </a:ext>
            </a:extLst>
          </p:cNvPr>
          <p:cNvSpPr/>
          <p:nvPr/>
        </p:nvSpPr>
        <p:spPr>
          <a:xfrm>
            <a:off x="4037467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60C33-F9C1-CF4F-B4C2-D7DAF62D3B88}"/>
              </a:ext>
            </a:extLst>
          </p:cNvPr>
          <p:cNvSpPr/>
          <p:nvPr/>
        </p:nvSpPr>
        <p:spPr>
          <a:xfrm>
            <a:off x="4541559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A2F36-6E52-7348-8EAC-D296E144C75C}"/>
              </a:ext>
            </a:extLst>
          </p:cNvPr>
          <p:cNvSpPr/>
          <p:nvPr/>
        </p:nvSpPr>
        <p:spPr>
          <a:xfrm>
            <a:off x="5045651" y="312615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1270AC-174C-5449-B98B-946448BFC3F5}"/>
              </a:ext>
            </a:extLst>
          </p:cNvPr>
          <p:cNvSpPr/>
          <p:nvPr/>
        </p:nvSpPr>
        <p:spPr>
          <a:xfrm>
            <a:off x="3043935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10B8D-7E89-E74D-A2DD-07D4FB824149}"/>
              </a:ext>
            </a:extLst>
          </p:cNvPr>
          <p:cNvSpPr/>
          <p:nvPr/>
        </p:nvSpPr>
        <p:spPr>
          <a:xfrm>
            <a:off x="3548027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9D647-267B-FA42-8A80-2EAD6DC80505}"/>
              </a:ext>
            </a:extLst>
          </p:cNvPr>
          <p:cNvSpPr/>
          <p:nvPr/>
        </p:nvSpPr>
        <p:spPr>
          <a:xfrm>
            <a:off x="4028673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3FF52-03A7-234E-8C14-283EFD386233}"/>
              </a:ext>
            </a:extLst>
          </p:cNvPr>
          <p:cNvSpPr/>
          <p:nvPr/>
        </p:nvSpPr>
        <p:spPr>
          <a:xfrm>
            <a:off x="4532765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1733C1-3D92-A342-A0F8-31C73D4185C8}"/>
              </a:ext>
            </a:extLst>
          </p:cNvPr>
          <p:cNvSpPr/>
          <p:nvPr/>
        </p:nvSpPr>
        <p:spPr>
          <a:xfrm>
            <a:off x="5036857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7C673-65D0-424D-8116-50F0E08C4CC0}"/>
              </a:ext>
            </a:extLst>
          </p:cNvPr>
          <p:cNvSpPr/>
          <p:nvPr/>
        </p:nvSpPr>
        <p:spPr>
          <a:xfrm>
            <a:off x="5540949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836FA3-5093-A544-933A-96CBE45A938B}"/>
              </a:ext>
            </a:extLst>
          </p:cNvPr>
          <p:cNvSpPr/>
          <p:nvPr/>
        </p:nvSpPr>
        <p:spPr>
          <a:xfrm>
            <a:off x="6045041" y="453120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0E760D-F973-DD4A-BE15-D086BAF80BD9}"/>
              </a:ext>
            </a:extLst>
          </p:cNvPr>
          <p:cNvSpPr txBox="1"/>
          <p:nvPr/>
        </p:nvSpPr>
        <p:spPr>
          <a:xfrm>
            <a:off x="2222587" y="457985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</a:t>
            </a:r>
            <a:r>
              <a:rPr lang="en-US" sz="2800" baseline="-25000" dirty="0" err="1"/>
              <a:t>j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2748D-DB92-EC43-B246-B32F3B6B84F8}"/>
              </a:ext>
            </a:extLst>
          </p:cNvPr>
          <p:cNvSpPr txBox="1"/>
          <p:nvPr/>
        </p:nvSpPr>
        <p:spPr>
          <a:xfrm>
            <a:off x="2231381" y="323598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i</a:t>
            </a:r>
            <a:endParaRPr lang="en-US" sz="28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344EFED-39AD-E44E-B6FA-5F6ECAABD992}"/>
              </a:ext>
            </a:extLst>
          </p:cNvPr>
          <p:cNvSpPr/>
          <p:nvPr/>
        </p:nvSpPr>
        <p:spPr>
          <a:xfrm rot="5400000" flipH="1">
            <a:off x="4104526" y="1634155"/>
            <a:ext cx="384625" cy="2505807"/>
          </a:xfrm>
          <a:prstGeom prst="rightBrace">
            <a:avLst>
              <a:gd name="adj1" fmla="val 8333"/>
              <a:gd name="adj2" fmla="val 4858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3E95E-86EC-AE47-9B2B-F0B9F19A8E4C}"/>
              </a:ext>
            </a:extLst>
          </p:cNvPr>
          <p:cNvSpPr txBox="1"/>
          <p:nvPr/>
        </p:nvSpPr>
        <p:spPr>
          <a:xfrm>
            <a:off x="4189867" y="2315116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A25E7541-07E0-FF4A-AC84-4DB2729905F3}"/>
              </a:ext>
            </a:extLst>
          </p:cNvPr>
          <p:cNvSpPr/>
          <p:nvPr/>
        </p:nvSpPr>
        <p:spPr>
          <a:xfrm rot="5400000" flipH="1">
            <a:off x="4630596" y="2521503"/>
            <a:ext cx="384625" cy="3478826"/>
          </a:xfrm>
          <a:prstGeom prst="rightBrace">
            <a:avLst>
              <a:gd name="adj1" fmla="val 8333"/>
              <a:gd name="adj2" fmla="val 1825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94A4EF-7856-6E43-B97C-AAB33DCB999F}"/>
              </a:ext>
            </a:extLst>
          </p:cNvPr>
          <p:cNvSpPr txBox="1"/>
          <p:nvPr/>
        </p:nvSpPr>
        <p:spPr>
          <a:xfrm>
            <a:off x="5794458" y="3686227"/>
            <a:ext cx="6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ED2AF34-5111-6144-A0F5-15F7F500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2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6922"/>
          </a:xfrm>
        </p:spPr>
        <p:txBody>
          <a:bodyPr/>
          <a:lstStyle/>
          <a:p>
            <a:r>
              <a:rPr lang="en-US"/>
              <a:t>Two cases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297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7064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7710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180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385894" y="2230576"/>
            <a:ext cx="504092" cy="633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417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7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8916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300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710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1192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5284" y="3635626"/>
            <a:ext cx="504092" cy="633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2830" y="36842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</a:t>
            </a:r>
            <a:r>
              <a:rPr lang="en-US" sz="2800" baseline="-25000" dirty="0" err="1"/>
              <a:t>j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571624" y="234040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i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22527" y="83525"/>
            <a:ext cx="465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Our sub-problems will be finding LCS’s of prefixes to X and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 </a:t>
            </a:r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</a:t>
            </a:r>
            <a:r>
              <a:rPr lang="en-US" sz="2400" dirty="0" err="1">
                <a:solidFill>
                  <a:schemeClr val="accent1"/>
                </a:solidFill>
              </a:rPr>
              <a:t>length_of_LCS</a:t>
            </a:r>
            <a:r>
              <a:rPr lang="en-US" sz="2400" dirty="0">
                <a:solidFill>
                  <a:schemeClr val="accent1"/>
                </a:solidFill>
              </a:rPr>
              <a:t>( X</a:t>
            </a:r>
            <a:r>
              <a:rPr lang="en-US" sz="2400" baseline="-25000" dirty="0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Y</a:t>
            </a:r>
            <a:r>
              <a:rPr lang="en-US" sz="2400" baseline="-25000" dirty="0" err="1">
                <a:solidFill>
                  <a:schemeClr val="accent1"/>
                </a:solidFill>
              </a:rPr>
              <a:t>j</a:t>
            </a:r>
            <a:r>
              <a:rPr lang="en-US" sz="24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709" y="1022244"/>
            <a:ext cx="470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Case 1: X[</a:t>
            </a:r>
            <a:r>
              <a:rPr lang="en-US" sz="2800" dirty="0" err="1">
                <a:solidFill>
                  <a:schemeClr val="accent1"/>
                </a:solidFill>
              </a:rPr>
              <a:t>i</a:t>
            </a:r>
            <a:r>
              <a:rPr lang="en-US" sz="2800" dirty="0">
                <a:solidFill>
                  <a:schemeClr val="accent1"/>
                </a:solidFill>
              </a:rPr>
              <a:t>] = Y[j]</a:t>
            </a:r>
          </a:p>
        </p:txBody>
      </p:sp>
      <p:sp>
        <p:nvSpPr>
          <p:cNvPr id="22" name="Right Brace 21"/>
          <p:cNvSpPr/>
          <p:nvPr/>
        </p:nvSpPr>
        <p:spPr>
          <a:xfrm rot="5400000" flipH="1">
            <a:off x="3444769" y="738575"/>
            <a:ext cx="384625" cy="2505807"/>
          </a:xfrm>
          <a:prstGeom prst="rightBrace">
            <a:avLst>
              <a:gd name="adj1" fmla="val 8333"/>
              <a:gd name="adj2" fmla="val 4858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0110" y="1419536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 flipH="1">
            <a:off x="3970839" y="1625923"/>
            <a:ext cx="384625" cy="3478826"/>
          </a:xfrm>
          <a:prstGeom prst="rightBrace">
            <a:avLst>
              <a:gd name="adj1" fmla="val 8333"/>
              <a:gd name="adj2" fmla="val 1825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4701" y="2790647"/>
            <a:ext cx="6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5292" y="1532229"/>
            <a:ext cx="124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These are the same</a:t>
            </a:r>
          </a:p>
        </p:txBody>
      </p:sp>
      <p:cxnSp>
        <p:nvCxnSpPr>
          <p:cNvPr id="28" name="Straight Arrow Connector 27"/>
          <p:cNvCxnSpPr>
            <a:stCxn id="26" idx="2"/>
            <a:endCxn id="15" idx="3"/>
          </p:cNvCxnSpPr>
          <p:nvPr/>
        </p:nvCxnSpPr>
        <p:spPr>
          <a:xfrm flipH="1">
            <a:off x="5889376" y="2178560"/>
            <a:ext cx="1027239" cy="1773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1"/>
            <a:endCxn id="8" idx="3"/>
          </p:cNvCxnSpPr>
          <p:nvPr/>
        </p:nvCxnSpPr>
        <p:spPr>
          <a:xfrm flipH="1">
            <a:off x="4889986" y="1855395"/>
            <a:ext cx="1405306" cy="69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2977" y="5428119"/>
            <a:ext cx="79482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/>
              <a:t>Then C[</a:t>
            </a:r>
            <a:r>
              <a:rPr lang="en-US" sz="3200" dirty="0" err="1"/>
              <a:t>i,j</a:t>
            </a:r>
            <a:r>
              <a:rPr lang="en-US" sz="3200" dirty="0"/>
              <a:t>] = 1 + C[i-1,j-1].</a:t>
            </a:r>
            <a:endParaRPr lang="en-US" sz="2800" dirty="0"/>
          </a:p>
          <a:p>
            <a:pPr marL="800100" lvl="1" indent="-342900">
              <a:buFont typeface="Arial" charset="0"/>
              <a:buChar char="•"/>
            </a:pPr>
            <a:endParaRPr lang="en-US" sz="600" dirty="0"/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because</a:t>
            </a:r>
            <a:r>
              <a:rPr lang="en-US" sz="2400" dirty="0">
                <a:solidFill>
                  <a:schemeClr val="accent4"/>
                </a:solidFill>
              </a:rPr>
              <a:t> LCS(</a:t>
            </a:r>
            <a:r>
              <a:rPr lang="en-US" sz="2400" dirty="0" err="1">
                <a:solidFill>
                  <a:schemeClr val="accent4"/>
                </a:solidFill>
              </a:rPr>
              <a:t>X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 err="1">
                <a:solidFill>
                  <a:schemeClr val="accent4"/>
                </a:solidFill>
              </a:rPr>
              <a:t>,Y</a:t>
            </a:r>
            <a:r>
              <a:rPr lang="en-US" sz="2400" baseline="-25000" dirty="0" err="1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=</a:t>
            </a:r>
            <a:r>
              <a:rPr lang="en-US" sz="2400" dirty="0">
                <a:solidFill>
                  <a:schemeClr val="accent4"/>
                </a:solidFill>
              </a:rPr>
              <a:t> LCS(X</a:t>
            </a:r>
            <a:r>
              <a:rPr lang="en-US" sz="2400" baseline="-25000" dirty="0">
                <a:solidFill>
                  <a:schemeClr val="accent4"/>
                </a:solidFill>
              </a:rPr>
              <a:t>i-1</a:t>
            </a:r>
            <a:r>
              <a:rPr lang="en-US" sz="2400" dirty="0">
                <a:solidFill>
                  <a:schemeClr val="accent4"/>
                </a:solidFill>
              </a:rPr>
              <a:t>,Y</a:t>
            </a:r>
            <a:r>
              <a:rPr lang="en-US" sz="2400" baseline="-25000" dirty="0">
                <a:solidFill>
                  <a:schemeClr val="accent4"/>
                </a:solidFill>
              </a:rPr>
              <a:t>j-1</a:t>
            </a:r>
            <a:r>
              <a:rPr lang="en-US" sz="2400" dirty="0">
                <a:solidFill>
                  <a:schemeClr val="accent4"/>
                </a:solidFill>
              </a:rPr>
              <a:t>) followed by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49554" y="5977789"/>
            <a:ext cx="394192" cy="4700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E98EEFC-AE87-3848-B5C9-9D1AB3182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5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6922"/>
          </a:xfrm>
        </p:spPr>
        <p:txBody>
          <a:bodyPr/>
          <a:lstStyle/>
          <a:p>
            <a:r>
              <a:rPr lang="en-US"/>
              <a:t>Two cases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297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7064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7710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1802" y="223057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4385894" y="2230576"/>
            <a:ext cx="504092" cy="6330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417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827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8916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3008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77100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81192" y="3635626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5284" y="3635626"/>
            <a:ext cx="504092" cy="633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62830" y="36842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Y</a:t>
            </a:r>
            <a:r>
              <a:rPr lang="en-US" sz="2800" baseline="-25000" dirty="0" err="1"/>
              <a:t>j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571624" y="234040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i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4422527" y="83525"/>
            <a:ext cx="465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Our sub-problems will be finding LCS’s of prefixes to X and Y.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 </a:t>
            </a:r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</a:t>
            </a:r>
            <a:r>
              <a:rPr lang="en-US" sz="2400" dirty="0" err="1">
                <a:solidFill>
                  <a:schemeClr val="accent1"/>
                </a:solidFill>
              </a:rPr>
              <a:t>length_of_LCS</a:t>
            </a:r>
            <a:r>
              <a:rPr lang="en-US" sz="2400" dirty="0">
                <a:solidFill>
                  <a:schemeClr val="accent1"/>
                </a:solidFill>
              </a:rPr>
              <a:t>( X</a:t>
            </a:r>
            <a:r>
              <a:rPr lang="en-US" sz="2400" baseline="-25000" dirty="0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Y</a:t>
            </a:r>
            <a:r>
              <a:rPr lang="en-US" sz="2400" baseline="-25000" dirty="0" err="1">
                <a:solidFill>
                  <a:schemeClr val="accent1"/>
                </a:solidFill>
              </a:rPr>
              <a:t>j</a:t>
            </a:r>
            <a:r>
              <a:rPr lang="en-US" sz="2400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0709" y="1022244"/>
            <a:ext cx="470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Case 2: X[</a:t>
            </a:r>
            <a:r>
              <a:rPr lang="en-US" sz="2800" dirty="0" err="1">
                <a:solidFill>
                  <a:schemeClr val="accent1"/>
                </a:solidFill>
              </a:rPr>
              <a:t>i</a:t>
            </a:r>
            <a:r>
              <a:rPr lang="en-US" sz="2800" dirty="0">
                <a:solidFill>
                  <a:schemeClr val="accent1"/>
                </a:solidFill>
              </a:rPr>
              <a:t>] != Y[j]</a:t>
            </a:r>
          </a:p>
        </p:txBody>
      </p:sp>
      <p:sp>
        <p:nvSpPr>
          <p:cNvPr id="22" name="Right Brace 21"/>
          <p:cNvSpPr/>
          <p:nvPr/>
        </p:nvSpPr>
        <p:spPr>
          <a:xfrm rot="5400000" flipH="1">
            <a:off x="3444769" y="738575"/>
            <a:ext cx="384625" cy="2505807"/>
          </a:xfrm>
          <a:prstGeom prst="rightBrace">
            <a:avLst>
              <a:gd name="adj1" fmla="val 8333"/>
              <a:gd name="adj2" fmla="val 4858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0110" y="1419536"/>
            <a:ext cx="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i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5400000" flipH="1">
            <a:off x="3970839" y="1625923"/>
            <a:ext cx="384625" cy="3478826"/>
          </a:xfrm>
          <a:prstGeom prst="rightBrace">
            <a:avLst>
              <a:gd name="adj1" fmla="val 8333"/>
              <a:gd name="adj2" fmla="val 1825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4701" y="2790647"/>
            <a:ext cx="69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5292" y="1532229"/>
            <a:ext cx="124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These are </a:t>
            </a:r>
            <a:r>
              <a:rPr lang="en-US" b="1" dirty="0">
                <a:solidFill>
                  <a:srgbClr val="8B1B17"/>
                </a:solidFill>
              </a:rPr>
              <a:t>not</a:t>
            </a:r>
            <a:r>
              <a:rPr lang="en-US" dirty="0">
                <a:solidFill>
                  <a:schemeClr val="accent1"/>
                </a:solidFill>
              </a:rPr>
              <a:t> the same</a:t>
            </a:r>
          </a:p>
        </p:txBody>
      </p:sp>
      <p:cxnSp>
        <p:nvCxnSpPr>
          <p:cNvPr id="28" name="Straight Arrow Connector 27"/>
          <p:cNvCxnSpPr>
            <a:stCxn id="26" idx="2"/>
            <a:endCxn id="15" idx="3"/>
          </p:cNvCxnSpPr>
          <p:nvPr/>
        </p:nvCxnSpPr>
        <p:spPr>
          <a:xfrm flipH="1">
            <a:off x="5889376" y="2455559"/>
            <a:ext cx="1027239" cy="149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1"/>
            <a:endCxn id="8" idx="3"/>
          </p:cNvCxnSpPr>
          <p:nvPr/>
        </p:nvCxnSpPr>
        <p:spPr>
          <a:xfrm flipH="1">
            <a:off x="4889986" y="1993894"/>
            <a:ext cx="1405306" cy="553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02977" y="4776931"/>
            <a:ext cx="8353096" cy="2257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500"/>
              </a:lnSpc>
              <a:buFont typeface="Arial" charset="0"/>
              <a:buChar char="•"/>
            </a:pPr>
            <a:r>
              <a:rPr lang="en-US" sz="3200" dirty="0"/>
              <a:t>Then C[</a:t>
            </a:r>
            <a:r>
              <a:rPr lang="en-US" sz="3200" dirty="0" err="1"/>
              <a:t>i,j</a:t>
            </a:r>
            <a:r>
              <a:rPr lang="en-US" sz="3200" dirty="0"/>
              <a:t>] = max{ C[i-1,j], C[i,j-1] }.</a:t>
            </a:r>
            <a:endParaRPr lang="en-US" sz="600" dirty="0"/>
          </a:p>
          <a:p>
            <a:pPr marL="800100" lvl="1" indent="-342900">
              <a:lnSpc>
                <a:spcPts val="3500"/>
              </a:lnSpc>
              <a:buFont typeface="Arial" charset="0"/>
              <a:buChar char="•"/>
            </a:pPr>
            <a:r>
              <a:rPr lang="en-US" sz="2400" dirty="0"/>
              <a:t>either</a:t>
            </a:r>
            <a:r>
              <a:rPr lang="en-US" sz="2400" dirty="0">
                <a:solidFill>
                  <a:schemeClr val="accent4"/>
                </a:solidFill>
              </a:rPr>
              <a:t> LCS(</a:t>
            </a:r>
            <a:r>
              <a:rPr lang="en-US" sz="2400" dirty="0" err="1">
                <a:solidFill>
                  <a:schemeClr val="accent4"/>
                </a:solidFill>
              </a:rPr>
              <a:t>X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 err="1">
                <a:solidFill>
                  <a:schemeClr val="accent4"/>
                </a:solidFill>
              </a:rPr>
              <a:t>,Y</a:t>
            </a:r>
            <a:r>
              <a:rPr lang="en-US" sz="2400" baseline="-25000" dirty="0" err="1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=</a:t>
            </a:r>
            <a:r>
              <a:rPr lang="en-US" sz="2400" dirty="0">
                <a:solidFill>
                  <a:schemeClr val="accent4"/>
                </a:solidFill>
              </a:rPr>
              <a:t> LCS(X</a:t>
            </a:r>
            <a:r>
              <a:rPr lang="en-US" sz="2400" baseline="-25000" dirty="0">
                <a:solidFill>
                  <a:schemeClr val="accent4"/>
                </a:solidFill>
              </a:rPr>
              <a:t>i-1</a:t>
            </a:r>
            <a:r>
              <a:rPr lang="en-US" sz="2400" dirty="0">
                <a:solidFill>
                  <a:schemeClr val="accent4"/>
                </a:solidFill>
              </a:rPr>
              <a:t>,Y</a:t>
            </a:r>
            <a:r>
              <a:rPr lang="en-US" sz="2400" baseline="-25000" dirty="0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and       is not involved,</a:t>
            </a:r>
          </a:p>
          <a:p>
            <a:pPr marL="800100" lvl="1" indent="-342900">
              <a:lnSpc>
                <a:spcPts val="3500"/>
              </a:lnSpc>
              <a:buFont typeface="Arial" charset="0"/>
              <a:buChar char="•"/>
            </a:pPr>
            <a:r>
              <a:rPr lang="en-US" sz="2400" dirty="0"/>
              <a:t>or</a:t>
            </a:r>
            <a:r>
              <a:rPr lang="en-US" sz="2400" dirty="0">
                <a:solidFill>
                  <a:schemeClr val="accent4"/>
                </a:solidFill>
              </a:rPr>
              <a:t> LCS(</a:t>
            </a:r>
            <a:r>
              <a:rPr lang="en-US" sz="2400" dirty="0" err="1">
                <a:solidFill>
                  <a:schemeClr val="accent4"/>
                </a:solidFill>
              </a:rPr>
              <a:t>X</a:t>
            </a:r>
            <a:r>
              <a:rPr lang="en-US" sz="2400" baseline="-25000" dirty="0" err="1">
                <a:solidFill>
                  <a:schemeClr val="accent4"/>
                </a:solidFill>
              </a:rPr>
              <a:t>i</a:t>
            </a:r>
            <a:r>
              <a:rPr lang="en-US" sz="2400" dirty="0" err="1">
                <a:solidFill>
                  <a:schemeClr val="accent4"/>
                </a:solidFill>
              </a:rPr>
              <a:t>,Y</a:t>
            </a:r>
            <a:r>
              <a:rPr lang="en-US" sz="2400" baseline="-25000" dirty="0" err="1">
                <a:solidFill>
                  <a:schemeClr val="accent4"/>
                </a:solidFill>
              </a:rPr>
              <a:t>j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=</a:t>
            </a:r>
            <a:r>
              <a:rPr lang="en-US" sz="2400" dirty="0">
                <a:solidFill>
                  <a:schemeClr val="accent4"/>
                </a:solidFill>
              </a:rPr>
              <a:t> LCS(X</a:t>
            </a:r>
            <a:r>
              <a:rPr lang="en-US" sz="2400" baseline="-25000" dirty="0">
                <a:solidFill>
                  <a:schemeClr val="accent4"/>
                </a:solidFill>
              </a:rPr>
              <a:t>i</a:t>
            </a:r>
            <a:r>
              <a:rPr lang="en-US" sz="2400" dirty="0">
                <a:solidFill>
                  <a:schemeClr val="accent4"/>
                </a:solidFill>
              </a:rPr>
              <a:t>,Y</a:t>
            </a:r>
            <a:r>
              <a:rPr lang="en-US" sz="2400" baseline="-25000" dirty="0">
                <a:solidFill>
                  <a:schemeClr val="accent4"/>
                </a:solidFill>
              </a:rPr>
              <a:t>j-1</a:t>
            </a:r>
            <a:r>
              <a:rPr lang="en-US" sz="2400" dirty="0">
                <a:solidFill>
                  <a:schemeClr val="accent4"/>
                </a:solidFill>
              </a:rPr>
              <a:t>) </a:t>
            </a:r>
            <a:r>
              <a:rPr lang="en-US" sz="2400" dirty="0"/>
              <a:t>and       is not involved,</a:t>
            </a:r>
          </a:p>
          <a:p>
            <a:pPr marL="800100" lvl="1" indent="-342900">
              <a:lnSpc>
                <a:spcPts val="3500"/>
              </a:lnSpc>
              <a:buFont typeface="Arial" charset="0"/>
              <a:buChar char="•"/>
            </a:pPr>
            <a:r>
              <a:rPr lang="en-US" sz="2400" dirty="0"/>
              <a:t>(maybe both are not involved, that’s covered by the “or”).</a:t>
            </a:r>
          </a:p>
          <a:p>
            <a:pPr marL="800100" lvl="1" indent="-342900">
              <a:buFont typeface="Arial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9626" y="5795404"/>
            <a:ext cx="252047" cy="3291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03840" y="5322409"/>
            <a:ext cx="278425" cy="379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DCCB745-B5B0-474A-BBA5-0E69A0AB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 bldLvl="2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formulation </a:t>
            </a:r>
            <a:br>
              <a:rPr lang="en-US" dirty="0"/>
            </a:br>
            <a:r>
              <a:rPr lang="en-US" sz="3600" dirty="0"/>
              <a:t>of the optimal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798640"/>
                <a:ext cx="8292612" cy="137477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𝐶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𝑗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if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  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=0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or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rgbClr val="E95669"/>
                                </a:solidFill>
                                <a:latin typeface="Cambria Math" charset="0"/>
                              </a:rPr>
                              <m:t>=0</m:t>
                            </m:r>
                          </m:e>
                          <m:e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𝐶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−1,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+1                      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if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and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&gt;0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, 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−1,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chemeClr val="accent4"/>
                                            </a:solidFill>
                                            <a:latin typeface="Cambria Math" charset="0"/>
                                          </a:rPr>
                                          <m:t>𝑗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if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≠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𝑌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and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&gt;0</m:t>
                            </m:r>
                          </m:e>
                        </m:eqAr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798640"/>
                <a:ext cx="8292612" cy="1374775"/>
              </a:xfrm>
              <a:blipFill rotWithShape="0">
                <a:blip r:embed="rId2"/>
                <a:stretch>
                  <a:fillRect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93076" y="5396022"/>
            <a:ext cx="3477012" cy="1210077"/>
            <a:chOff x="4376368" y="5038284"/>
            <a:chExt cx="4326546" cy="1563280"/>
          </a:xfrm>
        </p:grpSpPr>
        <p:sp>
          <p:nvSpPr>
            <p:cNvPr id="4" name="Rectangle 3"/>
            <p:cNvSpPr/>
            <p:nvPr/>
          </p:nvSpPr>
          <p:spPr>
            <a:xfrm>
              <a:off x="5206509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10602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91248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95340" y="5038284"/>
              <a:ext cx="504093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199431" y="5038284"/>
              <a:ext cx="504093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97716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1808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82454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86546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90638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94730" y="5968518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8822" y="5968518"/>
              <a:ext cx="504092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76368" y="6017163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Y</a:t>
              </a:r>
              <a:r>
                <a:rPr lang="en-US" sz="2800" baseline="-25000" dirty="0" err="1"/>
                <a:t>j</a:t>
              </a:r>
              <a:endParaRPr 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85162" y="5148110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baseline="-25000" dirty="0"/>
                <a:t>i</a:t>
              </a:r>
              <a:endParaRPr lang="en-US" sz="28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93475" y="5394946"/>
            <a:ext cx="3517066" cy="1211152"/>
            <a:chOff x="1562830" y="2723586"/>
            <a:chExt cx="4326546" cy="1545086"/>
          </a:xfrm>
        </p:grpSpPr>
        <p:sp>
          <p:nvSpPr>
            <p:cNvPr id="23" name="Rectangle 22"/>
            <p:cNvSpPr/>
            <p:nvPr/>
          </p:nvSpPr>
          <p:spPr>
            <a:xfrm>
              <a:off x="2392972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7064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77710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1802" y="272358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85894" y="2723586"/>
              <a:ext cx="504092" cy="6330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8417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8827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68916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7300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7710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81192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85284" y="3635626"/>
              <a:ext cx="504092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62830" y="3684271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Y</a:t>
              </a:r>
              <a:r>
                <a:rPr lang="en-US" sz="2800" baseline="-25000" dirty="0" err="1"/>
                <a:t>j</a:t>
              </a:r>
              <a:endParaRPr lang="en-US" sz="2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71623" y="2833411"/>
              <a:ext cx="576634" cy="66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baseline="-25000" dirty="0"/>
                <a:t>i</a:t>
              </a:r>
              <a:endParaRPr lang="en-US" sz="28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5082" y="4793188"/>
            <a:ext cx="109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Case 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90294" y="4806918"/>
            <a:ext cx="109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Case 2</a:t>
            </a:r>
          </a:p>
        </p:txBody>
      </p:sp>
      <p:sp>
        <p:nvSpPr>
          <p:cNvPr id="46" name="Freeform 45"/>
          <p:cNvSpPr/>
          <p:nvPr/>
        </p:nvSpPr>
        <p:spPr>
          <a:xfrm>
            <a:off x="5625761" y="3634154"/>
            <a:ext cx="3184165" cy="1137138"/>
          </a:xfrm>
          <a:custGeom>
            <a:avLst/>
            <a:gdLst>
              <a:gd name="connsiteX0" fmla="*/ 2521777 w 3184165"/>
              <a:gd name="connsiteY0" fmla="*/ 0 h 1137138"/>
              <a:gd name="connsiteX1" fmla="*/ 2873470 w 3184165"/>
              <a:gd name="connsiteY1" fmla="*/ 93784 h 1137138"/>
              <a:gd name="connsiteX2" fmla="*/ 3072762 w 3184165"/>
              <a:gd name="connsiteY2" fmla="*/ 562708 h 1137138"/>
              <a:gd name="connsiteX3" fmla="*/ 1032947 w 3184165"/>
              <a:gd name="connsiteY3" fmla="*/ 715108 h 1137138"/>
              <a:gd name="connsiteX4" fmla="*/ 130270 w 3184165"/>
              <a:gd name="connsiteY4" fmla="*/ 773723 h 1137138"/>
              <a:gd name="connsiteX5" fmla="*/ 24762 w 3184165"/>
              <a:gd name="connsiteY5" fmla="*/ 1137138 h 1137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4165" h="1137138">
                <a:moveTo>
                  <a:pt x="2521777" y="0"/>
                </a:moveTo>
                <a:cubicBezTo>
                  <a:pt x="2651708" y="-1"/>
                  <a:pt x="2781639" y="-1"/>
                  <a:pt x="2873470" y="93784"/>
                </a:cubicBezTo>
                <a:cubicBezTo>
                  <a:pt x="2965301" y="187569"/>
                  <a:pt x="3379516" y="459154"/>
                  <a:pt x="3072762" y="562708"/>
                </a:cubicBezTo>
                <a:cubicBezTo>
                  <a:pt x="2766008" y="666262"/>
                  <a:pt x="1032947" y="715108"/>
                  <a:pt x="1032947" y="715108"/>
                </a:cubicBezTo>
                <a:cubicBezTo>
                  <a:pt x="542532" y="750277"/>
                  <a:pt x="298301" y="703385"/>
                  <a:pt x="130270" y="773723"/>
                </a:cubicBezTo>
                <a:cubicBezTo>
                  <a:pt x="-37761" y="844061"/>
                  <a:pt x="-6500" y="990599"/>
                  <a:pt x="24762" y="1137138"/>
                </a:cubicBezTo>
              </a:path>
            </a:pathLst>
          </a:custGeom>
          <a:noFill/>
          <a:ln w="28575">
            <a:solidFill>
              <a:schemeClr val="accent4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00012" y="3329354"/>
            <a:ext cx="8582264" cy="1465384"/>
          </a:xfrm>
          <a:custGeom>
            <a:avLst/>
            <a:gdLst>
              <a:gd name="connsiteX0" fmla="*/ 7800634 w 8582264"/>
              <a:gd name="connsiteY0" fmla="*/ 0 h 1465384"/>
              <a:gd name="connsiteX1" fmla="*/ 8222665 w 8582264"/>
              <a:gd name="connsiteY1" fmla="*/ 199292 h 1465384"/>
              <a:gd name="connsiteX2" fmla="*/ 7941311 w 8582264"/>
              <a:gd name="connsiteY2" fmla="*/ 679938 h 1465384"/>
              <a:gd name="connsiteX3" fmla="*/ 790234 w 8582264"/>
              <a:gd name="connsiteY3" fmla="*/ 926123 h 1465384"/>
              <a:gd name="connsiteX4" fmla="*/ 180634 w 8582264"/>
              <a:gd name="connsiteY4" fmla="*/ 1465384 h 146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264" h="1465384">
                <a:moveTo>
                  <a:pt x="7800634" y="0"/>
                </a:moveTo>
                <a:cubicBezTo>
                  <a:pt x="7999926" y="42984"/>
                  <a:pt x="8199219" y="85969"/>
                  <a:pt x="8222665" y="199292"/>
                </a:cubicBezTo>
                <a:cubicBezTo>
                  <a:pt x="8246111" y="312615"/>
                  <a:pt x="9180049" y="558800"/>
                  <a:pt x="7941311" y="679938"/>
                </a:cubicBezTo>
                <a:cubicBezTo>
                  <a:pt x="6702573" y="801076"/>
                  <a:pt x="2083680" y="795215"/>
                  <a:pt x="790234" y="926123"/>
                </a:cubicBezTo>
                <a:cubicBezTo>
                  <a:pt x="-503212" y="1057031"/>
                  <a:pt x="180634" y="1465384"/>
                  <a:pt x="180634" y="1465384"/>
                </a:cubicBezTo>
              </a:path>
            </a:pathLst>
          </a:custGeom>
          <a:noFill/>
          <a:ln w="2540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5459310" y="1051502"/>
            <a:ext cx="3517066" cy="1125063"/>
            <a:chOff x="1562830" y="2833411"/>
            <a:chExt cx="4326546" cy="1435261"/>
          </a:xfrm>
        </p:grpSpPr>
        <p:sp>
          <p:nvSpPr>
            <p:cNvPr id="56" name="Rectangle 55"/>
            <p:cNvSpPr/>
            <p:nvPr/>
          </p:nvSpPr>
          <p:spPr>
            <a:xfrm>
              <a:off x="238417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88827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68916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873008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77100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881192" y="3635626"/>
              <a:ext cx="504092" cy="633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85284" y="3635626"/>
              <a:ext cx="504092" cy="6330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562830" y="3684271"/>
              <a:ext cx="543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Y</a:t>
              </a:r>
              <a:r>
                <a:rPr lang="en-US" sz="2800" baseline="-25000" dirty="0" err="1"/>
                <a:t>j</a:t>
              </a:r>
              <a:endParaRPr lang="en-US" sz="28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71622" y="2833411"/>
              <a:ext cx="672981" cy="66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  <a:r>
                <a:rPr lang="en-US" sz="2800" baseline="-25000" dirty="0"/>
                <a:t>0</a:t>
              </a:r>
              <a:endParaRPr lang="en-US" sz="2800" dirty="0"/>
            </a:p>
          </p:txBody>
        </p:sp>
      </p:grpSp>
      <p:sp>
        <p:nvSpPr>
          <p:cNvPr id="65" name="Rectangle 64"/>
          <p:cNvSpPr/>
          <p:nvPr/>
        </p:nvSpPr>
        <p:spPr>
          <a:xfrm flipH="1">
            <a:off x="6138639" y="1055155"/>
            <a:ext cx="58686" cy="4962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139354" y="2262554"/>
            <a:ext cx="527538" cy="742371"/>
          </a:xfrm>
          <a:custGeom>
            <a:avLst/>
            <a:gdLst>
              <a:gd name="connsiteX0" fmla="*/ 0 w 527538"/>
              <a:gd name="connsiteY0" fmla="*/ 715108 h 742371"/>
              <a:gd name="connsiteX1" fmla="*/ 375138 w 527538"/>
              <a:gd name="connsiteY1" fmla="*/ 656492 h 742371"/>
              <a:gd name="connsiteX2" fmla="*/ 527538 w 527538"/>
              <a:gd name="connsiteY2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538" h="742371">
                <a:moveTo>
                  <a:pt x="0" y="715108"/>
                </a:moveTo>
                <a:cubicBezTo>
                  <a:pt x="143607" y="745392"/>
                  <a:pt x="287215" y="775677"/>
                  <a:pt x="375138" y="656492"/>
                </a:cubicBezTo>
                <a:cubicBezTo>
                  <a:pt x="463061" y="537307"/>
                  <a:pt x="527538" y="0"/>
                  <a:pt x="527538" y="0"/>
                </a:cubicBezTo>
              </a:path>
            </a:pathLst>
          </a:custGeom>
          <a:noFill/>
          <a:ln w="25400">
            <a:solidFill>
              <a:srgbClr val="E95669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95669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747041" y="2321169"/>
            <a:ext cx="106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5669"/>
                </a:solidFill>
              </a:rPr>
              <a:t>Case 0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7617402-FF9F-D340-86F6-FBDB1298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 animBg="1"/>
      <p:bldP spid="49" grpId="0" animBg="1"/>
      <p:bldP spid="65" grpId="0" animBg="1"/>
      <p:bldP spid="66" grpId="0" animBg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8064011" y="2610952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2F6A2-0A5A-174B-A16B-3B9D693F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9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1239"/>
          </a:xfrm>
        </p:spPr>
        <p:txBody>
          <a:bodyPr>
            <a:normAutofit/>
          </a:bodyPr>
          <a:lstStyle/>
          <a:p>
            <a:r>
              <a:rPr lang="en-US" dirty="0"/>
              <a:t>LCS DP</a:t>
            </a:r>
            <a:endParaRPr lang="en-US" sz="31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0537"/>
            <a:ext cx="7886700" cy="4776426"/>
          </a:xfrm>
        </p:spPr>
        <p:txBody>
          <a:bodyPr/>
          <a:lstStyle/>
          <a:p>
            <a:r>
              <a:rPr lang="en-US" b="1" dirty="0"/>
              <a:t>LCS</a:t>
            </a:r>
            <a:r>
              <a:rPr lang="en-US" dirty="0"/>
              <a:t>(X, Y):</a:t>
            </a:r>
          </a:p>
          <a:p>
            <a:pPr lvl="1"/>
            <a:r>
              <a:rPr lang="en-US" dirty="0">
                <a:solidFill>
                  <a:srgbClr val="E95669"/>
                </a:solidFill>
              </a:rPr>
              <a:t>C[i,0] = C[0,j] = 0 for all </a:t>
            </a:r>
            <a:r>
              <a:rPr lang="en-US" dirty="0" err="1">
                <a:solidFill>
                  <a:srgbClr val="E95669"/>
                </a:solidFill>
              </a:rPr>
              <a:t>i</a:t>
            </a:r>
            <a:r>
              <a:rPr lang="en-US" dirty="0">
                <a:solidFill>
                  <a:srgbClr val="E95669"/>
                </a:solidFill>
              </a:rPr>
              <a:t> = 0,</a:t>
            </a:r>
            <a:r>
              <a:rPr lang="mr-IN" dirty="0">
                <a:solidFill>
                  <a:srgbClr val="E95669"/>
                </a:solidFill>
              </a:rPr>
              <a:t>…</a:t>
            </a:r>
            <a:r>
              <a:rPr lang="en-US" dirty="0">
                <a:solidFill>
                  <a:srgbClr val="E95669"/>
                </a:solidFill>
              </a:rPr>
              <a:t>,m, j=0,</a:t>
            </a:r>
            <a:r>
              <a:rPr lang="mr-IN" dirty="0">
                <a:solidFill>
                  <a:srgbClr val="E95669"/>
                </a:solidFill>
              </a:rPr>
              <a:t>…</a:t>
            </a:r>
            <a:r>
              <a:rPr lang="en-US" dirty="0">
                <a:solidFill>
                  <a:srgbClr val="E95669"/>
                </a:solidFill>
              </a:rPr>
              <a:t>n.</a:t>
            </a:r>
          </a:p>
          <a:p>
            <a:pPr lvl="1"/>
            <a:r>
              <a:rPr lang="en-US" b="1" dirty="0"/>
              <a:t>For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1,</a:t>
            </a:r>
            <a:r>
              <a:rPr lang="mr-IN" dirty="0"/>
              <a:t>…</a:t>
            </a:r>
            <a:r>
              <a:rPr lang="en-US" dirty="0"/>
              <a:t>,m and j = 1,</a:t>
            </a:r>
            <a:r>
              <a:rPr lang="mr-IN" dirty="0"/>
              <a:t>…</a:t>
            </a:r>
            <a:r>
              <a:rPr lang="en-US" dirty="0"/>
              <a:t>,n:</a:t>
            </a:r>
          </a:p>
          <a:p>
            <a:pPr lvl="2"/>
            <a:r>
              <a:rPr lang="en-US" sz="2400" b="1" dirty="0">
                <a:solidFill>
                  <a:schemeClr val="accent1"/>
                </a:solidFill>
              </a:rPr>
              <a:t>If </a:t>
            </a:r>
            <a:r>
              <a:rPr lang="en-US" sz="2400" dirty="0">
                <a:solidFill>
                  <a:schemeClr val="accent1"/>
                </a:solidFill>
              </a:rPr>
              <a:t>X[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] = Y[j]:</a:t>
            </a:r>
          </a:p>
          <a:p>
            <a:pPr lvl="3"/>
            <a:r>
              <a:rPr lang="en-US" sz="2400" dirty="0">
                <a:solidFill>
                  <a:schemeClr val="accent1"/>
                </a:solidFill>
              </a:rPr>
              <a:t>C[</a:t>
            </a:r>
            <a:r>
              <a:rPr lang="en-US" sz="2400" dirty="0" err="1">
                <a:solidFill>
                  <a:schemeClr val="accent1"/>
                </a:solidFill>
              </a:rPr>
              <a:t>i,j</a:t>
            </a:r>
            <a:r>
              <a:rPr lang="en-US" sz="2400" dirty="0">
                <a:solidFill>
                  <a:schemeClr val="accent1"/>
                </a:solidFill>
              </a:rPr>
              <a:t>] = C[i-1,j-1]  + 1</a:t>
            </a:r>
          </a:p>
          <a:p>
            <a:pPr lvl="2"/>
            <a:r>
              <a:rPr lang="en-US" sz="2400" b="1" dirty="0">
                <a:solidFill>
                  <a:schemeClr val="accent4"/>
                </a:solidFill>
              </a:rPr>
              <a:t>Else:</a:t>
            </a:r>
          </a:p>
          <a:p>
            <a:pPr lvl="3"/>
            <a:r>
              <a:rPr lang="en-US" sz="2400" dirty="0">
                <a:solidFill>
                  <a:schemeClr val="accent4"/>
                </a:solidFill>
              </a:rPr>
              <a:t>C[</a:t>
            </a:r>
            <a:r>
              <a:rPr lang="en-US" sz="2400" dirty="0" err="1">
                <a:solidFill>
                  <a:schemeClr val="accent4"/>
                </a:solidFill>
              </a:rPr>
              <a:t>i,j</a:t>
            </a:r>
            <a:r>
              <a:rPr lang="en-US" sz="2400" dirty="0">
                <a:solidFill>
                  <a:schemeClr val="accent4"/>
                </a:solidFill>
              </a:rPr>
              <a:t>] = max{ C[i,j-1], C[i-1,j] }</a:t>
            </a:r>
          </a:p>
          <a:p>
            <a:pPr lvl="1"/>
            <a:r>
              <a:rPr lang="en-US" dirty="0"/>
              <a:t>Return C[</a:t>
            </a:r>
            <a:r>
              <a:rPr lang="en-US" dirty="0" err="1"/>
              <a:t>m,n</a:t>
            </a:r>
            <a:r>
              <a:rPr lang="en-US" dirty="0"/>
              <a:t>]</a:t>
            </a:r>
          </a:p>
          <a:p>
            <a:pPr lvl="2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404153" y="5624511"/>
                <a:ext cx="8292612" cy="13747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00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200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  <m:r>
                                <a:rPr lang="en-US" sz="200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rgbClr val="E95669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20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200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200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153" y="5624511"/>
                <a:ext cx="8292612" cy="1374775"/>
              </a:xfrm>
              <a:prstGeom prst="rect">
                <a:avLst/>
              </a:prstGeom>
              <a:blipFill rotWithShape="0">
                <a:blip r:embed="rId2"/>
                <a:stretch>
                  <a:fillRect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1198211">
            <a:off x="6273479" y="3457947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F6E6C"/>
                </a:solidFill>
              </a:rPr>
              <a:t>Running time: O(nm)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30907-F6B2-9C4C-A83A-E70CDB46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41" name="Group 40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0DE9A9-9244-A048-8530-E17EF153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4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4401"/>
            <a:ext cx="7886700" cy="4351338"/>
          </a:xfrm>
        </p:spPr>
        <p:txBody>
          <a:bodyPr/>
          <a:lstStyle/>
          <a:p>
            <a:r>
              <a:rPr lang="en-US" dirty="0"/>
              <a:t>Not coding in an action movie.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657985">
            <a:off x="6019065" y="663190"/>
            <a:ext cx="184730" cy="132343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894320">
            <a:off x="4696958" y="3930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30" y="2816858"/>
            <a:ext cx="6555939" cy="3933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3104" y="6104090"/>
            <a:ext cx="341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Tom Cruise programs dynamically in Mission Impossible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487" y="3242236"/>
            <a:ext cx="3333503" cy="333350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3B7F3-E69E-8E4B-B1C6-1892A4A51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52003" y="3692184"/>
            <a:ext cx="2986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So the LCM of X and Y has </a:t>
            </a:r>
            <a:r>
              <a:rPr lang="en-US" sz="2800">
                <a:solidFill>
                  <a:srgbClr val="7030A0"/>
                </a:solidFill>
              </a:rPr>
              <a:t>length 3.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DB0A35-0B47-1D4D-AADA-C3686C92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4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936690" y="3814719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F8636-E16B-9440-9228-421C2645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10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41" name="Group 40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9A63D-6CF0-194B-9DBE-6E96D624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6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C62E96-2DD9-8F4D-B1F0-687AF1F3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97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2B6CD7B-78A1-6043-8806-3F50045B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6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73976" y="5291283"/>
            <a:ext cx="252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That 3 must have come from the 3 above it.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BE36E8-97E0-5249-899E-BDFC038E0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7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344984" y="4837688"/>
            <a:ext cx="272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This 3 came from that 2 </a:t>
            </a:r>
            <a:r>
              <a:rPr lang="mr-IN" dirty="0">
                <a:solidFill>
                  <a:schemeClr val="accent5"/>
                </a:solidFill>
              </a:rPr>
              <a:t>–</a:t>
            </a:r>
            <a:r>
              <a:rPr lang="en-US" dirty="0">
                <a:solidFill>
                  <a:schemeClr val="accent5"/>
                </a:solidFill>
              </a:rPr>
              <a:t> we found a match!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7C3253F-0949-6642-9EF2-F4952AC8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26</a:t>
            </a:fld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4ABA853-7E25-F641-B5D4-B9D295F773AC}"/>
              </a:ext>
            </a:extLst>
          </p:cNvPr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5783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4356214" y="4321456"/>
            <a:ext cx="2023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That 2 may as well have come from this other 2.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27D238B-8CC5-CD45-A333-4C6DCE44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AFFAD0-17E8-3F47-9337-92709D97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6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693462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359417-CEE1-8544-B075-727F4D5C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4401"/>
            <a:ext cx="7776796" cy="4351338"/>
          </a:xfrm>
        </p:spPr>
        <p:txBody>
          <a:bodyPr/>
          <a:lstStyle/>
          <a:p>
            <a:r>
              <a:rPr lang="en-US" dirty="0"/>
              <a:t>Dynamic programming is an </a:t>
            </a:r>
            <a:r>
              <a:rPr lang="en-US" dirty="0">
                <a:solidFill>
                  <a:srgbClr val="CF6E6C"/>
                </a:solidFill>
              </a:rPr>
              <a:t>algorithm design paradigm.</a:t>
            </a:r>
          </a:p>
          <a:p>
            <a:r>
              <a:rPr lang="en-US" dirty="0"/>
              <a:t>Basic idea:</a:t>
            </a:r>
          </a:p>
          <a:p>
            <a:pPr lvl="1"/>
            <a:r>
              <a:rPr lang="en-US" dirty="0"/>
              <a:t>Identify </a:t>
            </a:r>
            <a:r>
              <a:rPr lang="en-US" b="1" dirty="0"/>
              <a:t>optimal sub-structure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Optimum to the big problem is built out of optima of small sub-problems</a:t>
            </a:r>
          </a:p>
          <a:p>
            <a:pPr lvl="1"/>
            <a:r>
              <a:rPr lang="en-US" dirty="0"/>
              <a:t>Take advantage of </a:t>
            </a:r>
            <a:r>
              <a:rPr lang="en-US" b="1" dirty="0"/>
              <a:t>overlapping sub-problems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Only solve each sub-problem once, then use it again and again</a:t>
            </a:r>
          </a:p>
          <a:p>
            <a:pPr lvl="1"/>
            <a:r>
              <a:rPr lang="en-US" dirty="0"/>
              <a:t>Keep track of the solutions to sub-problems in a table as you build to the final solution.</a:t>
            </a:r>
          </a:p>
        </p:txBody>
      </p:sp>
      <p:sp>
        <p:nvSpPr>
          <p:cNvPr id="5" name="Rectangle 4"/>
          <p:cNvSpPr/>
          <p:nvPr/>
        </p:nvSpPr>
        <p:spPr>
          <a:xfrm rot="894320">
            <a:off x="4696958" y="3930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F6E6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6C32B-F226-3F47-B648-213ED94D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706040" y="3234635"/>
            <a:ext cx="2572568" cy="2905853"/>
            <a:chOff x="1706040" y="3234635"/>
            <a:chExt cx="2572568" cy="2905853"/>
          </a:xfrm>
        </p:grpSpPr>
        <p:grpSp>
          <p:nvGrpSpPr>
            <p:cNvPr id="86" name="Group 85"/>
            <p:cNvGrpSpPr/>
            <p:nvPr/>
          </p:nvGrpSpPr>
          <p:grpSpPr>
            <a:xfrm>
              <a:off x="1708290" y="3234635"/>
              <a:ext cx="2054215" cy="2412745"/>
              <a:chOff x="618255" y="2644927"/>
              <a:chExt cx="2054215" cy="241274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618255" y="26449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133922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649589" y="26548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165256" y="26561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18255" y="3123872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133922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649589" y="3133788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165256" y="313508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21377" y="3596214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137044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1652711" y="3606130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68378" y="3607422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18255" y="4077743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133922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649589" y="4087659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165256" y="4088951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18255" y="4566227"/>
                <a:ext cx="504092" cy="490153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133922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649589" y="4576143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5256" y="4577435"/>
                <a:ext cx="504092" cy="480237"/>
              </a:xfrm>
              <a:prstGeom prst="rect">
                <a:avLst/>
              </a:prstGeom>
              <a:grp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771394" y="32462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71394" y="3725155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774516" y="4197497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771394" y="4679026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771394" y="5167510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706040" y="5649043"/>
              <a:ext cx="504092" cy="4901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221707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37374" y="5658959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3253041" y="5660251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768708" y="5656923"/>
              <a:ext cx="504092" cy="4802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124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533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7325979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7830071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4163" y="267643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124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45333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5979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0071" y="1205059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60595" y="12599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0595" y="311719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08290" y="3234635"/>
            <a:ext cx="504092" cy="4901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23957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39624" y="32445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55291" y="32458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8290" y="3713580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3957" y="3723496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39624" y="372349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55291" y="372478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1412" y="4185922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7079" y="4195838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42746" y="4195838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58413" y="4197130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08290" y="4667451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23957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739624" y="467736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55291" y="4678659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08290" y="5155935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223957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39624" y="51658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255291" y="5167143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9939" y="3720772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09939" y="4220560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9939" y="4717676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9939" y="5203217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09939" y="5701609"/>
            <a:ext cx="504092" cy="448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29150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44817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60188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775855" y="2361234"/>
            <a:ext cx="504092" cy="475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9575" y="4630071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68576" y="1739672"/>
            <a:ext cx="5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Y</a:t>
            </a:r>
            <a:endParaRPr lang="en-US" sz="2800" dirty="0"/>
          </a:p>
        </p:txBody>
      </p:sp>
      <p:sp>
        <p:nvSpPr>
          <p:cNvPr id="53" name="Rectangle 52"/>
          <p:cNvSpPr/>
          <p:nvPr/>
        </p:nvSpPr>
        <p:spPr>
          <a:xfrm>
            <a:off x="3771394" y="3246210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771394" y="3725155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774516" y="4197497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771394" y="4679026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771394" y="5167510"/>
            <a:ext cx="504092" cy="480237"/>
          </a:xfrm>
          <a:prstGeom prst="rect">
            <a:avLst/>
          </a:prstGeom>
          <a:solidFill>
            <a:srgbClr val="FFAADC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06040" y="5649043"/>
            <a:ext cx="504092" cy="490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21707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37374" y="5658959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253041" y="5660251"/>
            <a:ext cx="504092" cy="4802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68708" y="5656923"/>
            <a:ext cx="504092" cy="4802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charset="0"/>
                            </a:rPr>
                            <m:t>𝑗</m:t>
                          </m:r>
                        </m:e>
                      </m:d>
                      <m:r>
                        <a:rPr lang="en-US" sz="1400" b="0" i="1" smtClean="0">
                          <a:latin typeface="Cambria Math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mr-I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0                                    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or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5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−1,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+1                      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, </m:t>
                                      </m:r>
                                      <m:r>
                                        <a:rPr lang="en-US" sz="14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−1,</m:t>
                                          </m:r>
                                          <m:r>
                                            <a:rPr lang="en-US" sz="1400" b="0" i="1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if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and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1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6981" y="6034786"/>
                <a:ext cx="8292612" cy="137477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220182" y="2662177"/>
            <a:ext cx="3295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Once we’ve filled this in, we can work backwards.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 diagonal jump means that we found an element of the LCS!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7461611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693462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906859" y="4703832"/>
            <a:ext cx="504092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4537" y="5439541"/>
            <a:ext cx="249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This is the LCS!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BAD453D-7B14-5549-A46D-C287DFE2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an LCS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4351338"/>
          </a:xfrm>
        </p:spPr>
        <p:txBody>
          <a:bodyPr/>
          <a:lstStyle/>
          <a:p>
            <a:r>
              <a:rPr lang="en-US" dirty="0"/>
              <a:t>Good exercise to write out pseudocode for what we just saw!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Or you can find it in lecture notes.</a:t>
            </a:r>
          </a:p>
          <a:p>
            <a:r>
              <a:rPr lang="en-US" dirty="0"/>
              <a:t>Takes time O(</a:t>
            </a:r>
            <a:r>
              <a:rPr lang="en-US" dirty="0" err="1"/>
              <a:t>mn</a:t>
            </a:r>
            <a:r>
              <a:rPr lang="en-US" dirty="0"/>
              <a:t>) to fill the table</a:t>
            </a:r>
          </a:p>
          <a:p>
            <a:r>
              <a:rPr lang="en-US" dirty="0"/>
              <a:t>Takes time O(n + m) on top of that to recover the LCS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walk up and left in an n-by-m array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can only do that for n + m steps.</a:t>
            </a:r>
          </a:p>
          <a:p>
            <a:r>
              <a:rPr lang="en-US" dirty="0"/>
              <a:t>Altogether, we can find LCS(X,Y) in time O(</a:t>
            </a:r>
            <a:r>
              <a:rPr lang="en-US" dirty="0" err="1"/>
              <a:t>mn</a:t>
            </a:r>
            <a:r>
              <a:rPr lang="en-US" dirty="0"/>
              <a:t>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AE356-5231-574E-80B3-B850145F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length of the longest common subsequence.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LCS.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867242" y="4949038"/>
            <a:ext cx="902677" cy="454634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7F34C-5EB8-524D-8C1D-412328C9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53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approach actually isn’t so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318580" cy="47140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we are only interested in the length of the LCS we can do a bit better on space: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go across the table one-row-at-a-time, we can only keep two rows if we want.</a:t>
            </a:r>
          </a:p>
          <a:p>
            <a:r>
              <a:rPr lang="en-US" dirty="0"/>
              <a:t>If we want to recover the LCS, we need to keep the whole table.</a:t>
            </a:r>
          </a:p>
          <a:p>
            <a:pPr lvl="1"/>
            <a:endParaRPr lang="en-US" dirty="0">
              <a:solidFill>
                <a:srgbClr val="FF8600"/>
              </a:solidFill>
            </a:endParaRPr>
          </a:p>
          <a:p>
            <a:r>
              <a:rPr lang="en-US" dirty="0">
                <a:solidFill>
                  <a:srgbClr val="FF8600"/>
                </a:solidFill>
              </a:rPr>
              <a:t>Can we do better </a:t>
            </a:r>
            <a:r>
              <a:rPr lang="en-US" dirty="0"/>
              <a:t>than O(</a:t>
            </a:r>
            <a:r>
              <a:rPr lang="en-US" dirty="0" err="1"/>
              <a:t>mn</a:t>
            </a:r>
            <a:r>
              <a:rPr lang="en-US" dirty="0"/>
              <a:t>) time?</a:t>
            </a:r>
          </a:p>
          <a:p>
            <a:pPr lvl="1"/>
            <a:r>
              <a:rPr lang="en-US" dirty="0"/>
              <a:t>A bit better.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By a log factor or so.</a:t>
            </a:r>
          </a:p>
          <a:p>
            <a:pPr lvl="1"/>
            <a:r>
              <a:rPr lang="en-US" dirty="0"/>
              <a:t>But doing much better (</a:t>
            </a:r>
            <a:r>
              <a:rPr lang="en-US" dirty="0" err="1"/>
              <a:t>polynomially</a:t>
            </a:r>
            <a:r>
              <a:rPr lang="en-US" dirty="0"/>
              <a:t> better) is an open problem!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8916B-BA15-004E-9412-4772651E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find LCS(X,Y) in time O(nm)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|Y|=n, |X|=m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We went through the steps of coming up with a dynamic programming algorithm.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kept a 2-dimensional table, breaking down the problem by decrementing the length of X and 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87D2-23FC-7945-882C-5404AB9D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737" y="4313986"/>
            <a:ext cx="2535473" cy="2535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50" y="157356"/>
            <a:ext cx="7886700" cy="1325563"/>
          </a:xfrm>
        </p:spPr>
        <p:txBody>
          <a:bodyPr/>
          <a:lstStyle/>
          <a:p>
            <a:r>
              <a:rPr lang="en-US" dirty="0"/>
              <a:t>Example 2: Knapsack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2919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n items with weights and values: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we have a knapsack: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it can only carry so much weight: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626" y="1998496"/>
            <a:ext cx="890016" cy="890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71" y="1998496"/>
            <a:ext cx="938946" cy="938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210" y="1998496"/>
            <a:ext cx="815140" cy="815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981" y="1966357"/>
            <a:ext cx="922155" cy="922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804" y="1751737"/>
            <a:ext cx="1136775" cy="1136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665" y="3113587"/>
            <a:ext cx="9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665" y="3701409"/>
            <a:ext cx="9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Value: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82501" y="3005865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0795" y="3005864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8736" y="3005863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5590" y="3005863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3508" y="2988523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0246" y="3670274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5758" y="3667231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18736" y="3655654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71488" y="3602770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1357" y="3664195"/>
            <a:ext cx="68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6055" y="2402817"/>
            <a:ext cx="91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Item: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35506" y="4812038"/>
            <a:ext cx="217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Capacity: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7C3AF-6654-1547-8CA5-88DC016D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1" y="115839"/>
            <a:ext cx="1413152" cy="14131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Unbounded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infinite copies </a:t>
            </a:r>
            <a:r>
              <a:rPr lang="en-US" dirty="0"/>
              <a:t>of all items.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0/1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only one copy</a:t>
            </a:r>
            <a:r>
              <a:rPr lang="en-US" dirty="0"/>
              <a:t> of each item.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20937" y="0"/>
            <a:ext cx="5649593" cy="1475713"/>
            <a:chOff x="-479811" y="1751737"/>
            <a:chExt cx="9046225" cy="2600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371" y="1998496"/>
              <a:ext cx="938946" cy="9389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210" y="1998496"/>
              <a:ext cx="815140" cy="815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75590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3508" y="298852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0245" y="367027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1487" y="360276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35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1357" y="366419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22078" y="976707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10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115" y="3331947"/>
            <a:ext cx="575909" cy="523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108" y="3331947"/>
            <a:ext cx="575909" cy="5232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11" y="3331947"/>
            <a:ext cx="586395" cy="5328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109" y="3331947"/>
            <a:ext cx="586395" cy="5328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33807" y="3270429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10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42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479" y="5915315"/>
            <a:ext cx="575909" cy="5232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63" y="5913324"/>
            <a:ext cx="555837" cy="5050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714" y="5913324"/>
            <a:ext cx="586395" cy="5328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86299" y="5842687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9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35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16689" y="1678329"/>
            <a:ext cx="8333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ight Arrow 38"/>
          <p:cNvSpPr/>
          <p:nvPr/>
        </p:nvSpPr>
        <p:spPr>
          <a:xfrm>
            <a:off x="-135279" y="1713651"/>
            <a:ext cx="763929" cy="625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E309C-EC8C-B742-B32C-49B8D657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1" grpId="0"/>
      <p:bldP spid="35" grpId="0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notation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252" y="3907337"/>
            <a:ext cx="2028475" cy="202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5902" y="5935812"/>
            <a:ext cx="244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Capacity: W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8086" y="1700665"/>
            <a:ext cx="7394545" cy="2080209"/>
            <a:chOff x="182140" y="1751737"/>
            <a:chExt cx="8333210" cy="26057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210" y="1998496"/>
              <a:ext cx="815140" cy="8151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140" y="3105108"/>
              <a:ext cx="1257737" cy="46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3261" y="3833016"/>
              <a:ext cx="91451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82500" y="3005863"/>
              <a:ext cx="1010713" cy="73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4"/>
                  </a:solidFill>
                </a:rPr>
                <a:t>w</a:t>
              </a:r>
              <a:r>
                <a:rPr lang="en-US" sz="3200" baseline="-25000">
                  <a:solidFill>
                    <a:schemeClr val="accent4"/>
                  </a:solidFill>
                </a:rPr>
                <a:t>1</a:t>
              </a:r>
              <a:endParaRPr lang="en-US" sz="3200" dirty="0">
                <a:solidFill>
                  <a:schemeClr val="accent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10349" y="3624948"/>
              <a:ext cx="682905" cy="73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1"/>
                  </a:solidFill>
                </a:rPr>
                <a:t>v</a:t>
              </a:r>
              <a:r>
                <a:rPr lang="en-US" sz="3200" baseline="-25000">
                  <a:solidFill>
                    <a:schemeClr val="accent1"/>
                  </a:solidFill>
                </a:rPr>
                <a:t>1</a:t>
              </a:r>
              <a:endParaRPr lang="en-US" sz="32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6055" y="2402817"/>
              <a:ext cx="914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10812" y="2701866"/>
            <a:ext cx="8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w</a:t>
            </a:r>
            <a:r>
              <a:rPr lang="en-US" sz="3200" baseline="-25000" dirty="0">
                <a:solidFill>
                  <a:schemeClr val="accent4"/>
                </a:solidFill>
              </a:rPr>
              <a:t>2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33877" y="2701866"/>
            <a:ext cx="8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w</a:t>
            </a:r>
            <a:r>
              <a:rPr lang="en-US" sz="3200" baseline="-25000" dirty="0">
                <a:solidFill>
                  <a:schemeClr val="accent4"/>
                </a:solidFill>
              </a:rPr>
              <a:t>3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1295" y="2623471"/>
            <a:ext cx="8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4"/>
                </a:solidFill>
              </a:rPr>
              <a:t>w</a:t>
            </a:r>
            <a:r>
              <a:rPr lang="en-US" sz="3200" baseline="-25000" dirty="0" err="1">
                <a:solidFill>
                  <a:schemeClr val="accent4"/>
                </a:solidFill>
              </a:rPr>
              <a:t>n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6563" y="3191586"/>
            <a:ext cx="84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v</a:t>
            </a:r>
            <a:r>
              <a:rPr lang="en-US" sz="3200" baseline="-25000" dirty="0">
                <a:solidFill>
                  <a:schemeClr val="accent1"/>
                </a:solidFill>
              </a:rPr>
              <a:t>2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79831" y="3217242"/>
            <a:ext cx="60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v</a:t>
            </a:r>
            <a:r>
              <a:rPr lang="en-US" sz="3200" baseline="-25000" dirty="0">
                <a:solidFill>
                  <a:schemeClr val="accent1"/>
                </a:solidFill>
              </a:rPr>
              <a:t>3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96736" y="3217242"/>
            <a:ext cx="60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</a:rPr>
              <a:t>v</a:t>
            </a:r>
            <a:r>
              <a:rPr lang="en-US" sz="3200" baseline="-25000" dirty="0" err="1">
                <a:solidFill>
                  <a:schemeClr val="accent1"/>
                </a:solidFill>
              </a:rPr>
              <a:t>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22491" y="2466000"/>
            <a:ext cx="105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4400" dirty="0"/>
              <a:t>…</a:t>
            </a:r>
            <a:endParaRPr 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A4599-FC54-894F-8FB8-726F231A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45C86-B8DE-3A4E-A8CE-302814A6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75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109" y="2821926"/>
            <a:ext cx="3088013" cy="3088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Sub-problems: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Unbounded Knapsack with a smaller knapsack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K[x] = value you can fit in a knapsack of capacity 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178" y="3306607"/>
            <a:ext cx="2090159" cy="209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9" y="3727043"/>
            <a:ext cx="1277775" cy="127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7639" y="5636608"/>
            <a:ext cx="180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solve the problem for small knapsacks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7566" y="5987309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7494" y="5987310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B76DE1-BE4F-9E44-8A8A-FAC1914D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9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23456"/>
          </a:xfrm>
        </p:spPr>
        <p:txBody>
          <a:bodyPr>
            <a:normAutofit/>
          </a:bodyPr>
          <a:lstStyle/>
          <a:p>
            <a:r>
              <a:rPr lang="en-US" dirty="0"/>
              <a:t>Examples of dynamic programming: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Longest common subsequence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Knapsack problem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Two versions!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Independent sets in trees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If we have time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(If not the slides will be there as a reference)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Yet more examples of DP in CLRS!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Optimal order of matrix multiplications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Optimal binary search trees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Longest paths in DAGs,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12A56-6A5B-FD42-98C0-71BB2E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7886700" cy="4351338"/>
          </a:xfrm>
        </p:spPr>
        <p:txBody>
          <a:bodyPr/>
          <a:lstStyle/>
          <a:p>
            <a:r>
              <a:rPr lang="en-US" dirty="0"/>
              <a:t>Suppose this is an optimal solution for capacity 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this is optimal for capacity x -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737828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57" y="1725686"/>
            <a:ext cx="670682" cy="670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157" y="2404771"/>
            <a:ext cx="670682" cy="67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94" y="182466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93" y="2659415"/>
            <a:ext cx="544059" cy="544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37" y="1788997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24" y="2754295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407898" y="2333056"/>
            <a:ext cx="858232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4" y="3472345"/>
            <a:ext cx="150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4584" y="3075453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4637217"/>
            <a:ext cx="1139289" cy="11392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13" y="4193395"/>
            <a:ext cx="670682" cy="6706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57" y="4332732"/>
            <a:ext cx="670682" cy="670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56" y="5167482"/>
            <a:ext cx="544059" cy="544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000" y="4297064"/>
            <a:ext cx="544059" cy="5440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87" y="5262362"/>
            <a:ext cx="480922" cy="480922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395669" y="4841123"/>
            <a:ext cx="870461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97793" y="5981336"/>
            <a:ext cx="172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i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 -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689772">
            <a:off x="60273" y="2086545"/>
            <a:ext cx="191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Say that the optimal solution contains at least one copy of item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5" y="6054"/>
            <a:ext cx="917131" cy="9171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56759" y="360292"/>
            <a:ext cx="77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</a:t>
            </a:r>
            <a:r>
              <a:rPr lang="en-US" dirty="0" err="1"/>
              <a:t>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60456-0535-1544-97A4-50B5F2B664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620" y="5557309"/>
            <a:ext cx="2650761" cy="1438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C5D2C-8F3F-FE4B-A223-25FC56D7B52F}"/>
              </a:ext>
            </a:extLst>
          </p:cNvPr>
          <p:cNvSpPr txBox="1"/>
          <p:nvPr/>
        </p:nvSpPr>
        <p:spPr>
          <a:xfrm>
            <a:off x="62130" y="4952284"/>
            <a:ext cx="2537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Why?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1 minute think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(wait) 1 minute share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C79D521-087C-8140-8F42-2029A457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5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4" grpId="0"/>
      <p:bldP spid="28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7886700" cy="4351338"/>
          </a:xfrm>
        </p:spPr>
        <p:txBody>
          <a:bodyPr/>
          <a:lstStyle/>
          <a:p>
            <a:r>
              <a:rPr lang="en-US" dirty="0"/>
              <a:t>Suppose this is an optimal solution for capacity 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this is optimal for capacity x -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737828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457" y="1725686"/>
            <a:ext cx="670682" cy="670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157" y="2404771"/>
            <a:ext cx="670682" cy="670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94" y="182466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93" y="2659415"/>
            <a:ext cx="544059" cy="544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37" y="1788997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24" y="2754295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407898" y="2333056"/>
            <a:ext cx="858232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4" y="3472345"/>
            <a:ext cx="150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4584" y="3075453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4637217"/>
            <a:ext cx="1139289" cy="11392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13" y="4193395"/>
            <a:ext cx="670682" cy="6706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57" y="4332732"/>
            <a:ext cx="670682" cy="670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56" y="5167482"/>
            <a:ext cx="544059" cy="5440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000" y="4297064"/>
            <a:ext cx="544059" cy="5440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87" y="5262362"/>
            <a:ext cx="480922" cy="480922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395669" y="4841123"/>
            <a:ext cx="870461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97793" y="5981336"/>
            <a:ext cx="172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i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 - v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6" y="5881801"/>
            <a:ext cx="4567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If I could do better than the second solution, then adding a turtle to that improvement would improve the first solution.</a:t>
            </a:r>
          </a:p>
        </p:txBody>
      </p:sp>
      <p:sp>
        <p:nvSpPr>
          <p:cNvPr id="28" name="TextBox 27"/>
          <p:cNvSpPr txBox="1"/>
          <p:nvPr/>
        </p:nvSpPr>
        <p:spPr>
          <a:xfrm rot="20689772">
            <a:off x="60273" y="2086545"/>
            <a:ext cx="191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Say that the optimal solution contains at least one copy of item </a:t>
            </a:r>
            <a:r>
              <a:rPr lang="en-US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855" y="6054"/>
            <a:ext cx="917131" cy="9171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056759" y="360292"/>
            <a:ext cx="77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7ABED-A2FD-A34C-8CE4-1098DB4E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24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2" y="1771712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92CDA-485F-0046-BD4C-0EC0C7DA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9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 K[x] be the </a:t>
                </a:r>
                <a:r>
                  <a:rPr lang="en-US" dirty="0">
                    <a:solidFill>
                      <a:srgbClr val="7030A0"/>
                    </a:solidFill>
                  </a:rPr>
                  <a:t>optimal value </a:t>
                </a:r>
                <a:r>
                  <a:rPr lang="en-US" dirty="0"/>
                  <a:t>for capacity x.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K[x] = max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i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{ 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           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+ </a:t>
                </a:r>
                <a:r>
                  <a:rPr lang="en-US" sz="3200" dirty="0">
                    <a:solidFill>
                      <a:schemeClr val="accent5"/>
                    </a:solidFill>
                  </a:rPr>
                  <a:t>       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}</a:t>
                </a:r>
              </a:p>
              <a:p>
                <a:pPr marL="0" indent="0" algn="ctr">
                  <a:buNone/>
                </a:pP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 algn="ctr">
                  <a:buNone/>
                </a:pP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 algn="ctr">
                  <a:buNone/>
                </a:pPr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K[x] = max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i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{ 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K[x </a:t>
                </a:r>
                <a:r>
                  <a:rPr lang="mr-IN" sz="3200" dirty="0">
                    <a:solidFill>
                      <a:schemeClr val="accent4"/>
                    </a:solidFill>
                  </a:rPr>
                  <a:t>–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accent4"/>
                    </a:solidFill>
                  </a:rPr>
                  <a:t>w</a:t>
                </a:r>
                <a:r>
                  <a:rPr lang="en-US" sz="3200" baseline="-25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]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+ </a:t>
                </a:r>
                <a:r>
                  <a:rPr lang="en-US" sz="3200" dirty="0">
                    <a:solidFill>
                      <a:schemeClr val="accent5"/>
                    </a:solidFill>
                  </a:rPr>
                  <a:t>v</a:t>
                </a:r>
                <a:r>
                  <a:rPr lang="en-US" sz="3200" baseline="-25000" dirty="0">
                    <a:solidFill>
                      <a:schemeClr val="accent5"/>
                    </a:solidFill>
                  </a:rPr>
                  <a:t>i</a:t>
                </a:r>
                <a:r>
                  <a:rPr lang="en-US" sz="3200" baseline="-25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}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(And K[x] = 0 if the maximum is empty).</a:t>
                </a:r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That is, if there are no 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>
                    <a:solidFill>
                      <a:srgbClr val="7030A0"/>
                    </a:solidFill>
                  </a:rPr>
                  <a:t> so that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𝑤</m:t>
                    </m:r>
                    <m:r>
                      <a:rPr lang="en-US" sz="2000" i="1" baseline="-25000" dirty="0" err="1">
                        <a:solidFill>
                          <a:srgbClr val="7030A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  <a:blipFill rotWithShape="0">
                <a:blip r:embed="rId2"/>
                <a:stretch>
                  <a:fillRect l="-1391" t="-2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532358"/>
            <a:ext cx="879607" cy="87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relationship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8834" y="3254158"/>
                <a:ext cx="24075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The maximum is over all </a:t>
                </a:r>
                <a:r>
                  <a:rPr lang="en-US" dirty="0" err="1">
                    <a:solidFill>
                      <a:schemeClr val="accent1">
                        <a:lumMod val="75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so that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𝑤</m:t>
                    </m:r>
                    <m:r>
                      <a:rPr lang="en-US" i="1" baseline="-25000" dirty="0" err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𝑖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34" y="3254158"/>
                <a:ext cx="240753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02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621" y="2673821"/>
            <a:ext cx="593607" cy="593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8269" y="3356419"/>
            <a:ext cx="1759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Optimal way to fill the smaller knapsack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0069" y="3354963"/>
            <a:ext cx="175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The value of item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0AFAB-3B78-B847-80DA-F82B1EDD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2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4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8064011" y="2610952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1C94E-2C53-4D4D-8AB0-633DED22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36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85" y="5770134"/>
            <a:ext cx="613898" cy="613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write a 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K[W]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  <a:blipFill rotWithShape="0"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560369" y="5308469"/>
            <a:ext cx="5577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5"/>
                </a:solidFill>
              </a:rPr>
              <a:t>Running time: O(</a:t>
            </a:r>
            <a:r>
              <a:rPr lang="en-US" sz="2400" dirty="0" err="1">
                <a:solidFill>
                  <a:schemeClr val="accent5"/>
                </a:solidFill>
              </a:rPr>
              <a:t>nW</a:t>
            </a:r>
            <a:r>
              <a:rPr lang="en-US" sz="2400" dirty="0">
                <a:solidFill>
                  <a:schemeClr val="accent5"/>
                </a:solidFill>
              </a:rPr>
              <a:t>)</a:t>
            </a:r>
          </a:p>
          <a:p>
            <a:pPr algn="r"/>
            <a:endParaRPr lang="en-US" sz="2400" dirty="0">
              <a:solidFill>
                <a:srgbClr val="7030A0"/>
              </a:solidFill>
            </a:endParaRPr>
          </a:p>
          <a:p>
            <a:pPr algn="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133" y="6407795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      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K[x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]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i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493" y="5946130"/>
            <a:ext cx="265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K[x]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           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       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56" y="5869334"/>
            <a:ext cx="415498" cy="41549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7A93F-AB02-8B49-8DD8-EB6325B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41730" cy="4351338"/>
          </a:xfrm>
        </p:spPr>
        <p:txBody>
          <a:bodyPr>
            <a:normAutofit/>
          </a:bodyPr>
          <a:lstStyle/>
          <a:p>
            <a:r>
              <a:rPr lang="en-US" dirty="0"/>
              <a:t>Writing down W takes log(W) bits.</a:t>
            </a:r>
          </a:p>
          <a:p>
            <a:r>
              <a:rPr lang="en-US" dirty="0"/>
              <a:t>Writing down all n weights takes at most </a:t>
            </a:r>
            <a:r>
              <a:rPr lang="en-US" dirty="0" err="1"/>
              <a:t>nlog</a:t>
            </a:r>
            <a:r>
              <a:rPr lang="en-US" dirty="0"/>
              <a:t>(W) bits.</a:t>
            </a:r>
          </a:p>
          <a:p>
            <a:r>
              <a:rPr lang="en-US" dirty="0"/>
              <a:t>Input size: </a:t>
            </a:r>
            <a:r>
              <a:rPr lang="en-US" dirty="0" err="1"/>
              <a:t>nlog</a:t>
            </a:r>
            <a:r>
              <a:rPr lang="en-US" dirty="0"/>
              <a:t>(W).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Maybe we could have an algorithm that runs in time O(</a:t>
            </a:r>
            <a:r>
              <a:rPr lang="en-US" dirty="0" err="1">
                <a:solidFill>
                  <a:schemeClr val="accent4"/>
                </a:solidFill>
              </a:rPr>
              <a:t>nlog</a:t>
            </a:r>
            <a:r>
              <a:rPr lang="en-US" dirty="0">
                <a:solidFill>
                  <a:schemeClr val="accent4"/>
                </a:solidFill>
              </a:rPr>
              <a:t>(W)) instead of O(</a:t>
            </a:r>
            <a:r>
              <a:rPr lang="en-US" dirty="0" err="1">
                <a:solidFill>
                  <a:schemeClr val="accent4"/>
                </a:solidFill>
              </a:rPr>
              <a:t>nW</a:t>
            </a:r>
            <a:r>
              <a:rPr lang="en-US" dirty="0">
                <a:solidFill>
                  <a:schemeClr val="accent4"/>
                </a:solidFill>
              </a:rPr>
              <a:t>)?  </a:t>
            </a:r>
          </a:p>
          <a:p>
            <a:pPr lvl="1"/>
            <a:r>
              <a:rPr lang="en-US" dirty="0">
                <a:solidFill>
                  <a:srgbClr val="FF8600"/>
                </a:solidFill>
              </a:rPr>
              <a:t>Or even O( n</a:t>
            </a:r>
            <a:r>
              <a:rPr lang="en-US" baseline="30000" dirty="0">
                <a:solidFill>
                  <a:srgbClr val="FF8600"/>
                </a:solidFill>
              </a:rPr>
              <a:t>1000000</a:t>
            </a:r>
            <a:r>
              <a:rPr lang="en-US" dirty="0">
                <a:solidFill>
                  <a:srgbClr val="FF8600"/>
                </a:solidFill>
              </a:rPr>
              <a:t> log</a:t>
            </a:r>
            <a:r>
              <a:rPr lang="en-US" baseline="30000" dirty="0">
                <a:solidFill>
                  <a:srgbClr val="FF8600"/>
                </a:solidFill>
              </a:rPr>
              <a:t>1000000</a:t>
            </a:r>
            <a:r>
              <a:rPr lang="en-US" dirty="0">
                <a:solidFill>
                  <a:srgbClr val="FF8600"/>
                </a:solidFill>
              </a:rPr>
              <a:t>(W) )?</a:t>
            </a:r>
          </a:p>
          <a:p>
            <a:endParaRPr lang="en-US" dirty="0"/>
          </a:p>
          <a:p>
            <a:r>
              <a:rPr lang="en-US" dirty="0"/>
              <a:t>Open problem!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(But probably the answer is </a:t>
            </a:r>
            <a:r>
              <a:rPr lang="en-US" b="1" dirty="0">
                <a:solidFill>
                  <a:schemeClr val="accent4"/>
                </a:solidFill>
              </a:rPr>
              <a:t>no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otherwise P = NP)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6F613-9ECA-984B-A42C-68C148AB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8064012" y="3837869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BEBD3-67F7-F546-8D08-6A59D442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97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85" y="5770134"/>
            <a:ext cx="613898" cy="613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write a 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K[W]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36978"/>
                <a:ext cx="7886700" cy="4351338"/>
              </a:xfrm>
              <a:blipFill rotWithShape="0"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34133" y="6407795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      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K[x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]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i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493" y="5946130"/>
            <a:ext cx="265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K[x]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           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       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56" y="5869334"/>
            <a:ext cx="415498" cy="415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33133-07B8-5448-81C2-D01A5D26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69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Let’s write a 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94792"/>
                <a:ext cx="8214408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{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94792"/>
                <a:ext cx="8214408" cy="4351338"/>
              </a:xfrm>
              <a:blipFill rotWithShape="0">
                <a:blip r:embed="rId2"/>
                <a:stretch>
                  <a:fillRect l="-1335"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Arrow 4"/>
          <p:cNvSpPr/>
          <p:nvPr/>
        </p:nvSpPr>
        <p:spPr>
          <a:xfrm rot="20396220">
            <a:off x="7690952" y="4505127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20396220">
            <a:off x="3086158" y="2030074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85" y="5770134"/>
            <a:ext cx="613898" cy="6138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133" y="6407795"/>
            <a:ext cx="257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      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K[x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i</a:t>
            </a:r>
            <a:r>
              <a:rPr lang="en-US" dirty="0">
                <a:solidFill>
                  <a:schemeClr val="accent4"/>
                </a:solidFill>
              </a:rPr>
              <a:t>]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v</a:t>
            </a:r>
            <a:r>
              <a:rPr lang="en-US" baseline="-25000" dirty="0">
                <a:solidFill>
                  <a:schemeClr val="accent5"/>
                </a:solidFill>
              </a:rPr>
              <a:t>i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12493" y="5946130"/>
            <a:ext cx="2652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K[x] = max</a:t>
            </a:r>
            <a:r>
              <a:rPr lang="en-US" baseline="-25000" dirty="0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{ </a:t>
            </a:r>
            <a:r>
              <a:rPr lang="en-US" dirty="0">
                <a:solidFill>
                  <a:schemeClr val="accent4"/>
                </a:solidFill>
              </a:rPr>
              <a:t>            </a:t>
            </a:r>
            <a:r>
              <a:rPr lang="en-US" dirty="0">
                <a:solidFill>
                  <a:schemeClr val="accent1"/>
                </a:solidFill>
              </a:rPr>
              <a:t>+ </a:t>
            </a:r>
            <a:r>
              <a:rPr lang="en-US" dirty="0">
                <a:solidFill>
                  <a:schemeClr val="accent5"/>
                </a:solidFill>
              </a:rPr>
              <a:t>       </a:t>
            </a:r>
            <a:r>
              <a:rPr lang="en-US" baseline="-25000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}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256" y="5869334"/>
            <a:ext cx="415498" cy="4154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0EF78-A8B9-904D-80B9-EF40D417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95431" cy="4351338"/>
          </a:xfrm>
        </p:spPr>
        <p:txBody>
          <a:bodyPr/>
          <a:lstStyle/>
          <a:p>
            <a:r>
              <a:rPr lang="en-US" dirty="0"/>
              <a:t>For you to get </a:t>
            </a:r>
            <a:r>
              <a:rPr lang="en-US" dirty="0">
                <a:solidFill>
                  <a:schemeClr val="accent4"/>
                </a:solidFill>
              </a:rPr>
              <a:t>really bored </a:t>
            </a:r>
            <a:r>
              <a:rPr lang="en-US" dirty="0"/>
              <a:t>of dynamic programming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77" y="2789498"/>
            <a:ext cx="5517459" cy="37002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E61FD-6C67-8547-BE17-36D678B9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647E5-BA21-C94A-B865-69F8D11D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629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ITEMS[1] = ITEMS[0] +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34" y="5130258"/>
            <a:ext cx="473295" cy="430056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9477269-8DCD-594C-AB9C-1AC4DBC6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66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ITEMS[2] = ITEMS[1] +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234" y="5130258"/>
            <a:ext cx="473295" cy="4300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072" y="2906352"/>
            <a:ext cx="473295" cy="4300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522" y="3418999"/>
            <a:ext cx="473295" cy="430056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3EC8093-F33E-0C49-BDC0-C519F16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8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ITEMS[2] = ITEMS[0] +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103" y="5130258"/>
            <a:ext cx="506908" cy="4605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D2037-31A0-1645-A83E-9F2223AB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4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ITEMS[3] = ITEMS[2] +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85" y="5130258"/>
            <a:ext cx="473295" cy="4300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970" y="2907484"/>
            <a:ext cx="472049" cy="4289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687" y="3355594"/>
            <a:ext cx="473295" cy="430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2DDFC-E198-6744-85D6-524C58F1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17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9" y="2895299"/>
            <a:ext cx="485459" cy="4411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ITEMS[3] = ITEMS[0] +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985" y="5130258"/>
            <a:ext cx="495544" cy="4502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68DF8-7FF0-3F4C-A8DA-985B47EA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13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9" y="2895299"/>
            <a:ext cx="485459" cy="4411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ITEMS[4] = ITEMS[3] +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112" y="2906352"/>
            <a:ext cx="495544" cy="4502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909" y="5072543"/>
            <a:ext cx="473295" cy="4300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133" y="3400235"/>
            <a:ext cx="473295" cy="430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E3B49-D4AA-7845-A0E6-9D1652FF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45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UnboundedKnapsack(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5"/>
                    </a:solidFill>
                  </a:rPr>
                  <a:t>n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4"/>
                    </a:solidFill>
                  </a:rPr>
                  <a:t>weights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1"/>
                    </a:solidFill>
                  </a:rPr>
                  <a:t>values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US" dirty="0">
                    <a:solidFill>
                      <a:schemeClr val="tx2"/>
                    </a:solidFill>
                  </a:rPr>
                  <a:t>K[0] = 0</a:t>
                </a:r>
              </a:p>
              <a:p>
                <a:pPr lvl="1"/>
                <a:r>
                  <a:rPr lang="en-US" dirty="0">
                    <a:solidFill>
                      <a:srgbClr val="B400AB"/>
                    </a:solidFill>
                  </a:rPr>
                  <a:t>ITEMS[0] 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∅</m:t>
                    </m:r>
                  </m:oMath>
                </a14:m>
                <a:endParaRPr lang="en-US" dirty="0">
                  <a:solidFill>
                    <a:srgbClr val="B400AB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rgbClr val="7030A0"/>
                    </a:solidFill>
                  </a:rPr>
                  <a:t>for</a:t>
                </a:r>
                <a:r>
                  <a:rPr lang="en-US" dirty="0">
                    <a:solidFill>
                      <a:srgbClr val="7030A0"/>
                    </a:solidFill>
                  </a:rPr>
                  <a:t> x = 1, </a:t>
                </a:r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, W:</a:t>
                </a:r>
              </a:p>
              <a:p>
                <a:pPr lvl="2"/>
                <a:r>
                  <a:rPr lang="en-US" sz="2400" dirty="0">
                    <a:solidFill>
                      <a:schemeClr val="tx2"/>
                    </a:solidFill>
                  </a:rPr>
                  <a:t>K[x] = 0</a:t>
                </a:r>
              </a:p>
              <a:p>
                <a:pPr lvl="2"/>
                <a:r>
                  <a:rPr lang="en-US" sz="2400" b="1" dirty="0">
                    <a:solidFill>
                      <a:schemeClr val="accent5"/>
                    </a:solidFill>
                  </a:rPr>
                  <a:t>for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5"/>
                    </a:solidFill>
                  </a:rPr>
                  <a:t>i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 = 1, </a:t>
                </a:r>
                <a:r>
                  <a:rPr lang="mr-IN" sz="2400" dirty="0">
                    <a:solidFill>
                      <a:schemeClr val="accent5"/>
                    </a:solidFill>
                  </a:rPr>
                  <a:t>…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, n:</a:t>
                </a:r>
              </a:p>
              <a:p>
                <a:pPr lvl="3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𝐾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 smtClean="0">
                        <a:latin typeface="Cambria Math" charset="0"/>
                      </a:rPr>
                      <m:t>=</m:t>
                    </m:r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smtClean="0">
                            <a:latin typeface="Cambria Math" charset="0"/>
                          </a:rPr>
                          <m:t>max</m:t>
                        </m:r>
                      </m:fName>
                      <m:e>
                        <m:r>
                          <m:rPr>
                            <m:lit/>
                          </m:rPr>
                          <a:rPr lang="en-US" sz="2400" i="1" smtClean="0">
                            <a:latin typeface="Cambria Math" charset="0"/>
                          </a:rPr>
                          <m:t>{</m:t>
                        </m:r>
                        <m:r>
                          <a:rPr lang="en-US" sz="240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𝐾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smtClean="0">
                            <a:latin typeface="Cambria Math" charset="0"/>
                          </a:rPr>
                          <m:t> }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4"/>
                <a:r>
                  <a:rPr lang="en-US" sz="2400" dirty="0">
                    <a:solidFill>
                      <a:srgbClr val="B400AB"/>
                    </a:solidFill>
                  </a:rPr>
                  <a:t>If K[x] was updated:</a:t>
                </a:r>
              </a:p>
              <a:p>
                <a:pPr lvl="5"/>
                <a:r>
                  <a:rPr lang="en-US" sz="2400" dirty="0">
                    <a:solidFill>
                      <a:srgbClr val="B400AB"/>
                    </a:solidFill>
                  </a:rPr>
                  <a:t>ITEMS[x] = ITEMS[x </a:t>
                </a:r>
                <a:r>
                  <a:rPr lang="mr-IN" sz="2400" dirty="0">
                    <a:solidFill>
                      <a:srgbClr val="B400AB"/>
                    </a:solidFill>
                  </a:rPr>
                  <a:t>–</a:t>
                </a:r>
                <a:r>
                  <a:rPr lang="en-US" sz="2400" dirty="0">
                    <a:solidFill>
                      <a:srgbClr val="B400AB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w</a:t>
                </a:r>
                <a:r>
                  <a:rPr lang="en-US" sz="2400" baseline="-250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B400AB"/>
                        </a:solidFill>
                        <a:latin typeface="Cambria Math" charset="0"/>
                      </a:rPr>
                      <m:t>∪</m:t>
                    </m:r>
                  </m:oMath>
                </a14:m>
                <a:r>
                  <a:rPr lang="en-US" sz="2400" dirty="0">
                    <a:solidFill>
                      <a:srgbClr val="B400AB"/>
                    </a:solidFill>
                  </a:rPr>
                  <a:t> { item </a:t>
                </a:r>
                <a:r>
                  <a:rPr lang="en-US" sz="2400" dirty="0" err="1">
                    <a:solidFill>
                      <a:srgbClr val="B400AB"/>
                    </a:solidFill>
                  </a:rPr>
                  <a:t>i</a:t>
                </a:r>
                <a:r>
                  <a:rPr lang="en-US" sz="2400" dirty="0">
                    <a:solidFill>
                      <a:srgbClr val="B400AB"/>
                    </a:solidFill>
                  </a:rPr>
                  <a:t> }</a:t>
                </a:r>
              </a:p>
              <a:p>
                <a:pPr lvl="1"/>
                <a:r>
                  <a:rPr lang="en-US" b="1" dirty="0">
                    <a:solidFill>
                      <a:schemeClr val="tx2"/>
                    </a:solidFill>
                  </a:rPr>
                  <a:t>return</a:t>
                </a:r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>
                    <a:solidFill>
                      <a:srgbClr val="B400AB"/>
                    </a:solidFill>
                  </a:rPr>
                  <a:t>ITEMS[W]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529" y="189350"/>
                <a:ext cx="5893373" cy="2547670"/>
              </a:xfrm>
              <a:prstGeom prst="rect">
                <a:avLst/>
              </a:prstGeom>
              <a:blipFill rotWithShape="0">
                <a:blip r:embed="rId2"/>
                <a:stretch>
                  <a:fillRect l="-31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96912" y="1946293"/>
            <a:ext cx="3467617" cy="2688513"/>
            <a:chOff x="628650" y="2737673"/>
            <a:chExt cx="4456255" cy="3292233"/>
          </a:xfrm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54" y="2737673"/>
              <a:ext cx="891251" cy="85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65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9900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11152" y="3784659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2403" y="3785311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3655" y="3784658"/>
              <a:ext cx="891250" cy="2244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20473" y="3553857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053" y="213524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08271" y="2852931"/>
            <a:ext cx="106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387" y="1540961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10663" y="1558587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04186" y="1538390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97709" y="1539175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8985" y="1543923"/>
            <a:ext cx="20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03" y="2906352"/>
            <a:ext cx="473295" cy="4300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326" y="2907484"/>
            <a:ext cx="472049" cy="428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89" y="2895299"/>
            <a:ext cx="485459" cy="44110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306803" y="5221525"/>
            <a:ext cx="351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ITEMS[4] = ITEMS[2] + 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602" y="5144543"/>
            <a:ext cx="575909" cy="52329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602" y="2950201"/>
            <a:ext cx="472049" cy="42892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756" y="3534657"/>
            <a:ext cx="472049" cy="4289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6C089-F0A7-844A-AE57-1BA75FEF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74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006928">
            <a:off x="7890390" y="4960613"/>
            <a:ext cx="902677" cy="454634"/>
          </a:xfrm>
          <a:prstGeom prst="leftArrow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063085">
            <a:off x="6898513" y="5867418"/>
            <a:ext cx="267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(Pass)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9DBF-3CFA-ED44-97A0-6DA84CFB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unbounded knapsack in time O(</a:t>
            </a:r>
            <a:r>
              <a:rPr lang="en-US" dirty="0" err="1"/>
              <a:t>nW</a:t>
            </a:r>
            <a:r>
              <a:rPr lang="en-US" dirty="0"/>
              <a:t>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there are n items and our knapsack has capacity W.</a:t>
            </a:r>
          </a:p>
          <a:p>
            <a:endParaRPr lang="en-US" dirty="0"/>
          </a:p>
          <a:p>
            <a:r>
              <a:rPr lang="en-US" dirty="0"/>
              <a:t>We again went through the steps to create DP 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kept a one-dimensional table, creating smaller problems by making the knapsack smaller.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49A2D-3792-FD40-AE35-C9D323B8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84601" cy="4351338"/>
          </a:xfrm>
        </p:spPr>
        <p:txBody>
          <a:bodyPr>
            <a:normAutofit/>
          </a:bodyPr>
          <a:lstStyle/>
          <a:p>
            <a:r>
              <a:rPr lang="en-US" dirty="0"/>
              <a:t>How similar are these two species?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66" y="2731476"/>
            <a:ext cx="2345175" cy="204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63" y="2345652"/>
            <a:ext cx="1878740" cy="2431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231" y="4804299"/>
            <a:ext cx="474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AGCCCTAAGGGCTACCTAGCTT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030" y="4791967"/>
            <a:ext cx="5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GACAGCCTACAAGCGTTAGCTTG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00025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6863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972757-A296-FA40-BB27-F2AB08E8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47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1" y="85649"/>
            <a:ext cx="1413152" cy="14131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Unbounded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infinite copies </a:t>
            </a:r>
            <a:r>
              <a:rPr lang="en-US" dirty="0"/>
              <a:t>of all of the items.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0/1 Knapsack:</a:t>
            </a:r>
          </a:p>
          <a:p>
            <a:pPr lvl="1"/>
            <a:r>
              <a:rPr lang="en-US" dirty="0"/>
              <a:t>Suppose I have </a:t>
            </a:r>
            <a:r>
              <a:rPr lang="en-US" dirty="0">
                <a:solidFill>
                  <a:schemeClr val="accent4"/>
                </a:solidFill>
              </a:rPr>
              <a:t>only one copy</a:t>
            </a:r>
            <a:r>
              <a:rPr lang="en-US" dirty="0"/>
              <a:t> of each item.</a:t>
            </a:r>
          </a:p>
          <a:p>
            <a:pPr lvl="1"/>
            <a:r>
              <a:rPr lang="en-US" dirty="0"/>
              <a:t>What’s the </a:t>
            </a:r>
            <a:r>
              <a:rPr lang="en-US" dirty="0">
                <a:solidFill>
                  <a:schemeClr val="accent1"/>
                </a:solidFill>
              </a:rPr>
              <a:t>most valuable way to fill the knapsack</a:t>
            </a:r>
            <a:r>
              <a:rPr lang="en-US" dirty="0"/>
              <a:t>?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20937" y="0"/>
            <a:ext cx="5649593" cy="1475713"/>
            <a:chOff x="-479811" y="1751737"/>
            <a:chExt cx="9046225" cy="2600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371" y="1998496"/>
              <a:ext cx="938946" cy="9389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210" y="1998496"/>
              <a:ext cx="815140" cy="8151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75590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3508" y="298852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0245" y="367027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1487" y="360276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35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71357" y="366419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22078" y="976707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10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115" y="3331947"/>
            <a:ext cx="575909" cy="523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108" y="3331947"/>
            <a:ext cx="575909" cy="5232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411" y="3331947"/>
            <a:ext cx="586395" cy="5328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109" y="3331947"/>
            <a:ext cx="586395" cy="5328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33807" y="3270429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10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42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479" y="5915315"/>
            <a:ext cx="575909" cy="5232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63" y="5913324"/>
            <a:ext cx="555837" cy="5050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714" y="5913324"/>
            <a:ext cx="586395" cy="53282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86299" y="5842687"/>
            <a:ext cx="350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Total weight: 9</a:t>
            </a:r>
          </a:p>
          <a:p>
            <a:r>
              <a:rPr lang="en-US" dirty="0">
                <a:solidFill>
                  <a:schemeClr val="accent1"/>
                </a:solidFill>
              </a:rPr>
              <a:t>Total value: 35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416689" y="1678329"/>
            <a:ext cx="8333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/>
          <p:cNvSpPr/>
          <p:nvPr/>
        </p:nvSpPr>
        <p:spPr>
          <a:xfrm>
            <a:off x="-135279" y="4225358"/>
            <a:ext cx="763929" cy="625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80AC9-C93C-7248-B498-73C0B34D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2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EC247-C298-B643-9B69-F3AE8F3A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47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substructure: try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Sub-problems: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Unbounded Knapsack with a smaller knapsack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109" y="2821926"/>
            <a:ext cx="3088013" cy="3088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178" y="3306607"/>
            <a:ext cx="2090159" cy="209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69" y="3727043"/>
            <a:ext cx="1277775" cy="1277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7639" y="5636608"/>
            <a:ext cx="180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solve the problem for small knapsacks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7566" y="5987309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7494" y="5987310"/>
            <a:ext cx="180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/>
              <a:t>larger knapsacks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FE70B-E804-1C46-90FF-90177963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07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won’t quite work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only allowed </a:t>
            </a:r>
            <a:r>
              <a:rPr lang="en-US" b="1" dirty="0"/>
              <a:t>one copy of each item</a:t>
            </a:r>
            <a:r>
              <a:rPr lang="en-US" dirty="0"/>
              <a:t>.</a:t>
            </a:r>
          </a:p>
          <a:p>
            <a:r>
              <a:rPr lang="en-US" dirty="0"/>
              <a:t>The sub-problem needs to “know” what items we’ve used and what we haven’t.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989" y="3510016"/>
            <a:ext cx="2498942" cy="2498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02" y="4569136"/>
            <a:ext cx="1277775" cy="127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338" y="5125332"/>
            <a:ext cx="709944" cy="645086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476848" y="3510016"/>
            <a:ext cx="2291922" cy="150182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 can’t use any turtles</a:t>
            </a:r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E8D45E-59FB-A14F-8944-330BE38A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06" y="1991287"/>
            <a:ext cx="1560807" cy="1560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substructure: try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8683"/>
            <a:ext cx="7886700" cy="4351338"/>
          </a:xfrm>
        </p:spPr>
        <p:txBody>
          <a:bodyPr/>
          <a:lstStyle/>
          <a:p>
            <a:r>
              <a:rPr lang="en-US" dirty="0"/>
              <a:t>Sub-problems: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0/1 Knapsack with fewer items.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67592" y="3090429"/>
            <a:ext cx="2927228" cy="4096908"/>
            <a:chOff x="-406840" y="3611210"/>
            <a:chExt cx="3928489" cy="4965168"/>
          </a:xfrm>
        </p:grpSpPr>
        <p:sp>
          <p:nvSpPr>
            <p:cNvPr id="4" name="Cloud 3"/>
            <p:cNvSpPr/>
            <p:nvPr/>
          </p:nvSpPr>
          <p:spPr>
            <a:xfrm rot="324968">
              <a:off x="-406840" y="6562822"/>
              <a:ext cx="3928489" cy="201355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3804" y="6979882"/>
              <a:ext cx="670682" cy="6706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6265" y="7254199"/>
              <a:ext cx="480923" cy="4809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680" y="6958991"/>
              <a:ext cx="770671" cy="770671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 rot="324968">
              <a:off x="69127" y="5135033"/>
              <a:ext cx="2324261" cy="140638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85" y="5467306"/>
              <a:ext cx="670682" cy="6706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466" y="5470721"/>
              <a:ext cx="480923" cy="480922"/>
            </a:xfrm>
            <a:prstGeom prst="rect">
              <a:avLst/>
            </a:prstGeom>
          </p:spPr>
        </p:pic>
        <p:sp>
          <p:nvSpPr>
            <p:cNvPr id="16" name="Cloud 15"/>
            <p:cNvSpPr/>
            <p:nvPr/>
          </p:nvSpPr>
          <p:spPr>
            <a:xfrm rot="324968">
              <a:off x="552794" y="3611210"/>
              <a:ext cx="1494477" cy="122072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71" y="3962149"/>
              <a:ext cx="480922" cy="48092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-859" y="2987410"/>
            <a:ext cx="170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solve the problem with few items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3594" y="5365937"/>
            <a:ext cx="1068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yet more items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42" y="4270782"/>
            <a:ext cx="128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more items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0122" y="1518683"/>
            <a:ext cx="2356460" cy="23564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527" y="2393417"/>
            <a:ext cx="821367" cy="8213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060894" y="3885845"/>
            <a:ext cx="555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We’ll still increase the size of </a:t>
            </a:r>
            <a:r>
              <a:rPr lang="en-US"/>
              <a:t>the knapsacks.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103844">
            <a:off x="3772545" y="5452581"/>
            <a:ext cx="51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(We’ll keep a two-dimensional table).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E4D84-FEB3-B64C-B195-2020A73C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8" grpId="0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sub-problems: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Indexed by </a:t>
            </a:r>
            <a:r>
              <a:rPr lang="en-US" dirty="0">
                <a:solidFill>
                  <a:srgbClr val="7030A0"/>
                </a:solidFill>
              </a:rPr>
              <a:t>x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j</a:t>
            </a:r>
          </a:p>
        </p:txBody>
      </p:sp>
      <p:sp>
        <p:nvSpPr>
          <p:cNvPr id="4" name="Cloud 3"/>
          <p:cNvSpPr/>
          <p:nvPr/>
        </p:nvSpPr>
        <p:spPr>
          <a:xfrm rot="324968">
            <a:off x="1088687" y="3166544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13" y="2636659"/>
            <a:ext cx="2668017" cy="2668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19" y="4074340"/>
            <a:ext cx="670682" cy="67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05" y="3750475"/>
            <a:ext cx="544059" cy="544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54" y="3489746"/>
            <a:ext cx="480922" cy="4809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5854" y="5297906"/>
            <a:ext cx="300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</a:rPr>
              <a:t>Capacity x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49" y="3356685"/>
            <a:ext cx="770672" cy="770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62" y="4085019"/>
            <a:ext cx="788677" cy="7886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2871" y="5226740"/>
            <a:ext cx="16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5BBE46-2DFA-0644-B450-1D1D7AA02828}"/>
              </a:ext>
            </a:extLst>
          </p:cNvPr>
          <p:cNvSpPr txBox="1"/>
          <p:nvPr/>
        </p:nvSpPr>
        <p:spPr>
          <a:xfrm>
            <a:off x="1718725" y="5938072"/>
            <a:ext cx="570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K[</a:t>
            </a:r>
            <a:r>
              <a:rPr lang="en-US" sz="2400" dirty="0" err="1"/>
              <a:t>x,j</a:t>
            </a:r>
            <a:r>
              <a:rPr lang="en-US" sz="2400" dirty="0"/>
              <a:t>] = optimal solution for a knapsack of size x using only the first j items.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5A10763-E2D1-404C-A7CE-76275556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B6EF-8B9D-ED46-BA5A-7997271F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Relationship between sub-problems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B550A-76B6-7C44-8F22-4C391F8A7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785819" cy="4351338"/>
          </a:xfrm>
        </p:spPr>
        <p:txBody>
          <a:bodyPr/>
          <a:lstStyle/>
          <a:p>
            <a:r>
              <a:rPr lang="en-US" dirty="0"/>
              <a:t>Want to write K[</a:t>
            </a:r>
            <a:r>
              <a:rPr lang="en-US" dirty="0" err="1"/>
              <a:t>x,j</a:t>
            </a:r>
            <a:r>
              <a:rPr lang="en-US" dirty="0"/>
              <a:t>] in terms of smaller sub-problems.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26D35A1-8402-B743-AF63-BDAD1E4BE929}"/>
              </a:ext>
            </a:extLst>
          </p:cNvPr>
          <p:cNvSpPr/>
          <p:nvPr/>
        </p:nvSpPr>
        <p:spPr>
          <a:xfrm rot="324968">
            <a:off x="1088687" y="3166544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C1A1F-BB67-4D45-93FF-0AA55AA91D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13" y="2636659"/>
            <a:ext cx="2668017" cy="2668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FD2BD-D8FD-FC48-AA16-0C48D6102B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19" y="4074340"/>
            <a:ext cx="670682" cy="67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24C37-6F6D-E941-8E3D-8A66DE9ACC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05" y="3750475"/>
            <a:ext cx="544059" cy="544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1F88F-738A-A34F-BA00-8C1AA94B50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54" y="3489746"/>
            <a:ext cx="480922" cy="480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B0459-BB99-C54C-A17E-C060F0C635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49" y="3356685"/>
            <a:ext cx="770672" cy="770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1A02B-3C92-5448-9903-2CC9B3EE45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62" y="4085019"/>
            <a:ext cx="788677" cy="788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E733BC-6E52-7A43-95EE-2DA1E5CD5AF0}"/>
              </a:ext>
            </a:extLst>
          </p:cNvPr>
          <p:cNvSpPr txBox="1"/>
          <p:nvPr/>
        </p:nvSpPr>
        <p:spPr>
          <a:xfrm>
            <a:off x="2212871" y="5226740"/>
            <a:ext cx="16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5E03C6-2C77-5C4C-9C9D-2B679F5DF58E}"/>
              </a:ext>
            </a:extLst>
          </p:cNvPr>
          <p:cNvSpPr txBox="1"/>
          <p:nvPr/>
        </p:nvSpPr>
        <p:spPr>
          <a:xfrm>
            <a:off x="6405854" y="5297906"/>
            <a:ext cx="300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</a:rPr>
              <a:t>Capacity x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10686-4406-BA40-B96D-5174673CD45F}"/>
              </a:ext>
            </a:extLst>
          </p:cNvPr>
          <p:cNvSpPr txBox="1"/>
          <p:nvPr/>
        </p:nvSpPr>
        <p:spPr>
          <a:xfrm>
            <a:off x="1718725" y="5938072"/>
            <a:ext cx="570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K[</a:t>
            </a:r>
            <a:r>
              <a:rPr lang="en-US" sz="2400" dirty="0" err="1"/>
              <a:t>x,j</a:t>
            </a:r>
            <a:r>
              <a:rPr lang="en-US" sz="2400" dirty="0"/>
              <a:t>] = optimal solution for a knapsack of size x using only the first j items.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3BA2147-DD92-4246-8256-E2716C6D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41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413377"/>
            <a:ext cx="8584798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1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not use item j.</a:t>
            </a:r>
          </a:p>
          <a:p>
            <a:r>
              <a:rPr lang="en-US" b="1" dirty="0">
                <a:solidFill>
                  <a:schemeClr val="accent4"/>
                </a:solidFill>
              </a:rPr>
              <a:t>Case 2</a:t>
            </a:r>
            <a:r>
              <a:rPr lang="en-US" dirty="0">
                <a:solidFill>
                  <a:schemeClr val="accent4"/>
                </a:solidFill>
              </a:rPr>
              <a:t>:  </a:t>
            </a:r>
            <a:r>
              <a:rPr lang="en-US" dirty="0"/>
              <a:t>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use item j.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sp>
        <p:nvSpPr>
          <p:cNvPr id="35" name="Cloud 34"/>
          <p:cNvSpPr/>
          <p:nvPr/>
        </p:nvSpPr>
        <p:spPr>
          <a:xfrm rot="324968">
            <a:off x="1088687" y="3166544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13" y="2636659"/>
            <a:ext cx="2668017" cy="26680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219" y="4074340"/>
            <a:ext cx="670682" cy="6706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505" y="3750475"/>
            <a:ext cx="544059" cy="54405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554" y="3489746"/>
            <a:ext cx="480922" cy="48092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49" y="3356685"/>
            <a:ext cx="770672" cy="7706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562" y="4085019"/>
            <a:ext cx="788677" cy="78867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212871" y="5226740"/>
            <a:ext cx="16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405854" y="5297906"/>
            <a:ext cx="300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7030A0"/>
                </a:solidFill>
              </a:rPr>
              <a:t>Capacity x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8FF462-CDAA-7743-8716-5043F92D38EE}"/>
              </a:ext>
            </a:extLst>
          </p:cNvPr>
          <p:cNvSpPr txBox="1"/>
          <p:nvPr/>
        </p:nvSpPr>
        <p:spPr>
          <a:xfrm>
            <a:off x="1718725" y="5938072"/>
            <a:ext cx="570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K[</a:t>
            </a:r>
            <a:r>
              <a:rPr lang="en-US" sz="2400" dirty="0" err="1"/>
              <a:t>x,j</a:t>
            </a:r>
            <a:r>
              <a:rPr lang="en-US" sz="2400" dirty="0"/>
              <a:t>] = optimal solution for a knapsack of size x using only the first j items.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789DF-A0B6-0E4C-8971-42495D9C1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8584798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1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not use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49" y="1711929"/>
            <a:ext cx="1510061" cy="1510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252426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47" y="2254808"/>
            <a:ext cx="770672" cy="77067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First j items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17609-CF58-964A-AFBE-3D1197127E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58" y="5089609"/>
            <a:ext cx="3048691" cy="1653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3A998C-F82B-704F-8B7D-C01EA62EB73E}"/>
              </a:ext>
            </a:extLst>
          </p:cNvPr>
          <p:cNvSpPr txBox="1"/>
          <p:nvPr/>
        </p:nvSpPr>
        <p:spPr>
          <a:xfrm>
            <a:off x="3407275" y="4341704"/>
            <a:ext cx="3129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lower-indexed problem should we solve to solve this problem?</a:t>
            </a:r>
          </a:p>
          <a:p>
            <a:pPr algn="ctr"/>
            <a:r>
              <a:rPr lang="en-US" dirty="0"/>
              <a:t>1 min think; (wait) 1 min share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FC2243A-8F50-7746-958A-AC251E47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2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13" grpId="0" animBg="1"/>
      <p:bldP spid="14" grpId="0"/>
      <p:bldP spid="42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10" y="4493641"/>
            <a:ext cx="1579589" cy="1579589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8584798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1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does not use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Then this is an optimal solution for </a:t>
            </a:r>
            <a:r>
              <a:rPr lang="en-US" dirty="0">
                <a:solidFill>
                  <a:schemeClr val="accent1"/>
                </a:solidFill>
              </a:rPr>
              <a:t>j-1 items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49" y="1711929"/>
            <a:ext cx="1510061" cy="1510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252426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861872" y="5021432"/>
            <a:ext cx="565377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501383" y="5965140"/>
            <a:ext cx="305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j-1 items.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 rot="324968">
            <a:off x="-583830" y="4703883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61" y="5684423"/>
            <a:ext cx="544059" cy="5440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661" y="5058626"/>
            <a:ext cx="480922" cy="4809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17" y="4874800"/>
            <a:ext cx="770672" cy="7706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09" y="5569932"/>
            <a:ext cx="788677" cy="7886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466" y="4995480"/>
            <a:ext cx="480922" cy="4809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147" y="5562032"/>
            <a:ext cx="788677" cy="7886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47" y="2254808"/>
            <a:ext cx="770672" cy="7706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104" y="5125651"/>
            <a:ext cx="770672" cy="77067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59749" y="6453589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First j-1 items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D36E4-873E-0545-8809-40233047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 animBg="1"/>
      <p:bldP spid="24" grpId="0"/>
      <p:bldP spid="29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84601" cy="4351338"/>
          </a:xfrm>
        </p:spPr>
        <p:txBody>
          <a:bodyPr>
            <a:normAutofit/>
          </a:bodyPr>
          <a:lstStyle/>
          <a:p>
            <a:r>
              <a:rPr lang="en-US" dirty="0"/>
              <a:t>How similar are these two species?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solidFill>
                  <a:schemeClr val="accent4"/>
                </a:solidFill>
              </a:rPr>
              <a:t>Pretty similar, their DNA has a long common subsequence: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66" y="2731476"/>
            <a:ext cx="2345175" cy="2046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63" y="2345652"/>
            <a:ext cx="1878740" cy="2431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231" y="4804299"/>
            <a:ext cx="474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AGC</a:t>
            </a:r>
            <a:r>
              <a:rPr lang="en-US" sz="2400" dirty="0"/>
              <a:t>C</a:t>
            </a:r>
            <a:r>
              <a:rPr lang="en-US" sz="2400" dirty="0">
                <a:solidFill>
                  <a:schemeClr val="accent2"/>
                </a:solidFill>
              </a:rPr>
              <a:t>CTAA</a:t>
            </a:r>
            <a:r>
              <a:rPr lang="en-US" sz="2400" dirty="0"/>
              <a:t>GG</a:t>
            </a:r>
            <a:r>
              <a:rPr lang="en-US" sz="2400" dirty="0">
                <a:solidFill>
                  <a:schemeClr val="accent2"/>
                </a:solidFill>
              </a:rPr>
              <a:t>GCT</a:t>
            </a:r>
            <a:r>
              <a:rPr lang="en-US" sz="2400" dirty="0"/>
              <a:t>ACC</a:t>
            </a:r>
            <a:r>
              <a:rPr lang="en-US" sz="2400" dirty="0">
                <a:solidFill>
                  <a:schemeClr val="accent2"/>
                </a:solidFill>
              </a:rPr>
              <a:t>TAGCTT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94030" y="4791967"/>
            <a:ext cx="5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GAC</a:t>
            </a:r>
            <a:r>
              <a:rPr lang="en-US" sz="2400" dirty="0">
                <a:solidFill>
                  <a:schemeClr val="accent2"/>
                </a:solidFill>
              </a:rPr>
              <a:t>AGCCTA</a:t>
            </a:r>
            <a:r>
              <a:rPr lang="en-US" sz="2400" dirty="0"/>
              <a:t>CA</a:t>
            </a:r>
            <a:r>
              <a:rPr lang="en-US" sz="2400" dirty="0">
                <a:solidFill>
                  <a:schemeClr val="accent2"/>
                </a:solidFill>
              </a:rPr>
              <a:t>AGC</a:t>
            </a:r>
            <a:r>
              <a:rPr lang="en-US" sz="2400" dirty="0"/>
              <a:t>G</a:t>
            </a:r>
            <a:r>
              <a:rPr lang="en-US" sz="2400" dirty="0">
                <a:solidFill>
                  <a:schemeClr val="accent2"/>
                </a:solidFill>
              </a:rPr>
              <a:t>TTAGCTT</a:t>
            </a:r>
            <a:r>
              <a:rPr lang="en-US" sz="2400" dirty="0"/>
              <a:t>G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9072" y="5880455"/>
            <a:ext cx="424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AGCCTAAGCTTAGCTT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025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6863" y="4552165"/>
            <a:ext cx="7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DNA: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1832A4C-6383-714A-9662-10BAA4A7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82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152859"/>
            <a:ext cx="7886700" cy="4351338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Case 2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uses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633653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321870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4867" y="3005362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j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</a:t>
            </a:r>
            <a:r>
              <a:rPr lang="en-US" dirty="0" err="1">
                <a:solidFill>
                  <a:schemeClr val="accent1"/>
                </a:solidFill>
              </a:rPr>
              <a:t>v</a:t>
            </a:r>
            <a:r>
              <a:rPr lang="en-US" baseline="-25000" dirty="0" err="1">
                <a:solidFill>
                  <a:schemeClr val="accent1"/>
                </a:solidFill>
              </a:rPr>
              <a:t>j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719" y="2206231"/>
            <a:ext cx="670682" cy="6706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First j items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8B1D50C-E164-E444-8295-111C8F6DFC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558" y="5089609"/>
            <a:ext cx="3048691" cy="165394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B08A8D4-2E6C-AD46-98B4-97B0F4AA7473}"/>
              </a:ext>
            </a:extLst>
          </p:cNvPr>
          <p:cNvSpPr txBox="1"/>
          <p:nvPr/>
        </p:nvSpPr>
        <p:spPr>
          <a:xfrm>
            <a:off x="3308072" y="4422661"/>
            <a:ext cx="3278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lower-indexed problem should we solve to solve this problem?</a:t>
            </a:r>
          </a:p>
          <a:p>
            <a:pPr algn="ctr"/>
            <a:r>
              <a:rPr lang="en-US" dirty="0"/>
              <a:t>1 min think; (wait) 1 min share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B65BC-00A3-6849-B834-F2A88B90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  <p:bldP spid="13" grpId="0" animBg="1"/>
      <p:bldP spid="14" grpId="0"/>
      <p:bldP spid="15" grpId="0"/>
      <p:bldP spid="18" grpId="0"/>
      <p:bldP spid="4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24968">
            <a:off x="-742024" y="1891981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89"/>
            <a:ext cx="7886700" cy="1325563"/>
          </a:xfrm>
        </p:spPr>
        <p:txBody>
          <a:bodyPr/>
          <a:lstStyle/>
          <a:p>
            <a:r>
              <a:rPr lang="en-US" dirty="0"/>
              <a:t>Two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47" y="1234606"/>
            <a:ext cx="78867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Case 2</a:t>
            </a:r>
            <a:r>
              <a:rPr lang="en-US" dirty="0"/>
              <a:t>:  Optimal solution for </a:t>
            </a:r>
            <a:r>
              <a:rPr lang="en-US" dirty="0">
                <a:solidFill>
                  <a:schemeClr val="accent1"/>
                </a:solidFill>
              </a:rPr>
              <a:t>j items </a:t>
            </a:r>
            <a:r>
              <a:rPr lang="en-US" dirty="0"/>
              <a:t>uses item j.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Then this is an optimal solution for </a:t>
            </a:r>
            <a:r>
              <a:rPr lang="en-US" dirty="0">
                <a:solidFill>
                  <a:schemeClr val="accent1"/>
                </a:solidFill>
              </a:rPr>
              <a:t>j-1 items </a:t>
            </a:r>
            <a:r>
              <a:rPr lang="en-US" dirty="0">
                <a:solidFill>
                  <a:srgbClr val="FF8600"/>
                </a:solidFill>
              </a:rPr>
              <a:t>and a smaller knapsack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554" y="1633653"/>
            <a:ext cx="1734517" cy="1734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133061"/>
            <a:ext cx="916126" cy="916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63" y="2790825"/>
            <a:ext cx="670682" cy="670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149" y="2466960"/>
            <a:ext cx="544059" cy="54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198" y="2206231"/>
            <a:ext cx="480922" cy="4809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916170" y="2333056"/>
            <a:ext cx="5829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9143" y="3321870"/>
            <a:ext cx="26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</a:t>
            </a:r>
          </a:p>
          <a:p>
            <a:r>
              <a:rPr lang="en-US" dirty="0">
                <a:solidFill>
                  <a:schemeClr val="accent1"/>
                </a:solidFill>
              </a:rPr>
              <a:t>Value V</a:t>
            </a:r>
          </a:p>
          <a:p>
            <a:r>
              <a:rPr lang="en-US" dirty="0">
                <a:solidFill>
                  <a:schemeClr val="accent4"/>
                </a:solidFill>
              </a:rPr>
              <a:t>Use only the first j items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4867" y="3005362"/>
            <a:ext cx="110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Weight </a:t>
            </a:r>
            <a:r>
              <a:rPr lang="en-US" dirty="0" err="1">
                <a:solidFill>
                  <a:schemeClr val="accent4"/>
                </a:solidFill>
              </a:rPr>
              <a:t>w</a:t>
            </a:r>
            <a:r>
              <a:rPr lang="en-US" baseline="-25000" dirty="0" err="1">
                <a:solidFill>
                  <a:schemeClr val="accent4"/>
                </a:solidFill>
              </a:rPr>
              <a:t>j</a:t>
            </a:r>
            <a:endParaRPr lang="en-US" baseline="-25000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</a:t>
            </a:r>
            <a:r>
              <a:rPr lang="en-US" dirty="0" err="1">
                <a:solidFill>
                  <a:schemeClr val="accent1"/>
                </a:solidFill>
              </a:rPr>
              <a:t>v</a:t>
            </a:r>
            <a:r>
              <a:rPr lang="en-US" baseline="-25000" dirty="0" err="1">
                <a:solidFill>
                  <a:schemeClr val="accent1"/>
                </a:solidFill>
              </a:rPr>
              <a:t>j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931" y="4637217"/>
            <a:ext cx="1139289" cy="11392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510" y="5262361"/>
            <a:ext cx="480922" cy="480922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688790" y="5021432"/>
            <a:ext cx="738460" cy="544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08783" y="5801509"/>
            <a:ext cx="3051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Capacity x 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w</a:t>
            </a:r>
            <a:r>
              <a:rPr lang="en-US" baseline="-25000" dirty="0" err="1">
                <a:solidFill>
                  <a:srgbClr val="7030A0"/>
                </a:solidFill>
              </a:rPr>
              <a:t>j</a:t>
            </a:r>
            <a:endParaRPr lang="en-US" baseline="-25000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Value V </a:t>
            </a:r>
            <a:r>
              <a:rPr lang="mr-IN" dirty="0">
                <a:solidFill>
                  <a:schemeClr val="accent1"/>
                </a:solidFill>
              </a:rPr>
              <a:t>–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</a:t>
            </a:r>
            <a:r>
              <a:rPr lang="en-US" baseline="-25000" dirty="0" err="1">
                <a:solidFill>
                  <a:schemeClr val="accent1"/>
                </a:solidFill>
              </a:rPr>
              <a:t>j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Use only the first j-1 items.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4709" y="486215"/>
            <a:ext cx="99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j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93" y="2073170"/>
            <a:ext cx="770672" cy="7706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6" y="2801504"/>
            <a:ext cx="788677" cy="788677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 rot="324968">
            <a:off x="-858363" y="4888548"/>
            <a:ext cx="3928489" cy="20135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128" y="5869088"/>
            <a:ext cx="544059" cy="5440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128" y="5270525"/>
            <a:ext cx="480922" cy="4809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84" y="5086699"/>
            <a:ext cx="770672" cy="7706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6" y="5781831"/>
            <a:ext cx="788677" cy="7886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719" y="2206231"/>
            <a:ext cx="670682" cy="6706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37" y="2104624"/>
            <a:ext cx="480922" cy="4809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618" y="2671176"/>
            <a:ext cx="788677" cy="7886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316" y="4815615"/>
            <a:ext cx="480922" cy="4809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997" y="5382167"/>
            <a:ext cx="788677" cy="7886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657" y="3898037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First j items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18022" y="6453588"/>
            <a:ext cx="16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First j-1 items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98D26-072B-464C-8BCF-677E0505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2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2" y="1771712"/>
            <a:ext cx="902677" cy="454634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4BF65-DB24-A94B-9769-848DF5A4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98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30155" cy="4351338"/>
          </a:xfrm>
        </p:spPr>
        <p:txBody>
          <a:bodyPr>
            <a:normAutofit/>
          </a:bodyPr>
          <a:lstStyle/>
          <a:p>
            <a:r>
              <a:rPr lang="en-US" dirty="0"/>
              <a:t>Let K[</a:t>
            </a:r>
            <a:r>
              <a:rPr lang="en-US" dirty="0" err="1"/>
              <a:t>x,j</a:t>
            </a:r>
            <a:r>
              <a:rPr lang="en-US" dirty="0"/>
              <a:t>] be the optimal value for: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capacity x,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with j items.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/>
              <a:t>K[</a:t>
            </a:r>
            <a:r>
              <a:rPr lang="en-US" sz="3200" dirty="0" err="1"/>
              <a:t>x,j</a:t>
            </a:r>
            <a:r>
              <a:rPr lang="en-US" sz="3200" dirty="0"/>
              <a:t>] = max{ </a:t>
            </a:r>
            <a:r>
              <a:rPr lang="en-US" sz="3200" dirty="0">
                <a:solidFill>
                  <a:srgbClr val="CF6E6C"/>
                </a:solidFill>
              </a:rPr>
              <a:t>K[x, j-1] </a:t>
            </a:r>
            <a:r>
              <a:rPr lang="en-US" sz="3200" dirty="0">
                <a:solidFill>
                  <a:schemeClr val="accent1"/>
                </a:solidFill>
              </a:rPr>
              <a:t>, </a:t>
            </a:r>
            <a:r>
              <a:rPr lang="en-US" sz="3200" dirty="0">
                <a:solidFill>
                  <a:schemeClr val="accent6"/>
                </a:solidFill>
              </a:rPr>
              <a:t>K[x </a:t>
            </a:r>
            <a:r>
              <a:rPr lang="mr-IN" sz="3200" dirty="0">
                <a:solidFill>
                  <a:schemeClr val="accent6"/>
                </a:solidFill>
              </a:rPr>
              <a:t>–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w</a:t>
            </a:r>
            <a:r>
              <a:rPr lang="en-US" sz="3200" baseline="-25000" dirty="0" err="1">
                <a:solidFill>
                  <a:schemeClr val="accent6"/>
                </a:solidFill>
              </a:rPr>
              <a:t>j</a:t>
            </a:r>
            <a:r>
              <a:rPr lang="en-US" sz="3200" baseline="-25000" dirty="0">
                <a:solidFill>
                  <a:schemeClr val="accent6"/>
                </a:solidFill>
              </a:rPr>
              <a:t>, </a:t>
            </a:r>
            <a:r>
              <a:rPr lang="en-US" sz="3200" dirty="0">
                <a:solidFill>
                  <a:schemeClr val="accent6"/>
                </a:solidFill>
              </a:rPr>
              <a:t>j-1] + </a:t>
            </a:r>
            <a:r>
              <a:rPr lang="en-US" sz="3200" dirty="0" err="1">
                <a:solidFill>
                  <a:schemeClr val="accent6"/>
                </a:solidFill>
              </a:rPr>
              <a:t>v</a:t>
            </a:r>
            <a:r>
              <a:rPr lang="en-US" sz="3200" baseline="-25000" dirty="0" err="1">
                <a:solidFill>
                  <a:schemeClr val="accent6"/>
                </a:solidFill>
              </a:rPr>
              <a:t>j</a:t>
            </a:r>
            <a:r>
              <a:rPr lang="en-US" sz="3200" baseline="-25000" dirty="0">
                <a:solidFill>
                  <a:schemeClr val="accent6"/>
                </a:solidFill>
              </a:rPr>
              <a:t> </a:t>
            </a:r>
            <a:r>
              <a:rPr lang="en-US" sz="3200" dirty="0"/>
              <a:t>}</a:t>
            </a:r>
          </a:p>
          <a:p>
            <a:pPr marL="0" indent="0" algn="ctr">
              <a:buNone/>
            </a:pPr>
            <a:endParaRPr lang="en-US" sz="32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sz="2400" dirty="0"/>
          </a:p>
          <a:p>
            <a:r>
              <a:rPr lang="en-US" sz="2400" dirty="0"/>
              <a:t>(And K[x,0] = 0 and K[0,j] = 0).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8234" y="4231071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Case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3519" y="4272107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Case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55312-4E25-A245-86BD-9338E870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517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196950" y="2651387"/>
            <a:ext cx="902677" cy="454634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D3F78-279B-CA4C-A39E-A8CD9AA1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111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DP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/>
                  <a:t>for</a:t>
                </a:r>
                <a:r>
                  <a:rPr lang="en-US" sz="2800" dirty="0"/>
                  <a:t> x = 1,</a:t>
                </a:r>
                <a:r>
                  <a:rPr lang="mr-IN" sz="2800" dirty="0"/>
                  <a:t>…</a:t>
                </a:r>
                <a:r>
                  <a:rPr lang="en-US" sz="2800" dirty="0"/>
                  <a:t>,W:</a:t>
                </a:r>
              </a:p>
              <a:p>
                <a:pPr lvl="2"/>
                <a:r>
                  <a:rPr lang="en-US" sz="2800" b="1" dirty="0"/>
                  <a:t>for</a:t>
                </a:r>
                <a:r>
                  <a:rPr lang="en-US" sz="2800" dirty="0"/>
                  <a:t> j = 1,</a:t>
                </a:r>
                <a:r>
                  <a:rPr lang="mr-IN" sz="2800" dirty="0"/>
                  <a:t>…</a:t>
                </a:r>
                <a:r>
                  <a:rPr lang="en-US" sz="2800" dirty="0"/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>
                    <a:solidFill>
                      <a:srgbClr val="CF6E6C"/>
                    </a:solidFill>
                  </a:rPr>
                  <a:t>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K[</a:t>
                </a:r>
                <a:r>
                  <a:rPr lang="en-US" sz="2800" dirty="0" err="1"/>
                  <a:t>x,j</a:t>
                </a:r>
                <a:r>
                  <a:rPr lang="en-US" sz="2800" dirty="0"/>
                  <a:t>],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K[x </a:t>
                </a:r>
                <a:r>
                  <a:rPr lang="mr-IN" sz="2800" dirty="0">
                    <a:solidFill>
                      <a:schemeClr val="accent6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6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6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6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6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800" dirty="0"/>
                  <a:t>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428402" y="3816628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Case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7664" y="4620068"/>
            <a:ext cx="174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Case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6790" y="6162171"/>
            <a:ext cx="382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Running time O(</a:t>
            </a:r>
            <a:r>
              <a:rPr lang="en-US" sz="2800" dirty="0" err="1">
                <a:solidFill>
                  <a:schemeClr val="accent1"/>
                </a:solidFill>
              </a:rPr>
              <a:t>nW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43ABA-65F7-E045-9973-B56C70D8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9536" y="2715881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40E5D-8564-8142-AE35-57255B01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59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9536" y="2715881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5E1A6-AF98-5F44-8A0C-9648906B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141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9537" y="2015069"/>
            <a:ext cx="693523" cy="699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3060" y="201506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3506584" y="201506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0107" y="2015601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17568" y="271452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11091" y="2714529"/>
            <a:ext cx="693523" cy="6994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04615" y="2714529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98138" y="2715061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17568" y="3413314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11091" y="3413314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04615" y="3413314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198138" y="341384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17568" y="411110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811091" y="411110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04615" y="4111106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198138" y="4111638"/>
            <a:ext cx="693523" cy="699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B6E6C2-0DB4-4B42-BD0A-865D92A3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950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7B2D22-C4A4-224C-8974-BE15E87EF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Common Subsequence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Subsequence: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BDFH</a:t>
            </a:r>
            <a:r>
              <a:rPr lang="en-US" dirty="0"/>
              <a:t> is a</a:t>
            </a:r>
            <a:r>
              <a:rPr lang="en-US" b="1" dirty="0"/>
              <a:t> subsequence </a:t>
            </a:r>
            <a:r>
              <a:rPr lang="en-US" dirty="0"/>
              <a:t>of A</a:t>
            </a:r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/>
              <a:t>C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E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/>
              <a:t>G</a:t>
            </a:r>
            <a:r>
              <a:rPr lang="en-US" dirty="0">
                <a:solidFill>
                  <a:schemeClr val="accent2"/>
                </a:solidFill>
              </a:rPr>
              <a:t>H</a:t>
            </a:r>
          </a:p>
          <a:p>
            <a:r>
              <a:rPr lang="en-US" dirty="0"/>
              <a:t>If X and Y are sequences, a </a:t>
            </a:r>
            <a:r>
              <a:rPr lang="en-US" b="1" dirty="0"/>
              <a:t>common subsequence</a:t>
            </a:r>
            <a:r>
              <a:rPr lang="en-US" dirty="0"/>
              <a:t> is a sequence which is a subsequence of both.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BDFH</a:t>
            </a:r>
            <a:r>
              <a:rPr lang="en-US" dirty="0"/>
              <a:t> is a </a:t>
            </a:r>
            <a:r>
              <a:rPr lang="en-US" b="1" dirty="0"/>
              <a:t>common subsequence </a:t>
            </a:r>
            <a:r>
              <a:rPr lang="en-US" dirty="0"/>
              <a:t>of A</a:t>
            </a:r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dirty="0"/>
              <a:t>C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E</a:t>
            </a:r>
            <a:r>
              <a:rPr lang="en-US" dirty="0">
                <a:solidFill>
                  <a:schemeClr val="accent2"/>
                </a:solidFill>
              </a:rPr>
              <a:t>F</a:t>
            </a:r>
            <a:r>
              <a:rPr lang="en-US" dirty="0"/>
              <a:t>G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 and of A</a:t>
            </a:r>
            <a:r>
              <a:rPr lang="en-US" dirty="0">
                <a:solidFill>
                  <a:schemeClr val="accent2"/>
                </a:solidFill>
              </a:rPr>
              <a:t>BDF</a:t>
            </a:r>
            <a:r>
              <a:rPr lang="en-US" dirty="0"/>
              <a:t>G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I</a:t>
            </a:r>
          </a:p>
          <a:p>
            <a:r>
              <a:rPr lang="en-US" dirty="0"/>
              <a:t>A </a:t>
            </a:r>
            <a:r>
              <a:rPr lang="en-US" b="1" dirty="0"/>
              <a:t>longest common subsequence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is a common subsequence that is longest.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longest common subsequence </a:t>
            </a:r>
            <a:r>
              <a:rPr lang="en-US" dirty="0"/>
              <a:t>of </a:t>
            </a:r>
            <a:r>
              <a:rPr lang="en-US" dirty="0">
                <a:solidFill>
                  <a:schemeClr val="accent2"/>
                </a:solidFill>
              </a:rPr>
              <a:t>AB</a:t>
            </a:r>
            <a:r>
              <a:rPr lang="en-US" dirty="0"/>
              <a:t>C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E</a:t>
            </a:r>
            <a:r>
              <a:rPr lang="en-US" dirty="0">
                <a:solidFill>
                  <a:schemeClr val="accent2"/>
                </a:solidFill>
              </a:rPr>
              <a:t>FGH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ABDFGH</a:t>
            </a:r>
            <a:r>
              <a:rPr lang="en-US" dirty="0"/>
              <a:t>I is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ABDFGH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665C3-A085-2648-ABD1-479F10C5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B85E15-5810-6A4D-813C-3F37DF08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1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A665BA-118B-AB4B-911C-5D282243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1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F5329-15FD-EB4C-8CBF-E1FE3E70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73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0" y="3610496"/>
            <a:ext cx="478947" cy="435192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67E5C-EBF1-6C4F-8CF6-90B6C480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62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C1522-9A1B-5746-9E1D-3DEFB801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4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BF135D-F6E6-3B4F-8C10-126DD6A5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2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8B383-1C15-8248-A0FD-6C074B21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683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06ADA-84B7-494F-85B6-54B5D997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79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3602110"/>
            <a:ext cx="478947" cy="43519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C3308B-483E-9047-9F77-B6DE6425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5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E7898-583F-5741-AE9B-3043F96DD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93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sometimes want to find these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Applications in </a:t>
            </a:r>
            <a:r>
              <a:rPr lang="en-US" dirty="0">
                <a:solidFill>
                  <a:schemeClr val="accent1"/>
                </a:solidFill>
              </a:rPr>
              <a:t>bioinformatics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unix</a:t>
            </a:r>
            <a:r>
              <a:rPr lang="en-US" dirty="0"/>
              <a:t> command </a:t>
            </a:r>
            <a:r>
              <a:rPr lang="en-US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diff</a:t>
            </a:r>
          </a:p>
          <a:p>
            <a:r>
              <a:rPr lang="en-US" dirty="0">
                <a:ea typeface="Courier" charset="0"/>
                <a:cs typeface="Courier" charset="0"/>
              </a:rPr>
              <a:t>Merging in version control 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svn</a:t>
            </a:r>
            <a:r>
              <a:rPr lang="en-US" dirty="0">
                <a:solidFill>
                  <a:schemeClr val="accent4"/>
                </a:solidFill>
                <a:ea typeface="Courier" charset="0"/>
                <a:cs typeface="Courier" charset="0"/>
              </a:rPr>
              <a:t>, </a:t>
            </a:r>
            <a:r>
              <a:rPr lang="en-US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git</a:t>
            </a:r>
            <a:r>
              <a:rPr lang="en-US" dirty="0">
                <a:solidFill>
                  <a:schemeClr val="accent4"/>
                </a:solidFill>
                <a:ea typeface="Courier" charset="0"/>
                <a:cs typeface="Courier" charset="0"/>
              </a:rPr>
              <a:t>,</a:t>
            </a:r>
            <a:r>
              <a:rPr lang="en-US" dirty="0">
                <a:solidFill>
                  <a:schemeClr val="accent5"/>
                </a:solidFill>
                <a:ea typeface="Courier" charset="0"/>
                <a:cs typeface="Courier" charset="0"/>
              </a:rPr>
              <a:t> </a:t>
            </a:r>
            <a:r>
              <a:rPr lang="en-US" dirty="0" err="1">
                <a:ea typeface="Courier" charset="0"/>
                <a:cs typeface="Courier" charset="0"/>
              </a:rPr>
              <a:t>etc</a:t>
            </a:r>
            <a:r>
              <a:rPr lang="mr-IN" dirty="0">
                <a:ea typeface="Courier" charset="0"/>
                <a:cs typeface="Courier" charset="0"/>
              </a:rPr>
              <a:t>…</a:t>
            </a:r>
            <a:endParaRPr lang="en-US" dirty="0"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543" y="2622673"/>
            <a:ext cx="1734421" cy="151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624" y="2440966"/>
            <a:ext cx="1449770" cy="187669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4326E-16B4-6A42-B2A6-17FA8D9D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80F298D-CF50-BC46-AAE3-73F6B63AF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04" y="845344"/>
            <a:ext cx="49276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53885" y="4445866"/>
            <a:ext cx="364489" cy="33119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053" y="4387323"/>
            <a:ext cx="355295" cy="322836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7D6515-C77D-1F48-9433-A71D7D5D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873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45" y="4341162"/>
            <a:ext cx="440762" cy="400496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D4BFA-A5C0-C344-9806-E866DE16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3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9537" y="201506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436" y="5221525"/>
            <a:ext cx="1168789" cy="11687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88355" y="5237725"/>
            <a:ext cx="3673114" cy="1475713"/>
            <a:chOff x="-479811" y="1751737"/>
            <a:chExt cx="5881453" cy="260051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626" y="1998496"/>
              <a:ext cx="890016" cy="8900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981" y="1966357"/>
              <a:ext cx="922155" cy="9221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804" y="1751737"/>
              <a:ext cx="1136775" cy="11367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479809" y="3113586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Weight: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79809" y="3701409"/>
              <a:ext cx="1729993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Value: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82501" y="3005866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0794" y="3005864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18736" y="3005862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47641" y="3701409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15758" y="3667231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18736" y="3655655"/>
              <a:ext cx="68290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6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79811" y="2402818"/>
              <a:ext cx="1770386" cy="650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Item: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592138" y="6313328"/>
            <a:ext cx="1944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Capacity: 3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117568" y="2714528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2" name="Rectangle 31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17568" y="3413313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Rectangle 37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117568" y="4111105"/>
            <a:ext cx="2774094" cy="699992"/>
            <a:chOff x="628650" y="2737674"/>
            <a:chExt cx="3565004" cy="85717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628650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19901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1152" y="2737674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02403" y="2738326"/>
              <a:ext cx="891251" cy="856527"/>
            </a:xfrm>
            <a:prstGeom prst="rect">
              <a:avLst/>
            </a:prstGeom>
            <a:grp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4328932"/>
            <a:ext cx="478947" cy="4351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92" y="3563080"/>
            <a:ext cx="478947" cy="4351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09" y="2872314"/>
            <a:ext cx="478947" cy="4351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48" y="3563080"/>
            <a:ext cx="527428" cy="4792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05" y="4328932"/>
            <a:ext cx="527428" cy="4792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" y="4416041"/>
            <a:ext cx="467136" cy="42446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608882" y="2160378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j=0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08882" y="293321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882" y="3643426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58593" y="4361862"/>
            <a:ext cx="74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j=3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7811" y="1537070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x=0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891334" y="1508159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584857" y="1523812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78380" y="1525781"/>
            <a:ext cx="53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x=3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US" dirty="0"/>
                  <a:t>Zero-One-Knapsack(W, n, w, v):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K[x,0]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x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,W</a:t>
                </a:r>
              </a:p>
              <a:p>
                <a:pPr lvl="1"/>
                <a:r>
                  <a:rPr lang="en-US" sz="2800" dirty="0">
                    <a:solidFill>
                      <a:schemeClr val="accent1"/>
                    </a:solidFill>
                  </a:rPr>
                  <a:t>K[0,i] = 0 </a:t>
                </a:r>
                <a:r>
                  <a:rPr lang="en-US" sz="2800" dirty="0">
                    <a:solidFill>
                      <a:schemeClr val="tx2"/>
                    </a:solidFill>
                  </a:rPr>
                  <a:t>for all </a:t>
                </a:r>
                <a:r>
                  <a:rPr lang="en-US" sz="2800" dirty="0" err="1">
                    <a:solidFill>
                      <a:schemeClr val="tx2"/>
                    </a:solidFill>
                  </a:rPr>
                  <a:t>i</a:t>
                </a:r>
                <a:r>
                  <a:rPr lang="en-US" sz="2800" dirty="0">
                    <a:solidFill>
                      <a:schemeClr val="tx2"/>
                    </a:solidFill>
                  </a:rPr>
                  <a:t> = 0,</a:t>
                </a:r>
                <a:r>
                  <a:rPr lang="mr-IN" sz="2800" dirty="0">
                    <a:solidFill>
                      <a:schemeClr val="tx2"/>
                    </a:solidFill>
                  </a:rPr>
                  <a:t>…</a:t>
                </a:r>
                <a:r>
                  <a:rPr lang="en-US" sz="2800" dirty="0">
                    <a:solidFill>
                      <a:schemeClr val="tx2"/>
                    </a:solidFill>
                  </a:rPr>
                  <a:t>,n</a:t>
                </a:r>
              </a:p>
              <a:p>
                <a:pPr lvl="1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x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,W:</a:t>
                </a:r>
              </a:p>
              <a:p>
                <a:pPr lvl="2"/>
                <a:r>
                  <a:rPr lang="en-US" sz="2800" b="1" dirty="0">
                    <a:solidFill>
                      <a:srgbClr val="7030A0"/>
                    </a:solidFill>
                  </a:rPr>
                  <a:t>for</a:t>
                </a:r>
                <a:r>
                  <a:rPr lang="en-US" sz="2800" dirty="0">
                    <a:solidFill>
                      <a:srgbClr val="7030A0"/>
                    </a:solidFill>
                  </a:rPr>
                  <a:t> j = 1,</a:t>
                </a:r>
                <a:r>
                  <a:rPr lang="mr-IN" sz="2800" dirty="0">
                    <a:solidFill>
                      <a:srgbClr val="7030A0"/>
                    </a:solidFill>
                  </a:rPr>
                  <a:t>…</a:t>
                </a:r>
                <a:r>
                  <a:rPr lang="en-US" sz="2800" dirty="0">
                    <a:solidFill>
                      <a:srgbClr val="7030A0"/>
                    </a:solidFill>
                  </a:rPr>
                  <a:t>,n:</a:t>
                </a:r>
              </a:p>
              <a:p>
                <a:pPr lvl="3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K[x, j-1]</a:t>
                </a:r>
              </a:p>
              <a:p>
                <a:pPr lvl="3"/>
                <a:r>
                  <a:rPr lang="en-US" sz="2800" b="1" dirty="0">
                    <a:solidFill>
                      <a:schemeClr val="tx1"/>
                    </a:solidFill>
                  </a:rPr>
                  <a:t>if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x:</a:t>
                </a:r>
              </a:p>
              <a:p>
                <a:pPr lvl="4"/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 =</a:t>
                </a:r>
                <a:r>
                  <a:rPr lang="en-US" sz="2800" dirty="0"/>
                  <a:t> max{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x,j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]</a:t>
                </a:r>
                <a:r>
                  <a:rPr lang="en-US" sz="2800" dirty="0"/>
                  <a:t>,   </a:t>
                </a:r>
              </a:p>
              <a:p>
                <a:pPr marL="1828800" lvl="4" indent="0">
                  <a:buNone/>
                </a:pPr>
                <a:r>
                  <a:rPr lang="en-US" sz="2800" dirty="0">
                    <a:solidFill>
                      <a:schemeClr val="accent5"/>
                    </a:solidFill>
                  </a:rPr>
                  <a:t>           K[x </a:t>
                </a:r>
                <a:r>
                  <a:rPr lang="mr-IN" sz="2800" dirty="0">
                    <a:solidFill>
                      <a:schemeClr val="accent5"/>
                    </a:solidFill>
                  </a:rPr>
                  <a:t>–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w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, j-1] + </a:t>
                </a:r>
                <a:r>
                  <a:rPr lang="en-US" sz="2800" dirty="0" err="1">
                    <a:solidFill>
                      <a:schemeClr val="accent5"/>
                    </a:solidFill>
                  </a:rPr>
                  <a:t>v</a:t>
                </a:r>
                <a:r>
                  <a:rPr lang="en-US" sz="2800" baseline="-25000" dirty="0" err="1">
                    <a:solidFill>
                      <a:schemeClr val="accent5"/>
                    </a:solidFill>
                  </a:rPr>
                  <a:t>j</a:t>
                </a:r>
                <a:r>
                  <a:rPr lang="en-US" sz="2800" dirty="0"/>
                  <a:t> }</a:t>
                </a:r>
              </a:p>
              <a:p>
                <a:pPr lvl="1"/>
                <a:r>
                  <a:rPr lang="en-US" sz="2800" b="1" dirty="0"/>
                  <a:t>return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K[</a:t>
                </a:r>
                <a:r>
                  <a:rPr lang="en-US" sz="2800" dirty="0" err="1">
                    <a:solidFill>
                      <a:schemeClr val="accent1"/>
                    </a:solidFill>
                  </a:rPr>
                  <a:t>W,n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302" y="86499"/>
                <a:ext cx="3911026" cy="2394912"/>
              </a:xfrm>
              <a:blipFill rotWithShape="0">
                <a:blip r:embed="rId9"/>
                <a:stretch>
                  <a:fillRect l="-468" t="-2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797" y="2901331"/>
            <a:ext cx="478947" cy="43519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3610496"/>
            <a:ext cx="478947" cy="43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377" y="4307613"/>
            <a:ext cx="478947" cy="43519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902" y="2936230"/>
            <a:ext cx="478947" cy="43519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61523" y="3690435"/>
            <a:ext cx="441007" cy="4007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9404">
            <a:off x="3642075" y="4410840"/>
            <a:ext cx="441007" cy="40071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425" y="2928519"/>
            <a:ext cx="478947" cy="43519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2465">
            <a:off x="4560689" y="3701969"/>
            <a:ext cx="364489" cy="3311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2" y="3643426"/>
            <a:ext cx="355295" cy="32283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45" y="4341162"/>
            <a:ext cx="440762" cy="400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43521" y="3766057"/>
            <a:ext cx="300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 the optimal solution is to put one watermelon in your knapsack!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376682" y="5524009"/>
            <a:ext cx="475267" cy="4865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76286" y="5527085"/>
            <a:ext cx="478947" cy="4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7143" y="6056700"/>
            <a:ext cx="108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entry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273424" y="6035788"/>
            <a:ext cx="1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relevant previous entry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E0F0E-AF0C-B24D-8FE6-791E5CBD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 rot="19323548">
            <a:off x="8064011" y="3762558"/>
            <a:ext cx="902677" cy="454634"/>
          </a:xfrm>
          <a:prstGeom prst="leftArrow">
            <a:avLst/>
          </a:prstGeom>
          <a:solidFill>
            <a:srgbClr val="B400A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237" y="5647160"/>
            <a:ext cx="828825" cy="1283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3427" y="5827395"/>
            <a:ext cx="4480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00AB"/>
                </a:solidFill>
              </a:rPr>
              <a:t>You do this one!</a:t>
            </a:r>
          </a:p>
          <a:p>
            <a:r>
              <a:rPr lang="en-US" dirty="0">
                <a:solidFill>
                  <a:srgbClr val="B400AB"/>
                </a:solidFill>
              </a:rPr>
              <a:t>(We did it on the slide in the previous example, just not in the pseudocode!)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A02CB-1176-BD42-9D1C-79DFD666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0/1 knapsack in time O(</a:t>
            </a:r>
            <a:r>
              <a:rPr lang="en-US" dirty="0" err="1"/>
              <a:t>nW</a:t>
            </a:r>
            <a:r>
              <a:rPr lang="en-US" dirty="0"/>
              <a:t>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there are n items and our knapsack has capacity W.</a:t>
            </a:r>
          </a:p>
          <a:p>
            <a:endParaRPr lang="en-US" dirty="0"/>
          </a:p>
          <a:p>
            <a:r>
              <a:rPr lang="en-US" dirty="0"/>
              <a:t>We again went through the steps to create DP 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kept a two-dimensional table, creating smaller problems by restricting the set of allowable items.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28FD1-FFB0-F048-9DA2-CADBC572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1352" y="1794766"/>
            <a:ext cx="5676474" cy="2037209"/>
            <a:chOff x="1290690" y="2821926"/>
            <a:chExt cx="7644432" cy="308801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7109" y="2821926"/>
              <a:ext cx="3088013" cy="308801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7178" y="3306607"/>
              <a:ext cx="2090159" cy="20901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690" y="3737889"/>
              <a:ext cx="1277775" cy="127777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5871"/>
            <a:ext cx="7886700" cy="1325563"/>
          </a:xfrm>
        </p:spPr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574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How did we know which substructure to use in which variant of knapsack?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8319" y="4135352"/>
            <a:ext cx="6398863" cy="1671625"/>
            <a:chOff x="552794" y="2945285"/>
            <a:chExt cx="8874089" cy="2013556"/>
          </a:xfrm>
        </p:grpSpPr>
        <p:sp>
          <p:nvSpPr>
            <p:cNvPr id="4" name="Cloud 3"/>
            <p:cNvSpPr/>
            <p:nvPr/>
          </p:nvSpPr>
          <p:spPr>
            <a:xfrm rot="324968">
              <a:off x="5991588" y="2945285"/>
              <a:ext cx="3435295" cy="201355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6979" y="3867269"/>
              <a:ext cx="670682" cy="6706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7265" y="3543404"/>
              <a:ext cx="544059" cy="5440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9314" y="3282675"/>
              <a:ext cx="480922" cy="4809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1509" y="3149614"/>
              <a:ext cx="770672" cy="7706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322" y="3877948"/>
              <a:ext cx="788677" cy="788677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>
            <a:xfrm rot="324968">
              <a:off x="2959183" y="3389227"/>
              <a:ext cx="2324260" cy="1406381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374" y="3860089"/>
              <a:ext cx="670682" cy="6706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1621" y="3615323"/>
              <a:ext cx="544059" cy="5440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7192" y="3695880"/>
              <a:ext cx="480922" cy="480922"/>
            </a:xfrm>
            <a:prstGeom prst="rect">
              <a:avLst/>
            </a:prstGeom>
          </p:spPr>
        </p:pic>
        <p:sp>
          <p:nvSpPr>
            <p:cNvPr id="14" name="Cloud 13"/>
            <p:cNvSpPr/>
            <p:nvPr/>
          </p:nvSpPr>
          <p:spPr>
            <a:xfrm rot="324968">
              <a:off x="552794" y="3611210"/>
              <a:ext cx="1494477" cy="1220726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71" y="3962149"/>
              <a:ext cx="480922" cy="480922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104696" y="3617637"/>
            <a:ext cx="2074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40517" y="2220634"/>
            <a:ext cx="2593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This one made sense for unbounded knapsack because it doesn’t have any memory of what items have been used.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9632" y="4303027"/>
            <a:ext cx="2388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 0/1 knapsack, we can only use each item once, so it makes sense to leave out one item at a time.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896" y="6313421"/>
            <a:ext cx="740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8600"/>
                </a:solidFill>
              </a:rPr>
              <a:t>Operational Answer</a:t>
            </a:r>
            <a:r>
              <a:rPr lang="en-US" sz="2400" dirty="0">
                <a:solidFill>
                  <a:srgbClr val="FF8600"/>
                </a:solidFill>
              </a:rPr>
              <a:t>: try some stuff, see what works!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41985" y="1597306"/>
            <a:ext cx="259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Answer in retrospect: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2F411B4-C139-C547-82CC-17A8CC1B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1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Independent Set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if we still have time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07261" y="335665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4294207" y="231686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2964616" y="3992401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94744" y="542774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Oval 33"/>
          <p:cNvSpPr/>
          <p:nvPr/>
        </p:nvSpPr>
        <p:spPr>
          <a:xfrm>
            <a:off x="1414041" y="2941900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6319777" y="177986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3429846" y="5648724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8" name="Straight Connector 37"/>
          <p:cNvCxnSpPr>
            <a:stCxn id="35" idx="4"/>
            <a:endCxn id="30" idx="7"/>
          </p:cNvCxnSpPr>
          <p:nvPr/>
        </p:nvCxnSpPr>
        <p:spPr>
          <a:xfrm flipH="1">
            <a:off x="6540760" y="2404895"/>
            <a:ext cx="91534" cy="104329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2"/>
            <a:endCxn id="31" idx="6"/>
          </p:cNvCxnSpPr>
          <p:nvPr/>
        </p:nvCxnSpPr>
        <p:spPr>
          <a:xfrm flipH="1">
            <a:off x="4919240" y="2092379"/>
            <a:ext cx="1400537" cy="5370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3" idx="1"/>
            <a:endCxn id="31" idx="4"/>
          </p:cNvCxnSpPr>
          <p:nvPr/>
        </p:nvCxnSpPr>
        <p:spPr>
          <a:xfrm flipH="1" flipV="1">
            <a:off x="4606724" y="2941900"/>
            <a:ext cx="1179554" cy="257737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0" idx="2"/>
            <a:endCxn id="34" idx="6"/>
          </p:cNvCxnSpPr>
          <p:nvPr/>
        </p:nvCxnSpPr>
        <p:spPr>
          <a:xfrm flipH="1" flipV="1">
            <a:off x="2039074" y="3254417"/>
            <a:ext cx="3968187" cy="41475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2" idx="1"/>
            <a:endCxn id="34" idx="5"/>
          </p:cNvCxnSpPr>
          <p:nvPr/>
        </p:nvCxnSpPr>
        <p:spPr>
          <a:xfrm flipH="1" flipV="1">
            <a:off x="1947540" y="3475399"/>
            <a:ext cx="1108610" cy="60853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2" idx="5"/>
            <a:endCxn id="33" idx="2"/>
          </p:cNvCxnSpPr>
          <p:nvPr/>
        </p:nvCxnSpPr>
        <p:spPr>
          <a:xfrm>
            <a:off x="3498115" y="4525900"/>
            <a:ext cx="2196629" cy="121435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36" idx="7"/>
            <a:endCxn id="30" idx="3"/>
          </p:cNvCxnSpPr>
          <p:nvPr/>
        </p:nvCxnSpPr>
        <p:spPr>
          <a:xfrm flipV="1">
            <a:off x="3963345" y="3890158"/>
            <a:ext cx="2135450" cy="185010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36" idx="1"/>
            <a:endCxn id="32" idx="4"/>
          </p:cNvCxnSpPr>
          <p:nvPr/>
        </p:nvCxnSpPr>
        <p:spPr>
          <a:xfrm flipH="1" flipV="1">
            <a:off x="3277133" y="4617434"/>
            <a:ext cx="244247" cy="112282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2" idx="6"/>
            <a:endCxn id="30" idx="2"/>
          </p:cNvCxnSpPr>
          <p:nvPr/>
        </p:nvCxnSpPr>
        <p:spPr>
          <a:xfrm flipV="1">
            <a:off x="3589649" y="3669176"/>
            <a:ext cx="2417612" cy="63574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380957" y="4338776"/>
            <a:ext cx="2763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Given a graph with weights on the vertices</a:t>
            </a:r>
            <a:r>
              <a:rPr lang="mr-IN" sz="2000" dirty="0"/>
              <a:t>…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What is the independent set with the largest weight?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66" y="5613722"/>
            <a:ext cx="736405" cy="111117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264090" y="4100432"/>
            <a:ext cx="2075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chemeClr val="accent4"/>
                </a:solidFill>
              </a:rPr>
              <a:t>independent set </a:t>
            </a:r>
            <a:r>
              <a:rPr lang="en-US" dirty="0"/>
              <a:t>is a set of vertices so that no pair has an edge between them.</a:t>
            </a:r>
          </a:p>
        </p:txBody>
      </p:sp>
      <p:sp>
        <p:nvSpPr>
          <p:cNvPr id="78" name="Oval 77"/>
          <p:cNvSpPr/>
          <p:nvPr/>
        </p:nvSpPr>
        <p:spPr>
          <a:xfrm>
            <a:off x="5694744" y="5427741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9" name="Oval 78"/>
          <p:cNvSpPr/>
          <p:nvPr/>
        </p:nvSpPr>
        <p:spPr>
          <a:xfrm>
            <a:off x="1414041" y="2941899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0" name="Oval 79"/>
          <p:cNvSpPr/>
          <p:nvPr/>
        </p:nvSpPr>
        <p:spPr>
          <a:xfrm>
            <a:off x="6319777" y="1779861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1" name="Oval 80"/>
          <p:cNvSpPr/>
          <p:nvPr/>
        </p:nvSpPr>
        <p:spPr>
          <a:xfrm>
            <a:off x="3429846" y="5648723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15D63F-9DE8-7D48-8060-C6E1252E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8" grpId="0" animBg="1"/>
      <p:bldP spid="79" grpId="0" animBg="1"/>
      <p:bldP spid="80" grpId="0" animBg="1"/>
      <p:bldP spid="8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Actually, this problem is </a:t>
            </a:r>
            <a:r>
              <a:rPr lang="en-US" sz="4000" dirty="0">
                <a:solidFill>
                  <a:srgbClr val="FF8600"/>
                </a:solidFill>
              </a:rPr>
              <a:t>NP-complete</a:t>
            </a:r>
            <a:r>
              <a:rPr lang="en-US" sz="4000" dirty="0"/>
              <a:t>.</a:t>
            </a:r>
            <a:br>
              <a:rPr lang="en-US" sz="4000" dirty="0"/>
            </a:br>
            <a:r>
              <a:rPr lang="en-US" sz="3100" dirty="0">
                <a:solidFill>
                  <a:schemeClr val="accent4"/>
                </a:solidFill>
              </a:rPr>
              <a:t>So, we are unlikely to find an efficient algorithm.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if we also assume that the graph is a </a:t>
            </a:r>
            <a:r>
              <a:rPr lang="en-US" dirty="0">
                <a:solidFill>
                  <a:schemeClr val="accent4"/>
                </a:solidFill>
              </a:rPr>
              <a:t>tree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00282" y="2753910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5453173" y="269748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072704" y="398392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339433" y="2753910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2259620" y="4001294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2675249" y="5381363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28650" y="401047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765689" y="5367396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6515486" y="459304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7606064" y="2615013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4" name="Straight Connector 13"/>
          <p:cNvCxnSpPr>
            <a:stCxn id="6" idx="1"/>
            <a:endCxn id="4" idx="5"/>
          </p:cNvCxnSpPr>
          <p:nvPr/>
        </p:nvCxnSpPr>
        <p:spPr>
          <a:xfrm flipH="1" flipV="1">
            <a:off x="3833781" y="3287409"/>
            <a:ext cx="1330457" cy="78805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5" idx="4"/>
          </p:cNvCxnSpPr>
          <p:nvPr/>
        </p:nvCxnSpPr>
        <p:spPr>
          <a:xfrm flipV="1">
            <a:off x="5453174" y="3322515"/>
            <a:ext cx="312516" cy="67878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2"/>
            <a:endCxn id="5" idx="6"/>
          </p:cNvCxnSpPr>
          <p:nvPr/>
        </p:nvCxnSpPr>
        <p:spPr>
          <a:xfrm flipH="1">
            <a:off x="6078206" y="2927530"/>
            <a:ext cx="1527858" cy="8246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1"/>
            <a:endCxn id="6" idx="6"/>
          </p:cNvCxnSpPr>
          <p:nvPr/>
        </p:nvCxnSpPr>
        <p:spPr>
          <a:xfrm flipH="1" flipV="1">
            <a:off x="5697737" y="4296444"/>
            <a:ext cx="909283" cy="38813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1"/>
            <a:endCxn id="6" idx="5"/>
          </p:cNvCxnSpPr>
          <p:nvPr/>
        </p:nvCxnSpPr>
        <p:spPr>
          <a:xfrm flipH="1" flipV="1">
            <a:off x="5606203" y="4517426"/>
            <a:ext cx="251020" cy="94150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7"/>
            <a:endCxn id="4" idx="4"/>
          </p:cNvCxnSpPr>
          <p:nvPr/>
        </p:nvCxnSpPr>
        <p:spPr>
          <a:xfrm flipV="1">
            <a:off x="2793119" y="3378943"/>
            <a:ext cx="819680" cy="71388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9" idx="0"/>
            <a:endCxn id="8" idx="4"/>
          </p:cNvCxnSpPr>
          <p:nvPr/>
        </p:nvCxnSpPr>
        <p:spPr>
          <a:xfrm flipH="1" flipV="1">
            <a:off x="2572137" y="4626327"/>
            <a:ext cx="415629" cy="75503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0" idx="6"/>
            <a:endCxn id="8" idx="2"/>
          </p:cNvCxnSpPr>
          <p:nvPr/>
        </p:nvCxnSpPr>
        <p:spPr>
          <a:xfrm flipV="1">
            <a:off x="1253683" y="4313811"/>
            <a:ext cx="1005937" cy="918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7" idx="5"/>
            <a:endCxn id="8" idx="1"/>
          </p:cNvCxnSpPr>
          <p:nvPr/>
        </p:nvCxnSpPr>
        <p:spPr>
          <a:xfrm>
            <a:off x="1872932" y="3287409"/>
            <a:ext cx="478222" cy="80541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3300282" y="2753910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1339433" y="2753910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Oval 45"/>
          <p:cNvSpPr/>
          <p:nvPr/>
        </p:nvSpPr>
        <p:spPr>
          <a:xfrm>
            <a:off x="2675249" y="5381363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628650" y="4010477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765689" y="5367396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9" name="Oval 48"/>
          <p:cNvSpPr/>
          <p:nvPr/>
        </p:nvSpPr>
        <p:spPr>
          <a:xfrm>
            <a:off x="6515486" y="4593049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0" name="Oval 49"/>
          <p:cNvSpPr/>
          <p:nvPr/>
        </p:nvSpPr>
        <p:spPr>
          <a:xfrm>
            <a:off x="7606064" y="2615013"/>
            <a:ext cx="625033" cy="625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1175" y="5957743"/>
            <a:ext cx="923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Problem</a:t>
            </a:r>
            <a:r>
              <a:rPr lang="en-US" sz="2400" dirty="0"/>
              <a:t>: 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    find a maximal independent set in a tree (with vertex weights).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144" y="4811811"/>
            <a:ext cx="736405" cy="11111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310432" y="3647137"/>
            <a:ext cx="158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 </a:t>
            </a:r>
            <a:r>
              <a:rPr lang="en-US" dirty="0">
                <a:solidFill>
                  <a:srgbClr val="FF8600"/>
                </a:solidFill>
              </a:rPr>
              <a:t>tree</a:t>
            </a:r>
            <a:r>
              <a:rPr lang="en-US" dirty="0"/>
              <a:t> is a connected graph with no cycles.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859E3DD-E226-3F4E-9FFA-C3C450AE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</a:t>
            </a:r>
            <a:r>
              <a:rPr lang="en-US" sz="2800" dirty="0">
                <a:solidFill>
                  <a:schemeClr val="accent3"/>
                </a:solidFill>
              </a:rPr>
              <a:t>for applying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167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Step 1: </a:t>
            </a:r>
            <a:r>
              <a:rPr lang="en-US" dirty="0"/>
              <a:t>Identify </a:t>
            </a:r>
            <a:r>
              <a:rPr lang="en-US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2: </a:t>
            </a:r>
            <a:r>
              <a:rPr lang="en-US" dirty="0"/>
              <a:t>Find a </a:t>
            </a:r>
            <a:r>
              <a:rPr lang="en-US" dirty="0">
                <a:solidFill>
                  <a:schemeClr val="accent6"/>
                </a:solidFill>
              </a:rPr>
              <a:t>recursive formulation </a:t>
            </a:r>
            <a:r>
              <a:rPr lang="en-US" dirty="0"/>
              <a:t>for the value of the optimal solution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3: </a:t>
            </a:r>
            <a:r>
              <a:rPr lang="en-US" dirty="0">
                <a:solidFill>
                  <a:schemeClr val="accent5"/>
                </a:solidFill>
              </a:rPr>
              <a:t>Use dynamic programming </a:t>
            </a:r>
            <a:r>
              <a:rPr lang="en-US" dirty="0"/>
              <a:t>to find the value of the optimal solution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4: </a:t>
            </a:r>
            <a:r>
              <a:rPr lang="en-US" dirty="0"/>
              <a:t>If needed, keep track of some additional info so that the algorithm from Step 3 can </a:t>
            </a:r>
            <a:r>
              <a:rPr lang="en-US" dirty="0">
                <a:solidFill>
                  <a:srgbClr val="B400AB"/>
                </a:solidFill>
              </a:rPr>
              <a:t>find the actual solution.</a:t>
            </a:r>
          </a:p>
          <a:p>
            <a:r>
              <a:rPr lang="en-US" b="1" dirty="0">
                <a:solidFill>
                  <a:schemeClr val="accent4"/>
                </a:solidFill>
              </a:rPr>
              <a:t>Step 5: </a:t>
            </a:r>
            <a:r>
              <a:rPr lang="en-US" dirty="0"/>
              <a:t>If needed, </a:t>
            </a:r>
            <a:r>
              <a:rPr lang="en-US" dirty="0">
                <a:solidFill>
                  <a:srgbClr val="7030A0"/>
                </a:solidFill>
              </a:rPr>
              <a:t>code this up like a reasonable person.</a:t>
            </a:r>
          </a:p>
        </p:txBody>
      </p:sp>
      <p:sp>
        <p:nvSpPr>
          <p:cNvPr id="4" name="Left Arrow 3"/>
          <p:cNvSpPr/>
          <p:nvPr/>
        </p:nvSpPr>
        <p:spPr>
          <a:xfrm>
            <a:off x="6658708" y="1690689"/>
            <a:ext cx="902677" cy="454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2FE5A-E023-F84E-8697-0631BD92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847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598" y="339519"/>
            <a:ext cx="7886700" cy="724743"/>
          </a:xfrm>
        </p:spPr>
        <p:txBody>
          <a:bodyPr/>
          <a:lstStyle/>
          <a:p>
            <a:r>
              <a:rPr lang="en-US" dirty="0"/>
              <a:t>Optimal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34" y="1174357"/>
            <a:ext cx="5223337" cy="2488184"/>
          </a:xfrm>
        </p:spPr>
        <p:txBody>
          <a:bodyPr/>
          <a:lstStyle/>
          <a:p>
            <a:r>
              <a:rPr lang="en-US" b="1" dirty="0"/>
              <a:t>Subtrees</a:t>
            </a:r>
            <a:r>
              <a:rPr lang="en-US" dirty="0"/>
              <a:t> are a natural candidate.</a:t>
            </a:r>
          </a:p>
          <a:p>
            <a:r>
              <a:rPr lang="en-US" dirty="0"/>
              <a:t>There are </a:t>
            </a:r>
            <a:r>
              <a:rPr lang="en-US" b="1" dirty="0"/>
              <a:t>two cases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The root of this tree is </a:t>
            </a:r>
            <a:r>
              <a:rPr lang="en-US" b="1" dirty="0">
                <a:solidFill>
                  <a:schemeClr val="accent5"/>
                </a:solidFill>
              </a:rPr>
              <a:t>not</a:t>
            </a:r>
            <a:r>
              <a:rPr lang="en-US" dirty="0">
                <a:solidFill>
                  <a:schemeClr val="accent5"/>
                </a:solidFill>
              </a:rPr>
              <a:t> in a maximal independent set.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Or it is.</a:t>
            </a:r>
          </a:p>
        </p:txBody>
      </p:sp>
      <p:sp>
        <p:nvSpPr>
          <p:cNvPr id="4" name="Oval 3"/>
          <p:cNvSpPr/>
          <p:nvPr/>
        </p:nvSpPr>
        <p:spPr>
          <a:xfrm>
            <a:off x="6192336" y="160774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360752" y="3114978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125338" y="3047102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67303" y="478279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20109" y="4782799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672915" y="4782798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85785" y="4782797"/>
            <a:ext cx="625033" cy="625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5" idx="1"/>
            <a:endCxn id="4" idx="5"/>
          </p:cNvCxnSpPr>
          <p:nvPr/>
        </p:nvCxnSpPr>
        <p:spPr>
          <a:xfrm flipH="1" flipV="1">
            <a:off x="6725835" y="2141246"/>
            <a:ext cx="726451" cy="1065266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4" idx="3"/>
          </p:cNvCxnSpPr>
          <p:nvPr/>
        </p:nvCxnSpPr>
        <p:spPr>
          <a:xfrm flipV="1">
            <a:off x="5658837" y="2141246"/>
            <a:ext cx="625033" cy="99739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0"/>
            <a:endCxn id="6" idx="4"/>
          </p:cNvCxnSpPr>
          <p:nvPr/>
        </p:nvCxnSpPr>
        <p:spPr>
          <a:xfrm flipH="1" flipV="1">
            <a:off x="5437855" y="3672135"/>
            <a:ext cx="441965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0"/>
            <a:endCxn id="6" idx="4"/>
          </p:cNvCxnSpPr>
          <p:nvPr/>
        </p:nvCxnSpPr>
        <p:spPr>
          <a:xfrm flipV="1">
            <a:off x="4932626" y="3672135"/>
            <a:ext cx="505229" cy="111066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9" idx="0"/>
            <a:endCxn id="6" idx="4"/>
          </p:cNvCxnSpPr>
          <p:nvPr/>
        </p:nvCxnSpPr>
        <p:spPr>
          <a:xfrm flipV="1">
            <a:off x="3985432" y="3672135"/>
            <a:ext cx="1452423" cy="111066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5"/>
            <a:endCxn id="10" idx="0"/>
          </p:cNvCxnSpPr>
          <p:nvPr/>
        </p:nvCxnSpPr>
        <p:spPr>
          <a:xfrm>
            <a:off x="7894251" y="3648477"/>
            <a:ext cx="404051" cy="11343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riangle 29"/>
          <p:cNvSpPr/>
          <p:nvPr/>
        </p:nvSpPr>
        <p:spPr>
          <a:xfrm>
            <a:off x="7743780" y="5407830"/>
            <a:ext cx="1036173" cy="104278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/>
          <p:cNvSpPr/>
          <p:nvPr/>
        </p:nvSpPr>
        <p:spPr>
          <a:xfrm>
            <a:off x="5361732" y="5383618"/>
            <a:ext cx="1036173" cy="104278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>
            <a:off x="4601841" y="5383618"/>
            <a:ext cx="657105" cy="668436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3462882" y="5383618"/>
            <a:ext cx="1036173" cy="104278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DD5CD1F-8999-7E4F-9ABC-F2C5AB51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FF170-42D9-E44F-9C55-E217B723EC9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1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8412</TotalTime>
  <Words>10053</Words>
  <Application>Microsoft Macintosh PowerPoint</Application>
  <PresentationFormat>On-screen Show (4:3)</PresentationFormat>
  <Paragraphs>2605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0" baseType="lpstr">
      <vt:lpstr>Arial</vt:lpstr>
      <vt:lpstr>Calibri</vt:lpstr>
      <vt:lpstr>Calibri Light</vt:lpstr>
      <vt:lpstr>Cambria Math</vt:lpstr>
      <vt:lpstr>Courier</vt:lpstr>
      <vt:lpstr>Office Theme</vt:lpstr>
      <vt:lpstr>Lecture 13</vt:lpstr>
      <vt:lpstr>Last time</vt:lpstr>
      <vt:lpstr>Last time</vt:lpstr>
      <vt:lpstr>Today</vt:lpstr>
      <vt:lpstr>The goal of this lecture</vt:lpstr>
      <vt:lpstr>Longest Common Subsequence</vt:lpstr>
      <vt:lpstr>Longest Common Subsequence</vt:lpstr>
      <vt:lpstr>Longest Common Subsequence</vt:lpstr>
      <vt:lpstr>We sometimes want to find these</vt:lpstr>
      <vt:lpstr>Recipe for applying Dynamic Programming</vt:lpstr>
      <vt:lpstr>Step 1: Optimal substructure</vt:lpstr>
      <vt:lpstr>Recipe for applying Dynamic Programming</vt:lpstr>
      <vt:lpstr>Goal</vt:lpstr>
      <vt:lpstr>Two cases</vt:lpstr>
      <vt:lpstr>Two cases</vt:lpstr>
      <vt:lpstr>Recursive formulation  of the optimal solution</vt:lpstr>
      <vt:lpstr>Recipe for applying Dynamic Programming</vt:lpstr>
      <vt:lpstr>LCS DP</vt:lpstr>
      <vt:lpstr>Example</vt:lpstr>
      <vt:lpstr>Example</vt:lpstr>
      <vt:lpstr>Recipe for applying Dynamic Programming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Finding an LCS</vt:lpstr>
      <vt:lpstr>Recipe for applying Dynamic Programming</vt:lpstr>
      <vt:lpstr>Our approach actually isn’t so bad</vt:lpstr>
      <vt:lpstr>What have we learned?</vt:lpstr>
      <vt:lpstr>Example 2: Knapsack Problem</vt:lpstr>
      <vt:lpstr>PowerPoint Presentation</vt:lpstr>
      <vt:lpstr>Some notation</vt:lpstr>
      <vt:lpstr>Recipe for applying Dynamic Programming</vt:lpstr>
      <vt:lpstr>Optimal substructure</vt:lpstr>
      <vt:lpstr>Optimal substructure</vt:lpstr>
      <vt:lpstr>Optimal substructure</vt:lpstr>
      <vt:lpstr>Recipe for applying Dynamic Programming</vt:lpstr>
      <vt:lpstr>Recursive relationship</vt:lpstr>
      <vt:lpstr>Recipe for applying Dynamic Programming</vt:lpstr>
      <vt:lpstr>Let’s write a bottom-up DP algorithm</vt:lpstr>
      <vt:lpstr>Can we do better?</vt:lpstr>
      <vt:lpstr>Recipe for applying Dynamic Programming</vt:lpstr>
      <vt:lpstr>Let’s write a bottom-up DP algorithm</vt:lpstr>
      <vt:lpstr>Let’s write a bottom-up DP algorithm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Recipe for applying Dynamic Programming</vt:lpstr>
      <vt:lpstr>What have we learned?</vt:lpstr>
      <vt:lpstr>PowerPoint Presentation</vt:lpstr>
      <vt:lpstr>Recipe for applying Dynamic Programming</vt:lpstr>
      <vt:lpstr>Optimal substructure: try 1</vt:lpstr>
      <vt:lpstr>This won’t quite work…</vt:lpstr>
      <vt:lpstr>Optimal substructure: try 2</vt:lpstr>
      <vt:lpstr>Our sub-problems:</vt:lpstr>
      <vt:lpstr>Relationship between sub-problems</vt:lpstr>
      <vt:lpstr>Two cases</vt:lpstr>
      <vt:lpstr>Two cases</vt:lpstr>
      <vt:lpstr>Two cases</vt:lpstr>
      <vt:lpstr>Two cases</vt:lpstr>
      <vt:lpstr>Two cases</vt:lpstr>
      <vt:lpstr>Recipe for applying Dynamic Programming</vt:lpstr>
      <vt:lpstr>Recursive relationship</vt:lpstr>
      <vt:lpstr>Recipe for applying Dynamic Programming</vt:lpstr>
      <vt:lpstr>Bottom-up DP algorithm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Recipe for applying Dynamic Programming</vt:lpstr>
      <vt:lpstr>What have we learned?</vt:lpstr>
      <vt:lpstr>Question</vt:lpstr>
      <vt:lpstr>Example 3: Independent Set if we still have time</vt:lpstr>
      <vt:lpstr>Actually, this problem is NP-complete. So, we are unlikely to find an efficient algorithm.</vt:lpstr>
      <vt:lpstr>Recipe for applying Dynamic Programming</vt:lpstr>
      <vt:lpstr>Optimal substructure</vt:lpstr>
      <vt:lpstr>Case 1:  the root is not in a maximal independent set</vt:lpstr>
      <vt:lpstr>Case 2:  the root is in an maximal independent set</vt:lpstr>
      <vt:lpstr>Recipe for applying Dynamic Programming</vt:lpstr>
      <vt:lpstr>Recursive formulation: try 1</vt:lpstr>
      <vt:lpstr>Recursive formulation: try 2 Keep two arrays!</vt:lpstr>
      <vt:lpstr>Recipe for applying Dynamic Programming</vt:lpstr>
      <vt:lpstr>A top-down DP algorithm</vt:lpstr>
      <vt:lpstr>Why is this different from divide-and-conquer? That’s always worked for us with tree problems before…</vt:lpstr>
      <vt:lpstr>PowerPoint Presentation</vt:lpstr>
      <vt:lpstr>Recipe for applying Dynamic Programming</vt:lpstr>
      <vt:lpstr>What have we learned?</vt:lpstr>
      <vt:lpstr>Recap</vt:lpstr>
      <vt:lpstr>Recipe for applying Dynamic Programming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</dc:title>
  <dc:creator>Mary Katherine Wootters</dc:creator>
  <cp:lastModifiedBy>Moses Samson Charikar</cp:lastModifiedBy>
  <cp:revision>124</cp:revision>
  <cp:lastPrinted>2020-02-24T06:27:14Z</cp:lastPrinted>
  <dcterms:created xsi:type="dcterms:W3CDTF">2017-05-15T17:43:28Z</dcterms:created>
  <dcterms:modified xsi:type="dcterms:W3CDTF">2024-02-26T16:22:43Z</dcterms:modified>
</cp:coreProperties>
</file>