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1"/>
  </p:sldMasterIdLst>
  <p:notesMasterIdLst>
    <p:notesMasterId r:id="rId114"/>
  </p:notesMasterIdLst>
  <p:handoutMasterIdLst>
    <p:handoutMasterId r:id="rId115"/>
  </p:handoutMasterIdLst>
  <p:sldIdLst>
    <p:sldId id="256" r:id="rId2"/>
    <p:sldId id="513" r:id="rId3"/>
    <p:sldId id="257" r:id="rId4"/>
    <p:sldId id="475" r:id="rId5"/>
    <p:sldId id="259" r:id="rId6"/>
    <p:sldId id="471" r:id="rId7"/>
    <p:sldId id="372" r:id="rId8"/>
    <p:sldId id="472" r:id="rId9"/>
    <p:sldId id="473" r:id="rId10"/>
    <p:sldId id="260" r:id="rId11"/>
    <p:sldId id="264" r:id="rId12"/>
    <p:sldId id="498" r:id="rId13"/>
    <p:sldId id="499" r:id="rId14"/>
    <p:sldId id="500" r:id="rId15"/>
    <p:sldId id="296" r:id="rId16"/>
    <p:sldId id="297" r:id="rId17"/>
    <p:sldId id="373" r:id="rId18"/>
    <p:sldId id="298" r:id="rId19"/>
    <p:sldId id="374" r:id="rId20"/>
    <p:sldId id="299" r:id="rId21"/>
    <p:sldId id="375" r:id="rId22"/>
    <p:sldId id="300" r:id="rId23"/>
    <p:sldId id="301" r:id="rId24"/>
    <p:sldId id="302" r:id="rId25"/>
    <p:sldId id="304" r:id="rId26"/>
    <p:sldId id="482" r:id="rId27"/>
    <p:sldId id="454" r:id="rId28"/>
    <p:sldId id="478" r:id="rId29"/>
    <p:sldId id="491" r:id="rId30"/>
    <p:sldId id="489" r:id="rId31"/>
    <p:sldId id="493" r:id="rId32"/>
    <p:sldId id="494" r:id="rId33"/>
    <p:sldId id="495" r:id="rId34"/>
    <p:sldId id="496" r:id="rId35"/>
    <p:sldId id="497" r:id="rId36"/>
    <p:sldId id="462" r:id="rId37"/>
    <p:sldId id="463" r:id="rId38"/>
    <p:sldId id="501" r:id="rId39"/>
    <p:sldId id="468" r:id="rId40"/>
    <p:sldId id="467" r:id="rId41"/>
    <p:sldId id="485" r:id="rId42"/>
    <p:sldId id="512" r:id="rId43"/>
    <p:sldId id="502" r:id="rId44"/>
    <p:sldId id="305" r:id="rId45"/>
    <p:sldId id="317" r:id="rId46"/>
    <p:sldId id="318" r:id="rId47"/>
    <p:sldId id="320" r:id="rId48"/>
    <p:sldId id="319" r:id="rId49"/>
    <p:sldId id="476" r:id="rId50"/>
    <p:sldId id="263" r:id="rId51"/>
    <p:sldId id="429" r:id="rId52"/>
    <p:sldId id="436" r:id="rId53"/>
    <p:sldId id="430" r:id="rId54"/>
    <p:sldId id="438" r:id="rId55"/>
    <p:sldId id="440" r:id="rId56"/>
    <p:sldId id="441" r:id="rId57"/>
    <p:sldId id="442" r:id="rId58"/>
    <p:sldId id="444" r:id="rId59"/>
    <p:sldId id="445" r:id="rId60"/>
    <p:sldId id="447" r:id="rId61"/>
    <p:sldId id="449" r:id="rId62"/>
    <p:sldId id="451" r:id="rId63"/>
    <p:sldId id="466" r:id="rId64"/>
    <p:sldId id="384" r:id="rId65"/>
    <p:sldId id="322" r:id="rId66"/>
    <p:sldId id="323" r:id="rId67"/>
    <p:sldId id="325" r:id="rId68"/>
    <p:sldId id="508" r:id="rId69"/>
    <p:sldId id="474" r:id="rId70"/>
    <p:sldId id="326" r:id="rId71"/>
    <p:sldId id="503" r:id="rId72"/>
    <p:sldId id="386" r:id="rId73"/>
    <p:sldId id="486" r:id="rId74"/>
    <p:sldId id="504" r:id="rId75"/>
    <p:sldId id="327" r:id="rId76"/>
    <p:sldId id="387" r:id="rId77"/>
    <p:sldId id="367" r:id="rId78"/>
    <p:sldId id="329" r:id="rId79"/>
    <p:sldId id="330" r:id="rId80"/>
    <p:sldId id="331" r:id="rId81"/>
    <p:sldId id="332" r:id="rId82"/>
    <p:sldId id="428" r:id="rId83"/>
    <p:sldId id="333" r:id="rId84"/>
    <p:sldId id="334" r:id="rId85"/>
    <p:sldId id="335" r:id="rId86"/>
    <p:sldId id="336" r:id="rId87"/>
    <p:sldId id="337" r:id="rId88"/>
    <p:sldId id="338" r:id="rId89"/>
    <p:sldId id="339" r:id="rId90"/>
    <p:sldId id="470" r:id="rId91"/>
    <p:sldId id="479" r:id="rId92"/>
    <p:sldId id="340" r:id="rId93"/>
    <p:sldId id="378" r:id="rId94"/>
    <p:sldId id="379" r:id="rId95"/>
    <p:sldId id="380" r:id="rId96"/>
    <p:sldId id="381" r:id="rId97"/>
    <p:sldId id="382" r:id="rId98"/>
    <p:sldId id="377" r:id="rId99"/>
    <p:sldId id="505" r:id="rId100"/>
    <p:sldId id="388" r:id="rId101"/>
    <p:sldId id="389" r:id="rId102"/>
    <p:sldId id="390" r:id="rId103"/>
    <p:sldId id="509" r:id="rId104"/>
    <p:sldId id="391" r:id="rId105"/>
    <p:sldId id="510" r:id="rId106"/>
    <p:sldId id="511" r:id="rId107"/>
    <p:sldId id="393" r:id="rId108"/>
    <p:sldId id="362" r:id="rId109"/>
    <p:sldId id="368" r:id="rId110"/>
    <p:sldId id="371" r:id="rId111"/>
    <p:sldId id="369" r:id="rId112"/>
    <p:sldId id="370" r:id="rId1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8E4A"/>
    <a:srgbClr val="FF00C1"/>
    <a:srgbClr val="E67500"/>
    <a:srgbClr val="E56B74"/>
    <a:srgbClr val="0062FF"/>
    <a:srgbClr val="96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36"/>
    <p:restoredTop sz="94671"/>
  </p:normalViewPr>
  <p:slideViewPr>
    <p:cSldViewPr snapToGrid="0" snapToObjects="1">
      <p:cViewPr varScale="1">
        <p:scale>
          <a:sx n="124" d="100"/>
          <a:sy n="124" d="100"/>
        </p:scale>
        <p:origin x="23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viewProps" Target="view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notesMaster" Target="notesMasters/notesMaster1.xml"/><Relationship Id="rId119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56EE3-965F-2C4B-AAD8-897EC801AF16}" type="datetimeFigureOut">
              <a:rPr lang="en-US" smtClean="0"/>
              <a:t>2/27/24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3AE0A-6FA4-304C-8BC9-50565270D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904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C1F4B9-97A7-5740-9CFE-BD2C984EEB7A}" type="datetimeFigureOut">
              <a:rPr lang="en-US" smtClean="0"/>
              <a:t>2/27/24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4DD45-5D1A-0F46-92DB-D9D226642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231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589D3-3AF1-8A4E-B826-2981C3C48F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231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79FCD-EA0C-D84A-98F5-84EB2F203557}" type="datetime1">
              <a:rPr lang="en-US" smtClean="0"/>
              <a:t>2/27/24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A08E2-6530-B247-8F96-D0E1712706E9}" type="datetime1">
              <a:rPr lang="en-US" smtClean="0"/>
              <a:t>2/27/24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F4CB-E2FC-C148-ABA5-0D8B07E02B42}" type="datetime1">
              <a:rPr lang="en-US" smtClean="0"/>
              <a:t>2/27/24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AF7FA-8A63-0243-B2A3-E1D503E4ECFE}" type="datetime1">
              <a:rPr lang="en-US" smtClean="0"/>
              <a:t>2/27/24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3B0D9-242A-D448-8CAF-35A41E9E5987}" type="datetime1">
              <a:rPr lang="en-US" smtClean="0"/>
              <a:t>2/27/24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706C1-BB14-F548-94F2-727F1880BEC1}" type="datetime1">
              <a:rPr lang="en-US" smtClean="0"/>
              <a:t>2/27/24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DFF7-62AB-6044-AC8B-DE6994F787C0}" type="datetime1">
              <a:rPr lang="en-US" smtClean="0"/>
              <a:t>2/27/24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585C0-E13F-7E4E-88AD-FE0C4267DA53}" type="datetime1">
              <a:rPr lang="en-US" smtClean="0"/>
              <a:t>2/27/24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C4579-5F1C-1C44-ACEB-A44F3024D50C}" type="datetime1">
              <a:rPr lang="en-US" smtClean="0"/>
              <a:t>2/27/24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2E6F9-4C0D-DE4C-95B9-CAD170F255F3}" type="datetime1">
              <a:rPr lang="en-US" smtClean="0"/>
              <a:t>2/27/24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17598-942D-AC46-9F59-997AE3E3EDD2}" type="datetime1">
              <a:rPr lang="en-US" smtClean="0"/>
              <a:t>2/27/24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63C06-6AB3-D24A-8001-C0583D00F458}" type="datetime1">
              <a:rPr lang="en-US" smtClean="0"/>
              <a:t>2/27/24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5DBAB-1E62-3D42-B5CA-E2345D83F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199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0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7" Type="http://schemas.openxmlformats.org/officeDocument/2006/relationships/image" Target="../media/image7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14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Greedy algorithms!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F9FBBC-5C72-9645-A451-C08DCE31A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5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168" y="298163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Example where greedy works</a:t>
            </a:r>
            <a:br>
              <a:rPr lang="en-US" dirty="0"/>
            </a:br>
            <a:r>
              <a:rPr lang="en-US" sz="3200" dirty="0">
                <a:solidFill>
                  <a:schemeClr val="accent4"/>
                </a:solidFill>
              </a:rPr>
              <a:t>Activity selection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387837" y="2615373"/>
            <a:ext cx="212536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Frisbee Practice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127158" y="3429097"/>
            <a:ext cx="1944130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Orchestra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277880" y="4731931"/>
            <a:ext cx="1889039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CS161 study group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860767" y="2018645"/>
            <a:ext cx="1180585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Sleep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88914" y="4731931"/>
            <a:ext cx="1180585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CS110 Class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291017" y="5329385"/>
            <a:ext cx="1672281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Theory Lunch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222399" y="3102661"/>
            <a:ext cx="2647755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Theory Seminar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185481" y="5653398"/>
            <a:ext cx="1806917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Combinatorics Seminar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581598" y="4410183"/>
            <a:ext cx="2184183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Underwater </a:t>
            </a:r>
            <a:r>
              <a:rPr lang="en-US"/>
              <a:t>basket weaving class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4185788" y="1755366"/>
            <a:ext cx="2184183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Math 51 Class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685971" y="1117546"/>
            <a:ext cx="2184183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CS 161 Class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865659" y="3918207"/>
            <a:ext cx="2184183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CS 166 </a:t>
            </a:r>
            <a:r>
              <a:rPr lang="en-US" dirty="0"/>
              <a:t>Class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223037" y="2138579"/>
            <a:ext cx="1549644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CS 161 Section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585319" y="2968005"/>
            <a:ext cx="1549644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CS 161 Office Hours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427715" y="4978823"/>
            <a:ext cx="157502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Swimming lessons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301428" y="3708142"/>
            <a:ext cx="157502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Programming team meeting</a:t>
            </a:r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5852693" y="5732024"/>
            <a:ext cx="157502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Social activity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185481" y="6512011"/>
            <a:ext cx="8817256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090102" y="6474941"/>
            <a:ext cx="101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time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97859" y="2624126"/>
            <a:ext cx="6961692" cy="17663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You can only do one activity at a time, and you want to maximize the number of activities that you do.  </a:t>
            </a:r>
          </a:p>
          <a:p>
            <a:pPr algn="ctr"/>
            <a:endParaRPr lang="en-US" sz="900" dirty="0">
              <a:solidFill>
                <a:schemeClr val="tx1"/>
              </a:solidFill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What to choose?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B2ACAD-8EF4-8540-9A76-CB95B824A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5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4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it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7370"/>
            <a:ext cx="7886700" cy="4351338"/>
          </a:xfrm>
        </p:spPr>
        <p:txBody>
          <a:bodyPr/>
          <a:lstStyle/>
          <a:p>
            <a:r>
              <a:rPr lang="en-US" dirty="0"/>
              <a:t>Yes.</a:t>
            </a:r>
          </a:p>
          <a:p>
            <a:r>
              <a:rPr lang="en-US" dirty="0"/>
              <a:t>We will </a:t>
            </a:r>
            <a:r>
              <a:rPr lang="en-US" b="1" i="1" dirty="0"/>
              <a:t>sketch</a:t>
            </a:r>
            <a:r>
              <a:rPr lang="en-US" dirty="0"/>
              <a:t> a proof here.</a:t>
            </a:r>
          </a:p>
          <a:p>
            <a:r>
              <a:rPr lang="en-US" dirty="0"/>
              <a:t>Same strategy:</a:t>
            </a:r>
          </a:p>
          <a:p>
            <a:pPr lvl="1"/>
            <a:r>
              <a:rPr lang="en-US" dirty="0"/>
              <a:t>Show that at each step, the choices we are making </a:t>
            </a:r>
            <a:r>
              <a:rPr lang="en-US" b="1" dirty="0">
                <a:solidFill>
                  <a:schemeClr val="accent1"/>
                </a:solidFill>
              </a:rPr>
              <a:t>won’t rule out </a:t>
            </a:r>
            <a:r>
              <a:rPr lang="en-US" dirty="0"/>
              <a:t>an optimal solution.</a:t>
            </a:r>
          </a:p>
          <a:p>
            <a:pPr lvl="1"/>
            <a:r>
              <a:rPr lang="en-US" dirty="0"/>
              <a:t>Lemma: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Suppose that x and y are the two least-frequent letters.  Then there is an optimal tree where x and y are siblings.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146955" y="5902202"/>
            <a:ext cx="762003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D: 16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1014407" y="5900738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A: 45</a:t>
            </a:r>
          </a:p>
        </p:txBody>
      </p:sp>
      <p:sp>
        <p:nvSpPr>
          <p:cNvPr id="6" name="Rectangle 5"/>
          <p:cNvSpPr/>
          <p:nvPr/>
        </p:nvSpPr>
        <p:spPr>
          <a:xfrm>
            <a:off x="2300264" y="5900738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B:13</a:t>
            </a:r>
          </a:p>
        </p:txBody>
      </p:sp>
      <p:sp>
        <p:nvSpPr>
          <p:cNvPr id="7" name="Rectangle 6"/>
          <p:cNvSpPr/>
          <p:nvPr/>
        </p:nvSpPr>
        <p:spPr>
          <a:xfrm>
            <a:off x="8124450" y="5900738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F:5</a:t>
            </a:r>
          </a:p>
        </p:txBody>
      </p:sp>
      <p:sp>
        <p:nvSpPr>
          <p:cNvPr id="8" name="Rectangle 7"/>
          <p:cNvSpPr/>
          <p:nvPr/>
        </p:nvSpPr>
        <p:spPr>
          <a:xfrm>
            <a:off x="3683592" y="5900738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C:12</a:t>
            </a:r>
          </a:p>
        </p:txBody>
      </p:sp>
      <p:sp>
        <p:nvSpPr>
          <p:cNvPr id="9" name="Rectangle 8"/>
          <p:cNvSpPr/>
          <p:nvPr/>
        </p:nvSpPr>
        <p:spPr>
          <a:xfrm>
            <a:off x="6584326" y="5900738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E:9</a:t>
            </a:r>
          </a:p>
        </p:txBody>
      </p:sp>
      <p:sp>
        <p:nvSpPr>
          <p:cNvPr id="10" name="Oval 9"/>
          <p:cNvSpPr/>
          <p:nvPr/>
        </p:nvSpPr>
        <p:spPr>
          <a:xfrm>
            <a:off x="7228887" y="4569117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64193" y="5236568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05160" y="5184869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7645055" y="5178716"/>
            <a:ext cx="813504" cy="722022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918436" y="5178716"/>
            <a:ext cx="726619" cy="722022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198023F-3663-644D-AB29-FDD4BD9D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0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7841"/>
            <a:ext cx="7886700" cy="1325563"/>
          </a:xfrm>
        </p:spPr>
        <p:txBody>
          <a:bodyPr/>
          <a:lstStyle/>
          <a:p>
            <a:r>
              <a:rPr lang="en-US" dirty="0"/>
              <a:t>Lemma </a:t>
            </a:r>
            <a:br>
              <a:rPr lang="en-US" sz="3200" dirty="0"/>
            </a:br>
            <a:r>
              <a:rPr lang="en-US" sz="3200" dirty="0"/>
              <a:t>proof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11299"/>
            <a:ext cx="7886700" cy="534670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Say that an optimal tree looks like this: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happens to the cost if we swap </a:t>
            </a:r>
            <a:r>
              <a:rPr lang="en-US" dirty="0">
                <a:solidFill>
                  <a:schemeClr val="accent4"/>
                </a:solidFill>
              </a:rPr>
              <a:t>x for a?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 cost can’t increase; a was more frequent than x, and we just made a’s encoding shorter and x’s longer.</a:t>
            </a:r>
          </a:p>
          <a:p>
            <a:r>
              <a:rPr lang="en-US" dirty="0"/>
              <a:t>Repeat this logic until we get an optimal tree with x and y as siblings</a:t>
            </a:r>
            <a:r>
              <a:rPr lang="en-US" dirty="0">
                <a:solidFill>
                  <a:schemeClr val="accent4"/>
                </a:solidFill>
              </a:rPr>
              <a:t>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 cost never increased so this tree is still optimal.</a:t>
            </a:r>
          </a:p>
          <a:p>
            <a:pPr lvl="1"/>
            <a:endParaRPr lang="en-US" dirty="0">
              <a:solidFill>
                <a:schemeClr val="accent4"/>
              </a:solidFill>
            </a:endParaRPr>
          </a:p>
          <a:p>
            <a:pPr lvl="1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50264" y="148140"/>
            <a:ext cx="53764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>
                <a:solidFill>
                  <a:srgbClr val="7030A0"/>
                </a:solidFill>
              </a:rPr>
              <a:t>If x and y are the two least-frequent letters, there is an optimal tree where x and y are siblings.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878475" y="2902016"/>
            <a:ext cx="3099474" cy="861197"/>
            <a:chOff x="3399187" y="3470776"/>
            <a:chExt cx="2426250" cy="697262"/>
          </a:xfrm>
        </p:grpSpPr>
        <p:sp>
          <p:nvSpPr>
            <p:cNvPr id="8" name="Oval 7"/>
            <p:cNvSpPr/>
            <p:nvPr/>
          </p:nvSpPr>
          <p:spPr>
            <a:xfrm>
              <a:off x="5490596" y="3724550"/>
              <a:ext cx="334841" cy="33679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399187" y="3849090"/>
              <a:ext cx="355255" cy="3189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x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5477826" y="3476119"/>
              <a:ext cx="183615" cy="259030"/>
            </a:xfrm>
            <a:prstGeom prst="line">
              <a:avLst/>
            </a:prstGeom>
            <a:ln w="317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4129966" y="3476119"/>
              <a:ext cx="107959" cy="363121"/>
            </a:xfrm>
            <a:prstGeom prst="line">
              <a:avLst/>
            </a:prstGeom>
            <a:ln w="317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3537571" y="3470776"/>
              <a:ext cx="202381" cy="378315"/>
            </a:xfrm>
            <a:prstGeom prst="line">
              <a:avLst/>
            </a:prstGeom>
            <a:ln w="317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riangle 16"/>
          <p:cNvSpPr/>
          <p:nvPr/>
        </p:nvSpPr>
        <p:spPr>
          <a:xfrm>
            <a:off x="2791659" y="1975258"/>
            <a:ext cx="3341898" cy="993906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083446" y="3955913"/>
            <a:ext cx="471195" cy="4536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977950" y="3959755"/>
            <a:ext cx="463724" cy="449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Connector 19"/>
          <p:cNvCxnSpPr>
            <a:stCxn id="8" idx="3"/>
            <a:endCxn id="18" idx="0"/>
          </p:cNvCxnSpPr>
          <p:nvPr/>
        </p:nvCxnSpPr>
        <p:spPr>
          <a:xfrm flipH="1">
            <a:off x="5319044" y="3570513"/>
            <a:ext cx="293797" cy="38540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8" idx="5"/>
            <a:endCxn id="19" idx="0"/>
          </p:cNvCxnSpPr>
          <p:nvPr/>
        </p:nvCxnSpPr>
        <p:spPr>
          <a:xfrm>
            <a:off x="5915306" y="3570513"/>
            <a:ext cx="294506" cy="389242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592703" y="3375686"/>
            <a:ext cx="483746" cy="387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649396" y="3382492"/>
            <a:ext cx="23055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F6E6C"/>
                </a:solidFill>
              </a:rPr>
              <a:t>Lowest-level sibling nodes: at least one of them is neither x nor 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342494" y="3756490"/>
            <a:ext cx="483746" cy="387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/>
          <p:cNvCxnSpPr>
            <a:endCxn id="21" idx="0"/>
          </p:cNvCxnSpPr>
          <p:nvPr/>
        </p:nvCxnSpPr>
        <p:spPr>
          <a:xfrm flipH="1">
            <a:off x="4584367" y="2969164"/>
            <a:ext cx="70351" cy="787326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E0101-3414-6444-8EC1-6FD145E8F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54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7841"/>
            <a:ext cx="7886700" cy="1325563"/>
          </a:xfrm>
        </p:spPr>
        <p:txBody>
          <a:bodyPr/>
          <a:lstStyle/>
          <a:p>
            <a:r>
              <a:rPr lang="en-US" dirty="0"/>
              <a:t>Lemma </a:t>
            </a:r>
            <a:br>
              <a:rPr lang="en-US" sz="3200" dirty="0">
                <a:solidFill>
                  <a:schemeClr val="accent4"/>
                </a:solidFill>
              </a:rPr>
            </a:br>
            <a:r>
              <a:rPr lang="en-US" sz="3200" dirty="0"/>
              <a:t>proof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11299"/>
            <a:ext cx="7886700" cy="534670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Say that an optimal tree looks like this: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happens to the cost if we swap </a:t>
            </a:r>
            <a:r>
              <a:rPr lang="en-US" dirty="0">
                <a:solidFill>
                  <a:schemeClr val="accent4"/>
                </a:solidFill>
              </a:rPr>
              <a:t>x for a?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 cost can’t increase; a was more frequent than x, and we just made a’s encoding shorter and x’s longer.</a:t>
            </a:r>
          </a:p>
          <a:p>
            <a:r>
              <a:rPr lang="en-US" dirty="0"/>
              <a:t>Repeat this logic until we get an optimal tree with x and y as siblings.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 cost never increased so this tree is still optimal.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878475" y="2902016"/>
            <a:ext cx="3099474" cy="861197"/>
            <a:chOff x="3399187" y="3470776"/>
            <a:chExt cx="2426250" cy="697262"/>
          </a:xfrm>
        </p:grpSpPr>
        <p:sp>
          <p:nvSpPr>
            <p:cNvPr id="8" name="Oval 7"/>
            <p:cNvSpPr/>
            <p:nvPr/>
          </p:nvSpPr>
          <p:spPr>
            <a:xfrm>
              <a:off x="5490596" y="3724550"/>
              <a:ext cx="334841" cy="33679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399187" y="3849090"/>
              <a:ext cx="355255" cy="3189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5477826" y="3476119"/>
              <a:ext cx="183615" cy="259030"/>
            </a:xfrm>
            <a:prstGeom prst="line">
              <a:avLst/>
            </a:prstGeom>
            <a:ln w="317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4129966" y="3476119"/>
              <a:ext cx="107959" cy="363121"/>
            </a:xfrm>
            <a:prstGeom prst="line">
              <a:avLst/>
            </a:prstGeom>
            <a:ln w="317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3537571" y="3470776"/>
              <a:ext cx="202381" cy="378315"/>
            </a:xfrm>
            <a:prstGeom prst="line">
              <a:avLst/>
            </a:prstGeom>
            <a:ln w="317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riangle 16"/>
          <p:cNvSpPr/>
          <p:nvPr/>
        </p:nvSpPr>
        <p:spPr>
          <a:xfrm>
            <a:off x="2791659" y="1975258"/>
            <a:ext cx="3341898" cy="993906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083446" y="3955913"/>
            <a:ext cx="471195" cy="4536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977950" y="3959755"/>
            <a:ext cx="463724" cy="449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cxnSp>
        <p:nvCxnSpPr>
          <p:cNvPr id="20" name="Straight Connector 19"/>
          <p:cNvCxnSpPr>
            <a:stCxn id="8" idx="3"/>
            <a:endCxn id="18" idx="0"/>
          </p:cNvCxnSpPr>
          <p:nvPr/>
        </p:nvCxnSpPr>
        <p:spPr>
          <a:xfrm flipH="1">
            <a:off x="5319044" y="3570513"/>
            <a:ext cx="293797" cy="38540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8" idx="5"/>
            <a:endCxn id="19" idx="0"/>
          </p:cNvCxnSpPr>
          <p:nvPr/>
        </p:nvCxnSpPr>
        <p:spPr>
          <a:xfrm>
            <a:off x="5915306" y="3570513"/>
            <a:ext cx="294506" cy="389242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592703" y="3375686"/>
            <a:ext cx="483746" cy="387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649396" y="3382492"/>
            <a:ext cx="23055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F6E6C"/>
                </a:solidFill>
              </a:rPr>
              <a:t>Lowest-level sibling nodes: at least one of them is neither x nor 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342494" y="3756490"/>
            <a:ext cx="483746" cy="387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/>
          <p:cNvCxnSpPr>
            <a:endCxn id="21" idx="0"/>
          </p:cNvCxnSpPr>
          <p:nvPr/>
        </p:nvCxnSpPr>
        <p:spPr>
          <a:xfrm flipH="1">
            <a:off x="4584367" y="2969164"/>
            <a:ext cx="70351" cy="787326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750264" y="148140"/>
            <a:ext cx="53764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>
                <a:solidFill>
                  <a:srgbClr val="7030A0"/>
                </a:solidFill>
              </a:rPr>
              <a:t>If x and y are the two least-frequent letters, there is an optimal tree where x and y are siblings.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B46B54-4C57-5443-A61A-69EFB46E6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0448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586" y="-104487"/>
            <a:ext cx="7886700" cy="1325563"/>
          </a:xfrm>
        </p:spPr>
        <p:txBody>
          <a:bodyPr/>
          <a:lstStyle/>
          <a:p>
            <a:r>
              <a:rPr lang="en-US" dirty="0"/>
              <a:t>Huffman Coding Works (idea)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480" y="1020515"/>
            <a:ext cx="7886700" cy="4351338"/>
          </a:xfrm>
        </p:spPr>
        <p:txBody>
          <a:bodyPr/>
          <a:lstStyle/>
          <a:p>
            <a:r>
              <a:rPr lang="en-US" dirty="0"/>
              <a:t>Show that at each step, the choices we are making </a:t>
            </a:r>
            <a:r>
              <a:rPr lang="en-US" b="1" dirty="0"/>
              <a:t>won’t rule out </a:t>
            </a:r>
            <a:r>
              <a:rPr lang="en-US" dirty="0"/>
              <a:t>an optimal solution.</a:t>
            </a:r>
          </a:p>
          <a:p>
            <a:r>
              <a:rPr lang="en-US" dirty="0"/>
              <a:t>Lemma: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Suppose that x and y are the two least-frequent letters.  Then there is an optimal tree where x and y are siblings.</a:t>
            </a:r>
          </a:p>
          <a:p>
            <a:r>
              <a:rPr lang="en-US" dirty="0"/>
              <a:t>That’s enough to show that we don’t rule out optimality on the first step.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169682" y="5920520"/>
            <a:ext cx="762003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D: 16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37134" y="5919056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A: 45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322991" y="5919056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B:13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147177" y="5919056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F:5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706319" y="5919056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C:12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607053" y="5919056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E:9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01771" y="5318458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104832" y="5251423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7777522" y="5220593"/>
            <a:ext cx="703764" cy="698463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6941163" y="5220593"/>
            <a:ext cx="836359" cy="698463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7297068" y="4619995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5963F1-B2CC-664E-8C0F-EC59C016C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6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586" y="-104487"/>
            <a:ext cx="7886700" cy="1325563"/>
          </a:xfrm>
        </p:spPr>
        <p:txBody>
          <a:bodyPr/>
          <a:lstStyle/>
          <a:p>
            <a:r>
              <a:rPr lang="en-US" dirty="0"/>
              <a:t>Huffman Coding Works (idea)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480" y="1020515"/>
            <a:ext cx="7886700" cy="4351338"/>
          </a:xfrm>
        </p:spPr>
        <p:txBody>
          <a:bodyPr/>
          <a:lstStyle/>
          <a:p>
            <a:r>
              <a:rPr lang="en-US" dirty="0"/>
              <a:t>Show that at each step, the choices we are making </a:t>
            </a:r>
            <a:r>
              <a:rPr lang="en-US" b="1" dirty="0"/>
              <a:t>won’t rule out </a:t>
            </a:r>
            <a:r>
              <a:rPr lang="en-US" dirty="0"/>
              <a:t>an optimal solution.</a:t>
            </a:r>
          </a:p>
          <a:p>
            <a:r>
              <a:rPr lang="en-US" dirty="0"/>
              <a:t>Lemma: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Suppose that x and y are the two least-frequent letters.  Then there is an optimal tree where x and y are siblings.</a:t>
            </a:r>
          </a:p>
          <a:p>
            <a:r>
              <a:rPr lang="en-US" dirty="0"/>
              <a:t>That’s enough to show that we don’t rule out optimality on the first step.</a:t>
            </a:r>
          </a:p>
          <a:p>
            <a:r>
              <a:rPr lang="en-US" dirty="0"/>
              <a:t>To show that continue to not rule out optimality once we start grouping stuff…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169682" y="5920520"/>
            <a:ext cx="762003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D: 16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37134" y="5919056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A: 45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322991" y="5919056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B:13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147177" y="5919056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F:5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706319" y="5919056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C:12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607053" y="5919056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E:9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01771" y="5318458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104832" y="5251423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131662" y="4735117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25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15590" y="5258004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54592" y="5468839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962392" y="4385482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40087" y="4897001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7777522" y="5220593"/>
            <a:ext cx="703764" cy="698463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6941163" y="5220593"/>
            <a:ext cx="836359" cy="698463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7297068" y="4619995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14</a:t>
            </a:r>
          </a:p>
        </p:txBody>
      </p:sp>
      <p:cxnSp>
        <p:nvCxnSpPr>
          <p:cNvPr id="44" name="Straight Connector 43"/>
          <p:cNvCxnSpPr>
            <a:cxnSpLocks/>
            <a:endCxn id="43" idx="2"/>
          </p:cNvCxnSpPr>
          <p:nvPr/>
        </p:nvCxnSpPr>
        <p:spPr>
          <a:xfrm>
            <a:off x="6994708" y="4846796"/>
            <a:ext cx="302360" cy="77999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cxnSpLocks/>
            <a:stCxn id="53" idx="3"/>
            <a:endCxn id="16" idx="0"/>
          </p:cNvCxnSpPr>
          <p:nvPr/>
        </p:nvCxnSpPr>
        <p:spPr>
          <a:xfrm flipH="1">
            <a:off x="5550684" y="4926258"/>
            <a:ext cx="776447" cy="994262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27" idx="4"/>
          </p:cNvCxnSpPr>
          <p:nvPr/>
        </p:nvCxnSpPr>
        <p:spPr>
          <a:xfrm flipH="1">
            <a:off x="4040428" y="5344716"/>
            <a:ext cx="507402" cy="57434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7" idx="4"/>
          </p:cNvCxnSpPr>
          <p:nvPr/>
        </p:nvCxnSpPr>
        <p:spPr>
          <a:xfrm flipH="1">
            <a:off x="2657101" y="5344716"/>
            <a:ext cx="1890729" cy="57434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6205238" y="4405933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5963F1-B2CC-664E-8C0F-EC59C016C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7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586" y="-104487"/>
            <a:ext cx="7886700" cy="1325563"/>
          </a:xfrm>
        </p:spPr>
        <p:txBody>
          <a:bodyPr/>
          <a:lstStyle/>
          <a:p>
            <a:r>
              <a:rPr lang="en-US" dirty="0"/>
              <a:t>Huffman Coding Works (idea)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480" y="1020515"/>
            <a:ext cx="7886700" cy="4351338"/>
          </a:xfrm>
        </p:spPr>
        <p:txBody>
          <a:bodyPr/>
          <a:lstStyle/>
          <a:p>
            <a:r>
              <a:rPr lang="en-US" dirty="0"/>
              <a:t>To show that continue to not rule out optimality once we start grouping stuff…</a:t>
            </a:r>
          </a:p>
          <a:p>
            <a:r>
              <a:rPr lang="en-US" dirty="0"/>
              <a:t>The basic idea is that we can treat the “groups” as leaves in a new alphabet.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169682" y="5920520"/>
            <a:ext cx="762003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D: 16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37134" y="5919056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A: 45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322991" y="5919056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B:13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147177" y="5919056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F:5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706319" y="5919056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C:12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607053" y="5919056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E:9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01771" y="5318458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104832" y="5251423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131662" y="4735117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25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15590" y="5258004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54592" y="5468839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962392" y="4385482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40087" y="4897001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7777522" y="5220593"/>
            <a:ext cx="703764" cy="698463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6941163" y="5220593"/>
            <a:ext cx="836359" cy="698463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7297068" y="4619995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14</a:t>
            </a:r>
          </a:p>
        </p:txBody>
      </p:sp>
      <p:cxnSp>
        <p:nvCxnSpPr>
          <p:cNvPr id="44" name="Straight Connector 43"/>
          <p:cNvCxnSpPr>
            <a:cxnSpLocks/>
            <a:endCxn id="43" idx="2"/>
          </p:cNvCxnSpPr>
          <p:nvPr/>
        </p:nvCxnSpPr>
        <p:spPr>
          <a:xfrm>
            <a:off x="6994708" y="4846796"/>
            <a:ext cx="302360" cy="77999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cxnSpLocks/>
            <a:stCxn id="53" idx="3"/>
            <a:endCxn id="16" idx="0"/>
          </p:cNvCxnSpPr>
          <p:nvPr/>
        </p:nvCxnSpPr>
        <p:spPr>
          <a:xfrm flipH="1">
            <a:off x="5550684" y="4926258"/>
            <a:ext cx="776447" cy="994262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27" idx="4"/>
          </p:cNvCxnSpPr>
          <p:nvPr/>
        </p:nvCxnSpPr>
        <p:spPr>
          <a:xfrm flipH="1">
            <a:off x="4040428" y="5344716"/>
            <a:ext cx="507402" cy="57434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7" idx="4"/>
          </p:cNvCxnSpPr>
          <p:nvPr/>
        </p:nvCxnSpPr>
        <p:spPr>
          <a:xfrm flipH="1">
            <a:off x="2657101" y="5344716"/>
            <a:ext cx="1890729" cy="57434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6205238" y="4405933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5963F1-B2CC-664E-8C0F-EC59C016C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71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586" y="-104487"/>
            <a:ext cx="7886700" cy="1325563"/>
          </a:xfrm>
        </p:spPr>
        <p:txBody>
          <a:bodyPr/>
          <a:lstStyle/>
          <a:p>
            <a:r>
              <a:rPr lang="en-US" dirty="0"/>
              <a:t>Huffman Coding Works (idea)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480" y="1020515"/>
            <a:ext cx="7886700" cy="4351338"/>
          </a:xfrm>
        </p:spPr>
        <p:txBody>
          <a:bodyPr/>
          <a:lstStyle/>
          <a:p>
            <a:r>
              <a:rPr lang="en-US" dirty="0"/>
              <a:t>To show that continue to not rule out optimality once we start grouping stuff…</a:t>
            </a:r>
          </a:p>
          <a:p>
            <a:r>
              <a:rPr lang="en-US" dirty="0"/>
              <a:t>The basic idea is that we can treat the “groups” as leaves in a new alphabet.</a:t>
            </a:r>
          </a:p>
          <a:p>
            <a:r>
              <a:rPr lang="en-US" dirty="0"/>
              <a:t>Then we can use the lemma from before.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169682" y="5920520"/>
            <a:ext cx="762003" cy="51581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D: 16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37134" y="5919056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A: 45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322991" y="5919056"/>
            <a:ext cx="668218" cy="51581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B:13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147177" y="5919056"/>
            <a:ext cx="668218" cy="51581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F:5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706319" y="5919056"/>
            <a:ext cx="668218" cy="51581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C:12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607053" y="5919056"/>
            <a:ext cx="668218" cy="51581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E:9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01771" y="5318458"/>
            <a:ext cx="60081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104832" y="5251423"/>
            <a:ext cx="60081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>
                    <a:lumMod val="40000"/>
                    <a:lumOff val="60000"/>
                  </a:schemeClr>
                </a:solidFill>
              </a:rPr>
              <a:t>1</a:t>
            </a:r>
            <a:endParaRPr lang="en-US" sz="2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131662" y="4735117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25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15590" y="5258004"/>
            <a:ext cx="60081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54592" y="5468839"/>
            <a:ext cx="60081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962392" y="4385482"/>
            <a:ext cx="60081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40087" y="4897001"/>
            <a:ext cx="60081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0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7777522" y="5220593"/>
            <a:ext cx="703764" cy="698463"/>
          </a:xfrm>
          <a:prstGeom prst="line">
            <a:avLst/>
          </a:prstGeom>
          <a:ln w="317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6941163" y="5220593"/>
            <a:ext cx="836359" cy="698463"/>
          </a:xfrm>
          <a:prstGeom prst="line">
            <a:avLst/>
          </a:prstGeom>
          <a:ln w="317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7297068" y="4619995"/>
            <a:ext cx="832336" cy="609599"/>
          </a:xfrm>
          <a:prstGeom prst="ellipse">
            <a:avLst/>
          </a:prstGeom>
          <a:solidFill>
            <a:schemeClr val="bg2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14</a:t>
            </a:r>
          </a:p>
        </p:txBody>
      </p:sp>
      <p:cxnSp>
        <p:nvCxnSpPr>
          <p:cNvPr id="44" name="Straight Connector 43"/>
          <p:cNvCxnSpPr>
            <a:cxnSpLocks/>
            <a:endCxn id="43" idx="2"/>
          </p:cNvCxnSpPr>
          <p:nvPr/>
        </p:nvCxnSpPr>
        <p:spPr>
          <a:xfrm>
            <a:off x="6994708" y="4846796"/>
            <a:ext cx="302360" cy="77999"/>
          </a:xfrm>
          <a:prstGeom prst="line">
            <a:avLst/>
          </a:prstGeom>
          <a:ln w="317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cxnSpLocks/>
            <a:stCxn id="53" idx="3"/>
            <a:endCxn id="16" idx="0"/>
          </p:cNvCxnSpPr>
          <p:nvPr/>
        </p:nvCxnSpPr>
        <p:spPr>
          <a:xfrm flipH="1">
            <a:off x="5550684" y="4926258"/>
            <a:ext cx="776447" cy="994262"/>
          </a:xfrm>
          <a:prstGeom prst="line">
            <a:avLst/>
          </a:prstGeom>
          <a:ln w="317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27" idx="4"/>
          </p:cNvCxnSpPr>
          <p:nvPr/>
        </p:nvCxnSpPr>
        <p:spPr>
          <a:xfrm flipH="1">
            <a:off x="4040428" y="5344716"/>
            <a:ext cx="507402" cy="574340"/>
          </a:xfrm>
          <a:prstGeom prst="line">
            <a:avLst/>
          </a:prstGeom>
          <a:ln w="317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7" idx="4"/>
          </p:cNvCxnSpPr>
          <p:nvPr/>
        </p:nvCxnSpPr>
        <p:spPr>
          <a:xfrm flipH="1">
            <a:off x="2657101" y="5344716"/>
            <a:ext cx="1890729" cy="574340"/>
          </a:xfrm>
          <a:prstGeom prst="line">
            <a:avLst/>
          </a:prstGeom>
          <a:ln w="317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6205238" y="4405933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5963F1-B2CC-664E-8C0F-EC59C016C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5675DBAB-1E62-3D42-B5CA-E2345D83FB7F}" type="slidenum">
              <a:rPr lang="en-US" smtClean="0"/>
              <a:t>106</a:t>
            </a:fld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8EF7A36-4E90-D644-ADEB-6C62F9ECDF5D}"/>
              </a:ext>
            </a:extLst>
          </p:cNvPr>
          <p:cNvSpPr/>
          <p:nvPr/>
        </p:nvSpPr>
        <p:spPr>
          <a:xfrm>
            <a:off x="6140644" y="4455791"/>
            <a:ext cx="983956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DEF:30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60C868B-621C-014A-9D82-4EDD504E768F}"/>
              </a:ext>
            </a:extLst>
          </p:cNvPr>
          <p:cNvSpPr/>
          <p:nvPr/>
        </p:nvSpPr>
        <p:spPr>
          <a:xfrm>
            <a:off x="3990431" y="4796049"/>
            <a:ext cx="983956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BC:25</a:t>
            </a:r>
          </a:p>
        </p:txBody>
      </p:sp>
    </p:spTree>
    <p:extLst>
      <p:ext uri="{BB962C8B-B14F-4D97-AF65-F5344CB8AC3E}">
        <p14:creationId xmlns:p14="http://schemas.microsoft.com/office/powerpoint/2010/main" val="16119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677" y="143877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Basic idea for point 2</a:t>
            </a:r>
            <a:br>
              <a:rPr lang="en-US" dirty="0"/>
            </a:br>
            <a:r>
              <a:rPr lang="en-US" sz="3600" dirty="0"/>
              <a:t>you can treat internal nodes as “leaves” in some tree on a smaller alphabet.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128005" y="1506220"/>
            <a:ext cx="5072645" cy="4824609"/>
            <a:chOff x="128005" y="1506220"/>
            <a:chExt cx="5072645" cy="4824609"/>
          </a:xfrm>
        </p:grpSpPr>
        <p:sp>
          <p:nvSpPr>
            <p:cNvPr id="4" name="Rectangle 3"/>
            <p:cNvSpPr/>
            <p:nvPr/>
          </p:nvSpPr>
          <p:spPr>
            <a:xfrm>
              <a:off x="2732076" y="4673496"/>
              <a:ext cx="838530" cy="5158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D: 16 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723729" y="5815015"/>
              <a:ext cx="476921" cy="5158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F:5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624510" y="5815015"/>
              <a:ext cx="476921" cy="5158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E:9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4058553" y="4616338"/>
              <a:ext cx="594056" cy="60959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14</a:t>
              </a:r>
            </a:p>
          </p:txBody>
        </p:sp>
        <p:cxnSp>
          <p:nvCxnSpPr>
            <p:cNvPr id="11" name="Straight Connector 10"/>
            <p:cNvCxnSpPr>
              <a:stCxn id="12" idx="4"/>
              <a:endCxn id="9" idx="0"/>
            </p:cNvCxnSpPr>
            <p:nvPr/>
          </p:nvCxnSpPr>
          <p:spPr>
            <a:xfrm>
              <a:off x="4355581" y="5225937"/>
              <a:ext cx="606608" cy="589078"/>
            </a:xfrm>
            <a:prstGeom prst="line">
              <a:avLst/>
            </a:prstGeom>
            <a:ln w="317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12" idx="4"/>
              <a:endCxn id="11" idx="0"/>
            </p:cNvCxnSpPr>
            <p:nvPr/>
          </p:nvCxnSpPr>
          <p:spPr>
            <a:xfrm flipH="1">
              <a:off x="3862970" y="5225937"/>
              <a:ext cx="492611" cy="589078"/>
            </a:xfrm>
            <a:prstGeom prst="line">
              <a:avLst/>
            </a:prstGeom>
            <a:ln w="317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844148" y="5225937"/>
              <a:ext cx="4288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</a:rPr>
                <a:t>0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52609" y="5207579"/>
              <a:ext cx="4288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solidFill>
                    <a:schemeClr val="accent4"/>
                  </a:solidFill>
                </a:rPr>
                <a:t>1</a:t>
              </a:r>
              <a:endParaRPr lang="en-US" sz="2000" dirty="0">
                <a:solidFill>
                  <a:schemeClr val="accent4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1257167" y="3547864"/>
              <a:ext cx="594056" cy="60959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25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Connector 15"/>
            <p:cNvCxnSpPr>
              <a:stCxn id="17" idx="4"/>
            </p:cNvCxnSpPr>
            <p:nvPr/>
          </p:nvCxnSpPr>
          <p:spPr>
            <a:xfrm flipH="1">
              <a:off x="998905" y="4157463"/>
              <a:ext cx="555290" cy="625250"/>
            </a:xfrm>
            <a:prstGeom prst="line">
              <a:avLst/>
            </a:prstGeom>
            <a:ln w="317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7" idx="4"/>
              <a:endCxn id="10" idx="0"/>
            </p:cNvCxnSpPr>
            <p:nvPr/>
          </p:nvCxnSpPr>
          <p:spPr>
            <a:xfrm>
              <a:off x="1554195" y="4157463"/>
              <a:ext cx="400116" cy="545333"/>
            </a:xfrm>
            <a:prstGeom prst="line">
              <a:avLst/>
            </a:prstGeom>
            <a:ln w="317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062144" y="4097118"/>
              <a:ext cx="4288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</a:rPr>
                <a:t>0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69897" y="4139300"/>
              <a:ext cx="4288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solidFill>
                    <a:schemeClr val="accent4"/>
                  </a:solidFill>
                </a:rPr>
                <a:t>1</a:t>
              </a:r>
              <a:endParaRPr lang="en-US" sz="2000" dirty="0">
                <a:solidFill>
                  <a:schemeClr val="accent4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3396708" y="3281061"/>
              <a:ext cx="594056" cy="60959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30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1" name="Straight Connector 20"/>
            <p:cNvCxnSpPr>
              <a:stCxn id="22" idx="4"/>
              <a:endCxn id="12" idx="0"/>
            </p:cNvCxnSpPr>
            <p:nvPr/>
          </p:nvCxnSpPr>
          <p:spPr>
            <a:xfrm>
              <a:off x="3693736" y="3890660"/>
              <a:ext cx="661845" cy="725678"/>
            </a:xfrm>
            <a:prstGeom prst="line">
              <a:avLst/>
            </a:prstGeom>
            <a:ln w="317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182530" y="3982765"/>
              <a:ext cx="4288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solidFill>
                    <a:schemeClr val="accent4"/>
                  </a:solidFill>
                </a:rPr>
                <a:t>1</a:t>
              </a:r>
              <a:endParaRPr lang="en-US" sz="2000" dirty="0">
                <a:solidFill>
                  <a:schemeClr val="accent4"/>
                </a:solidFill>
              </a:endParaRPr>
            </a:p>
          </p:txBody>
        </p:sp>
        <p:cxnSp>
          <p:nvCxnSpPr>
            <p:cNvPr id="23" name="Straight Connector 22"/>
            <p:cNvCxnSpPr>
              <a:stCxn id="22" idx="4"/>
            </p:cNvCxnSpPr>
            <p:nvPr/>
          </p:nvCxnSpPr>
          <p:spPr>
            <a:xfrm flipH="1">
              <a:off x="3004005" y="3890660"/>
              <a:ext cx="689732" cy="782836"/>
            </a:xfrm>
            <a:prstGeom prst="line">
              <a:avLst/>
            </a:prstGeom>
            <a:ln w="317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2975751" y="3968587"/>
              <a:ext cx="4288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</a:rPr>
                <a:t>0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2342084" y="2520893"/>
              <a:ext cx="594056" cy="60959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55</a:t>
              </a:r>
            </a:p>
          </p:txBody>
        </p:sp>
        <p:cxnSp>
          <p:nvCxnSpPr>
            <p:cNvPr id="26" name="Straight Connector 25"/>
            <p:cNvCxnSpPr>
              <a:stCxn id="26" idx="5"/>
              <a:endCxn id="22" idx="1"/>
            </p:cNvCxnSpPr>
            <p:nvPr/>
          </p:nvCxnSpPr>
          <p:spPr>
            <a:xfrm>
              <a:off x="2849142" y="3041218"/>
              <a:ext cx="634564" cy="329117"/>
            </a:xfrm>
            <a:prstGeom prst="line">
              <a:avLst/>
            </a:prstGeom>
            <a:ln w="317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141795" y="2854336"/>
              <a:ext cx="4288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solidFill>
                    <a:schemeClr val="accent4"/>
                  </a:solidFill>
                </a:rPr>
                <a:t>1</a:t>
              </a:r>
              <a:endParaRPr lang="en-US" sz="2000" dirty="0">
                <a:solidFill>
                  <a:schemeClr val="accent4"/>
                </a:solidFill>
              </a:endParaRPr>
            </a:p>
          </p:txBody>
        </p:sp>
        <p:cxnSp>
          <p:nvCxnSpPr>
            <p:cNvPr id="28" name="Straight Connector 27"/>
            <p:cNvCxnSpPr>
              <a:stCxn id="26" idx="3"/>
              <a:endCxn id="17" idx="0"/>
            </p:cNvCxnSpPr>
            <p:nvPr/>
          </p:nvCxnSpPr>
          <p:spPr>
            <a:xfrm flipH="1">
              <a:off x="1554195" y="3041218"/>
              <a:ext cx="874887" cy="506646"/>
            </a:xfrm>
            <a:prstGeom prst="line">
              <a:avLst/>
            </a:prstGeom>
            <a:ln w="317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1792268" y="2927809"/>
              <a:ext cx="4288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</a:rPr>
                <a:t>0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961350" y="1506220"/>
              <a:ext cx="754500" cy="60959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100</a:t>
              </a:r>
            </a:p>
          </p:txBody>
        </p:sp>
        <p:cxnSp>
          <p:nvCxnSpPr>
            <p:cNvPr id="31" name="Straight Connector 30"/>
            <p:cNvCxnSpPr>
              <a:endCxn id="26" idx="1"/>
            </p:cNvCxnSpPr>
            <p:nvPr/>
          </p:nvCxnSpPr>
          <p:spPr>
            <a:xfrm>
              <a:off x="1312424" y="2097656"/>
              <a:ext cx="1116657" cy="512511"/>
            </a:xfrm>
            <a:prstGeom prst="line">
              <a:avLst/>
            </a:prstGeom>
            <a:ln w="317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1827454" y="2036165"/>
              <a:ext cx="4288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solidFill>
                    <a:schemeClr val="accent4"/>
                  </a:solidFill>
                </a:rPr>
                <a:t>1</a:t>
              </a:r>
              <a:endParaRPr lang="en-US" sz="2000" dirty="0">
                <a:solidFill>
                  <a:schemeClr val="accent4"/>
                </a:solidFill>
              </a:endParaRPr>
            </a:p>
          </p:txBody>
        </p:sp>
        <p:cxnSp>
          <p:nvCxnSpPr>
            <p:cNvPr id="33" name="Straight Connector 32"/>
            <p:cNvCxnSpPr>
              <a:stCxn id="31" idx="4"/>
              <a:endCxn id="7" idx="0"/>
            </p:cNvCxnSpPr>
            <p:nvPr/>
          </p:nvCxnSpPr>
          <p:spPr>
            <a:xfrm flipH="1">
              <a:off x="366466" y="2129801"/>
              <a:ext cx="945959" cy="568194"/>
            </a:xfrm>
            <a:prstGeom prst="line">
              <a:avLst/>
            </a:prstGeom>
            <a:ln w="317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645955" y="2129801"/>
              <a:ext cx="4288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solidFill>
                    <a:schemeClr val="accent4"/>
                  </a:solidFill>
                </a:rPr>
                <a:t>0</a:t>
              </a:r>
              <a:endParaRPr lang="en-US" sz="2000" dirty="0">
                <a:solidFill>
                  <a:schemeClr val="accent4"/>
                </a:solidFill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715850" y="4702796"/>
              <a:ext cx="626234" cy="5158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C:12</a:t>
              </a: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10958" y="4782713"/>
              <a:ext cx="726407" cy="5158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B:13</a:t>
              </a: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28005" y="2697995"/>
              <a:ext cx="833345" cy="5158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A: 45</a:t>
              </a: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4937474" y="1506220"/>
            <a:ext cx="3789290" cy="2485854"/>
            <a:chOff x="4937474" y="1506220"/>
            <a:chExt cx="3789290" cy="2485854"/>
          </a:xfrm>
        </p:grpSpPr>
        <p:sp>
          <p:nvSpPr>
            <p:cNvPr id="44" name="Rectangle 43"/>
            <p:cNvSpPr/>
            <p:nvPr/>
          </p:nvSpPr>
          <p:spPr>
            <a:xfrm>
              <a:off x="4937474" y="2697995"/>
              <a:ext cx="745520" cy="5158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A: 45</a:t>
              </a:r>
            </a:p>
          </p:txBody>
        </p:sp>
        <p:sp>
          <p:nvSpPr>
            <p:cNvPr id="64" name="Oval 63"/>
            <p:cNvSpPr/>
            <p:nvPr/>
          </p:nvSpPr>
          <p:spPr>
            <a:xfrm>
              <a:off x="7151553" y="2520893"/>
              <a:ext cx="594056" cy="60959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55</a:t>
              </a:r>
            </a:p>
          </p:txBody>
        </p:sp>
        <p:cxnSp>
          <p:nvCxnSpPr>
            <p:cNvPr id="65" name="Straight Connector 64"/>
            <p:cNvCxnSpPr>
              <a:stCxn id="66" idx="5"/>
            </p:cNvCxnSpPr>
            <p:nvPr/>
          </p:nvCxnSpPr>
          <p:spPr>
            <a:xfrm>
              <a:off x="7658611" y="3041218"/>
              <a:ext cx="634564" cy="329117"/>
            </a:xfrm>
            <a:prstGeom prst="line">
              <a:avLst/>
            </a:prstGeom>
            <a:ln w="317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7951264" y="2854336"/>
              <a:ext cx="4288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solidFill>
                    <a:schemeClr val="accent4"/>
                  </a:solidFill>
                </a:rPr>
                <a:t>1</a:t>
              </a:r>
              <a:endParaRPr lang="en-US" sz="2000" dirty="0">
                <a:solidFill>
                  <a:schemeClr val="accent4"/>
                </a:solidFill>
              </a:endParaRPr>
            </a:p>
          </p:txBody>
        </p:sp>
        <p:cxnSp>
          <p:nvCxnSpPr>
            <p:cNvPr id="67" name="Straight Connector 66"/>
            <p:cNvCxnSpPr>
              <a:stCxn id="66" idx="3"/>
            </p:cNvCxnSpPr>
            <p:nvPr/>
          </p:nvCxnSpPr>
          <p:spPr>
            <a:xfrm flipH="1">
              <a:off x="6363664" y="3041218"/>
              <a:ext cx="874887" cy="506646"/>
            </a:xfrm>
            <a:prstGeom prst="line">
              <a:avLst/>
            </a:prstGeom>
            <a:ln w="317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6601737" y="2927809"/>
              <a:ext cx="4288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</a:rPr>
                <a:t>0</a:t>
              </a:r>
            </a:p>
          </p:txBody>
        </p:sp>
        <p:sp>
          <p:nvSpPr>
            <p:cNvPr id="69" name="Oval 68"/>
            <p:cNvSpPr/>
            <p:nvPr/>
          </p:nvSpPr>
          <p:spPr>
            <a:xfrm>
              <a:off x="5770819" y="1506220"/>
              <a:ext cx="754500" cy="60959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100</a:t>
              </a:r>
            </a:p>
          </p:txBody>
        </p:sp>
        <p:cxnSp>
          <p:nvCxnSpPr>
            <p:cNvPr id="70" name="Straight Connector 69"/>
            <p:cNvCxnSpPr>
              <a:endCxn id="66" idx="1"/>
            </p:cNvCxnSpPr>
            <p:nvPr/>
          </p:nvCxnSpPr>
          <p:spPr>
            <a:xfrm>
              <a:off x="6121893" y="2097656"/>
              <a:ext cx="1116657" cy="512511"/>
            </a:xfrm>
            <a:prstGeom prst="line">
              <a:avLst/>
            </a:prstGeom>
            <a:ln w="317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6636923" y="2036165"/>
              <a:ext cx="4288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solidFill>
                    <a:schemeClr val="accent4"/>
                  </a:solidFill>
                </a:rPr>
                <a:t>1</a:t>
              </a:r>
              <a:endParaRPr lang="en-US" sz="2000" dirty="0">
                <a:solidFill>
                  <a:schemeClr val="accent4"/>
                </a:solidFill>
              </a:endParaRPr>
            </a:p>
          </p:txBody>
        </p:sp>
        <p:cxnSp>
          <p:nvCxnSpPr>
            <p:cNvPr id="72" name="Straight Connector 71"/>
            <p:cNvCxnSpPr>
              <a:stCxn id="71" idx="4"/>
            </p:cNvCxnSpPr>
            <p:nvPr/>
          </p:nvCxnSpPr>
          <p:spPr>
            <a:xfrm flipH="1">
              <a:off x="5175935" y="2129801"/>
              <a:ext cx="945959" cy="568194"/>
            </a:xfrm>
            <a:prstGeom prst="line">
              <a:avLst/>
            </a:prstGeom>
            <a:ln w="317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5455424" y="2129801"/>
              <a:ext cx="4288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solidFill>
                    <a:schemeClr val="accent4"/>
                  </a:solidFill>
                </a:rPr>
                <a:t>0</a:t>
              </a:r>
              <a:endParaRPr lang="en-US" sz="2000" dirty="0">
                <a:solidFill>
                  <a:schemeClr val="accent4"/>
                </a:solidFill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5856217" y="3476260"/>
              <a:ext cx="745520" cy="515814"/>
            </a:xfrm>
            <a:prstGeom prst="rect">
              <a:avLst/>
            </a:prstGeom>
            <a:ln w="698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G: 25</a:t>
              </a: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7981244" y="3365517"/>
              <a:ext cx="745520" cy="515814"/>
            </a:xfrm>
            <a:prstGeom prst="rect">
              <a:avLst/>
            </a:prstGeom>
            <a:ln w="698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H: 30</a:t>
              </a: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5817900" y="4657199"/>
            <a:ext cx="2908864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The first thing </a:t>
            </a:r>
            <a:r>
              <a:rPr lang="en-US" dirty="0"/>
              <a:t>is an optimal tree on </a:t>
            </a:r>
            <a:r>
              <a:rPr lang="en-US" b="1" dirty="0">
                <a:solidFill>
                  <a:schemeClr val="accent4"/>
                </a:solidFill>
              </a:rPr>
              <a:t>{A,B,C,D,E,F} </a:t>
            </a:r>
          </a:p>
          <a:p>
            <a:pPr algn="ctr"/>
            <a:endParaRPr lang="en-US" sz="1000" b="1" dirty="0">
              <a:solidFill>
                <a:schemeClr val="accent4"/>
              </a:solidFill>
            </a:endParaRPr>
          </a:p>
          <a:p>
            <a:pPr algn="ctr"/>
            <a:r>
              <a:rPr lang="en-US" i="1" dirty="0">
                <a:solidFill>
                  <a:srgbClr val="E67500"/>
                </a:solidFill>
              </a:rPr>
              <a:t>if and only if</a:t>
            </a:r>
          </a:p>
          <a:p>
            <a:pPr algn="ctr"/>
            <a:endParaRPr lang="en-US" sz="900" dirty="0">
              <a:solidFill>
                <a:srgbClr val="E67500"/>
              </a:solidFill>
            </a:endParaRPr>
          </a:p>
          <a:p>
            <a:pPr algn="ctr"/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the second thing </a:t>
            </a:r>
            <a:r>
              <a:rPr lang="en-US" dirty="0"/>
              <a:t>is an optimal tree on </a:t>
            </a:r>
            <a:r>
              <a:rPr lang="en-US" b="1" dirty="0">
                <a:solidFill>
                  <a:schemeClr val="accent4"/>
                </a:solidFill>
              </a:rPr>
              <a:t>{A,G,H}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A8F5A1-96E8-8347-B67D-B28A72E63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107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C68DCA-B112-B649-9911-9B0A87A3B6F3}"/>
              </a:ext>
            </a:extLst>
          </p:cNvPr>
          <p:cNvSpPr txBox="1"/>
          <p:nvPr/>
        </p:nvSpPr>
        <p:spPr>
          <a:xfrm>
            <a:off x="5856216" y="96789"/>
            <a:ext cx="3083137" cy="36933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THIS SLIDE SKIPPED IN CLASS</a:t>
            </a:r>
          </a:p>
        </p:txBody>
      </p:sp>
    </p:spTree>
    <p:extLst>
      <p:ext uri="{BB962C8B-B14F-4D97-AF65-F5344CB8AC3E}">
        <p14:creationId xmlns:p14="http://schemas.microsoft.com/office/powerpoint/2010/main" val="206129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434" y="1865869"/>
            <a:ext cx="7886700" cy="4378745"/>
          </a:xfrm>
        </p:spPr>
        <p:txBody>
          <a:bodyPr>
            <a:normAutofit/>
          </a:bodyPr>
          <a:lstStyle/>
          <a:p>
            <a:r>
              <a:rPr lang="en-US" dirty="0"/>
              <a:t>See lecture notes or CLRS!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4866" y="373181"/>
            <a:ext cx="6839971" cy="1325563"/>
          </a:xfrm>
        </p:spPr>
        <p:txBody>
          <a:bodyPr/>
          <a:lstStyle/>
          <a:p>
            <a:r>
              <a:rPr lang="en-US" dirty="0"/>
              <a:t>For a full proof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4770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have we learned?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75213"/>
          </a:xfrm>
        </p:spPr>
        <p:txBody>
          <a:bodyPr>
            <a:normAutofit/>
          </a:bodyPr>
          <a:lstStyle/>
          <a:p>
            <a:r>
              <a:rPr lang="en-US" dirty="0"/>
              <a:t>ASCII isn’t an optimal way* to encode English, since the distribution on letters isn’t uniform.</a:t>
            </a:r>
          </a:p>
          <a:p>
            <a:r>
              <a:rPr lang="en-US" dirty="0"/>
              <a:t>Huffman Coding is an optimal way!</a:t>
            </a:r>
          </a:p>
          <a:p>
            <a:r>
              <a:rPr lang="en-US" dirty="0"/>
              <a:t>To come up with an optimal scheme for any language efficiently, we can use a </a:t>
            </a:r>
            <a:r>
              <a:rPr lang="en-US" dirty="0">
                <a:solidFill>
                  <a:srgbClr val="E56B74"/>
                </a:solidFill>
              </a:rPr>
              <a:t>greedy algorithm.</a:t>
            </a:r>
          </a:p>
          <a:p>
            <a:endParaRPr lang="en-US" dirty="0">
              <a:solidFill>
                <a:srgbClr val="E56B74"/>
              </a:solidFill>
            </a:endParaRPr>
          </a:p>
          <a:p>
            <a:r>
              <a:rPr lang="en-US" dirty="0"/>
              <a:t>To come up with a </a:t>
            </a:r>
            <a:r>
              <a:rPr lang="en-US" dirty="0">
                <a:solidFill>
                  <a:srgbClr val="E56B74"/>
                </a:solidFill>
              </a:rPr>
              <a:t>greedy algorithm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Identify </a:t>
            </a:r>
            <a:r>
              <a:rPr lang="en-US" b="1" dirty="0"/>
              <a:t>optimal substructure</a:t>
            </a:r>
          </a:p>
          <a:p>
            <a:pPr lvl="1"/>
            <a:r>
              <a:rPr lang="en-US" dirty="0"/>
              <a:t>Find a way to make choices that </a:t>
            </a:r>
            <a:r>
              <a:rPr lang="en-US" b="1" dirty="0"/>
              <a:t>won’t rule out an optimal solution.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Create subtrees out of the smallest two current subtrees.</a:t>
            </a:r>
          </a:p>
          <a:p>
            <a:pPr lvl="1"/>
            <a:endParaRPr lang="en-US" dirty="0">
              <a:solidFill>
                <a:srgbClr val="E56B74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143750" y="4263230"/>
            <a:ext cx="1625112" cy="1243013"/>
            <a:chOff x="1804708" y="2577781"/>
            <a:chExt cx="4220954" cy="3969674"/>
          </a:xfrm>
        </p:grpSpPr>
        <p:sp>
          <p:nvSpPr>
            <p:cNvPr id="4" name="Oval 3"/>
            <p:cNvSpPr/>
            <p:nvPr/>
          </p:nvSpPr>
          <p:spPr>
            <a:xfrm>
              <a:off x="3359388" y="2577781"/>
              <a:ext cx="614735" cy="61089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4484804" y="3695846"/>
              <a:ext cx="614735" cy="61089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249360" y="3695846"/>
              <a:ext cx="614735" cy="61089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/>
            <p:cNvCxnSpPr>
              <a:stCxn id="6" idx="4"/>
              <a:endCxn id="7" idx="0"/>
            </p:cNvCxnSpPr>
            <p:nvPr/>
          </p:nvCxnSpPr>
          <p:spPr>
            <a:xfrm>
              <a:off x="3666756" y="3188677"/>
              <a:ext cx="1125416" cy="507169"/>
            </a:xfrm>
            <a:prstGeom prst="line">
              <a:avLst/>
            </a:prstGeom>
            <a:ln w="317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4294398" y="3096446"/>
              <a:ext cx="600809" cy="1277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</a:rPr>
                <a:t>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636683" y="3188676"/>
              <a:ext cx="600809" cy="1277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000" dirty="0">
                <a:solidFill>
                  <a:schemeClr val="accent4"/>
                </a:solidFill>
              </a:endParaRPr>
            </a:p>
          </p:txBody>
        </p:sp>
        <p:sp>
          <p:nvSpPr>
            <p:cNvPr id="11" name="Triangle 10"/>
            <p:cNvSpPr/>
            <p:nvPr/>
          </p:nvSpPr>
          <p:spPr>
            <a:xfrm>
              <a:off x="4075779" y="4293223"/>
              <a:ext cx="1432784" cy="153135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riangle 11"/>
            <p:cNvSpPr/>
            <p:nvPr/>
          </p:nvSpPr>
          <p:spPr>
            <a:xfrm>
              <a:off x="1804708" y="4306742"/>
              <a:ext cx="1432784" cy="153135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572227" y="3411415"/>
              <a:ext cx="2453435" cy="3136040"/>
            </a:xfrm>
            <a:custGeom>
              <a:avLst/>
              <a:gdLst>
                <a:gd name="connsiteX0" fmla="*/ 2570665 w 2849760"/>
                <a:gd name="connsiteY0" fmla="*/ 915067 h 3335999"/>
                <a:gd name="connsiteX1" fmla="*/ 2090019 w 2849760"/>
                <a:gd name="connsiteY1" fmla="*/ 24113 h 3335999"/>
                <a:gd name="connsiteX2" fmla="*/ 437065 w 2849760"/>
                <a:gd name="connsiteY2" fmla="*/ 504759 h 3335999"/>
                <a:gd name="connsiteX3" fmla="*/ 167435 w 2849760"/>
                <a:gd name="connsiteY3" fmla="*/ 3001775 h 3335999"/>
                <a:gd name="connsiteX4" fmla="*/ 2676173 w 2849760"/>
                <a:gd name="connsiteY4" fmla="*/ 3083836 h 3335999"/>
                <a:gd name="connsiteX5" fmla="*/ 2570665 w 2849760"/>
                <a:gd name="connsiteY5" fmla="*/ 915067 h 333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9760" h="3335999">
                  <a:moveTo>
                    <a:pt x="2570665" y="915067"/>
                  </a:moveTo>
                  <a:cubicBezTo>
                    <a:pt x="2472973" y="405113"/>
                    <a:pt x="2445619" y="92498"/>
                    <a:pt x="2090019" y="24113"/>
                  </a:cubicBezTo>
                  <a:cubicBezTo>
                    <a:pt x="1734419" y="-44272"/>
                    <a:pt x="757496" y="8482"/>
                    <a:pt x="437065" y="504759"/>
                  </a:cubicBezTo>
                  <a:cubicBezTo>
                    <a:pt x="116634" y="1001036"/>
                    <a:pt x="-205750" y="2571929"/>
                    <a:pt x="167435" y="3001775"/>
                  </a:cubicBezTo>
                  <a:cubicBezTo>
                    <a:pt x="540620" y="3431621"/>
                    <a:pt x="2273681" y="3433574"/>
                    <a:pt x="2676173" y="3083836"/>
                  </a:cubicBezTo>
                  <a:cubicBezTo>
                    <a:pt x="3078665" y="2734098"/>
                    <a:pt x="2668357" y="1425021"/>
                    <a:pt x="2570665" y="915067"/>
                  </a:cubicBezTo>
                  <a:close/>
                </a:path>
              </a:pathLst>
            </a:custGeom>
            <a:noFill/>
            <a:ln w="53975">
              <a:solidFill>
                <a:srgbClr val="E675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" name="Straight Connector 14"/>
          <p:cNvCxnSpPr>
            <a:endCxn id="6" idx="0"/>
          </p:cNvCxnSpPr>
          <p:nvPr/>
        </p:nvCxnSpPr>
        <p:spPr>
          <a:xfrm flipH="1">
            <a:off x="7433286" y="4454518"/>
            <a:ext cx="427374" cy="158809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080204A-5284-ED44-B48C-03BB6D6C8ECE}"/>
              </a:ext>
            </a:extLst>
          </p:cNvPr>
          <p:cNvSpPr txBox="1"/>
          <p:nvPr/>
        </p:nvSpPr>
        <p:spPr>
          <a:xfrm>
            <a:off x="6098489" y="53837"/>
            <a:ext cx="2995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*If all we care about is number of bits.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839035B7-A5AB-1041-9C5A-EE98784E9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4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Input: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Activities a</a:t>
            </a:r>
            <a:r>
              <a:rPr lang="en-US" baseline="-25000" dirty="0">
                <a:solidFill>
                  <a:schemeClr val="accent4"/>
                </a:solidFill>
              </a:rPr>
              <a:t>1</a:t>
            </a:r>
            <a:r>
              <a:rPr lang="en-US" dirty="0">
                <a:solidFill>
                  <a:schemeClr val="accent4"/>
                </a:solidFill>
              </a:rPr>
              <a:t>, a</a:t>
            </a:r>
            <a:r>
              <a:rPr lang="en-US" baseline="-25000" dirty="0">
                <a:solidFill>
                  <a:schemeClr val="accent4"/>
                </a:solidFill>
              </a:rPr>
              <a:t>2</a:t>
            </a:r>
            <a:r>
              <a:rPr lang="en-US" dirty="0">
                <a:solidFill>
                  <a:schemeClr val="accent4"/>
                </a:solidFill>
              </a:rPr>
              <a:t>, </a:t>
            </a:r>
            <a:r>
              <a:rPr lang="mr-IN" dirty="0">
                <a:solidFill>
                  <a:schemeClr val="accent4"/>
                </a:solidFill>
              </a:rPr>
              <a:t>…</a:t>
            </a:r>
            <a:r>
              <a:rPr lang="en-US" dirty="0">
                <a:solidFill>
                  <a:schemeClr val="accent4"/>
                </a:solidFill>
              </a:rPr>
              <a:t>, a</a:t>
            </a:r>
            <a:r>
              <a:rPr lang="en-US" baseline="-25000" dirty="0">
                <a:solidFill>
                  <a:schemeClr val="accent4"/>
                </a:solidFill>
              </a:rPr>
              <a:t>n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Start times s</a:t>
            </a:r>
            <a:r>
              <a:rPr lang="en-US" baseline="-25000" dirty="0">
                <a:solidFill>
                  <a:schemeClr val="accent4"/>
                </a:solidFill>
              </a:rPr>
              <a:t>1</a:t>
            </a:r>
            <a:r>
              <a:rPr lang="en-US" dirty="0">
                <a:solidFill>
                  <a:schemeClr val="accent4"/>
                </a:solidFill>
              </a:rPr>
              <a:t>, s</a:t>
            </a:r>
            <a:r>
              <a:rPr lang="en-US" baseline="-25000" dirty="0">
                <a:solidFill>
                  <a:schemeClr val="accent4"/>
                </a:solidFill>
              </a:rPr>
              <a:t>2</a:t>
            </a:r>
            <a:r>
              <a:rPr lang="en-US" dirty="0">
                <a:solidFill>
                  <a:schemeClr val="accent4"/>
                </a:solidFill>
              </a:rPr>
              <a:t>, </a:t>
            </a:r>
            <a:r>
              <a:rPr lang="mr-IN" dirty="0">
                <a:solidFill>
                  <a:schemeClr val="accent4"/>
                </a:solidFill>
              </a:rPr>
              <a:t>…</a:t>
            </a:r>
            <a:r>
              <a:rPr lang="en-US" dirty="0">
                <a:solidFill>
                  <a:schemeClr val="accent4"/>
                </a:solidFill>
              </a:rPr>
              <a:t>, </a:t>
            </a:r>
            <a:r>
              <a:rPr lang="en-US" dirty="0" err="1">
                <a:solidFill>
                  <a:schemeClr val="accent4"/>
                </a:solidFill>
              </a:rPr>
              <a:t>s</a:t>
            </a:r>
            <a:r>
              <a:rPr lang="en-US" baseline="-25000" dirty="0" err="1">
                <a:solidFill>
                  <a:schemeClr val="accent4"/>
                </a:solidFill>
              </a:rPr>
              <a:t>n</a:t>
            </a:r>
            <a:endParaRPr lang="en-US" baseline="-25000" dirty="0">
              <a:solidFill>
                <a:schemeClr val="accent4"/>
              </a:solidFill>
            </a:endParaRPr>
          </a:p>
          <a:p>
            <a:pPr lvl="1"/>
            <a:r>
              <a:rPr lang="en-US" dirty="0">
                <a:solidFill>
                  <a:schemeClr val="accent4"/>
                </a:solidFill>
              </a:rPr>
              <a:t>Finish times f</a:t>
            </a:r>
            <a:r>
              <a:rPr lang="en-US" baseline="-25000" dirty="0">
                <a:solidFill>
                  <a:schemeClr val="accent4"/>
                </a:solidFill>
              </a:rPr>
              <a:t>1</a:t>
            </a:r>
            <a:r>
              <a:rPr lang="en-US" dirty="0">
                <a:solidFill>
                  <a:schemeClr val="accent4"/>
                </a:solidFill>
              </a:rPr>
              <a:t>, f</a:t>
            </a:r>
            <a:r>
              <a:rPr lang="en-US" baseline="-25000" dirty="0">
                <a:solidFill>
                  <a:schemeClr val="accent4"/>
                </a:solidFill>
              </a:rPr>
              <a:t>2</a:t>
            </a:r>
            <a:r>
              <a:rPr lang="en-US" dirty="0">
                <a:solidFill>
                  <a:schemeClr val="accent4"/>
                </a:solidFill>
              </a:rPr>
              <a:t>, </a:t>
            </a:r>
            <a:r>
              <a:rPr lang="mr-IN" dirty="0">
                <a:solidFill>
                  <a:schemeClr val="accent4"/>
                </a:solidFill>
              </a:rPr>
              <a:t>…</a:t>
            </a:r>
            <a:r>
              <a:rPr lang="en-US" dirty="0">
                <a:solidFill>
                  <a:schemeClr val="accent4"/>
                </a:solidFill>
              </a:rPr>
              <a:t>, </a:t>
            </a:r>
            <a:r>
              <a:rPr lang="en-US" dirty="0" err="1">
                <a:solidFill>
                  <a:schemeClr val="accent4"/>
                </a:solidFill>
              </a:rPr>
              <a:t>f</a:t>
            </a:r>
            <a:r>
              <a:rPr lang="en-US" baseline="-25000" dirty="0" err="1">
                <a:solidFill>
                  <a:schemeClr val="accent4"/>
                </a:solidFill>
              </a:rPr>
              <a:t>n</a:t>
            </a:r>
            <a:endParaRPr lang="en-US" baseline="-25000" dirty="0">
              <a:solidFill>
                <a:schemeClr val="accent4"/>
              </a:solidFill>
            </a:endParaRPr>
          </a:p>
          <a:p>
            <a:pPr lvl="1"/>
            <a:endParaRPr lang="en-US" baseline="-25000" dirty="0"/>
          </a:p>
          <a:p>
            <a:r>
              <a:rPr lang="en-US" dirty="0"/>
              <a:t>Output:</a:t>
            </a:r>
            <a:endParaRPr lang="en-US" dirty="0">
              <a:solidFill>
                <a:schemeClr val="accent5"/>
              </a:solidFill>
            </a:endParaRPr>
          </a:p>
          <a:p>
            <a:pPr lvl="1"/>
            <a:r>
              <a:rPr lang="en-US" dirty="0">
                <a:solidFill>
                  <a:schemeClr val="accent4"/>
                </a:solidFill>
              </a:rPr>
              <a:t>A way to maximize the number of activities you can do today.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77997E-4EAA-BF42-A302-EDC5EDB6E2A8}"/>
              </a:ext>
            </a:extLst>
          </p:cNvPr>
          <p:cNvSpPr txBox="1"/>
          <p:nvPr/>
        </p:nvSpPr>
        <p:spPr>
          <a:xfrm>
            <a:off x="5966943" y="4831098"/>
            <a:ext cx="3058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 what order should you greedily add activities?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ECE744F-A3CD-B048-81AC-CCDBB38B2E3A}"/>
              </a:ext>
            </a:extLst>
          </p:cNvPr>
          <p:cNvSpPr/>
          <p:nvPr/>
        </p:nvSpPr>
        <p:spPr>
          <a:xfrm>
            <a:off x="5966943" y="1581609"/>
            <a:ext cx="2184183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a</a:t>
            </a:r>
            <a:r>
              <a:rPr lang="en-US" sz="2800" baseline="-25000" dirty="0" err="1"/>
              <a:t>i</a:t>
            </a:r>
            <a:endParaRPr lang="en-US" sz="28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2249074-4475-B64D-BED8-6F7F68E62A90}"/>
              </a:ext>
            </a:extLst>
          </p:cNvPr>
          <p:cNvCxnSpPr>
            <a:cxnSpLocks/>
          </p:cNvCxnSpPr>
          <p:nvPr/>
        </p:nvCxnSpPr>
        <p:spPr>
          <a:xfrm>
            <a:off x="5293895" y="2812996"/>
            <a:ext cx="3862978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B1A8F11-D1FD-8B4A-AC2A-9D18D40804E5}"/>
              </a:ext>
            </a:extLst>
          </p:cNvPr>
          <p:cNvSpPr txBox="1"/>
          <p:nvPr/>
        </p:nvSpPr>
        <p:spPr>
          <a:xfrm>
            <a:off x="8515350" y="2765420"/>
            <a:ext cx="101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time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A65980-8653-4542-9278-48B028545F19}"/>
              </a:ext>
            </a:extLst>
          </p:cNvPr>
          <p:cNvSpPr/>
          <p:nvPr/>
        </p:nvSpPr>
        <p:spPr>
          <a:xfrm>
            <a:off x="5816139" y="2833153"/>
            <a:ext cx="5295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accent4"/>
                </a:solidFill>
              </a:rPr>
              <a:t>s</a:t>
            </a:r>
            <a:r>
              <a:rPr lang="en-US" sz="2800" baseline="-25000" dirty="0" err="1">
                <a:solidFill>
                  <a:schemeClr val="accent4"/>
                </a:solidFill>
              </a:rPr>
              <a:t>i</a:t>
            </a:r>
            <a:endParaRPr lang="en-US" sz="2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0584CC7-F164-DB4A-BA22-9C61EA359947}"/>
              </a:ext>
            </a:extLst>
          </p:cNvPr>
          <p:cNvSpPr/>
          <p:nvPr/>
        </p:nvSpPr>
        <p:spPr>
          <a:xfrm>
            <a:off x="8005644" y="2861124"/>
            <a:ext cx="5295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4"/>
                </a:solidFill>
              </a:rPr>
              <a:t>f</a:t>
            </a:r>
            <a:r>
              <a:rPr lang="en-US" sz="2800" baseline="-25000" dirty="0">
                <a:solidFill>
                  <a:schemeClr val="accent4"/>
                </a:solidFill>
              </a:rPr>
              <a:t>i</a:t>
            </a:r>
            <a:endParaRPr lang="en-US" sz="28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D48F61A-9380-AB45-A761-875628F1DC46}"/>
              </a:ext>
            </a:extLst>
          </p:cNvPr>
          <p:cNvCxnSpPr>
            <a:stCxn id="9" idx="3"/>
          </p:cNvCxnSpPr>
          <p:nvPr/>
        </p:nvCxnSpPr>
        <p:spPr>
          <a:xfrm>
            <a:off x="8151126" y="1884350"/>
            <a:ext cx="0" cy="1022822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A178E0D-70C6-0D48-9F0E-68F1785AFE15}"/>
              </a:ext>
            </a:extLst>
          </p:cNvPr>
          <p:cNvCxnSpPr/>
          <p:nvPr/>
        </p:nvCxnSpPr>
        <p:spPr>
          <a:xfrm>
            <a:off x="5966943" y="1927264"/>
            <a:ext cx="0" cy="1022822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2774E1-4DC9-C44B-8220-D0066D223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9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E56B74"/>
                </a:solidFill>
              </a:rPr>
              <a:t>Greedy algorithms!</a:t>
            </a:r>
          </a:p>
          <a:p>
            <a:r>
              <a:rPr lang="en-US" dirty="0"/>
              <a:t>Three examples: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Activity Selection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Scheduling Jobs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Huffman Coding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If we had time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2768" y="3336324"/>
            <a:ext cx="5203307" cy="352167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2E7729-ECEA-2B4A-88E7-A347FE730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06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56B74"/>
                </a:solidFill>
              </a:rPr>
              <a:t>Greedy algorithms!</a:t>
            </a:r>
          </a:p>
          <a:p>
            <a:r>
              <a:rPr lang="en-US" dirty="0"/>
              <a:t>Often easy to write down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But may be hard to come up with and hard to justify</a:t>
            </a:r>
          </a:p>
          <a:p>
            <a:r>
              <a:rPr lang="en-US" dirty="0"/>
              <a:t>The natural greedy algorithm may not always be correct.</a:t>
            </a:r>
          </a:p>
          <a:p>
            <a:r>
              <a:rPr lang="en-US" dirty="0"/>
              <a:t>A problem is a good candidate for a greedy algorithm if: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it has optimal substructure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that optimal substructure is </a:t>
            </a:r>
            <a:r>
              <a:rPr lang="en-US" b="1" dirty="0">
                <a:solidFill>
                  <a:schemeClr val="accent4"/>
                </a:solidFill>
              </a:rPr>
              <a:t>REALLY NICE</a:t>
            </a:r>
          </a:p>
          <a:p>
            <a:pPr lvl="2"/>
            <a:r>
              <a:rPr lang="en-US" dirty="0">
                <a:solidFill>
                  <a:srgbClr val="E56B74"/>
                </a:solidFill>
              </a:rPr>
              <a:t>solutions depend on just one other sub-problem.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8808" y="149377"/>
            <a:ext cx="3115192" cy="216615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38D96-7E7E-5840-AACB-BEACB7203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68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Greedy algorithms for </a:t>
            </a:r>
            <a:r>
              <a:rPr lang="en-US" dirty="0">
                <a:solidFill>
                  <a:schemeClr val="accent4"/>
                </a:solidFill>
              </a:rPr>
              <a:t>Minimum Spanning Tree!</a:t>
            </a:r>
          </a:p>
          <a:p>
            <a:endParaRPr lang="en-US" dirty="0">
              <a:solidFill>
                <a:schemeClr val="accent4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Pre-lecture exercise: thinking about MSTs</a:t>
            </a:r>
          </a:p>
          <a:p>
            <a:endParaRPr lang="en-US" dirty="0">
              <a:solidFill>
                <a:schemeClr val="accent4"/>
              </a:solidFill>
            </a:endParaRPr>
          </a:p>
          <a:p>
            <a:endParaRPr lang="en-US" dirty="0">
              <a:solidFill>
                <a:schemeClr val="accent4"/>
              </a:solidFill>
            </a:endParaRPr>
          </a:p>
          <a:p>
            <a:endParaRPr lang="en-US" dirty="0">
              <a:solidFill>
                <a:schemeClr val="accent4"/>
              </a:solidFill>
            </a:endParaRPr>
          </a:p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4B3ADC4-190B-4B4D-A1ED-18863DC83DE1}"/>
              </a:ext>
            </a:extLst>
          </p:cNvPr>
          <p:cNvSpPr txBox="1">
            <a:spLocks/>
          </p:cNvSpPr>
          <p:nvPr/>
        </p:nvSpPr>
        <p:spPr>
          <a:xfrm>
            <a:off x="628650" y="356166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CF6E6C"/>
                </a:solidFill>
              </a:rPr>
              <a:t>Before</a:t>
            </a:r>
            <a:r>
              <a:rPr lang="en-US" dirty="0"/>
              <a:t> next time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6B7413-A7E6-9F4D-A301-7032D528D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44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DF9DA-0C0D-8345-8DC5-9E1156049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Shortest job first?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BDDE3-1872-704E-AA1F-A9B4C83A7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12</a:t>
            </a:fld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93B2BA9-0400-DE4C-BBEF-75C9974C2E68}"/>
              </a:ext>
            </a:extLst>
          </p:cNvPr>
          <p:cNvSpPr/>
          <p:nvPr/>
        </p:nvSpPr>
        <p:spPr>
          <a:xfrm>
            <a:off x="3830001" y="3134479"/>
            <a:ext cx="717630" cy="520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60EDA17-71BF-B746-A0B4-4B0F82F1E206}"/>
              </a:ext>
            </a:extLst>
          </p:cNvPr>
          <p:cNvSpPr/>
          <p:nvPr/>
        </p:nvSpPr>
        <p:spPr>
          <a:xfrm>
            <a:off x="4294917" y="3819315"/>
            <a:ext cx="3354730" cy="520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2CB46FE-F258-0240-89D0-90542614D75A}"/>
              </a:ext>
            </a:extLst>
          </p:cNvPr>
          <p:cNvSpPr/>
          <p:nvPr/>
        </p:nvSpPr>
        <p:spPr>
          <a:xfrm>
            <a:off x="1850730" y="3819315"/>
            <a:ext cx="2247418" cy="520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3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A8E81-0F2E-2645-BC24-10701EE39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Fewest conflicts first?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B5A77-DA40-9F44-BF33-DCE08D4BC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8408" y="2798463"/>
            <a:ext cx="4227183" cy="20743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9600" dirty="0">
                <a:solidFill>
                  <a:srgbClr val="CF6E6C"/>
                </a:solidFill>
              </a:rPr>
              <a:t>????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805D13-D165-1E4D-BC36-845BCC27E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20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D6101-02C4-274A-BF67-9F5D863A0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Earliest ending time first?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3C8DB-AAC6-1A44-A65C-45FA3330F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will do it!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AD053D-21BF-C24D-A9D9-6838E9315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3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Algorithm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312572" y="2353430"/>
            <a:ext cx="1889039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923606" y="2353430"/>
            <a:ext cx="1431888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1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3325709" y="2950884"/>
            <a:ext cx="1672281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4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220173" y="3274897"/>
            <a:ext cx="1806917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2616290" y="2031682"/>
            <a:ext cx="2184183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5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7462407" y="2600322"/>
            <a:ext cx="157502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7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5887385" y="3353523"/>
            <a:ext cx="262404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6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0173" y="4133510"/>
            <a:ext cx="8817256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124794" y="4096440"/>
            <a:ext cx="101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time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24411" y="4706956"/>
            <a:ext cx="8408779" cy="1640814"/>
          </a:xfrm>
        </p:spPr>
        <p:txBody>
          <a:bodyPr>
            <a:normAutofit/>
          </a:bodyPr>
          <a:lstStyle/>
          <a:p>
            <a:r>
              <a:rPr lang="en-US" dirty="0"/>
              <a:t>Pick activity you can add with the smallest finish time.</a:t>
            </a:r>
          </a:p>
          <a:p>
            <a:r>
              <a:rPr lang="en-US" dirty="0"/>
              <a:t>Repeat.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148D4E-2EC7-7741-B44D-8780C2F35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87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Algorithm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312572" y="2353430"/>
            <a:ext cx="1889039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923606" y="2353430"/>
            <a:ext cx="1431888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1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3325709" y="2950884"/>
            <a:ext cx="1672281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4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220173" y="3274897"/>
            <a:ext cx="1806917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2616290" y="2031682"/>
            <a:ext cx="2184183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5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7462407" y="2600322"/>
            <a:ext cx="157502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7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5887385" y="3353523"/>
            <a:ext cx="262404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6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0173" y="4133510"/>
            <a:ext cx="8817256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124794" y="4096440"/>
            <a:ext cx="101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time</a:t>
            </a:r>
          </a:p>
        </p:txBody>
      </p:sp>
      <p:sp>
        <p:nvSpPr>
          <p:cNvPr id="14" name="Content Placeholder 12"/>
          <p:cNvSpPr txBox="1">
            <a:spLocks/>
          </p:cNvSpPr>
          <p:nvPr/>
        </p:nvSpPr>
        <p:spPr>
          <a:xfrm>
            <a:off x="424411" y="4706956"/>
            <a:ext cx="8408779" cy="1640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Pick activity you can add with the smallest finish time.</a:t>
            </a:r>
          </a:p>
          <a:p>
            <a:r>
              <a:rPr lang="en-US"/>
              <a:t>Repeat.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BAF04B-63BF-2F42-97A8-BF702B186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18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Algorithm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312572" y="2353430"/>
            <a:ext cx="1889039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923606" y="2353430"/>
            <a:ext cx="1431888" cy="605481"/>
          </a:xfrm>
          <a:prstGeom prst="roundRect">
            <a:avLst/>
          </a:prstGeom>
          <a:pattFill prst="wdDnDiag">
            <a:fgClr>
              <a:schemeClr val="bg2">
                <a:lumMod val="75000"/>
              </a:schemeClr>
            </a:fgClr>
            <a:bgClr>
              <a:schemeClr val="bg2">
                <a:lumMod val="5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1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3325709" y="2950884"/>
            <a:ext cx="1672281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4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220173" y="3274897"/>
            <a:ext cx="1806917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2616290" y="2031682"/>
            <a:ext cx="2184183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5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7462407" y="2600322"/>
            <a:ext cx="157502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7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5887385" y="3353523"/>
            <a:ext cx="262404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6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0173" y="4133510"/>
            <a:ext cx="8817256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124794" y="4096440"/>
            <a:ext cx="101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time</a:t>
            </a:r>
          </a:p>
        </p:txBody>
      </p:sp>
      <p:sp>
        <p:nvSpPr>
          <p:cNvPr id="14" name="Content Placeholder 12"/>
          <p:cNvSpPr txBox="1">
            <a:spLocks/>
          </p:cNvSpPr>
          <p:nvPr/>
        </p:nvSpPr>
        <p:spPr>
          <a:xfrm>
            <a:off x="424411" y="4706956"/>
            <a:ext cx="8408779" cy="1640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Pick activity you can add with the smallest finish time.</a:t>
            </a:r>
          </a:p>
          <a:p>
            <a:r>
              <a:rPr lang="en-US"/>
              <a:t>Repeat.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C20EA5-8C6C-E94D-881E-70D352F4F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6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Algorithm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312572" y="2353430"/>
            <a:ext cx="1889039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923606" y="2353430"/>
            <a:ext cx="1431888" cy="605481"/>
          </a:xfrm>
          <a:prstGeom prst="roundRect">
            <a:avLst/>
          </a:prstGeom>
          <a:pattFill prst="wdDnDiag">
            <a:fgClr>
              <a:schemeClr val="bg2">
                <a:lumMod val="75000"/>
              </a:schemeClr>
            </a:fgClr>
            <a:bgClr>
              <a:schemeClr val="bg2">
                <a:lumMod val="5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1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3325709" y="2950884"/>
            <a:ext cx="1672281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4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220173" y="3274897"/>
            <a:ext cx="1806917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2616290" y="2031682"/>
            <a:ext cx="2184183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5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7462407" y="2600322"/>
            <a:ext cx="157502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7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5887385" y="3353523"/>
            <a:ext cx="262404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6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0173" y="4133510"/>
            <a:ext cx="8817256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124794" y="4096440"/>
            <a:ext cx="101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time</a:t>
            </a:r>
          </a:p>
        </p:txBody>
      </p:sp>
      <p:sp>
        <p:nvSpPr>
          <p:cNvPr id="14" name="Content Placeholder 12"/>
          <p:cNvSpPr txBox="1">
            <a:spLocks/>
          </p:cNvSpPr>
          <p:nvPr/>
        </p:nvSpPr>
        <p:spPr>
          <a:xfrm>
            <a:off x="424411" y="4706956"/>
            <a:ext cx="8408779" cy="1640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Pick activity you can add with the smallest finish time.</a:t>
            </a:r>
          </a:p>
          <a:p>
            <a:r>
              <a:rPr lang="en-US"/>
              <a:t>Repeat.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632646-4F0A-E74B-861A-D3CAEBE89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67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Algorithm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312572" y="2353430"/>
            <a:ext cx="1889039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923606" y="2353430"/>
            <a:ext cx="1431888" cy="605481"/>
          </a:xfrm>
          <a:prstGeom prst="roundRect">
            <a:avLst/>
          </a:prstGeom>
          <a:pattFill prst="wdDnDiag">
            <a:fgClr>
              <a:schemeClr val="bg2">
                <a:lumMod val="75000"/>
              </a:schemeClr>
            </a:fgClr>
            <a:bgClr>
              <a:schemeClr val="bg2">
                <a:lumMod val="5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1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3325709" y="2950884"/>
            <a:ext cx="1672281" cy="605481"/>
          </a:xfrm>
          <a:prstGeom prst="roundRect">
            <a:avLst/>
          </a:prstGeom>
          <a:pattFill prst="wdDnDiag">
            <a:fgClr>
              <a:schemeClr val="bg2">
                <a:lumMod val="75000"/>
              </a:schemeClr>
            </a:fgClr>
            <a:bgClr>
              <a:schemeClr val="bg2">
                <a:lumMod val="5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4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220173" y="3274897"/>
            <a:ext cx="1806917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2616290" y="2031682"/>
            <a:ext cx="2184183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5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7462407" y="2600322"/>
            <a:ext cx="157502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7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5887385" y="3353523"/>
            <a:ext cx="262404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6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0173" y="4133510"/>
            <a:ext cx="8817256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124794" y="4096440"/>
            <a:ext cx="101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time</a:t>
            </a:r>
          </a:p>
        </p:txBody>
      </p:sp>
      <p:sp>
        <p:nvSpPr>
          <p:cNvPr id="14" name="Content Placeholder 12"/>
          <p:cNvSpPr txBox="1">
            <a:spLocks/>
          </p:cNvSpPr>
          <p:nvPr/>
        </p:nvSpPr>
        <p:spPr>
          <a:xfrm>
            <a:off x="424411" y="4706956"/>
            <a:ext cx="8408779" cy="1640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Pick activity you can add with the smallest finish time.</a:t>
            </a:r>
          </a:p>
          <a:p>
            <a:r>
              <a:rPr lang="en-US"/>
              <a:t>Repeat.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B5D0C7-8D05-5848-80B9-B5100B457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464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03165-8569-5145-A0C4-A578D6F14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5B823-1ED3-FB4E-AA04-28A637C74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Homework 6 due today</a:t>
            </a:r>
          </a:p>
          <a:p>
            <a:endParaRPr lang="en-US" dirty="0"/>
          </a:p>
          <a:p>
            <a:r>
              <a:rPr lang="en-US" dirty="0"/>
              <a:t>Homework 7 out later today</a:t>
            </a:r>
          </a:p>
          <a:p>
            <a:endParaRPr lang="en-US" dirty="0"/>
          </a:p>
          <a:p>
            <a:r>
              <a:rPr lang="en-US" dirty="0" err="1"/>
              <a:t>EthiCS</a:t>
            </a:r>
            <a:r>
              <a:rPr lang="en-US" dirty="0"/>
              <a:t> lecture this Friday Mar 1, 10:30am</a:t>
            </a:r>
            <a:endParaRPr lang="en-US" dirty="0">
              <a:solidFill>
                <a:schemeClr val="accent4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6A8560-14C6-3A48-B630-F854B2146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751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Algorithm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312572" y="2353430"/>
            <a:ext cx="1889039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923606" y="2353430"/>
            <a:ext cx="1431888" cy="605481"/>
          </a:xfrm>
          <a:prstGeom prst="roundRect">
            <a:avLst/>
          </a:prstGeom>
          <a:pattFill prst="wdDnDiag">
            <a:fgClr>
              <a:schemeClr val="bg2">
                <a:lumMod val="75000"/>
              </a:schemeClr>
            </a:fgClr>
            <a:bgClr>
              <a:schemeClr val="bg2">
                <a:lumMod val="5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1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3325709" y="2950884"/>
            <a:ext cx="1672281" cy="605481"/>
          </a:xfrm>
          <a:prstGeom prst="roundRect">
            <a:avLst/>
          </a:prstGeom>
          <a:pattFill prst="wdDnDiag">
            <a:fgClr>
              <a:schemeClr val="bg2">
                <a:lumMod val="75000"/>
              </a:schemeClr>
            </a:fgClr>
            <a:bgClr>
              <a:schemeClr val="bg2">
                <a:lumMod val="5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4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220173" y="3274897"/>
            <a:ext cx="1806917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2616290" y="2031682"/>
            <a:ext cx="2184183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5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7462407" y="2600322"/>
            <a:ext cx="157502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7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5887385" y="3353523"/>
            <a:ext cx="262404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6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0173" y="4133510"/>
            <a:ext cx="8817256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124794" y="4096440"/>
            <a:ext cx="101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time</a:t>
            </a:r>
          </a:p>
        </p:txBody>
      </p:sp>
      <p:sp>
        <p:nvSpPr>
          <p:cNvPr id="14" name="Content Placeholder 12"/>
          <p:cNvSpPr txBox="1">
            <a:spLocks/>
          </p:cNvSpPr>
          <p:nvPr/>
        </p:nvSpPr>
        <p:spPr>
          <a:xfrm>
            <a:off x="424411" y="4706956"/>
            <a:ext cx="8408779" cy="1640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Pick activity you can add with the smallest finish time.</a:t>
            </a:r>
          </a:p>
          <a:p>
            <a:r>
              <a:rPr lang="en-US"/>
              <a:t>Repeat.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59EE7F-E1F8-AE4C-8472-3C3381287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9834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Algorithm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312572" y="2353430"/>
            <a:ext cx="1889039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923606" y="2353430"/>
            <a:ext cx="1431888" cy="605481"/>
          </a:xfrm>
          <a:prstGeom prst="roundRect">
            <a:avLst/>
          </a:prstGeom>
          <a:pattFill prst="wdDnDiag">
            <a:fgClr>
              <a:schemeClr val="bg2">
                <a:lumMod val="75000"/>
              </a:schemeClr>
            </a:fgClr>
            <a:bgClr>
              <a:schemeClr val="bg2">
                <a:lumMod val="5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1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3325709" y="2950884"/>
            <a:ext cx="1672281" cy="605481"/>
          </a:xfrm>
          <a:prstGeom prst="roundRect">
            <a:avLst/>
          </a:prstGeom>
          <a:pattFill prst="wdDnDiag">
            <a:fgClr>
              <a:schemeClr val="bg2">
                <a:lumMod val="75000"/>
              </a:schemeClr>
            </a:fgClr>
            <a:bgClr>
              <a:schemeClr val="bg2">
                <a:lumMod val="5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4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220173" y="3274897"/>
            <a:ext cx="1806917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2616290" y="2031682"/>
            <a:ext cx="2184183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5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7462407" y="2600322"/>
            <a:ext cx="157502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7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5887385" y="3353523"/>
            <a:ext cx="2624042" cy="605481"/>
          </a:xfrm>
          <a:prstGeom prst="roundRect">
            <a:avLst/>
          </a:prstGeom>
          <a:pattFill prst="wdDnDiag">
            <a:fgClr>
              <a:schemeClr val="bg2">
                <a:lumMod val="75000"/>
              </a:schemeClr>
            </a:fgClr>
            <a:bgClr>
              <a:schemeClr val="bg2">
                <a:lumMod val="5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6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0173" y="4133510"/>
            <a:ext cx="8817256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124794" y="4096440"/>
            <a:ext cx="101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time</a:t>
            </a:r>
          </a:p>
        </p:txBody>
      </p:sp>
      <p:sp>
        <p:nvSpPr>
          <p:cNvPr id="14" name="Content Placeholder 12"/>
          <p:cNvSpPr txBox="1">
            <a:spLocks/>
          </p:cNvSpPr>
          <p:nvPr/>
        </p:nvSpPr>
        <p:spPr>
          <a:xfrm>
            <a:off x="424411" y="4706956"/>
            <a:ext cx="8408779" cy="1640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Pick activity you can add with the smallest finish time.</a:t>
            </a:r>
          </a:p>
          <a:p>
            <a:r>
              <a:rPr lang="en-US"/>
              <a:t>Repeat.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A4A12A-9394-BF47-8461-A4421C23E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849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Algorithm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312572" y="2353430"/>
            <a:ext cx="1889039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923606" y="2353430"/>
            <a:ext cx="1431888" cy="605481"/>
          </a:xfrm>
          <a:prstGeom prst="roundRect">
            <a:avLst/>
          </a:prstGeom>
          <a:pattFill prst="wdDnDiag">
            <a:fgClr>
              <a:schemeClr val="bg2">
                <a:lumMod val="75000"/>
              </a:schemeClr>
            </a:fgClr>
            <a:bgClr>
              <a:schemeClr val="bg2">
                <a:lumMod val="5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1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3325709" y="2950884"/>
            <a:ext cx="1672281" cy="605481"/>
          </a:xfrm>
          <a:prstGeom prst="roundRect">
            <a:avLst/>
          </a:prstGeom>
          <a:pattFill prst="wdDnDiag">
            <a:fgClr>
              <a:schemeClr val="bg2">
                <a:lumMod val="75000"/>
              </a:schemeClr>
            </a:fgClr>
            <a:bgClr>
              <a:schemeClr val="bg2">
                <a:lumMod val="5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4       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220173" y="3274897"/>
            <a:ext cx="1806917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2616290" y="2031682"/>
            <a:ext cx="2184183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5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7462407" y="2600322"/>
            <a:ext cx="1575022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7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5887385" y="3353523"/>
            <a:ext cx="2624042" cy="605481"/>
          </a:xfrm>
          <a:prstGeom prst="roundRect">
            <a:avLst/>
          </a:prstGeom>
          <a:pattFill prst="wdDnDiag">
            <a:fgClr>
              <a:schemeClr val="bg2">
                <a:lumMod val="75000"/>
              </a:schemeClr>
            </a:fgClr>
            <a:bgClr>
              <a:schemeClr val="bg2">
                <a:lumMod val="5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6 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0173" y="4133510"/>
            <a:ext cx="8817256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124794" y="4096440"/>
            <a:ext cx="101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time</a:t>
            </a:r>
          </a:p>
        </p:txBody>
      </p:sp>
      <p:sp>
        <p:nvSpPr>
          <p:cNvPr id="14" name="Content Placeholder 12"/>
          <p:cNvSpPr txBox="1">
            <a:spLocks/>
          </p:cNvSpPr>
          <p:nvPr/>
        </p:nvSpPr>
        <p:spPr>
          <a:xfrm>
            <a:off x="424411" y="4706956"/>
            <a:ext cx="8408779" cy="1640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Pick activity you can add with the smallest finish time.</a:t>
            </a:r>
          </a:p>
          <a:p>
            <a:r>
              <a:rPr lang="en-US"/>
              <a:t>Repeat.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1AD2EA-AAA0-364F-BA7F-FD2724ADF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390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least it’s fast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53871"/>
            <a:ext cx="7886700" cy="4351338"/>
          </a:xfrm>
        </p:spPr>
        <p:txBody>
          <a:bodyPr/>
          <a:lstStyle/>
          <a:p>
            <a:r>
              <a:rPr lang="en-US" dirty="0"/>
              <a:t>Running time: 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O(n) if the activities are already sorted by finish time.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Otherwise, O(n log(n)) if you have to sort them first.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0191B3-33F2-C149-B66E-E61E8C6F0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4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it </a:t>
            </a:r>
            <a:r>
              <a:rPr lang="en-US" b="1" dirty="0">
                <a:solidFill>
                  <a:srgbClr val="E56B74"/>
                </a:solidFill>
              </a:rPr>
              <a:t>greedy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65594"/>
            <a:ext cx="7886700" cy="4351338"/>
          </a:xfrm>
        </p:spPr>
        <p:txBody>
          <a:bodyPr/>
          <a:lstStyle/>
          <a:p>
            <a:r>
              <a:rPr lang="en-US" dirty="0"/>
              <a:t>At each step in the algorithm, make a choice.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Hey, I can increase my activity set by one, 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And leave lots of room for future choices,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Let’s do that and hope for the best!!!</a:t>
            </a:r>
          </a:p>
          <a:p>
            <a:pPr lvl="1"/>
            <a:endParaRPr lang="en-US" dirty="0">
              <a:solidFill>
                <a:schemeClr val="accent1"/>
              </a:solidFill>
            </a:endParaRPr>
          </a:p>
          <a:p>
            <a:r>
              <a:rPr lang="en-US" b="1" dirty="0">
                <a:solidFill>
                  <a:srgbClr val="E56B74"/>
                </a:solidFill>
              </a:rPr>
              <a:t>Hope</a:t>
            </a:r>
            <a:r>
              <a:rPr lang="en-US" dirty="0"/>
              <a:t> that at the end of the day, this results in a globally optimal solution.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485859" y="5060272"/>
            <a:ext cx="2280416" cy="145666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6CB688-0035-7247-B9E9-5BD8A52BF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16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817" y="1813902"/>
            <a:ext cx="8726366" cy="504409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Does this greedy algorithm for activity selection work?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Yes.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general, when are greedy algorithms a good idea?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When the problem exhibits especially nice optimal substructure.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</a:t>
            </a:r>
            <a:r>
              <a:rPr lang="en-US" dirty="0">
                <a:solidFill>
                  <a:srgbClr val="E56B74"/>
                </a:solidFill>
              </a:rPr>
              <a:t>“greedy” </a:t>
            </a:r>
            <a:r>
              <a:rPr lang="en-US" dirty="0"/>
              <a:t>approach is often the first you’d think of</a:t>
            </a:r>
            <a:r>
              <a:rPr lang="mr-IN" dirty="0"/>
              <a:t>…</a:t>
            </a:r>
            <a:endParaRPr lang="en-US" dirty="0"/>
          </a:p>
          <a:p>
            <a:pPr lvl="1"/>
            <a:r>
              <a:rPr lang="en-US" dirty="0"/>
              <a:t>Why are we getting to it now, in Week 8?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Proving that greedy algorithms work is often not so easy…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89333" y="2292215"/>
            <a:ext cx="3296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F6E6C"/>
                </a:solidFill>
              </a:rPr>
              <a:t>(We will see why in a moment…)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BA42E7-E82E-124D-A753-9D844FC13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0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Activity Selection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312572" y="2353430"/>
            <a:ext cx="1889039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923606" y="2353430"/>
            <a:ext cx="1431888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1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3325709" y="2950884"/>
            <a:ext cx="1672281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4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220173" y="3274897"/>
            <a:ext cx="1806917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2616290" y="2031682"/>
            <a:ext cx="2184183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5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7462407" y="2600322"/>
            <a:ext cx="157502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7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5887385" y="3353523"/>
            <a:ext cx="262404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6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0173" y="4133510"/>
            <a:ext cx="8817256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124794" y="4096440"/>
            <a:ext cx="101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time</a:t>
            </a:r>
          </a:p>
        </p:txBody>
      </p:sp>
      <p:sp>
        <p:nvSpPr>
          <p:cNvPr id="14" name="Content Placeholder 12"/>
          <p:cNvSpPr txBox="1">
            <a:spLocks/>
          </p:cNvSpPr>
          <p:nvPr/>
        </p:nvSpPr>
        <p:spPr>
          <a:xfrm>
            <a:off x="424411" y="4706956"/>
            <a:ext cx="8408779" cy="1640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Pick activity you can add with the smallest finish time.</a:t>
            </a:r>
          </a:p>
          <a:p>
            <a:r>
              <a:rPr lang="en-US"/>
              <a:t>Repeat.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A6353E-155D-5941-B3BD-CF456EBA5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6901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it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06139"/>
            <a:ext cx="7886700" cy="4351338"/>
          </a:xfrm>
        </p:spPr>
        <p:txBody>
          <a:bodyPr/>
          <a:lstStyle/>
          <a:p>
            <a:r>
              <a:rPr lang="en-US" dirty="0"/>
              <a:t>Whenever we make a choice, </a:t>
            </a:r>
            <a:r>
              <a:rPr lang="en-US" b="1" dirty="0">
                <a:solidFill>
                  <a:srgbClr val="CF6E6C"/>
                </a:solidFill>
              </a:rPr>
              <a:t>we don’t rule out an optimal solution.</a:t>
            </a:r>
            <a:endParaRPr lang="en-US" dirty="0"/>
          </a:p>
          <a:p>
            <a:endParaRPr lang="en-US" b="1" dirty="0">
              <a:solidFill>
                <a:srgbClr val="CF6E6C"/>
              </a:solidFill>
            </a:endParaRPr>
          </a:p>
          <a:p>
            <a:endParaRPr lang="en-US" dirty="0">
              <a:solidFill>
                <a:srgbClr val="CF6E6C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12572" y="4503963"/>
            <a:ext cx="1889039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923606" y="4503963"/>
            <a:ext cx="1431888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1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3325709" y="5101417"/>
            <a:ext cx="1672281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4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220173" y="5425430"/>
            <a:ext cx="2790954" cy="605481"/>
          </a:xfrm>
          <a:prstGeom prst="roundRect">
            <a:avLst/>
          </a:prstGeom>
          <a:pattFill prst="wdDnDiag">
            <a:fgClr>
              <a:schemeClr val="bg2">
                <a:lumMod val="75000"/>
              </a:schemeClr>
            </a:fgClr>
            <a:bgClr>
              <a:schemeClr val="bg2">
                <a:lumMod val="5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2616290" y="4182215"/>
            <a:ext cx="2184183" cy="60548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5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7462407" y="4750855"/>
            <a:ext cx="157502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7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5887385" y="5504056"/>
            <a:ext cx="262404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6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0173" y="6284043"/>
            <a:ext cx="8817256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124794" y="6246973"/>
            <a:ext cx="101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time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616290" y="4201222"/>
            <a:ext cx="2184183" cy="60548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</a:t>
            </a:r>
            <a:r>
              <a:rPr lang="en-US" sz="2400" baseline="-25000" dirty="0">
                <a:solidFill>
                  <a:schemeClr val="tx1"/>
                </a:solidFill>
              </a:rPr>
              <a:t>5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312572" y="4503963"/>
            <a:ext cx="1889039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15" name="Rounded Rectangle 14"/>
          <p:cNvSpPr/>
          <p:nvPr/>
        </p:nvSpPr>
        <p:spPr>
          <a:xfrm>
            <a:off x="7452427" y="4746432"/>
            <a:ext cx="1575022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7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415699" y="3210500"/>
            <a:ext cx="3508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67500"/>
                </a:solidFill>
              </a:rPr>
              <a:t>There’s some optimal solution that contains our next choice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55926" y="3247163"/>
            <a:ext cx="15524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67500"/>
                </a:solidFill>
              </a:rPr>
              <a:t>Our next </a:t>
            </a:r>
            <a:r>
              <a:rPr lang="en-US">
                <a:solidFill>
                  <a:srgbClr val="E67500"/>
                </a:solidFill>
              </a:rPr>
              <a:t>choice would be this one:</a:t>
            </a:r>
            <a:endParaRPr lang="en-US" dirty="0">
              <a:solidFill>
                <a:srgbClr val="E67500"/>
              </a:solidFill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EE7D74D1-5394-B442-B993-14932F613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8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Assuming that statement…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272282" cy="4351338"/>
          </a:xfrm>
        </p:spPr>
        <p:txBody>
          <a:bodyPr/>
          <a:lstStyle/>
          <a:p>
            <a:r>
              <a:rPr lang="en-US" b="1" dirty="0">
                <a:solidFill>
                  <a:srgbClr val="CF6E6C"/>
                </a:solidFill>
              </a:rPr>
              <a:t>We never rule out an optimal solution</a:t>
            </a:r>
          </a:p>
          <a:p>
            <a:r>
              <a:rPr lang="en-US" dirty="0"/>
              <a:t>At the end of the algorithm, we’ve got some solution.</a:t>
            </a:r>
          </a:p>
          <a:p>
            <a:r>
              <a:rPr lang="en-US" dirty="0"/>
              <a:t>So it must be optimal.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5556" y="3196166"/>
            <a:ext cx="3276410" cy="31157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72667" y="6127233"/>
            <a:ext cx="4047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Lucky </a:t>
            </a:r>
            <a:r>
              <a:rPr lang="en-US"/>
              <a:t>the Lackadaisical Lemur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67F08-6A99-8C4B-9A1F-B57AC103A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2895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E8AC3-30C2-9C4F-9890-EA1A15737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4743"/>
            <a:ext cx="8750128" cy="1325563"/>
          </a:xfrm>
        </p:spPr>
        <p:txBody>
          <a:bodyPr>
            <a:normAutofit/>
          </a:bodyPr>
          <a:lstStyle/>
          <a:p>
            <a:r>
              <a:rPr lang="en-US" sz="4000" dirty="0"/>
              <a:t>We never rule out an optimal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5D34F-00AB-CE47-A09A-D777BA0F2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7376"/>
            <a:ext cx="7886700" cy="4351338"/>
          </a:xfrm>
        </p:spPr>
        <p:txBody>
          <a:bodyPr/>
          <a:lstStyle/>
          <a:p>
            <a:r>
              <a:rPr lang="en-US" dirty="0"/>
              <a:t>Suppose we’ve already chosen </a:t>
            </a:r>
            <a:r>
              <a:rPr lang="en-US" dirty="0" err="1"/>
              <a:t>a</a:t>
            </a:r>
            <a:r>
              <a:rPr lang="en-US" baseline="-25000" dirty="0" err="1"/>
              <a:t>i</a:t>
            </a:r>
            <a:r>
              <a:rPr lang="en-US" dirty="0"/>
              <a:t>, and there is still an optimal solution T* that extends our choices.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B559495-7305-A746-9264-A880F5821119}"/>
              </a:ext>
            </a:extLst>
          </p:cNvPr>
          <p:cNvSpPr/>
          <p:nvPr/>
        </p:nvSpPr>
        <p:spPr>
          <a:xfrm>
            <a:off x="923606" y="4485023"/>
            <a:ext cx="1431888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</a:t>
            </a:r>
            <a:r>
              <a:rPr lang="en-US" sz="2400" baseline="-25000" dirty="0" err="1"/>
              <a:t>i</a:t>
            </a:r>
            <a:endParaRPr lang="en-US" sz="2400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333AD21-A651-0542-8CD8-AFCB50C788F0}"/>
              </a:ext>
            </a:extLst>
          </p:cNvPr>
          <p:cNvSpPr/>
          <p:nvPr/>
        </p:nvSpPr>
        <p:spPr>
          <a:xfrm>
            <a:off x="220173" y="5406490"/>
            <a:ext cx="2477321" cy="605481"/>
          </a:xfrm>
          <a:prstGeom prst="roundRect">
            <a:avLst/>
          </a:prstGeom>
          <a:pattFill prst="wdUpDiag">
            <a:fgClr>
              <a:schemeClr val="tx1">
                <a:lumMod val="65000"/>
                <a:lumOff val="35000"/>
              </a:schemeClr>
            </a:fgClr>
            <a:bgClr>
              <a:schemeClr val="bg2">
                <a:lumMod val="50000"/>
              </a:schemeClr>
            </a:bgClr>
          </a:patt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E1A3220-7F5D-6444-8302-523E17A71009}"/>
              </a:ext>
            </a:extLst>
          </p:cNvPr>
          <p:cNvSpPr/>
          <p:nvPr/>
        </p:nvSpPr>
        <p:spPr>
          <a:xfrm>
            <a:off x="7462407" y="4731915"/>
            <a:ext cx="1575022" cy="60548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7</a:t>
            </a:r>
            <a:endParaRPr lang="en-US" sz="2400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7673E52-2E27-7B46-A084-C039011080D4}"/>
              </a:ext>
            </a:extLst>
          </p:cNvPr>
          <p:cNvSpPr/>
          <p:nvPr/>
        </p:nvSpPr>
        <p:spPr>
          <a:xfrm>
            <a:off x="5887385" y="5485116"/>
            <a:ext cx="2624042" cy="60548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6</a:t>
            </a:r>
            <a:endParaRPr lang="en-US" sz="24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A4A7B74-DC0D-C848-854D-4CC9EAC544AA}"/>
              </a:ext>
            </a:extLst>
          </p:cNvPr>
          <p:cNvCxnSpPr/>
          <p:nvPr/>
        </p:nvCxnSpPr>
        <p:spPr>
          <a:xfrm>
            <a:off x="220173" y="6265103"/>
            <a:ext cx="8817256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A2B3A44-2DEF-8E46-A7CC-D4C279FFF549}"/>
              </a:ext>
            </a:extLst>
          </p:cNvPr>
          <p:cNvSpPr txBox="1"/>
          <p:nvPr/>
        </p:nvSpPr>
        <p:spPr>
          <a:xfrm>
            <a:off x="8124794" y="6228033"/>
            <a:ext cx="101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time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C909BBD-EB4D-EA41-B7C8-01FFA05BBA06}"/>
              </a:ext>
            </a:extLst>
          </p:cNvPr>
          <p:cNvSpPr/>
          <p:nvPr/>
        </p:nvSpPr>
        <p:spPr>
          <a:xfrm>
            <a:off x="3330067" y="5073230"/>
            <a:ext cx="1672281" cy="60548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</a:t>
            </a:r>
            <a:r>
              <a:rPr lang="en-US" sz="2400" baseline="-25000" dirty="0" err="1"/>
              <a:t>j</a:t>
            </a:r>
            <a:endParaRPr lang="en-US" sz="2400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4A78F0B-98A8-724F-844C-F041BD46A118}"/>
              </a:ext>
            </a:extLst>
          </p:cNvPr>
          <p:cNvSpPr/>
          <p:nvPr/>
        </p:nvSpPr>
        <p:spPr>
          <a:xfrm>
            <a:off x="2620648" y="4166385"/>
            <a:ext cx="2184183" cy="60548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</a:t>
            </a:r>
            <a:r>
              <a:rPr lang="en-US" sz="2400" baseline="-25000" dirty="0" err="1"/>
              <a:t>k</a:t>
            </a:r>
            <a:endParaRPr lang="en-US" sz="24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E8B21D4-8CC2-B641-ABDB-8CAB006E104E}"/>
              </a:ext>
            </a:extLst>
          </p:cNvPr>
          <p:cNvCxnSpPr/>
          <p:nvPr/>
        </p:nvCxnSpPr>
        <p:spPr>
          <a:xfrm flipV="1">
            <a:off x="2385724" y="3727003"/>
            <a:ext cx="12067" cy="2854230"/>
          </a:xfrm>
          <a:prstGeom prst="line">
            <a:avLst/>
          </a:prstGeom>
          <a:ln w="73025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F3D3077-7C84-A04A-9C06-619F70ABB16A}"/>
              </a:ext>
            </a:extLst>
          </p:cNvPr>
          <p:cNvSpPr/>
          <p:nvPr/>
        </p:nvSpPr>
        <p:spPr>
          <a:xfrm>
            <a:off x="5316980" y="4489353"/>
            <a:ext cx="1889039" cy="60548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E1E929D6-4E92-AA4D-A8E9-A2D18F4CC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021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4495"/>
            <a:ext cx="7886700" cy="5346981"/>
          </a:xfrm>
        </p:spPr>
        <p:txBody>
          <a:bodyPr>
            <a:normAutofit/>
          </a:bodyPr>
          <a:lstStyle/>
          <a:p>
            <a:r>
              <a:rPr lang="en-US" dirty="0"/>
              <a:t>FAQ: What’s the best way to prepare for the final?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Practice problems!  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If Section/HW aren’t enough for you, there are plenty in Algorithms Illuminated and in CLRS (which is available for free via the Stanford library).  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We’ll also be posting practice finals.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When you are reading the book or (re)watching lectures or section, try to guess what comes next.  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If we state a lemma, close the book or pause the video, and try to prove the lemma.  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If we’ve seen the intuition for an algorithm, try to write down pseudocode.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Try the HW on your own before collaborating.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D56C6E-BD5B-5C46-8108-B31657C66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FF170-42D9-E44F-9C55-E217B723EC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38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E8AC3-30C2-9C4F-9890-EA1A15737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4743"/>
            <a:ext cx="8750128" cy="1325563"/>
          </a:xfrm>
        </p:spPr>
        <p:txBody>
          <a:bodyPr>
            <a:normAutofit/>
          </a:bodyPr>
          <a:lstStyle/>
          <a:p>
            <a:r>
              <a:rPr lang="en-US" sz="4000" dirty="0"/>
              <a:t>We never rule out an optimal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5D34F-00AB-CE47-A09A-D777BA0F2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7376"/>
            <a:ext cx="7886700" cy="4351338"/>
          </a:xfrm>
        </p:spPr>
        <p:txBody>
          <a:bodyPr/>
          <a:lstStyle/>
          <a:p>
            <a:r>
              <a:rPr lang="en-US" dirty="0"/>
              <a:t>Suppose we’ve already chosen </a:t>
            </a:r>
            <a:r>
              <a:rPr lang="en-US" dirty="0" err="1"/>
              <a:t>a</a:t>
            </a:r>
            <a:r>
              <a:rPr lang="en-US" baseline="-25000" dirty="0" err="1"/>
              <a:t>i</a:t>
            </a:r>
            <a:r>
              <a:rPr lang="en-US" dirty="0"/>
              <a:t>, and there is still an optimal solution T* that extends our choices.</a:t>
            </a:r>
          </a:p>
          <a:p>
            <a:r>
              <a:rPr lang="en-US" dirty="0"/>
              <a:t>Now consider the next choice we make, say it’s </a:t>
            </a:r>
            <a:r>
              <a:rPr lang="en-US" dirty="0" err="1"/>
              <a:t>a</a:t>
            </a:r>
            <a:r>
              <a:rPr lang="en-US" baseline="-25000" dirty="0" err="1"/>
              <a:t>k</a:t>
            </a:r>
            <a:r>
              <a:rPr lang="en-US" dirty="0"/>
              <a:t>.</a:t>
            </a:r>
          </a:p>
          <a:p>
            <a:r>
              <a:rPr lang="en-US" dirty="0">
                <a:solidFill>
                  <a:schemeClr val="accent4"/>
                </a:solidFill>
              </a:rPr>
              <a:t>If </a:t>
            </a:r>
            <a:r>
              <a:rPr lang="en-US" dirty="0" err="1">
                <a:solidFill>
                  <a:schemeClr val="accent4"/>
                </a:solidFill>
              </a:rPr>
              <a:t>a</a:t>
            </a:r>
            <a:r>
              <a:rPr lang="en-US" baseline="-25000" dirty="0" err="1">
                <a:solidFill>
                  <a:schemeClr val="accent4"/>
                </a:solidFill>
              </a:rPr>
              <a:t>k</a:t>
            </a:r>
            <a:r>
              <a:rPr lang="en-US" dirty="0">
                <a:solidFill>
                  <a:schemeClr val="accent4"/>
                </a:solidFill>
              </a:rPr>
              <a:t> is in T*, we’re still on track.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B559495-7305-A746-9264-A880F5821119}"/>
              </a:ext>
            </a:extLst>
          </p:cNvPr>
          <p:cNvSpPr/>
          <p:nvPr/>
        </p:nvSpPr>
        <p:spPr>
          <a:xfrm>
            <a:off x="923606" y="4485023"/>
            <a:ext cx="1431888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</a:t>
            </a:r>
            <a:r>
              <a:rPr lang="en-US" sz="2400" baseline="-25000" dirty="0" err="1"/>
              <a:t>i</a:t>
            </a:r>
            <a:endParaRPr lang="en-US" sz="2400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333AD21-A651-0542-8CD8-AFCB50C788F0}"/>
              </a:ext>
            </a:extLst>
          </p:cNvPr>
          <p:cNvSpPr/>
          <p:nvPr/>
        </p:nvSpPr>
        <p:spPr>
          <a:xfrm>
            <a:off x="220173" y="5406490"/>
            <a:ext cx="2477321" cy="605481"/>
          </a:xfrm>
          <a:prstGeom prst="roundRect">
            <a:avLst/>
          </a:prstGeom>
          <a:pattFill prst="wdUpDiag">
            <a:fgClr>
              <a:schemeClr val="tx1">
                <a:lumMod val="65000"/>
                <a:lumOff val="35000"/>
              </a:schemeClr>
            </a:fgClr>
            <a:bgClr>
              <a:schemeClr val="bg2">
                <a:lumMod val="50000"/>
              </a:schemeClr>
            </a:bgClr>
          </a:patt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E1A3220-7F5D-6444-8302-523E17A71009}"/>
              </a:ext>
            </a:extLst>
          </p:cNvPr>
          <p:cNvSpPr/>
          <p:nvPr/>
        </p:nvSpPr>
        <p:spPr>
          <a:xfrm>
            <a:off x="7462407" y="4731915"/>
            <a:ext cx="1575022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7</a:t>
            </a:r>
            <a:endParaRPr lang="en-US" sz="2400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7673E52-2E27-7B46-A084-C039011080D4}"/>
              </a:ext>
            </a:extLst>
          </p:cNvPr>
          <p:cNvSpPr/>
          <p:nvPr/>
        </p:nvSpPr>
        <p:spPr>
          <a:xfrm>
            <a:off x="5887385" y="5485116"/>
            <a:ext cx="2624042" cy="60548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6</a:t>
            </a:r>
            <a:endParaRPr lang="en-US" sz="24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A4A7B74-DC0D-C848-854D-4CC9EAC544AA}"/>
              </a:ext>
            </a:extLst>
          </p:cNvPr>
          <p:cNvCxnSpPr/>
          <p:nvPr/>
        </p:nvCxnSpPr>
        <p:spPr>
          <a:xfrm>
            <a:off x="220173" y="6265103"/>
            <a:ext cx="8817256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A2B3A44-2DEF-8E46-A7CC-D4C279FFF549}"/>
              </a:ext>
            </a:extLst>
          </p:cNvPr>
          <p:cNvSpPr txBox="1"/>
          <p:nvPr/>
        </p:nvSpPr>
        <p:spPr>
          <a:xfrm>
            <a:off x="8124794" y="6228033"/>
            <a:ext cx="101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time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C909BBD-EB4D-EA41-B7C8-01FFA05BBA06}"/>
              </a:ext>
            </a:extLst>
          </p:cNvPr>
          <p:cNvSpPr/>
          <p:nvPr/>
        </p:nvSpPr>
        <p:spPr>
          <a:xfrm>
            <a:off x="3330067" y="5073230"/>
            <a:ext cx="1672281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</a:t>
            </a:r>
            <a:r>
              <a:rPr lang="en-US" sz="2400" baseline="-25000" dirty="0" err="1"/>
              <a:t>j</a:t>
            </a:r>
            <a:endParaRPr lang="en-US" sz="2400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4A78F0B-98A8-724F-844C-F041BD46A118}"/>
              </a:ext>
            </a:extLst>
          </p:cNvPr>
          <p:cNvSpPr/>
          <p:nvPr/>
        </p:nvSpPr>
        <p:spPr>
          <a:xfrm>
            <a:off x="2620648" y="4166385"/>
            <a:ext cx="2184183" cy="60548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</a:t>
            </a:r>
            <a:r>
              <a:rPr lang="en-US" sz="2400" baseline="-25000" dirty="0" err="1"/>
              <a:t>k</a:t>
            </a:r>
            <a:endParaRPr lang="en-US" sz="24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E8B21D4-8CC2-B641-ABDB-8CAB006E104E}"/>
              </a:ext>
            </a:extLst>
          </p:cNvPr>
          <p:cNvCxnSpPr/>
          <p:nvPr/>
        </p:nvCxnSpPr>
        <p:spPr>
          <a:xfrm flipV="1">
            <a:off x="2385724" y="3727003"/>
            <a:ext cx="12067" cy="2854230"/>
          </a:xfrm>
          <a:prstGeom prst="line">
            <a:avLst/>
          </a:prstGeom>
          <a:ln w="73025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F3D3077-7C84-A04A-9C06-619F70ABB16A}"/>
              </a:ext>
            </a:extLst>
          </p:cNvPr>
          <p:cNvSpPr/>
          <p:nvPr/>
        </p:nvSpPr>
        <p:spPr>
          <a:xfrm>
            <a:off x="5316980" y="4489353"/>
            <a:ext cx="1889039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E1A75CDC-14C0-5043-829B-C3D80F1B1442}"/>
              </a:ext>
            </a:extLst>
          </p:cNvPr>
          <p:cNvSpPr/>
          <p:nvPr/>
        </p:nvSpPr>
        <p:spPr>
          <a:xfrm rot="9647726">
            <a:off x="4492848" y="4115653"/>
            <a:ext cx="902044" cy="494271"/>
          </a:xfrm>
          <a:prstGeom prst="rightArrow">
            <a:avLst/>
          </a:prstGeom>
          <a:solidFill>
            <a:srgbClr val="CF6E6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93152E-6598-8D48-A0A3-394121B6E945}"/>
              </a:ext>
            </a:extLst>
          </p:cNvPr>
          <p:cNvSpPr txBox="1"/>
          <p:nvPr/>
        </p:nvSpPr>
        <p:spPr>
          <a:xfrm>
            <a:off x="5403696" y="3788702"/>
            <a:ext cx="2434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Greedy algorithm would choose this one.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16AEDB17-993D-E547-9A60-D4C979EE6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E8AC3-30C2-9C4F-9890-EA1A15737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4743"/>
            <a:ext cx="8750128" cy="1325563"/>
          </a:xfrm>
        </p:spPr>
        <p:txBody>
          <a:bodyPr>
            <a:normAutofit/>
          </a:bodyPr>
          <a:lstStyle/>
          <a:p>
            <a:r>
              <a:rPr lang="en-US" sz="4000" dirty="0"/>
              <a:t>We never rule out an optimal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5D34F-00AB-CE47-A09A-D777BA0F2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7376"/>
            <a:ext cx="7886700" cy="4351338"/>
          </a:xfrm>
        </p:spPr>
        <p:txBody>
          <a:bodyPr/>
          <a:lstStyle/>
          <a:p>
            <a:r>
              <a:rPr lang="en-US" dirty="0"/>
              <a:t>Suppose we’ve already chosen </a:t>
            </a:r>
            <a:r>
              <a:rPr lang="en-US" dirty="0" err="1"/>
              <a:t>a</a:t>
            </a:r>
            <a:r>
              <a:rPr lang="en-US" baseline="-25000" dirty="0" err="1"/>
              <a:t>i</a:t>
            </a:r>
            <a:r>
              <a:rPr lang="en-US" dirty="0"/>
              <a:t>, and there is still an optimal solution T* that extends our choices.</a:t>
            </a:r>
          </a:p>
          <a:p>
            <a:r>
              <a:rPr lang="en-US" dirty="0"/>
              <a:t>Now consider the next choice we make, say it’s </a:t>
            </a:r>
            <a:r>
              <a:rPr lang="en-US" dirty="0" err="1"/>
              <a:t>a</a:t>
            </a:r>
            <a:r>
              <a:rPr lang="en-US" baseline="-25000" dirty="0" err="1"/>
              <a:t>k</a:t>
            </a:r>
            <a:r>
              <a:rPr lang="en-US" dirty="0"/>
              <a:t>.</a:t>
            </a:r>
          </a:p>
          <a:p>
            <a:r>
              <a:rPr lang="en-US" dirty="0">
                <a:solidFill>
                  <a:schemeClr val="accent4"/>
                </a:solidFill>
              </a:rPr>
              <a:t>If </a:t>
            </a:r>
            <a:r>
              <a:rPr lang="en-US" dirty="0" err="1">
                <a:solidFill>
                  <a:schemeClr val="accent4"/>
                </a:solidFill>
              </a:rPr>
              <a:t>a</a:t>
            </a:r>
            <a:r>
              <a:rPr lang="en-US" baseline="-25000" dirty="0" err="1">
                <a:solidFill>
                  <a:schemeClr val="accent4"/>
                </a:solidFill>
              </a:rPr>
              <a:t>k</a:t>
            </a:r>
            <a:r>
              <a:rPr lang="en-US" dirty="0">
                <a:solidFill>
                  <a:schemeClr val="accent4"/>
                </a:solidFill>
              </a:rPr>
              <a:t> is </a:t>
            </a:r>
            <a:r>
              <a:rPr lang="en-US" b="1" dirty="0">
                <a:solidFill>
                  <a:schemeClr val="accent4"/>
                </a:solidFill>
              </a:rPr>
              <a:t>not</a:t>
            </a:r>
            <a:r>
              <a:rPr lang="en-US" dirty="0">
                <a:solidFill>
                  <a:schemeClr val="accent4"/>
                </a:solidFill>
              </a:rPr>
              <a:t> in T*…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B559495-7305-A746-9264-A880F5821119}"/>
              </a:ext>
            </a:extLst>
          </p:cNvPr>
          <p:cNvSpPr/>
          <p:nvPr/>
        </p:nvSpPr>
        <p:spPr>
          <a:xfrm>
            <a:off x="923606" y="4485023"/>
            <a:ext cx="1431888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</a:t>
            </a:r>
            <a:r>
              <a:rPr lang="en-US" sz="2400" baseline="-25000" dirty="0" err="1"/>
              <a:t>i</a:t>
            </a:r>
            <a:endParaRPr lang="en-US" sz="2400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333AD21-A651-0542-8CD8-AFCB50C788F0}"/>
              </a:ext>
            </a:extLst>
          </p:cNvPr>
          <p:cNvSpPr/>
          <p:nvPr/>
        </p:nvSpPr>
        <p:spPr>
          <a:xfrm>
            <a:off x="220173" y="5406490"/>
            <a:ext cx="2477321" cy="605481"/>
          </a:xfrm>
          <a:prstGeom prst="roundRect">
            <a:avLst/>
          </a:prstGeom>
          <a:pattFill prst="wdUpDiag">
            <a:fgClr>
              <a:schemeClr val="tx1">
                <a:lumMod val="65000"/>
                <a:lumOff val="35000"/>
              </a:schemeClr>
            </a:fgClr>
            <a:bgClr>
              <a:schemeClr val="bg2">
                <a:lumMod val="50000"/>
              </a:schemeClr>
            </a:bgClr>
          </a:patt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E1A3220-7F5D-6444-8302-523E17A71009}"/>
              </a:ext>
            </a:extLst>
          </p:cNvPr>
          <p:cNvSpPr/>
          <p:nvPr/>
        </p:nvSpPr>
        <p:spPr>
          <a:xfrm>
            <a:off x="7462407" y="4731915"/>
            <a:ext cx="1575022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7</a:t>
            </a:r>
            <a:endParaRPr lang="en-US" sz="2400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7673E52-2E27-7B46-A084-C039011080D4}"/>
              </a:ext>
            </a:extLst>
          </p:cNvPr>
          <p:cNvSpPr/>
          <p:nvPr/>
        </p:nvSpPr>
        <p:spPr>
          <a:xfrm>
            <a:off x="5887385" y="5485116"/>
            <a:ext cx="2624042" cy="60548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6</a:t>
            </a:r>
            <a:endParaRPr lang="en-US" sz="24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A4A7B74-DC0D-C848-854D-4CC9EAC544AA}"/>
              </a:ext>
            </a:extLst>
          </p:cNvPr>
          <p:cNvCxnSpPr/>
          <p:nvPr/>
        </p:nvCxnSpPr>
        <p:spPr>
          <a:xfrm>
            <a:off x="220173" y="6265103"/>
            <a:ext cx="8817256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A2B3A44-2DEF-8E46-A7CC-D4C279FFF549}"/>
              </a:ext>
            </a:extLst>
          </p:cNvPr>
          <p:cNvSpPr txBox="1"/>
          <p:nvPr/>
        </p:nvSpPr>
        <p:spPr>
          <a:xfrm>
            <a:off x="8124794" y="6228033"/>
            <a:ext cx="101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time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C909BBD-EB4D-EA41-B7C8-01FFA05BBA06}"/>
              </a:ext>
            </a:extLst>
          </p:cNvPr>
          <p:cNvSpPr/>
          <p:nvPr/>
        </p:nvSpPr>
        <p:spPr>
          <a:xfrm>
            <a:off x="3330067" y="5073230"/>
            <a:ext cx="1672281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</a:t>
            </a:r>
            <a:r>
              <a:rPr lang="en-US" sz="2400" baseline="-25000" dirty="0" err="1"/>
              <a:t>j</a:t>
            </a:r>
            <a:endParaRPr lang="en-US" sz="2400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4A78F0B-98A8-724F-844C-F041BD46A118}"/>
              </a:ext>
            </a:extLst>
          </p:cNvPr>
          <p:cNvSpPr/>
          <p:nvPr/>
        </p:nvSpPr>
        <p:spPr>
          <a:xfrm>
            <a:off x="2620648" y="4166385"/>
            <a:ext cx="2184183" cy="60548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</a:t>
            </a:r>
            <a:r>
              <a:rPr lang="en-US" sz="2400" baseline="-25000" dirty="0" err="1"/>
              <a:t>k</a:t>
            </a:r>
            <a:endParaRPr lang="en-US" sz="24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E8B21D4-8CC2-B641-ABDB-8CAB006E104E}"/>
              </a:ext>
            </a:extLst>
          </p:cNvPr>
          <p:cNvCxnSpPr/>
          <p:nvPr/>
        </p:nvCxnSpPr>
        <p:spPr>
          <a:xfrm flipV="1">
            <a:off x="2385724" y="3727003"/>
            <a:ext cx="12067" cy="2854230"/>
          </a:xfrm>
          <a:prstGeom prst="line">
            <a:avLst/>
          </a:prstGeom>
          <a:ln w="73025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F3D3077-7C84-A04A-9C06-619F70ABB16A}"/>
              </a:ext>
            </a:extLst>
          </p:cNvPr>
          <p:cNvSpPr/>
          <p:nvPr/>
        </p:nvSpPr>
        <p:spPr>
          <a:xfrm>
            <a:off x="5316980" y="4489353"/>
            <a:ext cx="1889039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E1A75CDC-14C0-5043-829B-C3D80F1B1442}"/>
              </a:ext>
            </a:extLst>
          </p:cNvPr>
          <p:cNvSpPr/>
          <p:nvPr/>
        </p:nvSpPr>
        <p:spPr>
          <a:xfrm rot="9647726">
            <a:off x="4492848" y="4115653"/>
            <a:ext cx="902044" cy="494271"/>
          </a:xfrm>
          <a:prstGeom prst="rightArrow">
            <a:avLst/>
          </a:prstGeom>
          <a:solidFill>
            <a:srgbClr val="CF6E6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93152E-6598-8D48-A0A3-394121B6E945}"/>
              </a:ext>
            </a:extLst>
          </p:cNvPr>
          <p:cNvSpPr txBox="1"/>
          <p:nvPr/>
        </p:nvSpPr>
        <p:spPr>
          <a:xfrm>
            <a:off x="5403696" y="3788702"/>
            <a:ext cx="2434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Greedy algorithm would choose this one.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ABD5EAE7-FA43-ED45-BBE1-43027751D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848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E8AC3-30C2-9C4F-9890-EA1A15737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4743"/>
            <a:ext cx="8750128" cy="1325563"/>
          </a:xfrm>
        </p:spPr>
        <p:txBody>
          <a:bodyPr>
            <a:normAutofit/>
          </a:bodyPr>
          <a:lstStyle/>
          <a:p>
            <a:r>
              <a:rPr lang="en-US" sz="4000" dirty="0"/>
              <a:t>We never rule out an optimal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5D34F-00AB-CE47-A09A-D777BA0F2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417376"/>
            <a:ext cx="8305285" cy="4351338"/>
          </a:xfrm>
        </p:spPr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If </a:t>
            </a:r>
            <a:r>
              <a:rPr lang="en-US" dirty="0" err="1">
                <a:solidFill>
                  <a:schemeClr val="accent4"/>
                </a:solidFill>
              </a:rPr>
              <a:t>a</a:t>
            </a:r>
            <a:r>
              <a:rPr lang="en-US" baseline="-25000" dirty="0" err="1">
                <a:solidFill>
                  <a:schemeClr val="accent4"/>
                </a:solidFill>
              </a:rPr>
              <a:t>k</a:t>
            </a:r>
            <a:r>
              <a:rPr lang="en-US" dirty="0">
                <a:solidFill>
                  <a:schemeClr val="accent4"/>
                </a:solidFill>
              </a:rPr>
              <a:t> is </a:t>
            </a:r>
            <a:r>
              <a:rPr lang="en-US" b="1" dirty="0">
                <a:solidFill>
                  <a:schemeClr val="accent4"/>
                </a:solidFill>
              </a:rPr>
              <a:t>not</a:t>
            </a:r>
            <a:r>
              <a:rPr lang="en-US" dirty="0">
                <a:solidFill>
                  <a:schemeClr val="accent4"/>
                </a:solidFill>
              </a:rPr>
              <a:t> in T*…</a:t>
            </a:r>
          </a:p>
          <a:p>
            <a:r>
              <a:rPr lang="en-US" dirty="0"/>
              <a:t>Let </a:t>
            </a:r>
            <a:r>
              <a:rPr lang="en-US" dirty="0" err="1"/>
              <a:t>a</a:t>
            </a:r>
            <a:r>
              <a:rPr lang="en-US" baseline="-25000" dirty="0" err="1"/>
              <a:t>j</a:t>
            </a:r>
            <a:r>
              <a:rPr lang="en-US" dirty="0"/>
              <a:t> be the activity in T* with the smallest end time.</a:t>
            </a:r>
          </a:p>
          <a:p>
            <a:r>
              <a:rPr lang="en-US" dirty="0"/>
              <a:t>Now consider schedule T you get by swapping </a:t>
            </a:r>
            <a:r>
              <a:rPr lang="en-US" dirty="0" err="1"/>
              <a:t>a</a:t>
            </a:r>
            <a:r>
              <a:rPr lang="en-US" baseline="-25000" dirty="0" err="1"/>
              <a:t>j</a:t>
            </a:r>
            <a:r>
              <a:rPr lang="en-US" dirty="0"/>
              <a:t> for </a:t>
            </a:r>
            <a:r>
              <a:rPr lang="en-US" dirty="0" err="1"/>
              <a:t>a</a:t>
            </a:r>
            <a:r>
              <a:rPr lang="en-US" baseline="-25000" dirty="0" err="1"/>
              <a:t>k</a:t>
            </a:r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B559495-7305-A746-9264-A880F5821119}"/>
              </a:ext>
            </a:extLst>
          </p:cNvPr>
          <p:cNvSpPr/>
          <p:nvPr/>
        </p:nvSpPr>
        <p:spPr>
          <a:xfrm>
            <a:off x="923606" y="4485023"/>
            <a:ext cx="1431888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</a:t>
            </a:r>
            <a:r>
              <a:rPr lang="en-US" sz="2400" baseline="-25000" dirty="0" err="1"/>
              <a:t>i</a:t>
            </a:r>
            <a:endParaRPr lang="en-US" sz="2400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333AD21-A651-0542-8CD8-AFCB50C788F0}"/>
              </a:ext>
            </a:extLst>
          </p:cNvPr>
          <p:cNvSpPr/>
          <p:nvPr/>
        </p:nvSpPr>
        <p:spPr>
          <a:xfrm>
            <a:off x="220173" y="5406490"/>
            <a:ext cx="2477321" cy="605481"/>
          </a:xfrm>
          <a:prstGeom prst="roundRect">
            <a:avLst/>
          </a:prstGeom>
          <a:pattFill prst="wdUpDiag">
            <a:fgClr>
              <a:schemeClr val="tx1">
                <a:lumMod val="65000"/>
                <a:lumOff val="35000"/>
              </a:schemeClr>
            </a:fgClr>
            <a:bgClr>
              <a:schemeClr val="bg2">
                <a:lumMod val="50000"/>
              </a:schemeClr>
            </a:bgClr>
          </a:patt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E1A3220-7F5D-6444-8302-523E17A71009}"/>
              </a:ext>
            </a:extLst>
          </p:cNvPr>
          <p:cNvSpPr/>
          <p:nvPr/>
        </p:nvSpPr>
        <p:spPr>
          <a:xfrm>
            <a:off x="7462407" y="4731915"/>
            <a:ext cx="1575022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7</a:t>
            </a:r>
            <a:endParaRPr lang="en-US" sz="2400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7673E52-2E27-7B46-A084-C039011080D4}"/>
              </a:ext>
            </a:extLst>
          </p:cNvPr>
          <p:cNvSpPr/>
          <p:nvPr/>
        </p:nvSpPr>
        <p:spPr>
          <a:xfrm>
            <a:off x="5887385" y="5485116"/>
            <a:ext cx="2624042" cy="60548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6</a:t>
            </a:r>
            <a:endParaRPr lang="en-US" sz="24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A4A7B74-DC0D-C848-854D-4CC9EAC544AA}"/>
              </a:ext>
            </a:extLst>
          </p:cNvPr>
          <p:cNvCxnSpPr/>
          <p:nvPr/>
        </p:nvCxnSpPr>
        <p:spPr>
          <a:xfrm>
            <a:off x="220173" y="6265103"/>
            <a:ext cx="8817256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A2B3A44-2DEF-8E46-A7CC-D4C279FFF549}"/>
              </a:ext>
            </a:extLst>
          </p:cNvPr>
          <p:cNvSpPr txBox="1"/>
          <p:nvPr/>
        </p:nvSpPr>
        <p:spPr>
          <a:xfrm>
            <a:off x="8124794" y="6228033"/>
            <a:ext cx="101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time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C909BBD-EB4D-EA41-B7C8-01FFA05BBA06}"/>
              </a:ext>
            </a:extLst>
          </p:cNvPr>
          <p:cNvSpPr/>
          <p:nvPr/>
        </p:nvSpPr>
        <p:spPr>
          <a:xfrm>
            <a:off x="3330067" y="5073230"/>
            <a:ext cx="1672281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</a:t>
            </a:r>
            <a:r>
              <a:rPr lang="en-US" sz="2400" baseline="-25000" dirty="0" err="1"/>
              <a:t>j</a:t>
            </a:r>
            <a:endParaRPr lang="en-US" sz="2400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4A78F0B-98A8-724F-844C-F041BD46A118}"/>
              </a:ext>
            </a:extLst>
          </p:cNvPr>
          <p:cNvSpPr/>
          <p:nvPr/>
        </p:nvSpPr>
        <p:spPr>
          <a:xfrm>
            <a:off x="2620648" y="4166385"/>
            <a:ext cx="2184183" cy="60548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</a:t>
            </a:r>
            <a:r>
              <a:rPr lang="en-US" sz="2400" baseline="-25000" dirty="0" err="1"/>
              <a:t>k</a:t>
            </a:r>
            <a:endParaRPr lang="en-US" sz="24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E8B21D4-8CC2-B641-ABDB-8CAB006E104E}"/>
              </a:ext>
            </a:extLst>
          </p:cNvPr>
          <p:cNvCxnSpPr/>
          <p:nvPr/>
        </p:nvCxnSpPr>
        <p:spPr>
          <a:xfrm flipV="1">
            <a:off x="2385724" y="3727003"/>
            <a:ext cx="12067" cy="2854230"/>
          </a:xfrm>
          <a:prstGeom prst="line">
            <a:avLst/>
          </a:prstGeom>
          <a:ln w="73025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F3D3077-7C84-A04A-9C06-619F70ABB16A}"/>
              </a:ext>
            </a:extLst>
          </p:cNvPr>
          <p:cNvSpPr/>
          <p:nvPr/>
        </p:nvSpPr>
        <p:spPr>
          <a:xfrm>
            <a:off x="5316980" y="4489353"/>
            <a:ext cx="1889039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E1A75CDC-14C0-5043-829B-C3D80F1B1442}"/>
              </a:ext>
            </a:extLst>
          </p:cNvPr>
          <p:cNvSpPr/>
          <p:nvPr/>
        </p:nvSpPr>
        <p:spPr>
          <a:xfrm rot="9647726">
            <a:off x="4492848" y="4115653"/>
            <a:ext cx="902044" cy="494271"/>
          </a:xfrm>
          <a:prstGeom prst="rightArrow">
            <a:avLst/>
          </a:prstGeom>
          <a:solidFill>
            <a:srgbClr val="CF6E6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93152E-6598-8D48-A0A3-394121B6E945}"/>
              </a:ext>
            </a:extLst>
          </p:cNvPr>
          <p:cNvSpPr txBox="1"/>
          <p:nvPr/>
        </p:nvSpPr>
        <p:spPr>
          <a:xfrm>
            <a:off x="5403696" y="3788702"/>
            <a:ext cx="2434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Greedy algorithm would choose this one.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C48A49-1787-B740-8536-E8FB09016FA2}"/>
              </a:ext>
            </a:extLst>
          </p:cNvPr>
          <p:cNvSpPr txBox="1"/>
          <p:nvPr/>
        </p:nvSpPr>
        <p:spPr>
          <a:xfrm>
            <a:off x="8249918" y="852903"/>
            <a:ext cx="1099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ctd</a:t>
            </a:r>
            <a:r>
              <a:rPr lang="en-US" dirty="0"/>
              <a:t>.</a:t>
            </a: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AF15D081-60EE-7B49-A9F8-0DA1199700BC}"/>
              </a:ext>
            </a:extLst>
          </p:cNvPr>
          <p:cNvSpPr/>
          <p:nvPr/>
        </p:nvSpPr>
        <p:spPr>
          <a:xfrm rot="13827341">
            <a:off x="4403154" y="5467667"/>
            <a:ext cx="638338" cy="435381"/>
          </a:xfrm>
          <a:prstGeom prst="rightArrow">
            <a:avLst/>
          </a:prstGeom>
          <a:solidFill>
            <a:srgbClr val="CF6E6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E7C6CD9-CFC8-9348-8005-2901BC8DF927}"/>
              </a:ext>
            </a:extLst>
          </p:cNvPr>
          <p:cNvSpPr txBox="1"/>
          <p:nvPr/>
        </p:nvSpPr>
        <p:spPr>
          <a:xfrm>
            <a:off x="3827218" y="5907689"/>
            <a:ext cx="2434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Consider this one.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B75B45E6-0B29-454D-B17E-C96513FC3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86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E8AC3-30C2-9C4F-9890-EA1A15737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4743"/>
            <a:ext cx="8750128" cy="1325563"/>
          </a:xfrm>
        </p:spPr>
        <p:txBody>
          <a:bodyPr>
            <a:normAutofit/>
          </a:bodyPr>
          <a:lstStyle/>
          <a:p>
            <a:r>
              <a:rPr lang="en-US" sz="4000" dirty="0"/>
              <a:t>We never rule out an optimal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5D34F-00AB-CE47-A09A-D777BA0F2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417376"/>
            <a:ext cx="8305285" cy="4351338"/>
          </a:xfrm>
        </p:spPr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If </a:t>
            </a:r>
            <a:r>
              <a:rPr lang="en-US" dirty="0" err="1">
                <a:solidFill>
                  <a:schemeClr val="accent4"/>
                </a:solidFill>
              </a:rPr>
              <a:t>a</a:t>
            </a:r>
            <a:r>
              <a:rPr lang="en-US" baseline="-25000" dirty="0" err="1">
                <a:solidFill>
                  <a:schemeClr val="accent4"/>
                </a:solidFill>
              </a:rPr>
              <a:t>k</a:t>
            </a:r>
            <a:r>
              <a:rPr lang="en-US" dirty="0">
                <a:solidFill>
                  <a:schemeClr val="accent4"/>
                </a:solidFill>
              </a:rPr>
              <a:t> is </a:t>
            </a:r>
            <a:r>
              <a:rPr lang="en-US" b="1" dirty="0">
                <a:solidFill>
                  <a:schemeClr val="accent4"/>
                </a:solidFill>
              </a:rPr>
              <a:t>not</a:t>
            </a:r>
            <a:r>
              <a:rPr lang="en-US" dirty="0">
                <a:solidFill>
                  <a:schemeClr val="accent4"/>
                </a:solidFill>
              </a:rPr>
              <a:t> in T*…</a:t>
            </a:r>
          </a:p>
          <a:p>
            <a:r>
              <a:rPr lang="en-US" dirty="0"/>
              <a:t>Let </a:t>
            </a:r>
            <a:r>
              <a:rPr lang="en-US" dirty="0" err="1"/>
              <a:t>a</a:t>
            </a:r>
            <a:r>
              <a:rPr lang="en-US" baseline="-25000" dirty="0" err="1"/>
              <a:t>j</a:t>
            </a:r>
            <a:r>
              <a:rPr lang="en-US" dirty="0"/>
              <a:t> be the activity in T* (after </a:t>
            </a:r>
            <a:r>
              <a:rPr lang="en-US" dirty="0" err="1"/>
              <a:t>a</a:t>
            </a:r>
            <a:r>
              <a:rPr lang="en-US" baseline="-25000" dirty="0" err="1"/>
              <a:t>i</a:t>
            </a:r>
            <a:r>
              <a:rPr lang="en-US" dirty="0"/>
              <a:t> ends) with the smallest end time.</a:t>
            </a:r>
          </a:p>
          <a:p>
            <a:r>
              <a:rPr lang="en-US" dirty="0"/>
              <a:t>Now consider schedule T you get by swapping </a:t>
            </a:r>
            <a:r>
              <a:rPr lang="en-US" dirty="0" err="1"/>
              <a:t>a</a:t>
            </a:r>
            <a:r>
              <a:rPr lang="en-US" baseline="-25000" dirty="0" err="1"/>
              <a:t>j</a:t>
            </a:r>
            <a:r>
              <a:rPr lang="en-US" dirty="0"/>
              <a:t> for </a:t>
            </a:r>
            <a:r>
              <a:rPr lang="en-US" dirty="0" err="1"/>
              <a:t>a</a:t>
            </a:r>
            <a:r>
              <a:rPr lang="en-US" baseline="-25000" dirty="0" err="1"/>
              <a:t>k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B559495-7305-A746-9264-A880F5821119}"/>
              </a:ext>
            </a:extLst>
          </p:cNvPr>
          <p:cNvSpPr/>
          <p:nvPr/>
        </p:nvSpPr>
        <p:spPr>
          <a:xfrm>
            <a:off x="923606" y="4485023"/>
            <a:ext cx="1431888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</a:t>
            </a:r>
            <a:r>
              <a:rPr lang="en-US" sz="2400" baseline="-25000" dirty="0" err="1"/>
              <a:t>i</a:t>
            </a:r>
            <a:endParaRPr lang="en-US" sz="2400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333AD21-A651-0542-8CD8-AFCB50C788F0}"/>
              </a:ext>
            </a:extLst>
          </p:cNvPr>
          <p:cNvSpPr/>
          <p:nvPr/>
        </p:nvSpPr>
        <p:spPr>
          <a:xfrm>
            <a:off x="220173" y="5406490"/>
            <a:ext cx="2477321" cy="605481"/>
          </a:xfrm>
          <a:prstGeom prst="roundRect">
            <a:avLst/>
          </a:prstGeom>
          <a:pattFill prst="wdUpDiag">
            <a:fgClr>
              <a:schemeClr val="tx1">
                <a:lumMod val="65000"/>
                <a:lumOff val="35000"/>
              </a:schemeClr>
            </a:fgClr>
            <a:bgClr>
              <a:schemeClr val="bg2">
                <a:lumMod val="50000"/>
              </a:schemeClr>
            </a:bgClr>
          </a:patt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E1A3220-7F5D-6444-8302-523E17A71009}"/>
              </a:ext>
            </a:extLst>
          </p:cNvPr>
          <p:cNvSpPr/>
          <p:nvPr/>
        </p:nvSpPr>
        <p:spPr>
          <a:xfrm>
            <a:off x="7462407" y="4731915"/>
            <a:ext cx="1575022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7</a:t>
            </a:r>
            <a:endParaRPr lang="en-US" sz="2400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7673E52-2E27-7B46-A084-C039011080D4}"/>
              </a:ext>
            </a:extLst>
          </p:cNvPr>
          <p:cNvSpPr/>
          <p:nvPr/>
        </p:nvSpPr>
        <p:spPr>
          <a:xfrm>
            <a:off x="5887385" y="5485116"/>
            <a:ext cx="2624042" cy="60548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6</a:t>
            </a:r>
            <a:endParaRPr lang="en-US" sz="24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A4A7B74-DC0D-C848-854D-4CC9EAC544AA}"/>
              </a:ext>
            </a:extLst>
          </p:cNvPr>
          <p:cNvCxnSpPr/>
          <p:nvPr/>
        </p:nvCxnSpPr>
        <p:spPr>
          <a:xfrm>
            <a:off x="220173" y="6265103"/>
            <a:ext cx="8817256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A2B3A44-2DEF-8E46-A7CC-D4C279FFF549}"/>
              </a:ext>
            </a:extLst>
          </p:cNvPr>
          <p:cNvSpPr txBox="1"/>
          <p:nvPr/>
        </p:nvSpPr>
        <p:spPr>
          <a:xfrm>
            <a:off x="8124794" y="6228033"/>
            <a:ext cx="101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time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C909BBD-EB4D-EA41-B7C8-01FFA05BBA06}"/>
              </a:ext>
            </a:extLst>
          </p:cNvPr>
          <p:cNvSpPr/>
          <p:nvPr/>
        </p:nvSpPr>
        <p:spPr>
          <a:xfrm>
            <a:off x="3330067" y="5073230"/>
            <a:ext cx="1672281" cy="60548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</a:t>
            </a:r>
            <a:r>
              <a:rPr lang="en-US" sz="2400" baseline="-25000" dirty="0" err="1"/>
              <a:t>j</a:t>
            </a:r>
            <a:endParaRPr lang="en-US" sz="2400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4A78F0B-98A8-724F-844C-F041BD46A118}"/>
              </a:ext>
            </a:extLst>
          </p:cNvPr>
          <p:cNvSpPr/>
          <p:nvPr/>
        </p:nvSpPr>
        <p:spPr>
          <a:xfrm>
            <a:off x="2620648" y="4166385"/>
            <a:ext cx="2184183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</a:t>
            </a:r>
            <a:r>
              <a:rPr lang="en-US" sz="2400" baseline="-25000" dirty="0" err="1"/>
              <a:t>k</a:t>
            </a:r>
            <a:endParaRPr lang="en-US" sz="24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E8B21D4-8CC2-B641-ABDB-8CAB006E104E}"/>
              </a:ext>
            </a:extLst>
          </p:cNvPr>
          <p:cNvCxnSpPr/>
          <p:nvPr/>
        </p:nvCxnSpPr>
        <p:spPr>
          <a:xfrm flipV="1">
            <a:off x="2385724" y="3727003"/>
            <a:ext cx="12067" cy="2854230"/>
          </a:xfrm>
          <a:prstGeom prst="line">
            <a:avLst/>
          </a:prstGeom>
          <a:ln w="73025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F3D3077-7C84-A04A-9C06-619F70ABB16A}"/>
              </a:ext>
            </a:extLst>
          </p:cNvPr>
          <p:cNvSpPr/>
          <p:nvPr/>
        </p:nvSpPr>
        <p:spPr>
          <a:xfrm>
            <a:off x="5316980" y="4489353"/>
            <a:ext cx="1889039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C48A49-1787-B740-8536-E8FB09016FA2}"/>
              </a:ext>
            </a:extLst>
          </p:cNvPr>
          <p:cNvSpPr txBox="1"/>
          <p:nvPr/>
        </p:nvSpPr>
        <p:spPr>
          <a:xfrm>
            <a:off x="8249918" y="852903"/>
            <a:ext cx="1099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ctd</a:t>
            </a:r>
            <a:r>
              <a:rPr lang="en-US" dirty="0"/>
              <a:t>.</a:t>
            </a:r>
          </a:p>
        </p:txBody>
      </p:sp>
      <p:sp>
        <p:nvSpPr>
          <p:cNvPr id="19" name="Left-Right Arrow 18">
            <a:extLst>
              <a:ext uri="{FF2B5EF4-FFF2-40B4-BE49-F238E27FC236}">
                <a16:creationId xmlns:a16="http://schemas.microsoft.com/office/drawing/2014/main" id="{3AB5203A-F724-9442-B234-BCFB53CE5C7F}"/>
              </a:ext>
            </a:extLst>
          </p:cNvPr>
          <p:cNvSpPr/>
          <p:nvPr/>
        </p:nvSpPr>
        <p:spPr>
          <a:xfrm rot="3404313">
            <a:off x="3949611" y="4774989"/>
            <a:ext cx="743353" cy="326013"/>
          </a:xfrm>
          <a:prstGeom prst="leftRightArrow">
            <a:avLst/>
          </a:prstGeom>
          <a:solidFill>
            <a:srgbClr val="CF6E6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508030-FAFF-2E49-9ADC-BD4BF23F3E8C}"/>
              </a:ext>
            </a:extLst>
          </p:cNvPr>
          <p:cNvSpPr txBox="1"/>
          <p:nvPr/>
        </p:nvSpPr>
        <p:spPr>
          <a:xfrm>
            <a:off x="4430201" y="4723226"/>
            <a:ext cx="894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SWAP!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BACD1CBE-C3B0-2C48-BAF2-B1F91F2E8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753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E8AC3-30C2-9C4F-9890-EA1A15737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4743"/>
            <a:ext cx="8750128" cy="1325563"/>
          </a:xfrm>
        </p:spPr>
        <p:txBody>
          <a:bodyPr>
            <a:normAutofit/>
          </a:bodyPr>
          <a:lstStyle/>
          <a:p>
            <a:r>
              <a:rPr lang="en-US" sz="4000" dirty="0"/>
              <a:t>We never rule out an optimal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5D34F-00AB-CE47-A09A-D777BA0F2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417376"/>
            <a:ext cx="8515351" cy="4351338"/>
          </a:xfrm>
        </p:spPr>
        <p:txBody>
          <a:bodyPr/>
          <a:lstStyle/>
          <a:p>
            <a:r>
              <a:rPr lang="en-US" dirty="0"/>
              <a:t>This schedule T is still allowed.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Since </a:t>
            </a:r>
            <a:r>
              <a:rPr lang="en-US" dirty="0" err="1">
                <a:solidFill>
                  <a:schemeClr val="accent4"/>
                </a:solidFill>
              </a:rPr>
              <a:t>a</a:t>
            </a:r>
            <a:r>
              <a:rPr lang="en-US" baseline="-25000" dirty="0" err="1">
                <a:solidFill>
                  <a:schemeClr val="accent4"/>
                </a:solidFill>
              </a:rPr>
              <a:t>k</a:t>
            </a:r>
            <a:r>
              <a:rPr lang="en-US" baseline="-25000" dirty="0">
                <a:solidFill>
                  <a:schemeClr val="accent4"/>
                </a:solidFill>
              </a:rPr>
              <a:t> </a:t>
            </a:r>
            <a:r>
              <a:rPr lang="en-US" dirty="0">
                <a:solidFill>
                  <a:schemeClr val="accent4"/>
                </a:solidFill>
              </a:rPr>
              <a:t>has the smallest ending time, it ends before </a:t>
            </a:r>
            <a:r>
              <a:rPr lang="en-US" dirty="0" err="1">
                <a:solidFill>
                  <a:schemeClr val="accent4"/>
                </a:solidFill>
              </a:rPr>
              <a:t>a</a:t>
            </a:r>
            <a:r>
              <a:rPr lang="en-US" baseline="-25000" dirty="0" err="1">
                <a:solidFill>
                  <a:schemeClr val="accent4"/>
                </a:solidFill>
              </a:rPr>
              <a:t>j</a:t>
            </a:r>
            <a:r>
              <a:rPr lang="en-US" dirty="0">
                <a:solidFill>
                  <a:schemeClr val="accent4"/>
                </a:solidFill>
              </a:rPr>
              <a:t>.  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Thus, </a:t>
            </a:r>
            <a:r>
              <a:rPr lang="en-US" dirty="0" err="1">
                <a:solidFill>
                  <a:schemeClr val="accent4"/>
                </a:solidFill>
              </a:rPr>
              <a:t>a</a:t>
            </a:r>
            <a:r>
              <a:rPr lang="en-US" baseline="-25000" dirty="0" err="1">
                <a:solidFill>
                  <a:schemeClr val="accent4"/>
                </a:solidFill>
              </a:rPr>
              <a:t>k</a:t>
            </a:r>
            <a:r>
              <a:rPr lang="en-US" dirty="0">
                <a:solidFill>
                  <a:schemeClr val="accent4"/>
                </a:solidFill>
              </a:rPr>
              <a:t> doesn’t conflict with anything chosen after </a:t>
            </a:r>
            <a:r>
              <a:rPr lang="en-US" dirty="0" err="1">
                <a:solidFill>
                  <a:schemeClr val="accent4"/>
                </a:solidFill>
              </a:rPr>
              <a:t>a</a:t>
            </a:r>
            <a:r>
              <a:rPr lang="en-US" baseline="-25000" dirty="0" err="1">
                <a:solidFill>
                  <a:schemeClr val="accent4"/>
                </a:solidFill>
              </a:rPr>
              <a:t>j</a:t>
            </a:r>
            <a:r>
              <a:rPr lang="en-US" dirty="0">
                <a:solidFill>
                  <a:schemeClr val="accent4"/>
                </a:solidFill>
              </a:rPr>
              <a:t>.</a:t>
            </a:r>
          </a:p>
          <a:p>
            <a:r>
              <a:rPr lang="en-US" dirty="0"/>
              <a:t>And T is still optimal.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It has the same number of activities as T*.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B559495-7305-A746-9264-A880F5821119}"/>
              </a:ext>
            </a:extLst>
          </p:cNvPr>
          <p:cNvSpPr/>
          <p:nvPr/>
        </p:nvSpPr>
        <p:spPr>
          <a:xfrm>
            <a:off x="923606" y="4485023"/>
            <a:ext cx="1431888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</a:t>
            </a:r>
            <a:r>
              <a:rPr lang="en-US" sz="2400" baseline="-25000" dirty="0" err="1"/>
              <a:t>i</a:t>
            </a:r>
            <a:endParaRPr lang="en-US" sz="2400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333AD21-A651-0542-8CD8-AFCB50C788F0}"/>
              </a:ext>
            </a:extLst>
          </p:cNvPr>
          <p:cNvSpPr/>
          <p:nvPr/>
        </p:nvSpPr>
        <p:spPr>
          <a:xfrm>
            <a:off x="220173" y="5406490"/>
            <a:ext cx="2477321" cy="605481"/>
          </a:xfrm>
          <a:prstGeom prst="roundRect">
            <a:avLst/>
          </a:prstGeom>
          <a:pattFill prst="wdUpDiag">
            <a:fgClr>
              <a:schemeClr val="tx1">
                <a:lumMod val="65000"/>
                <a:lumOff val="35000"/>
              </a:schemeClr>
            </a:fgClr>
            <a:bgClr>
              <a:schemeClr val="bg2">
                <a:lumMod val="50000"/>
              </a:schemeClr>
            </a:bgClr>
          </a:patt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E1A3220-7F5D-6444-8302-523E17A71009}"/>
              </a:ext>
            </a:extLst>
          </p:cNvPr>
          <p:cNvSpPr/>
          <p:nvPr/>
        </p:nvSpPr>
        <p:spPr>
          <a:xfrm>
            <a:off x="7462407" y="4731915"/>
            <a:ext cx="1575022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7</a:t>
            </a:r>
            <a:endParaRPr lang="en-US" sz="2400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7673E52-2E27-7B46-A084-C039011080D4}"/>
              </a:ext>
            </a:extLst>
          </p:cNvPr>
          <p:cNvSpPr/>
          <p:nvPr/>
        </p:nvSpPr>
        <p:spPr>
          <a:xfrm>
            <a:off x="5887385" y="5485116"/>
            <a:ext cx="2624042" cy="60548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6</a:t>
            </a:r>
            <a:endParaRPr lang="en-US" sz="24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A4A7B74-DC0D-C848-854D-4CC9EAC544AA}"/>
              </a:ext>
            </a:extLst>
          </p:cNvPr>
          <p:cNvCxnSpPr/>
          <p:nvPr/>
        </p:nvCxnSpPr>
        <p:spPr>
          <a:xfrm>
            <a:off x="220173" y="6265103"/>
            <a:ext cx="8817256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A2B3A44-2DEF-8E46-A7CC-D4C279FFF549}"/>
              </a:ext>
            </a:extLst>
          </p:cNvPr>
          <p:cNvSpPr txBox="1"/>
          <p:nvPr/>
        </p:nvSpPr>
        <p:spPr>
          <a:xfrm>
            <a:off x="8124794" y="6228033"/>
            <a:ext cx="101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time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C909BBD-EB4D-EA41-B7C8-01FFA05BBA06}"/>
              </a:ext>
            </a:extLst>
          </p:cNvPr>
          <p:cNvSpPr/>
          <p:nvPr/>
        </p:nvSpPr>
        <p:spPr>
          <a:xfrm>
            <a:off x="3330067" y="5073230"/>
            <a:ext cx="1672281" cy="60548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</a:t>
            </a:r>
            <a:r>
              <a:rPr lang="en-US" sz="2400" baseline="-25000" dirty="0" err="1"/>
              <a:t>j</a:t>
            </a:r>
            <a:endParaRPr lang="en-US" sz="2400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4A78F0B-98A8-724F-844C-F041BD46A118}"/>
              </a:ext>
            </a:extLst>
          </p:cNvPr>
          <p:cNvSpPr/>
          <p:nvPr/>
        </p:nvSpPr>
        <p:spPr>
          <a:xfrm>
            <a:off x="2620648" y="4166385"/>
            <a:ext cx="2184183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</a:t>
            </a:r>
            <a:r>
              <a:rPr lang="en-US" sz="2400" baseline="-25000" dirty="0" err="1"/>
              <a:t>k</a:t>
            </a:r>
            <a:endParaRPr lang="en-US" sz="24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E8B21D4-8CC2-B641-ABDB-8CAB006E104E}"/>
              </a:ext>
            </a:extLst>
          </p:cNvPr>
          <p:cNvCxnSpPr>
            <a:cxnSpLocks/>
          </p:cNvCxnSpPr>
          <p:nvPr/>
        </p:nvCxnSpPr>
        <p:spPr>
          <a:xfrm flipV="1">
            <a:off x="2385724" y="4166385"/>
            <a:ext cx="0" cy="2414848"/>
          </a:xfrm>
          <a:prstGeom prst="line">
            <a:avLst/>
          </a:prstGeom>
          <a:ln w="73025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F3D3077-7C84-A04A-9C06-619F70ABB16A}"/>
              </a:ext>
            </a:extLst>
          </p:cNvPr>
          <p:cNvSpPr/>
          <p:nvPr/>
        </p:nvSpPr>
        <p:spPr>
          <a:xfrm>
            <a:off x="5316980" y="4489353"/>
            <a:ext cx="1889039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C48A49-1787-B740-8536-E8FB09016FA2}"/>
              </a:ext>
            </a:extLst>
          </p:cNvPr>
          <p:cNvSpPr txBox="1"/>
          <p:nvPr/>
        </p:nvSpPr>
        <p:spPr>
          <a:xfrm>
            <a:off x="8249918" y="852903"/>
            <a:ext cx="1099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ctd</a:t>
            </a:r>
            <a:r>
              <a:rPr lang="en-US" dirty="0"/>
              <a:t>.</a:t>
            </a:r>
          </a:p>
        </p:txBody>
      </p:sp>
      <p:sp>
        <p:nvSpPr>
          <p:cNvPr id="19" name="Left-Right Arrow 18">
            <a:extLst>
              <a:ext uri="{FF2B5EF4-FFF2-40B4-BE49-F238E27FC236}">
                <a16:creationId xmlns:a16="http://schemas.microsoft.com/office/drawing/2014/main" id="{3AB5203A-F724-9442-B234-BCFB53CE5C7F}"/>
              </a:ext>
            </a:extLst>
          </p:cNvPr>
          <p:cNvSpPr/>
          <p:nvPr/>
        </p:nvSpPr>
        <p:spPr>
          <a:xfrm rot="3404313">
            <a:off x="3949611" y="4774989"/>
            <a:ext cx="743353" cy="326013"/>
          </a:xfrm>
          <a:prstGeom prst="leftRightArrow">
            <a:avLst/>
          </a:prstGeom>
          <a:solidFill>
            <a:srgbClr val="CF6E6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508030-FAFF-2E49-9ADC-BD4BF23F3E8C}"/>
              </a:ext>
            </a:extLst>
          </p:cNvPr>
          <p:cNvSpPr txBox="1"/>
          <p:nvPr/>
        </p:nvSpPr>
        <p:spPr>
          <a:xfrm>
            <a:off x="4430201" y="4723226"/>
            <a:ext cx="894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SWAP!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41E1120-E5AD-1146-B6D6-F929D9639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4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E8AC3-30C2-9C4F-9890-EA1A15737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4743"/>
            <a:ext cx="8750128" cy="1325563"/>
          </a:xfrm>
        </p:spPr>
        <p:txBody>
          <a:bodyPr>
            <a:normAutofit/>
          </a:bodyPr>
          <a:lstStyle/>
          <a:p>
            <a:r>
              <a:rPr lang="en-US" sz="4000" dirty="0"/>
              <a:t>We never rule out an optimal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5D34F-00AB-CE47-A09A-D777BA0F2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417376"/>
            <a:ext cx="8181719" cy="4351338"/>
          </a:xfrm>
        </p:spPr>
        <p:txBody>
          <a:bodyPr/>
          <a:lstStyle/>
          <a:p>
            <a:r>
              <a:rPr lang="en-US" dirty="0"/>
              <a:t>We’ve just shown: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If there was an optimal solution that extends the choices we made so far…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…then there is an optimal schedule that also contains our next greedy choice </a:t>
            </a:r>
            <a:r>
              <a:rPr lang="en-US" dirty="0" err="1">
                <a:solidFill>
                  <a:schemeClr val="accent4"/>
                </a:solidFill>
              </a:rPr>
              <a:t>a</a:t>
            </a:r>
            <a:r>
              <a:rPr lang="en-US" baseline="-25000" dirty="0" err="1">
                <a:solidFill>
                  <a:schemeClr val="accent4"/>
                </a:solidFill>
              </a:rPr>
              <a:t>k</a:t>
            </a:r>
            <a:r>
              <a:rPr lang="en-US" dirty="0">
                <a:solidFill>
                  <a:schemeClr val="accent4"/>
                </a:solidFill>
              </a:rPr>
              <a:t>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B559495-7305-A746-9264-A880F5821119}"/>
              </a:ext>
            </a:extLst>
          </p:cNvPr>
          <p:cNvSpPr/>
          <p:nvPr/>
        </p:nvSpPr>
        <p:spPr>
          <a:xfrm>
            <a:off x="923606" y="4485023"/>
            <a:ext cx="1431888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</a:t>
            </a:r>
            <a:r>
              <a:rPr lang="en-US" sz="2400" baseline="-25000" dirty="0" err="1"/>
              <a:t>i</a:t>
            </a:r>
            <a:endParaRPr lang="en-US" sz="2400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333AD21-A651-0542-8CD8-AFCB50C788F0}"/>
              </a:ext>
            </a:extLst>
          </p:cNvPr>
          <p:cNvSpPr/>
          <p:nvPr/>
        </p:nvSpPr>
        <p:spPr>
          <a:xfrm>
            <a:off x="220173" y="5406490"/>
            <a:ext cx="2477321" cy="605481"/>
          </a:xfrm>
          <a:prstGeom prst="roundRect">
            <a:avLst/>
          </a:prstGeom>
          <a:pattFill prst="wdUpDiag">
            <a:fgClr>
              <a:schemeClr val="tx1">
                <a:lumMod val="65000"/>
                <a:lumOff val="35000"/>
              </a:schemeClr>
            </a:fgClr>
            <a:bgClr>
              <a:schemeClr val="bg2">
                <a:lumMod val="50000"/>
              </a:schemeClr>
            </a:bgClr>
          </a:patt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E1A3220-7F5D-6444-8302-523E17A71009}"/>
              </a:ext>
            </a:extLst>
          </p:cNvPr>
          <p:cNvSpPr/>
          <p:nvPr/>
        </p:nvSpPr>
        <p:spPr>
          <a:xfrm>
            <a:off x="7462407" y="4731915"/>
            <a:ext cx="1575022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7</a:t>
            </a:r>
            <a:endParaRPr lang="en-US" sz="2400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7673E52-2E27-7B46-A084-C039011080D4}"/>
              </a:ext>
            </a:extLst>
          </p:cNvPr>
          <p:cNvSpPr/>
          <p:nvPr/>
        </p:nvSpPr>
        <p:spPr>
          <a:xfrm>
            <a:off x="5887385" y="5485116"/>
            <a:ext cx="2624042" cy="60548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6</a:t>
            </a:r>
            <a:endParaRPr lang="en-US" sz="24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A4A7B74-DC0D-C848-854D-4CC9EAC544AA}"/>
              </a:ext>
            </a:extLst>
          </p:cNvPr>
          <p:cNvCxnSpPr/>
          <p:nvPr/>
        </p:nvCxnSpPr>
        <p:spPr>
          <a:xfrm>
            <a:off x="220173" y="6265103"/>
            <a:ext cx="8817256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A2B3A44-2DEF-8E46-A7CC-D4C279FFF549}"/>
              </a:ext>
            </a:extLst>
          </p:cNvPr>
          <p:cNvSpPr txBox="1"/>
          <p:nvPr/>
        </p:nvSpPr>
        <p:spPr>
          <a:xfrm>
            <a:off x="8124794" y="6228033"/>
            <a:ext cx="101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time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C909BBD-EB4D-EA41-B7C8-01FFA05BBA06}"/>
              </a:ext>
            </a:extLst>
          </p:cNvPr>
          <p:cNvSpPr/>
          <p:nvPr/>
        </p:nvSpPr>
        <p:spPr>
          <a:xfrm>
            <a:off x="3330067" y="5073230"/>
            <a:ext cx="1672281" cy="60548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</a:t>
            </a:r>
            <a:r>
              <a:rPr lang="en-US" sz="2400" baseline="-25000" dirty="0" err="1"/>
              <a:t>j</a:t>
            </a:r>
            <a:endParaRPr lang="en-US" sz="2400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4A78F0B-98A8-724F-844C-F041BD46A118}"/>
              </a:ext>
            </a:extLst>
          </p:cNvPr>
          <p:cNvSpPr/>
          <p:nvPr/>
        </p:nvSpPr>
        <p:spPr>
          <a:xfrm>
            <a:off x="2620648" y="4166385"/>
            <a:ext cx="2184183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</a:t>
            </a:r>
            <a:r>
              <a:rPr lang="en-US" sz="2400" baseline="-25000" dirty="0" err="1"/>
              <a:t>k</a:t>
            </a:r>
            <a:endParaRPr lang="en-US" sz="24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E8B21D4-8CC2-B641-ABDB-8CAB006E104E}"/>
              </a:ext>
            </a:extLst>
          </p:cNvPr>
          <p:cNvCxnSpPr>
            <a:cxnSpLocks/>
          </p:cNvCxnSpPr>
          <p:nvPr/>
        </p:nvCxnSpPr>
        <p:spPr>
          <a:xfrm flipV="1">
            <a:off x="2385724" y="4166385"/>
            <a:ext cx="0" cy="2414848"/>
          </a:xfrm>
          <a:prstGeom prst="line">
            <a:avLst/>
          </a:prstGeom>
          <a:ln w="73025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F3D3077-7C84-A04A-9C06-619F70ABB16A}"/>
              </a:ext>
            </a:extLst>
          </p:cNvPr>
          <p:cNvSpPr/>
          <p:nvPr/>
        </p:nvSpPr>
        <p:spPr>
          <a:xfrm>
            <a:off x="5316980" y="4489353"/>
            <a:ext cx="1889039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C48A49-1787-B740-8536-E8FB09016FA2}"/>
              </a:ext>
            </a:extLst>
          </p:cNvPr>
          <p:cNvSpPr txBox="1"/>
          <p:nvPr/>
        </p:nvSpPr>
        <p:spPr>
          <a:xfrm>
            <a:off x="8249918" y="852903"/>
            <a:ext cx="1099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ctd</a:t>
            </a:r>
            <a:r>
              <a:rPr lang="en-US" dirty="0"/>
              <a:t>.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6AB129C-0982-0041-846A-FD9AAF482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1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the algorithm is correct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515350" cy="4351338"/>
          </a:xfrm>
        </p:spPr>
        <p:txBody>
          <a:bodyPr/>
          <a:lstStyle/>
          <a:p>
            <a:r>
              <a:rPr lang="en-US" dirty="0"/>
              <a:t>We never rule out an optimal solution</a:t>
            </a:r>
          </a:p>
          <a:p>
            <a:r>
              <a:rPr lang="en-US" dirty="0"/>
              <a:t>At the end of the algorithm, we’ve got some solution.</a:t>
            </a:r>
          </a:p>
          <a:p>
            <a:r>
              <a:rPr lang="en-US" dirty="0"/>
              <a:t>So it must be optimal.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5556" y="3196166"/>
            <a:ext cx="3276410" cy="31157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72667" y="6127233"/>
            <a:ext cx="4047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Lucky </a:t>
            </a:r>
            <a:r>
              <a:rPr lang="en-US"/>
              <a:t>the Lackadaisical Lemur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F19EF-DB18-7044-B1B6-71B7A9385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644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the algorithm is correct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7997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Inductive Hypothesis: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After adding the t-</a:t>
            </a:r>
            <a:r>
              <a:rPr lang="en-US" dirty="0" err="1">
                <a:solidFill>
                  <a:schemeClr val="accent4"/>
                </a:solidFill>
              </a:rPr>
              <a:t>th</a:t>
            </a:r>
            <a:r>
              <a:rPr lang="en-US" dirty="0">
                <a:solidFill>
                  <a:schemeClr val="accent4"/>
                </a:solidFill>
              </a:rPr>
              <a:t> thing, there is an optimal solution that extends the current solution.</a:t>
            </a:r>
          </a:p>
          <a:p>
            <a:r>
              <a:rPr lang="en-US" dirty="0"/>
              <a:t>Base case: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After adding zero activities, there is an optimal solution extending that.</a:t>
            </a:r>
            <a:endParaRPr lang="en-US" dirty="0">
              <a:solidFill>
                <a:schemeClr val="accent4"/>
              </a:solidFill>
              <a:sym typeface="Wingdings"/>
            </a:endParaRPr>
          </a:p>
          <a:p>
            <a:r>
              <a:rPr lang="en-US" dirty="0">
                <a:sym typeface="Wingdings"/>
              </a:rPr>
              <a:t>Inductive step:</a:t>
            </a:r>
          </a:p>
          <a:p>
            <a:pPr lvl="1"/>
            <a:r>
              <a:rPr lang="en-US" b="1" dirty="0">
                <a:solidFill>
                  <a:srgbClr val="CF6E6C"/>
                </a:solidFill>
                <a:sym typeface="Wingdings"/>
              </a:rPr>
              <a:t>We just did that!</a:t>
            </a:r>
          </a:p>
          <a:p>
            <a:r>
              <a:rPr lang="en-US" dirty="0">
                <a:sym typeface="Wingdings"/>
              </a:rPr>
              <a:t>Conclusion:</a:t>
            </a:r>
          </a:p>
          <a:p>
            <a:pPr lvl="1"/>
            <a:r>
              <a:rPr lang="en-US" dirty="0">
                <a:solidFill>
                  <a:schemeClr val="accent4"/>
                </a:solidFill>
                <a:sym typeface="Wingdings"/>
              </a:rPr>
              <a:t>After adding the last activity, there is an optimal solution that extends the current solution.</a:t>
            </a:r>
          </a:p>
          <a:p>
            <a:pPr lvl="1"/>
            <a:r>
              <a:rPr lang="en-US" dirty="0">
                <a:solidFill>
                  <a:schemeClr val="accent4"/>
                </a:solidFill>
                <a:sym typeface="Wingdings"/>
              </a:rPr>
              <a:t>The current solution is the only solution that extends the current solution.</a:t>
            </a:r>
          </a:p>
          <a:p>
            <a:pPr lvl="1"/>
            <a:r>
              <a:rPr lang="en-US" dirty="0">
                <a:solidFill>
                  <a:schemeClr val="accent4"/>
                </a:solidFill>
                <a:sym typeface="Wingdings"/>
              </a:rPr>
              <a:t>So the current solution is optimal.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198" y="278803"/>
            <a:ext cx="1078581" cy="14118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79066" y="1640958"/>
            <a:ext cx="3064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Plucky the </a:t>
            </a:r>
            <a:r>
              <a:rPr lang="en-US"/>
              <a:t>Pedantic Penguin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D917C1-143D-5C4E-8D99-37D463F37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0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817" y="1813902"/>
            <a:ext cx="8726366" cy="504409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Does this greedy algorithm for activity selection work?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Yes.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general, when are greedy algorithms a good idea?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When the problem exhibits especially nice optimal substructure.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</a:t>
            </a:r>
            <a:r>
              <a:rPr lang="en-US" dirty="0">
                <a:solidFill>
                  <a:srgbClr val="E56B74"/>
                </a:solidFill>
              </a:rPr>
              <a:t>“greedy” </a:t>
            </a:r>
            <a:r>
              <a:rPr lang="en-US" dirty="0"/>
              <a:t>approach is often the first you’d think of</a:t>
            </a:r>
            <a:r>
              <a:rPr lang="mr-IN" dirty="0"/>
              <a:t>…</a:t>
            </a:r>
            <a:endParaRPr lang="en-US" dirty="0"/>
          </a:p>
          <a:p>
            <a:pPr lvl="1"/>
            <a:r>
              <a:rPr lang="en-US" dirty="0"/>
              <a:t>Why are we getting to it now, in Week 8?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Proving that greedy algorithms work is often not so easy…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BA42E7-E82E-124D-A753-9D844FC13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38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DFC5BB-B422-D344-A789-720B44C04C7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4934" y="1945936"/>
            <a:ext cx="762000" cy="780330"/>
          </a:xfrm>
          <a:prstGeom prst="rect">
            <a:avLst/>
          </a:prstGeom>
        </p:spPr>
      </p:pic>
      <p:sp>
        <p:nvSpPr>
          <p:cNvPr id="7" name="Left Arrow 6">
            <a:extLst>
              <a:ext uri="{FF2B5EF4-FFF2-40B4-BE49-F238E27FC236}">
                <a16:creationId xmlns:a16="http://schemas.microsoft.com/office/drawing/2014/main" id="{C720EA89-D07F-1A4B-80BE-ABE9FCCA17A1}"/>
              </a:ext>
            </a:extLst>
          </p:cNvPr>
          <p:cNvSpPr/>
          <p:nvPr/>
        </p:nvSpPr>
        <p:spPr>
          <a:xfrm rot="21365625">
            <a:off x="7634853" y="5034251"/>
            <a:ext cx="868101" cy="39353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66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Common strategy</a:t>
            </a:r>
            <a:br>
              <a:rPr lang="en-US" dirty="0"/>
            </a:br>
            <a:r>
              <a:rPr lang="en-US" sz="3200" dirty="0"/>
              <a:t>for greedy algorithms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a </a:t>
            </a:r>
            <a:r>
              <a:rPr lang="en-US" b="1" dirty="0">
                <a:solidFill>
                  <a:srgbClr val="E56B74"/>
                </a:solidFill>
              </a:rPr>
              <a:t>series of choices</a:t>
            </a:r>
            <a:r>
              <a:rPr lang="en-US" dirty="0"/>
              <a:t>.</a:t>
            </a:r>
          </a:p>
          <a:p>
            <a:r>
              <a:rPr lang="en-US" dirty="0"/>
              <a:t>Show that, at each step, our choice </a:t>
            </a:r>
            <a:r>
              <a:rPr lang="en-US" b="1" dirty="0">
                <a:solidFill>
                  <a:schemeClr val="accent4"/>
                </a:solidFill>
              </a:rPr>
              <a:t>won’t rule out an optimal solution</a:t>
            </a:r>
            <a:r>
              <a:rPr lang="en-US" dirty="0"/>
              <a:t> at the end of the day.</a:t>
            </a:r>
          </a:p>
          <a:p>
            <a:r>
              <a:rPr lang="en-US" dirty="0"/>
              <a:t>After we’ve made all our choices, we haven’t ruled out an optimal solution, </a:t>
            </a:r>
            <a:r>
              <a:rPr lang="en-US" b="1" dirty="0">
                <a:solidFill>
                  <a:schemeClr val="accent1"/>
                </a:solidFill>
              </a:rPr>
              <a:t>so we must have found one.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7999" y="4500664"/>
            <a:ext cx="2064899" cy="196363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66FEF0-B99C-2E41-9F6B-8E6F15771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189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/>
          <p:cNvSpPr/>
          <p:nvPr/>
        </p:nvSpPr>
        <p:spPr>
          <a:xfrm rot="15189228">
            <a:off x="6218781" y="5737992"/>
            <a:ext cx="1652582" cy="230657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593" y="23537"/>
            <a:ext cx="7886700" cy="1325563"/>
          </a:xfrm>
        </p:spPr>
        <p:txBody>
          <a:bodyPr/>
          <a:lstStyle/>
          <a:p>
            <a:r>
              <a:rPr lang="en-US"/>
              <a:t>Roadmap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 rot="20707109">
            <a:off x="1426319" y="1360930"/>
            <a:ext cx="4085497" cy="254511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19051690">
            <a:off x="6300845" y="1287293"/>
            <a:ext cx="1652582" cy="230657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15902107">
            <a:off x="4724159" y="2255944"/>
            <a:ext cx="2399306" cy="5150143"/>
          </a:xfrm>
          <a:prstGeom prst="ellipse">
            <a:avLst/>
          </a:prstGeom>
          <a:solidFill>
            <a:srgbClr val="FFE0D3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5467718">
            <a:off x="1649492" y="2887997"/>
            <a:ext cx="2356849" cy="4823651"/>
          </a:xfrm>
          <a:prstGeom prst="ellipse">
            <a:avLst/>
          </a:prstGeom>
          <a:solidFill>
            <a:srgbClr val="FFBF00">
              <a:alpha val="22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21439558">
            <a:off x="4254388" y="2381735"/>
            <a:ext cx="2473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Sorting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9669" y="5173830"/>
            <a:ext cx="2473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Graphs!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 rot="843160">
            <a:off x="362710" y="5582501"/>
            <a:ext cx="2657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Longest, Shortest, Max and Min</a:t>
            </a:r>
            <a:r>
              <a:rPr lang="mr-IN" sz="2400" dirty="0"/>
              <a:t>…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 rot="3022463">
            <a:off x="6201711" y="2122266"/>
            <a:ext cx="1779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Data structures</a:t>
            </a:r>
          </a:p>
        </p:txBody>
      </p:sp>
      <p:sp>
        <p:nvSpPr>
          <p:cNvPr id="18" name="Freeform 17"/>
          <p:cNvSpPr/>
          <p:nvPr/>
        </p:nvSpPr>
        <p:spPr>
          <a:xfrm>
            <a:off x="924896" y="1361246"/>
            <a:ext cx="6878049" cy="5317695"/>
          </a:xfrm>
          <a:custGeom>
            <a:avLst/>
            <a:gdLst>
              <a:gd name="connsiteX0" fmla="*/ 0 w 6878049"/>
              <a:gd name="connsiteY0" fmla="*/ 1585144 h 5317695"/>
              <a:gd name="connsiteX1" fmla="*/ 149902 w 6878049"/>
              <a:gd name="connsiteY1" fmla="*/ 1105459 h 5317695"/>
              <a:gd name="connsiteX2" fmla="*/ 674557 w 6878049"/>
              <a:gd name="connsiteY2" fmla="*/ 790665 h 5317695"/>
              <a:gd name="connsiteX3" fmla="*/ 1409076 w 6878049"/>
              <a:gd name="connsiteY3" fmla="*/ 1360291 h 5317695"/>
              <a:gd name="connsiteX4" fmla="*/ 2008682 w 6878049"/>
              <a:gd name="connsiteY4" fmla="*/ 1854967 h 5317695"/>
              <a:gd name="connsiteX5" fmla="*/ 2953062 w 6878049"/>
              <a:gd name="connsiteY5" fmla="*/ 1525183 h 5317695"/>
              <a:gd name="connsiteX6" fmla="*/ 3672590 w 6878049"/>
              <a:gd name="connsiteY6" fmla="*/ 505852 h 5317695"/>
              <a:gd name="connsiteX7" fmla="*/ 5171607 w 6878049"/>
              <a:gd name="connsiteY7" fmla="*/ 11177 h 5317695"/>
              <a:gd name="connsiteX8" fmla="*/ 6610662 w 6878049"/>
              <a:gd name="connsiteY8" fmla="*/ 955557 h 5317695"/>
              <a:gd name="connsiteX9" fmla="*/ 6865495 w 6878049"/>
              <a:gd name="connsiteY9" fmla="*/ 2919268 h 5317695"/>
              <a:gd name="connsiteX10" fmla="*/ 6430780 w 6878049"/>
              <a:gd name="connsiteY10" fmla="*/ 3503885 h 5317695"/>
              <a:gd name="connsiteX11" fmla="*/ 5966085 w 6878049"/>
              <a:gd name="connsiteY11" fmla="*/ 2499544 h 5317695"/>
              <a:gd name="connsiteX12" fmla="*/ 5681272 w 6878049"/>
              <a:gd name="connsiteY12" fmla="*/ 3578836 h 5317695"/>
              <a:gd name="connsiteX13" fmla="*/ 5081666 w 6878049"/>
              <a:gd name="connsiteY13" fmla="*/ 2544514 h 5317695"/>
              <a:gd name="connsiteX14" fmla="*/ 4197246 w 6878049"/>
              <a:gd name="connsiteY14" fmla="*/ 3623806 h 5317695"/>
              <a:gd name="connsiteX15" fmla="*/ 1753849 w 6878049"/>
              <a:gd name="connsiteY15" fmla="*/ 3518875 h 5317695"/>
              <a:gd name="connsiteX16" fmla="*/ 929390 w 6878049"/>
              <a:gd name="connsiteY16" fmla="*/ 3758718 h 5317695"/>
              <a:gd name="connsiteX17" fmla="*/ 1633928 w 6878049"/>
              <a:gd name="connsiteY17" fmla="*/ 4343334 h 5317695"/>
              <a:gd name="connsiteX18" fmla="*/ 4107305 w 6878049"/>
              <a:gd name="connsiteY18" fmla="*/ 4178442 h 5317695"/>
              <a:gd name="connsiteX19" fmla="*/ 5321508 w 6878049"/>
              <a:gd name="connsiteY19" fmla="*/ 4463255 h 5317695"/>
              <a:gd name="connsiteX20" fmla="*/ 6041036 w 6878049"/>
              <a:gd name="connsiteY20" fmla="*/ 5317695 h 5317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878049" h="5317695">
                <a:moveTo>
                  <a:pt x="0" y="1585144"/>
                </a:moveTo>
                <a:cubicBezTo>
                  <a:pt x="18738" y="1411508"/>
                  <a:pt x="37476" y="1237872"/>
                  <a:pt x="149902" y="1105459"/>
                </a:cubicBezTo>
                <a:cubicBezTo>
                  <a:pt x="262328" y="973046"/>
                  <a:pt x="464695" y="748193"/>
                  <a:pt x="674557" y="790665"/>
                </a:cubicBezTo>
                <a:cubicBezTo>
                  <a:pt x="884419" y="833137"/>
                  <a:pt x="1186722" y="1182907"/>
                  <a:pt x="1409076" y="1360291"/>
                </a:cubicBezTo>
                <a:cubicBezTo>
                  <a:pt x="1631430" y="1537675"/>
                  <a:pt x="1751351" y="1827485"/>
                  <a:pt x="2008682" y="1854967"/>
                </a:cubicBezTo>
                <a:cubicBezTo>
                  <a:pt x="2266013" y="1882449"/>
                  <a:pt x="2675744" y="1750036"/>
                  <a:pt x="2953062" y="1525183"/>
                </a:cubicBezTo>
                <a:cubicBezTo>
                  <a:pt x="3230380" y="1300330"/>
                  <a:pt x="3302833" y="758186"/>
                  <a:pt x="3672590" y="505852"/>
                </a:cubicBezTo>
                <a:cubicBezTo>
                  <a:pt x="4042347" y="253518"/>
                  <a:pt x="4681928" y="-63774"/>
                  <a:pt x="5171607" y="11177"/>
                </a:cubicBezTo>
                <a:cubicBezTo>
                  <a:pt x="5661286" y="86128"/>
                  <a:pt x="6328347" y="470875"/>
                  <a:pt x="6610662" y="955557"/>
                </a:cubicBezTo>
                <a:cubicBezTo>
                  <a:pt x="6892977" y="1440239"/>
                  <a:pt x="6895475" y="2494547"/>
                  <a:pt x="6865495" y="2919268"/>
                </a:cubicBezTo>
                <a:cubicBezTo>
                  <a:pt x="6835515" y="3343989"/>
                  <a:pt x="6580682" y="3573839"/>
                  <a:pt x="6430780" y="3503885"/>
                </a:cubicBezTo>
                <a:cubicBezTo>
                  <a:pt x="6280878" y="3433931"/>
                  <a:pt x="6091003" y="2487052"/>
                  <a:pt x="5966085" y="2499544"/>
                </a:cubicBezTo>
                <a:cubicBezTo>
                  <a:pt x="5841167" y="2512036"/>
                  <a:pt x="5828675" y="3571341"/>
                  <a:pt x="5681272" y="3578836"/>
                </a:cubicBezTo>
                <a:cubicBezTo>
                  <a:pt x="5533869" y="3586331"/>
                  <a:pt x="5329004" y="2537019"/>
                  <a:pt x="5081666" y="2544514"/>
                </a:cubicBezTo>
                <a:cubicBezTo>
                  <a:pt x="4834328" y="2552009"/>
                  <a:pt x="4751882" y="3461413"/>
                  <a:pt x="4197246" y="3623806"/>
                </a:cubicBezTo>
                <a:cubicBezTo>
                  <a:pt x="3642610" y="3786199"/>
                  <a:pt x="2298491" y="3496390"/>
                  <a:pt x="1753849" y="3518875"/>
                </a:cubicBezTo>
                <a:cubicBezTo>
                  <a:pt x="1209207" y="3541360"/>
                  <a:pt x="949377" y="3621308"/>
                  <a:pt x="929390" y="3758718"/>
                </a:cubicBezTo>
                <a:cubicBezTo>
                  <a:pt x="909403" y="3896128"/>
                  <a:pt x="1104276" y="4273380"/>
                  <a:pt x="1633928" y="4343334"/>
                </a:cubicBezTo>
                <a:cubicBezTo>
                  <a:pt x="2163580" y="4413288"/>
                  <a:pt x="3492708" y="4158455"/>
                  <a:pt x="4107305" y="4178442"/>
                </a:cubicBezTo>
                <a:cubicBezTo>
                  <a:pt x="4721902" y="4198429"/>
                  <a:pt x="4999220" y="4273380"/>
                  <a:pt x="5321508" y="4463255"/>
                </a:cubicBezTo>
                <a:cubicBezTo>
                  <a:pt x="5643796" y="4653130"/>
                  <a:pt x="6041036" y="5317695"/>
                  <a:pt x="6041036" y="5317695"/>
                </a:cubicBezTo>
              </a:path>
            </a:pathLst>
          </a:custGeom>
          <a:noFill/>
          <a:ln w="38100">
            <a:solidFill>
              <a:srgbClr val="7030A0"/>
            </a:solidFill>
            <a:headEnd type="oval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171646" y="2549150"/>
            <a:ext cx="243834" cy="2476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449316" y="2946633"/>
            <a:ext cx="243834" cy="2476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48930" y="1855985"/>
            <a:ext cx="243834" cy="2476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242634" y="4912837"/>
            <a:ext cx="243834" cy="247698"/>
          </a:xfrm>
          <a:prstGeom prst="ellipse">
            <a:avLst/>
          </a:prstGeom>
          <a:solidFill>
            <a:srgbClr val="CF6E6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807583" y="5127617"/>
            <a:ext cx="243834" cy="247698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632891" y="2169093"/>
            <a:ext cx="1732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/>
              <a:t>Asymptotic Analysis</a:t>
            </a:r>
          </a:p>
        </p:txBody>
      </p:sp>
      <p:sp>
        <p:nvSpPr>
          <p:cNvPr id="20" name="TextBox 19"/>
          <p:cNvSpPr txBox="1"/>
          <p:nvPr/>
        </p:nvSpPr>
        <p:spPr>
          <a:xfrm rot="20402520">
            <a:off x="2792614" y="3178663"/>
            <a:ext cx="1732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Recurrences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 rot="21310332">
            <a:off x="3259695" y="1579997"/>
            <a:ext cx="1499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Randomized </a:t>
            </a:r>
            <a:r>
              <a:rPr lang="en-US" dirty="0" err="1"/>
              <a:t>Algs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425952" y="4268115"/>
            <a:ext cx="1778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Dynamic Programming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13901" y="4912837"/>
            <a:ext cx="991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Greedy </a:t>
            </a:r>
            <a:r>
              <a:rPr lang="en-US" dirty="0" err="1"/>
              <a:t>Algs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 rot="19746300">
            <a:off x="1559261" y="1291860"/>
            <a:ext cx="164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 lectures</a:t>
            </a:r>
          </a:p>
        </p:txBody>
      </p:sp>
      <p:sp>
        <p:nvSpPr>
          <p:cNvPr id="25" name="TextBox 24"/>
          <p:cNvSpPr txBox="1"/>
          <p:nvPr/>
        </p:nvSpPr>
        <p:spPr>
          <a:xfrm rot="3040279">
            <a:off x="7262222" y="1855954"/>
            <a:ext cx="164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2 </a:t>
            </a:r>
            <a:r>
              <a:rPr lang="en-US" b="1" dirty="0"/>
              <a:t>lectures</a:t>
            </a:r>
          </a:p>
        </p:txBody>
      </p:sp>
      <p:sp>
        <p:nvSpPr>
          <p:cNvPr id="26" name="TextBox 25"/>
          <p:cNvSpPr txBox="1"/>
          <p:nvPr/>
        </p:nvSpPr>
        <p:spPr>
          <a:xfrm rot="20906463">
            <a:off x="3965768" y="6058732"/>
            <a:ext cx="164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9 lectures</a:t>
            </a:r>
          </a:p>
        </p:txBody>
      </p:sp>
      <p:sp>
        <p:nvSpPr>
          <p:cNvPr id="29" name="Oval 28"/>
          <p:cNvSpPr/>
          <p:nvPr/>
        </p:nvSpPr>
        <p:spPr>
          <a:xfrm>
            <a:off x="810104" y="2872965"/>
            <a:ext cx="243834" cy="247698"/>
          </a:xfrm>
          <a:prstGeom prst="ellipse">
            <a:avLst/>
          </a:prstGeom>
          <a:solidFill>
            <a:srgbClr val="00B0F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 rot="1702200">
            <a:off x="-8905" y="2656828"/>
            <a:ext cx="164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1</a:t>
            </a:r>
            <a:r>
              <a:rPr lang="en-US" b="1" baseline="30000"/>
              <a:t>st</a:t>
            </a:r>
            <a:r>
              <a:rPr lang="en-US" b="1"/>
              <a:t> class</a:t>
            </a:r>
            <a:endParaRPr lang="en-US" b="1" dirty="0"/>
          </a:p>
        </p:txBody>
      </p:sp>
      <p:sp>
        <p:nvSpPr>
          <p:cNvPr id="31" name="TextBox 30"/>
          <p:cNvSpPr txBox="1"/>
          <p:nvPr/>
        </p:nvSpPr>
        <p:spPr>
          <a:xfrm rot="21431565">
            <a:off x="40473" y="3118024"/>
            <a:ext cx="1732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Divide and conquer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 rot="3406427">
            <a:off x="7632562" y="6494276"/>
            <a:ext cx="164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 lecture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032754" y="6027003"/>
            <a:ext cx="2473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</a:t>
            </a:r>
          </a:p>
          <a:p>
            <a:r>
              <a:rPr lang="en-US" sz="2400" dirty="0"/>
              <a:t>Future!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244536" y="28138"/>
            <a:ext cx="4261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More detailed schedule on the website!</a:t>
            </a:r>
          </a:p>
        </p:txBody>
      </p:sp>
      <p:sp>
        <p:nvSpPr>
          <p:cNvPr id="3" name="5-Point Star 2"/>
          <p:cNvSpPr/>
          <p:nvPr/>
        </p:nvSpPr>
        <p:spPr>
          <a:xfrm>
            <a:off x="1758370" y="4400125"/>
            <a:ext cx="860805" cy="818503"/>
          </a:xfrm>
          <a:prstGeom prst="star5">
            <a:avLst/>
          </a:prstGeom>
          <a:solidFill>
            <a:srgbClr val="FFC000"/>
          </a:solidFill>
          <a:ln w="31750">
            <a:solidFill>
              <a:schemeClr val="tx1"/>
            </a:solidFill>
          </a:ln>
          <a:effectLst>
            <a:outerShdw blurRad="50800" dist="1397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399004">
            <a:off x="419354" y="4238863"/>
            <a:ext cx="1778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F6E6C"/>
                </a:solidFill>
              </a:rPr>
              <a:t>We are here</a:t>
            </a:r>
          </a:p>
        </p:txBody>
      </p:sp>
      <p:sp>
        <p:nvSpPr>
          <p:cNvPr id="40" name="Triangle 39">
            <a:extLst>
              <a:ext uri="{FF2B5EF4-FFF2-40B4-BE49-F238E27FC236}">
                <a16:creationId xmlns:a16="http://schemas.microsoft.com/office/drawing/2014/main" id="{D31BF48F-E3B9-C440-8A0F-7AF80C1E0373}"/>
              </a:ext>
            </a:extLst>
          </p:cNvPr>
          <p:cNvSpPr/>
          <p:nvPr/>
        </p:nvSpPr>
        <p:spPr>
          <a:xfrm rot="10063537">
            <a:off x="7599893" y="3511639"/>
            <a:ext cx="443861" cy="306017"/>
          </a:xfrm>
          <a:prstGeom prst="triangle">
            <a:avLst>
              <a:gd name="adj" fmla="val 49755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A7B31FA-B17D-814E-A2B9-BC3325C72F9B}"/>
              </a:ext>
            </a:extLst>
          </p:cNvPr>
          <p:cNvSpPr txBox="1"/>
          <p:nvPr/>
        </p:nvSpPr>
        <p:spPr>
          <a:xfrm>
            <a:off x="7913940" y="3453724"/>
            <a:ext cx="1450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MIDTERM</a:t>
            </a: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F591B142-DB0C-7C4D-B7F7-47015574B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92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Common strategy (formally)</a:t>
            </a:r>
            <a:br>
              <a:rPr lang="en-US" dirty="0"/>
            </a:br>
            <a:r>
              <a:rPr lang="en-US" sz="3200" dirty="0"/>
              <a:t>for greedy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Inductive Hypothesis: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After greedy choice t, you haven’t ruled out success.</a:t>
            </a:r>
          </a:p>
          <a:p>
            <a:r>
              <a:rPr lang="en-US" dirty="0"/>
              <a:t>Base case: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Success is possible before you make any choices.</a:t>
            </a:r>
          </a:p>
          <a:p>
            <a:r>
              <a:rPr lang="en-US" dirty="0"/>
              <a:t>Inductive step: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If you haven’t ruled out success after choice t, then you won’t rule out success after choice t+1.</a:t>
            </a:r>
          </a:p>
          <a:p>
            <a:r>
              <a:rPr lang="en-US" dirty="0"/>
              <a:t>Conclusion: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If you reach the end of the algorithm and haven’t ruled out success then you must have succeeded.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8324" y="302398"/>
            <a:ext cx="1009015" cy="13208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E6A740-32B0-AC43-A32E-489DCAC2CE44}"/>
              </a:ext>
            </a:extLst>
          </p:cNvPr>
          <p:cNvSpPr txBox="1"/>
          <p:nvPr/>
        </p:nvSpPr>
        <p:spPr>
          <a:xfrm>
            <a:off x="6190735" y="1623221"/>
            <a:ext cx="2953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F6E6C"/>
                </a:solidFill>
              </a:rPr>
              <a:t>“Success” here means “finding an optimal solution.”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8F678-F896-0340-BE9B-CA2D4FFF0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01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5E570-4F2D-4840-9344-92424A17C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One Common strategy</a:t>
            </a:r>
            <a:br>
              <a:rPr lang="en-US" dirty="0"/>
            </a:br>
            <a:r>
              <a:rPr lang="en-US" sz="3100" dirty="0"/>
              <a:t>for showing we don’t rule out success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76A21-F691-944C-9692-93D35FEF6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4"/>
            <a:ext cx="8156535" cy="4612245"/>
          </a:xfrm>
        </p:spPr>
        <p:txBody>
          <a:bodyPr>
            <a:normAutofit/>
          </a:bodyPr>
          <a:lstStyle/>
          <a:p>
            <a:r>
              <a:rPr lang="en-US" dirty="0"/>
              <a:t>Suppose that you’re on track to make an optimal solution T*.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E.g., after you’ve picked activity </a:t>
            </a:r>
            <a:r>
              <a:rPr lang="en-US" dirty="0" err="1">
                <a:solidFill>
                  <a:schemeClr val="accent4"/>
                </a:solidFill>
              </a:rPr>
              <a:t>i</a:t>
            </a:r>
            <a:r>
              <a:rPr lang="en-US" dirty="0">
                <a:solidFill>
                  <a:schemeClr val="accent4"/>
                </a:solidFill>
              </a:rPr>
              <a:t>, you’re still on track.</a:t>
            </a:r>
          </a:p>
          <a:p>
            <a:r>
              <a:rPr lang="en-US" dirty="0"/>
              <a:t>Suppose that T* </a:t>
            </a:r>
            <a:r>
              <a:rPr lang="en-US" i="1" dirty="0"/>
              <a:t>disagrees</a:t>
            </a:r>
            <a:r>
              <a:rPr lang="en-US" dirty="0"/>
              <a:t> with your next greedy choice.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E.g., it </a:t>
            </a:r>
            <a:r>
              <a:rPr lang="en-US" i="1" dirty="0">
                <a:solidFill>
                  <a:schemeClr val="accent4"/>
                </a:solidFill>
              </a:rPr>
              <a:t>doesn’t</a:t>
            </a:r>
            <a:r>
              <a:rPr lang="en-US" dirty="0">
                <a:solidFill>
                  <a:schemeClr val="accent4"/>
                </a:solidFill>
              </a:rPr>
              <a:t> involve activity k.</a:t>
            </a:r>
          </a:p>
          <a:p>
            <a:r>
              <a:rPr lang="en-US" dirty="0"/>
              <a:t>Manipulate T*  in order to make a solution T that’s not worse but that </a:t>
            </a:r>
            <a:r>
              <a:rPr lang="en-US" i="1" dirty="0"/>
              <a:t>agrees</a:t>
            </a:r>
            <a:r>
              <a:rPr lang="en-US" dirty="0"/>
              <a:t> with your greedy choice.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E.g., swap whatever activity T* did pick next with activity 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A2ABF-D1A5-5F4B-994F-D562BE7AC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82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E5C6E-D67C-4F4A-A486-7B006442F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on “Common Strategy”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EFC54-4AB5-0B48-9ABD-8C6FB23A5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common strategy is not the only way to prove that greedy algorithms are correct!</a:t>
            </a:r>
          </a:p>
          <a:p>
            <a:endParaRPr lang="en-US" dirty="0"/>
          </a:p>
          <a:p>
            <a:r>
              <a:rPr lang="en-US" dirty="0"/>
              <a:t>I’m emphasizing it in lecture because it often works, and it gives you a framework to get started.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367882-E15C-D44E-AC77-06BB2A6EF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014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817" y="1813902"/>
            <a:ext cx="8726366" cy="504409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Does this greedy algorithm for activity selection work?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Yes.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general, when are greedy algorithms a good idea?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When the problem exhibits especially nice optimal substructure.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</a:t>
            </a:r>
            <a:r>
              <a:rPr lang="en-US" dirty="0">
                <a:solidFill>
                  <a:srgbClr val="E56B74"/>
                </a:solidFill>
              </a:rPr>
              <a:t>“greedy” </a:t>
            </a:r>
            <a:r>
              <a:rPr lang="en-US" dirty="0"/>
              <a:t>approach is often the first you’d think of</a:t>
            </a:r>
            <a:r>
              <a:rPr lang="mr-IN" dirty="0"/>
              <a:t>…</a:t>
            </a:r>
            <a:endParaRPr lang="en-US" dirty="0"/>
          </a:p>
          <a:p>
            <a:pPr lvl="1"/>
            <a:r>
              <a:rPr lang="en-US" dirty="0"/>
              <a:t>Why are we getting to it now, in Week 8?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Proving that greedy algorithms work is often not so easy…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BA42E7-E82E-124D-A753-9D844FC13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43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DFC5BB-B422-D344-A789-720B44C04C7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4934" y="1945936"/>
            <a:ext cx="762000" cy="780330"/>
          </a:xfrm>
          <a:prstGeom prst="rect">
            <a:avLst/>
          </a:prstGeom>
        </p:spPr>
      </p:pic>
      <p:sp>
        <p:nvSpPr>
          <p:cNvPr id="7" name="Left Arrow 6">
            <a:extLst>
              <a:ext uri="{FF2B5EF4-FFF2-40B4-BE49-F238E27FC236}">
                <a16:creationId xmlns:a16="http://schemas.microsoft.com/office/drawing/2014/main" id="{C720EA89-D07F-1A4B-80BE-ABE9FCCA17A1}"/>
              </a:ext>
            </a:extLst>
          </p:cNvPr>
          <p:cNvSpPr/>
          <p:nvPr/>
        </p:nvSpPr>
        <p:spPr>
          <a:xfrm rot="188330">
            <a:off x="7562219" y="3308172"/>
            <a:ext cx="868101" cy="39353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40D130-5E65-9C44-A329-2ABB59B89F5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2096" y="4898412"/>
            <a:ext cx="762000" cy="78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63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302" y="455978"/>
            <a:ext cx="8558032" cy="1325563"/>
          </a:xfrm>
        </p:spPr>
        <p:txBody>
          <a:bodyPr>
            <a:normAutofit/>
          </a:bodyPr>
          <a:lstStyle/>
          <a:p>
            <a:r>
              <a:rPr lang="en-US" dirty="0"/>
              <a:t>Optimal sub-structure </a:t>
            </a:r>
            <a:br>
              <a:rPr lang="en-US" dirty="0"/>
            </a:br>
            <a:r>
              <a:rPr lang="en-US" sz="3200" dirty="0"/>
              <a:t>in greedy algorithms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585968" y="1604548"/>
            <a:ext cx="82223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Our greedy activity selection algorithm exploited a natural sub-problem structure:</a:t>
            </a:r>
          </a:p>
          <a:p>
            <a:pPr algn="ctr"/>
            <a:r>
              <a:rPr lang="en-US" sz="2400" dirty="0">
                <a:solidFill>
                  <a:schemeClr val="accent4"/>
                </a:solidFill>
              </a:rPr>
              <a:t>A[</a:t>
            </a:r>
            <a:r>
              <a:rPr lang="en-US" sz="2400" dirty="0" err="1">
                <a:solidFill>
                  <a:schemeClr val="accent4"/>
                </a:solidFill>
              </a:rPr>
              <a:t>i</a:t>
            </a:r>
            <a:r>
              <a:rPr lang="en-US" sz="2400" dirty="0">
                <a:solidFill>
                  <a:schemeClr val="accent4"/>
                </a:solidFill>
              </a:rPr>
              <a:t>] = number of activities you can do after the end of activity </a:t>
            </a:r>
            <a:r>
              <a:rPr lang="en-US" sz="2400" dirty="0" err="1">
                <a:solidFill>
                  <a:schemeClr val="accent4"/>
                </a:solidFill>
              </a:rPr>
              <a:t>i</a:t>
            </a:r>
            <a:endParaRPr lang="en-US" sz="2400" dirty="0">
              <a:solidFill>
                <a:schemeClr val="accent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How does this substructure relate to that of divide-and-conquer or DP?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err="1">
              <a:solidFill>
                <a:schemeClr val="accent4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9639801-F940-F04A-8D5B-E8BBB63827B5}"/>
              </a:ext>
            </a:extLst>
          </p:cNvPr>
          <p:cNvGrpSpPr/>
          <p:nvPr/>
        </p:nvGrpSpPr>
        <p:grpSpPr>
          <a:xfrm>
            <a:off x="220173" y="4843848"/>
            <a:ext cx="8923827" cy="1827657"/>
            <a:chOff x="220173" y="3727003"/>
            <a:chExt cx="8923827" cy="2870362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444CF7A1-EB48-8F4F-864F-8DCBC75F56EC}"/>
                </a:ext>
              </a:extLst>
            </p:cNvPr>
            <p:cNvSpPr/>
            <p:nvPr/>
          </p:nvSpPr>
          <p:spPr>
            <a:xfrm>
              <a:off x="923606" y="4485023"/>
              <a:ext cx="1431888" cy="605481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/>
                <a:t>a</a:t>
              </a:r>
              <a:r>
                <a:rPr lang="en-US" sz="2400" baseline="-25000" dirty="0" err="1"/>
                <a:t>i</a:t>
              </a:r>
              <a:endParaRPr lang="en-US" sz="2400" dirty="0"/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FD8CDB2F-D34F-084D-A1C1-7AA855CF71A3}"/>
                </a:ext>
              </a:extLst>
            </p:cNvPr>
            <p:cNvSpPr/>
            <p:nvPr/>
          </p:nvSpPr>
          <p:spPr>
            <a:xfrm>
              <a:off x="220173" y="5406490"/>
              <a:ext cx="2477321" cy="605481"/>
            </a:xfrm>
            <a:prstGeom prst="roundRect">
              <a:avLst/>
            </a:prstGeom>
            <a:pattFill prst="wdUpDiag">
              <a:fgClr>
                <a:schemeClr val="tx1">
                  <a:lumMod val="65000"/>
                  <a:lumOff val="35000"/>
                </a:schemeClr>
              </a:fgClr>
              <a:bgClr>
                <a:schemeClr val="bg2">
                  <a:lumMod val="50000"/>
                </a:schemeClr>
              </a:bgClr>
            </a:patt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</a:t>
              </a:r>
              <a:r>
                <a:rPr lang="en-US" sz="2400" baseline="-25000" dirty="0"/>
                <a:t>2</a:t>
              </a:r>
              <a:endParaRPr lang="en-US" sz="2400" dirty="0"/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31ECD53F-CB60-1C48-BB17-F2B27CFF8EAD}"/>
                </a:ext>
              </a:extLst>
            </p:cNvPr>
            <p:cNvSpPr/>
            <p:nvPr/>
          </p:nvSpPr>
          <p:spPr>
            <a:xfrm>
              <a:off x="7462407" y="4731915"/>
              <a:ext cx="1575022" cy="605481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</a:t>
              </a:r>
              <a:r>
                <a:rPr lang="en-US" sz="2400" baseline="-25000" dirty="0"/>
                <a:t>7</a:t>
              </a:r>
              <a:endParaRPr lang="en-US" sz="2400" dirty="0"/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3A593CA8-26D8-0B4F-B3F5-A210BF3E1A0D}"/>
                </a:ext>
              </a:extLst>
            </p:cNvPr>
            <p:cNvSpPr/>
            <p:nvPr/>
          </p:nvSpPr>
          <p:spPr>
            <a:xfrm>
              <a:off x="5887385" y="5485116"/>
              <a:ext cx="2624042" cy="605481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</a:t>
              </a:r>
              <a:r>
                <a:rPr lang="en-US" sz="2400" baseline="-25000" dirty="0"/>
                <a:t>6</a:t>
              </a:r>
              <a:endParaRPr lang="en-US" sz="2400" dirty="0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C4167D19-81FF-1041-9176-926DBAEE3166}"/>
                </a:ext>
              </a:extLst>
            </p:cNvPr>
            <p:cNvCxnSpPr/>
            <p:nvPr/>
          </p:nvCxnSpPr>
          <p:spPr>
            <a:xfrm>
              <a:off x="220173" y="6265103"/>
              <a:ext cx="8817256" cy="0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0EF93C2-D58E-B941-8337-F0A7555FFE3A}"/>
                </a:ext>
              </a:extLst>
            </p:cNvPr>
            <p:cNvSpPr txBox="1"/>
            <p:nvPr/>
          </p:nvSpPr>
          <p:spPr>
            <a:xfrm>
              <a:off x="8124794" y="6228033"/>
              <a:ext cx="10192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4"/>
                  </a:solidFill>
                </a:rPr>
                <a:t>time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D15C1AEF-F11F-E245-8B00-99998379F55E}"/>
                </a:ext>
              </a:extLst>
            </p:cNvPr>
            <p:cNvSpPr/>
            <p:nvPr/>
          </p:nvSpPr>
          <p:spPr>
            <a:xfrm>
              <a:off x="3330067" y="5073230"/>
              <a:ext cx="1672281" cy="605481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/>
                <a:t>a</a:t>
              </a:r>
              <a:r>
                <a:rPr lang="en-US" sz="2400" baseline="-25000" dirty="0" err="1"/>
                <a:t>j</a:t>
              </a:r>
              <a:endParaRPr lang="en-US" sz="2400" dirty="0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7EFFDECD-778B-9C4B-A3B8-C138B6BDA01B}"/>
                </a:ext>
              </a:extLst>
            </p:cNvPr>
            <p:cNvSpPr/>
            <p:nvPr/>
          </p:nvSpPr>
          <p:spPr>
            <a:xfrm>
              <a:off x="2620648" y="4166385"/>
              <a:ext cx="2184183" cy="605481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/>
                <a:t>a</a:t>
              </a:r>
              <a:r>
                <a:rPr lang="en-US" sz="2400" baseline="-25000" dirty="0" err="1"/>
                <a:t>k</a:t>
              </a:r>
              <a:endParaRPr lang="en-US" sz="2400" dirty="0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3E63B0A-3169-C849-A61B-C76E2D0B3C28}"/>
                </a:ext>
              </a:extLst>
            </p:cNvPr>
            <p:cNvCxnSpPr/>
            <p:nvPr/>
          </p:nvCxnSpPr>
          <p:spPr>
            <a:xfrm flipV="1">
              <a:off x="2385724" y="3727003"/>
              <a:ext cx="12067" cy="2854230"/>
            </a:xfrm>
            <a:prstGeom prst="line">
              <a:avLst/>
            </a:prstGeom>
            <a:ln w="73025">
              <a:solidFill>
                <a:schemeClr val="accent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C6000755-CAE3-C648-880B-2BADE216FDA1}"/>
                </a:ext>
              </a:extLst>
            </p:cNvPr>
            <p:cNvSpPr/>
            <p:nvPr/>
          </p:nvSpPr>
          <p:spPr>
            <a:xfrm>
              <a:off x="5316980" y="4489353"/>
              <a:ext cx="1889039" cy="605481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</a:t>
              </a:r>
              <a:r>
                <a:rPr lang="en-US" sz="2400" baseline="-25000" dirty="0"/>
                <a:t>3</a:t>
              </a:r>
              <a:endParaRPr lang="en-US" sz="2400" dirty="0"/>
            </a:p>
          </p:txBody>
        </p:sp>
      </p:grpSp>
      <p:sp>
        <p:nvSpPr>
          <p:cNvPr id="15" name="Left Brace 14">
            <a:extLst>
              <a:ext uri="{FF2B5EF4-FFF2-40B4-BE49-F238E27FC236}">
                <a16:creationId xmlns:a16="http://schemas.microsoft.com/office/drawing/2014/main" id="{93FC5FEB-3BDA-4540-9320-E4B51E0A3E7F}"/>
              </a:ext>
            </a:extLst>
          </p:cNvPr>
          <p:cNvSpPr/>
          <p:nvPr/>
        </p:nvSpPr>
        <p:spPr>
          <a:xfrm rot="5400000">
            <a:off x="5519179" y="1562506"/>
            <a:ext cx="619717" cy="6416781"/>
          </a:xfrm>
          <a:prstGeom prst="leftBrace">
            <a:avLst>
              <a:gd name="adj1" fmla="val 8333"/>
              <a:gd name="adj2" fmla="val 33054"/>
            </a:avLst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A790CB-4DD0-F844-ACCF-D23C14A4530F}"/>
              </a:ext>
            </a:extLst>
          </p:cNvPr>
          <p:cNvSpPr txBox="1"/>
          <p:nvPr/>
        </p:nvSpPr>
        <p:spPr>
          <a:xfrm>
            <a:off x="6261499" y="3854323"/>
            <a:ext cx="2075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A[</a:t>
            </a:r>
            <a:r>
              <a:rPr lang="en-US" dirty="0" err="1">
                <a:solidFill>
                  <a:schemeClr val="accent4"/>
                </a:solidFill>
              </a:rPr>
              <a:t>i</a:t>
            </a:r>
            <a:r>
              <a:rPr lang="en-US" dirty="0">
                <a:solidFill>
                  <a:schemeClr val="accent4"/>
                </a:solidFill>
              </a:rPr>
              <a:t>] = solution to this sub-problem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5E028CD-1D43-6642-9B35-60271357B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9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" grpId="0" animBg="1"/>
      <p:bldP spid="1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Sub-problem graph 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Divide-and-conquer:</a:t>
            </a:r>
          </a:p>
        </p:txBody>
      </p:sp>
      <p:sp>
        <p:nvSpPr>
          <p:cNvPr id="4" name="Oval 3"/>
          <p:cNvSpPr/>
          <p:nvPr/>
        </p:nvSpPr>
        <p:spPr>
          <a:xfrm>
            <a:off x="3171092" y="2438400"/>
            <a:ext cx="2801816" cy="855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Big problem</a:t>
            </a:r>
          </a:p>
        </p:txBody>
      </p:sp>
      <p:sp>
        <p:nvSpPr>
          <p:cNvPr id="5" name="Oval 4"/>
          <p:cNvSpPr/>
          <p:nvPr/>
        </p:nvSpPr>
        <p:spPr>
          <a:xfrm>
            <a:off x="5972908" y="3879789"/>
            <a:ext cx="2092570" cy="855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sub-problem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208209" y="3906959"/>
            <a:ext cx="2092570" cy="855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sub-problem</a:t>
            </a:r>
          </a:p>
        </p:txBody>
      </p:sp>
      <p:sp>
        <p:nvSpPr>
          <p:cNvPr id="7" name="Oval 6"/>
          <p:cNvSpPr/>
          <p:nvPr/>
        </p:nvSpPr>
        <p:spPr>
          <a:xfrm>
            <a:off x="7244129" y="5613982"/>
            <a:ext cx="1540119" cy="855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sub-sub-problem</a:t>
            </a:r>
          </a:p>
        </p:txBody>
      </p:sp>
      <p:sp>
        <p:nvSpPr>
          <p:cNvPr id="8" name="Oval 7"/>
          <p:cNvSpPr/>
          <p:nvPr/>
        </p:nvSpPr>
        <p:spPr>
          <a:xfrm>
            <a:off x="5202848" y="5627567"/>
            <a:ext cx="1540119" cy="855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sub-sub-problem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031881" y="5613982"/>
            <a:ext cx="1540119" cy="855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sub-sub-problem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411989" y="5613982"/>
            <a:ext cx="1540119" cy="855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sub-sub-problem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-207902" y="5627567"/>
            <a:ext cx="1540119" cy="855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sub-sub-problem</a:t>
            </a:r>
            <a:endParaRPr lang="en-US" dirty="0"/>
          </a:p>
        </p:txBody>
      </p:sp>
      <p:cxnSp>
        <p:nvCxnSpPr>
          <p:cNvPr id="13" name="Straight Connector 12"/>
          <p:cNvCxnSpPr>
            <a:stCxn id="4" idx="4"/>
            <a:endCxn id="5" idx="0"/>
          </p:cNvCxnSpPr>
          <p:nvPr/>
        </p:nvCxnSpPr>
        <p:spPr>
          <a:xfrm>
            <a:off x="4572000" y="3294184"/>
            <a:ext cx="2447193" cy="585605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6" idx="0"/>
          </p:cNvCxnSpPr>
          <p:nvPr/>
        </p:nvCxnSpPr>
        <p:spPr>
          <a:xfrm flipH="1">
            <a:off x="2254494" y="3307769"/>
            <a:ext cx="2317506" cy="599190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5" idx="4"/>
            <a:endCxn id="8" idx="0"/>
          </p:cNvCxnSpPr>
          <p:nvPr/>
        </p:nvCxnSpPr>
        <p:spPr>
          <a:xfrm flipH="1">
            <a:off x="5972908" y="4735573"/>
            <a:ext cx="1046285" cy="891994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7" idx="0"/>
          </p:cNvCxnSpPr>
          <p:nvPr/>
        </p:nvCxnSpPr>
        <p:spPr>
          <a:xfrm>
            <a:off x="7019193" y="4735573"/>
            <a:ext cx="994996" cy="878409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6" idx="4"/>
            <a:endCxn id="9" idx="0"/>
          </p:cNvCxnSpPr>
          <p:nvPr/>
        </p:nvCxnSpPr>
        <p:spPr>
          <a:xfrm>
            <a:off x="2254494" y="4762743"/>
            <a:ext cx="1547447" cy="851239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10" idx="0"/>
          </p:cNvCxnSpPr>
          <p:nvPr/>
        </p:nvCxnSpPr>
        <p:spPr>
          <a:xfrm flipH="1">
            <a:off x="2182049" y="4776328"/>
            <a:ext cx="36222" cy="837654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6" idx="4"/>
            <a:endCxn id="11" idx="0"/>
          </p:cNvCxnSpPr>
          <p:nvPr/>
        </p:nvCxnSpPr>
        <p:spPr>
          <a:xfrm flipH="1">
            <a:off x="562158" y="4762743"/>
            <a:ext cx="1692336" cy="864824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7C4E264-FDCF-7148-B27B-EDEEB0773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4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Sub-problem graph 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Dynamic Programming:</a:t>
            </a:r>
          </a:p>
        </p:txBody>
      </p:sp>
      <p:sp>
        <p:nvSpPr>
          <p:cNvPr id="4" name="Oval 3"/>
          <p:cNvSpPr/>
          <p:nvPr/>
        </p:nvSpPr>
        <p:spPr>
          <a:xfrm>
            <a:off x="3171092" y="2438400"/>
            <a:ext cx="2801816" cy="855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Big problem</a:t>
            </a:r>
          </a:p>
        </p:txBody>
      </p:sp>
      <p:sp>
        <p:nvSpPr>
          <p:cNvPr id="5" name="Oval 4"/>
          <p:cNvSpPr/>
          <p:nvPr/>
        </p:nvSpPr>
        <p:spPr>
          <a:xfrm>
            <a:off x="5972908" y="3879789"/>
            <a:ext cx="2092570" cy="855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sub-problem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208209" y="3906959"/>
            <a:ext cx="2092570" cy="855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sub-problem</a:t>
            </a:r>
          </a:p>
        </p:txBody>
      </p:sp>
      <p:sp>
        <p:nvSpPr>
          <p:cNvPr id="7" name="Oval 6"/>
          <p:cNvSpPr/>
          <p:nvPr/>
        </p:nvSpPr>
        <p:spPr>
          <a:xfrm>
            <a:off x="7244129" y="5613982"/>
            <a:ext cx="1540119" cy="855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sub-sub-problem</a:t>
            </a:r>
          </a:p>
        </p:txBody>
      </p:sp>
      <p:sp>
        <p:nvSpPr>
          <p:cNvPr id="8" name="Oval 7"/>
          <p:cNvSpPr/>
          <p:nvPr/>
        </p:nvSpPr>
        <p:spPr>
          <a:xfrm>
            <a:off x="5202848" y="5647773"/>
            <a:ext cx="1540119" cy="855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sub-sub-problem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667733" y="5645697"/>
            <a:ext cx="1540119" cy="855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sub-sub-problem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438149" y="5645697"/>
            <a:ext cx="1540119" cy="855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sub-sub-problem</a:t>
            </a:r>
            <a:endParaRPr lang="en-US" dirty="0"/>
          </a:p>
        </p:txBody>
      </p:sp>
      <p:cxnSp>
        <p:nvCxnSpPr>
          <p:cNvPr id="13" name="Straight Connector 12"/>
          <p:cNvCxnSpPr>
            <a:stCxn id="4" idx="4"/>
            <a:endCxn id="5" idx="0"/>
          </p:cNvCxnSpPr>
          <p:nvPr/>
        </p:nvCxnSpPr>
        <p:spPr>
          <a:xfrm>
            <a:off x="4572000" y="3294184"/>
            <a:ext cx="2447193" cy="585605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6" idx="0"/>
          </p:cNvCxnSpPr>
          <p:nvPr/>
        </p:nvCxnSpPr>
        <p:spPr>
          <a:xfrm flipH="1">
            <a:off x="2254494" y="3307769"/>
            <a:ext cx="2317506" cy="599190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5" idx="4"/>
            <a:endCxn id="8" idx="0"/>
          </p:cNvCxnSpPr>
          <p:nvPr/>
        </p:nvCxnSpPr>
        <p:spPr>
          <a:xfrm flipH="1">
            <a:off x="5972908" y="4735573"/>
            <a:ext cx="1046285" cy="912200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7" idx="0"/>
          </p:cNvCxnSpPr>
          <p:nvPr/>
        </p:nvCxnSpPr>
        <p:spPr>
          <a:xfrm>
            <a:off x="7019193" y="4735573"/>
            <a:ext cx="994996" cy="878409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6" idx="4"/>
            <a:endCxn id="8" idx="0"/>
          </p:cNvCxnSpPr>
          <p:nvPr/>
        </p:nvCxnSpPr>
        <p:spPr>
          <a:xfrm>
            <a:off x="2254494" y="4762743"/>
            <a:ext cx="3718414" cy="885030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6" idx="4"/>
            <a:endCxn id="10" idx="0"/>
          </p:cNvCxnSpPr>
          <p:nvPr/>
        </p:nvCxnSpPr>
        <p:spPr>
          <a:xfrm>
            <a:off x="2254494" y="4762743"/>
            <a:ext cx="1183299" cy="882954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6" idx="4"/>
            <a:endCxn id="11" idx="0"/>
          </p:cNvCxnSpPr>
          <p:nvPr/>
        </p:nvCxnSpPr>
        <p:spPr>
          <a:xfrm flipH="1">
            <a:off x="1208209" y="4762743"/>
            <a:ext cx="1046285" cy="882954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3513443" y="3934129"/>
            <a:ext cx="2092570" cy="855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sub-problem</a:t>
            </a:r>
          </a:p>
        </p:txBody>
      </p:sp>
      <p:cxnSp>
        <p:nvCxnSpPr>
          <p:cNvPr id="24" name="Straight Connector 23"/>
          <p:cNvCxnSpPr>
            <a:stCxn id="21" idx="4"/>
            <a:endCxn id="7" idx="0"/>
          </p:cNvCxnSpPr>
          <p:nvPr/>
        </p:nvCxnSpPr>
        <p:spPr>
          <a:xfrm>
            <a:off x="4559728" y="4789913"/>
            <a:ext cx="3454461" cy="824069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4" idx="4"/>
            <a:endCxn id="21" idx="0"/>
          </p:cNvCxnSpPr>
          <p:nvPr/>
        </p:nvCxnSpPr>
        <p:spPr>
          <a:xfrm flipH="1">
            <a:off x="4559728" y="3294184"/>
            <a:ext cx="12272" cy="639945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1" idx="4"/>
            <a:endCxn id="11" idx="0"/>
          </p:cNvCxnSpPr>
          <p:nvPr/>
        </p:nvCxnSpPr>
        <p:spPr>
          <a:xfrm flipH="1">
            <a:off x="1208209" y="4789913"/>
            <a:ext cx="3351519" cy="855784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1" idx="4"/>
            <a:endCxn id="10" idx="0"/>
          </p:cNvCxnSpPr>
          <p:nvPr/>
        </p:nvCxnSpPr>
        <p:spPr>
          <a:xfrm flipH="1">
            <a:off x="3437793" y="4789913"/>
            <a:ext cx="1121935" cy="855784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1" idx="4"/>
            <a:endCxn id="8" idx="0"/>
          </p:cNvCxnSpPr>
          <p:nvPr/>
        </p:nvCxnSpPr>
        <p:spPr>
          <a:xfrm>
            <a:off x="4559728" y="4789913"/>
            <a:ext cx="1413180" cy="857860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A71F9E-7F6C-474E-9A63-4F07B6568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081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Sub-problem graph 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Greedy algorithms:</a:t>
            </a:r>
          </a:p>
        </p:txBody>
      </p:sp>
      <p:sp>
        <p:nvSpPr>
          <p:cNvPr id="4" name="Oval 3"/>
          <p:cNvSpPr/>
          <p:nvPr/>
        </p:nvSpPr>
        <p:spPr>
          <a:xfrm>
            <a:off x="3206262" y="2418463"/>
            <a:ext cx="2801816" cy="855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Big problem</a:t>
            </a:r>
          </a:p>
        </p:txBody>
      </p:sp>
      <p:sp>
        <p:nvSpPr>
          <p:cNvPr id="10" name="Oval 9"/>
          <p:cNvSpPr/>
          <p:nvPr/>
        </p:nvSpPr>
        <p:spPr>
          <a:xfrm>
            <a:off x="3824838" y="5491284"/>
            <a:ext cx="1540119" cy="855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sub-sub-problem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3548613" y="3914192"/>
            <a:ext cx="2092570" cy="855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sub-problem</a:t>
            </a:r>
          </a:p>
        </p:txBody>
      </p:sp>
      <p:cxnSp>
        <p:nvCxnSpPr>
          <p:cNvPr id="30" name="Straight Connector 29"/>
          <p:cNvCxnSpPr>
            <a:stCxn id="4" idx="4"/>
            <a:endCxn id="21" idx="0"/>
          </p:cNvCxnSpPr>
          <p:nvPr/>
        </p:nvCxnSpPr>
        <p:spPr>
          <a:xfrm flipH="1">
            <a:off x="4594898" y="3274247"/>
            <a:ext cx="12272" cy="639945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1" idx="4"/>
            <a:endCxn id="10" idx="0"/>
          </p:cNvCxnSpPr>
          <p:nvPr/>
        </p:nvCxnSpPr>
        <p:spPr>
          <a:xfrm>
            <a:off x="4594898" y="4769976"/>
            <a:ext cx="0" cy="721308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869380-C792-D74D-941A-9EAB824EB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474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Sub-problem graph 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Greedy algorithms:</a:t>
            </a:r>
          </a:p>
        </p:txBody>
      </p:sp>
      <p:sp>
        <p:nvSpPr>
          <p:cNvPr id="4" name="Oval 3"/>
          <p:cNvSpPr/>
          <p:nvPr/>
        </p:nvSpPr>
        <p:spPr>
          <a:xfrm>
            <a:off x="322384" y="2508740"/>
            <a:ext cx="2801816" cy="855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Big problem</a:t>
            </a:r>
          </a:p>
        </p:txBody>
      </p:sp>
      <p:sp>
        <p:nvSpPr>
          <p:cNvPr id="10" name="Oval 9"/>
          <p:cNvSpPr/>
          <p:nvPr/>
        </p:nvSpPr>
        <p:spPr>
          <a:xfrm>
            <a:off x="940960" y="5581561"/>
            <a:ext cx="1540119" cy="855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sub-sub-problem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664735" y="4004469"/>
            <a:ext cx="2092570" cy="855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sub-problem</a:t>
            </a:r>
          </a:p>
        </p:txBody>
      </p:sp>
      <p:cxnSp>
        <p:nvCxnSpPr>
          <p:cNvPr id="30" name="Straight Connector 29"/>
          <p:cNvCxnSpPr>
            <a:stCxn id="4" idx="4"/>
            <a:endCxn id="21" idx="0"/>
          </p:cNvCxnSpPr>
          <p:nvPr/>
        </p:nvCxnSpPr>
        <p:spPr>
          <a:xfrm flipH="1">
            <a:off x="1711020" y="3364524"/>
            <a:ext cx="12272" cy="639945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1" idx="4"/>
            <a:endCxn id="10" idx="0"/>
          </p:cNvCxnSpPr>
          <p:nvPr/>
        </p:nvCxnSpPr>
        <p:spPr>
          <a:xfrm>
            <a:off x="1711020" y="4860253"/>
            <a:ext cx="0" cy="721308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346938" y="2483273"/>
            <a:ext cx="555344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/>
              <a:t>Not only is there </a:t>
            </a:r>
            <a:r>
              <a:rPr lang="en-US" sz="2400" b="1" dirty="0"/>
              <a:t>optimal sub-structure: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 dirty="0">
                <a:solidFill>
                  <a:schemeClr val="accent4"/>
                </a:solidFill>
              </a:rPr>
              <a:t>optimal solutions to a problem are made up from optimal solutions of sub-problems</a:t>
            </a:r>
          </a:p>
          <a:p>
            <a:pPr marL="742950" lvl="1" indent="-285750">
              <a:buFont typeface="Arial" charset="0"/>
              <a:buChar char="•"/>
            </a:pPr>
            <a:endParaRPr lang="en-US" sz="2000" dirty="0">
              <a:solidFill>
                <a:schemeClr val="accent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but each problem </a:t>
            </a:r>
            <a:r>
              <a:rPr lang="en-US" sz="2400" b="1" dirty="0"/>
              <a:t>depends on only one sub-problem</a:t>
            </a:r>
            <a:r>
              <a:rPr lang="en-US" sz="2400" dirty="0"/>
              <a:t>.</a:t>
            </a:r>
          </a:p>
          <a:p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706095-F1A9-2945-8E64-DA7919EE262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6634" y="4920621"/>
            <a:ext cx="1044982" cy="16423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284CB7-AD7B-B44D-AAD7-648EEDDFB869}"/>
              </a:ext>
            </a:extLst>
          </p:cNvPr>
          <p:cNvSpPr txBox="1"/>
          <p:nvPr/>
        </p:nvSpPr>
        <p:spPr>
          <a:xfrm>
            <a:off x="5634681" y="6449205"/>
            <a:ext cx="3265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Ollie the Over-achieving Ostrich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493BAB-0E6E-2649-8821-3151CDAD1086}"/>
              </a:ext>
            </a:extLst>
          </p:cNvPr>
          <p:cNvSpPr txBox="1"/>
          <p:nvPr/>
        </p:nvSpPr>
        <p:spPr>
          <a:xfrm>
            <a:off x="4226011" y="4929571"/>
            <a:ext cx="3530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Write a DP version of activity selection (where you fill in a table)!  [See hidden slides in the .pptx file for one way]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5CB3EF-AFED-F64A-B5D1-CC563224F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5315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09520-9CE8-0345-917D-731B57BE5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detail: Greedy vs. DP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DEE88-BBA5-B546-91E2-414294CE72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lvl="1" indent="-285750">
              <a:buFont typeface="Arial" charset="0"/>
              <a:buChar char="•"/>
            </a:pPr>
            <a:r>
              <a:rPr lang="en-US" sz="2800" dirty="0">
                <a:solidFill>
                  <a:schemeClr val="accent4"/>
                </a:solidFill>
              </a:rPr>
              <a:t>Just for pedagogy! 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800" dirty="0">
                <a:solidFill>
                  <a:schemeClr val="accent4"/>
                </a:solidFill>
              </a:rPr>
              <a:t>(This isn’t the best way to think about activity selection).</a:t>
            </a:r>
            <a:endParaRPr lang="en-US" sz="1600" dirty="0">
              <a:solidFill>
                <a:schemeClr val="accent4"/>
              </a:solidFill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421B8B-FC59-234F-964B-C9C8238D53E9}"/>
              </a:ext>
            </a:extLst>
          </p:cNvPr>
          <p:cNvSpPr txBox="1"/>
          <p:nvPr/>
        </p:nvSpPr>
        <p:spPr>
          <a:xfrm>
            <a:off x="6581274" y="112992"/>
            <a:ext cx="246647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SLIDE SKIPPED IN CLASS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32FE32-8052-AD45-B38C-C2169413A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82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two lectures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E56B74"/>
                </a:solidFill>
              </a:rPr>
              <a:t>Greedy algorithms!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2768" y="3336324"/>
            <a:ext cx="5203307" cy="352167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4E001B-03AE-624B-A6C4-43172FCA7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8258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Recipe </a:t>
            </a:r>
            <a:r>
              <a:rPr lang="en-US" sz="2800" dirty="0">
                <a:solidFill>
                  <a:schemeClr val="accent3"/>
                </a:solidFill>
              </a:rPr>
              <a:t>for applying Dynamic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516731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Step 1: </a:t>
            </a:r>
            <a:r>
              <a:rPr lang="en-US" dirty="0"/>
              <a:t>Identify </a:t>
            </a:r>
            <a:r>
              <a:rPr lang="en-US" dirty="0">
                <a:solidFill>
                  <a:schemeClr val="accent1"/>
                </a:solidFill>
              </a:rPr>
              <a:t>optimal substructure.</a:t>
            </a:r>
          </a:p>
          <a:p>
            <a:r>
              <a:rPr lang="en-US" b="1" dirty="0">
                <a:solidFill>
                  <a:schemeClr val="accent4"/>
                </a:solidFill>
              </a:rPr>
              <a:t>Step 2: </a:t>
            </a:r>
            <a:r>
              <a:rPr lang="en-US" dirty="0"/>
              <a:t>Find a </a:t>
            </a:r>
            <a:r>
              <a:rPr lang="en-US" dirty="0">
                <a:solidFill>
                  <a:schemeClr val="accent6"/>
                </a:solidFill>
              </a:rPr>
              <a:t>recursive formulation </a:t>
            </a:r>
            <a:r>
              <a:rPr lang="en-US" dirty="0"/>
              <a:t>for the value of the optimal solution.</a:t>
            </a:r>
          </a:p>
          <a:p>
            <a:r>
              <a:rPr lang="en-US" b="1" dirty="0">
                <a:solidFill>
                  <a:schemeClr val="accent4"/>
                </a:solidFill>
              </a:rPr>
              <a:t>Step 3: </a:t>
            </a:r>
            <a:r>
              <a:rPr lang="en-US" dirty="0">
                <a:solidFill>
                  <a:schemeClr val="accent5"/>
                </a:solidFill>
              </a:rPr>
              <a:t>Use dynamic programming </a:t>
            </a:r>
            <a:r>
              <a:rPr lang="en-US" dirty="0"/>
              <a:t>to find the value of the optimal solution.</a:t>
            </a:r>
          </a:p>
          <a:p>
            <a:r>
              <a:rPr lang="en-US" b="1" dirty="0">
                <a:solidFill>
                  <a:schemeClr val="accent4"/>
                </a:solidFill>
              </a:rPr>
              <a:t>Step 4: </a:t>
            </a:r>
            <a:r>
              <a:rPr lang="en-US" dirty="0"/>
              <a:t>If needed, keep track of some additional info so that the algorithm from Step 3 can </a:t>
            </a:r>
            <a:r>
              <a:rPr lang="en-US" dirty="0">
                <a:solidFill>
                  <a:srgbClr val="B400AB"/>
                </a:solidFill>
              </a:rPr>
              <a:t>find the actual solution.</a:t>
            </a:r>
          </a:p>
          <a:p>
            <a:r>
              <a:rPr lang="en-US" b="1" dirty="0">
                <a:solidFill>
                  <a:schemeClr val="accent4"/>
                </a:solidFill>
              </a:rPr>
              <a:t>Step 5: </a:t>
            </a:r>
            <a:r>
              <a:rPr lang="en-US" dirty="0"/>
              <a:t>If needed, </a:t>
            </a:r>
            <a:r>
              <a:rPr lang="en-US" dirty="0">
                <a:solidFill>
                  <a:srgbClr val="7030A0"/>
                </a:solidFill>
              </a:rPr>
              <a:t>code this up like a reasonable person.</a:t>
            </a:r>
          </a:p>
        </p:txBody>
      </p:sp>
      <p:sp>
        <p:nvSpPr>
          <p:cNvPr id="4" name="Left Arrow 3"/>
          <p:cNvSpPr/>
          <p:nvPr/>
        </p:nvSpPr>
        <p:spPr>
          <a:xfrm>
            <a:off x="6561438" y="1604191"/>
            <a:ext cx="803189" cy="53352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636712-EB7F-4B48-80DA-1E0A3C65AFDB}"/>
              </a:ext>
            </a:extLst>
          </p:cNvPr>
          <p:cNvSpPr txBox="1"/>
          <p:nvPr/>
        </p:nvSpPr>
        <p:spPr>
          <a:xfrm>
            <a:off x="6581274" y="112992"/>
            <a:ext cx="246647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SLIDE SKIPPED IN CLASS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94524-D548-9244-A488-40B7F0BAE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73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74" y="40613"/>
            <a:ext cx="7886700" cy="1325563"/>
          </a:xfrm>
        </p:spPr>
        <p:txBody>
          <a:bodyPr/>
          <a:lstStyle/>
          <a:p>
            <a:r>
              <a:rPr lang="en-US" dirty="0"/>
              <a:t>Optimal substructure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674" y="1366796"/>
            <a:ext cx="9229593" cy="5491203"/>
          </a:xfrm>
        </p:spPr>
        <p:txBody>
          <a:bodyPr>
            <a:normAutofit/>
          </a:bodyPr>
          <a:lstStyle/>
          <a:p>
            <a:r>
              <a:rPr lang="en-US" dirty="0" err="1"/>
              <a:t>Subproblem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A[</a:t>
            </a:r>
            <a:r>
              <a:rPr lang="en-US" dirty="0" err="1">
                <a:solidFill>
                  <a:schemeClr val="accent4"/>
                </a:solidFill>
              </a:rPr>
              <a:t>i</a:t>
            </a:r>
            <a:r>
              <a:rPr lang="en-US" dirty="0">
                <a:solidFill>
                  <a:schemeClr val="accent4"/>
                </a:solidFill>
              </a:rPr>
              <a:t>] = number of activities you can do after Activity </a:t>
            </a:r>
            <a:r>
              <a:rPr lang="en-US" dirty="0" err="1">
                <a:solidFill>
                  <a:schemeClr val="accent4"/>
                </a:solidFill>
              </a:rPr>
              <a:t>i</a:t>
            </a:r>
            <a:r>
              <a:rPr lang="en-US" dirty="0">
                <a:solidFill>
                  <a:schemeClr val="accent4"/>
                </a:solidFill>
              </a:rPr>
              <a:t> finishes.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838220" y="3443302"/>
            <a:ext cx="1431888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</a:t>
            </a:r>
            <a:r>
              <a:rPr lang="en-US" sz="2400" baseline="-25000" dirty="0" err="1"/>
              <a:t>i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134787" y="4364769"/>
            <a:ext cx="2477321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7377021" y="3690194"/>
            <a:ext cx="1575022" cy="60548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7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5801999" y="4443395"/>
            <a:ext cx="2624042" cy="60548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6</a:t>
            </a:r>
            <a:endParaRPr lang="en-US" sz="24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34787" y="5223382"/>
            <a:ext cx="8817256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039408" y="5186312"/>
            <a:ext cx="101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time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244681" y="4031509"/>
            <a:ext cx="1672281" cy="60548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4</a:t>
            </a:r>
            <a:endParaRPr lang="en-US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2535262" y="3124664"/>
            <a:ext cx="2184183" cy="60548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a</a:t>
            </a:r>
            <a:r>
              <a:rPr lang="en-US" sz="2400" baseline="-25000" dirty="0"/>
              <a:t>1</a:t>
            </a:r>
            <a:endParaRPr lang="en-US" sz="2400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2300338" y="2685282"/>
            <a:ext cx="12067" cy="2854230"/>
          </a:xfrm>
          <a:prstGeom prst="line">
            <a:avLst/>
          </a:prstGeom>
          <a:ln w="73025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5231594" y="3447632"/>
            <a:ext cx="1889039" cy="60548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260EB8-7435-BD45-8AA5-9FBBF3D62B3B}"/>
              </a:ext>
            </a:extLst>
          </p:cNvPr>
          <p:cNvSpPr txBox="1"/>
          <p:nvPr/>
        </p:nvSpPr>
        <p:spPr>
          <a:xfrm>
            <a:off x="6581274" y="112992"/>
            <a:ext cx="246647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SLIDE SKIPPED IN CLASS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6D5CF34-99C4-F945-A9BB-4E4F687FF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7240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Recipe </a:t>
            </a:r>
            <a:r>
              <a:rPr lang="en-US" sz="2800" dirty="0">
                <a:solidFill>
                  <a:schemeClr val="accent3"/>
                </a:solidFill>
              </a:rPr>
              <a:t>for applying Dynamic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516731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Step 1: </a:t>
            </a:r>
            <a:r>
              <a:rPr lang="en-US" dirty="0"/>
              <a:t>Identify </a:t>
            </a:r>
            <a:r>
              <a:rPr lang="en-US" dirty="0">
                <a:solidFill>
                  <a:schemeClr val="accent1"/>
                </a:solidFill>
              </a:rPr>
              <a:t>optimal substructure.</a:t>
            </a:r>
          </a:p>
          <a:p>
            <a:r>
              <a:rPr lang="en-US" b="1" dirty="0">
                <a:solidFill>
                  <a:schemeClr val="accent4"/>
                </a:solidFill>
              </a:rPr>
              <a:t>Step 2: </a:t>
            </a:r>
            <a:r>
              <a:rPr lang="en-US" dirty="0"/>
              <a:t>Find a </a:t>
            </a:r>
            <a:r>
              <a:rPr lang="en-US" dirty="0">
                <a:solidFill>
                  <a:schemeClr val="accent6"/>
                </a:solidFill>
              </a:rPr>
              <a:t>recursive formulation </a:t>
            </a:r>
            <a:r>
              <a:rPr lang="en-US" dirty="0"/>
              <a:t>for the value of the optimal solution.</a:t>
            </a:r>
          </a:p>
          <a:p>
            <a:r>
              <a:rPr lang="en-US" b="1" dirty="0">
                <a:solidFill>
                  <a:schemeClr val="accent4"/>
                </a:solidFill>
              </a:rPr>
              <a:t>Step 3: </a:t>
            </a:r>
            <a:r>
              <a:rPr lang="en-US" dirty="0">
                <a:solidFill>
                  <a:schemeClr val="accent5"/>
                </a:solidFill>
              </a:rPr>
              <a:t>Use dynamic programming </a:t>
            </a:r>
            <a:r>
              <a:rPr lang="en-US" dirty="0"/>
              <a:t>to find the value of the optimal solution.</a:t>
            </a:r>
          </a:p>
          <a:p>
            <a:r>
              <a:rPr lang="en-US" b="1" dirty="0">
                <a:solidFill>
                  <a:schemeClr val="accent4"/>
                </a:solidFill>
              </a:rPr>
              <a:t>Step 4: </a:t>
            </a:r>
            <a:r>
              <a:rPr lang="en-US" dirty="0"/>
              <a:t>If needed, keep track of some additional info so that the algorithm from Step 3 can </a:t>
            </a:r>
            <a:r>
              <a:rPr lang="en-US" dirty="0">
                <a:solidFill>
                  <a:srgbClr val="B400AB"/>
                </a:solidFill>
              </a:rPr>
              <a:t>find the actual solution.</a:t>
            </a:r>
          </a:p>
          <a:p>
            <a:r>
              <a:rPr lang="en-US" b="1" dirty="0">
                <a:solidFill>
                  <a:schemeClr val="accent4"/>
                </a:solidFill>
              </a:rPr>
              <a:t>Step 5: </a:t>
            </a:r>
            <a:r>
              <a:rPr lang="en-US" dirty="0"/>
              <a:t>If needed, </a:t>
            </a:r>
            <a:r>
              <a:rPr lang="en-US" dirty="0">
                <a:solidFill>
                  <a:srgbClr val="7030A0"/>
                </a:solidFill>
              </a:rPr>
              <a:t>code this up like a reasonable person.</a:t>
            </a:r>
          </a:p>
        </p:txBody>
      </p:sp>
      <p:sp>
        <p:nvSpPr>
          <p:cNvPr id="4" name="Left Arrow 3"/>
          <p:cNvSpPr/>
          <p:nvPr/>
        </p:nvSpPr>
        <p:spPr>
          <a:xfrm rot="19064817">
            <a:off x="8113755" y="1633990"/>
            <a:ext cx="803189" cy="533527"/>
          </a:xfrm>
          <a:prstGeom prst="lef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7A0A77-E5A6-8243-9908-5B7897511B89}"/>
              </a:ext>
            </a:extLst>
          </p:cNvPr>
          <p:cNvSpPr txBox="1"/>
          <p:nvPr/>
        </p:nvSpPr>
        <p:spPr>
          <a:xfrm>
            <a:off x="6581274" y="112992"/>
            <a:ext cx="246647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SLIDE SKIPPED IN CLASS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F523F-4AE1-774E-90AE-FFB9B2AEE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0455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739" y="31886"/>
            <a:ext cx="7886700" cy="1325563"/>
          </a:xfrm>
        </p:spPr>
        <p:txBody>
          <a:bodyPr>
            <a:normAutofit/>
          </a:bodyPr>
          <a:lstStyle/>
          <a:p>
            <a:r>
              <a:rPr lang="en-US" sz="4800" dirty="0"/>
              <a:t>We did that already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89633"/>
            <a:ext cx="7886700" cy="4351338"/>
          </a:xfrm>
        </p:spPr>
        <p:txBody>
          <a:bodyPr/>
          <a:lstStyle/>
          <a:p>
            <a:r>
              <a:rPr lang="en-US" dirty="0"/>
              <a:t>Let </a:t>
            </a:r>
            <a:r>
              <a:rPr lang="en-US" dirty="0" err="1"/>
              <a:t>a</a:t>
            </a:r>
            <a:r>
              <a:rPr lang="en-US" baseline="-25000" dirty="0" err="1"/>
              <a:t>k</a:t>
            </a:r>
            <a:r>
              <a:rPr lang="en-US" dirty="0"/>
              <a:t> have the smallest finish time among activities do-able after </a:t>
            </a:r>
            <a:r>
              <a:rPr lang="en-US" dirty="0" err="1"/>
              <a:t>a</a:t>
            </a:r>
            <a:r>
              <a:rPr lang="en-US" baseline="-25000" dirty="0" err="1"/>
              <a:t>i</a:t>
            </a:r>
            <a:r>
              <a:rPr lang="en-US" dirty="0"/>
              <a:t> finishes.</a:t>
            </a:r>
          </a:p>
          <a:p>
            <a:r>
              <a:rPr lang="en-US" dirty="0"/>
              <a:t>Then A[</a:t>
            </a:r>
            <a:r>
              <a:rPr lang="en-US" dirty="0" err="1"/>
              <a:t>i</a:t>
            </a:r>
            <a:r>
              <a:rPr lang="en-US" dirty="0"/>
              <a:t>] = A[k] + 1.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24096" y="2847028"/>
            <a:ext cx="8927358" cy="3968946"/>
            <a:chOff x="224096" y="1794360"/>
            <a:chExt cx="8927358" cy="5020178"/>
          </a:xfrm>
        </p:grpSpPr>
        <p:sp>
          <p:nvSpPr>
            <p:cNvPr id="4" name="Rounded Rectangle 3"/>
            <p:cNvSpPr/>
            <p:nvPr/>
          </p:nvSpPr>
          <p:spPr>
            <a:xfrm>
              <a:off x="2624571" y="3525760"/>
              <a:ext cx="2184183" cy="605481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/>
                <a:t>a</a:t>
              </a:r>
              <a:r>
                <a:rPr lang="en-US" sz="2400" baseline="-25000" dirty="0"/>
                <a:t>1</a:t>
              </a:r>
              <a:endParaRPr lang="en-US" sz="2400" dirty="0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927529" y="3860891"/>
              <a:ext cx="1431888" cy="605481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/>
                <a:t>a</a:t>
              </a:r>
              <a:r>
                <a:rPr lang="en-US" sz="2400" baseline="-25000" dirty="0" err="1"/>
                <a:t>i</a:t>
              </a:r>
              <a:endParaRPr lang="en-US" sz="2400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24096" y="4782358"/>
              <a:ext cx="2477321" cy="60548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</a:t>
              </a:r>
              <a:r>
                <a:rPr lang="en-US" sz="2400" baseline="-25000" dirty="0"/>
                <a:t>2</a:t>
              </a:r>
              <a:endParaRPr lang="en-US" sz="2400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7466330" y="4107783"/>
              <a:ext cx="1575022" cy="605481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</a:t>
              </a:r>
              <a:r>
                <a:rPr lang="en-US" sz="2400" baseline="-25000" dirty="0"/>
                <a:t>7</a:t>
              </a:r>
              <a:endParaRPr lang="en-US" sz="2400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891308" y="4860984"/>
              <a:ext cx="2624042" cy="605481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</a:t>
              </a:r>
              <a:r>
                <a:rPr lang="en-US" sz="2400" baseline="-25000" dirty="0"/>
                <a:t>6</a:t>
              </a:r>
              <a:endParaRPr lang="en-US" sz="2400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224096" y="5640971"/>
              <a:ext cx="8817256" cy="0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8128717" y="5603901"/>
              <a:ext cx="10192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4"/>
                  </a:solidFill>
                </a:rPr>
                <a:t>time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333990" y="4449098"/>
              <a:ext cx="1672281" cy="605481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</a:t>
              </a:r>
              <a:r>
                <a:rPr lang="en-US" sz="2400" baseline="-25000" dirty="0"/>
                <a:t>4</a:t>
              </a:r>
              <a:endParaRPr lang="en-US" sz="2400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624571" y="3542253"/>
              <a:ext cx="2184183" cy="605481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/>
                <a:t>a</a:t>
              </a:r>
              <a:r>
                <a:rPr lang="en-US" sz="2400" baseline="-25000" dirty="0" err="1"/>
                <a:t>k</a:t>
              </a:r>
              <a:endParaRPr lang="en-US" sz="2400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2389647" y="3102871"/>
              <a:ext cx="12067" cy="2854230"/>
            </a:xfrm>
            <a:prstGeom prst="line">
              <a:avLst/>
            </a:prstGeom>
            <a:ln w="73025">
              <a:solidFill>
                <a:schemeClr val="accent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ounded Rectangle 13"/>
            <p:cNvSpPr/>
            <p:nvPr/>
          </p:nvSpPr>
          <p:spPr>
            <a:xfrm>
              <a:off x="5320903" y="3865221"/>
              <a:ext cx="1889039" cy="605481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</a:t>
              </a:r>
              <a:r>
                <a:rPr lang="en-US" sz="2400" baseline="-25000" dirty="0"/>
                <a:t>3</a:t>
              </a:r>
              <a:endParaRPr lang="en-US" sz="2400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4843939" y="3102871"/>
              <a:ext cx="12067" cy="2854230"/>
            </a:xfrm>
            <a:prstGeom prst="line">
              <a:avLst/>
            </a:prstGeom>
            <a:ln w="73025">
              <a:solidFill>
                <a:schemeClr val="accent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891308" y="1794360"/>
              <a:ext cx="2490692" cy="817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4"/>
                  </a:solidFill>
                </a:rPr>
                <a:t>A[k]: how many activities can I do here?</a:t>
              </a:r>
            </a:p>
          </p:txBody>
        </p:sp>
        <p:sp>
          <p:nvSpPr>
            <p:cNvPr id="18" name="Right Brace 17"/>
            <p:cNvSpPr/>
            <p:nvPr/>
          </p:nvSpPr>
          <p:spPr>
            <a:xfrm rot="16200000">
              <a:off x="6629727" y="841477"/>
              <a:ext cx="637906" cy="4185345"/>
            </a:xfrm>
            <a:prstGeom prst="rightBrac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ight Brace 18"/>
            <p:cNvSpPr/>
            <p:nvPr/>
          </p:nvSpPr>
          <p:spPr>
            <a:xfrm rot="16200000" flipH="1">
              <a:off x="5429057" y="2742959"/>
              <a:ext cx="652757" cy="6792037"/>
            </a:xfrm>
            <a:prstGeom prst="rightBrac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510089" y="6347383"/>
              <a:ext cx="4531263" cy="467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4"/>
                  </a:solidFill>
                </a:rPr>
                <a:t>A[</a:t>
              </a:r>
              <a:r>
                <a:rPr lang="en-US" dirty="0" err="1">
                  <a:solidFill>
                    <a:schemeClr val="accent4"/>
                  </a:solidFill>
                </a:rPr>
                <a:t>i</a:t>
              </a:r>
              <a:r>
                <a:rPr lang="en-US" dirty="0">
                  <a:solidFill>
                    <a:schemeClr val="accent4"/>
                  </a:solidFill>
                </a:rPr>
                <a:t>]: how many activities can I do here?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C3101C8-539C-0242-971A-E252FFA436E1}"/>
              </a:ext>
            </a:extLst>
          </p:cNvPr>
          <p:cNvSpPr txBox="1"/>
          <p:nvPr/>
        </p:nvSpPr>
        <p:spPr>
          <a:xfrm>
            <a:off x="6581274" y="112992"/>
            <a:ext cx="246647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SLIDE SKIPPED IN CLASS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3FDBE37B-D032-A843-9F74-F20DAC8B7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967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Recipe </a:t>
            </a:r>
            <a:r>
              <a:rPr lang="en-US" sz="2800" dirty="0">
                <a:solidFill>
                  <a:schemeClr val="accent3"/>
                </a:solidFill>
              </a:rPr>
              <a:t>for applying Dynamic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516731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Step 1: </a:t>
            </a:r>
            <a:r>
              <a:rPr lang="en-US" dirty="0"/>
              <a:t>Identify </a:t>
            </a:r>
            <a:r>
              <a:rPr lang="en-US" dirty="0">
                <a:solidFill>
                  <a:schemeClr val="accent1"/>
                </a:solidFill>
              </a:rPr>
              <a:t>optimal substructure.</a:t>
            </a:r>
          </a:p>
          <a:p>
            <a:r>
              <a:rPr lang="en-US" b="1" dirty="0">
                <a:solidFill>
                  <a:schemeClr val="accent4"/>
                </a:solidFill>
              </a:rPr>
              <a:t>Step 2: </a:t>
            </a:r>
            <a:r>
              <a:rPr lang="en-US" dirty="0"/>
              <a:t>Find a </a:t>
            </a:r>
            <a:r>
              <a:rPr lang="en-US" dirty="0">
                <a:solidFill>
                  <a:schemeClr val="accent6"/>
                </a:solidFill>
              </a:rPr>
              <a:t>recursive formulation </a:t>
            </a:r>
            <a:r>
              <a:rPr lang="en-US" dirty="0"/>
              <a:t>for the value of the optimal solution.</a:t>
            </a:r>
          </a:p>
          <a:p>
            <a:r>
              <a:rPr lang="en-US" b="1" dirty="0">
                <a:solidFill>
                  <a:schemeClr val="accent4"/>
                </a:solidFill>
              </a:rPr>
              <a:t>Step 3: </a:t>
            </a:r>
            <a:r>
              <a:rPr lang="en-US" dirty="0">
                <a:solidFill>
                  <a:schemeClr val="accent5"/>
                </a:solidFill>
              </a:rPr>
              <a:t>Use dynamic programming </a:t>
            </a:r>
            <a:r>
              <a:rPr lang="en-US" dirty="0"/>
              <a:t>to find the value of the optimal solution.</a:t>
            </a:r>
          </a:p>
          <a:p>
            <a:r>
              <a:rPr lang="en-US" b="1" dirty="0">
                <a:solidFill>
                  <a:schemeClr val="accent4"/>
                </a:solidFill>
              </a:rPr>
              <a:t>Step 4: </a:t>
            </a:r>
            <a:r>
              <a:rPr lang="en-US" dirty="0"/>
              <a:t>If needed, keep track of some additional info so that the algorithm from Step 3 can </a:t>
            </a:r>
            <a:r>
              <a:rPr lang="en-US" dirty="0">
                <a:solidFill>
                  <a:srgbClr val="B400AB"/>
                </a:solidFill>
              </a:rPr>
              <a:t>find the actual solution.</a:t>
            </a:r>
          </a:p>
          <a:p>
            <a:r>
              <a:rPr lang="en-US" b="1" dirty="0">
                <a:solidFill>
                  <a:schemeClr val="accent4"/>
                </a:solidFill>
              </a:rPr>
              <a:t>Step 5: </a:t>
            </a:r>
            <a:r>
              <a:rPr lang="en-US" dirty="0"/>
              <a:t>If needed, </a:t>
            </a:r>
            <a:r>
              <a:rPr lang="en-US" dirty="0">
                <a:solidFill>
                  <a:srgbClr val="7030A0"/>
                </a:solidFill>
              </a:rPr>
              <a:t>code this up like a reasonable person.</a:t>
            </a:r>
          </a:p>
        </p:txBody>
      </p:sp>
      <p:sp>
        <p:nvSpPr>
          <p:cNvPr id="4" name="Left Arrow 3"/>
          <p:cNvSpPr/>
          <p:nvPr/>
        </p:nvSpPr>
        <p:spPr>
          <a:xfrm rot="19064817">
            <a:off x="8113754" y="2565323"/>
            <a:ext cx="803189" cy="533527"/>
          </a:xfrm>
          <a:prstGeom prst="lef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2EDF72-F265-E044-8160-746164E0C751}"/>
              </a:ext>
            </a:extLst>
          </p:cNvPr>
          <p:cNvSpPr txBox="1"/>
          <p:nvPr/>
        </p:nvSpPr>
        <p:spPr>
          <a:xfrm>
            <a:off x="6581274" y="112992"/>
            <a:ext cx="246647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SLIDE SKIPPED IN CLASS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03C04-D9B2-8F48-8E8B-3CC5E5324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4374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06644"/>
            <a:ext cx="7886700" cy="1325563"/>
          </a:xfrm>
        </p:spPr>
        <p:txBody>
          <a:bodyPr/>
          <a:lstStyle/>
          <a:p>
            <a:r>
              <a:rPr lang="en-US" dirty="0"/>
              <a:t>Top-down DP</a:t>
            </a:r>
            <a:endParaRPr lang="en-US" dirty="0">
              <a:solidFill>
                <a:srgbClr val="E56B7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32207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  <a:ea typeface="Courier" charset="0"/>
                <a:cs typeface="Courier" charset="0"/>
              </a:rPr>
              <a:t>Initialize a global array A to [None,</a:t>
            </a:r>
            <a:r>
              <a:rPr lang="mr-IN" sz="2400" dirty="0">
                <a:solidFill>
                  <a:schemeClr val="bg2">
                    <a:lumMod val="50000"/>
                  </a:schemeClr>
                </a:solidFill>
                <a:ea typeface="Courier" charset="0"/>
                <a:cs typeface="Courier" charset="0"/>
              </a:rPr>
              <a:t>…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ea typeface="Courier" charset="0"/>
                <a:cs typeface="Courier" charset="0"/>
              </a:rPr>
              <a:t>,None]</a:t>
            </a:r>
          </a:p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  <a:ea typeface="Courier" charset="0"/>
                <a:cs typeface="Courier" charset="0"/>
              </a:rPr>
              <a:t>Make a “dummy” activity that ends at time -1.</a:t>
            </a:r>
          </a:p>
          <a:p>
            <a:r>
              <a:rPr lang="en-US" sz="2400" b="1" dirty="0" err="1">
                <a:ea typeface="Courier" charset="0"/>
                <a:cs typeface="Courier" charset="0"/>
              </a:rPr>
              <a:t>def</a:t>
            </a:r>
            <a:r>
              <a:rPr lang="en-US" sz="2400" b="1" dirty="0">
                <a:ea typeface="Courier" charset="0"/>
                <a:cs typeface="Courier" charset="0"/>
              </a:rPr>
              <a:t> </a:t>
            </a:r>
            <a:r>
              <a:rPr lang="en-US" sz="2400" dirty="0">
                <a:ea typeface="Courier" charset="0"/>
                <a:cs typeface="Courier" charset="0"/>
              </a:rPr>
              <a:t> </a:t>
            </a:r>
            <a:r>
              <a:rPr lang="en-US" sz="2400" dirty="0" err="1">
                <a:ea typeface="Courier" charset="0"/>
                <a:cs typeface="Courier" charset="0"/>
              </a:rPr>
              <a:t>findNumActivities</a:t>
            </a:r>
            <a:r>
              <a:rPr lang="en-US" sz="2400" dirty="0">
                <a:ea typeface="Courier" charset="0"/>
                <a:cs typeface="Courier" charset="0"/>
              </a:rPr>
              <a:t>(</a:t>
            </a:r>
            <a:r>
              <a:rPr lang="en-US" sz="2400" dirty="0" err="1">
                <a:ea typeface="Courier" charset="0"/>
                <a:cs typeface="Courier" charset="0"/>
              </a:rPr>
              <a:t>i</a:t>
            </a:r>
            <a:r>
              <a:rPr lang="en-US" sz="2400" dirty="0">
                <a:ea typeface="Courier" charset="0"/>
                <a:cs typeface="Courier" charset="0"/>
              </a:rPr>
              <a:t>):</a:t>
            </a:r>
          </a:p>
          <a:p>
            <a:pPr lvl="1"/>
            <a:r>
              <a:rPr lang="en-US" dirty="0">
                <a:ea typeface="Courier" charset="0"/>
                <a:cs typeface="Courier" charset="0"/>
              </a:rPr>
              <a:t>If A[</a:t>
            </a:r>
            <a:r>
              <a:rPr lang="en-US" dirty="0" err="1">
                <a:ea typeface="Courier" charset="0"/>
                <a:cs typeface="Courier" charset="0"/>
              </a:rPr>
              <a:t>i</a:t>
            </a:r>
            <a:r>
              <a:rPr lang="en-US" dirty="0">
                <a:ea typeface="Courier" charset="0"/>
                <a:cs typeface="Courier" charset="0"/>
              </a:rPr>
              <a:t>] != None:</a:t>
            </a:r>
          </a:p>
          <a:p>
            <a:pPr lvl="2"/>
            <a:r>
              <a:rPr lang="en-US" sz="2400" b="1" dirty="0">
                <a:ea typeface="Courier" charset="0"/>
                <a:cs typeface="Courier" charset="0"/>
              </a:rPr>
              <a:t>Return</a:t>
            </a:r>
            <a:r>
              <a:rPr lang="en-US" sz="2400" dirty="0">
                <a:ea typeface="Courier" charset="0"/>
                <a:cs typeface="Courier" charset="0"/>
              </a:rPr>
              <a:t> A[</a:t>
            </a:r>
            <a:r>
              <a:rPr lang="en-US" sz="2400" dirty="0" err="1">
                <a:ea typeface="Courier" charset="0"/>
                <a:cs typeface="Courier" charset="0"/>
              </a:rPr>
              <a:t>i</a:t>
            </a:r>
            <a:r>
              <a:rPr lang="en-US" sz="2400" dirty="0">
                <a:ea typeface="Courier" charset="0"/>
                <a:cs typeface="Courier" charset="0"/>
              </a:rPr>
              <a:t>]</a:t>
            </a:r>
          </a:p>
          <a:p>
            <a:pPr lvl="1"/>
            <a:r>
              <a:rPr lang="en-US" dirty="0">
                <a:solidFill>
                  <a:srgbClr val="CF6E6C"/>
                </a:solidFill>
                <a:ea typeface="Courier" charset="0"/>
                <a:cs typeface="Courier" charset="0"/>
              </a:rPr>
              <a:t>Let Activity k be the activity I can fit in my schedule after Activity </a:t>
            </a:r>
            <a:r>
              <a:rPr lang="en-US" dirty="0" err="1">
                <a:solidFill>
                  <a:srgbClr val="CF6E6C"/>
                </a:solidFill>
                <a:ea typeface="Courier" charset="0"/>
                <a:cs typeface="Courier" charset="0"/>
              </a:rPr>
              <a:t>i</a:t>
            </a:r>
            <a:r>
              <a:rPr lang="en-US" dirty="0">
                <a:solidFill>
                  <a:srgbClr val="CF6E6C"/>
                </a:solidFill>
                <a:ea typeface="Courier" charset="0"/>
                <a:cs typeface="Courier" charset="0"/>
              </a:rPr>
              <a:t> with the smallest finish time.</a:t>
            </a:r>
          </a:p>
          <a:p>
            <a:pPr lvl="1"/>
            <a:r>
              <a:rPr lang="en-US" b="1" dirty="0">
                <a:ea typeface="Courier" charset="0"/>
                <a:cs typeface="Courier" charset="0"/>
              </a:rPr>
              <a:t>If</a:t>
            </a:r>
            <a:r>
              <a:rPr lang="en-US" dirty="0">
                <a:ea typeface="Courier" charset="0"/>
                <a:cs typeface="Courier" charset="0"/>
              </a:rPr>
              <a:t> there is no such activity k, set A[</a:t>
            </a:r>
            <a:r>
              <a:rPr lang="en-US" dirty="0" err="1">
                <a:ea typeface="Courier" charset="0"/>
                <a:cs typeface="Courier" charset="0"/>
              </a:rPr>
              <a:t>i</a:t>
            </a:r>
            <a:r>
              <a:rPr lang="en-US" dirty="0">
                <a:ea typeface="Courier" charset="0"/>
                <a:cs typeface="Courier" charset="0"/>
              </a:rPr>
              <a:t>] = 0</a:t>
            </a:r>
            <a:endParaRPr lang="en-US" b="1" dirty="0">
              <a:ea typeface="Courier" charset="0"/>
              <a:cs typeface="Courier" charset="0"/>
            </a:endParaRPr>
          </a:p>
          <a:p>
            <a:pPr lvl="1"/>
            <a:r>
              <a:rPr lang="en-US" b="1" dirty="0">
                <a:solidFill>
                  <a:srgbClr val="CF6E6C"/>
                </a:solidFill>
                <a:ea typeface="Courier" charset="0"/>
                <a:cs typeface="Courier" charset="0"/>
              </a:rPr>
              <a:t>Else, </a:t>
            </a:r>
            <a:r>
              <a:rPr lang="en-US" dirty="0">
                <a:solidFill>
                  <a:srgbClr val="CF6E6C"/>
                </a:solidFill>
                <a:ea typeface="Courier" charset="0"/>
                <a:cs typeface="Courier" charset="0"/>
              </a:rPr>
              <a:t>A[</a:t>
            </a:r>
            <a:r>
              <a:rPr lang="en-US" dirty="0" err="1">
                <a:solidFill>
                  <a:srgbClr val="CF6E6C"/>
                </a:solidFill>
                <a:ea typeface="Courier" charset="0"/>
                <a:cs typeface="Courier" charset="0"/>
              </a:rPr>
              <a:t>i</a:t>
            </a:r>
            <a:r>
              <a:rPr lang="en-US" dirty="0">
                <a:solidFill>
                  <a:srgbClr val="CF6E6C"/>
                </a:solidFill>
                <a:ea typeface="Courier" charset="0"/>
                <a:cs typeface="Courier" charset="0"/>
              </a:rPr>
              <a:t>] = </a:t>
            </a:r>
            <a:r>
              <a:rPr lang="en-US" dirty="0" err="1">
                <a:solidFill>
                  <a:srgbClr val="CF6E6C"/>
                </a:solidFill>
                <a:ea typeface="Courier" charset="0"/>
                <a:cs typeface="Courier" charset="0"/>
              </a:rPr>
              <a:t>findNumActivities</a:t>
            </a:r>
            <a:r>
              <a:rPr lang="en-US" dirty="0">
                <a:solidFill>
                  <a:srgbClr val="CF6E6C"/>
                </a:solidFill>
                <a:ea typeface="Courier" charset="0"/>
                <a:cs typeface="Courier" charset="0"/>
              </a:rPr>
              <a:t>(k) + 1</a:t>
            </a:r>
          </a:p>
          <a:p>
            <a:pPr lvl="1"/>
            <a:r>
              <a:rPr lang="en-US" b="1" dirty="0">
                <a:ea typeface="Courier" charset="0"/>
                <a:cs typeface="Courier" charset="0"/>
              </a:rPr>
              <a:t>Return</a:t>
            </a:r>
            <a:r>
              <a:rPr lang="en-US" dirty="0">
                <a:ea typeface="Courier" charset="0"/>
                <a:cs typeface="Courier" charset="0"/>
              </a:rPr>
              <a:t> A[</a:t>
            </a:r>
            <a:r>
              <a:rPr lang="en-US" dirty="0" err="1">
                <a:ea typeface="Courier" charset="0"/>
                <a:cs typeface="Courier" charset="0"/>
              </a:rPr>
              <a:t>i</a:t>
            </a:r>
            <a:r>
              <a:rPr lang="en-US" dirty="0">
                <a:ea typeface="Courier" charset="0"/>
                <a:cs typeface="Courier" charset="0"/>
              </a:rPr>
              <a:t>]</a:t>
            </a:r>
            <a:endParaRPr lang="en-US" sz="2400" b="1" dirty="0">
              <a:ea typeface="Courier" charset="0"/>
              <a:cs typeface="Courier" charset="0"/>
            </a:endParaRPr>
          </a:p>
          <a:p>
            <a:r>
              <a:rPr lang="en-US" sz="2400" b="1" dirty="0">
                <a:ea typeface="Courier" charset="0"/>
                <a:cs typeface="Courier" charset="0"/>
              </a:rPr>
              <a:t>Return</a:t>
            </a:r>
            <a:r>
              <a:rPr lang="en-US" sz="2400" dirty="0">
                <a:ea typeface="Courier" charset="0"/>
                <a:cs typeface="Courier" charset="0"/>
              </a:rPr>
              <a:t> </a:t>
            </a:r>
            <a:r>
              <a:rPr lang="en-US" sz="2400" dirty="0" err="1">
                <a:ea typeface="Courier" charset="0"/>
                <a:cs typeface="Courier" charset="0"/>
              </a:rPr>
              <a:t>findNumActivities</a:t>
            </a:r>
            <a:r>
              <a:rPr lang="en-US" sz="2400" dirty="0">
                <a:ea typeface="Courier" charset="0"/>
                <a:cs typeface="Courier" charset="0"/>
              </a:rPr>
              <a:t>(0)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52133" y="5657671"/>
            <a:ext cx="68918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E67500"/>
                </a:solidFill>
              </a:rPr>
              <a:t>This is a terrible way to write this</a:t>
            </a:r>
            <a:r>
              <a:rPr lang="en-US" sz="2400" b="1">
                <a:solidFill>
                  <a:srgbClr val="E67500"/>
                </a:solidFill>
              </a:rPr>
              <a:t>!  </a:t>
            </a:r>
            <a:endParaRPr lang="en-US" sz="2400" b="1" dirty="0">
              <a:solidFill>
                <a:srgbClr val="E67500"/>
              </a:solidFill>
            </a:endParaRPr>
          </a:p>
          <a:p>
            <a:pPr algn="r"/>
            <a:r>
              <a:rPr lang="en-US" sz="2400" dirty="0">
                <a:solidFill>
                  <a:srgbClr val="E67500"/>
                </a:solidFill>
              </a:rPr>
              <a:t>The only thing that matters here is that the highlighted lines are our recursive relationship.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204DF1-7E32-8840-81FA-36C8E9722D0C}"/>
              </a:ext>
            </a:extLst>
          </p:cNvPr>
          <p:cNvSpPr txBox="1"/>
          <p:nvPr/>
        </p:nvSpPr>
        <p:spPr>
          <a:xfrm>
            <a:off x="6554092" y="188420"/>
            <a:ext cx="246647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SLIDE SKIPPED IN CLASS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E592E1-DB67-714D-B4A2-2F3380E8C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36371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Recipe </a:t>
            </a:r>
            <a:r>
              <a:rPr lang="en-US" sz="2800" dirty="0">
                <a:solidFill>
                  <a:schemeClr val="accent3"/>
                </a:solidFill>
              </a:rPr>
              <a:t>for applying Dynamic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516731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Step 1: </a:t>
            </a:r>
            <a:r>
              <a:rPr lang="en-US" dirty="0"/>
              <a:t>Identify </a:t>
            </a:r>
            <a:r>
              <a:rPr lang="en-US" dirty="0">
                <a:solidFill>
                  <a:schemeClr val="accent1"/>
                </a:solidFill>
              </a:rPr>
              <a:t>optimal substructure.</a:t>
            </a:r>
          </a:p>
          <a:p>
            <a:r>
              <a:rPr lang="en-US" b="1" dirty="0">
                <a:solidFill>
                  <a:schemeClr val="accent4"/>
                </a:solidFill>
              </a:rPr>
              <a:t>Step 2: </a:t>
            </a:r>
            <a:r>
              <a:rPr lang="en-US" dirty="0"/>
              <a:t>Find a </a:t>
            </a:r>
            <a:r>
              <a:rPr lang="en-US" dirty="0">
                <a:solidFill>
                  <a:schemeClr val="accent6"/>
                </a:solidFill>
              </a:rPr>
              <a:t>recursive formulation </a:t>
            </a:r>
            <a:r>
              <a:rPr lang="en-US" dirty="0"/>
              <a:t>for the value of the optimal solution.</a:t>
            </a:r>
          </a:p>
          <a:p>
            <a:r>
              <a:rPr lang="en-US" b="1" dirty="0">
                <a:solidFill>
                  <a:schemeClr val="accent4"/>
                </a:solidFill>
              </a:rPr>
              <a:t>Step 3: </a:t>
            </a:r>
            <a:r>
              <a:rPr lang="en-US" dirty="0">
                <a:solidFill>
                  <a:schemeClr val="accent5"/>
                </a:solidFill>
              </a:rPr>
              <a:t>Use dynamic programming </a:t>
            </a:r>
            <a:r>
              <a:rPr lang="en-US" dirty="0"/>
              <a:t>to find the value of the optimal solution.</a:t>
            </a:r>
          </a:p>
          <a:p>
            <a:r>
              <a:rPr lang="en-US" b="1" dirty="0">
                <a:solidFill>
                  <a:schemeClr val="accent4"/>
                </a:solidFill>
              </a:rPr>
              <a:t>Step 4: </a:t>
            </a:r>
            <a:r>
              <a:rPr lang="en-US" dirty="0"/>
              <a:t>If needed, keep track of some additional info so that the algorithm from Step 3 can </a:t>
            </a:r>
            <a:r>
              <a:rPr lang="en-US" dirty="0">
                <a:solidFill>
                  <a:srgbClr val="B400AB"/>
                </a:solidFill>
              </a:rPr>
              <a:t>find the actual solution.</a:t>
            </a:r>
          </a:p>
          <a:p>
            <a:r>
              <a:rPr lang="en-US" b="1" dirty="0">
                <a:solidFill>
                  <a:schemeClr val="accent4"/>
                </a:solidFill>
              </a:rPr>
              <a:t>Step 5: </a:t>
            </a:r>
            <a:r>
              <a:rPr lang="en-US" dirty="0"/>
              <a:t>If needed, </a:t>
            </a:r>
            <a:r>
              <a:rPr lang="en-US" dirty="0">
                <a:solidFill>
                  <a:srgbClr val="7030A0"/>
                </a:solidFill>
              </a:rPr>
              <a:t>code this up like a reasonable person.</a:t>
            </a:r>
          </a:p>
        </p:txBody>
      </p:sp>
      <p:sp>
        <p:nvSpPr>
          <p:cNvPr id="4" name="Left Arrow 3"/>
          <p:cNvSpPr/>
          <p:nvPr/>
        </p:nvSpPr>
        <p:spPr>
          <a:xfrm rot="19064817">
            <a:off x="7961353" y="3540093"/>
            <a:ext cx="803189" cy="533527"/>
          </a:xfrm>
          <a:prstGeom prst="lef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963F06-0FC9-2247-AADA-7C7D237C09D6}"/>
              </a:ext>
            </a:extLst>
          </p:cNvPr>
          <p:cNvSpPr txBox="1"/>
          <p:nvPr/>
        </p:nvSpPr>
        <p:spPr>
          <a:xfrm>
            <a:off x="6554092" y="188420"/>
            <a:ext cx="246647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SLIDE SKIPPED IN CLASS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1317C-8974-344F-85D0-1484F7132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237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06644"/>
            <a:ext cx="7886700" cy="1325563"/>
          </a:xfrm>
        </p:spPr>
        <p:txBody>
          <a:bodyPr/>
          <a:lstStyle/>
          <a:p>
            <a:r>
              <a:rPr lang="en-US" dirty="0"/>
              <a:t>Top-down DP</a:t>
            </a:r>
            <a:endParaRPr lang="en-US" dirty="0">
              <a:solidFill>
                <a:srgbClr val="E56B7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32207"/>
            <a:ext cx="78867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  <a:ea typeface="Courier" charset="0"/>
                <a:cs typeface="Courier" charset="0"/>
              </a:rPr>
              <a:t>Initialize a global array A to [None,</a:t>
            </a:r>
            <a:r>
              <a:rPr lang="mr-IN" sz="2400" dirty="0">
                <a:solidFill>
                  <a:schemeClr val="bg2">
                    <a:lumMod val="50000"/>
                  </a:schemeClr>
                </a:solidFill>
                <a:ea typeface="Courier" charset="0"/>
                <a:cs typeface="Courier" charset="0"/>
              </a:rPr>
              <a:t>…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ea typeface="Courier" charset="0"/>
                <a:cs typeface="Courier" charset="0"/>
              </a:rPr>
              <a:t>,None]</a:t>
            </a:r>
          </a:p>
          <a:p>
            <a:r>
              <a:rPr lang="en-US" sz="2400" dirty="0">
                <a:solidFill>
                  <a:srgbClr val="7030A0"/>
                </a:solidFill>
                <a:ea typeface="Courier" charset="0"/>
                <a:cs typeface="Courier" charset="0"/>
              </a:rPr>
              <a:t>Initialize a global array Next to [None, </a:t>
            </a:r>
            <a:r>
              <a:rPr lang="mr-IN" sz="2400" dirty="0">
                <a:solidFill>
                  <a:srgbClr val="7030A0"/>
                </a:solidFill>
                <a:ea typeface="Courier" charset="0"/>
                <a:cs typeface="Courier" charset="0"/>
              </a:rPr>
              <a:t>…</a:t>
            </a:r>
            <a:r>
              <a:rPr lang="en-US" sz="2400" dirty="0">
                <a:solidFill>
                  <a:srgbClr val="7030A0"/>
                </a:solidFill>
                <a:ea typeface="Courier" charset="0"/>
                <a:cs typeface="Courier" charset="0"/>
              </a:rPr>
              <a:t>, None]</a:t>
            </a:r>
          </a:p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  <a:ea typeface="Courier" charset="0"/>
                <a:cs typeface="Courier" charset="0"/>
              </a:rPr>
              <a:t>Make a “dummy” activity that ends at time -1.</a:t>
            </a:r>
          </a:p>
          <a:p>
            <a:r>
              <a:rPr lang="en-US" sz="2400" b="1" dirty="0" err="1">
                <a:ea typeface="Courier" charset="0"/>
                <a:cs typeface="Courier" charset="0"/>
              </a:rPr>
              <a:t>def</a:t>
            </a:r>
            <a:r>
              <a:rPr lang="en-US" sz="2400" b="1" dirty="0">
                <a:ea typeface="Courier" charset="0"/>
                <a:cs typeface="Courier" charset="0"/>
              </a:rPr>
              <a:t> </a:t>
            </a:r>
            <a:r>
              <a:rPr lang="en-US" sz="2400" dirty="0">
                <a:ea typeface="Courier" charset="0"/>
                <a:cs typeface="Courier" charset="0"/>
              </a:rPr>
              <a:t> </a:t>
            </a:r>
            <a:r>
              <a:rPr lang="en-US" sz="2400" dirty="0" err="1">
                <a:ea typeface="Courier" charset="0"/>
                <a:cs typeface="Courier" charset="0"/>
              </a:rPr>
              <a:t>findNumActivities</a:t>
            </a:r>
            <a:r>
              <a:rPr lang="en-US" sz="2400" dirty="0">
                <a:ea typeface="Courier" charset="0"/>
                <a:cs typeface="Courier" charset="0"/>
              </a:rPr>
              <a:t>(</a:t>
            </a:r>
            <a:r>
              <a:rPr lang="en-US" sz="2400" dirty="0" err="1">
                <a:ea typeface="Courier" charset="0"/>
                <a:cs typeface="Courier" charset="0"/>
              </a:rPr>
              <a:t>i</a:t>
            </a:r>
            <a:r>
              <a:rPr lang="en-US" sz="2400" dirty="0">
                <a:ea typeface="Courier" charset="0"/>
                <a:cs typeface="Courier" charset="0"/>
              </a:rPr>
              <a:t>):</a:t>
            </a:r>
          </a:p>
          <a:p>
            <a:pPr lvl="1"/>
            <a:r>
              <a:rPr lang="en-US" dirty="0">
                <a:ea typeface="Courier" charset="0"/>
                <a:cs typeface="Courier" charset="0"/>
              </a:rPr>
              <a:t>If A[</a:t>
            </a:r>
            <a:r>
              <a:rPr lang="en-US" dirty="0" err="1">
                <a:ea typeface="Courier" charset="0"/>
                <a:cs typeface="Courier" charset="0"/>
              </a:rPr>
              <a:t>i</a:t>
            </a:r>
            <a:r>
              <a:rPr lang="en-US" dirty="0">
                <a:ea typeface="Courier" charset="0"/>
                <a:cs typeface="Courier" charset="0"/>
              </a:rPr>
              <a:t>] != None:</a:t>
            </a:r>
          </a:p>
          <a:p>
            <a:pPr lvl="2"/>
            <a:r>
              <a:rPr lang="en-US" sz="2400" b="1" dirty="0">
                <a:ea typeface="Courier" charset="0"/>
                <a:cs typeface="Courier" charset="0"/>
              </a:rPr>
              <a:t>Return</a:t>
            </a:r>
            <a:r>
              <a:rPr lang="en-US" sz="2400" dirty="0">
                <a:ea typeface="Courier" charset="0"/>
                <a:cs typeface="Courier" charset="0"/>
              </a:rPr>
              <a:t> A[</a:t>
            </a:r>
            <a:r>
              <a:rPr lang="en-US" sz="2400" dirty="0" err="1">
                <a:ea typeface="Courier" charset="0"/>
                <a:cs typeface="Courier" charset="0"/>
              </a:rPr>
              <a:t>i</a:t>
            </a:r>
            <a:r>
              <a:rPr lang="en-US" sz="2400" dirty="0">
                <a:ea typeface="Courier" charset="0"/>
                <a:cs typeface="Courier" charset="0"/>
              </a:rPr>
              <a:t>]</a:t>
            </a:r>
          </a:p>
          <a:p>
            <a:pPr lvl="1"/>
            <a:r>
              <a:rPr lang="en-US" dirty="0">
                <a:solidFill>
                  <a:srgbClr val="CF6E6C"/>
                </a:solidFill>
                <a:ea typeface="Courier" charset="0"/>
                <a:cs typeface="Courier" charset="0"/>
              </a:rPr>
              <a:t>Let Activity k be the activity I can fit in my schedule after Activity </a:t>
            </a:r>
            <a:r>
              <a:rPr lang="en-US" dirty="0" err="1">
                <a:solidFill>
                  <a:srgbClr val="CF6E6C"/>
                </a:solidFill>
                <a:ea typeface="Courier" charset="0"/>
                <a:cs typeface="Courier" charset="0"/>
              </a:rPr>
              <a:t>i</a:t>
            </a:r>
            <a:r>
              <a:rPr lang="en-US" dirty="0">
                <a:solidFill>
                  <a:srgbClr val="CF6E6C"/>
                </a:solidFill>
                <a:ea typeface="Courier" charset="0"/>
                <a:cs typeface="Courier" charset="0"/>
              </a:rPr>
              <a:t> with the smallest finish time.</a:t>
            </a:r>
          </a:p>
          <a:p>
            <a:pPr lvl="1"/>
            <a:r>
              <a:rPr lang="en-US" b="1" dirty="0">
                <a:ea typeface="Courier" charset="0"/>
                <a:cs typeface="Courier" charset="0"/>
              </a:rPr>
              <a:t>If</a:t>
            </a:r>
            <a:r>
              <a:rPr lang="en-US" dirty="0">
                <a:ea typeface="Courier" charset="0"/>
                <a:cs typeface="Courier" charset="0"/>
              </a:rPr>
              <a:t> there is no such activity k, set A[</a:t>
            </a:r>
            <a:r>
              <a:rPr lang="en-US" dirty="0" err="1">
                <a:ea typeface="Courier" charset="0"/>
                <a:cs typeface="Courier" charset="0"/>
              </a:rPr>
              <a:t>i</a:t>
            </a:r>
            <a:r>
              <a:rPr lang="en-US" dirty="0">
                <a:ea typeface="Courier" charset="0"/>
                <a:cs typeface="Courier" charset="0"/>
              </a:rPr>
              <a:t>] = 0 </a:t>
            </a:r>
          </a:p>
          <a:p>
            <a:pPr lvl="1"/>
            <a:r>
              <a:rPr lang="en-US" b="1" dirty="0">
                <a:solidFill>
                  <a:srgbClr val="CF6E6C"/>
                </a:solidFill>
                <a:ea typeface="Courier" charset="0"/>
                <a:cs typeface="Courier" charset="0"/>
              </a:rPr>
              <a:t>Else, </a:t>
            </a:r>
            <a:r>
              <a:rPr lang="en-US" dirty="0">
                <a:solidFill>
                  <a:srgbClr val="CF6E6C"/>
                </a:solidFill>
                <a:ea typeface="Courier" charset="0"/>
                <a:cs typeface="Courier" charset="0"/>
              </a:rPr>
              <a:t>A[</a:t>
            </a:r>
            <a:r>
              <a:rPr lang="en-US" dirty="0" err="1">
                <a:solidFill>
                  <a:srgbClr val="CF6E6C"/>
                </a:solidFill>
                <a:ea typeface="Courier" charset="0"/>
                <a:cs typeface="Courier" charset="0"/>
              </a:rPr>
              <a:t>i</a:t>
            </a:r>
            <a:r>
              <a:rPr lang="en-US" dirty="0">
                <a:solidFill>
                  <a:srgbClr val="CF6E6C"/>
                </a:solidFill>
                <a:ea typeface="Courier" charset="0"/>
                <a:cs typeface="Courier" charset="0"/>
              </a:rPr>
              <a:t>] = </a:t>
            </a:r>
            <a:r>
              <a:rPr lang="en-US" dirty="0" err="1">
                <a:solidFill>
                  <a:srgbClr val="CF6E6C"/>
                </a:solidFill>
                <a:ea typeface="Courier" charset="0"/>
                <a:cs typeface="Courier" charset="0"/>
              </a:rPr>
              <a:t>findNumActivities</a:t>
            </a:r>
            <a:r>
              <a:rPr lang="en-US" dirty="0">
                <a:solidFill>
                  <a:srgbClr val="CF6E6C"/>
                </a:solidFill>
                <a:ea typeface="Courier" charset="0"/>
                <a:cs typeface="Courier" charset="0"/>
              </a:rPr>
              <a:t>(k) + 1 </a:t>
            </a:r>
            <a:r>
              <a:rPr lang="en-US" dirty="0">
                <a:solidFill>
                  <a:srgbClr val="7030A0"/>
                </a:solidFill>
                <a:ea typeface="Courier" charset="0"/>
                <a:cs typeface="Courier" charset="0"/>
              </a:rPr>
              <a:t>and</a:t>
            </a:r>
            <a:r>
              <a:rPr lang="en-US" dirty="0">
                <a:solidFill>
                  <a:srgbClr val="CF6E6C"/>
                </a:solidFill>
                <a:ea typeface="Courier" charset="0"/>
                <a:cs typeface="Courier" charset="0"/>
              </a:rPr>
              <a:t> </a:t>
            </a:r>
            <a:r>
              <a:rPr lang="en-US" dirty="0">
                <a:solidFill>
                  <a:srgbClr val="7030A0"/>
                </a:solidFill>
                <a:ea typeface="Courier" charset="0"/>
                <a:cs typeface="Courier" charset="0"/>
              </a:rPr>
              <a:t>Next[</a:t>
            </a:r>
            <a:r>
              <a:rPr lang="en-US" dirty="0" err="1">
                <a:solidFill>
                  <a:srgbClr val="7030A0"/>
                </a:solidFill>
                <a:ea typeface="Courier" charset="0"/>
                <a:cs typeface="Courier" charset="0"/>
              </a:rPr>
              <a:t>i</a:t>
            </a:r>
            <a:r>
              <a:rPr lang="en-US" dirty="0">
                <a:solidFill>
                  <a:srgbClr val="7030A0"/>
                </a:solidFill>
                <a:ea typeface="Courier" charset="0"/>
                <a:cs typeface="Courier" charset="0"/>
              </a:rPr>
              <a:t>] = k</a:t>
            </a:r>
          </a:p>
          <a:p>
            <a:pPr lvl="1"/>
            <a:r>
              <a:rPr lang="en-US" b="1" dirty="0">
                <a:ea typeface="Courier" charset="0"/>
                <a:cs typeface="Courier" charset="0"/>
              </a:rPr>
              <a:t>Return</a:t>
            </a:r>
            <a:r>
              <a:rPr lang="en-US" dirty="0">
                <a:ea typeface="Courier" charset="0"/>
                <a:cs typeface="Courier" charset="0"/>
              </a:rPr>
              <a:t> A[</a:t>
            </a:r>
            <a:r>
              <a:rPr lang="en-US" dirty="0" err="1">
                <a:ea typeface="Courier" charset="0"/>
                <a:cs typeface="Courier" charset="0"/>
              </a:rPr>
              <a:t>i</a:t>
            </a:r>
            <a:r>
              <a:rPr lang="en-US" dirty="0">
                <a:ea typeface="Courier" charset="0"/>
                <a:cs typeface="Courier" charset="0"/>
              </a:rPr>
              <a:t>]</a:t>
            </a:r>
          </a:p>
          <a:p>
            <a:r>
              <a:rPr lang="en-US" sz="2400" dirty="0" err="1">
                <a:ea typeface="Courier" charset="0"/>
                <a:cs typeface="Courier" charset="0"/>
              </a:rPr>
              <a:t>findNumActivities</a:t>
            </a:r>
            <a:r>
              <a:rPr lang="en-US" sz="2400" dirty="0">
                <a:ea typeface="Courier" charset="0"/>
                <a:cs typeface="Courier" charset="0"/>
              </a:rPr>
              <a:t>(0)</a:t>
            </a:r>
          </a:p>
          <a:p>
            <a:r>
              <a:rPr lang="en-US" sz="2400" dirty="0">
                <a:solidFill>
                  <a:srgbClr val="7030A0"/>
                </a:solidFill>
                <a:ea typeface="Courier" charset="0"/>
                <a:cs typeface="Courier" charset="0"/>
              </a:rPr>
              <a:t>Step through “Next” array to get schedule.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52133" y="5657671"/>
            <a:ext cx="68918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E67500"/>
                </a:solidFill>
              </a:rPr>
              <a:t>This is a terrible way to write this</a:t>
            </a:r>
            <a:r>
              <a:rPr lang="en-US" sz="2400" b="1">
                <a:solidFill>
                  <a:srgbClr val="E67500"/>
                </a:solidFill>
              </a:rPr>
              <a:t>!  </a:t>
            </a:r>
            <a:endParaRPr lang="en-US" sz="2400" b="1" dirty="0">
              <a:solidFill>
                <a:srgbClr val="E67500"/>
              </a:solidFill>
            </a:endParaRPr>
          </a:p>
          <a:p>
            <a:pPr algn="r"/>
            <a:r>
              <a:rPr lang="en-US" sz="2400" dirty="0">
                <a:solidFill>
                  <a:srgbClr val="E67500"/>
                </a:solidFill>
              </a:rPr>
              <a:t>The only thing that matters here is that the highlighted lines are our recursive relationship.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214AC9-C077-ED41-8FD5-1A6573ED99BD}"/>
              </a:ext>
            </a:extLst>
          </p:cNvPr>
          <p:cNvSpPr txBox="1"/>
          <p:nvPr/>
        </p:nvSpPr>
        <p:spPr>
          <a:xfrm>
            <a:off x="6554092" y="188420"/>
            <a:ext cx="246647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SLIDE SKIPPED IN CLASS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B9CA4D-DA09-8F4A-A8F5-0D06F0BFA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6797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step through it.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312572" y="2353430"/>
            <a:ext cx="1889039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923606" y="2353430"/>
            <a:ext cx="1431888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1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3325709" y="2950884"/>
            <a:ext cx="1672281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4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220173" y="3274897"/>
            <a:ext cx="1806917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2616290" y="2031682"/>
            <a:ext cx="2184183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5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7462407" y="2600322"/>
            <a:ext cx="157502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7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5887385" y="3353523"/>
            <a:ext cx="262404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6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0173" y="4133510"/>
            <a:ext cx="8817256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124794" y="4096440"/>
            <a:ext cx="101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time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24411" y="4706956"/>
            <a:ext cx="8408779" cy="1640814"/>
          </a:xfrm>
        </p:spPr>
        <p:txBody>
          <a:bodyPr>
            <a:normAutofit/>
          </a:bodyPr>
          <a:lstStyle/>
          <a:p>
            <a:r>
              <a:rPr lang="en-US" dirty="0"/>
              <a:t>Start with the activity with the smallest finish time.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F6D6A4-43D5-524A-957F-FE6E0A6714A4}"/>
              </a:ext>
            </a:extLst>
          </p:cNvPr>
          <p:cNvSpPr txBox="1"/>
          <p:nvPr/>
        </p:nvSpPr>
        <p:spPr>
          <a:xfrm>
            <a:off x="6554092" y="188420"/>
            <a:ext cx="246647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SLIDE SKIPPED IN CLASS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A6A045-EDCD-7949-AF0B-1B6937038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27529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step through it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312572" y="2353430"/>
            <a:ext cx="1889039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923606" y="2353430"/>
            <a:ext cx="1431888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1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3325709" y="2950884"/>
            <a:ext cx="1672281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4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220173" y="3274897"/>
            <a:ext cx="1806917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2616290" y="2031682"/>
            <a:ext cx="2184183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5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7462407" y="2600322"/>
            <a:ext cx="157502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7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5887385" y="3353523"/>
            <a:ext cx="262404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6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0173" y="4133510"/>
            <a:ext cx="8817256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124794" y="4096440"/>
            <a:ext cx="101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time</a:t>
            </a:r>
          </a:p>
        </p:txBody>
      </p:sp>
      <p:sp>
        <p:nvSpPr>
          <p:cNvPr id="14" name="Content Placeholder 12"/>
          <p:cNvSpPr txBox="1">
            <a:spLocks/>
          </p:cNvSpPr>
          <p:nvPr/>
        </p:nvSpPr>
        <p:spPr>
          <a:xfrm>
            <a:off x="424411" y="4706956"/>
            <a:ext cx="8408779" cy="1640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Now find the next activity still do-able with the smallest finish time, and </a:t>
            </a:r>
            <a:r>
              <a:rPr lang="en-US" dirty="0" err="1"/>
              <a:t>recurse</a:t>
            </a:r>
            <a:r>
              <a:rPr lang="en-US" dirty="0"/>
              <a:t> after that.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8CED89-A048-E545-B292-3FBD56A121F8}"/>
              </a:ext>
            </a:extLst>
          </p:cNvPr>
          <p:cNvSpPr txBox="1"/>
          <p:nvPr/>
        </p:nvSpPr>
        <p:spPr>
          <a:xfrm>
            <a:off x="6554092" y="188420"/>
            <a:ext cx="246647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SLIDE SKIPPED IN CLASS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26BC26-DCAD-9046-97C1-FF1FBB91F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92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choices one-at-a-time.</a:t>
            </a:r>
          </a:p>
          <a:p>
            <a:r>
              <a:rPr lang="en-US" dirty="0"/>
              <a:t>Never look back.</a:t>
            </a:r>
          </a:p>
          <a:p>
            <a:r>
              <a:rPr lang="en-US" dirty="0"/>
              <a:t>Hope for the best.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9871A5-FF0F-B049-AB07-EB7F24699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87698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step through it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312572" y="2353430"/>
            <a:ext cx="1889039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923606" y="2353430"/>
            <a:ext cx="1431888" cy="605481"/>
          </a:xfrm>
          <a:prstGeom prst="roundRect">
            <a:avLst/>
          </a:prstGeom>
          <a:pattFill prst="wdDnDiag">
            <a:fgClr>
              <a:schemeClr val="bg2">
                <a:lumMod val="75000"/>
              </a:schemeClr>
            </a:fgClr>
            <a:bgClr>
              <a:schemeClr val="bg2">
                <a:lumMod val="5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1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3325709" y="2950884"/>
            <a:ext cx="1672281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4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220173" y="3274897"/>
            <a:ext cx="1806917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2616290" y="2031682"/>
            <a:ext cx="2184183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5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7462407" y="2600322"/>
            <a:ext cx="157502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7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5887385" y="3353523"/>
            <a:ext cx="262404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6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0173" y="4133510"/>
            <a:ext cx="8817256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124794" y="4096440"/>
            <a:ext cx="101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time</a:t>
            </a:r>
          </a:p>
        </p:txBody>
      </p:sp>
      <p:sp>
        <p:nvSpPr>
          <p:cNvPr id="14" name="Content Placeholder 12"/>
          <p:cNvSpPr txBox="1">
            <a:spLocks/>
          </p:cNvSpPr>
          <p:nvPr/>
        </p:nvSpPr>
        <p:spPr>
          <a:xfrm>
            <a:off x="424411" y="4706956"/>
            <a:ext cx="8408779" cy="1640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Now find the next activity still do-able with the smallest finish time, and </a:t>
            </a:r>
            <a:r>
              <a:rPr lang="en-US" dirty="0" err="1"/>
              <a:t>recurse</a:t>
            </a:r>
            <a:r>
              <a:rPr lang="en-US" dirty="0"/>
              <a:t> after that.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1E9886-C4AF-8546-B4A1-6C4C8152B9F3}"/>
              </a:ext>
            </a:extLst>
          </p:cNvPr>
          <p:cNvSpPr txBox="1"/>
          <p:nvPr/>
        </p:nvSpPr>
        <p:spPr>
          <a:xfrm>
            <a:off x="6554092" y="188420"/>
            <a:ext cx="246647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SLIDE SKIPPED IN CLASS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6B1FBF-A5B6-944C-B48C-E9223251F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199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step through it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312572" y="2353430"/>
            <a:ext cx="1889039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923606" y="2353430"/>
            <a:ext cx="1431888" cy="605481"/>
          </a:xfrm>
          <a:prstGeom prst="roundRect">
            <a:avLst/>
          </a:prstGeom>
          <a:pattFill prst="wdDnDiag">
            <a:fgClr>
              <a:schemeClr val="bg2">
                <a:lumMod val="75000"/>
              </a:schemeClr>
            </a:fgClr>
            <a:bgClr>
              <a:schemeClr val="bg2">
                <a:lumMod val="5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1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3325709" y="2950884"/>
            <a:ext cx="1672281" cy="605481"/>
          </a:xfrm>
          <a:prstGeom prst="roundRect">
            <a:avLst/>
          </a:prstGeom>
          <a:pattFill prst="wdDnDiag">
            <a:fgClr>
              <a:schemeClr val="bg2">
                <a:lumMod val="75000"/>
              </a:schemeClr>
            </a:fgClr>
            <a:bgClr>
              <a:schemeClr val="bg2">
                <a:lumMod val="5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4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220173" y="3274897"/>
            <a:ext cx="1806917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2616290" y="2031682"/>
            <a:ext cx="2184183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5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7462407" y="2600322"/>
            <a:ext cx="157502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7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5887385" y="3353523"/>
            <a:ext cx="262404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6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0173" y="4133510"/>
            <a:ext cx="8817256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124794" y="4096440"/>
            <a:ext cx="101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time</a:t>
            </a:r>
          </a:p>
        </p:txBody>
      </p:sp>
      <p:sp>
        <p:nvSpPr>
          <p:cNvPr id="14" name="Content Placeholder 12"/>
          <p:cNvSpPr txBox="1">
            <a:spLocks/>
          </p:cNvSpPr>
          <p:nvPr/>
        </p:nvSpPr>
        <p:spPr>
          <a:xfrm>
            <a:off x="424411" y="4706956"/>
            <a:ext cx="8408779" cy="1640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Now find the next activity still do-able with the smallest finish time, and </a:t>
            </a:r>
            <a:r>
              <a:rPr lang="en-US" dirty="0" err="1"/>
              <a:t>recurse</a:t>
            </a:r>
            <a:r>
              <a:rPr lang="en-US" dirty="0"/>
              <a:t> after that.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2385F7-7691-D148-996E-796C3B2087B2}"/>
              </a:ext>
            </a:extLst>
          </p:cNvPr>
          <p:cNvSpPr txBox="1"/>
          <p:nvPr/>
        </p:nvSpPr>
        <p:spPr>
          <a:xfrm>
            <a:off x="6554092" y="188420"/>
            <a:ext cx="246647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SLIDE SKIPPED IN CLASS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BE3286-9071-C445-904B-2CE0B1206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1111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step through it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312572" y="2353430"/>
            <a:ext cx="1889039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923606" y="2353430"/>
            <a:ext cx="1431888" cy="605481"/>
          </a:xfrm>
          <a:prstGeom prst="roundRect">
            <a:avLst/>
          </a:prstGeom>
          <a:pattFill prst="wdDnDiag">
            <a:fgClr>
              <a:schemeClr val="bg2">
                <a:lumMod val="75000"/>
              </a:schemeClr>
            </a:fgClr>
            <a:bgClr>
              <a:schemeClr val="bg2">
                <a:lumMod val="5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1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3325709" y="2950884"/>
            <a:ext cx="1672281" cy="605481"/>
          </a:xfrm>
          <a:prstGeom prst="roundRect">
            <a:avLst/>
          </a:prstGeom>
          <a:pattFill prst="wdDnDiag">
            <a:fgClr>
              <a:schemeClr val="bg2">
                <a:lumMod val="75000"/>
              </a:schemeClr>
            </a:fgClr>
            <a:bgClr>
              <a:schemeClr val="bg2">
                <a:lumMod val="5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4       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220173" y="3274897"/>
            <a:ext cx="1806917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2616290" y="2031682"/>
            <a:ext cx="2184183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5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7462407" y="2600322"/>
            <a:ext cx="1575022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7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5887385" y="3353523"/>
            <a:ext cx="2624042" cy="605481"/>
          </a:xfrm>
          <a:prstGeom prst="roundRect">
            <a:avLst/>
          </a:prstGeom>
          <a:pattFill prst="wdDnDiag">
            <a:fgClr>
              <a:schemeClr val="bg2">
                <a:lumMod val="75000"/>
              </a:schemeClr>
            </a:fgClr>
            <a:bgClr>
              <a:schemeClr val="bg2">
                <a:lumMod val="5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6 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0173" y="4133510"/>
            <a:ext cx="8817256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124794" y="4096440"/>
            <a:ext cx="101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time</a:t>
            </a:r>
          </a:p>
        </p:txBody>
      </p:sp>
      <p:sp>
        <p:nvSpPr>
          <p:cNvPr id="14" name="Content Placeholder 12"/>
          <p:cNvSpPr txBox="1">
            <a:spLocks/>
          </p:cNvSpPr>
          <p:nvPr/>
        </p:nvSpPr>
        <p:spPr>
          <a:xfrm>
            <a:off x="424411" y="4706956"/>
            <a:ext cx="8408779" cy="1640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Ta-da!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20173" y="5455351"/>
            <a:ext cx="90402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+mn-lt"/>
              </a:rPr>
              <a:t>It’s exactly </a:t>
            </a:r>
            <a:r>
              <a:rPr lang="en-US" dirty="0">
                <a:latin typeface="+mn-lt"/>
              </a:rPr>
              <a:t>the same* as the greedy solution!</a:t>
            </a:r>
            <a:br>
              <a:rPr lang="en-US" dirty="0"/>
            </a:br>
            <a:br>
              <a:rPr lang="en-US" sz="3200" dirty="0">
                <a:solidFill>
                  <a:schemeClr val="accent4"/>
                </a:solidFill>
              </a:rPr>
            </a:br>
            <a:endParaRPr lang="en-US" sz="3200" dirty="0">
              <a:solidFill>
                <a:schemeClr val="accent4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481763"/>
            <a:ext cx="6991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accent4"/>
                </a:solidFill>
              </a:rPr>
              <a:t>*if you implement the top-down DP solution appropriately.</a:t>
            </a: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A5C6C2-B8C5-5F40-8B5E-0A3E8B20C4A7}"/>
              </a:ext>
            </a:extLst>
          </p:cNvPr>
          <p:cNvSpPr txBox="1"/>
          <p:nvPr/>
        </p:nvSpPr>
        <p:spPr>
          <a:xfrm>
            <a:off x="6554092" y="188420"/>
            <a:ext cx="246647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SLIDE SKIPPED IN CLASS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EE3323-D280-4C42-AF27-C16A3F2A5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3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817" y="1813902"/>
            <a:ext cx="8726366" cy="504409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Does this greedy algorithm for activity selection work?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Yes.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general, when are greedy algorithms a good idea?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When they exhibit especially nice optimal substructure.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</a:t>
            </a:r>
            <a:r>
              <a:rPr lang="en-US" dirty="0">
                <a:solidFill>
                  <a:srgbClr val="E56B74"/>
                </a:solidFill>
              </a:rPr>
              <a:t>“greedy” </a:t>
            </a:r>
            <a:r>
              <a:rPr lang="en-US" dirty="0"/>
              <a:t>approach is often the first you’d think of</a:t>
            </a:r>
            <a:r>
              <a:rPr lang="mr-IN" dirty="0"/>
              <a:t>…</a:t>
            </a:r>
            <a:endParaRPr lang="en-US" dirty="0"/>
          </a:p>
          <a:p>
            <a:pPr lvl="1"/>
            <a:r>
              <a:rPr lang="en-US" dirty="0"/>
              <a:t>Why are we getting to it now, in Week 8?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Proving that greedy algorithms work is often not so easy.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4934" y="1945936"/>
            <a:ext cx="762000" cy="7803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7151" y="3148202"/>
            <a:ext cx="762000" cy="7803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6634" y="4612936"/>
            <a:ext cx="762000" cy="78033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A0F991-0F80-C048-BD4A-D23636415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65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5" y="2465389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Let’s see a few more examples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1CE8FA-C09A-B144-8424-85BF052D2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6803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accent4"/>
                </a:solidFill>
              </a:rPr>
              <a:t>Another example:</a:t>
            </a:r>
            <a:br>
              <a:rPr lang="en-US" dirty="0"/>
            </a:br>
            <a:r>
              <a:rPr lang="en-US" dirty="0"/>
              <a:t>Scheduling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776403" y="1690689"/>
            <a:ext cx="6902212" cy="5078819"/>
            <a:chOff x="776403" y="1690689"/>
            <a:chExt cx="6902212" cy="5512304"/>
          </a:xfrm>
        </p:grpSpPr>
        <p:grpSp>
          <p:nvGrpSpPr>
            <p:cNvPr id="15" name="Group 14"/>
            <p:cNvGrpSpPr/>
            <p:nvPr/>
          </p:nvGrpSpPr>
          <p:grpSpPr>
            <a:xfrm>
              <a:off x="776403" y="1690689"/>
              <a:ext cx="6902212" cy="5512304"/>
              <a:chOff x="776403" y="1690689"/>
              <a:chExt cx="6902212" cy="4409944"/>
            </a:xfrm>
            <a:solidFill>
              <a:schemeClr val="accent4"/>
            </a:solidFill>
          </p:grpSpPr>
          <p:sp>
            <p:nvSpPr>
              <p:cNvPr id="6" name="Rounded Rectangle 5"/>
              <p:cNvSpPr/>
              <p:nvPr/>
            </p:nvSpPr>
            <p:spPr>
              <a:xfrm>
                <a:off x="785446" y="1690689"/>
                <a:ext cx="6893169" cy="350366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CS161 HW</a:t>
                </a:r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779585" y="2094520"/>
                <a:ext cx="2045677" cy="350366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Personal hygiene</a:t>
                </a:r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779585" y="2496438"/>
                <a:ext cx="4033274" cy="350366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Math HW</a:t>
                </a:r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779585" y="3310574"/>
                <a:ext cx="2703906" cy="350366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Econ HW</a:t>
                </a:r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779585" y="4503362"/>
                <a:ext cx="3800956" cy="350366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Practice musical instrument</a:t>
                </a:r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779585" y="4921072"/>
                <a:ext cx="5266341" cy="350366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Read lecture notes</a:t>
                </a:r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776403" y="5333127"/>
                <a:ext cx="3362137" cy="350366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Have a social life</a:t>
                </a:r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788126" y="5768628"/>
                <a:ext cx="2045677" cy="332005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Sleep</a:t>
                </a:r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779585" y="2913262"/>
                <a:ext cx="4528526" cy="332005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Administrative stuff for student club</a:t>
                </a:r>
              </a:p>
            </p:txBody>
          </p:sp>
        </p:grpSp>
        <p:sp>
          <p:nvSpPr>
            <p:cNvPr id="16" name="Rounded Rectangle 15"/>
            <p:cNvSpPr/>
            <p:nvPr/>
          </p:nvSpPr>
          <p:spPr>
            <a:xfrm>
              <a:off x="779585" y="4233459"/>
              <a:ext cx="1916723" cy="437947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Do laundry</a:t>
              </a:r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763340" y="4477799"/>
            <a:ext cx="1335091" cy="403507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Meditate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9A8D4B-4D8B-9A4C-9CBD-E91948F2F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65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24958EB-FBF3-4947-A062-C8E6B5C0D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18550">
            <a:off x="6616759" y="4622245"/>
            <a:ext cx="1627045" cy="202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32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07" y="89297"/>
            <a:ext cx="7886700" cy="783736"/>
          </a:xfrm>
        </p:spPr>
        <p:txBody>
          <a:bodyPr/>
          <a:lstStyle/>
          <a:p>
            <a:r>
              <a:rPr lang="en-US" dirty="0"/>
              <a:t>Scheduling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005014"/>
                <a:ext cx="8437688" cy="585298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n tasks</a:t>
                </a:r>
              </a:p>
              <a:p>
                <a:r>
                  <a:rPr lang="en-US" dirty="0"/>
                  <a:t>Task </a:t>
                </a:r>
                <a:r>
                  <a:rPr lang="en-US" dirty="0" err="1"/>
                  <a:t>i</a:t>
                </a:r>
                <a:r>
                  <a:rPr lang="en-US" dirty="0"/>
                  <a:t> takes </a:t>
                </a:r>
                <a:r>
                  <a:rPr lang="en-US" dirty="0" err="1"/>
                  <a:t>t</a:t>
                </a:r>
                <a:r>
                  <a:rPr lang="en-US" baseline="-25000" dirty="0" err="1"/>
                  <a:t>i</a:t>
                </a:r>
                <a:r>
                  <a:rPr lang="en-US" dirty="0"/>
                  <a:t> hours</a:t>
                </a:r>
              </a:p>
              <a:p>
                <a:r>
                  <a:rPr lang="en-US" dirty="0"/>
                  <a:t>For every hour that passes until task </a:t>
                </a:r>
                <a:r>
                  <a:rPr lang="en-US" dirty="0" err="1"/>
                  <a:t>i</a:t>
                </a:r>
                <a:r>
                  <a:rPr lang="en-US" dirty="0"/>
                  <a:t> is done, pay c</a:t>
                </a:r>
                <a:r>
                  <a:rPr lang="en-US" baseline="-25000" dirty="0"/>
                  <a:t>i</a:t>
                </a:r>
              </a:p>
              <a:p>
                <a:pPr lvl="1"/>
                <a:endParaRPr lang="en-US" baseline="-2500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lvl="1"/>
                <a:endParaRPr lang="en-US" baseline="-2500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lvl="1"/>
                <a:endParaRPr lang="en-US" baseline="-2500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lvl="1"/>
                <a:endParaRPr lang="en-US" baseline="-2500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lvl="1"/>
                <a:endParaRPr lang="en-US" baseline="-2500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lvl="1"/>
                <a:endParaRPr lang="en-US" baseline="-2500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lvl="1"/>
                <a:endParaRPr lang="en-US" baseline="-2500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lvl="1"/>
                <a:endParaRPr lang="en-US" baseline="-2500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lvl="1"/>
                <a:endParaRPr lang="en-US" baseline="-2500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lvl="1"/>
                <a:endParaRPr lang="en-US" baseline="-2500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lvl="1"/>
                <a:endParaRPr lang="en-US" baseline="-2500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dirty="0"/>
                  <a:t>CS161 HW, then Sleep:  </a:t>
                </a:r>
                <a:r>
                  <a:rPr lang="en-US" dirty="0">
                    <a:solidFill>
                      <a:schemeClr val="accent4"/>
                    </a:solidFill>
                  </a:rPr>
                  <a:t>costs </a:t>
                </a:r>
                <a:r>
                  <a:rPr lang="en-US" b="1" dirty="0">
                    <a:solidFill>
                      <a:schemeClr val="accent4"/>
                    </a:solidFill>
                  </a:rPr>
                  <a:t>10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⋅</m:t>
                    </m:r>
                  </m:oMath>
                </a14:m>
                <a:r>
                  <a:rPr lang="en-US" b="1" dirty="0">
                    <a:solidFill>
                      <a:schemeClr val="accent4"/>
                    </a:solidFill>
                  </a:rPr>
                  <a:t> 2 + (10 + 8)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⋅</m:t>
                    </m:r>
                  </m:oMath>
                </a14:m>
                <a:r>
                  <a:rPr lang="en-US" b="1" dirty="0">
                    <a:solidFill>
                      <a:schemeClr val="accent4"/>
                    </a:solidFill>
                  </a:rPr>
                  <a:t> 3 = 74 units</a:t>
                </a:r>
                <a:endParaRPr lang="en-US" b="1" dirty="0">
                  <a:solidFill>
                    <a:schemeClr val="accent1"/>
                  </a:solidFill>
                </a:endParaRPr>
              </a:p>
              <a:p>
                <a:pPr lvl="1"/>
                <a:r>
                  <a:rPr lang="en-US" dirty="0"/>
                  <a:t>Sleep, then CS161 HW: </a:t>
                </a:r>
                <a:r>
                  <a:rPr lang="en-US" dirty="0">
                    <a:solidFill>
                      <a:schemeClr val="accent4"/>
                    </a:solidFill>
                  </a:rPr>
                  <a:t>costs </a:t>
                </a:r>
                <a:r>
                  <a:rPr lang="en-US" b="1" dirty="0">
                    <a:solidFill>
                      <a:schemeClr val="accent4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⋅</m:t>
                    </m:r>
                  </m:oMath>
                </a14:m>
                <a:r>
                  <a:rPr lang="en-US" b="1" dirty="0">
                    <a:solidFill>
                      <a:schemeClr val="accent4"/>
                    </a:solidFill>
                  </a:rPr>
                  <a:t> 3 + (10 + 8)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⋅</m:t>
                    </m:r>
                  </m:oMath>
                </a14:m>
                <a:r>
                  <a:rPr lang="en-US" b="1" dirty="0">
                    <a:solidFill>
                      <a:schemeClr val="accent4"/>
                    </a:solidFill>
                  </a:rPr>
                  <a:t> 2 = 60 units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005014"/>
                <a:ext cx="8437688" cy="5852985"/>
              </a:xfrm>
              <a:blipFill>
                <a:blip r:embed="rId2"/>
                <a:stretch>
                  <a:fillRect l="-1353" t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304804" y="3489511"/>
            <a:ext cx="6646982" cy="40350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CS161 HW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04803" y="4027955"/>
            <a:ext cx="5685692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Sleep</a:t>
            </a:r>
          </a:p>
        </p:txBody>
      </p:sp>
      <p:sp>
        <p:nvSpPr>
          <p:cNvPr id="8" name="Left Brace 7"/>
          <p:cNvSpPr/>
          <p:nvPr/>
        </p:nvSpPr>
        <p:spPr>
          <a:xfrm rot="5400000">
            <a:off x="3417564" y="-13529"/>
            <a:ext cx="421460" cy="6646984"/>
          </a:xfrm>
          <a:prstGeom prst="leftBrace">
            <a:avLst>
              <a:gd name="adj1" fmla="val 8333"/>
              <a:gd name="adj2" fmla="val 50170"/>
            </a:avLst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47295" y="2818729"/>
            <a:ext cx="1395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10 hours</a:t>
            </a:r>
          </a:p>
        </p:txBody>
      </p:sp>
      <p:sp>
        <p:nvSpPr>
          <p:cNvPr id="10" name="Left Brace 9"/>
          <p:cNvSpPr/>
          <p:nvPr/>
        </p:nvSpPr>
        <p:spPr>
          <a:xfrm rot="16200000">
            <a:off x="2956937" y="1877311"/>
            <a:ext cx="404871" cy="5662248"/>
          </a:xfrm>
          <a:prstGeom prst="leftBrace">
            <a:avLst>
              <a:gd name="adj1" fmla="val 8333"/>
              <a:gd name="adj2" fmla="val 50170"/>
            </a:avLst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96310" y="4917578"/>
            <a:ext cx="1395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8 hours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03076" y="3285310"/>
            <a:ext cx="2063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Cost: </a:t>
            </a:r>
            <a:r>
              <a:rPr lang="en-US" dirty="0">
                <a:solidFill>
                  <a:schemeClr val="accent4"/>
                </a:solidFill>
              </a:rPr>
              <a:t>2 units per hour until it’s done.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45091" y="3970264"/>
            <a:ext cx="2061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Cost: </a:t>
            </a:r>
            <a:r>
              <a:rPr lang="en-US" dirty="0">
                <a:solidFill>
                  <a:schemeClr val="accent4"/>
                </a:solidFill>
              </a:rPr>
              <a:t>3 units per hour until it’s done.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502048-E268-FF40-8DEF-1BAC0EF56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98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6" grpId="0" animBg="1"/>
      <p:bldP spid="8" grpId="0" animBg="1"/>
      <p:bldP spid="9" grpId="0"/>
      <p:bldP spid="10" grpId="0" animBg="1"/>
      <p:bldP spid="11" grpId="0"/>
      <p:bldP spid="13" grpId="0"/>
      <p:bldP spid="1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substructure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problem breaks up nicely into sub-problems: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81758" y="3460064"/>
            <a:ext cx="1629507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Job A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293327" y="3460064"/>
            <a:ext cx="3474427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/>
              <a:t>Job B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849817" y="3460064"/>
            <a:ext cx="1242646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Job C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174525" y="3460064"/>
            <a:ext cx="1582615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Job D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258158" y="3305906"/>
            <a:ext cx="6638194" cy="695388"/>
          </a:xfrm>
          <a:prstGeom prst="roundRect">
            <a:avLst/>
          </a:prstGeom>
          <a:noFill/>
          <a:ln w="44450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42142" y="2838598"/>
            <a:ext cx="4232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Suppose this is the </a:t>
            </a:r>
            <a:r>
              <a:rPr lang="en-US">
                <a:solidFill>
                  <a:schemeClr val="accent4"/>
                </a:solidFill>
              </a:rPr>
              <a:t>optimal schedule: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7649" y="4688211"/>
            <a:ext cx="3527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</a:rPr>
              <a:t>Then this must be the optimal schedule on just jobs B,C,D.</a:t>
            </a:r>
          </a:p>
        </p:txBody>
      </p:sp>
      <p:sp>
        <p:nvSpPr>
          <p:cNvPr id="15" name="Freeform 14"/>
          <p:cNvSpPr/>
          <p:nvPr/>
        </p:nvSpPr>
        <p:spPr>
          <a:xfrm>
            <a:off x="3575538" y="4103077"/>
            <a:ext cx="639804" cy="1017711"/>
          </a:xfrm>
          <a:custGeom>
            <a:avLst/>
            <a:gdLst>
              <a:gd name="connsiteX0" fmla="*/ 0 w 639804"/>
              <a:gd name="connsiteY0" fmla="*/ 984738 h 1017711"/>
              <a:gd name="connsiteX1" fmla="*/ 621324 w 639804"/>
              <a:gd name="connsiteY1" fmla="*/ 949569 h 1017711"/>
              <a:gd name="connsiteX2" fmla="*/ 445477 w 639804"/>
              <a:gd name="connsiteY2" fmla="*/ 375138 h 1017711"/>
              <a:gd name="connsiteX3" fmla="*/ 128954 w 639804"/>
              <a:gd name="connsiteY3" fmla="*/ 0 h 101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9804" h="1017711">
                <a:moveTo>
                  <a:pt x="0" y="984738"/>
                </a:moveTo>
                <a:cubicBezTo>
                  <a:pt x="273539" y="1017953"/>
                  <a:pt x="547078" y="1051169"/>
                  <a:pt x="621324" y="949569"/>
                </a:cubicBezTo>
                <a:cubicBezTo>
                  <a:pt x="695570" y="847969"/>
                  <a:pt x="527539" y="533399"/>
                  <a:pt x="445477" y="375138"/>
                </a:cubicBezTo>
                <a:cubicBezTo>
                  <a:pt x="363415" y="216877"/>
                  <a:pt x="128954" y="0"/>
                  <a:pt x="128954" y="0"/>
                </a:cubicBezTo>
              </a:path>
            </a:pathLst>
          </a:custGeom>
          <a:noFill/>
          <a:ln w="31750">
            <a:solidFill>
              <a:schemeClr val="accent6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7E8885-AB8E-0742-BCC9-41F7EC4FB78A}"/>
              </a:ext>
            </a:extLst>
          </p:cNvPr>
          <p:cNvSpPr txBox="1"/>
          <p:nvPr/>
        </p:nvSpPr>
        <p:spPr>
          <a:xfrm>
            <a:off x="7355461" y="4809078"/>
            <a:ext cx="1966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Why?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4426D3A-53BC-6E4A-9578-0E8FAE6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60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 animBg="1"/>
      <p:bldP spid="16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substructure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problem breaks up nicely into sub-problems: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81758" y="3460064"/>
            <a:ext cx="1629507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Job A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293327" y="3460064"/>
            <a:ext cx="3474427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/>
              <a:t>Job B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849817" y="3460064"/>
            <a:ext cx="1242646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Job C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174525" y="3460064"/>
            <a:ext cx="1582615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Job D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258158" y="3305906"/>
            <a:ext cx="6638194" cy="695388"/>
          </a:xfrm>
          <a:prstGeom prst="roundRect">
            <a:avLst/>
          </a:prstGeom>
          <a:noFill/>
          <a:ln w="44450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42142" y="2838598"/>
            <a:ext cx="4232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Suppose this is the </a:t>
            </a:r>
            <a:r>
              <a:rPr lang="en-US">
                <a:solidFill>
                  <a:schemeClr val="accent4"/>
                </a:solidFill>
              </a:rPr>
              <a:t>optimal schedule: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7649" y="4688211"/>
            <a:ext cx="3527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</a:rPr>
              <a:t>Then this must be the optimal schedule on just jobs B,C,D.</a:t>
            </a:r>
          </a:p>
        </p:txBody>
      </p:sp>
      <p:sp>
        <p:nvSpPr>
          <p:cNvPr id="15" name="Freeform 14"/>
          <p:cNvSpPr/>
          <p:nvPr/>
        </p:nvSpPr>
        <p:spPr>
          <a:xfrm>
            <a:off x="3575538" y="4103077"/>
            <a:ext cx="639804" cy="1017711"/>
          </a:xfrm>
          <a:custGeom>
            <a:avLst/>
            <a:gdLst>
              <a:gd name="connsiteX0" fmla="*/ 0 w 639804"/>
              <a:gd name="connsiteY0" fmla="*/ 984738 h 1017711"/>
              <a:gd name="connsiteX1" fmla="*/ 621324 w 639804"/>
              <a:gd name="connsiteY1" fmla="*/ 949569 h 1017711"/>
              <a:gd name="connsiteX2" fmla="*/ 445477 w 639804"/>
              <a:gd name="connsiteY2" fmla="*/ 375138 h 1017711"/>
              <a:gd name="connsiteX3" fmla="*/ 128954 w 639804"/>
              <a:gd name="connsiteY3" fmla="*/ 0 h 101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9804" h="1017711">
                <a:moveTo>
                  <a:pt x="0" y="984738"/>
                </a:moveTo>
                <a:cubicBezTo>
                  <a:pt x="273539" y="1017953"/>
                  <a:pt x="547078" y="1051169"/>
                  <a:pt x="621324" y="949569"/>
                </a:cubicBezTo>
                <a:cubicBezTo>
                  <a:pt x="695570" y="847969"/>
                  <a:pt x="527539" y="533399"/>
                  <a:pt x="445477" y="375138"/>
                </a:cubicBezTo>
                <a:cubicBezTo>
                  <a:pt x="363415" y="216877"/>
                  <a:pt x="128954" y="0"/>
                  <a:pt x="128954" y="0"/>
                </a:cubicBezTo>
              </a:path>
            </a:pathLst>
          </a:custGeom>
          <a:noFill/>
          <a:ln w="31750">
            <a:solidFill>
              <a:schemeClr val="accent6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EA184B-346F-D64E-A76C-11EE8BEE77FD}"/>
              </a:ext>
            </a:extLst>
          </p:cNvPr>
          <p:cNvSpPr txBox="1"/>
          <p:nvPr/>
        </p:nvSpPr>
        <p:spPr>
          <a:xfrm>
            <a:off x="4797067" y="5220181"/>
            <a:ext cx="38391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/>
                </a:solidFill>
              </a:rPr>
              <a:t>If not, then rearranging B,C,D could make a better schedule than (A,B,C,D)!</a:t>
            </a:r>
          </a:p>
        </p:txBody>
      </p:sp>
    </p:spTree>
    <p:extLst>
      <p:ext uri="{BB962C8B-B14F-4D97-AF65-F5344CB8AC3E}">
        <p14:creationId xmlns:p14="http://schemas.microsoft.com/office/powerpoint/2010/main" val="10896489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substructure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Seems amenable to a greedy algorithm: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81758" y="2935132"/>
            <a:ext cx="1629507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Job A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293327" y="2935132"/>
            <a:ext cx="3474427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/>
              <a:t>Job B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849817" y="2935132"/>
            <a:ext cx="1242646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Job C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174525" y="2935132"/>
            <a:ext cx="1582615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Job 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8533" y="2387600"/>
            <a:ext cx="3132667" cy="372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67500"/>
                </a:solidFill>
              </a:rPr>
              <a:t>Take the best job first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211265" y="2778619"/>
            <a:ext cx="6695668" cy="695388"/>
          </a:xfrm>
          <a:prstGeom prst="roundRect">
            <a:avLst/>
          </a:prstGeom>
          <a:noFill/>
          <a:ln w="44450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572000" y="2377453"/>
            <a:ext cx="3132667" cy="372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67500"/>
                </a:solidFill>
              </a:rPr>
              <a:t>Then solve this problem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687232" y="4493490"/>
            <a:ext cx="3474427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/>
              <a:t>Job B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2378318" y="4493490"/>
            <a:ext cx="1242646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Job C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227927" y="4498839"/>
            <a:ext cx="1582615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Job 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97873" y="4001294"/>
            <a:ext cx="3132667" cy="372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C1"/>
                </a:solidFill>
              </a:rPr>
              <a:t>Take the best job first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654830" y="4336977"/>
            <a:ext cx="5252103" cy="695388"/>
          </a:xfrm>
          <a:prstGeom prst="roundRect">
            <a:avLst/>
          </a:prstGeom>
          <a:noFill/>
          <a:ln w="44450">
            <a:solidFill>
              <a:srgbClr val="FF00C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C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76332" y="3949820"/>
            <a:ext cx="3132667" cy="372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C1"/>
                </a:solidFill>
              </a:rPr>
              <a:t>Then solve this problem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424445" y="5723947"/>
            <a:ext cx="3474427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/>
              <a:t>Job B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3729563" y="5723947"/>
            <a:ext cx="1582615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Job D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312178" y="5603301"/>
            <a:ext cx="3756433" cy="695388"/>
          </a:xfrm>
          <a:prstGeom prst="roundRect">
            <a:avLst/>
          </a:prstGeom>
          <a:noFill/>
          <a:ln w="444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C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64206" y="5310387"/>
            <a:ext cx="3132667" cy="372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Take the best job first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130721" y="6360569"/>
            <a:ext cx="3132667" cy="372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(That one’s easy </a:t>
            </a:r>
            <a:r>
              <a:rPr lang="en-US" dirty="0">
                <a:solidFill>
                  <a:schemeClr val="accent2"/>
                </a:solidFill>
                <a:sym typeface="Wingdings"/>
              </a:rPr>
              <a:t> )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43600" y="5228096"/>
            <a:ext cx="3132667" cy="372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Then solve this problem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F0B28D6-DF59-1749-B588-6932883DE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36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7" grpId="0"/>
      <p:bldP spid="16" grpId="0" animBg="1"/>
      <p:bldP spid="17" grpId="0"/>
      <p:bldP spid="18" grpId="0" animBg="1"/>
      <p:bldP spid="19" grpId="0" animBg="1"/>
      <p:bldP spid="20" grpId="0" animBg="1"/>
      <p:bldP spid="21" grpId="0"/>
      <p:bldP spid="22" grpId="0" animBg="1"/>
      <p:bldP spid="23" grpId="0"/>
      <p:bldP spid="24" grpId="0" animBg="1"/>
      <p:bldP spid="25" grpId="0" animBg="1"/>
      <p:bldP spid="26" grpId="0" animBg="1"/>
      <p:bldP spid="27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example of a </a:t>
            </a:r>
            <a:r>
              <a:rPr lang="en-US" dirty="0">
                <a:solidFill>
                  <a:srgbClr val="E56B74"/>
                </a:solidFill>
              </a:rPr>
              <a:t>greedy algorithm </a:t>
            </a:r>
            <a:r>
              <a:rPr lang="en-US" dirty="0"/>
              <a:t>that </a:t>
            </a:r>
            <a:r>
              <a:rPr lang="en-US" b="1" dirty="0"/>
              <a:t>does not work</a:t>
            </a:r>
            <a:r>
              <a:rPr lang="en-US" dirty="0"/>
              <a:t>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Knapsack again</a:t>
            </a:r>
          </a:p>
          <a:p>
            <a:r>
              <a:rPr lang="en-US" dirty="0"/>
              <a:t>Three examples of </a:t>
            </a:r>
            <a:r>
              <a:rPr lang="en-US" dirty="0">
                <a:solidFill>
                  <a:srgbClr val="E56B74"/>
                </a:solidFill>
              </a:rPr>
              <a:t>greedy algorithms </a:t>
            </a:r>
            <a:r>
              <a:rPr lang="en-US" dirty="0"/>
              <a:t>that </a:t>
            </a:r>
            <a:r>
              <a:rPr lang="en-US" b="1" dirty="0"/>
              <a:t>do work</a:t>
            </a:r>
            <a:r>
              <a:rPr lang="en-US" dirty="0"/>
              <a:t>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Activity Selection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Job Scheduling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Huffman Coding (if time)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590E9A-ABE2-AA4E-B452-0158731576B9}"/>
              </a:ext>
            </a:extLst>
          </p:cNvPr>
          <p:cNvSpPr txBox="1"/>
          <p:nvPr/>
        </p:nvSpPr>
        <p:spPr>
          <a:xfrm>
            <a:off x="6178378" y="4263081"/>
            <a:ext cx="21377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You saw these on your pre-lecture exercise!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C7A5097-FD50-0849-AAAA-9BCE438F1B93}"/>
              </a:ext>
            </a:extLst>
          </p:cNvPr>
          <p:cNvCxnSpPr>
            <a:stCxn id="4" idx="1"/>
          </p:cNvCxnSpPr>
          <p:nvPr/>
        </p:nvCxnSpPr>
        <p:spPr>
          <a:xfrm flipH="1" flipV="1">
            <a:off x="3571103" y="3781168"/>
            <a:ext cx="2607275" cy="943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761D266-1B9C-4A44-B9B2-FCD4B1658A6A}"/>
              </a:ext>
            </a:extLst>
          </p:cNvPr>
          <p:cNvCxnSpPr>
            <a:cxnSpLocks/>
          </p:cNvCxnSpPr>
          <p:nvPr/>
        </p:nvCxnSpPr>
        <p:spPr>
          <a:xfrm flipH="1" flipV="1">
            <a:off x="3323969" y="2842054"/>
            <a:ext cx="2953263" cy="15198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F6CF96F-E9DF-2F4C-BA20-D833FCF8B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2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1" y="160726"/>
            <a:ext cx="4773483" cy="1325563"/>
          </a:xfrm>
        </p:spPr>
        <p:txBody>
          <a:bodyPr/>
          <a:lstStyle/>
          <a:p>
            <a:r>
              <a:rPr lang="en-US" dirty="0"/>
              <a:t>What does “best” mean?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851" y="2027565"/>
                <a:ext cx="7886700" cy="503237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Of these two jobs, which should we do first?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sz="2000" dirty="0"/>
              </a:p>
              <a:p>
                <a:r>
                  <a:rPr lang="en-US" dirty="0"/>
                  <a:t>Cost( </a:t>
                </a:r>
                <a:r>
                  <a:rPr lang="en-US" b="1" dirty="0">
                    <a:solidFill>
                      <a:schemeClr val="accent1"/>
                    </a:solidFill>
                  </a:rPr>
                  <a:t>A then B </a:t>
                </a:r>
                <a:r>
                  <a:rPr lang="en-US" dirty="0"/>
                  <a:t>) = </a:t>
                </a:r>
                <a:r>
                  <a:rPr lang="en-US" dirty="0">
                    <a:solidFill>
                      <a:schemeClr val="accent1"/>
                    </a:solidFill>
                  </a:rPr>
                  <a:t>x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accent1"/>
                        </a:solidFill>
                        <a:latin typeface="Cambria Math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⋅ 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z + (x + y)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charset="0"/>
                      </a:rPr>
                      <m:t>⋅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w</a:t>
                </a:r>
              </a:p>
              <a:p>
                <a:r>
                  <a:rPr lang="en-US" dirty="0"/>
                  <a:t>Cost( </a:t>
                </a:r>
                <a:r>
                  <a:rPr lang="en-US" b="1" dirty="0">
                    <a:solidFill>
                      <a:schemeClr val="accent6"/>
                    </a:solidFill>
                  </a:rPr>
                  <a:t>B then A </a:t>
                </a:r>
                <a:r>
                  <a:rPr lang="en-US" dirty="0"/>
                  <a:t>) = </a:t>
                </a:r>
                <a:r>
                  <a:rPr lang="en-US" dirty="0">
                    <a:solidFill>
                      <a:schemeClr val="accent6"/>
                    </a:solidFill>
                  </a:rPr>
                  <a:t>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/>
                        </a:solidFill>
                        <a:latin typeface="Cambria Math" charset="0"/>
                      </a:rPr>
                      <m:t>⋅ </m:t>
                    </m:r>
                  </m:oMath>
                </a14:m>
                <a:r>
                  <a:rPr lang="en-US" dirty="0">
                    <a:solidFill>
                      <a:schemeClr val="accent6"/>
                    </a:solidFill>
                  </a:rPr>
                  <a:t>w + (x + y)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/>
                        </a:solidFill>
                        <a:latin typeface="Cambria Math" charset="0"/>
                      </a:rPr>
                      <m:t>⋅ </m:t>
                    </m:r>
                  </m:oMath>
                </a14:m>
                <a:r>
                  <a:rPr lang="en-US" dirty="0">
                    <a:solidFill>
                      <a:schemeClr val="accent6"/>
                    </a:solidFill>
                  </a:rPr>
                  <a:t>z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851" y="2027565"/>
                <a:ext cx="7886700" cy="5032375"/>
              </a:xfrm>
              <a:blipFill>
                <a:blip r:embed="rId2"/>
                <a:stretch>
                  <a:fillRect l="-1447" t="-2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468926" y="3390542"/>
            <a:ext cx="5840287" cy="40350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Job A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68925" y="3928986"/>
            <a:ext cx="2391507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/>
              <a:t>Job B</a:t>
            </a:r>
            <a:endParaRPr lang="en-US" dirty="0"/>
          </a:p>
        </p:txBody>
      </p:sp>
      <p:sp>
        <p:nvSpPr>
          <p:cNvPr id="6" name="Left Brace 5"/>
          <p:cNvSpPr/>
          <p:nvPr/>
        </p:nvSpPr>
        <p:spPr>
          <a:xfrm rot="5400000">
            <a:off x="3178339" y="290849"/>
            <a:ext cx="421460" cy="5840289"/>
          </a:xfrm>
          <a:prstGeom prst="leftBrace">
            <a:avLst>
              <a:gd name="adj1" fmla="val 8333"/>
              <a:gd name="adj2" fmla="val 50170"/>
            </a:avLst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9725" y="2648884"/>
            <a:ext cx="1395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x hours</a:t>
            </a:r>
          </a:p>
        </p:txBody>
      </p:sp>
      <p:sp>
        <p:nvSpPr>
          <p:cNvPr id="8" name="Left Brace 7"/>
          <p:cNvSpPr/>
          <p:nvPr/>
        </p:nvSpPr>
        <p:spPr>
          <a:xfrm rot="16200000">
            <a:off x="1473967" y="3425434"/>
            <a:ext cx="404871" cy="2368063"/>
          </a:xfrm>
          <a:prstGeom prst="leftBrace">
            <a:avLst>
              <a:gd name="adj1" fmla="val 8333"/>
              <a:gd name="adj2" fmla="val 50170"/>
            </a:avLst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42647" y="4818610"/>
            <a:ext cx="1395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y hours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62711" y="3147719"/>
            <a:ext cx="2063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Cost: z</a:t>
            </a:r>
            <a:r>
              <a:rPr lang="en-US" dirty="0">
                <a:solidFill>
                  <a:schemeClr val="accent4"/>
                </a:solidFill>
              </a:rPr>
              <a:t> units per hour until it’s done.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78464" y="3872370"/>
            <a:ext cx="2243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Cost: w</a:t>
            </a:r>
            <a:r>
              <a:rPr lang="en-US" dirty="0">
                <a:solidFill>
                  <a:schemeClr val="accent4"/>
                </a:solidFill>
              </a:rPr>
              <a:t> units per hour until it’s done.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097334" y="93664"/>
                <a:ext cx="3955075" cy="1720086"/>
              </a:xfrm>
              <a:prstGeom prst="rect">
                <a:avLst/>
              </a:prstGeom>
              <a:noFill/>
              <a:ln>
                <a:solidFill>
                  <a:schemeClr val="accent6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accent1"/>
                    </a:solidFill>
                  </a:rPr>
                  <a:t>AB </a:t>
                </a:r>
                <a:r>
                  <a:rPr lang="en-US" dirty="0"/>
                  <a:t>is better than </a:t>
                </a:r>
                <a:r>
                  <a:rPr lang="en-US" b="1" dirty="0">
                    <a:solidFill>
                      <a:schemeClr val="accent6"/>
                    </a:solidFill>
                  </a:rPr>
                  <a:t>BA </a:t>
                </a:r>
                <a:r>
                  <a:rPr lang="en-US" dirty="0"/>
                  <a:t>when: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𝑥𝑧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𝑤</m:t>
                      </m:r>
                      <m:r>
                        <a:rPr lang="en-US" b="0" i="1" smtClean="0">
                          <a:latin typeface="Cambria Math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charset="0"/>
                        </a:rPr>
                        <m:t>𝑦𝑤</m:t>
                      </m:r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charset="0"/>
                        </a:rPr>
                        <m:t>𝑧</m:t>
                      </m:r>
                    </m:oMath>
                  </m:oMathPara>
                </a14:m>
                <a:endParaRPr lang="en-US" b="0" dirty="0">
                  <a:solidFill>
                    <a:schemeClr val="accent6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𝑥𝑧</m:t>
                      </m:r>
                      <m:r>
                        <a:rPr lang="en-US" b="0" i="1" smtClean="0">
                          <a:latin typeface="Cambria Math" charset="0"/>
                        </a:rPr>
                        <m:t>+</m:t>
                      </m:r>
                      <m:r>
                        <a:rPr lang="en-US" b="0" i="1" smtClean="0">
                          <a:latin typeface="Cambria Math" charset="0"/>
                        </a:rPr>
                        <m:t>𝑥𝑤</m:t>
                      </m:r>
                      <m:r>
                        <a:rPr lang="en-US" b="0" i="1" smtClean="0">
                          <a:latin typeface="Cambria Math" charset="0"/>
                        </a:rPr>
                        <m:t>+</m:t>
                      </m:r>
                      <m:r>
                        <a:rPr lang="en-US" b="0" i="1" smtClean="0">
                          <a:latin typeface="Cambria Math" charset="0"/>
                        </a:rPr>
                        <m:t>𝑦𝑤</m:t>
                      </m:r>
                      <m:r>
                        <a:rPr lang="en-US" b="0" i="1" smtClean="0">
                          <a:latin typeface="Cambria Math" charset="0"/>
                        </a:rPr>
                        <m:t>≤</m:t>
                      </m:r>
                      <m:r>
                        <a:rPr lang="en-US" b="0" i="1" smtClean="0">
                          <a:latin typeface="Cambria Math" charset="0"/>
                        </a:rPr>
                        <m:t>𝑦𝑤</m:t>
                      </m:r>
                      <m:r>
                        <a:rPr lang="en-US" b="0" i="1" smtClean="0">
                          <a:latin typeface="Cambria Math" charset="0"/>
                        </a:rPr>
                        <m:t>+</m:t>
                      </m:r>
                      <m:r>
                        <a:rPr lang="en-US" b="0" i="1" smtClean="0">
                          <a:latin typeface="Cambria Math" charset="0"/>
                        </a:rPr>
                        <m:t>𝑥𝑧</m:t>
                      </m:r>
                      <m:r>
                        <a:rPr lang="en-US" b="0" i="1" smtClean="0">
                          <a:latin typeface="Cambria Math" charset="0"/>
                        </a:rPr>
                        <m:t>+</m:t>
                      </m:r>
                      <m:r>
                        <a:rPr lang="en-US" b="0" i="1" smtClean="0">
                          <a:latin typeface="Cambria Math" charset="0"/>
                        </a:rPr>
                        <m:t>𝑦𝑧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𝑤𝑥</m:t>
                      </m:r>
                      <m:r>
                        <a:rPr lang="en-US" b="0" i="1" smtClean="0">
                          <a:latin typeface="Cambria Math" charset="0"/>
                        </a:rPr>
                        <m:t>≤</m:t>
                      </m:r>
                      <m:r>
                        <a:rPr lang="en-US" b="0" i="1" smtClean="0">
                          <a:latin typeface="Cambria Math" charset="0"/>
                        </a:rPr>
                        <m:t>𝑦𝑧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charset="0"/>
                            </a:rPr>
                            <m:t>𝑤</m:t>
                          </m:r>
                        </m:num>
                        <m:den>
                          <m:r>
                            <a:rPr lang="en-US" b="0" i="1" smtClean="0">
                              <a:latin typeface="Cambria Math" charset="0"/>
                            </a:rPr>
                            <m:t>𝑦</m:t>
                          </m:r>
                        </m:den>
                      </m:f>
                      <m:r>
                        <a:rPr lang="en-US" b="0" i="1" smtClean="0">
                          <a:latin typeface="Cambria Math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charset="0"/>
                            </a:rPr>
                            <m:t>𝑧</m:t>
                          </m:r>
                        </m:num>
                        <m:den>
                          <m:r>
                            <a:rPr lang="en-US" b="0" i="1" smtClean="0">
                              <a:latin typeface="Cambria Math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7334" y="93664"/>
                <a:ext cx="3955075" cy="1720086"/>
              </a:xfrm>
              <a:prstGeom prst="rect">
                <a:avLst/>
              </a:prstGeom>
              <a:blipFill>
                <a:blip r:embed="rId3"/>
                <a:stretch>
                  <a:fillRect l="-955" t="-725"/>
                </a:stretch>
              </a:blipFill>
              <a:ln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462711" y="4766787"/>
                <a:ext cx="2573945" cy="2008563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7030A0"/>
                    </a:solidFill>
                  </a:rPr>
                  <a:t>What matters is the ratio:</a:t>
                </a:r>
              </a:p>
              <a:p>
                <a:pPr algn="ctr"/>
                <a:endParaRPr lang="en-US" dirty="0">
                  <a:solidFill>
                    <a:srgbClr val="7030A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1" i="0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cost</m:t>
                          </m:r>
                          <m:r>
                            <m:rPr>
                              <m:nor/>
                            </m:rPr>
                            <a:rPr lang="en-US" b="1" i="0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1" i="0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of</m:t>
                          </m:r>
                          <m:r>
                            <m:rPr>
                              <m:nor/>
                            </m:rPr>
                            <a:rPr lang="en-US" b="1" i="0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1" i="0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delay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1" i="0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time</m:t>
                          </m:r>
                          <m:r>
                            <m:rPr>
                              <m:nor/>
                            </m:rPr>
                            <a:rPr lang="en-US" b="1" i="0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1" i="0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it</m:t>
                          </m:r>
                          <m:r>
                            <m:rPr>
                              <m:nor/>
                            </m:rPr>
                            <a:rPr lang="en-US" b="1" i="0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1" i="0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takes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7030A0"/>
                  </a:solidFill>
                </a:endParaRPr>
              </a:p>
              <a:p>
                <a:pPr algn="ctr"/>
                <a:endParaRPr lang="en-US" dirty="0">
                  <a:solidFill>
                    <a:srgbClr val="7030A0"/>
                  </a:solidFill>
                </a:endParaRPr>
              </a:p>
              <a:p>
                <a:pPr algn="ctr"/>
                <a:r>
                  <a:rPr lang="en-US" dirty="0">
                    <a:solidFill>
                      <a:srgbClr val="7030A0"/>
                    </a:solidFill>
                  </a:rPr>
                  <a:t>“Best” means </a:t>
                </a:r>
              </a:p>
              <a:p>
                <a:pPr algn="ctr"/>
                <a:r>
                  <a:rPr lang="en-US" dirty="0">
                    <a:solidFill>
                      <a:srgbClr val="7030A0"/>
                    </a:solidFill>
                  </a:rPr>
                  <a:t>biggest ratio.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2711" y="4766787"/>
                <a:ext cx="2573945" cy="2008563"/>
              </a:xfrm>
              <a:prstGeom prst="rect">
                <a:avLst/>
              </a:prstGeom>
              <a:blipFill>
                <a:blip r:embed="rId4"/>
                <a:stretch>
                  <a:fillRect l="-1463" t="-1250" r="-976" b="-3750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1D12609-881D-CD4C-8D0C-C09F3036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70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8AEE97-A61D-8C43-853C-DAC017BE485C}"/>
              </a:ext>
            </a:extLst>
          </p:cNvPr>
          <p:cNvSpPr txBox="1"/>
          <p:nvPr/>
        </p:nvSpPr>
        <p:spPr>
          <a:xfrm>
            <a:off x="271296" y="1473909"/>
            <a:ext cx="43007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Note: here we are defining x, y, z, and w.  (We use c</a:t>
            </a:r>
            <a:r>
              <a:rPr lang="en-US" sz="1100" baseline="-25000" dirty="0"/>
              <a:t>i </a:t>
            </a:r>
            <a:r>
              <a:rPr lang="en-US" sz="1100" dirty="0"/>
              <a:t>and </a:t>
            </a:r>
            <a:r>
              <a:rPr lang="en-US" sz="1100" dirty="0" err="1"/>
              <a:t>t</a:t>
            </a:r>
            <a:r>
              <a:rPr lang="en-US" sz="1100" baseline="-25000" dirty="0" err="1"/>
              <a:t>i</a:t>
            </a:r>
            <a:r>
              <a:rPr lang="en-US" sz="1100" dirty="0"/>
              <a:t> for these in the general problem, but we are changing notation for just this thought experiment to save on subscripts.)</a:t>
            </a:r>
          </a:p>
        </p:txBody>
      </p:sp>
    </p:spTree>
    <p:extLst>
      <p:ext uri="{BB962C8B-B14F-4D97-AF65-F5344CB8AC3E}">
        <p14:creationId xmlns:p14="http://schemas.microsoft.com/office/powerpoint/2010/main" val="25561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4" grpId="0" animBg="1"/>
      <p:bldP spid="16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32105-142D-DB41-A29A-D26A1C956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for greedy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452D84-6B77-084C-BEB9-A985C1AA2E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Choose the job with the biggest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cost</m:t>
                        </m:r>
                        <m:r>
                          <m:rPr>
                            <m:nor/>
                          </m:rPr>
                          <a:rPr lang="en-US" b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en-US" b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delay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time</m:t>
                        </m:r>
                        <m:r>
                          <m:rPr>
                            <m:nor/>
                          </m:rPr>
                          <a:rPr lang="en-US" b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it</m:t>
                        </m:r>
                        <m:r>
                          <m:rPr>
                            <m:nor/>
                          </m:rPr>
                          <a:rPr lang="en-US" b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takes</m:t>
                        </m:r>
                      </m:den>
                    </m:f>
                  </m:oMath>
                </a14:m>
                <a:r>
                  <a:rPr lang="en-US" dirty="0"/>
                  <a:t> ratio.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452D84-6B77-084C-BEB9-A985C1AA2E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1754" r="-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ACFAD6-B76F-1447-A3FA-9797EE180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6530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Lemma</a:t>
            </a:r>
            <a:br>
              <a:rPr lang="en-US" sz="3100" dirty="0"/>
            </a:br>
            <a:r>
              <a:rPr lang="en-US" sz="3100" dirty="0"/>
              <a:t>This greedy choice doesn’t rule out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90737"/>
            <a:ext cx="8515350" cy="5597526"/>
          </a:xfrm>
        </p:spPr>
        <p:txBody>
          <a:bodyPr>
            <a:normAutofit/>
          </a:bodyPr>
          <a:lstStyle/>
          <a:p>
            <a:r>
              <a:rPr lang="en-US" sz="2400" dirty="0"/>
              <a:t>Suppose you have already chosen some jobs, and haven’t yet ruled out success: </a:t>
            </a:r>
          </a:p>
          <a:p>
            <a:endParaRPr lang="en-US" sz="2400" dirty="0"/>
          </a:p>
          <a:p>
            <a:endParaRPr lang="en-US" sz="900" dirty="0"/>
          </a:p>
          <a:p>
            <a:r>
              <a:rPr lang="en-US" sz="2400" dirty="0"/>
              <a:t>Then if you choose the next job to be the one left that maximizes the ratio </a:t>
            </a:r>
            <a:r>
              <a:rPr lang="en-US" sz="2400" b="1" dirty="0">
                <a:solidFill>
                  <a:schemeClr val="accent4"/>
                </a:solidFill>
              </a:rPr>
              <a:t>cost/time</a:t>
            </a:r>
            <a:r>
              <a:rPr lang="en-US" sz="2400" dirty="0"/>
              <a:t>, you still won’t rule out success.</a:t>
            </a:r>
            <a:endParaRPr lang="en-US" sz="2400" b="1" baseline="-25000" dirty="0"/>
          </a:p>
          <a:p>
            <a:r>
              <a:rPr lang="en-US" sz="2400" b="1" dirty="0">
                <a:solidFill>
                  <a:schemeClr val="accent1"/>
                </a:solidFill>
              </a:rPr>
              <a:t>Proof sketch: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Say Job B maximizes this ratio, but it’s not the next job in the opt. soln.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16A0CAF-13E5-B546-B7C5-86ABC84A491E}"/>
              </a:ext>
            </a:extLst>
          </p:cNvPr>
          <p:cNvSpPr/>
          <p:nvPr/>
        </p:nvSpPr>
        <p:spPr>
          <a:xfrm>
            <a:off x="2341940" y="2201508"/>
            <a:ext cx="1629507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A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A8CBB72-CB29-204B-A352-074555B1280E}"/>
              </a:ext>
            </a:extLst>
          </p:cNvPr>
          <p:cNvSpPr/>
          <p:nvPr/>
        </p:nvSpPr>
        <p:spPr>
          <a:xfrm>
            <a:off x="4085751" y="2195714"/>
            <a:ext cx="3474427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Job B</a:t>
            </a:r>
            <a:endParaRPr lang="en-US" dirty="0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E6A8CAC-18F4-854D-9A02-71A6018B2FDE}"/>
              </a:ext>
            </a:extLst>
          </p:cNvPr>
          <p:cNvSpPr/>
          <p:nvPr/>
        </p:nvSpPr>
        <p:spPr>
          <a:xfrm>
            <a:off x="820102" y="2182459"/>
            <a:ext cx="1407534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Job C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BD96E159-E1B8-AD43-A665-0ABA2B51EF9A}"/>
              </a:ext>
            </a:extLst>
          </p:cNvPr>
          <p:cNvSpPr/>
          <p:nvPr/>
        </p:nvSpPr>
        <p:spPr>
          <a:xfrm>
            <a:off x="7674482" y="2195714"/>
            <a:ext cx="2462574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bg1"/>
                </a:solidFill>
              </a:rPr>
              <a:t>Job 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DFD4279F-CE30-5544-B264-EE28E16E31BF}"/>
              </a:ext>
            </a:extLst>
          </p:cNvPr>
          <p:cNvSpPr/>
          <p:nvPr/>
        </p:nvSpPr>
        <p:spPr>
          <a:xfrm>
            <a:off x="-701736" y="2188323"/>
            <a:ext cx="1407534" cy="382362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/>
              <a:t>Job 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C815DD-07CB-874F-BDB8-60D31398FB0C}"/>
              </a:ext>
            </a:extLst>
          </p:cNvPr>
          <p:cNvSpPr txBox="1"/>
          <p:nvPr/>
        </p:nvSpPr>
        <p:spPr>
          <a:xfrm>
            <a:off x="-54221" y="1734049"/>
            <a:ext cx="951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Already chosen 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495CBB-BC85-3D47-BF97-455EEC9ABF80}"/>
              </a:ext>
            </a:extLst>
          </p:cNvPr>
          <p:cNvSpPr txBox="1"/>
          <p:nvPr/>
        </p:nvSpPr>
        <p:spPr>
          <a:xfrm>
            <a:off x="7144116" y="1734048"/>
            <a:ext cx="1923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There’s some way to order A, B,C, D that’s optimal…</a:t>
            </a:r>
          </a:p>
        </p:txBody>
      </p:sp>
      <p:sp>
        <p:nvSpPr>
          <p:cNvPr id="22" name="Up Arrow 21">
            <a:extLst>
              <a:ext uri="{FF2B5EF4-FFF2-40B4-BE49-F238E27FC236}">
                <a16:creationId xmlns:a16="http://schemas.microsoft.com/office/drawing/2014/main" id="{27644DCA-45D3-914F-8A76-A55E1767D806}"/>
              </a:ext>
            </a:extLst>
          </p:cNvPr>
          <p:cNvSpPr/>
          <p:nvPr/>
        </p:nvSpPr>
        <p:spPr>
          <a:xfrm rot="18566208">
            <a:off x="6178548" y="2362427"/>
            <a:ext cx="259492" cy="432486"/>
          </a:xfrm>
          <a:prstGeom prst="upArrow">
            <a:avLst/>
          </a:prstGeom>
          <a:solidFill>
            <a:srgbClr val="CF6E6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A4ED73C-19B3-B540-8334-F58630018C82}"/>
              </a:ext>
            </a:extLst>
          </p:cNvPr>
          <p:cNvSpPr txBox="1"/>
          <p:nvPr/>
        </p:nvSpPr>
        <p:spPr>
          <a:xfrm>
            <a:off x="6433400" y="2555127"/>
            <a:ext cx="2606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F6E6C"/>
                </a:solidFill>
              </a:rPr>
              <a:t>Say greedy chooses job B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598AAE9-DCC2-284C-8793-B5662AEBC90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3056" y="5263779"/>
            <a:ext cx="3826537" cy="207593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BDF1914-EDBA-594B-B696-1FCE4DC144E7}"/>
              </a:ext>
            </a:extLst>
          </p:cNvPr>
          <p:cNvSpPr txBox="1"/>
          <p:nvPr/>
        </p:nvSpPr>
        <p:spPr>
          <a:xfrm>
            <a:off x="2735588" y="4669408"/>
            <a:ext cx="4517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How can we manipulate the optimal solution above to make an optimal solution where B is the next job we choose after E?</a:t>
            </a:r>
          </a:p>
          <a:p>
            <a:pPr algn="ctr"/>
            <a:r>
              <a:rPr lang="en-US" dirty="0"/>
              <a:t>1 minute think; (wait) 1 minute share</a:t>
            </a:r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718B2B6B-8387-6244-B2D4-321F701A6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04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 animBg="1"/>
      <p:bldP spid="23" grpId="0"/>
      <p:bldP spid="25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Lemma</a:t>
            </a:r>
            <a:br>
              <a:rPr lang="en-US" sz="3100" dirty="0"/>
            </a:br>
            <a:r>
              <a:rPr lang="en-US" sz="3100" dirty="0"/>
              <a:t>This greedy choice doesn’t rule out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90737"/>
            <a:ext cx="8515350" cy="5597526"/>
          </a:xfrm>
        </p:spPr>
        <p:txBody>
          <a:bodyPr>
            <a:normAutofit/>
          </a:bodyPr>
          <a:lstStyle/>
          <a:p>
            <a:r>
              <a:rPr lang="en-US" sz="2400" dirty="0"/>
              <a:t>Suppose you have already chosen some jobs, and haven’t yet ruled out success:</a:t>
            </a:r>
          </a:p>
          <a:p>
            <a:endParaRPr lang="en-US" sz="2400" dirty="0"/>
          </a:p>
          <a:p>
            <a:endParaRPr lang="en-US" sz="900" dirty="0"/>
          </a:p>
          <a:p>
            <a:r>
              <a:rPr lang="en-US" sz="2400" dirty="0"/>
              <a:t>Then if you choose the next job to be the one left that maximizes the ratio </a:t>
            </a:r>
            <a:r>
              <a:rPr lang="en-US" sz="2400" b="1" dirty="0">
                <a:solidFill>
                  <a:schemeClr val="accent4"/>
                </a:solidFill>
              </a:rPr>
              <a:t>cost/time</a:t>
            </a:r>
            <a:r>
              <a:rPr lang="en-US" sz="2400" dirty="0"/>
              <a:t>, you still won’t rule out success.</a:t>
            </a:r>
            <a:endParaRPr lang="en-US" sz="2400" b="1" baseline="-25000" dirty="0"/>
          </a:p>
          <a:p>
            <a:r>
              <a:rPr lang="en-US" sz="2400" b="1" dirty="0">
                <a:solidFill>
                  <a:schemeClr val="accent1"/>
                </a:solidFill>
              </a:rPr>
              <a:t>Proof sketch: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Say Job B maximizes this ratio, but it’s not the next job in the opt. soln.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Switch A and B!  Nothing else will change, and we just showed that the cost of the solution won’t increase.</a:t>
            </a:r>
          </a:p>
          <a:p>
            <a:pPr lvl="1"/>
            <a:endParaRPr lang="en-US" sz="1000" dirty="0">
              <a:solidFill>
                <a:schemeClr val="accent1"/>
              </a:solidFill>
            </a:endParaRPr>
          </a:p>
          <a:p>
            <a:pPr lvl="1"/>
            <a:endParaRPr lang="en-US" sz="2000" dirty="0">
              <a:solidFill>
                <a:schemeClr val="accent1"/>
              </a:solidFill>
            </a:endParaRP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Repeat until B is first.</a:t>
            </a:r>
          </a:p>
          <a:p>
            <a:pPr lvl="1"/>
            <a:endParaRPr lang="en-US" sz="2000" dirty="0">
              <a:solidFill>
                <a:schemeClr val="accent1"/>
              </a:solidFill>
            </a:endParaRPr>
          </a:p>
          <a:p>
            <a:pPr lvl="1"/>
            <a:endParaRPr lang="en-US" sz="800" dirty="0">
              <a:solidFill>
                <a:schemeClr val="accent1"/>
              </a:solidFill>
            </a:endParaRP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Now this is an optimal schedule where B is first.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961528" y="5084290"/>
            <a:ext cx="1629507" cy="38236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Job A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349741" y="5084290"/>
            <a:ext cx="3474427" cy="38236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Job 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27903" y="5084290"/>
            <a:ext cx="1407534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Job C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682283" y="5097545"/>
            <a:ext cx="2462574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bg1"/>
                </a:solidFill>
              </a:rPr>
              <a:t>Job 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938472" y="5947340"/>
            <a:ext cx="1629507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Job A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20102" y="5931915"/>
            <a:ext cx="3474427" cy="38236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Job 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415430" y="5931915"/>
            <a:ext cx="1407534" cy="38236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Job C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682283" y="5947340"/>
            <a:ext cx="2462574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Job D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86743DF-DED7-7846-BBC5-7CAA684DD6C0}"/>
              </a:ext>
            </a:extLst>
          </p:cNvPr>
          <p:cNvSpPr/>
          <p:nvPr/>
        </p:nvSpPr>
        <p:spPr>
          <a:xfrm>
            <a:off x="-693935" y="5090154"/>
            <a:ext cx="1407534" cy="382362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/>
              <a:t>Job E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0829CAF-FBE2-AB4F-BF47-5C62FB4D30A5}"/>
              </a:ext>
            </a:extLst>
          </p:cNvPr>
          <p:cNvSpPr/>
          <p:nvPr/>
        </p:nvSpPr>
        <p:spPr>
          <a:xfrm>
            <a:off x="-701736" y="5934696"/>
            <a:ext cx="1407534" cy="382362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/>
              <a:t>Job E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16A0CAF-13E5-B546-B7C5-86ABC84A491E}"/>
              </a:ext>
            </a:extLst>
          </p:cNvPr>
          <p:cNvSpPr/>
          <p:nvPr/>
        </p:nvSpPr>
        <p:spPr>
          <a:xfrm>
            <a:off x="2341940" y="2201508"/>
            <a:ext cx="1629507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A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A8CBB72-CB29-204B-A352-074555B1280E}"/>
              </a:ext>
            </a:extLst>
          </p:cNvPr>
          <p:cNvSpPr/>
          <p:nvPr/>
        </p:nvSpPr>
        <p:spPr>
          <a:xfrm>
            <a:off x="4085751" y="2195714"/>
            <a:ext cx="3474427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Job B</a:t>
            </a:r>
            <a:endParaRPr lang="en-US" dirty="0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E6A8CAC-18F4-854D-9A02-71A6018B2FDE}"/>
              </a:ext>
            </a:extLst>
          </p:cNvPr>
          <p:cNvSpPr/>
          <p:nvPr/>
        </p:nvSpPr>
        <p:spPr>
          <a:xfrm>
            <a:off x="820102" y="2182459"/>
            <a:ext cx="1407534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Job C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BD96E159-E1B8-AD43-A665-0ABA2B51EF9A}"/>
              </a:ext>
            </a:extLst>
          </p:cNvPr>
          <p:cNvSpPr/>
          <p:nvPr/>
        </p:nvSpPr>
        <p:spPr>
          <a:xfrm>
            <a:off x="7674482" y="2195714"/>
            <a:ext cx="2462574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bg1"/>
                </a:solidFill>
              </a:rPr>
              <a:t>Job 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DFD4279F-CE30-5544-B264-EE28E16E31BF}"/>
              </a:ext>
            </a:extLst>
          </p:cNvPr>
          <p:cNvSpPr/>
          <p:nvPr/>
        </p:nvSpPr>
        <p:spPr>
          <a:xfrm>
            <a:off x="-701736" y="2188323"/>
            <a:ext cx="1407534" cy="382362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/>
              <a:t>Job 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C815DD-07CB-874F-BDB8-60D31398FB0C}"/>
              </a:ext>
            </a:extLst>
          </p:cNvPr>
          <p:cNvSpPr txBox="1"/>
          <p:nvPr/>
        </p:nvSpPr>
        <p:spPr>
          <a:xfrm>
            <a:off x="-54221" y="1734049"/>
            <a:ext cx="951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Already chosen 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495CBB-BC85-3D47-BF97-455EEC9ABF80}"/>
              </a:ext>
            </a:extLst>
          </p:cNvPr>
          <p:cNvSpPr txBox="1"/>
          <p:nvPr/>
        </p:nvSpPr>
        <p:spPr>
          <a:xfrm>
            <a:off x="7144116" y="1734048"/>
            <a:ext cx="1923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There’s some way to order A, B,C, D that’s optimal…</a:t>
            </a:r>
          </a:p>
        </p:txBody>
      </p:sp>
      <p:sp>
        <p:nvSpPr>
          <p:cNvPr id="22" name="Up Arrow 21">
            <a:extLst>
              <a:ext uri="{FF2B5EF4-FFF2-40B4-BE49-F238E27FC236}">
                <a16:creationId xmlns:a16="http://schemas.microsoft.com/office/drawing/2014/main" id="{27644DCA-45D3-914F-8A76-A55E1767D806}"/>
              </a:ext>
            </a:extLst>
          </p:cNvPr>
          <p:cNvSpPr/>
          <p:nvPr/>
        </p:nvSpPr>
        <p:spPr>
          <a:xfrm rot="18566208">
            <a:off x="6178548" y="2362427"/>
            <a:ext cx="259492" cy="432486"/>
          </a:xfrm>
          <a:prstGeom prst="upArrow">
            <a:avLst/>
          </a:prstGeom>
          <a:solidFill>
            <a:srgbClr val="CF6E6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A4ED73C-19B3-B540-8334-F58630018C82}"/>
              </a:ext>
            </a:extLst>
          </p:cNvPr>
          <p:cNvSpPr txBox="1"/>
          <p:nvPr/>
        </p:nvSpPr>
        <p:spPr>
          <a:xfrm>
            <a:off x="6433400" y="2555127"/>
            <a:ext cx="2606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F6E6C"/>
                </a:solidFill>
              </a:rPr>
              <a:t>Say greedy chooses job 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5BA41-9BD7-314E-83C9-7437CD194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01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1CE17-FF73-9848-86B7-2E462C2A1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Back to our framework for proving correctness of greedy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415D3-BB83-9A4A-9F87-B0511C385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6929618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Inductive Hypothesis: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After greedy choice t, you haven’t ruled out success.</a:t>
            </a:r>
          </a:p>
          <a:p>
            <a:r>
              <a:rPr lang="en-US" dirty="0"/>
              <a:t>Base case: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Success is possible before you make any choices.</a:t>
            </a:r>
          </a:p>
          <a:p>
            <a:r>
              <a:rPr lang="en-US" dirty="0"/>
              <a:t>Inductive step: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If you haven’t ruled out success after choice t, then you won’t rule out success after choice t+1.</a:t>
            </a:r>
          </a:p>
          <a:p>
            <a:r>
              <a:rPr lang="en-US" dirty="0"/>
              <a:t>Conclusion: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If you reach the end of the algorithm and haven’t ruled out success then you must have succeeded.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888CE1-6B6C-AE46-A0FC-C5FF51EC2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74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63FC9B-9CD2-294E-B193-F3C96348E73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5171" y="5339829"/>
            <a:ext cx="1507490" cy="13816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560E57-578A-3949-9EAE-9A25480991B6}"/>
              </a:ext>
            </a:extLst>
          </p:cNvPr>
          <p:cNvSpPr txBox="1"/>
          <p:nvPr/>
        </p:nvSpPr>
        <p:spPr>
          <a:xfrm>
            <a:off x="7308801" y="5010502"/>
            <a:ext cx="2210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Fill in the details!</a:t>
            </a:r>
          </a:p>
        </p:txBody>
      </p:sp>
      <p:sp>
        <p:nvSpPr>
          <p:cNvPr id="7" name="Left Arrow 6">
            <a:extLst>
              <a:ext uri="{FF2B5EF4-FFF2-40B4-BE49-F238E27FC236}">
                <a16:creationId xmlns:a16="http://schemas.microsoft.com/office/drawing/2014/main" id="{3ADFE168-5542-0947-984A-ACA180BE909D}"/>
              </a:ext>
            </a:extLst>
          </p:cNvPr>
          <p:cNvSpPr/>
          <p:nvPr/>
        </p:nvSpPr>
        <p:spPr>
          <a:xfrm rot="20516044">
            <a:off x="7164837" y="3573333"/>
            <a:ext cx="868101" cy="60188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1B0599-F720-E945-9E5D-C6934C6CDAD8}"/>
              </a:ext>
            </a:extLst>
          </p:cNvPr>
          <p:cNvSpPr txBox="1"/>
          <p:nvPr/>
        </p:nvSpPr>
        <p:spPr>
          <a:xfrm>
            <a:off x="7270876" y="2965736"/>
            <a:ext cx="1806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Just did the inductive step!</a:t>
            </a:r>
          </a:p>
        </p:txBody>
      </p:sp>
    </p:spTree>
    <p:extLst>
      <p:ext uri="{BB962C8B-B14F-4D97-AF65-F5344CB8AC3E}">
        <p14:creationId xmlns:p14="http://schemas.microsoft.com/office/powerpoint/2010/main" val="81850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6646"/>
            <a:ext cx="7886700" cy="1325563"/>
          </a:xfrm>
        </p:spPr>
        <p:txBody>
          <a:bodyPr/>
          <a:lstStyle/>
          <a:p>
            <a:r>
              <a:rPr lang="en-US" dirty="0"/>
              <a:t>Greedy Scheduling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4121" y="1462209"/>
                <a:ext cx="7886700" cy="4351338"/>
              </a:xfrm>
            </p:spPr>
            <p:txBody>
              <a:bodyPr/>
              <a:lstStyle/>
              <a:p>
                <a:r>
                  <a:rPr lang="en-US" b="1" dirty="0"/>
                  <a:t>scheduleJobs</a:t>
                </a:r>
                <a:r>
                  <a:rPr lang="en-US" dirty="0"/>
                  <a:t>( JOBS ):</a:t>
                </a:r>
              </a:p>
              <a:p>
                <a:pPr lvl="1"/>
                <a:r>
                  <a:rPr lang="en-US" dirty="0"/>
                  <a:t>Sort JOBS in decreasing order by the ratio: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𝒓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𝒊</m:t>
                        </m:r>
                      </m:sub>
                    </m:sSub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𝒊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𝒊</m:t>
                            </m:r>
                          </m:sub>
                        </m:sSub>
                      </m:den>
                    </m:f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= </m:t>
                    </m:r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cost</m:t>
                        </m:r>
                        <m:r>
                          <m:rPr>
                            <m:nor/>
                          </m:rPr>
                          <a:rPr lang="en-US" b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en-US" b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delaying</m:t>
                        </m:r>
                        <m:r>
                          <m:rPr>
                            <m:nor/>
                          </m:rPr>
                          <a:rPr lang="en-US" b="1" i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i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job</m:t>
                        </m:r>
                        <m:r>
                          <m:rPr>
                            <m:nor/>
                          </m:rPr>
                          <a:rPr lang="en-US" b="1" i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i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i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 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i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b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ime</m:t>
                        </m:r>
                        <m:r>
                          <m:rPr>
                            <m:nor/>
                          </m:rPr>
                          <a:rPr lang="en-US" b="1" i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i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job</m:t>
                        </m:r>
                        <m:r>
                          <m:rPr>
                            <m:nor/>
                          </m:rPr>
                          <a:rPr lang="en-US" b="1" i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i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b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takes</m:t>
                        </m:r>
                        <m:r>
                          <m:rPr>
                            <m:nor/>
                          </m:rPr>
                          <a:rPr lang="en-US" b="1" i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i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to</m:t>
                        </m:r>
                        <m:r>
                          <m:rPr>
                            <m:nor/>
                          </m:rPr>
                          <a:rPr lang="en-US" b="1" i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i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complete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b="1" dirty="0"/>
                  <a:t>Return</a:t>
                </a:r>
                <a:r>
                  <a:rPr lang="en-US" dirty="0"/>
                  <a:t> JOBS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4121" y="1462209"/>
                <a:ext cx="7886700" cy="4351338"/>
              </a:xfrm>
              <a:blipFill>
                <a:blip r:embed="rId2"/>
                <a:stretch>
                  <a:fillRect l="-1286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28650" y="3996603"/>
            <a:ext cx="6717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Running time: O(n log(n))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61600" y="6059977"/>
            <a:ext cx="3725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Now you can go about your </a:t>
            </a:r>
            <a:r>
              <a:rPr lang="en-US"/>
              <a:t>schedule peacefully, in the optimal way.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13B2F7-F7E0-0C4B-9507-F4F808BA9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75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F7A8AC-F1DA-8F42-A083-442671B2AF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0016" y="3817808"/>
            <a:ext cx="2485334" cy="231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53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2"/>
      <p:bldP spid="6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50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Formally</a:t>
            </a:r>
            <a:r>
              <a:rPr lang="en-US" sz="5400"/>
              <a:t>, use induction</a:t>
            </a:r>
            <a:r>
              <a:rPr lang="en-US" sz="5400" dirty="0"/>
              <a:t>!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5" y="1456268"/>
            <a:ext cx="8515350" cy="5401732"/>
          </a:xfrm>
        </p:spPr>
        <p:txBody>
          <a:bodyPr>
            <a:normAutofit lnSpcReduction="10000"/>
          </a:bodyPr>
          <a:lstStyle/>
          <a:p>
            <a:r>
              <a:rPr lang="en-US" sz="2200" b="1" dirty="0"/>
              <a:t>Inductive hypothesis</a:t>
            </a:r>
            <a:r>
              <a:rPr lang="en-US" sz="2200" dirty="0"/>
              <a:t>:  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There is an optimal ordering so that the first t jobs are </a:t>
            </a:r>
            <a:r>
              <a:rPr lang="en-US" b="1" dirty="0" err="1">
                <a:solidFill>
                  <a:schemeClr val="accent4"/>
                </a:solidFill>
              </a:rPr>
              <a:t>sorted_JOBS</a:t>
            </a:r>
            <a:r>
              <a:rPr lang="en-US" dirty="0">
                <a:solidFill>
                  <a:schemeClr val="accent4"/>
                </a:solidFill>
              </a:rPr>
              <a:t>[:t].</a:t>
            </a:r>
          </a:p>
          <a:p>
            <a:r>
              <a:rPr lang="en-US" sz="2200" b="1" dirty="0"/>
              <a:t>Base case</a:t>
            </a:r>
            <a:r>
              <a:rPr lang="en-US" sz="2200" dirty="0"/>
              <a:t>: </a:t>
            </a:r>
          </a:p>
          <a:p>
            <a:pPr lvl="1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When t=0, this reads: </a:t>
            </a:r>
            <a:r>
              <a:rPr lang="en-US" dirty="0">
                <a:solidFill>
                  <a:schemeClr val="accent4"/>
                </a:solidFill>
              </a:rPr>
              <a:t>“There is an optimal ordering so that the first 0 jobs are []”  </a:t>
            </a:r>
          </a:p>
          <a:p>
            <a:pPr lvl="1"/>
            <a:r>
              <a:rPr lang="en-US" dirty="0">
                <a:solidFill>
                  <a:srgbClr val="E67500"/>
                </a:solidFill>
              </a:rPr>
              <a:t>That’s true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r>
              <a:rPr lang="en-US" sz="2200" b="1" dirty="0"/>
              <a:t>Inductive Step: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Boils down to</a:t>
            </a:r>
            <a:r>
              <a:rPr lang="en-US" dirty="0">
                <a:solidFill>
                  <a:schemeClr val="accent4"/>
                </a:solidFill>
              </a:rPr>
              <a:t>: there is an optimal ordering on </a:t>
            </a:r>
            <a:r>
              <a:rPr lang="en-US" dirty="0" err="1">
                <a:solidFill>
                  <a:schemeClr val="accent4"/>
                </a:solidFill>
              </a:rPr>
              <a:t>sorted_JOBS</a:t>
            </a:r>
            <a:r>
              <a:rPr lang="en-US" dirty="0">
                <a:solidFill>
                  <a:schemeClr val="accent4"/>
                </a:solidFill>
              </a:rPr>
              <a:t>[t:] so that </a:t>
            </a:r>
            <a:r>
              <a:rPr lang="en-US" dirty="0" err="1">
                <a:solidFill>
                  <a:schemeClr val="accent4"/>
                </a:solidFill>
              </a:rPr>
              <a:t>sorted_JOBS</a:t>
            </a:r>
            <a:r>
              <a:rPr lang="en-US" dirty="0">
                <a:solidFill>
                  <a:schemeClr val="accent4"/>
                </a:solidFill>
              </a:rPr>
              <a:t>[t] is first.</a:t>
            </a:r>
          </a:p>
          <a:p>
            <a:pPr lvl="1"/>
            <a:r>
              <a:rPr lang="en-US" dirty="0">
                <a:solidFill>
                  <a:srgbClr val="E67500"/>
                </a:solidFill>
              </a:rPr>
              <a:t>This follows from the Lemma.</a:t>
            </a:r>
          </a:p>
          <a:p>
            <a:r>
              <a:rPr lang="en-US" sz="2000" b="1" dirty="0"/>
              <a:t>Conclusion: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When t=n, this reads: </a:t>
            </a:r>
            <a:r>
              <a:rPr lang="en-US" dirty="0">
                <a:solidFill>
                  <a:schemeClr val="accent4"/>
                </a:solidFill>
              </a:rPr>
              <a:t>“There is an optimal ordering so that the first n jobs are </a:t>
            </a:r>
            <a:r>
              <a:rPr lang="en-US" b="1" dirty="0" err="1">
                <a:solidFill>
                  <a:schemeClr val="accent4"/>
                </a:solidFill>
              </a:rPr>
              <a:t>sorted_JOBS</a:t>
            </a:r>
            <a:r>
              <a:rPr lang="en-US" dirty="0">
                <a:solidFill>
                  <a:schemeClr val="accent4"/>
                </a:solidFill>
              </a:rPr>
              <a:t>.”  </a:t>
            </a:r>
          </a:p>
          <a:p>
            <a:pPr lvl="1"/>
            <a:r>
              <a:rPr lang="en-US" dirty="0">
                <a:solidFill>
                  <a:srgbClr val="E67500"/>
                </a:solidFill>
              </a:rPr>
              <a:t>aka, what we returned is an optimal ordering.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7350" y="135465"/>
            <a:ext cx="1112485" cy="14562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31318" y="1130067"/>
            <a:ext cx="336973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SLIDE SKIPPED IN CLASS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B4BCE-53DE-3D45-BC4E-A35E3FAB2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5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have we learned?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188" y="1916045"/>
            <a:ext cx="8515350" cy="4351338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E56B74"/>
                </a:solidFill>
              </a:rPr>
              <a:t>greedy algorithm </a:t>
            </a:r>
            <a:r>
              <a:rPr lang="en-US" dirty="0"/>
              <a:t>works for scheduling</a:t>
            </a:r>
          </a:p>
          <a:p>
            <a:endParaRPr lang="en-US" dirty="0"/>
          </a:p>
          <a:p>
            <a:r>
              <a:rPr lang="en-US" dirty="0"/>
              <a:t>This followed the same outline as the previous example: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Identify </a:t>
            </a:r>
            <a:r>
              <a:rPr lang="en-US" b="1" dirty="0">
                <a:solidFill>
                  <a:schemeClr val="accent4"/>
                </a:solidFill>
              </a:rPr>
              <a:t>optimal substructure:</a:t>
            </a:r>
          </a:p>
          <a:p>
            <a:pPr lvl="1"/>
            <a:endParaRPr lang="en-US" b="1" dirty="0">
              <a:solidFill>
                <a:schemeClr val="accent1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Find a way to make choices that </a:t>
            </a:r>
            <a:r>
              <a:rPr lang="en-US" b="1" dirty="0"/>
              <a:t>won’t rule out an optimal solution.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largest cost/time ratios first.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653195" y="4093473"/>
            <a:ext cx="1629507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Job A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364764" y="4093473"/>
            <a:ext cx="3474427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/>
              <a:t>Job B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5921254" y="4093473"/>
            <a:ext cx="1242646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Job C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245962" y="4093473"/>
            <a:ext cx="1582615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Job D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282702" y="3936960"/>
            <a:ext cx="6737836" cy="695388"/>
          </a:xfrm>
          <a:prstGeom prst="roundRect">
            <a:avLst/>
          </a:prstGeom>
          <a:noFill/>
          <a:ln w="44450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1567A7-AA14-FA41-BC22-4E5E28DB5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5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example</a:t>
            </a:r>
            <a:br>
              <a:rPr lang="en-US" dirty="0"/>
            </a:br>
            <a:r>
              <a:rPr lang="en-US" sz="3600" dirty="0">
                <a:solidFill>
                  <a:schemeClr val="accent4"/>
                </a:solidFill>
              </a:rPr>
              <a:t>Huffman 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Menlo" charset="0"/>
                <a:ea typeface="Menlo" charset="0"/>
                <a:cs typeface="Menlo" charset="0"/>
              </a:rPr>
              <a:t>everyday </a:t>
            </a:r>
            <a:r>
              <a:rPr lang="en-US" dirty="0" err="1">
                <a:latin typeface="Menlo" charset="0"/>
                <a:ea typeface="Menlo" charset="0"/>
                <a:cs typeface="Menlo" charset="0"/>
              </a:rPr>
              <a:t>english</a:t>
            </a:r>
            <a:r>
              <a:rPr lang="en-US" dirty="0">
                <a:latin typeface="Menlo" charset="0"/>
                <a:ea typeface="Menlo" charset="0"/>
                <a:cs typeface="Menlo" charset="0"/>
              </a:rPr>
              <a:t> sentence</a:t>
            </a:r>
          </a:p>
          <a:p>
            <a:r>
              <a:rPr lang="cs-CZ" sz="1800" dirty="0"/>
              <a:t>01100101 01110110 01100101 01110010 01111001 01100100 01100001 01111001 00100000 01100101 01101110 01100111 01101100 01101001 01110011 01101000 00100000 01110011 01100101 01101110 01110100 01100101 01101110 01100011 01100101</a:t>
            </a:r>
          </a:p>
          <a:p>
            <a:endParaRPr lang="en-US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 err="1">
                <a:latin typeface="Menlo" charset="0"/>
                <a:ea typeface="Menlo" charset="0"/>
                <a:cs typeface="Menlo" charset="0"/>
              </a:rPr>
              <a:t>qwertyui_opasdfg+hjklzxcv</a:t>
            </a:r>
            <a:endParaRPr lang="en-US" dirty="0">
              <a:latin typeface="Menlo" charset="0"/>
              <a:ea typeface="Menlo" charset="0"/>
              <a:cs typeface="Menlo" charset="0"/>
            </a:endParaRPr>
          </a:p>
          <a:p>
            <a:r>
              <a:rPr lang="cs-CZ" sz="1800" dirty="0">
                <a:ea typeface="Menlo" charset="0"/>
                <a:cs typeface="Menlo" charset="0"/>
              </a:rPr>
              <a:t>01110001 01110111 01100101 01110010 01110100 01111001 01110101 01101001 01011111 01101111 01110000 01100001 01110011 01100100 01100110 01100111 00101011 01101000 01101010 01101011 01101100 01111010 01111000 01100011 01110110</a:t>
            </a:r>
            <a:endParaRPr lang="en-US" sz="1800" dirty="0">
              <a:ea typeface="Menlo" charset="0"/>
              <a:cs typeface="Menlo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971B80-CE8B-604F-89A2-90B658414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3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example</a:t>
            </a:r>
            <a:br>
              <a:rPr lang="en-US" dirty="0"/>
            </a:br>
            <a:r>
              <a:rPr lang="en-US" sz="3600" dirty="0">
                <a:solidFill>
                  <a:schemeClr val="accent4"/>
                </a:solidFill>
              </a:rPr>
              <a:t>Huffman 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6"/>
                </a:solidFill>
                <a:latin typeface="Menlo" charset="0"/>
                <a:ea typeface="Menlo" charset="0"/>
                <a:cs typeface="Menlo" charset="0"/>
              </a:rPr>
              <a:t>e</a:t>
            </a:r>
            <a:r>
              <a:rPr lang="en-US" dirty="0">
                <a:latin typeface="Menlo" charset="0"/>
                <a:ea typeface="Menlo" charset="0"/>
                <a:cs typeface="Menlo" charset="0"/>
              </a:rPr>
              <a:t>v</a:t>
            </a:r>
            <a:r>
              <a:rPr lang="en-US" b="1" dirty="0">
                <a:solidFill>
                  <a:schemeClr val="accent6"/>
                </a:solidFill>
                <a:latin typeface="Menlo" charset="0"/>
                <a:ea typeface="Menlo" charset="0"/>
                <a:cs typeface="Menlo" charset="0"/>
              </a:rPr>
              <a:t>e</a:t>
            </a:r>
            <a:r>
              <a:rPr lang="en-US" dirty="0">
                <a:latin typeface="Menlo" charset="0"/>
                <a:ea typeface="Menlo" charset="0"/>
                <a:cs typeface="Menlo" charset="0"/>
              </a:rPr>
              <a:t>ryday </a:t>
            </a:r>
            <a:r>
              <a:rPr lang="en-US" b="1" dirty="0" err="1">
                <a:solidFill>
                  <a:schemeClr val="accent6"/>
                </a:solidFill>
                <a:latin typeface="Menlo" charset="0"/>
                <a:ea typeface="Menlo" charset="0"/>
                <a:cs typeface="Menlo" charset="0"/>
              </a:rPr>
              <a:t>e</a:t>
            </a:r>
            <a:r>
              <a:rPr lang="en-US" dirty="0" err="1">
                <a:latin typeface="Menlo" charset="0"/>
                <a:ea typeface="Menlo" charset="0"/>
                <a:cs typeface="Menlo" charset="0"/>
              </a:rPr>
              <a:t>nglish</a:t>
            </a:r>
            <a:r>
              <a:rPr lang="en-US" dirty="0">
                <a:latin typeface="Menlo" charset="0"/>
                <a:ea typeface="Menlo" charset="0"/>
                <a:cs typeface="Menlo" charset="0"/>
              </a:rPr>
              <a:t> s</a:t>
            </a:r>
            <a:r>
              <a:rPr lang="en-US" b="1" dirty="0">
                <a:solidFill>
                  <a:schemeClr val="accent6"/>
                </a:solidFill>
                <a:latin typeface="Menlo" charset="0"/>
                <a:ea typeface="Menlo" charset="0"/>
                <a:cs typeface="Menlo" charset="0"/>
              </a:rPr>
              <a:t>e</a:t>
            </a:r>
            <a:r>
              <a:rPr lang="en-US" dirty="0">
                <a:latin typeface="Menlo" charset="0"/>
                <a:ea typeface="Menlo" charset="0"/>
                <a:cs typeface="Menlo" charset="0"/>
              </a:rPr>
              <a:t>nt</a:t>
            </a:r>
            <a:r>
              <a:rPr lang="en-US" b="1" dirty="0">
                <a:solidFill>
                  <a:schemeClr val="accent6"/>
                </a:solidFill>
                <a:latin typeface="Menlo" charset="0"/>
                <a:ea typeface="Menlo" charset="0"/>
                <a:cs typeface="Menlo" charset="0"/>
              </a:rPr>
              <a:t>e</a:t>
            </a:r>
            <a:r>
              <a:rPr lang="en-US" dirty="0">
                <a:latin typeface="Menlo" charset="0"/>
                <a:ea typeface="Menlo" charset="0"/>
                <a:cs typeface="Menlo" charset="0"/>
              </a:rPr>
              <a:t>nc</a:t>
            </a:r>
            <a:r>
              <a:rPr lang="en-US" b="1" dirty="0">
                <a:solidFill>
                  <a:schemeClr val="accent6"/>
                </a:solidFill>
                <a:latin typeface="Menlo" charset="0"/>
                <a:ea typeface="Menlo" charset="0"/>
                <a:cs typeface="Menlo" charset="0"/>
              </a:rPr>
              <a:t>e</a:t>
            </a:r>
          </a:p>
          <a:p>
            <a:r>
              <a:rPr lang="cs-CZ" sz="1800" b="1" dirty="0">
                <a:solidFill>
                  <a:schemeClr val="accent6"/>
                </a:solidFill>
              </a:rPr>
              <a:t>01100101</a:t>
            </a:r>
            <a:r>
              <a:rPr lang="cs-CZ" sz="1800" dirty="0"/>
              <a:t> 01110110 </a:t>
            </a:r>
            <a:r>
              <a:rPr lang="cs-CZ" sz="1800" b="1" dirty="0">
                <a:solidFill>
                  <a:schemeClr val="accent6"/>
                </a:solidFill>
              </a:rPr>
              <a:t>01100101</a:t>
            </a:r>
            <a:r>
              <a:rPr lang="cs-CZ" sz="1800" dirty="0"/>
              <a:t> 01110010 01111001 01100100 01100001 01111001 00100000 </a:t>
            </a:r>
            <a:r>
              <a:rPr lang="cs-CZ" sz="1800" b="1" dirty="0">
                <a:solidFill>
                  <a:schemeClr val="accent6"/>
                </a:solidFill>
              </a:rPr>
              <a:t>01100101</a:t>
            </a:r>
            <a:r>
              <a:rPr lang="cs-CZ" sz="1800" dirty="0"/>
              <a:t> 01101110 01100111 01101100 01101001 01110011 01101000 00100000 01110011 </a:t>
            </a:r>
            <a:r>
              <a:rPr lang="cs-CZ" sz="1800" b="1" dirty="0">
                <a:solidFill>
                  <a:schemeClr val="accent6"/>
                </a:solidFill>
              </a:rPr>
              <a:t>01100101</a:t>
            </a:r>
            <a:r>
              <a:rPr lang="cs-CZ" sz="1800" dirty="0"/>
              <a:t> 01101110 01110100 </a:t>
            </a:r>
            <a:r>
              <a:rPr lang="cs-CZ" sz="1800" b="1" dirty="0">
                <a:solidFill>
                  <a:schemeClr val="accent6"/>
                </a:solidFill>
              </a:rPr>
              <a:t>01100101</a:t>
            </a:r>
            <a:r>
              <a:rPr lang="cs-CZ" sz="1800" dirty="0"/>
              <a:t> 01101110 01100011 </a:t>
            </a:r>
            <a:r>
              <a:rPr lang="cs-CZ" sz="1800" b="1" dirty="0">
                <a:solidFill>
                  <a:schemeClr val="accent6"/>
                </a:solidFill>
              </a:rPr>
              <a:t>01100101</a:t>
            </a:r>
          </a:p>
          <a:p>
            <a:endParaRPr lang="en-US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 err="1">
                <a:latin typeface="Menlo" charset="0"/>
                <a:ea typeface="Menlo" charset="0"/>
                <a:cs typeface="Menlo" charset="0"/>
              </a:rPr>
              <a:t>qwertyui_opasdfg+hjklzxcv</a:t>
            </a:r>
            <a:endParaRPr lang="en-US" dirty="0">
              <a:latin typeface="Menlo" charset="0"/>
              <a:ea typeface="Menlo" charset="0"/>
              <a:cs typeface="Menlo" charset="0"/>
            </a:endParaRPr>
          </a:p>
          <a:p>
            <a:r>
              <a:rPr lang="cs-CZ" sz="1800" dirty="0">
                <a:ea typeface="Menlo" charset="0"/>
                <a:cs typeface="Menlo" charset="0"/>
              </a:rPr>
              <a:t>01110001 01110111 01100101 01110010 01110100 01111001 01110101 01101001 01011111 01101111 01110000 01100001 01110011 01100100 01100110 01100111 00101011 01101000 01101010 01101011 01101100 01111010 01111000 01100011 01110110</a:t>
            </a:r>
            <a:endParaRPr lang="en-US" sz="1800" dirty="0">
              <a:ea typeface="Menlo" charset="0"/>
              <a:cs typeface="Menlo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32585" y="365126"/>
            <a:ext cx="3130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ASCII is pretty wasteful for English sentences.  If </a:t>
            </a:r>
            <a:r>
              <a:rPr lang="en-US" b="1" dirty="0">
                <a:solidFill>
                  <a:schemeClr val="accent1"/>
                </a:solidFill>
              </a:rPr>
              <a:t>e</a:t>
            </a:r>
            <a:r>
              <a:rPr lang="en-US" dirty="0">
                <a:solidFill>
                  <a:schemeClr val="accent1"/>
                </a:solidFill>
              </a:rPr>
              <a:t> shows up so often, we should have a shorter way of representing it!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098FFF-ED37-9E44-B244-A748860B0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19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Non-example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Unbounded Knapsack.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AE4DF0-E48C-6745-B468-7F2815649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0051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Suppose we have some distribution on characters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2000" y="1805354"/>
            <a:ext cx="7620000" cy="469509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25C41A-35FF-B741-9EDC-7326779DC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47214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Suppose we have some distribution on characters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305660" y="2250830"/>
            <a:ext cx="0" cy="35872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305661" y="5838091"/>
            <a:ext cx="66308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488833" y="2825262"/>
            <a:ext cx="808892" cy="3001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A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61847" y="4709379"/>
            <a:ext cx="808892" cy="1116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05198" y="4958862"/>
            <a:ext cx="808892" cy="879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48549" y="4149969"/>
            <a:ext cx="808892" cy="1688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91900" y="5158154"/>
            <a:ext cx="808892" cy="679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11819" y="5451230"/>
            <a:ext cx="808892" cy="386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F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308439" y="2640597"/>
            <a:ext cx="1625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Percentage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73086" y="5855621"/>
            <a:ext cx="996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Letter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74993" y="2450069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45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61138" y="4399001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13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716212" y="4620330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47841" y="3771873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16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779469" y="4766799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81425" y="5129502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63124" y="614960"/>
            <a:ext cx="1887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4"/>
                </a:solidFill>
              </a:rPr>
              <a:t>For simplicity, let’s go with this made-up example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87828" y="2213847"/>
            <a:ext cx="3856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18E4A"/>
                </a:solidFill>
              </a:rPr>
              <a:t>How to encode them as efficiently as possible?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B22016-7021-2F4B-83D7-0C54ABC64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73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0</a:t>
            </a:r>
            <a:br>
              <a:rPr lang="en-US" sz="2800" dirty="0"/>
            </a:br>
            <a:r>
              <a:rPr lang="en-US" sz="2800" dirty="0"/>
              <a:t>(like ASCII)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05660" y="2250830"/>
            <a:ext cx="0" cy="35872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305661" y="5838091"/>
            <a:ext cx="66308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488833" y="2825262"/>
            <a:ext cx="808892" cy="3001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A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61847" y="4709379"/>
            <a:ext cx="808892" cy="1116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05198" y="4958862"/>
            <a:ext cx="808892" cy="879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48549" y="4149969"/>
            <a:ext cx="808892" cy="1688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91900" y="5158154"/>
            <a:ext cx="808892" cy="679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11819" y="5451230"/>
            <a:ext cx="808892" cy="386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F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308439" y="2640597"/>
            <a:ext cx="1625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Percentage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73086" y="5855621"/>
            <a:ext cx="996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Letter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74993" y="2450069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45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61138" y="4399001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13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716212" y="4620330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47841" y="3771873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16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779469" y="4766799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81425" y="5129502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87774" y="5967932"/>
            <a:ext cx="611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000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82657" y="5961709"/>
            <a:ext cx="621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urier" charset="0"/>
                <a:ea typeface="Courier" charset="0"/>
                <a:cs typeface="Courier" charset="0"/>
              </a:rPr>
              <a:t>011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61138" y="5980959"/>
            <a:ext cx="84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001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686904" y="5957512"/>
            <a:ext cx="84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010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67759" y="5922341"/>
            <a:ext cx="84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urier" charset="0"/>
                <a:ea typeface="Courier" charset="0"/>
                <a:cs typeface="Courier" charset="0"/>
              </a:rPr>
              <a:t>100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16004" y="5922341"/>
            <a:ext cx="84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urier" charset="0"/>
                <a:ea typeface="Courier" charset="0"/>
                <a:cs typeface="Courier" charset="0"/>
              </a:rPr>
              <a:t>101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11717" y="682098"/>
            <a:ext cx="5304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Every letter is assigned a </a:t>
            </a:r>
            <a:r>
              <a:rPr lang="en-US" sz="2400" b="1" dirty="0">
                <a:solidFill>
                  <a:schemeClr val="accent4"/>
                </a:solidFill>
              </a:rPr>
              <a:t>binary string </a:t>
            </a:r>
            <a:r>
              <a:rPr lang="en-US" sz="2400" dirty="0">
                <a:solidFill>
                  <a:schemeClr val="accent4"/>
                </a:solidFill>
              </a:rPr>
              <a:t>of three bits.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672260" y="1751856"/>
            <a:ext cx="54570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Wasteful! 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>
                <a:solidFill>
                  <a:srgbClr val="F18E4A"/>
                </a:solidFill>
              </a:rPr>
              <a:t>110 and 111 are never used. 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>
                <a:solidFill>
                  <a:srgbClr val="F18E4A"/>
                </a:solidFill>
              </a:rPr>
              <a:t>We should have a shorter way of representing A.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3302F6-1333-E942-AC72-7133AA036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5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  <p:bldP spid="26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1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305660" y="2250830"/>
            <a:ext cx="0" cy="35872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305661" y="5838091"/>
            <a:ext cx="66308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488833" y="2825262"/>
            <a:ext cx="808892" cy="3001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A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61847" y="4709379"/>
            <a:ext cx="808892" cy="1116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05198" y="4958862"/>
            <a:ext cx="808892" cy="879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48549" y="4149969"/>
            <a:ext cx="808892" cy="1688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91900" y="5158154"/>
            <a:ext cx="808892" cy="679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11819" y="5451230"/>
            <a:ext cx="808892" cy="386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F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308439" y="2640597"/>
            <a:ext cx="1625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Percentage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73086" y="5855621"/>
            <a:ext cx="996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Letter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74993" y="2450069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45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61138" y="4399001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13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716212" y="4620330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47841" y="3771873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16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779469" y="4766799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81425" y="5129502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86716" y="600440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urier" charset="0"/>
                <a:ea typeface="Courier" charset="0"/>
                <a:cs typeface="Courier" charset="0"/>
              </a:rPr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18179" y="594579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urier" charset="0"/>
                <a:ea typeface="Courier" charset="0"/>
                <a:cs typeface="Courier" charset="0"/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61138" y="5980959"/>
            <a:ext cx="84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urier" charset="0"/>
                <a:ea typeface="Courier" charset="0"/>
                <a:cs typeface="Courier" charset="0"/>
              </a:rPr>
              <a:t>00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686904" y="5957512"/>
            <a:ext cx="84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urier" charset="0"/>
                <a:ea typeface="Courier" charset="0"/>
                <a:cs typeface="Courier" charset="0"/>
              </a:rPr>
              <a:t>01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67759" y="5922344"/>
            <a:ext cx="84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urier" charset="0"/>
                <a:ea typeface="Courier" charset="0"/>
                <a:cs typeface="Courier" charset="0"/>
              </a:rPr>
              <a:t>10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05225" y="5922341"/>
            <a:ext cx="84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11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02216" y="847185"/>
            <a:ext cx="5304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Every letter is assigned a </a:t>
            </a:r>
            <a:r>
              <a:rPr lang="en-US" sz="2400" b="1" dirty="0">
                <a:solidFill>
                  <a:schemeClr val="accent4"/>
                </a:solidFill>
              </a:rPr>
              <a:t>binary string </a:t>
            </a:r>
            <a:r>
              <a:rPr lang="en-US" sz="2400" dirty="0">
                <a:solidFill>
                  <a:schemeClr val="accent4"/>
                </a:solidFill>
              </a:rPr>
              <a:t>of one or two bits. 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The more frequent letters get the shorter strings.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b="1" dirty="0"/>
              <a:t>Problem: 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>
                <a:solidFill>
                  <a:srgbClr val="F18E4A"/>
                </a:solidFill>
              </a:rPr>
              <a:t>Does 000 mean AAA or BA or AB?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5DFE0D-D2EC-EE48-B1ED-02081F99A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2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2: prefix-free coding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305660" y="2250830"/>
            <a:ext cx="0" cy="35872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305661" y="5838091"/>
            <a:ext cx="66308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488833" y="2825262"/>
            <a:ext cx="808892" cy="3001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A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61847" y="4709379"/>
            <a:ext cx="808892" cy="1116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05198" y="4958862"/>
            <a:ext cx="808892" cy="879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48549" y="4149969"/>
            <a:ext cx="808892" cy="1688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91900" y="5158154"/>
            <a:ext cx="808892" cy="679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11819" y="5451230"/>
            <a:ext cx="808892" cy="386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F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308439" y="2640597"/>
            <a:ext cx="1625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Percentage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73086" y="5855621"/>
            <a:ext cx="996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Letter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74993" y="2450069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45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61138" y="4399001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13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716212" y="4620330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47841" y="3771873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16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779469" y="4766799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81425" y="5129502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86716" y="600440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01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18179" y="594579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00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61138" y="5980959"/>
            <a:ext cx="84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101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686904" y="5957512"/>
            <a:ext cx="84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110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67759" y="5922344"/>
            <a:ext cx="84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111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05225" y="5922341"/>
            <a:ext cx="84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100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83168" y="1514739"/>
            <a:ext cx="59451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Every letter is assigned a </a:t>
            </a:r>
            <a:r>
              <a:rPr lang="en-US" sz="2400" b="1" dirty="0">
                <a:solidFill>
                  <a:schemeClr val="accent4"/>
                </a:solidFill>
              </a:rPr>
              <a:t>binary string.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More frequent letters get shorter strings.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No encoded string is a </a:t>
            </a:r>
            <a:r>
              <a:rPr lang="en-US" sz="2400" b="1" dirty="0">
                <a:solidFill>
                  <a:schemeClr val="accent4"/>
                </a:solidFill>
              </a:rPr>
              <a:t>prefix </a:t>
            </a:r>
            <a:r>
              <a:rPr lang="en-US" sz="2400" dirty="0">
                <a:solidFill>
                  <a:schemeClr val="accent4"/>
                </a:solidFill>
              </a:rPr>
              <a:t>of any other.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8656" y="2790846"/>
            <a:ext cx="5005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10010101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02594" y="-1615"/>
            <a:ext cx="5341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CF6E6C"/>
                </a:solidFill>
              </a:rPr>
              <a:t>Confusingly, “prefix-free codes” are also sometimes called “prefix codes” (e.g. in CLRS).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B3DAF6D-6C3B-8C47-BF19-26A2B4C57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7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  <p:bldP spid="29" grpId="0"/>
      <p:bldP spid="30" grpId="0"/>
      <p:bldP spid="31" grpId="0"/>
      <p:bldP spid="32" grpId="0"/>
      <p:bldP spid="4" grpId="0" uiExpand="1" build="p" bldLvl="2"/>
      <p:bldP spid="7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2: prefix-free coding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305660" y="2250830"/>
            <a:ext cx="0" cy="35872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305661" y="5838091"/>
            <a:ext cx="66308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488833" y="2825262"/>
            <a:ext cx="808892" cy="3001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A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61847" y="4709379"/>
            <a:ext cx="808892" cy="1116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05198" y="4958862"/>
            <a:ext cx="808892" cy="879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48549" y="4149969"/>
            <a:ext cx="808892" cy="1688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91900" y="5158154"/>
            <a:ext cx="808892" cy="679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11819" y="5451230"/>
            <a:ext cx="808892" cy="386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F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308439" y="2640597"/>
            <a:ext cx="1625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Percentage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73086" y="5855621"/>
            <a:ext cx="996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Letter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74993" y="2450069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45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61138" y="4399001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13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716212" y="4620330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47841" y="3771873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16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779469" y="4766799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81425" y="5129502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86716" y="600440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01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18179" y="594579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00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61138" y="5980959"/>
            <a:ext cx="84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101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686904" y="5957512"/>
            <a:ext cx="84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110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67759" y="5922344"/>
            <a:ext cx="84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111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05225" y="5922341"/>
            <a:ext cx="84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100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83168" y="1514739"/>
            <a:ext cx="59451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Every letter is assigned a </a:t>
            </a:r>
            <a:r>
              <a:rPr lang="en-US" sz="2400" b="1" dirty="0">
                <a:solidFill>
                  <a:schemeClr val="accent4"/>
                </a:solidFill>
              </a:rPr>
              <a:t>binary string.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More frequent letters get shorter strings.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No encoded string is a </a:t>
            </a:r>
            <a:r>
              <a:rPr lang="en-US" sz="2400" b="1" dirty="0">
                <a:solidFill>
                  <a:schemeClr val="accent4"/>
                </a:solidFill>
              </a:rPr>
              <a:t>prefix </a:t>
            </a:r>
            <a:r>
              <a:rPr lang="en-US" sz="2400" dirty="0">
                <a:solidFill>
                  <a:schemeClr val="accent4"/>
                </a:solidFill>
              </a:rPr>
              <a:t>of any other.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8656" y="2790846"/>
            <a:ext cx="5005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100</a:t>
            </a: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10101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1538" y="2784232"/>
            <a:ext cx="2227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E67500"/>
                </a:solidFill>
                <a:latin typeface="Courier" charset="0"/>
                <a:ea typeface="Courier" charset="0"/>
                <a:cs typeface="Courier" charset="0"/>
              </a:rPr>
              <a:t>F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802594" y="-1615"/>
            <a:ext cx="5341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CF6E6C"/>
                </a:solidFill>
              </a:rPr>
              <a:t>Confusingly, “prefix-free codes” are also sometimes called “prefix codes” (including in CLRS).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F7916B9C-98B5-B340-A40E-ABB7E5EAF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65949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2: prefix-free coding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305660" y="2250830"/>
            <a:ext cx="0" cy="35872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305661" y="5838091"/>
            <a:ext cx="66308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488833" y="2825262"/>
            <a:ext cx="808892" cy="3001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A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61847" y="4709379"/>
            <a:ext cx="808892" cy="1116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05198" y="4958862"/>
            <a:ext cx="808892" cy="879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48549" y="4149969"/>
            <a:ext cx="808892" cy="1688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91900" y="5158154"/>
            <a:ext cx="808892" cy="679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11819" y="5451230"/>
            <a:ext cx="808892" cy="386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F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308439" y="2640597"/>
            <a:ext cx="1625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Percentage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73086" y="5855621"/>
            <a:ext cx="996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Letter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74993" y="2450069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45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61138" y="4399001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13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716212" y="4620330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47841" y="3771873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16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779469" y="4766799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81425" y="5129502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86716" y="600440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01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18179" y="594579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00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61138" y="5980959"/>
            <a:ext cx="84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urier" charset="0"/>
                <a:ea typeface="Courier" charset="0"/>
                <a:cs typeface="Courier" charset="0"/>
              </a:rPr>
              <a:t>101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686904" y="5957512"/>
            <a:ext cx="84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110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67759" y="5922344"/>
            <a:ext cx="84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111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05225" y="5922341"/>
            <a:ext cx="84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100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83168" y="1514739"/>
            <a:ext cx="59451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Every letter is assigned a </a:t>
            </a:r>
            <a:r>
              <a:rPr lang="en-US" sz="2400" b="1" dirty="0">
                <a:solidFill>
                  <a:schemeClr val="accent4"/>
                </a:solidFill>
              </a:rPr>
              <a:t>binary string.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More frequent letters get shorter strings.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No encoded string is a </a:t>
            </a:r>
            <a:r>
              <a:rPr lang="en-US" sz="2400" b="1" dirty="0">
                <a:solidFill>
                  <a:schemeClr val="accent4"/>
                </a:solidFill>
              </a:rPr>
              <a:t>prefix </a:t>
            </a:r>
            <a:r>
              <a:rPr lang="en-US" sz="2400" dirty="0">
                <a:solidFill>
                  <a:schemeClr val="accent4"/>
                </a:solidFill>
              </a:rPr>
              <a:t>of any other.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8656" y="2790846"/>
            <a:ext cx="5005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100</a:t>
            </a:r>
            <a:r>
              <a:rPr lang="en-US" sz="2800" b="1" dirty="0">
                <a:solidFill>
                  <a:schemeClr val="accent1"/>
                </a:solidFill>
                <a:latin typeface="Courier" charset="0"/>
                <a:ea typeface="Courier" charset="0"/>
                <a:cs typeface="Courier" charset="0"/>
              </a:rPr>
              <a:t>101</a:t>
            </a: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01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1538" y="2784232"/>
            <a:ext cx="2227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E67500"/>
                </a:solidFill>
                <a:latin typeface="Courier" charset="0"/>
                <a:ea typeface="Courier" charset="0"/>
                <a:cs typeface="Courier" charset="0"/>
              </a:rPr>
              <a:t>F</a:t>
            </a:r>
            <a:r>
              <a:rPr lang="en-US" sz="2800" dirty="0">
                <a:solidFill>
                  <a:schemeClr val="accent1"/>
                </a:solidFill>
                <a:latin typeface="Courier" charset="0"/>
                <a:ea typeface="Courier" charset="0"/>
                <a:cs typeface="Courier" charset="0"/>
              </a:rPr>
              <a:t>B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802594" y="-1615"/>
            <a:ext cx="5341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CF6E6C"/>
                </a:solidFill>
              </a:rPr>
              <a:t>Confusingly, “prefix-free codes” are also sometimes called “prefix codes” (including in CLRS).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7673DB9-E501-C645-AEA9-2B6ED8A9A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9710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2: prefix-free coding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305660" y="2250830"/>
            <a:ext cx="0" cy="35872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305661" y="5838091"/>
            <a:ext cx="66308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488833" y="2825262"/>
            <a:ext cx="808892" cy="3001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A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61847" y="4709379"/>
            <a:ext cx="808892" cy="1116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05198" y="4958862"/>
            <a:ext cx="808892" cy="879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48549" y="4149969"/>
            <a:ext cx="808892" cy="1688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91900" y="5158154"/>
            <a:ext cx="808892" cy="679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11819" y="5451230"/>
            <a:ext cx="808892" cy="386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F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308439" y="2640597"/>
            <a:ext cx="1625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Percentage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73086" y="5855621"/>
            <a:ext cx="996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Letter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74993" y="2450069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45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61138" y="4399001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13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716212" y="4620330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47841" y="3771873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16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779469" y="4766799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81425" y="5129502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86716" y="600440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01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18179" y="594579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00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61138" y="5980959"/>
            <a:ext cx="84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urier" charset="0"/>
                <a:ea typeface="Courier" charset="0"/>
                <a:cs typeface="Courier" charset="0"/>
              </a:rPr>
              <a:t>101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686904" y="5957512"/>
            <a:ext cx="84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110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67759" y="5922344"/>
            <a:ext cx="84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111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05225" y="5922341"/>
            <a:ext cx="84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100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83168" y="1514739"/>
            <a:ext cx="59451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Every letter is assigned a </a:t>
            </a:r>
            <a:r>
              <a:rPr lang="en-US" sz="2400" b="1" dirty="0">
                <a:solidFill>
                  <a:schemeClr val="accent4"/>
                </a:solidFill>
              </a:rPr>
              <a:t>binary string.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More frequent letters get shorter strings.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No encoded string is a </a:t>
            </a:r>
            <a:r>
              <a:rPr lang="en-US" sz="2400" b="1" dirty="0">
                <a:solidFill>
                  <a:schemeClr val="accent4"/>
                </a:solidFill>
              </a:rPr>
              <a:t>prefix </a:t>
            </a:r>
            <a:r>
              <a:rPr lang="en-US" sz="2400" dirty="0">
                <a:solidFill>
                  <a:schemeClr val="accent4"/>
                </a:solidFill>
              </a:rPr>
              <a:t>of any other.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8656" y="2790846"/>
            <a:ext cx="5005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100</a:t>
            </a:r>
            <a:r>
              <a:rPr lang="en-US" sz="2800" b="1" dirty="0">
                <a:solidFill>
                  <a:schemeClr val="accent1"/>
                </a:solidFill>
                <a:latin typeface="Courier" charset="0"/>
                <a:ea typeface="Courier" charset="0"/>
                <a:cs typeface="Courier" charset="0"/>
              </a:rPr>
              <a:t>101</a:t>
            </a:r>
            <a:r>
              <a:rPr lang="en-US" sz="2800" b="1" dirty="0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01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1538" y="2784232"/>
            <a:ext cx="2227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E67500"/>
                </a:solidFill>
                <a:latin typeface="Courier" charset="0"/>
                <a:ea typeface="Courier" charset="0"/>
                <a:cs typeface="Courier" charset="0"/>
              </a:rPr>
              <a:t>F</a:t>
            </a:r>
            <a:r>
              <a:rPr lang="en-US" sz="2800" dirty="0">
                <a:solidFill>
                  <a:schemeClr val="accent1"/>
                </a:solidFill>
                <a:latin typeface="Courier" charset="0"/>
                <a:ea typeface="Courier" charset="0"/>
                <a:cs typeface="Courier" charset="0"/>
              </a:rPr>
              <a:t>B</a:t>
            </a:r>
            <a:r>
              <a:rPr lang="en-US" sz="2800" dirty="0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98117" y="3447281"/>
            <a:ext cx="3589586" cy="1200329"/>
          </a:xfrm>
          <a:prstGeom prst="rect">
            <a:avLst/>
          </a:prstGeom>
          <a:noFill/>
          <a:ln>
            <a:solidFill>
              <a:srgbClr val="CF6E6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F6E6C"/>
                </a:solidFill>
              </a:rPr>
              <a:t>Question</a:t>
            </a:r>
            <a:r>
              <a:rPr lang="en-US" dirty="0"/>
              <a:t>: What is the most </a:t>
            </a:r>
            <a:r>
              <a:rPr lang="en-US" b="1" dirty="0"/>
              <a:t>efficient way </a:t>
            </a:r>
            <a:r>
              <a:rPr lang="en-US" dirty="0"/>
              <a:t>to do prefix-free coding? </a:t>
            </a:r>
          </a:p>
          <a:p>
            <a:pPr algn="ctr"/>
            <a:r>
              <a:rPr lang="en-US" dirty="0"/>
              <a:t>That is, how can we use as few bits as possible in expectation?</a:t>
            </a:r>
            <a:endParaRPr lang="en-US" dirty="0">
              <a:solidFill>
                <a:srgbClr val="E675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02594" y="-1615"/>
            <a:ext cx="5341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CF6E6C"/>
                </a:solidFill>
              </a:rPr>
              <a:t>Confusingly, “prefix-free codes” are also sometimes called “prefix codes” (including in CLRS).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84AFDFBA-419B-AB4E-8F99-1BE6A9ECF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87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3D34D8-1D7F-6F43-A7A6-5B74EFC29254}"/>
              </a:ext>
            </a:extLst>
          </p:cNvPr>
          <p:cNvSpPr txBox="1"/>
          <p:nvPr/>
        </p:nvSpPr>
        <p:spPr>
          <a:xfrm>
            <a:off x="6790035" y="4675402"/>
            <a:ext cx="2353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(This is not it).</a:t>
            </a:r>
          </a:p>
        </p:txBody>
      </p:sp>
    </p:spTree>
    <p:extLst>
      <p:ext uri="{BB962C8B-B14F-4D97-AF65-F5344CB8AC3E}">
        <p14:creationId xmlns:p14="http://schemas.microsoft.com/office/powerpoint/2010/main" val="34542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prefix-free code is a tree</a:t>
            </a:r>
          </a:p>
        </p:txBody>
      </p:sp>
      <p:sp>
        <p:nvSpPr>
          <p:cNvPr id="4" name="Oval 3"/>
          <p:cNvSpPr/>
          <p:nvPr/>
        </p:nvSpPr>
        <p:spPr>
          <a:xfrm>
            <a:off x="4091354" y="1759746"/>
            <a:ext cx="515815" cy="51581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825259" y="2872155"/>
            <a:ext cx="515815" cy="51581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369168" y="2860432"/>
            <a:ext cx="515815" cy="51581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111260" y="4030175"/>
            <a:ext cx="515815" cy="51581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7274167" y="4030175"/>
            <a:ext cx="515815" cy="51581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702164" y="4053621"/>
            <a:ext cx="762003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D: 16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55071" y="4053621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A: 45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627075" y="5216770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B:13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314092" y="5216770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F:5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940058" y="5216770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C:12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181241" y="5216770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E:9</a:t>
            </a:r>
          </a:p>
        </p:txBody>
      </p:sp>
      <p:cxnSp>
        <p:nvCxnSpPr>
          <p:cNvPr id="21" name="Straight Connector 20"/>
          <p:cNvCxnSpPr>
            <a:stCxn id="4" idx="4"/>
            <a:endCxn id="7" idx="0"/>
          </p:cNvCxnSpPr>
          <p:nvPr/>
        </p:nvCxnSpPr>
        <p:spPr>
          <a:xfrm>
            <a:off x="4349262" y="2275560"/>
            <a:ext cx="1277814" cy="584872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4" idx="4"/>
            <a:endCxn id="6" idx="0"/>
          </p:cNvCxnSpPr>
          <p:nvPr/>
        </p:nvCxnSpPr>
        <p:spPr>
          <a:xfrm flipH="1">
            <a:off x="3083167" y="2275560"/>
            <a:ext cx="1266095" cy="596595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6" idx="4"/>
            <a:endCxn id="15" idx="0"/>
          </p:cNvCxnSpPr>
          <p:nvPr/>
        </p:nvCxnSpPr>
        <p:spPr>
          <a:xfrm flipH="1">
            <a:off x="1389180" y="3387969"/>
            <a:ext cx="1693987" cy="665652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6" idx="4"/>
            <a:endCxn id="14" idx="0"/>
          </p:cNvCxnSpPr>
          <p:nvPr/>
        </p:nvCxnSpPr>
        <p:spPr>
          <a:xfrm flipH="1">
            <a:off x="3083166" y="3387969"/>
            <a:ext cx="1" cy="665652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7" idx="4"/>
            <a:endCxn id="10" idx="0"/>
          </p:cNvCxnSpPr>
          <p:nvPr/>
        </p:nvCxnSpPr>
        <p:spPr>
          <a:xfrm flipH="1">
            <a:off x="5369168" y="3376246"/>
            <a:ext cx="257908" cy="653929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7" idx="4"/>
            <a:endCxn id="11" idx="0"/>
          </p:cNvCxnSpPr>
          <p:nvPr/>
        </p:nvCxnSpPr>
        <p:spPr>
          <a:xfrm>
            <a:off x="5627076" y="3376246"/>
            <a:ext cx="1904999" cy="653929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1" idx="4"/>
            <a:endCxn id="19" idx="0"/>
          </p:cNvCxnSpPr>
          <p:nvPr/>
        </p:nvCxnSpPr>
        <p:spPr>
          <a:xfrm>
            <a:off x="7532075" y="4545989"/>
            <a:ext cx="983275" cy="670781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1" idx="4"/>
            <a:endCxn id="18" idx="0"/>
          </p:cNvCxnSpPr>
          <p:nvPr/>
        </p:nvCxnSpPr>
        <p:spPr>
          <a:xfrm flipH="1">
            <a:off x="7274167" y="4545989"/>
            <a:ext cx="257908" cy="670781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0" idx="4"/>
            <a:endCxn id="16" idx="0"/>
          </p:cNvCxnSpPr>
          <p:nvPr/>
        </p:nvCxnSpPr>
        <p:spPr>
          <a:xfrm>
            <a:off x="5369168" y="4545989"/>
            <a:ext cx="592016" cy="670781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0" idx="4"/>
            <a:endCxn id="17" idx="0"/>
          </p:cNvCxnSpPr>
          <p:nvPr/>
        </p:nvCxnSpPr>
        <p:spPr>
          <a:xfrm flipH="1">
            <a:off x="4648201" y="4545989"/>
            <a:ext cx="720967" cy="670781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415810" y="2206503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812675" y="3387969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130311" y="3494730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655529" y="4604483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71942" y="4681324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081595" y="4604483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537077" y="3328683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955934" y="2154179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725254" y="4668440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083165" y="3537807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112216" y="4681324"/>
            <a:ext cx="1031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00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812065" y="4668440"/>
            <a:ext cx="1031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01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365383" y="5760095"/>
            <a:ext cx="1031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urier" charset="0"/>
                <a:ea typeface="Courier" charset="0"/>
                <a:cs typeface="Courier" charset="0"/>
              </a:rPr>
              <a:t>100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666645" y="5801180"/>
            <a:ext cx="1031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101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957641" y="5762624"/>
            <a:ext cx="1031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urier" charset="0"/>
                <a:ea typeface="Courier" charset="0"/>
                <a:cs typeface="Courier" charset="0"/>
              </a:rPr>
              <a:t>110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258903" y="5763478"/>
            <a:ext cx="1031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111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33754" y="5524181"/>
            <a:ext cx="26494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As long as all the letters show up as leaves, this code is</a:t>
            </a:r>
            <a:r>
              <a:rPr lang="en-US" b="1" dirty="0">
                <a:solidFill>
                  <a:schemeClr val="accent4"/>
                </a:solidFill>
              </a:rPr>
              <a:t> prefix-free</a:t>
            </a:r>
            <a:r>
              <a:rPr lang="en-US" dirty="0">
                <a:solidFill>
                  <a:schemeClr val="accent4"/>
                </a:solidFill>
              </a:rPr>
              <a:t>.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975899" y="1521460"/>
            <a:ext cx="2995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B:13 below means that ‘B’ makes up 13% of the characters that ever appear.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93C6B2-A1E9-0240-A311-58F34F5A8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5508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12" y="121173"/>
            <a:ext cx="7886700" cy="473441"/>
          </a:xfrm>
        </p:spPr>
        <p:txBody>
          <a:bodyPr>
            <a:normAutofit fontScale="90000"/>
          </a:bodyPr>
          <a:lstStyle/>
          <a:p>
            <a:r>
              <a:rPr lang="en-US" dirty="0"/>
              <a:t>How good is a tree?</a:t>
            </a:r>
          </a:p>
        </p:txBody>
      </p:sp>
      <p:sp>
        <p:nvSpPr>
          <p:cNvPr id="4" name="Oval 3"/>
          <p:cNvSpPr/>
          <p:nvPr/>
        </p:nvSpPr>
        <p:spPr>
          <a:xfrm>
            <a:off x="4091354" y="1759746"/>
            <a:ext cx="515815" cy="51581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825259" y="2872155"/>
            <a:ext cx="515815" cy="51581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369168" y="2860432"/>
            <a:ext cx="515815" cy="51581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111260" y="4030175"/>
            <a:ext cx="515815" cy="51581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7274167" y="4030175"/>
            <a:ext cx="515815" cy="51581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702164" y="4053621"/>
            <a:ext cx="762003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D: 16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55071" y="4053621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A: 45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627075" y="5216770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B:13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314092" y="5216770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F:5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940058" y="5216770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C:12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181241" y="5216770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E:9</a:t>
            </a:r>
          </a:p>
        </p:txBody>
      </p:sp>
      <p:cxnSp>
        <p:nvCxnSpPr>
          <p:cNvPr id="21" name="Straight Connector 20"/>
          <p:cNvCxnSpPr>
            <a:stCxn id="4" idx="4"/>
            <a:endCxn id="7" idx="0"/>
          </p:cNvCxnSpPr>
          <p:nvPr/>
        </p:nvCxnSpPr>
        <p:spPr>
          <a:xfrm>
            <a:off x="4349262" y="2275560"/>
            <a:ext cx="1277814" cy="584872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4" idx="4"/>
            <a:endCxn id="6" idx="0"/>
          </p:cNvCxnSpPr>
          <p:nvPr/>
        </p:nvCxnSpPr>
        <p:spPr>
          <a:xfrm flipH="1">
            <a:off x="3083167" y="2275560"/>
            <a:ext cx="1266095" cy="596595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6" idx="4"/>
            <a:endCxn id="15" idx="0"/>
          </p:cNvCxnSpPr>
          <p:nvPr/>
        </p:nvCxnSpPr>
        <p:spPr>
          <a:xfrm flipH="1">
            <a:off x="1389180" y="3387969"/>
            <a:ext cx="1693987" cy="665652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6" idx="4"/>
            <a:endCxn id="14" idx="0"/>
          </p:cNvCxnSpPr>
          <p:nvPr/>
        </p:nvCxnSpPr>
        <p:spPr>
          <a:xfrm flipH="1">
            <a:off x="3083166" y="3387969"/>
            <a:ext cx="1" cy="665652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7" idx="4"/>
            <a:endCxn id="10" idx="0"/>
          </p:cNvCxnSpPr>
          <p:nvPr/>
        </p:nvCxnSpPr>
        <p:spPr>
          <a:xfrm flipH="1">
            <a:off x="5369168" y="3376246"/>
            <a:ext cx="257908" cy="653929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7" idx="4"/>
            <a:endCxn id="11" idx="0"/>
          </p:cNvCxnSpPr>
          <p:nvPr/>
        </p:nvCxnSpPr>
        <p:spPr>
          <a:xfrm>
            <a:off x="5627076" y="3376246"/>
            <a:ext cx="1904999" cy="653929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1" idx="4"/>
            <a:endCxn id="19" idx="0"/>
          </p:cNvCxnSpPr>
          <p:nvPr/>
        </p:nvCxnSpPr>
        <p:spPr>
          <a:xfrm>
            <a:off x="7532075" y="4545989"/>
            <a:ext cx="983275" cy="670781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1" idx="4"/>
            <a:endCxn id="18" idx="0"/>
          </p:cNvCxnSpPr>
          <p:nvPr/>
        </p:nvCxnSpPr>
        <p:spPr>
          <a:xfrm flipH="1">
            <a:off x="7274167" y="4545989"/>
            <a:ext cx="257908" cy="670781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0" idx="4"/>
            <a:endCxn id="16" idx="0"/>
          </p:cNvCxnSpPr>
          <p:nvPr/>
        </p:nvCxnSpPr>
        <p:spPr>
          <a:xfrm>
            <a:off x="5369168" y="4545989"/>
            <a:ext cx="592016" cy="670781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0" idx="4"/>
            <a:endCxn id="17" idx="0"/>
          </p:cNvCxnSpPr>
          <p:nvPr/>
        </p:nvCxnSpPr>
        <p:spPr>
          <a:xfrm flipH="1">
            <a:off x="4648201" y="4545989"/>
            <a:ext cx="720967" cy="670781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415810" y="2206503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812675" y="3387969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130311" y="3494730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655529" y="4604483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71942" y="4681324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081595" y="4604483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537077" y="3328683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955934" y="2154179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725254" y="4668440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083165" y="3537807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112216" y="4681324"/>
            <a:ext cx="1031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00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812065" y="4668440"/>
            <a:ext cx="1031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01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365383" y="5760095"/>
            <a:ext cx="1031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urier" charset="0"/>
                <a:ea typeface="Courier" charset="0"/>
                <a:cs typeface="Courier" charset="0"/>
              </a:rPr>
              <a:t>100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666645" y="5801180"/>
            <a:ext cx="1031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101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957641" y="5762624"/>
            <a:ext cx="1031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urier" charset="0"/>
                <a:ea typeface="Courier" charset="0"/>
                <a:cs typeface="Courier" charset="0"/>
              </a:rPr>
              <a:t>110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258903" y="5763478"/>
            <a:ext cx="1031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111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98933" y="660119"/>
            <a:ext cx="8383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/>
              <a:t>Imagine choosing a letter at random from the language.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>
                <a:solidFill>
                  <a:schemeClr val="accent4"/>
                </a:solidFill>
              </a:rPr>
              <a:t>Not uniformly random, but according to our histogram!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/>
              <a:t>The </a:t>
            </a:r>
            <a:r>
              <a:rPr lang="en-US" sz="2000" b="1" dirty="0"/>
              <a:t>cost of a tree </a:t>
            </a:r>
            <a:r>
              <a:rPr lang="en-US" sz="2000" dirty="0"/>
              <a:t>is the expected length of the encoding of a random letter.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4712" y="6129427"/>
                <a:ext cx="71701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Expected cost of encoding a letter with this tree: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𝟐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𝟎</m:t>
                          </m:r>
                          <m: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𝟒𝟓</m:t>
                          </m:r>
                          <m: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𝟎</m:t>
                          </m:r>
                          <m: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𝟏𝟔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𝟑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𝟎</m:t>
                          </m:r>
                          <m: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𝟎𝟓</m:t>
                          </m:r>
                          <m: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𝟎</m:t>
                          </m:r>
                          <m: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𝟏𝟑</m:t>
                          </m:r>
                          <m: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𝟎</m:t>
                          </m:r>
                          <m: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𝟏𝟐</m:t>
                          </m:r>
                          <m: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𝟎</m:t>
                          </m:r>
                          <m: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𝟎𝟗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𝟑𝟗</m:t>
                      </m:r>
                    </m:oMath>
                  </m:oMathPara>
                </a14:m>
                <a:endParaRPr lang="en-US" b="1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12" y="6129427"/>
                <a:ext cx="7170129" cy="646331"/>
              </a:xfrm>
              <a:prstGeom prst="rect">
                <a:avLst/>
              </a:prstGeom>
              <a:blipFill rotWithShape="0">
                <a:blip r:embed="rId2"/>
                <a:stretch>
                  <a:fillRect l="-680" t="-12150" b="-68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4862" y="1930018"/>
                <a:ext cx="2526326" cy="1041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Cost =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charset="0"/>
                        </a:rPr>
                        <m:t>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𝑒𝑎𝑣𝑒𝑠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       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⋅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rgbClr val="E67500"/>
                              </a:solidFill>
                              <a:latin typeface="Cambria Math" charset="0"/>
                            </a:rPr>
                            <m:t>depth</m:t>
                          </m:r>
                          <m:r>
                            <a:rPr lang="en-US" b="0" i="1" smtClean="0">
                              <a:solidFill>
                                <a:srgbClr val="E67500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E67500"/>
                              </a:solidFill>
                              <a:latin typeface="Cambria Math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E67500"/>
                              </a:solidFill>
                              <a:latin typeface="Cambria Math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62" y="1930018"/>
                <a:ext cx="2526326" cy="1041504"/>
              </a:xfrm>
              <a:prstGeom prst="rect">
                <a:avLst/>
              </a:prstGeom>
              <a:blipFill rotWithShape="0">
                <a:blip r:embed="rId3"/>
                <a:stretch>
                  <a:fillRect l="-2174" t="-3529" r="-7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157552" y="2738274"/>
            <a:ext cx="10494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</a:rPr>
              <a:t>P(x) is the probability of letter 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56866" y="1688469"/>
            <a:ext cx="15363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E67500"/>
                </a:solidFill>
              </a:rPr>
              <a:t>The depth in the tree is the length of the encoding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2A70CE-D5C1-8E40-85FC-3F3237B79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3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build="p"/>
      <p:bldP spid="3" grpId="0"/>
      <p:bldP spid="5" grpId="0"/>
      <p:bldP spid="8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111" y="115839"/>
            <a:ext cx="1413152" cy="141315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Unbounded Knapsack:</a:t>
            </a:r>
          </a:p>
          <a:p>
            <a:pPr lvl="1"/>
            <a:r>
              <a:rPr lang="en-US" dirty="0"/>
              <a:t>Suppose I have </a:t>
            </a:r>
            <a:r>
              <a:rPr lang="en-US" dirty="0">
                <a:solidFill>
                  <a:schemeClr val="accent4"/>
                </a:solidFill>
              </a:rPr>
              <a:t>infinite copies </a:t>
            </a:r>
            <a:r>
              <a:rPr lang="en-US" dirty="0"/>
              <a:t>of all items.</a:t>
            </a:r>
          </a:p>
          <a:p>
            <a:pPr lvl="1"/>
            <a:r>
              <a:rPr lang="en-US" dirty="0"/>
              <a:t>What’s the </a:t>
            </a:r>
            <a:r>
              <a:rPr lang="en-US" dirty="0">
                <a:solidFill>
                  <a:schemeClr val="accent1"/>
                </a:solidFill>
              </a:rPr>
              <a:t>most valuable way to fill the knapsack</a:t>
            </a:r>
            <a:r>
              <a:rPr lang="en-US" dirty="0"/>
              <a:t>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b="1" dirty="0">
                <a:solidFill>
                  <a:srgbClr val="E56B74"/>
                </a:solidFill>
              </a:rPr>
              <a:t>“Greedy” </a:t>
            </a:r>
            <a:r>
              <a:rPr lang="en-US" dirty="0"/>
              <a:t>algorithm for unbounded knapsack:</a:t>
            </a:r>
          </a:p>
          <a:p>
            <a:pPr lvl="1"/>
            <a:r>
              <a:rPr lang="en-US" dirty="0"/>
              <a:t>Tacos have the best Value/Weight ratio!</a:t>
            </a:r>
          </a:p>
          <a:p>
            <a:pPr lvl="1"/>
            <a:r>
              <a:rPr lang="en-US" dirty="0"/>
              <a:t>Keep grabbing tacos!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3320937" y="0"/>
            <a:ext cx="5649593" cy="1475713"/>
            <a:chOff x="-479811" y="1751737"/>
            <a:chExt cx="9046225" cy="260051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11626" y="1998496"/>
              <a:ext cx="890016" cy="89001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83371" y="1998496"/>
              <a:ext cx="938946" cy="93894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00210" y="1998496"/>
              <a:ext cx="815140" cy="81514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8981" y="1966357"/>
              <a:ext cx="922155" cy="92215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23804" y="1751737"/>
              <a:ext cx="1136775" cy="113677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-479809" y="3113586"/>
              <a:ext cx="1729993" cy="650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4"/>
                  </a:solidFill>
                </a:rPr>
                <a:t>Weight: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-479809" y="3701409"/>
              <a:ext cx="1729993" cy="650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Value: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82501" y="3005866"/>
              <a:ext cx="682906" cy="650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4"/>
                  </a:solidFill>
                </a:rPr>
                <a:t>6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50794" y="3005864"/>
              <a:ext cx="682906" cy="650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4"/>
                  </a:solidFill>
                </a:rPr>
                <a:t>2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718736" y="3005862"/>
              <a:ext cx="682906" cy="650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4"/>
                  </a:solidFill>
                </a:rPr>
                <a:t>4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275590" y="3005862"/>
              <a:ext cx="682906" cy="650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4"/>
                  </a:solidFill>
                </a:rPr>
                <a:t>3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883508" y="2988522"/>
              <a:ext cx="682906" cy="650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4"/>
                  </a:solidFill>
                </a:rPr>
                <a:t>11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680245" y="3670274"/>
              <a:ext cx="682906" cy="650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20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15758" y="3667231"/>
              <a:ext cx="682906" cy="650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8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18736" y="3655655"/>
              <a:ext cx="682906" cy="650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14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871487" y="3602769"/>
              <a:ext cx="682906" cy="650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35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271357" y="3664194"/>
              <a:ext cx="682906" cy="650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13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-479811" y="2402818"/>
              <a:ext cx="1770386" cy="650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Item: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222078" y="976707"/>
            <a:ext cx="1944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Capacity: 10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9115" y="3331947"/>
            <a:ext cx="575909" cy="52329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3108" y="3331947"/>
            <a:ext cx="575909" cy="52329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5411" y="3331947"/>
            <a:ext cx="586395" cy="53282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4109" y="3331947"/>
            <a:ext cx="586395" cy="53282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33807" y="3270429"/>
            <a:ext cx="3503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Total weight: 10</a:t>
            </a:r>
          </a:p>
          <a:p>
            <a:r>
              <a:rPr lang="en-US" dirty="0">
                <a:solidFill>
                  <a:schemeClr val="accent1"/>
                </a:solidFill>
              </a:rPr>
              <a:t>Total value: 42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9772" y="5842687"/>
            <a:ext cx="586395" cy="53282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686299" y="5842687"/>
            <a:ext cx="3503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Total weight: 9</a:t>
            </a:r>
          </a:p>
          <a:p>
            <a:r>
              <a:rPr lang="en-US" dirty="0">
                <a:solidFill>
                  <a:schemeClr val="accent1"/>
                </a:solidFill>
              </a:rPr>
              <a:t>Total value: 39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416689" y="1678329"/>
            <a:ext cx="8333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4248" y="5842687"/>
            <a:ext cx="586395" cy="53282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5495" y="5842687"/>
            <a:ext cx="586395" cy="53282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DD2578-4C7D-8F49-B313-F5F55EB5D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2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1" grpId="0"/>
      <p:bldP spid="35" grpId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 distribution </a:t>
                </a:r>
                <a:r>
                  <a:rPr lang="en-US" i="1" dirty="0"/>
                  <a:t>P</a:t>
                </a:r>
                <a:r>
                  <a:rPr lang="en-US" dirty="0"/>
                  <a:t> on letters, find the lowest-cost tree, 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latin typeface="Cambria Math" charset="0"/>
                        </a:rPr>
                        <m:t>cost</m:t>
                      </m:r>
                      <m:r>
                        <a:rPr lang="en-US" sz="3600" b="0" i="0" smtClean="0">
                          <a:latin typeface="Cambria Math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charset="0"/>
                        </a:rPr>
                        <m:t>tree</m:t>
                      </m:r>
                      <m:r>
                        <a:rPr lang="en-US" sz="3600" b="0" i="0" smtClean="0">
                          <a:latin typeface="Cambria Math" charset="0"/>
                        </a:rPr>
                        <m:t>)</m:t>
                      </m:r>
                      <m:r>
                        <a:rPr lang="en-US" sz="3600" b="0" i="1" smtClean="0">
                          <a:latin typeface="Cambria Math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7"/>
                            </m:rPr>
                            <a:rPr lang="en-US" sz="3600" i="0">
                              <a:latin typeface="Cambria Math" charset="0"/>
                            </a:rPr>
                            <m:t>l</m:t>
                          </m:r>
                          <m:r>
                            <m:rPr>
                              <m:sty m:val="p"/>
                            </m:rPr>
                            <a:rPr lang="en-US" sz="3600" i="0">
                              <a:latin typeface="Cambria Math" charset="0"/>
                            </a:rPr>
                            <m:t>eaves</m:t>
                          </m:r>
                          <m:r>
                            <a:rPr lang="en-US" sz="3600" i="1">
                              <a:latin typeface="Cambria Math" charset="0"/>
                            </a:rPr>
                            <m:t> </m:t>
                          </m:r>
                          <m:r>
                            <a:rPr lang="en-US" sz="3600" i="1">
                              <a:latin typeface="Cambria Math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⋅</m:t>
                          </m:r>
                          <m:r>
                            <m:rPr>
                              <m:nor/>
                            </m:rPr>
                            <a:rPr lang="en-US" sz="3600">
                              <a:solidFill>
                                <a:srgbClr val="E67500"/>
                              </a:solidFill>
                              <a:latin typeface="Cambria Math" charset="0"/>
                            </a:rPr>
                            <m:t>depth</m:t>
                          </m:r>
                          <m:r>
                            <a:rPr lang="en-US" sz="3600" i="1">
                              <a:solidFill>
                                <a:srgbClr val="E67500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en-US" sz="3600" i="1">
                              <a:solidFill>
                                <a:srgbClr val="E67500"/>
                              </a:solidFill>
                              <a:latin typeface="Cambria Math" charset="0"/>
                            </a:rPr>
                            <m:t>𝑥</m:t>
                          </m:r>
                          <m:r>
                            <a:rPr lang="en-US" sz="3600" i="1">
                              <a:solidFill>
                                <a:srgbClr val="E67500"/>
                              </a:solidFill>
                              <a:latin typeface="Cambria Math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170752" y="3483340"/>
            <a:ext cx="10494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</a:rPr>
              <a:t>P(x) is the probability of letter x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99594" y="3483340"/>
            <a:ext cx="15363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E67500"/>
                </a:solidFill>
              </a:rPr>
              <a:t>The depth in the tree is the length of the encoding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60937-8B1D-9641-A5F7-F3C2385BD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08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9F122-70E7-0544-A38D-672A1D08D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BDFEB-FC08-9446-ADFD-17BC3FEE8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Greedily build sub-trees from the bottom up.</a:t>
            </a:r>
          </a:p>
          <a:p>
            <a:r>
              <a:rPr lang="en-US" dirty="0"/>
              <a:t>Greedy goal: less frequent letters should be further down the tree.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6BED8-903A-8E4D-BB9A-F5C97A8F9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5430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526" y="318234"/>
            <a:ext cx="851535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Solution</a:t>
            </a:r>
            <a:br>
              <a:rPr lang="en-US" dirty="0"/>
            </a:br>
            <a:r>
              <a:rPr lang="en-US" sz="3100" dirty="0">
                <a:solidFill>
                  <a:schemeClr val="accent4"/>
                </a:solidFill>
              </a:rPr>
              <a:t>greedily build subtrees, starting with the infrequent letters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5275542" y="5487865"/>
            <a:ext cx="762003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D: 16 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2994" y="5486401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A: 45</a:t>
            </a:r>
          </a:p>
        </p:txBody>
      </p:sp>
      <p:sp>
        <p:nvSpPr>
          <p:cNvPr id="6" name="Rectangle 5"/>
          <p:cNvSpPr/>
          <p:nvPr/>
        </p:nvSpPr>
        <p:spPr>
          <a:xfrm>
            <a:off x="2428851" y="5486401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B:13</a:t>
            </a:r>
          </a:p>
        </p:txBody>
      </p:sp>
      <p:sp>
        <p:nvSpPr>
          <p:cNvPr id="7" name="Rectangle 6"/>
          <p:cNvSpPr/>
          <p:nvPr/>
        </p:nvSpPr>
        <p:spPr>
          <a:xfrm>
            <a:off x="8253037" y="5486401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F:5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2179" y="5486401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C:12</a:t>
            </a:r>
          </a:p>
        </p:txBody>
      </p:sp>
      <p:sp>
        <p:nvSpPr>
          <p:cNvPr id="9" name="Rectangle 8"/>
          <p:cNvSpPr/>
          <p:nvPr/>
        </p:nvSpPr>
        <p:spPr>
          <a:xfrm>
            <a:off x="6712913" y="5486401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E:9</a:t>
            </a:r>
          </a:p>
        </p:txBody>
      </p:sp>
      <p:sp>
        <p:nvSpPr>
          <p:cNvPr id="10" name="Oval 9"/>
          <p:cNvSpPr/>
          <p:nvPr/>
        </p:nvSpPr>
        <p:spPr>
          <a:xfrm>
            <a:off x="7333863" y="3728123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14</a:t>
            </a:r>
          </a:p>
        </p:txBody>
      </p:sp>
      <p:cxnSp>
        <p:nvCxnSpPr>
          <p:cNvPr id="11" name="Straight Connector 10"/>
          <p:cNvCxnSpPr>
            <a:stCxn id="10" idx="4"/>
            <a:endCxn id="7" idx="0"/>
          </p:cNvCxnSpPr>
          <p:nvPr/>
        </p:nvCxnSpPr>
        <p:spPr>
          <a:xfrm>
            <a:off x="7750031" y="4337722"/>
            <a:ext cx="837115" cy="1148679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0" idx="4"/>
            <a:endCxn id="9" idx="0"/>
          </p:cNvCxnSpPr>
          <p:nvPr/>
        </p:nvCxnSpPr>
        <p:spPr>
          <a:xfrm flipH="1">
            <a:off x="7047022" y="4337722"/>
            <a:ext cx="703009" cy="1148679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982167" y="4581437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53391" y="4559607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3FDDE5-C083-E942-9FE0-2D389E116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4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526" y="318234"/>
            <a:ext cx="851535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Solution</a:t>
            </a:r>
            <a:br>
              <a:rPr lang="en-US" dirty="0"/>
            </a:br>
            <a:r>
              <a:rPr lang="en-US" sz="3100" dirty="0">
                <a:solidFill>
                  <a:schemeClr val="accent4"/>
                </a:solidFill>
              </a:rPr>
              <a:t>greedily build subtrees, starting with </a:t>
            </a:r>
            <a:r>
              <a:rPr lang="en-US" sz="3100">
                <a:solidFill>
                  <a:schemeClr val="accent4"/>
                </a:solidFill>
              </a:rPr>
              <a:t>the infrequent </a:t>
            </a:r>
            <a:r>
              <a:rPr lang="en-US" sz="3100" dirty="0">
                <a:solidFill>
                  <a:schemeClr val="accent4"/>
                </a:solidFill>
              </a:rPr>
              <a:t>letters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5275542" y="5487865"/>
            <a:ext cx="762003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D: 16 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2994" y="5486401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A: 45</a:t>
            </a:r>
          </a:p>
        </p:txBody>
      </p:sp>
      <p:sp>
        <p:nvSpPr>
          <p:cNvPr id="6" name="Rectangle 5"/>
          <p:cNvSpPr/>
          <p:nvPr/>
        </p:nvSpPr>
        <p:spPr>
          <a:xfrm>
            <a:off x="2428851" y="5486401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B:13</a:t>
            </a:r>
          </a:p>
        </p:txBody>
      </p:sp>
      <p:sp>
        <p:nvSpPr>
          <p:cNvPr id="7" name="Rectangle 6"/>
          <p:cNvSpPr/>
          <p:nvPr/>
        </p:nvSpPr>
        <p:spPr>
          <a:xfrm>
            <a:off x="8253037" y="5486401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F:5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2179" y="5486401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C:12</a:t>
            </a:r>
          </a:p>
        </p:txBody>
      </p:sp>
      <p:sp>
        <p:nvSpPr>
          <p:cNvPr id="9" name="Rectangle 8"/>
          <p:cNvSpPr/>
          <p:nvPr/>
        </p:nvSpPr>
        <p:spPr>
          <a:xfrm>
            <a:off x="6712913" y="5486401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E:9</a:t>
            </a:r>
          </a:p>
        </p:txBody>
      </p:sp>
      <p:sp>
        <p:nvSpPr>
          <p:cNvPr id="10" name="Oval 9"/>
          <p:cNvSpPr/>
          <p:nvPr/>
        </p:nvSpPr>
        <p:spPr>
          <a:xfrm>
            <a:off x="7333863" y="3728123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14</a:t>
            </a:r>
          </a:p>
        </p:txBody>
      </p:sp>
      <p:cxnSp>
        <p:nvCxnSpPr>
          <p:cNvPr id="11" name="Straight Connector 10"/>
          <p:cNvCxnSpPr>
            <a:stCxn id="10" idx="4"/>
            <a:endCxn id="7" idx="0"/>
          </p:cNvCxnSpPr>
          <p:nvPr/>
        </p:nvCxnSpPr>
        <p:spPr>
          <a:xfrm>
            <a:off x="7750031" y="4337722"/>
            <a:ext cx="837115" cy="1148679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0" idx="4"/>
            <a:endCxn id="9" idx="0"/>
          </p:cNvCxnSpPr>
          <p:nvPr/>
        </p:nvCxnSpPr>
        <p:spPr>
          <a:xfrm flipH="1">
            <a:off x="7047022" y="4337722"/>
            <a:ext cx="703009" cy="1148679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982167" y="4581437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53391" y="4559607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979843" y="3789064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25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>
            <a:stCxn id="15" idx="4"/>
            <a:endCxn id="6" idx="0"/>
          </p:cNvCxnSpPr>
          <p:nvPr/>
        </p:nvCxnSpPr>
        <p:spPr>
          <a:xfrm flipH="1">
            <a:off x="2762960" y="4398663"/>
            <a:ext cx="633051" cy="1087738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5" idx="4"/>
            <a:endCxn id="8" idx="0"/>
          </p:cNvCxnSpPr>
          <p:nvPr/>
        </p:nvCxnSpPr>
        <p:spPr>
          <a:xfrm>
            <a:off x="3396011" y="4398663"/>
            <a:ext cx="750277" cy="1087738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634632" y="4726266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28825" y="4712006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C99A66-263C-3147-96CC-B120BB5E6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38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  <p:bldP spid="19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526" y="318234"/>
            <a:ext cx="851535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Solution</a:t>
            </a:r>
            <a:br>
              <a:rPr lang="en-US" dirty="0"/>
            </a:br>
            <a:r>
              <a:rPr lang="en-US" sz="3100" dirty="0">
                <a:solidFill>
                  <a:schemeClr val="accent4"/>
                </a:solidFill>
              </a:rPr>
              <a:t>greedily build subtrees, starting with </a:t>
            </a:r>
            <a:r>
              <a:rPr lang="en-US" sz="3100">
                <a:solidFill>
                  <a:schemeClr val="accent4"/>
                </a:solidFill>
              </a:rPr>
              <a:t>the infrequent </a:t>
            </a:r>
            <a:r>
              <a:rPr lang="en-US" sz="3100" dirty="0">
                <a:solidFill>
                  <a:schemeClr val="accent4"/>
                </a:solidFill>
              </a:rPr>
              <a:t>letters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5275542" y="5487865"/>
            <a:ext cx="762003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D: 16 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2994" y="5486401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A: 45</a:t>
            </a:r>
          </a:p>
        </p:txBody>
      </p:sp>
      <p:sp>
        <p:nvSpPr>
          <p:cNvPr id="6" name="Rectangle 5"/>
          <p:cNvSpPr/>
          <p:nvPr/>
        </p:nvSpPr>
        <p:spPr>
          <a:xfrm>
            <a:off x="2428851" y="5486401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B:13</a:t>
            </a:r>
          </a:p>
        </p:txBody>
      </p:sp>
      <p:sp>
        <p:nvSpPr>
          <p:cNvPr id="7" name="Rectangle 6"/>
          <p:cNvSpPr/>
          <p:nvPr/>
        </p:nvSpPr>
        <p:spPr>
          <a:xfrm>
            <a:off x="8253037" y="5486401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F:5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2179" y="5486401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C:12</a:t>
            </a:r>
          </a:p>
        </p:txBody>
      </p:sp>
      <p:sp>
        <p:nvSpPr>
          <p:cNvPr id="9" name="Rectangle 8"/>
          <p:cNvSpPr/>
          <p:nvPr/>
        </p:nvSpPr>
        <p:spPr>
          <a:xfrm>
            <a:off x="6712913" y="5486401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E:9</a:t>
            </a:r>
          </a:p>
        </p:txBody>
      </p:sp>
      <p:sp>
        <p:nvSpPr>
          <p:cNvPr id="10" name="Oval 9"/>
          <p:cNvSpPr/>
          <p:nvPr/>
        </p:nvSpPr>
        <p:spPr>
          <a:xfrm>
            <a:off x="7333863" y="3728123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14</a:t>
            </a:r>
          </a:p>
        </p:txBody>
      </p:sp>
      <p:cxnSp>
        <p:nvCxnSpPr>
          <p:cNvPr id="11" name="Straight Connector 10"/>
          <p:cNvCxnSpPr>
            <a:stCxn id="10" idx="4"/>
            <a:endCxn id="7" idx="0"/>
          </p:cNvCxnSpPr>
          <p:nvPr/>
        </p:nvCxnSpPr>
        <p:spPr>
          <a:xfrm>
            <a:off x="7750031" y="4337722"/>
            <a:ext cx="837115" cy="1148679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0" idx="4"/>
            <a:endCxn id="9" idx="0"/>
          </p:cNvCxnSpPr>
          <p:nvPr/>
        </p:nvCxnSpPr>
        <p:spPr>
          <a:xfrm flipH="1">
            <a:off x="7047022" y="4337722"/>
            <a:ext cx="703009" cy="1148679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982167" y="4581437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53391" y="4559607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979843" y="3789064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25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>
            <a:stCxn id="15" idx="4"/>
            <a:endCxn id="6" idx="0"/>
          </p:cNvCxnSpPr>
          <p:nvPr/>
        </p:nvCxnSpPr>
        <p:spPr>
          <a:xfrm flipH="1">
            <a:off x="2762960" y="4398663"/>
            <a:ext cx="633051" cy="1087738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5" idx="4"/>
            <a:endCxn id="8" idx="0"/>
          </p:cNvCxnSpPr>
          <p:nvPr/>
        </p:nvCxnSpPr>
        <p:spPr>
          <a:xfrm>
            <a:off x="3396011" y="4398663"/>
            <a:ext cx="750277" cy="1087738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634632" y="4726266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28825" y="4712006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450236" y="2423932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30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>
            <a:stCxn id="20" idx="4"/>
            <a:endCxn id="10" idx="0"/>
          </p:cNvCxnSpPr>
          <p:nvPr/>
        </p:nvCxnSpPr>
        <p:spPr>
          <a:xfrm>
            <a:off x="6866404" y="3033531"/>
            <a:ext cx="883627" cy="694592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282572" y="3055361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cxnSp>
        <p:nvCxnSpPr>
          <p:cNvPr id="25" name="Straight Connector 24"/>
          <p:cNvCxnSpPr>
            <a:stCxn id="20" idx="4"/>
            <a:endCxn id="4" idx="0"/>
          </p:cNvCxnSpPr>
          <p:nvPr/>
        </p:nvCxnSpPr>
        <p:spPr>
          <a:xfrm flipH="1">
            <a:off x="5656544" y="3033531"/>
            <a:ext cx="1209860" cy="2454334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845739" y="4159497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514F34-661D-4F49-BF7B-2784BA399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31752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526" y="318234"/>
            <a:ext cx="851535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Solution</a:t>
            </a:r>
            <a:br>
              <a:rPr lang="en-US" dirty="0"/>
            </a:br>
            <a:r>
              <a:rPr lang="en-US" sz="3100" dirty="0">
                <a:solidFill>
                  <a:schemeClr val="accent4"/>
                </a:solidFill>
              </a:rPr>
              <a:t>greedily build subtrees, starting with </a:t>
            </a:r>
            <a:r>
              <a:rPr lang="en-US" sz="3100">
                <a:solidFill>
                  <a:schemeClr val="accent4"/>
                </a:solidFill>
              </a:rPr>
              <a:t>the infrequent </a:t>
            </a:r>
            <a:r>
              <a:rPr lang="en-US" sz="3100" dirty="0">
                <a:solidFill>
                  <a:schemeClr val="accent4"/>
                </a:solidFill>
              </a:rPr>
              <a:t>letters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5275542" y="5487865"/>
            <a:ext cx="762003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D: 16 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2994" y="5486401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A: 45</a:t>
            </a:r>
          </a:p>
        </p:txBody>
      </p:sp>
      <p:sp>
        <p:nvSpPr>
          <p:cNvPr id="6" name="Rectangle 5"/>
          <p:cNvSpPr/>
          <p:nvPr/>
        </p:nvSpPr>
        <p:spPr>
          <a:xfrm>
            <a:off x="2428851" y="5486401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B:13</a:t>
            </a:r>
          </a:p>
        </p:txBody>
      </p:sp>
      <p:sp>
        <p:nvSpPr>
          <p:cNvPr id="7" name="Rectangle 6"/>
          <p:cNvSpPr/>
          <p:nvPr/>
        </p:nvSpPr>
        <p:spPr>
          <a:xfrm>
            <a:off x="8253037" y="5486401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F:5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2179" y="5486401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C:12</a:t>
            </a:r>
          </a:p>
        </p:txBody>
      </p:sp>
      <p:sp>
        <p:nvSpPr>
          <p:cNvPr id="9" name="Rectangle 8"/>
          <p:cNvSpPr/>
          <p:nvPr/>
        </p:nvSpPr>
        <p:spPr>
          <a:xfrm>
            <a:off x="6712913" y="5486401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E:9</a:t>
            </a:r>
          </a:p>
        </p:txBody>
      </p:sp>
      <p:sp>
        <p:nvSpPr>
          <p:cNvPr id="10" name="Oval 9"/>
          <p:cNvSpPr/>
          <p:nvPr/>
        </p:nvSpPr>
        <p:spPr>
          <a:xfrm>
            <a:off x="7333863" y="3728123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14</a:t>
            </a:r>
          </a:p>
        </p:txBody>
      </p:sp>
      <p:cxnSp>
        <p:nvCxnSpPr>
          <p:cNvPr id="11" name="Straight Connector 10"/>
          <p:cNvCxnSpPr>
            <a:stCxn id="10" idx="4"/>
            <a:endCxn id="7" idx="0"/>
          </p:cNvCxnSpPr>
          <p:nvPr/>
        </p:nvCxnSpPr>
        <p:spPr>
          <a:xfrm>
            <a:off x="7750031" y="4337722"/>
            <a:ext cx="837115" cy="1148679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0" idx="4"/>
            <a:endCxn id="9" idx="0"/>
          </p:cNvCxnSpPr>
          <p:nvPr/>
        </p:nvCxnSpPr>
        <p:spPr>
          <a:xfrm flipH="1">
            <a:off x="7047022" y="4337722"/>
            <a:ext cx="703009" cy="1148679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982167" y="4581437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53391" y="4559607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979843" y="3789064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25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>
            <a:stCxn id="15" idx="4"/>
            <a:endCxn id="6" idx="0"/>
          </p:cNvCxnSpPr>
          <p:nvPr/>
        </p:nvCxnSpPr>
        <p:spPr>
          <a:xfrm flipH="1">
            <a:off x="2762960" y="4398663"/>
            <a:ext cx="633051" cy="1087738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5" idx="4"/>
            <a:endCxn id="8" idx="0"/>
          </p:cNvCxnSpPr>
          <p:nvPr/>
        </p:nvCxnSpPr>
        <p:spPr>
          <a:xfrm>
            <a:off x="3396011" y="4398663"/>
            <a:ext cx="750277" cy="1087738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634632" y="4726266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28825" y="4712006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450236" y="2423932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30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>
            <a:stCxn id="20" idx="4"/>
            <a:endCxn id="10" idx="0"/>
          </p:cNvCxnSpPr>
          <p:nvPr/>
        </p:nvCxnSpPr>
        <p:spPr>
          <a:xfrm>
            <a:off x="6866404" y="3033531"/>
            <a:ext cx="883627" cy="694592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282572" y="3055361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cxnSp>
        <p:nvCxnSpPr>
          <p:cNvPr id="25" name="Straight Connector 24"/>
          <p:cNvCxnSpPr>
            <a:stCxn id="20" idx="4"/>
            <a:endCxn id="4" idx="0"/>
          </p:cNvCxnSpPr>
          <p:nvPr/>
        </p:nvCxnSpPr>
        <p:spPr>
          <a:xfrm flipH="1">
            <a:off x="5656544" y="3033531"/>
            <a:ext cx="1209860" cy="2454334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845739" y="4159497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24" name="Oval 23"/>
          <p:cNvSpPr/>
          <p:nvPr/>
        </p:nvSpPr>
        <p:spPr>
          <a:xfrm>
            <a:off x="4648201" y="1595506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55</a:t>
            </a:r>
          </a:p>
        </p:txBody>
      </p:sp>
      <p:cxnSp>
        <p:nvCxnSpPr>
          <p:cNvPr id="26" name="Straight Connector 25"/>
          <p:cNvCxnSpPr>
            <a:stCxn id="24" idx="5"/>
            <a:endCxn id="20" idx="1"/>
          </p:cNvCxnSpPr>
          <p:nvPr/>
        </p:nvCxnSpPr>
        <p:spPr>
          <a:xfrm>
            <a:off x="5358644" y="2115831"/>
            <a:ext cx="1213485" cy="397375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748433" y="1870383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cxnSp>
        <p:nvCxnSpPr>
          <p:cNvPr id="31" name="Straight Connector 30"/>
          <p:cNvCxnSpPr>
            <a:stCxn id="24" idx="3"/>
            <a:endCxn id="15" idx="0"/>
          </p:cNvCxnSpPr>
          <p:nvPr/>
        </p:nvCxnSpPr>
        <p:spPr>
          <a:xfrm flipH="1">
            <a:off x="3396011" y="2115831"/>
            <a:ext cx="1374083" cy="1673233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102609" y="2837601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4FBEE4-E6A5-4147-B819-0118EEE11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4836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526" y="318234"/>
            <a:ext cx="851535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Solution</a:t>
            </a:r>
            <a:br>
              <a:rPr lang="en-US" dirty="0"/>
            </a:br>
            <a:r>
              <a:rPr lang="en-US" sz="3100" dirty="0">
                <a:solidFill>
                  <a:schemeClr val="accent4"/>
                </a:solidFill>
              </a:rPr>
              <a:t>greedily build subtrees, starting with </a:t>
            </a:r>
            <a:r>
              <a:rPr lang="en-US" sz="3100">
                <a:solidFill>
                  <a:schemeClr val="accent4"/>
                </a:solidFill>
              </a:rPr>
              <a:t>the infrequent </a:t>
            </a:r>
            <a:r>
              <a:rPr lang="en-US" sz="3100" dirty="0">
                <a:solidFill>
                  <a:schemeClr val="accent4"/>
                </a:solidFill>
              </a:rPr>
              <a:t>letters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5275542" y="5487865"/>
            <a:ext cx="762003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D: 16 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2994" y="5486401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A: 45</a:t>
            </a:r>
          </a:p>
        </p:txBody>
      </p:sp>
      <p:sp>
        <p:nvSpPr>
          <p:cNvPr id="6" name="Rectangle 5"/>
          <p:cNvSpPr/>
          <p:nvPr/>
        </p:nvSpPr>
        <p:spPr>
          <a:xfrm>
            <a:off x="2428851" y="5486401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B:13</a:t>
            </a:r>
          </a:p>
        </p:txBody>
      </p:sp>
      <p:sp>
        <p:nvSpPr>
          <p:cNvPr id="7" name="Rectangle 6"/>
          <p:cNvSpPr/>
          <p:nvPr/>
        </p:nvSpPr>
        <p:spPr>
          <a:xfrm>
            <a:off x="8253037" y="5486401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F:5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2179" y="5486401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C:12</a:t>
            </a:r>
          </a:p>
        </p:txBody>
      </p:sp>
      <p:sp>
        <p:nvSpPr>
          <p:cNvPr id="9" name="Rectangle 8"/>
          <p:cNvSpPr/>
          <p:nvPr/>
        </p:nvSpPr>
        <p:spPr>
          <a:xfrm>
            <a:off x="6712913" y="5486401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E:9</a:t>
            </a:r>
          </a:p>
        </p:txBody>
      </p:sp>
      <p:sp>
        <p:nvSpPr>
          <p:cNvPr id="10" name="Oval 9"/>
          <p:cNvSpPr/>
          <p:nvPr/>
        </p:nvSpPr>
        <p:spPr>
          <a:xfrm>
            <a:off x="7333863" y="3728123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14</a:t>
            </a:r>
          </a:p>
        </p:txBody>
      </p:sp>
      <p:cxnSp>
        <p:nvCxnSpPr>
          <p:cNvPr id="11" name="Straight Connector 10"/>
          <p:cNvCxnSpPr>
            <a:stCxn id="10" idx="4"/>
            <a:endCxn id="7" idx="0"/>
          </p:cNvCxnSpPr>
          <p:nvPr/>
        </p:nvCxnSpPr>
        <p:spPr>
          <a:xfrm>
            <a:off x="7750031" y="4337722"/>
            <a:ext cx="837115" cy="1148679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0" idx="4"/>
            <a:endCxn id="9" idx="0"/>
          </p:cNvCxnSpPr>
          <p:nvPr/>
        </p:nvCxnSpPr>
        <p:spPr>
          <a:xfrm flipH="1">
            <a:off x="7047022" y="4337722"/>
            <a:ext cx="703009" cy="1148679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982167" y="4581437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53391" y="4559607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979843" y="3789064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25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>
            <a:stCxn id="15" idx="4"/>
            <a:endCxn id="6" idx="0"/>
          </p:cNvCxnSpPr>
          <p:nvPr/>
        </p:nvCxnSpPr>
        <p:spPr>
          <a:xfrm flipH="1">
            <a:off x="2762960" y="4398663"/>
            <a:ext cx="633051" cy="1087738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5" idx="4"/>
            <a:endCxn id="8" idx="0"/>
          </p:cNvCxnSpPr>
          <p:nvPr/>
        </p:nvCxnSpPr>
        <p:spPr>
          <a:xfrm>
            <a:off x="3396011" y="4398663"/>
            <a:ext cx="750277" cy="1087738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634632" y="4726266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28825" y="4712006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450236" y="2423932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30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>
            <a:stCxn id="20" idx="4"/>
            <a:endCxn id="10" idx="0"/>
          </p:cNvCxnSpPr>
          <p:nvPr/>
        </p:nvCxnSpPr>
        <p:spPr>
          <a:xfrm>
            <a:off x="6866404" y="3033531"/>
            <a:ext cx="883627" cy="694592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282572" y="3055361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cxnSp>
        <p:nvCxnSpPr>
          <p:cNvPr id="25" name="Straight Connector 24"/>
          <p:cNvCxnSpPr>
            <a:stCxn id="20" idx="4"/>
            <a:endCxn id="4" idx="0"/>
          </p:cNvCxnSpPr>
          <p:nvPr/>
        </p:nvCxnSpPr>
        <p:spPr>
          <a:xfrm flipH="1">
            <a:off x="5656544" y="3033531"/>
            <a:ext cx="1209860" cy="2454334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845739" y="4159497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24" name="Oval 23"/>
          <p:cNvSpPr/>
          <p:nvPr/>
        </p:nvSpPr>
        <p:spPr>
          <a:xfrm>
            <a:off x="4648201" y="1595506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55</a:t>
            </a:r>
          </a:p>
        </p:txBody>
      </p:sp>
      <p:cxnSp>
        <p:nvCxnSpPr>
          <p:cNvPr id="26" name="Straight Connector 25"/>
          <p:cNvCxnSpPr>
            <a:stCxn id="24" idx="5"/>
            <a:endCxn id="20" idx="1"/>
          </p:cNvCxnSpPr>
          <p:nvPr/>
        </p:nvCxnSpPr>
        <p:spPr>
          <a:xfrm>
            <a:off x="5358644" y="2115831"/>
            <a:ext cx="1213485" cy="397375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748433" y="1870383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cxnSp>
        <p:nvCxnSpPr>
          <p:cNvPr id="31" name="Straight Connector 30"/>
          <p:cNvCxnSpPr>
            <a:stCxn id="24" idx="3"/>
            <a:endCxn id="15" idx="0"/>
          </p:cNvCxnSpPr>
          <p:nvPr/>
        </p:nvCxnSpPr>
        <p:spPr>
          <a:xfrm flipH="1">
            <a:off x="3396011" y="2115831"/>
            <a:ext cx="1374083" cy="1673233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102609" y="2837601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29" name="Oval 28"/>
          <p:cNvSpPr/>
          <p:nvPr/>
        </p:nvSpPr>
        <p:spPr>
          <a:xfrm>
            <a:off x="2535931" y="318234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</a:t>
            </a:r>
          </a:p>
        </p:txBody>
      </p:sp>
      <p:cxnSp>
        <p:nvCxnSpPr>
          <p:cNvPr id="30" name="Straight Connector 29"/>
          <p:cNvCxnSpPr>
            <a:stCxn id="29" idx="5"/>
            <a:endCxn id="24" idx="1"/>
          </p:cNvCxnSpPr>
          <p:nvPr/>
        </p:nvCxnSpPr>
        <p:spPr>
          <a:xfrm>
            <a:off x="3246374" y="838559"/>
            <a:ext cx="1523720" cy="846221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501799" y="666998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cxnSp>
        <p:nvCxnSpPr>
          <p:cNvPr id="35" name="Straight Connector 34"/>
          <p:cNvCxnSpPr>
            <a:stCxn id="29" idx="4"/>
            <a:endCxn id="5" idx="0"/>
          </p:cNvCxnSpPr>
          <p:nvPr/>
        </p:nvCxnSpPr>
        <p:spPr>
          <a:xfrm flipH="1">
            <a:off x="1477103" y="927833"/>
            <a:ext cx="1474996" cy="4558568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881342" y="2885195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0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E2C5A2-EBE7-2E48-8F0D-E6B407A75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62159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526" y="318234"/>
            <a:ext cx="851535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Solution</a:t>
            </a:r>
            <a:br>
              <a:rPr lang="en-US" dirty="0"/>
            </a:br>
            <a:r>
              <a:rPr lang="en-US" sz="3100" dirty="0">
                <a:solidFill>
                  <a:schemeClr val="accent4"/>
                </a:solidFill>
              </a:rPr>
              <a:t>greedily build subtrees, starting with </a:t>
            </a:r>
            <a:r>
              <a:rPr lang="en-US" sz="3100">
                <a:solidFill>
                  <a:schemeClr val="accent4"/>
                </a:solidFill>
              </a:rPr>
              <a:t>the infrequent </a:t>
            </a:r>
            <a:r>
              <a:rPr lang="en-US" sz="3100" dirty="0">
                <a:solidFill>
                  <a:schemeClr val="accent4"/>
                </a:solidFill>
              </a:rPr>
              <a:t>letters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4876726" y="4602058"/>
            <a:ext cx="762003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D: 16 </a:t>
            </a:r>
          </a:p>
        </p:txBody>
      </p:sp>
      <p:sp>
        <p:nvSpPr>
          <p:cNvPr id="5" name="Rectangle 4"/>
          <p:cNvSpPr/>
          <p:nvPr/>
        </p:nvSpPr>
        <p:spPr>
          <a:xfrm>
            <a:off x="1228143" y="2626557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A: 45</a:t>
            </a:r>
          </a:p>
        </p:txBody>
      </p:sp>
      <p:sp>
        <p:nvSpPr>
          <p:cNvPr id="6" name="Rectangle 5"/>
          <p:cNvSpPr/>
          <p:nvPr/>
        </p:nvSpPr>
        <p:spPr>
          <a:xfrm>
            <a:off x="2114258" y="4711275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B:13</a:t>
            </a:r>
          </a:p>
        </p:txBody>
      </p:sp>
      <p:sp>
        <p:nvSpPr>
          <p:cNvPr id="7" name="Rectangle 6"/>
          <p:cNvSpPr/>
          <p:nvPr/>
        </p:nvSpPr>
        <p:spPr>
          <a:xfrm>
            <a:off x="7667246" y="5743577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F:5</a:t>
            </a:r>
          </a:p>
        </p:txBody>
      </p:sp>
      <p:sp>
        <p:nvSpPr>
          <p:cNvPr id="8" name="Rectangle 7"/>
          <p:cNvSpPr/>
          <p:nvPr/>
        </p:nvSpPr>
        <p:spPr>
          <a:xfrm>
            <a:off x="3452885" y="4631358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C:12</a:t>
            </a:r>
          </a:p>
        </p:txBody>
      </p:sp>
      <p:sp>
        <p:nvSpPr>
          <p:cNvPr id="9" name="Rectangle 8"/>
          <p:cNvSpPr/>
          <p:nvPr/>
        </p:nvSpPr>
        <p:spPr>
          <a:xfrm>
            <a:off x="6127122" y="5743577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E:9</a:t>
            </a:r>
          </a:p>
        </p:txBody>
      </p:sp>
      <p:sp>
        <p:nvSpPr>
          <p:cNvPr id="10" name="Oval 9"/>
          <p:cNvSpPr/>
          <p:nvPr/>
        </p:nvSpPr>
        <p:spPr>
          <a:xfrm>
            <a:off x="6735264" y="4544900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14</a:t>
            </a:r>
          </a:p>
        </p:txBody>
      </p:sp>
      <p:cxnSp>
        <p:nvCxnSpPr>
          <p:cNvPr id="11" name="Straight Connector 10"/>
          <p:cNvCxnSpPr>
            <a:stCxn id="10" idx="4"/>
            <a:endCxn id="7" idx="0"/>
          </p:cNvCxnSpPr>
          <p:nvPr/>
        </p:nvCxnSpPr>
        <p:spPr>
          <a:xfrm>
            <a:off x="7151432" y="5154499"/>
            <a:ext cx="849923" cy="589078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0" idx="4"/>
            <a:endCxn id="9" idx="0"/>
          </p:cNvCxnSpPr>
          <p:nvPr/>
        </p:nvCxnSpPr>
        <p:spPr>
          <a:xfrm flipH="1">
            <a:off x="6461231" y="5154499"/>
            <a:ext cx="690201" cy="589078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34859" y="5154499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67600" y="5136141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810220" y="3476426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25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>
            <a:stCxn id="15" idx="4"/>
            <a:endCxn id="6" idx="0"/>
          </p:cNvCxnSpPr>
          <p:nvPr/>
        </p:nvCxnSpPr>
        <p:spPr>
          <a:xfrm flipH="1">
            <a:off x="2448367" y="4086025"/>
            <a:ext cx="778021" cy="62525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5" idx="4"/>
            <a:endCxn id="8" idx="0"/>
          </p:cNvCxnSpPr>
          <p:nvPr/>
        </p:nvCxnSpPr>
        <p:spPr>
          <a:xfrm>
            <a:off x="3226388" y="4086025"/>
            <a:ext cx="560606" cy="545333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536972" y="4025680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28610" y="4067862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807948" y="3209623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30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>
            <a:stCxn id="20" idx="4"/>
            <a:endCxn id="10" idx="0"/>
          </p:cNvCxnSpPr>
          <p:nvPr/>
        </p:nvCxnSpPr>
        <p:spPr>
          <a:xfrm>
            <a:off x="6224116" y="3819222"/>
            <a:ext cx="927316" cy="725678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908969" y="3911327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cxnSp>
        <p:nvCxnSpPr>
          <p:cNvPr id="25" name="Straight Connector 24"/>
          <p:cNvCxnSpPr>
            <a:stCxn id="20" idx="4"/>
            <a:endCxn id="4" idx="0"/>
          </p:cNvCxnSpPr>
          <p:nvPr/>
        </p:nvCxnSpPr>
        <p:spPr>
          <a:xfrm flipH="1">
            <a:off x="5257728" y="3819222"/>
            <a:ext cx="966388" cy="782836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218141" y="3897149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24" name="Oval 23"/>
          <p:cNvSpPr/>
          <p:nvPr/>
        </p:nvSpPr>
        <p:spPr>
          <a:xfrm>
            <a:off x="4330306" y="2449455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55</a:t>
            </a:r>
          </a:p>
        </p:txBody>
      </p:sp>
      <p:cxnSp>
        <p:nvCxnSpPr>
          <p:cNvPr id="26" name="Straight Connector 25"/>
          <p:cNvCxnSpPr>
            <a:stCxn id="24" idx="5"/>
            <a:endCxn id="20" idx="1"/>
          </p:cNvCxnSpPr>
          <p:nvPr/>
        </p:nvCxnSpPr>
        <p:spPr>
          <a:xfrm>
            <a:off x="5040749" y="2969780"/>
            <a:ext cx="889092" cy="329117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450787" y="2782898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cxnSp>
        <p:nvCxnSpPr>
          <p:cNvPr id="31" name="Straight Connector 30"/>
          <p:cNvCxnSpPr>
            <a:stCxn id="24" idx="3"/>
            <a:endCxn id="15" idx="0"/>
          </p:cNvCxnSpPr>
          <p:nvPr/>
        </p:nvCxnSpPr>
        <p:spPr>
          <a:xfrm flipH="1">
            <a:off x="3226388" y="2969780"/>
            <a:ext cx="1225811" cy="506646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559954" y="2856371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29" name="Oval 28"/>
          <p:cNvSpPr/>
          <p:nvPr/>
        </p:nvSpPr>
        <p:spPr>
          <a:xfrm>
            <a:off x="2471474" y="1448764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</a:t>
            </a:r>
          </a:p>
        </p:txBody>
      </p:sp>
      <p:cxnSp>
        <p:nvCxnSpPr>
          <p:cNvPr id="30" name="Straight Connector 29"/>
          <p:cNvCxnSpPr>
            <a:endCxn id="24" idx="1"/>
          </p:cNvCxnSpPr>
          <p:nvPr/>
        </p:nvCxnSpPr>
        <p:spPr>
          <a:xfrm>
            <a:off x="2887642" y="2026218"/>
            <a:ext cx="1564557" cy="512511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609254" y="1964727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cxnSp>
        <p:nvCxnSpPr>
          <p:cNvPr id="35" name="Straight Connector 34"/>
          <p:cNvCxnSpPr>
            <a:stCxn id="29" idx="4"/>
            <a:endCxn id="5" idx="0"/>
          </p:cNvCxnSpPr>
          <p:nvPr/>
        </p:nvCxnSpPr>
        <p:spPr>
          <a:xfrm flipH="1">
            <a:off x="1562252" y="2058363"/>
            <a:ext cx="1325390" cy="568194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953847" y="2058363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0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415715" y="3183008"/>
            <a:ext cx="375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167002" y="5314959"/>
            <a:ext cx="615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urier" charset="0"/>
                <a:ea typeface="Courier" charset="0"/>
                <a:cs typeface="Courier" charset="0"/>
              </a:rPr>
              <a:t>100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21278" y="5239894"/>
            <a:ext cx="615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101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969794" y="5185277"/>
            <a:ext cx="615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110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102566" y="6394301"/>
            <a:ext cx="833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urier" charset="0"/>
                <a:ea typeface="Courier" charset="0"/>
                <a:cs typeface="Courier" charset="0"/>
              </a:rPr>
              <a:t>1110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598787" y="6372443"/>
            <a:ext cx="833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1111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680798" y="1613703"/>
                <a:ext cx="4093555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Expected cost of encoding a letter: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E67500"/>
                          </a:solidFill>
                          <a:latin typeface="Cambria Math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rgbClr val="E67500"/>
                          </a:solidFill>
                          <a:latin typeface="Cambria Math" charset="0"/>
                        </a:rPr>
                        <m:t>⋅</m:t>
                      </m:r>
                      <m:r>
                        <a:rPr lang="en-US" b="1" i="1" smtClean="0">
                          <a:solidFill>
                            <a:srgbClr val="E67500"/>
                          </a:solidFill>
                          <a:latin typeface="Cambria Math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rgbClr val="E67500"/>
                          </a:solidFill>
                          <a:latin typeface="Cambria Math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E67500"/>
                          </a:solidFill>
                          <a:latin typeface="Cambria Math" charset="0"/>
                        </a:rPr>
                        <m:t>𝟒𝟓</m:t>
                      </m:r>
                    </m:oMath>
                  </m:oMathPara>
                </a14:m>
                <a:endParaRPr lang="en-US" b="1" i="1" dirty="0">
                  <a:solidFill>
                    <a:srgbClr val="E67500"/>
                  </a:solidFill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E67500"/>
                          </a:solidFill>
                          <a:latin typeface="Cambria Math" charset="0"/>
                        </a:rPr>
                        <m:t>+</m:t>
                      </m:r>
                    </m:oMath>
                  </m:oMathPara>
                </a14:m>
                <a:endParaRPr lang="en-US" b="1" i="1" dirty="0">
                  <a:solidFill>
                    <a:srgbClr val="E67500"/>
                  </a:solidFill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E67500"/>
                          </a:solidFill>
                          <a:latin typeface="Cambria Math" charset="0"/>
                        </a:rPr>
                        <m:t>𝟑</m:t>
                      </m:r>
                      <m:r>
                        <a:rPr lang="en-US" b="1" i="1" smtClean="0">
                          <a:solidFill>
                            <a:srgbClr val="E67500"/>
                          </a:solidFill>
                          <a:latin typeface="Cambria Math" charset="0"/>
                        </a:rPr>
                        <m:t>⋅</m:t>
                      </m:r>
                      <m:r>
                        <a:rPr lang="en-US" b="1" i="1" smtClean="0">
                          <a:solidFill>
                            <a:srgbClr val="E67500"/>
                          </a:solidFill>
                          <a:latin typeface="Cambria Math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rgbClr val="E67500"/>
                          </a:solidFill>
                          <a:latin typeface="Cambria Math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E67500"/>
                          </a:solidFill>
                          <a:latin typeface="Cambria Math" charset="0"/>
                        </a:rPr>
                        <m:t>𝟒𝟏</m:t>
                      </m:r>
                    </m:oMath>
                  </m:oMathPara>
                </a14:m>
                <a:endParaRPr lang="en-US" b="1" i="1" dirty="0">
                  <a:solidFill>
                    <a:srgbClr val="E67500"/>
                  </a:solidFill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E67500"/>
                          </a:solidFill>
                          <a:latin typeface="Cambria Math" charset="0"/>
                        </a:rPr>
                        <m:t>+</m:t>
                      </m:r>
                    </m:oMath>
                  </m:oMathPara>
                </a14:m>
                <a:endParaRPr lang="en-US" b="1" i="1" dirty="0">
                  <a:solidFill>
                    <a:srgbClr val="E67500"/>
                  </a:solidFill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E67500"/>
                          </a:solidFill>
                          <a:latin typeface="Cambria Math" charset="0"/>
                        </a:rPr>
                        <m:t>𝟒</m:t>
                      </m:r>
                      <m:r>
                        <a:rPr lang="en-US" b="1" i="1" smtClean="0">
                          <a:solidFill>
                            <a:srgbClr val="E67500"/>
                          </a:solidFill>
                          <a:latin typeface="Cambria Math" charset="0"/>
                        </a:rPr>
                        <m:t>⋅</m:t>
                      </m:r>
                      <m:r>
                        <a:rPr lang="en-US" b="1" i="1" smtClean="0">
                          <a:solidFill>
                            <a:srgbClr val="E67500"/>
                          </a:solidFill>
                          <a:latin typeface="Cambria Math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rgbClr val="E67500"/>
                          </a:solidFill>
                          <a:latin typeface="Cambria Math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E67500"/>
                          </a:solidFill>
                          <a:latin typeface="Cambria Math" charset="0"/>
                        </a:rPr>
                        <m:t>𝟏𝟒</m:t>
                      </m:r>
                    </m:oMath>
                  </m:oMathPara>
                </a14:m>
                <a:endParaRPr lang="en-US" b="1" i="1" dirty="0">
                  <a:solidFill>
                    <a:srgbClr val="E67500"/>
                  </a:solidFill>
                  <a:latin typeface="Cambria Math" charset="0"/>
                </a:endParaRPr>
              </a:p>
              <a:p>
                <a:endParaRPr lang="en-US" sz="500" b="1" i="1" dirty="0">
                  <a:solidFill>
                    <a:srgbClr val="E67500"/>
                  </a:solidFill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.</m:t>
                      </m:r>
                      <m:r>
                        <a:rPr lang="en-US" sz="2400" b="1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𝟐𝟒</m:t>
                      </m:r>
                    </m:oMath>
                  </m:oMathPara>
                </a14:m>
                <a:endParaRPr lang="en-US" sz="2400" b="1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0798" y="1613703"/>
                <a:ext cx="4093555" cy="2215991"/>
              </a:xfrm>
              <a:prstGeom prst="rect">
                <a:avLst/>
              </a:prstGeom>
              <a:blipFill rotWithShape="0">
                <a:blip r:embed="rId2"/>
                <a:stretch>
                  <a:fillRect l="-1341" t="-1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B20F8B-EA53-4245-923C-B9544864D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3772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exactly was the algorithm?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Create a node like            for each letter/frequency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The key is the frequency (16 in this case)</a:t>
                </a:r>
              </a:p>
              <a:p>
                <a:r>
                  <a:rPr lang="en-US" dirty="0"/>
                  <a:t>Let </a:t>
                </a:r>
                <a:r>
                  <a:rPr lang="en-US" b="1" dirty="0">
                    <a:solidFill>
                      <a:schemeClr val="accent4"/>
                    </a:solidFill>
                  </a:rPr>
                  <a:t>CURRENT</a:t>
                </a:r>
                <a:r>
                  <a:rPr lang="en-US" dirty="0"/>
                  <a:t> be the list of all these nodes.</a:t>
                </a:r>
              </a:p>
              <a:p>
                <a:r>
                  <a:rPr lang="en-US" b="1" dirty="0"/>
                  <a:t>while</a:t>
                </a:r>
                <a:r>
                  <a:rPr lang="en-US" dirty="0"/>
                  <a:t>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b="1" dirty="0">
                    <a:solidFill>
                      <a:schemeClr val="accent4"/>
                    </a:solidFill>
                  </a:rPr>
                  <a:t>CURRENT</a:t>
                </a:r>
                <a:r>
                  <a:rPr lang="en-US" dirty="0"/>
                  <a:t>) &gt; 1:</a:t>
                </a:r>
              </a:p>
              <a:p>
                <a:pPr lvl="1"/>
                <a:r>
                  <a:rPr lang="en-US" b="1" dirty="0">
                    <a:solidFill>
                      <a:srgbClr val="E67500"/>
                    </a:solidFill>
                  </a:rPr>
                  <a:t>X</a:t>
                </a:r>
                <a:r>
                  <a:rPr lang="en-US" dirty="0">
                    <a:solidFill>
                      <a:srgbClr val="E67500"/>
                    </a:solidFill>
                  </a:rPr>
                  <a:t> and </a:t>
                </a:r>
                <a:r>
                  <a:rPr lang="en-US" b="1" dirty="0">
                    <a:solidFill>
                      <a:srgbClr val="E67500"/>
                    </a:solidFill>
                  </a:rPr>
                  <a:t>Y</a:t>
                </a:r>
                <a:r>
                  <a:rPr lang="en-US" dirty="0">
                    <a:solidFill>
                      <a:srgbClr val="E675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←</m:t>
                    </m:r>
                  </m:oMath>
                </a14:m>
                <a:r>
                  <a:rPr lang="en-US" dirty="0"/>
                  <a:t> the nodes in </a:t>
                </a:r>
                <a:r>
                  <a:rPr lang="en-US" b="1" dirty="0">
                    <a:solidFill>
                      <a:schemeClr val="accent4"/>
                    </a:solidFill>
                  </a:rPr>
                  <a:t>CURRENT</a:t>
                </a:r>
                <a:r>
                  <a:rPr lang="en-US" dirty="0"/>
                  <a:t> with the smallest keys.  </a:t>
                </a:r>
              </a:p>
              <a:p>
                <a:pPr lvl="1"/>
                <a:r>
                  <a:rPr lang="en-US" dirty="0"/>
                  <a:t>Create a new node </a:t>
                </a:r>
                <a:r>
                  <a:rPr lang="en-US" b="1" dirty="0">
                    <a:solidFill>
                      <a:srgbClr val="E67500"/>
                    </a:solidFill>
                  </a:rPr>
                  <a:t>Z</a:t>
                </a:r>
                <a:r>
                  <a:rPr lang="en-US" dirty="0"/>
                  <a:t> with </a:t>
                </a:r>
                <a:r>
                  <a:rPr lang="en-US" b="1" dirty="0" err="1">
                    <a:solidFill>
                      <a:srgbClr val="E67500"/>
                    </a:solidFill>
                  </a:rPr>
                  <a:t>Z.key</a:t>
                </a:r>
                <a:r>
                  <a:rPr lang="en-US" b="1" dirty="0">
                    <a:solidFill>
                      <a:srgbClr val="E67500"/>
                    </a:solidFill>
                  </a:rPr>
                  <a:t> = </a:t>
                </a:r>
                <a:r>
                  <a:rPr lang="en-US" b="1" dirty="0" err="1">
                    <a:solidFill>
                      <a:srgbClr val="E67500"/>
                    </a:solidFill>
                  </a:rPr>
                  <a:t>X.key</a:t>
                </a:r>
                <a:r>
                  <a:rPr lang="en-US" b="1" dirty="0">
                    <a:solidFill>
                      <a:srgbClr val="E67500"/>
                    </a:solidFill>
                  </a:rPr>
                  <a:t> + </a:t>
                </a:r>
                <a:r>
                  <a:rPr lang="en-US" b="1" dirty="0" err="1">
                    <a:solidFill>
                      <a:srgbClr val="E67500"/>
                    </a:solidFill>
                  </a:rPr>
                  <a:t>Y.key</a:t>
                </a:r>
                <a:endParaRPr lang="en-US" b="1" dirty="0">
                  <a:solidFill>
                    <a:srgbClr val="E67500"/>
                  </a:solidFill>
                </a:endParaRPr>
              </a:p>
              <a:p>
                <a:pPr lvl="1"/>
                <a:r>
                  <a:rPr lang="en-US" dirty="0"/>
                  <a:t>Set </a:t>
                </a:r>
                <a:r>
                  <a:rPr lang="en-US" b="1" dirty="0" err="1">
                    <a:solidFill>
                      <a:srgbClr val="E67500"/>
                    </a:solidFill>
                  </a:rPr>
                  <a:t>Z.left</a:t>
                </a:r>
                <a:r>
                  <a:rPr lang="en-US" b="1" dirty="0">
                    <a:solidFill>
                      <a:srgbClr val="E67500"/>
                    </a:solidFill>
                  </a:rPr>
                  <a:t> = X, </a:t>
                </a:r>
                <a:r>
                  <a:rPr lang="en-US" b="1" dirty="0" err="1">
                    <a:solidFill>
                      <a:srgbClr val="E67500"/>
                    </a:solidFill>
                  </a:rPr>
                  <a:t>Z.right</a:t>
                </a:r>
                <a:r>
                  <a:rPr lang="en-US" b="1" dirty="0">
                    <a:solidFill>
                      <a:srgbClr val="E67500"/>
                    </a:solidFill>
                  </a:rPr>
                  <a:t> = Y</a:t>
                </a:r>
              </a:p>
              <a:p>
                <a:pPr lvl="1"/>
                <a:r>
                  <a:rPr lang="en-US" dirty="0"/>
                  <a:t>Add </a:t>
                </a:r>
                <a:r>
                  <a:rPr lang="en-US" b="1" dirty="0">
                    <a:solidFill>
                      <a:srgbClr val="E67500"/>
                    </a:solidFill>
                  </a:rPr>
                  <a:t>Z</a:t>
                </a:r>
                <a:r>
                  <a:rPr lang="en-US" dirty="0"/>
                  <a:t> to </a:t>
                </a:r>
                <a:r>
                  <a:rPr lang="en-US" b="1" dirty="0">
                    <a:solidFill>
                      <a:schemeClr val="accent4"/>
                    </a:solidFill>
                  </a:rPr>
                  <a:t>CURRENT</a:t>
                </a:r>
                <a:r>
                  <a:rPr lang="en-US" dirty="0"/>
                  <a:t> and remove </a:t>
                </a:r>
                <a:r>
                  <a:rPr lang="en-US" b="1" dirty="0">
                    <a:solidFill>
                      <a:srgbClr val="E67500"/>
                    </a:solidFill>
                  </a:rPr>
                  <a:t>X</a:t>
                </a:r>
                <a:r>
                  <a:rPr lang="en-US" dirty="0"/>
                  <a:t> and </a:t>
                </a:r>
                <a:r>
                  <a:rPr lang="en-US" b="1" dirty="0">
                    <a:solidFill>
                      <a:srgbClr val="E67500"/>
                    </a:solidFill>
                  </a:rPr>
                  <a:t>Y</a:t>
                </a:r>
              </a:p>
              <a:p>
                <a:r>
                  <a:rPr lang="en-US" dirty="0"/>
                  <a:t>return </a:t>
                </a:r>
                <a:r>
                  <a:rPr lang="en-US" b="1" dirty="0">
                    <a:solidFill>
                      <a:schemeClr val="accent4"/>
                    </a:solidFill>
                  </a:rPr>
                  <a:t>CURRENT</a:t>
                </a:r>
                <a:r>
                  <a:rPr lang="en-US" dirty="0"/>
                  <a:t>[0]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 r="-2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644773" y="1690689"/>
            <a:ext cx="762003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D: 16 </a:t>
            </a:r>
          </a:p>
        </p:txBody>
      </p:sp>
      <p:sp>
        <p:nvSpPr>
          <p:cNvPr id="5" name="Rectangle 4"/>
          <p:cNvSpPr/>
          <p:nvPr/>
        </p:nvSpPr>
        <p:spPr>
          <a:xfrm>
            <a:off x="6888035" y="6119447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F:5</a:t>
            </a:r>
          </a:p>
        </p:txBody>
      </p:sp>
      <p:sp>
        <p:nvSpPr>
          <p:cNvPr id="6" name="Rectangle 5"/>
          <p:cNvSpPr/>
          <p:nvPr/>
        </p:nvSpPr>
        <p:spPr>
          <a:xfrm>
            <a:off x="8217874" y="6119447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E:9</a:t>
            </a:r>
          </a:p>
        </p:txBody>
      </p:sp>
      <p:sp>
        <p:nvSpPr>
          <p:cNvPr id="7" name="Oval 6"/>
          <p:cNvSpPr/>
          <p:nvPr/>
        </p:nvSpPr>
        <p:spPr>
          <a:xfrm>
            <a:off x="7427670" y="4804939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14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915275" y="5414538"/>
            <a:ext cx="636708" cy="704909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85133" y="5414538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79772" y="5370002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cxnSp>
        <p:nvCxnSpPr>
          <p:cNvPr id="14" name="Straight Connector 13"/>
          <p:cNvCxnSpPr>
            <a:endCxn id="5" idx="0"/>
          </p:cNvCxnSpPr>
          <p:nvPr/>
        </p:nvCxnSpPr>
        <p:spPr>
          <a:xfrm flipH="1">
            <a:off x="7222144" y="5421028"/>
            <a:ext cx="598606" cy="698419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858075" y="6363210"/>
            <a:ext cx="970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E67500"/>
                </a:solidFill>
              </a:rPr>
              <a:t>Y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8287481" y="4873567"/>
            <a:ext cx="970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E67500"/>
                </a:solidFill>
              </a:rPr>
              <a:t>Z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6529013" y="6377354"/>
            <a:ext cx="970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E67500"/>
                </a:solidFill>
              </a:rPr>
              <a:t>X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5259500" y="6119447"/>
            <a:ext cx="762003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D: 16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126952" y="6117983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A: 45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412809" y="6117983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B:13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796137" y="6117983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C:12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6B78CE1-5FC3-2547-8B37-7C7DC9EA1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7" grpId="0" animBg="1"/>
      <p:bldP spid="10" grpId="0"/>
      <p:bldP spid="11" grpId="0"/>
      <p:bldP spid="17" grpId="0"/>
      <p:bldP spid="18" grpId="0"/>
      <p:bldP spid="19" grpId="0"/>
      <p:bldP spid="20" grpId="1" animBg="1"/>
      <p:bldP spid="21" grpId="1" animBg="1"/>
      <p:bldP spid="22" grpId="1" animBg="1"/>
      <p:bldP spid="23" grpId="1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called </a:t>
            </a:r>
            <a:r>
              <a:rPr lang="en-US" dirty="0">
                <a:solidFill>
                  <a:srgbClr val="CF6E6C"/>
                </a:solidFill>
              </a:rPr>
              <a:t>Huffman Coding</a:t>
            </a:r>
            <a:r>
              <a:rPr lang="en-US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Create a node like            for each letter/frequency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The key is the frequency (16 in this case)</a:t>
                </a:r>
              </a:p>
              <a:p>
                <a:r>
                  <a:rPr lang="en-US" dirty="0"/>
                  <a:t>Let </a:t>
                </a:r>
                <a:r>
                  <a:rPr lang="en-US" b="1" dirty="0">
                    <a:solidFill>
                      <a:schemeClr val="accent4"/>
                    </a:solidFill>
                  </a:rPr>
                  <a:t>CURRENT</a:t>
                </a:r>
                <a:r>
                  <a:rPr lang="en-US" dirty="0"/>
                  <a:t> be the list of all these nodes.</a:t>
                </a:r>
              </a:p>
              <a:p>
                <a:r>
                  <a:rPr lang="en-US" b="1" dirty="0"/>
                  <a:t>while</a:t>
                </a:r>
                <a:r>
                  <a:rPr lang="en-US" dirty="0"/>
                  <a:t>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b="1" dirty="0">
                    <a:solidFill>
                      <a:schemeClr val="accent4"/>
                    </a:solidFill>
                  </a:rPr>
                  <a:t>CURRENT</a:t>
                </a:r>
                <a:r>
                  <a:rPr lang="en-US" dirty="0"/>
                  <a:t>) &gt; 1:</a:t>
                </a:r>
              </a:p>
              <a:p>
                <a:pPr lvl="1"/>
                <a:r>
                  <a:rPr lang="en-US" b="1" dirty="0">
                    <a:solidFill>
                      <a:srgbClr val="E67500"/>
                    </a:solidFill>
                  </a:rPr>
                  <a:t>X</a:t>
                </a:r>
                <a:r>
                  <a:rPr lang="en-US" dirty="0">
                    <a:solidFill>
                      <a:srgbClr val="E67500"/>
                    </a:solidFill>
                  </a:rPr>
                  <a:t> and </a:t>
                </a:r>
                <a:r>
                  <a:rPr lang="en-US" b="1" dirty="0">
                    <a:solidFill>
                      <a:srgbClr val="E67500"/>
                    </a:solidFill>
                  </a:rPr>
                  <a:t>Y</a:t>
                </a:r>
                <a:r>
                  <a:rPr lang="en-US" dirty="0">
                    <a:solidFill>
                      <a:srgbClr val="E675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←</m:t>
                    </m:r>
                  </m:oMath>
                </a14:m>
                <a:r>
                  <a:rPr lang="en-US" dirty="0"/>
                  <a:t> the nodes in </a:t>
                </a:r>
                <a:r>
                  <a:rPr lang="en-US" b="1" dirty="0">
                    <a:solidFill>
                      <a:schemeClr val="accent4"/>
                    </a:solidFill>
                  </a:rPr>
                  <a:t>CURRENT</a:t>
                </a:r>
                <a:r>
                  <a:rPr lang="en-US" dirty="0"/>
                  <a:t> with the smallest keys.  </a:t>
                </a:r>
              </a:p>
              <a:p>
                <a:pPr lvl="1"/>
                <a:r>
                  <a:rPr lang="en-US" dirty="0"/>
                  <a:t>Create a new node </a:t>
                </a:r>
                <a:r>
                  <a:rPr lang="en-US" b="1" dirty="0">
                    <a:solidFill>
                      <a:srgbClr val="E67500"/>
                    </a:solidFill>
                  </a:rPr>
                  <a:t>Z</a:t>
                </a:r>
                <a:r>
                  <a:rPr lang="en-US" dirty="0"/>
                  <a:t> with </a:t>
                </a:r>
                <a:r>
                  <a:rPr lang="en-US" b="1" dirty="0" err="1">
                    <a:solidFill>
                      <a:srgbClr val="E67500"/>
                    </a:solidFill>
                  </a:rPr>
                  <a:t>Z.key</a:t>
                </a:r>
                <a:r>
                  <a:rPr lang="en-US" b="1" dirty="0">
                    <a:solidFill>
                      <a:srgbClr val="E67500"/>
                    </a:solidFill>
                  </a:rPr>
                  <a:t> = </a:t>
                </a:r>
                <a:r>
                  <a:rPr lang="en-US" b="1" dirty="0" err="1">
                    <a:solidFill>
                      <a:srgbClr val="E67500"/>
                    </a:solidFill>
                  </a:rPr>
                  <a:t>X.key</a:t>
                </a:r>
                <a:r>
                  <a:rPr lang="en-US" b="1" dirty="0">
                    <a:solidFill>
                      <a:srgbClr val="E67500"/>
                    </a:solidFill>
                  </a:rPr>
                  <a:t> + </a:t>
                </a:r>
                <a:r>
                  <a:rPr lang="en-US" b="1" dirty="0" err="1">
                    <a:solidFill>
                      <a:srgbClr val="E67500"/>
                    </a:solidFill>
                  </a:rPr>
                  <a:t>Y.key</a:t>
                </a:r>
                <a:endParaRPr lang="en-US" b="1" dirty="0">
                  <a:solidFill>
                    <a:srgbClr val="E67500"/>
                  </a:solidFill>
                </a:endParaRPr>
              </a:p>
              <a:p>
                <a:pPr lvl="1"/>
                <a:r>
                  <a:rPr lang="en-US" dirty="0"/>
                  <a:t>Set </a:t>
                </a:r>
                <a:r>
                  <a:rPr lang="en-US" b="1" dirty="0" err="1">
                    <a:solidFill>
                      <a:srgbClr val="E67500"/>
                    </a:solidFill>
                  </a:rPr>
                  <a:t>Z.left</a:t>
                </a:r>
                <a:r>
                  <a:rPr lang="en-US" b="1" dirty="0">
                    <a:solidFill>
                      <a:srgbClr val="E67500"/>
                    </a:solidFill>
                  </a:rPr>
                  <a:t> = X, </a:t>
                </a:r>
                <a:r>
                  <a:rPr lang="en-US" b="1" dirty="0" err="1">
                    <a:solidFill>
                      <a:srgbClr val="E67500"/>
                    </a:solidFill>
                  </a:rPr>
                  <a:t>Z.right</a:t>
                </a:r>
                <a:r>
                  <a:rPr lang="en-US" b="1" dirty="0">
                    <a:solidFill>
                      <a:srgbClr val="E67500"/>
                    </a:solidFill>
                  </a:rPr>
                  <a:t> = Y</a:t>
                </a:r>
              </a:p>
              <a:p>
                <a:pPr lvl="1"/>
                <a:r>
                  <a:rPr lang="en-US" dirty="0"/>
                  <a:t>Add </a:t>
                </a:r>
                <a:r>
                  <a:rPr lang="en-US" b="1" dirty="0">
                    <a:solidFill>
                      <a:srgbClr val="E67500"/>
                    </a:solidFill>
                  </a:rPr>
                  <a:t>Z</a:t>
                </a:r>
                <a:r>
                  <a:rPr lang="en-US" dirty="0"/>
                  <a:t> to </a:t>
                </a:r>
                <a:r>
                  <a:rPr lang="en-US" b="1" dirty="0">
                    <a:solidFill>
                      <a:schemeClr val="accent4"/>
                    </a:solidFill>
                  </a:rPr>
                  <a:t>CURRENT</a:t>
                </a:r>
                <a:r>
                  <a:rPr lang="en-US" dirty="0"/>
                  <a:t> and remove </a:t>
                </a:r>
                <a:r>
                  <a:rPr lang="en-US" b="1" dirty="0">
                    <a:solidFill>
                      <a:srgbClr val="E67500"/>
                    </a:solidFill>
                  </a:rPr>
                  <a:t>X</a:t>
                </a:r>
                <a:r>
                  <a:rPr lang="en-US" dirty="0"/>
                  <a:t> and </a:t>
                </a:r>
                <a:r>
                  <a:rPr lang="en-US" b="1" dirty="0">
                    <a:solidFill>
                      <a:srgbClr val="E67500"/>
                    </a:solidFill>
                  </a:rPr>
                  <a:t>Y</a:t>
                </a:r>
              </a:p>
              <a:p>
                <a:r>
                  <a:rPr lang="en-US" dirty="0"/>
                  <a:t>return </a:t>
                </a:r>
                <a:r>
                  <a:rPr lang="en-US" b="1" dirty="0">
                    <a:solidFill>
                      <a:schemeClr val="accent4"/>
                    </a:solidFill>
                  </a:rPr>
                  <a:t>CURRENT</a:t>
                </a:r>
                <a:r>
                  <a:rPr lang="en-US" dirty="0"/>
                  <a:t>[0]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 r="-2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644773" y="1690689"/>
            <a:ext cx="762003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D: 16 </a:t>
            </a:r>
          </a:p>
        </p:txBody>
      </p:sp>
      <p:sp>
        <p:nvSpPr>
          <p:cNvPr id="5" name="Rectangle 4"/>
          <p:cNvSpPr/>
          <p:nvPr/>
        </p:nvSpPr>
        <p:spPr>
          <a:xfrm>
            <a:off x="6888035" y="6119447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F:5</a:t>
            </a:r>
          </a:p>
        </p:txBody>
      </p:sp>
      <p:sp>
        <p:nvSpPr>
          <p:cNvPr id="6" name="Rectangle 5"/>
          <p:cNvSpPr/>
          <p:nvPr/>
        </p:nvSpPr>
        <p:spPr>
          <a:xfrm>
            <a:off x="8217874" y="6119447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E:9</a:t>
            </a:r>
          </a:p>
        </p:txBody>
      </p:sp>
      <p:sp>
        <p:nvSpPr>
          <p:cNvPr id="7" name="Oval 6"/>
          <p:cNvSpPr/>
          <p:nvPr/>
        </p:nvSpPr>
        <p:spPr>
          <a:xfrm>
            <a:off x="7427670" y="4804939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14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915275" y="5414538"/>
            <a:ext cx="636708" cy="704909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85133" y="5414538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79772" y="5370002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cxnSp>
        <p:nvCxnSpPr>
          <p:cNvPr id="14" name="Straight Connector 13"/>
          <p:cNvCxnSpPr>
            <a:endCxn id="5" idx="0"/>
          </p:cNvCxnSpPr>
          <p:nvPr/>
        </p:nvCxnSpPr>
        <p:spPr>
          <a:xfrm flipH="1">
            <a:off x="7222144" y="5421028"/>
            <a:ext cx="598606" cy="698419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858075" y="6363210"/>
            <a:ext cx="970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E67500"/>
                </a:solidFill>
              </a:rPr>
              <a:t>Y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8287481" y="4873567"/>
            <a:ext cx="970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E67500"/>
                </a:solidFill>
              </a:rPr>
              <a:t>Z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6529013" y="6377354"/>
            <a:ext cx="970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E67500"/>
                </a:solidFill>
              </a:rPr>
              <a:t>X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5259500" y="6119447"/>
            <a:ext cx="762003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D: 16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126952" y="6117983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A: 45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412809" y="6117983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B:13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796137" y="6117983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C:12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6B78CE1-5FC3-2547-8B37-7C7DC9EA1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31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6697</TotalTime>
  <Words>6688</Words>
  <Application>Microsoft Macintosh PowerPoint</Application>
  <PresentationFormat>On-screen Show (4:3)</PresentationFormat>
  <Paragraphs>1556</Paragraphs>
  <Slides>112</Slides>
  <Notes>1</Notes>
  <HiddenSlides>19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112</vt:i4>
      </vt:variant>
    </vt:vector>
  </HeadingPairs>
  <TitlesOfParts>
    <vt:vector size="119" baseType="lpstr">
      <vt:lpstr>Arial</vt:lpstr>
      <vt:lpstr>Calibri</vt:lpstr>
      <vt:lpstr>Calibri Light</vt:lpstr>
      <vt:lpstr>Cambria Math</vt:lpstr>
      <vt:lpstr>Courier</vt:lpstr>
      <vt:lpstr>Menlo</vt:lpstr>
      <vt:lpstr>Office Theme</vt:lpstr>
      <vt:lpstr>Lecture 14</vt:lpstr>
      <vt:lpstr>Announcements</vt:lpstr>
      <vt:lpstr>Announcements</vt:lpstr>
      <vt:lpstr>Roadmap</vt:lpstr>
      <vt:lpstr>Next two lectures</vt:lpstr>
      <vt:lpstr>Greedy algorithms</vt:lpstr>
      <vt:lpstr>Today</vt:lpstr>
      <vt:lpstr>Non-example</vt:lpstr>
      <vt:lpstr>PowerPoint Presentation</vt:lpstr>
      <vt:lpstr>Example where greedy works Activity selection</vt:lpstr>
      <vt:lpstr>Activity selection</vt:lpstr>
      <vt:lpstr>Shortest job first?</vt:lpstr>
      <vt:lpstr>Fewest conflicts first?</vt:lpstr>
      <vt:lpstr>Earliest ending time first?</vt:lpstr>
      <vt:lpstr>Greedy Algorithm</vt:lpstr>
      <vt:lpstr>Greedy Algorithm</vt:lpstr>
      <vt:lpstr>Greedy Algorithm</vt:lpstr>
      <vt:lpstr>Greedy Algorithm</vt:lpstr>
      <vt:lpstr>Greedy Algorithm</vt:lpstr>
      <vt:lpstr>Greedy Algorithm</vt:lpstr>
      <vt:lpstr>Greedy Algorithm</vt:lpstr>
      <vt:lpstr>Greedy Algorithm</vt:lpstr>
      <vt:lpstr>At least it’s fast</vt:lpstr>
      <vt:lpstr>What makes it greedy?</vt:lpstr>
      <vt:lpstr>Three Questions</vt:lpstr>
      <vt:lpstr>Back to Activity Selection</vt:lpstr>
      <vt:lpstr>Why does it work?</vt:lpstr>
      <vt:lpstr>Assuming that statement…</vt:lpstr>
      <vt:lpstr>We never rule out an optimal solution</vt:lpstr>
      <vt:lpstr>We never rule out an optimal solution</vt:lpstr>
      <vt:lpstr>We never rule out an optimal solution</vt:lpstr>
      <vt:lpstr>We never rule out an optimal solution</vt:lpstr>
      <vt:lpstr>We never rule out an optimal solution</vt:lpstr>
      <vt:lpstr>We never rule out an optimal solution</vt:lpstr>
      <vt:lpstr>We never rule out an optimal solution</vt:lpstr>
      <vt:lpstr>So the algorithm is correct</vt:lpstr>
      <vt:lpstr>So the algorithm is correct</vt:lpstr>
      <vt:lpstr>Three Questions</vt:lpstr>
      <vt:lpstr>One Common strategy for greedy algorithms</vt:lpstr>
      <vt:lpstr>One Common strategy (formally) for greedy algorithms</vt:lpstr>
      <vt:lpstr>One Common strategy for showing we don’t rule out success</vt:lpstr>
      <vt:lpstr>Note on “Common Strategy”</vt:lpstr>
      <vt:lpstr>Three Questions</vt:lpstr>
      <vt:lpstr>Optimal sub-structure  in greedy algorithms</vt:lpstr>
      <vt:lpstr>Sub-problem graph view</vt:lpstr>
      <vt:lpstr>Sub-problem graph view</vt:lpstr>
      <vt:lpstr>Sub-problem graph view</vt:lpstr>
      <vt:lpstr>Sub-problem graph view</vt:lpstr>
      <vt:lpstr>More detail: Greedy vs. DP</vt:lpstr>
      <vt:lpstr>Recipe for applying Dynamic Programming</vt:lpstr>
      <vt:lpstr>Optimal substructure</vt:lpstr>
      <vt:lpstr>Recipe for applying Dynamic Programming</vt:lpstr>
      <vt:lpstr>We did that already</vt:lpstr>
      <vt:lpstr>Recipe for applying Dynamic Programming</vt:lpstr>
      <vt:lpstr>Top-down DP</vt:lpstr>
      <vt:lpstr>Recipe for applying Dynamic Programming</vt:lpstr>
      <vt:lpstr>Top-down DP</vt:lpstr>
      <vt:lpstr>Let’s step through it.</vt:lpstr>
      <vt:lpstr>Let’s step through it</vt:lpstr>
      <vt:lpstr>Let’s step through it</vt:lpstr>
      <vt:lpstr>Let’s step through it</vt:lpstr>
      <vt:lpstr>Let’s step through it</vt:lpstr>
      <vt:lpstr>Three Questions</vt:lpstr>
      <vt:lpstr>Let’s see a few more examples</vt:lpstr>
      <vt:lpstr>Another example: Scheduling</vt:lpstr>
      <vt:lpstr>Scheduling</vt:lpstr>
      <vt:lpstr>Optimal substructure</vt:lpstr>
      <vt:lpstr>Optimal substructure</vt:lpstr>
      <vt:lpstr>Optimal substructure</vt:lpstr>
      <vt:lpstr>What does “best” mean?</vt:lpstr>
      <vt:lpstr>Idea for greedy algorithm</vt:lpstr>
      <vt:lpstr>Lemma This greedy choice doesn’t rule out success</vt:lpstr>
      <vt:lpstr>Lemma This greedy choice doesn’t rule out success</vt:lpstr>
      <vt:lpstr>Back to our framework for proving correctness of greedy algorithms</vt:lpstr>
      <vt:lpstr>Greedy Scheduling Solution</vt:lpstr>
      <vt:lpstr>Formally, use induction!</vt:lpstr>
      <vt:lpstr>What have we learned?</vt:lpstr>
      <vt:lpstr>One more example Huffman coding</vt:lpstr>
      <vt:lpstr>One more example Huffman coding</vt:lpstr>
      <vt:lpstr>Suppose we have some distribution on characters</vt:lpstr>
      <vt:lpstr>Suppose we have some distribution on characters</vt:lpstr>
      <vt:lpstr>Try 0 (like ASCII)</vt:lpstr>
      <vt:lpstr>Try 1</vt:lpstr>
      <vt:lpstr>Try 2: prefix-free coding</vt:lpstr>
      <vt:lpstr>Try 2: prefix-free coding</vt:lpstr>
      <vt:lpstr>Try 2: prefix-free coding</vt:lpstr>
      <vt:lpstr>Try 2: prefix-free coding</vt:lpstr>
      <vt:lpstr>A prefix-free code is a tree</vt:lpstr>
      <vt:lpstr>How good is a tree?</vt:lpstr>
      <vt:lpstr>Question</vt:lpstr>
      <vt:lpstr>Greedy algorithm</vt:lpstr>
      <vt:lpstr>Solution greedily build subtrees, starting with the infrequent letters</vt:lpstr>
      <vt:lpstr>Solution greedily build subtrees, starting with the infrequent letters</vt:lpstr>
      <vt:lpstr>Solution greedily build subtrees, starting with the infrequent letters</vt:lpstr>
      <vt:lpstr>Solution greedily build subtrees, starting with the infrequent letters</vt:lpstr>
      <vt:lpstr>Solution greedily build subtrees, starting with the infrequent letters</vt:lpstr>
      <vt:lpstr>Solution greedily build subtrees, starting with the infrequent letters</vt:lpstr>
      <vt:lpstr>What exactly was the algorithm?</vt:lpstr>
      <vt:lpstr>This is called Huffman Coding:</vt:lpstr>
      <vt:lpstr>Does it work?</vt:lpstr>
      <vt:lpstr>Lemma  proof idea</vt:lpstr>
      <vt:lpstr>Lemma  proof idea</vt:lpstr>
      <vt:lpstr>Huffman Coding Works (idea)</vt:lpstr>
      <vt:lpstr>Huffman Coding Works (idea)</vt:lpstr>
      <vt:lpstr>Huffman Coding Works (idea)</vt:lpstr>
      <vt:lpstr>Huffman Coding Works (idea)</vt:lpstr>
      <vt:lpstr>Basic idea for point 2 you can treat internal nodes as “leaves” in some tree on a smaller alphabet.</vt:lpstr>
      <vt:lpstr>For a full proof</vt:lpstr>
      <vt:lpstr>What have we learned?</vt:lpstr>
      <vt:lpstr>Recap I</vt:lpstr>
      <vt:lpstr>Recap II</vt:lpstr>
      <vt:lpstr>Next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14</dc:title>
  <dc:creator>Mary Katherine Wootters</dc:creator>
  <cp:lastModifiedBy>Moses Samson Charikar</cp:lastModifiedBy>
  <cp:revision>232</cp:revision>
  <cp:lastPrinted>2020-02-26T18:06:55Z</cp:lastPrinted>
  <dcterms:created xsi:type="dcterms:W3CDTF">2017-05-20T21:41:40Z</dcterms:created>
  <dcterms:modified xsi:type="dcterms:W3CDTF">2024-02-28T17:23:08Z</dcterms:modified>
</cp:coreProperties>
</file>