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89"/>
  </p:notesMasterIdLst>
  <p:sldIdLst>
    <p:sldId id="256" r:id="rId2"/>
    <p:sldId id="367" r:id="rId3"/>
    <p:sldId id="325" r:id="rId4"/>
    <p:sldId id="258" r:id="rId5"/>
    <p:sldId id="260" r:id="rId6"/>
    <p:sldId id="259" r:id="rId7"/>
    <p:sldId id="261" r:id="rId8"/>
    <p:sldId id="262" r:id="rId9"/>
    <p:sldId id="266" r:id="rId10"/>
    <p:sldId id="267" r:id="rId11"/>
    <p:sldId id="264" r:id="rId12"/>
    <p:sldId id="265" r:id="rId13"/>
    <p:sldId id="268" r:id="rId14"/>
    <p:sldId id="269" r:id="rId15"/>
    <p:sldId id="270" r:id="rId16"/>
    <p:sldId id="276" r:id="rId17"/>
    <p:sldId id="422" r:id="rId18"/>
    <p:sldId id="423" r:id="rId19"/>
    <p:sldId id="424" r:id="rId20"/>
    <p:sldId id="390" r:id="rId21"/>
    <p:sldId id="360" r:id="rId22"/>
    <p:sldId id="370" r:id="rId23"/>
    <p:sldId id="361" r:id="rId24"/>
    <p:sldId id="362" r:id="rId25"/>
    <p:sldId id="363" r:id="rId26"/>
    <p:sldId id="271" r:id="rId27"/>
    <p:sldId id="371" r:id="rId28"/>
    <p:sldId id="272" r:id="rId29"/>
    <p:sldId id="273" r:id="rId30"/>
    <p:sldId id="274" r:id="rId31"/>
    <p:sldId id="425" r:id="rId32"/>
    <p:sldId id="275" r:id="rId33"/>
    <p:sldId id="278" r:id="rId34"/>
    <p:sldId id="279" r:id="rId35"/>
    <p:sldId id="372" r:id="rId36"/>
    <p:sldId id="374" r:id="rId37"/>
    <p:sldId id="375" r:id="rId38"/>
    <p:sldId id="376" r:id="rId39"/>
    <p:sldId id="377" r:id="rId40"/>
    <p:sldId id="378" r:id="rId41"/>
    <p:sldId id="379" r:id="rId42"/>
    <p:sldId id="380" r:id="rId43"/>
    <p:sldId id="289" r:id="rId44"/>
    <p:sldId id="311" r:id="rId45"/>
    <p:sldId id="290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2" r:id="rId54"/>
    <p:sldId id="314" r:id="rId55"/>
    <p:sldId id="383" r:id="rId56"/>
    <p:sldId id="384" r:id="rId57"/>
    <p:sldId id="385" r:id="rId58"/>
    <p:sldId id="387" r:id="rId59"/>
    <p:sldId id="388" r:id="rId60"/>
    <p:sldId id="389" r:id="rId61"/>
    <p:sldId id="322" r:id="rId62"/>
    <p:sldId id="342" r:id="rId63"/>
    <p:sldId id="345" r:id="rId64"/>
    <p:sldId id="346" r:id="rId65"/>
    <p:sldId id="347" r:id="rId66"/>
    <p:sldId id="349" r:id="rId67"/>
    <p:sldId id="350" r:id="rId68"/>
    <p:sldId id="351" r:id="rId69"/>
    <p:sldId id="352" r:id="rId70"/>
    <p:sldId id="301" r:id="rId71"/>
    <p:sldId id="323" r:id="rId72"/>
    <p:sldId id="333" r:id="rId73"/>
    <p:sldId id="324" r:id="rId74"/>
    <p:sldId id="327" r:id="rId75"/>
    <p:sldId id="328" r:id="rId76"/>
    <p:sldId id="329" r:id="rId77"/>
    <p:sldId id="330" r:id="rId78"/>
    <p:sldId id="332" r:id="rId79"/>
    <p:sldId id="331" r:id="rId80"/>
    <p:sldId id="334" r:id="rId81"/>
    <p:sldId id="335" r:id="rId82"/>
    <p:sldId id="336" r:id="rId83"/>
    <p:sldId id="337" r:id="rId84"/>
    <p:sldId id="338" r:id="rId85"/>
    <p:sldId id="421" r:id="rId86"/>
    <p:sldId id="339" r:id="rId87"/>
    <p:sldId id="340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3AA9"/>
    <a:srgbClr val="F27D00"/>
    <a:srgbClr val="EB00E5"/>
    <a:srgbClr val="005BFF"/>
    <a:srgbClr val="F25200"/>
    <a:srgbClr val="FFEBEC"/>
    <a:srgbClr val="FFF4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43"/>
    <p:restoredTop sz="94490"/>
  </p:normalViewPr>
  <p:slideViewPr>
    <p:cSldViewPr snapToGrid="0" snapToObjects="1">
      <p:cViewPr varScale="1">
        <p:scale>
          <a:sx n="121" d="100"/>
          <a:sy n="121" d="100"/>
        </p:scale>
        <p:origin x="16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FB4B7-0672-814A-9ABE-60F304B95781}" type="datetimeFigureOut">
              <a:rPr lang="en-US" smtClean="0"/>
              <a:t>3/6/24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D855D-DC3A-734F-9D09-B511FA5CB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36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23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82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83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59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98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45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BBA1B-FC7F-F141-B753-A5EC3DD6CEFC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6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7" Type="http://schemas.openxmlformats.org/officeDocument/2006/relationships/image" Target="../media/image15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7" Type="http://schemas.openxmlformats.org/officeDocument/2006/relationships/image" Target="../media/image26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7" Type="http://schemas.openxmlformats.org/officeDocument/2006/relationships/image" Target="../media/image4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max flows, min cuts, and Ford-Fulkerson</a:t>
            </a:r>
          </a:p>
        </p:txBody>
      </p:sp>
    </p:spTree>
    <p:extLst>
      <p:ext uri="{BB962C8B-B14F-4D97-AF65-F5344CB8AC3E}">
        <p14:creationId xmlns:p14="http://schemas.microsoft.com/office/powerpoint/2010/main" val="1295009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minimum </a:t>
            </a:r>
            <a:r>
              <a:rPr lang="en-US" b="1" dirty="0"/>
              <a:t>s-t cut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cut which separates s from t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with minimum cost.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053" y="2042780"/>
            <a:ext cx="8651274" cy="4351338"/>
          </a:xfrm>
        </p:spPr>
        <p:txBody>
          <a:bodyPr/>
          <a:lstStyle/>
          <a:p>
            <a:r>
              <a:rPr lang="en-US" dirty="0"/>
              <a:t>Question: how do we find a minimum s-t cut?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28650" y="3237960"/>
            <a:ext cx="7803494" cy="3496472"/>
            <a:chOff x="658100" y="2891791"/>
            <a:chExt cx="7803494" cy="3496472"/>
          </a:xfrm>
        </p:grpSpPr>
        <p:sp>
          <p:nvSpPr>
            <p:cNvPr id="6" name="Oval 5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33" idx="5"/>
              <a:endCxn id="36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3" idx="6"/>
              <a:endCxn id="35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44450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7"/>
              <a:endCxn id="34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5" idx="4"/>
              <a:endCxn id="36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9" idx="1"/>
              <a:endCxn id="35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5"/>
              <a:endCxn id="37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8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7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6" idx="6"/>
              <a:endCxn id="39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44450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8" idx="4"/>
              <a:endCxn id="37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4"/>
              <a:endCxn id="39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6"/>
              <a:endCxn id="8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6"/>
              <a:endCxn id="8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6"/>
              <a:endCxn id="8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178405" y="2819741"/>
            <a:ext cx="216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cut has cost</a:t>
            </a:r>
          </a:p>
          <a:p>
            <a:r>
              <a:rPr lang="en-US" dirty="0">
                <a:solidFill>
                  <a:srgbClr val="CF6E6C"/>
                </a:solidFill>
              </a:rPr>
              <a:t>4 + 3 + 4 = 11</a:t>
            </a:r>
          </a:p>
        </p:txBody>
      </p:sp>
      <p:sp>
        <p:nvSpPr>
          <p:cNvPr id="45" name="Freeform 44"/>
          <p:cNvSpPr/>
          <p:nvPr/>
        </p:nvSpPr>
        <p:spPr>
          <a:xfrm>
            <a:off x="912431" y="2940908"/>
            <a:ext cx="6699331" cy="3842951"/>
          </a:xfrm>
          <a:custGeom>
            <a:avLst/>
            <a:gdLst>
              <a:gd name="connsiteX0" fmla="*/ 100823 w 6699331"/>
              <a:gd name="connsiteY0" fmla="*/ 0 h 3842951"/>
              <a:gd name="connsiteX1" fmla="*/ 63753 w 6699331"/>
              <a:gd name="connsiteY1" fmla="*/ 691978 h 3842951"/>
              <a:gd name="connsiteX2" fmla="*/ 842228 w 6699331"/>
              <a:gd name="connsiteY2" fmla="*/ 1556951 h 3842951"/>
              <a:gd name="connsiteX3" fmla="*/ 2040834 w 6699331"/>
              <a:gd name="connsiteY3" fmla="*/ 1408670 h 3842951"/>
              <a:gd name="connsiteX4" fmla="*/ 3190012 w 6699331"/>
              <a:gd name="connsiteY4" fmla="*/ 1927654 h 3842951"/>
              <a:gd name="connsiteX5" fmla="*/ 4054985 w 6699331"/>
              <a:gd name="connsiteY5" fmla="*/ 2594919 h 3842951"/>
              <a:gd name="connsiteX6" fmla="*/ 5611937 w 6699331"/>
              <a:gd name="connsiteY6" fmla="*/ 2755557 h 3842951"/>
              <a:gd name="connsiteX7" fmla="*/ 6378055 w 6699331"/>
              <a:gd name="connsiteY7" fmla="*/ 3249827 h 3842951"/>
              <a:gd name="connsiteX8" fmla="*/ 6699331 w 6699331"/>
              <a:gd name="connsiteY8" fmla="*/ 3842951 h 384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9331" h="3842951">
                <a:moveTo>
                  <a:pt x="100823" y="0"/>
                </a:moveTo>
                <a:cubicBezTo>
                  <a:pt x="20504" y="216243"/>
                  <a:pt x="-59814" y="432486"/>
                  <a:pt x="63753" y="691978"/>
                </a:cubicBezTo>
                <a:cubicBezTo>
                  <a:pt x="187320" y="951470"/>
                  <a:pt x="512714" y="1437502"/>
                  <a:pt x="842228" y="1556951"/>
                </a:cubicBezTo>
                <a:cubicBezTo>
                  <a:pt x="1171742" y="1676400"/>
                  <a:pt x="1649537" y="1346886"/>
                  <a:pt x="2040834" y="1408670"/>
                </a:cubicBezTo>
                <a:cubicBezTo>
                  <a:pt x="2432131" y="1470454"/>
                  <a:pt x="2854320" y="1729946"/>
                  <a:pt x="3190012" y="1927654"/>
                </a:cubicBezTo>
                <a:cubicBezTo>
                  <a:pt x="3525704" y="2125362"/>
                  <a:pt x="3651331" y="2456935"/>
                  <a:pt x="4054985" y="2594919"/>
                </a:cubicBezTo>
                <a:cubicBezTo>
                  <a:pt x="4458639" y="2732903"/>
                  <a:pt x="5224759" y="2646406"/>
                  <a:pt x="5611937" y="2755557"/>
                </a:cubicBezTo>
                <a:cubicBezTo>
                  <a:pt x="5999115" y="2864708"/>
                  <a:pt x="6196823" y="3068595"/>
                  <a:pt x="6378055" y="3249827"/>
                </a:cubicBezTo>
                <a:cubicBezTo>
                  <a:pt x="6559287" y="3431059"/>
                  <a:pt x="6699331" y="3842951"/>
                  <a:pt x="6699331" y="3842951"/>
                </a:cubicBezTo>
              </a:path>
            </a:pathLst>
          </a:custGeom>
          <a:noFill/>
          <a:ln w="34925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B82B128-0C7F-CD4F-8ED1-D3BE443FEF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41" y="1628059"/>
            <a:ext cx="6026935" cy="4394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568" y="213104"/>
            <a:ext cx="7886700" cy="1325563"/>
          </a:xfrm>
        </p:spPr>
        <p:txBody>
          <a:bodyPr/>
          <a:lstStyle/>
          <a:p>
            <a:r>
              <a:rPr lang="en-US" dirty="0"/>
              <a:t>Example where this comes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841" y="6003609"/>
            <a:ext cx="6513555" cy="6287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Schrijver 2002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4776" y="1628059"/>
            <a:ext cx="288254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1955 map of rail networks from the Soviet Union to Eastern Europe.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solidFill>
                  <a:schemeClr val="accent4"/>
                </a:solidFill>
              </a:rPr>
              <a:t>Declassified in 1999.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solidFill>
                  <a:schemeClr val="accent4"/>
                </a:solidFill>
              </a:rPr>
              <a:t>44 vertices, 105 edges</a:t>
            </a:r>
          </a:p>
          <a:p>
            <a:pPr marL="742950" lvl="1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The US wanted to cut off routes from </a:t>
            </a:r>
            <a:r>
              <a:rPr lang="en-US" dirty="0">
                <a:solidFill>
                  <a:srgbClr val="F27D00"/>
                </a:solidFill>
              </a:rPr>
              <a:t>suppliers in Russia </a:t>
            </a:r>
            <a:r>
              <a:rPr lang="en-US" dirty="0"/>
              <a:t>to </a:t>
            </a:r>
            <a:r>
              <a:rPr lang="en-US" dirty="0">
                <a:solidFill>
                  <a:srgbClr val="005BFF"/>
                </a:solidFill>
              </a:rPr>
              <a:t>Eastern Europe </a:t>
            </a:r>
            <a:r>
              <a:rPr lang="en-US" dirty="0"/>
              <a:t>as efficiently as possible.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In 1955, Ford and Fulkerson gave an algorithm which finds the optimal s-t cut.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11918" y="2091939"/>
            <a:ext cx="157330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this </a:t>
            </a:r>
            <a:r>
              <a:rPr lang="en-US" sz="1600">
                <a:solidFill>
                  <a:srgbClr val="CF6E6C"/>
                </a:solidFill>
              </a:rPr>
              <a:t>says </a:t>
            </a:r>
          </a:p>
          <a:p>
            <a:r>
              <a:rPr lang="en-US" sz="1600" dirty="0">
                <a:solidFill>
                  <a:srgbClr val="CF6E6C"/>
                </a:solidFill>
              </a:rPr>
              <a:t>“the bottleneck”</a:t>
            </a:r>
          </a:p>
        </p:txBody>
      </p:sp>
      <p:sp>
        <p:nvSpPr>
          <p:cNvPr id="8" name="Oval 7"/>
          <p:cNvSpPr/>
          <p:nvPr/>
        </p:nvSpPr>
        <p:spPr>
          <a:xfrm>
            <a:off x="1801078" y="2703780"/>
            <a:ext cx="954741" cy="405544"/>
          </a:xfrm>
          <a:prstGeom prst="ellipse">
            <a:avLst/>
          </a:prstGeom>
          <a:noFill/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191042" y="2999615"/>
            <a:ext cx="410439" cy="3072653"/>
          </a:xfrm>
          <a:custGeom>
            <a:avLst/>
            <a:gdLst>
              <a:gd name="connsiteX0" fmla="*/ 0 w 410439"/>
              <a:gd name="connsiteY0" fmla="*/ 0 h 3072653"/>
              <a:gd name="connsiteX1" fmla="*/ 33618 w 410439"/>
              <a:gd name="connsiteY1" fmla="*/ 309283 h 3072653"/>
              <a:gd name="connsiteX2" fmla="*/ 161365 w 410439"/>
              <a:gd name="connsiteY2" fmla="*/ 564777 h 3072653"/>
              <a:gd name="connsiteX3" fmla="*/ 67236 w 410439"/>
              <a:gd name="connsiteY3" fmla="*/ 954741 h 3072653"/>
              <a:gd name="connsiteX4" fmla="*/ 114300 w 410439"/>
              <a:gd name="connsiteY4" fmla="*/ 1270747 h 3072653"/>
              <a:gd name="connsiteX5" fmla="*/ 53788 w 410439"/>
              <a:gd name="connsiteY5" fmla="*/ 1606924 h 3072653"/>
              <a:gd name="connsiteX6" fmla="*/ 403412 w 410439"/>
              <a:gd name="connsiteY6" fmla="*/ 1781735 h 3072653"/>
              <a:gd name="connsiteX7" fmla="*/ 275665 w 410439"/>
              <a:gd name="connsiteY7" fmla="*/ 2433918 h 3072653"/>
              <a:gd name="connsiteX8" fmla="*/ 127747 w 410439"/>
              <a:gd name="connsiteY8" fmla="*/ 3072653 h 3072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0439" h="3072653">
                <a:moveTo>
                  <a:pt x="0" y="0"/>
                </a:moveTo>
                <a:cubicBezTo>
                  <a:pt x="3362" y="107577"/>
                  <a:pt x="6724" y="215154"/>
                  <a:pt x="33618" y="309283"/>
                </a:cubicBezTo>
                <a:cubicBezTo>
                  <a:pt x="60512" y="403413"/>
                  <a:pt x="155762" y="457201"/>
                  <a:pt x="161365" y="564777"/>
                </a:cubicBezTo>
                <a:cubicBezTo>
                  <a:pt x="166968" y="672353"/>
                  <a:pt x="75080" y="837079"/>
                  <a:pt x="67236" y="954741"/>
                </a:cubicBezTo>
                <a:cubicBezTo>
                  <a:pt x="59392" y="1072403"/>
                  <a:pt x="116541" y="1162050"/>
                  <a:pt x="114300" y="1270747"/>
                </a:cubicBezTo>
                <a:cubicBezTo>
                  <a:pt x="112059" y="1379444"/>
                  <a:pt x="5603" y="1521759"/>
                  <a:pt x="53788" y="1606924"/>
                </a:cubicBezTo>
                <a:cubicBezTo>
                  <a:pt x="101973" y="1692089"/>
                  <a:pt x="366433" y="1643903"/>
                  <a:pt x="403412" y="1781735"/>
                </a:cubicBezTo>
                <a:cubicBezTo>
                  <a:pt x="440392" y="1919567"/>
                  <a:pt x="321609" y="2218765"/>
                  <a:pt x="275665" y="2433918"/>
                </a:cubicBezTo>
                <a:cubicBezTo>
                  <a:pt x="229721" y="2649071"/>
                  <a:pt x="178734" y="2860862"/>
                  <a:pt x="127747" y="3072653"/>
                </a:cubicBezTo>
              </a:path>
            </a:pathLst>
          </a:custGeom>
          <a:noFill/>
          <a:ln w="22225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10146" y="4229267"/>
            <a:ext cx="135090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F6E6C"/>
                </a:solidFill>
              </a:rPr>
              <a:t>These numbers </a:t>
            </a:r>
            <a:r>
              <a:rPr lang="en-US" sz="1400">
                <a:solidFill>
                  <a:srgbClr val="CF6E6C"/>
                </a:solidFill>
              </a:rPr>
              <a:t>are capacities.</a:t>
            </a:r>
          </a:p>
        </p:txBody>
      </p:sp>
      <p:sp>
        <p:nvSpPr>
          <p:cNvPr id="12" name="Oval 11"/>
          <p:cNvSpPr/>
          <p:nvPr/>
        </p:nvSpPr>
        <p:spPr>
          <a:xfrm>
            <a:off x="4030579" y="4084720"/>
            <a:ext cx="258679" cy="168025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129449" y="4628649"/>
            <a:ext cx="258679" cy="166438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15342" y="4876140"/>
            <a:ext cx="258679" cy="168025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F625F0-D95B-3B40-B2E5-70B50B795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17" y="5287848"/>
            <a:ext cx="919749" cy="1007344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72125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586" y="-106130"/>
            <a:ext cx="7886700" cy="1325563"/>
          </a:xfrm>
        </p:spPr>
        <p:txBody>
          <a:bodyPr/>
          <a:lstStyle/>
          <a:p>
            <a:r>
              <a:rPr lang="en-US" dirty="0"/>
              <a:t>Flows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80467"/>
            <a:ext cx="8515350" cy="204518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 addition to a capacity, each edge has a</a:t>
            </a:r>
            <a:endParaRPr lang="en-US" b="1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(unmarked edges in the picture have flow 0)</a:t>
            </a:r>
          </a:p>
          <a:p>
            <a:r>
              <a:rPr lang="en-US" dirty="0"/>
              <a:t>The flow on an edge must be less than its capacity.</a:t>
            </a:r>
          </a:p>
          <a:p>
            <a:r>
              <a:rPr lang="en-US" dirty="0"/>
              <a:t>At each vertex, other than s, t, the incoming flows must equal the outgoing flows.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65767" y="3961431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508014" y="966903"/>
            <a:ext cx="908841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flow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775977" y="370271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739759" y="5377080"/>
            <a:ext cx="1977689" cy="1200329"/>
          </a:xfrm>
          <a:prstGeom prst="rect">
            <a:avLst/>
          </a:prstGeom>
          <a:solidFill>
            <a:srgbClr val="FFEBEC"/>
          </a:solidFill>
          <a:ln w="22225"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Think of this as meaning </a:t>
            </a:r>
            <a:r>
              <a:rPr lang="en-US" b="1" dirty="0">
                <a:solidFill>
                  <a:srgbClr val="CF6E6C"/>
                </a:solidFill>
              </a:rPr>
              <a:t>“send 2 units of stuff along this edge.”</a:t>
            </a:r>
          </a:p>
        </p:txBody>
      </p:sp>
      <p:cxnSp>
        <p:nvCxnSpPr>
          <p:cNvPr id="55" name="Straight Connector 54"/>
          <p:cNvCxnSpPr>
            <a:stCxn id="48" idx="2"/>
            <a:endCxn id="53" idx="0"/>
          </p:cNvCxnSpPr>
          <p:nvPr/>
        </p:nvCxnSpPr>
        <p:spPr>
          <a:xfrm>
            <a:off x="7267236" y="4840701"/>
            <a:ext cx="461368" cy="536379"/>
          </a:xfrm>
          <a:prstGeom prst="line">
            <a:avLst/>
          </a:prstGeom>
          <a:ln w="2222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95807" y="2971706"/>
            <a:ext cx="1891107" cy="584775"/>
          </a:xfrm>
          <a:prstGeom prst="rect">
            <a:avLst/>
          </a:prstGeom>
          <a:solidFill>
            <a:srgbClr val="FFEBEC"/>
          </a:solidFill>
          <a:ln w="22225"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4 units in, </a:t>
            </a:r>
          </a:p>
          <a:p>
            <a:r>
              <a:rPr lang="en-US" sz="1600" dirty="0">
                <a:solidFill>
                  <a:srgbClr val="CF6E6C"/>
                </a:solidFill>
              </a:rPr>
              <a:t>1+1+2 = 4 units out.</a:t>
            </a:r>
            <a:endParaRPr lang="en-US" sz="1600" b="1" dirty="0">
              <a:solidFill>
                <a:srgbClr val="CF6E6C"/>
              </a:solidFill>
            </a:endParaRPr>
          </a:p>
        </p:txBody>
      </p:sp>
      <p:cxnSp>
        <p:nvCxnSpPr>
          <p:cNvPr id="57" name="Straight Connector 56"/>
          <p:cNvCxnSpPr>
            <a:stCxn id="56" idx="3"/>
            <a:endCxn id="7" idx="2"/>
          </p:cNvCxnSpPr>
          <p:nvPr/>
        </p:nvCxnSpPr>
        <p:spPr>
          <a:xfrm>
            <a:off x="1986914" y="3264094"/>
            <a:ext cx="726526" cy="84908"/>
          </a:xfrm>
          <a:prstGeom prst="line">
            <a:avLst/>
          </a:prstGeom>
          <a:ln w="2222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522807" y="5116962"/>
            <a:ext cx="1668865" cy="584775"/>
          </a:xfrm>
          <a:prstGeom prst="rect">
            <a:avLst/>
          </a:prstGeom>
          <a:solidFill>
            <a:srgbClr val="FFEBEC"/>
          </a:solidFill>
          <a:ln w="22225"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1+1 = 2 units in, </a:t>
            </a:r>
          </a:p>
          <a:p>
            <a:r>
              <a:rPr lang="en-US" sz="1600" dirty="0">
                <a:solidFill>
                  <a:srgbClr val="CF6E6C"/>
                </a:solidFill>
              </a:rPr>
              <a:t>2 units out.</a:t>
            </a:r>
            <a:endParaRPr lang="en-US" sz="1600" b="1" dirty="0">
              <a:solidFill>
                <a:srgbClr val="CF6E6C"/>
              </a:solidFill>
            </a:endParaRPr>
          </a:p>
        </p:txBody>
      </p:sp>
      <p:cxnSp>
        <p:nvCxnSpPr>
          <p:cNvPr id="61" name="Straight Connector 60"/>
          <p:cNvCxnSpPr>
            <a:stCxn id="60" idx="0"/>
            <a:endCxn id="10" idx="3"/>
          </p:cNvCxnSpPr>
          <p:nvPr/>
        </p:nvCxnSpPr>
        <p:spPr>
          <a:xfrm flipV="1">
            <a:off x="4357240" y="4856260"/>
            <a:ext cx="1597724" cy="260702"/>
          </a:xfrm>
          <a:prstGeom prst="line">
            <a:avLst/>
          </a:prstGeom>
          <a:ln w="2222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82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3" grpId="0" animBg="1"/>
      <p:bldP spid="56" grpId="0" animBg="1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586" y="-106130"/>
            <a:ext cx="7886700" cy="1325563"/>
          </a:xfrm>
        </p:spPr>
        <p:txBody>
          <a:bodyPr/>
          <a:lstStyle/>
          <a:p>
            <a:r>
              <a:rPr lang="en-US" dirty="0"/>
              <a:t>Flows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109" y="1043464"/>
            <a:ext cx="8515350" cy="2045181"/>
          </a:xfrm>
        </p:spPr>
        <p:txBody>
          <a:bodyPr>
            <a:normAutofit/>
          </a:bodyPr>
          <a:lstStyle/>
          <a:p>
            <a:r>
              <a:rPr lang="en-US" dirty="0"/>
              <a:t>The value of a flow is:</a:t>
            </a:r>
          </a:p>
          <a:p>
            <a:pPr lvl="1"/>
            <a:r>
              <a:rPr lang="en-US" dirty="0">
                <a:solidFill>
                  <a:srgbClr val="F27D00"/>
                </a:solidFill>
              </a:rPr>
              <a:t>The amount of stuff coming out of s</a:t>
            </a:r>
          </a:p>
          <a:p>
            <a:pPr lvl="1"/>
            <a:r>
              <a:rPr lang="en-US" dirty="0">
                <a:solidFill>
                  <a:srgbClr val="005BFF"/>
                </a:solidFill>
              </a:rPr>
              <a:t>The amount of stuff flowing into t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These are the same!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65767" y="3961431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775977" y="370271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12755" y="110789"/>
            <a:ext cx="3111155" cy="203132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Because of conservation of flows at vertices, </a:t>
            </a:r>
          </a:p>
          <a:p>
            <a:pPr algn="ctr"/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stuff you put in 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= 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stuff you take out</a:t>
            </a:r>
            <a:r>
              <a:rPr lang="en-US" sz="24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50" name="Freeform 49"/>
          <p:cNvSpPr/>
          <p:nvPr/>
        </p:nvSpPr>
        <p:spPr>
          <a:xfrm>
            <a:off x="3731741" y="2125362"/>
            <a:ext cx="3860531" cy="654930"/>
          </a:xfrm>
          <a:custGeom>
            <a:avLst/>
            <a:gdLst>
              <a:gd name="connsiteX0" fmla="*/ 3830594 w 3860531"/>
              <a:gd name="connsiteY0" fmla="*/ 0 h 654930"/>
              <a:gd name="connsiteX1" fmla="*/ 3744097 w 3860531"/>
              <a:gd name="connsiteY1" fmla="*/ 407773 h 654930"/>
              <a:gd name="connsiteX2" fmla="*/ 2891481 w 3860531"/>
              <a:gd name="connsiteY2" fmla="*/ 654908 h 654930"/>
              <a:gd name="connsiteX3" fmla="*/ 0 w 3860531"/>
              <a:gd name="connsiteY3" fmla="*/ 395416 h 65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531" h="654930">
                <a:moveTo>
                  <a:pt x="3830594" y="0"/>
                </a:moveTo>
                <a:cubicBezTo>
                  <a:pt x="3865605" y="149311"/>
                  <a:pt x="3900616" y="298622"/>
                  <a:pt x="3744097" y="407773"/>
                </a:cubicBezTo>
                <a:cubicBezTo>
                  <a:pt x="3587578" y="516924"/>
                  <a:pt x="3515497" y="656967"/>
                  <a:pt x="2891481" y="654908"/>
                </a:cubicBezTo>
                <a:cubicBezTo>
                  <a:pt x="2267465" y="652849"/>
                  <a:pt x="1133732" y="524132"/>
                  <a:pt x="0" y="395416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158794" y="5972764"/>
            <a:ext cx="196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value of this flow is 4.</a:t>
            </a:r>
          </a:p>
        </p:txBody>
      </p:sp>
    </p:spTree>
    <p:extLst>
      <p:ext uri="{BB962C8B-B14F-4D97-AF65-F5344CB8AC3E}">
        <p14:creationId xmlns:p14="http://schemas.microsoft.com/office/powerpoint/2010/main" val="136832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3" grpId="0" animBg="1"/>
      <p:bldP spid="50" grpId="0" animBg="1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309" y="349745"/>
            <a:ext cx="7886700" cy="1325563"/>
          </a:xfrm>
        </p:spPr>
        <p:txBody>
          <a:bodyPr/>
          <a:lstStyle/>
          <a:p>
            <a:r>
              <a:rPr lang="en-US" dirty="0"/>
              <a:t>A maximum flow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flow of maximum value.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65767" y="3961431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775977" y="370271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58794" y="5972764"/>
            <a:ext cx="196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value of this flow is 4.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62840" y="1725920"/>
            <a:ext cx="80987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This example flow is pretty wasteful, I’m not utilizing the capacities very well.</a:t>
            </a:r>
          </a:p>
        </p:txBody>
      </p:sp>
    </p:spTree>
    <p:extLst>
      <p:ext uri="{BB962C8B-B14F-4D97-AF65-F5344CB8AC3E}">
        <p14:creationId xmlns:p14="http://schemas.microsoft.com/office/powerpoint/2010/main" val="128083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309" y="349745"/>
            <a:ext cx="7886700" cy="1325563"/>
          </a:xfrm>
        </p:spPr>
        <p:txBody>
          <a:bodyPr/>
          <a:lstStyle/>
          <a:p>
            <a:r>
              <a:rPr lang="en-US" dirty="0"/>
              <a:t>A maximum flow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flow of maximum value.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41419" y="3899127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62840" y="1725920"/>
            <a:ext cx="809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This one is maximum; it has value 11.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663943" y="543884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470554" y="501990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847534" y="5755503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622702" y="515648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390000" y="445442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24790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C98A230-0799-CC4C-A258-0265699A7E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41" y="1628059"/>
            <a:ext cx="6026935" cy="4394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568" y="213104"/>
            <a:ext cx="7886700" cy="1325563"/>
          </a:xfrm>
        </p:spPr>
        <p:txBody>
          <a:bodyPr/>
          <a:lstStyle/>
          <a:p>
            <a:r>
              <a:rPr lang="en-US" dirty="0"/>
              <a:t>Example where this comes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841" y="6003609"/>
            <a:ext cx="6513555" cy="6287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err="1"/>
              <a:t>Schriver</a:t>
            </a:r>
            <a:r>
              <a:rPr lang="en-US" sz="1200" dirty="0"/>
              <a:t> 2002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4776" y="1628059"/>
            <a:ext cx="288254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1955 map of rail networks from the Soviet Union to Eastern Europe.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solidFill>
                  <a:schemeClr val="accent4"/>
                </a:solidFill>
              </a:rPr>
              <a:t>Declassified in 1999.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solidFill>
                  <a:schemeClr val="accent4"/>
                </a:solidFill>
              </a:rPr>
              <a:t>44 vertices, </a:t>
            </a:r>
            <a:r>
              <a:rPr lang="en-US" sz="1600">
                <a:solidFill>
                  <a:schemeClr val="accent4"/>
                </a:solidFill>
              </a:rPr>
              <a:t>105 edges</a:t>
            </a:r>
            <a:endParaRPr lang="en-US" sz="1600" dirty="0">
              <a:solidFill>
                <a:schemeClr val="accent4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The Soviet Union wants to route supplies from </a:t>
            </a:r>
            <a:r>
              <a:rPr lang="en-US" dirty="0">
                <a:solidFill>
                  <a:srgbClr val="F27D00"/>
                </a:solidFill>
              </a:rPr>
              <a:t>suppliers in Russia </a:t>
            </a:r>
            <a:r>
              <a:rPr lang="en-US" dirty="0"/>
              <a:t>to </a:t>
            </a:r>
            <a:r>
              <a:rPr lang="en-US" dirty="0">
                <a:solidFill>
                  <a:srgbClr val="005BFF"/>
                </a:solidFill>
              </a:rPr>
              <a:t>Eastern Europe </a:t>
            </a:r>
            <a:r>
              <a:rPr lang="en-US" dirty="0"/>
              <a:t>as efficiently as possible.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17738" y="4084720"/>
            <a:ext cx="165816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These numbers </a:t>
            </a:r>
            <a:r>
              <a:rPr lang="en-US" sz="1600">
                <a:solidFill>
                  <a:srgbClr val="CF6E6C"/>
                </a:solidFill>
              </a:rPr>
              <a:t>are capacities.</a:t>
            </a:r>
          </a:p>
        </p:txBody>
      </p:sp>
      <p:sp>
        <p:nvSpPr>
          <p:cNvPr id="12" name="Oval 11"/>
          <p:cNvSpPr/>
          <p:nvPr/>
        </p:nvSpPr>
        <p:spPr>
          <a:xfrm>
            <a:off x="4030579" y="4084720"/>
            <a:ext cx="258679" cy="168025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094819" y="4647199"/>
            <a:ext cx="258679" cy="166438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15342" y="4897538"/>
            <a:ext cx="258679" cy="168025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420670" y="4795087"/>
            <a:ext cx="148127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5BFF"/>
                </a:solidFill>
              </a:rPr>
              <a:t>These numbers are flows.</a:t>
            </a:r>
          </a:p>
        </p:txBody>
      </p:sp>
      <p:sp>
        <p:nvSpPr>
          <p:cNvPr id="4" name="Rectangle 3"/>
          <p:cNvSpPr/>
          <p:nvPr/>
        </p:nvSpPr>
        <p:spPr>
          <a:xfrm>
            <a:off x="4094819" y="4539916"/>
            <a:ext cx="258679" cy="129579"/>
          </a:xfrm>
          <a:prstGeom prst="rect">
            <a:avLst/>
          </a:prstGeom>
          <a:noFill/>
          <a:ln w="158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513480" y="4822467"/>
            <a:ext cx="258679" cy="129579"/>
          </a:xfrm>
          <a:prstGeom prst="rect">
            <a:avLst/>
          </a:prstGeom>
          <a:noFill/>
          <a:ln w="158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030579" y="4006606"/>
            <a:ext cx="258679" cy="129579"/>
          </a:xfrm>
          <a:prstGeom prst="rect">
            <a:avLst/>
          </a:prstGeom>
          <a:noFill/>
          <a:ln w="158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015915" y="4989169"/>
            <a:ext cx="258679" cy="298679"/>
          </a:xfrm>
          <a:prstGeom prst="rect">
            <a:avLst/>
          </a:prstGeom>
          <a:noFill/>
          <a:ln w="158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cxnSpLocks/>
            <a:stCxn id="20" idx="2"/>
          </p:cNvCxnSpPr>
          <p:nvPr/>
        </p:nvCxnSpPr>
        <p:spPr>
          <a:xfrm>
            <a:off x="4145255" y="5287848"/>
            <a:ext cx="252062" cy="503672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DC57C12-7963-E240-AE6C-4A9BC6809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17" y="5287848"/>
            <a:ext cx="919749" cy="1007344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89407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6340E46B-2856-2A4B-BB8E-12E6231BE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768" y="665516"/>
            <a:ext cx="8946464" cy="5526968"/>
          </a:xfrm>
          <a:custGeom>
            <a:avLst/>
            <a:gdLst>
              <a:gd name="connsiteX0" fmla="*/ 0 w 8946464"/>
              <a:gd name="connsiteY0" fmla="*/ 0 h 5526968"/>
              <a:gd name="connsiteX1" fmla="*/ 688190 w 8946464"/>
              <a:gd name="connsiteY1" fmla="*/ 0 h 5526968"/>
              <a:gd name="connsiteX2" fmla="*/ 1555308 w 8946464"/>
              <a:gd name="connsiteY2" fmla="*/ 0 h 5526968"/>
              <a:gd name="connsiteX3" fmla="*/ 2154033 w 8946464"/>
              <a:gd name="connsiteY3" fmla="*/ 0 h 5526968"/>
              <a:gd name="connsiteX4" fmla="*/ 2752758 w 8946464"/>
              <a:gd name="connsiteY4" fmla="*/ 0 h 5526968"/>
              <a:gd name="connsiteX5" fmla="*/ 3440948 w 8946464"/>
              <a:gd name="connsiteY5" fmla="*/ 0 h 5526968"/>
              <a:gd name="connsiteX6" fmla="*/ 4218602 w 8946464"/>
              <a:gd name="connsiteY6" fmla="*/ 0 h 5526968"/>
              <a:gd name="connsiteX7" fmla="*/ 4996256 w 8946464"/>
              <a:gd name="connsiteY7" fmla="*/ 0 h 5526968"/>
              <a:gd name="connsiteX8" fmla="*/ 5773910 w 8946464"/>
              <a:gd name="connsiteY8" fmla="*/ 0 h 5526968"/>
              <a:gd name="connsiteX9" fmla="*/ 6641029 w 8946464"/>
              <a:gd name="connsiteY9" fmla="*/ 0 h 5526968"/>
              <a:gd name="connsiteX10" fmla="*/ 7329219 w 8946464"/>
              <a:gd name="connsiteY10" fmla="*/ 0 h 5526968"/>
              <a:gd name="connsiteX11" fmla="*/ 8106873 w 8946464"/>
              <a:gd name="connsiteY11" fmla="*/ 0 h 5526968"/>
              <a:gd name="connsiteX12" fmla="*/ 8946464 w 8946464"/>
              <a:gd name="connsiteY12" fmla="*/ 0 h 5526968"/>
              <a:gd name="connsiteX13" fmla="*/ 8946464 w 8946464"/>
              <a:gd name="connsiteY13" fmla="*/ 690871 h 5526968"/>
              <a:gd name="connsiteX14" fmla="*/ 8946464 w 8946464"/>
              <a:gd name="connsiteY14" fmla="*/ 1437012 h 5526968"/>
              <a:gd name="connsiteX15" fmla="*/ 8946464 w 8946464"/>
              <a:gd name="connsiteY15" fmla="*/ 2238422 h 5526968"/>
              <a:gd name="connsiteX16" fmla="*/ 8946464 w 8946464"/>
              <a:gd name="connsiteY16" fmla="*/ 2984563 h 5526968"/>
              <a:gd name="connsiteX17" fmla="*/ 8946464 w 8946464"/>
              <a:gd name="connsiteY17" fmla="*/ 3564894 h 5526968"/>
              <a:gd name="connsiteX18" fmla="*/ 8946464 w 8946464"/>
              <a:gd name="connsiteY18" fmla="*/ 4311035 h 5526968"/>
              <a:gd name="connsiteX19" fmla="*/ 8946464 w 8946464"/>
              <a:gd name="connsiteY19" fmla="*/ 5526968 h 5526968"/>
              <a:gd name="connsiteX20" fmla="*/ 8437204 w 8946464"/>
              <a:gd name="connsiteY20" fmla="*/ 5526968 h 5526968"/>
              <a:gd name="connsiteX21" fmla="*/ 8017408 w 8946464"/>
              <a:gd name="connsiteY21" fmla="*/ 5526968 h 5526968"/>
              <a:gd name="connsiteX22" fmla="*/ 7418683 w 8946464"/>
              <a:gd name="connsiteY22" fmla="*/ 5526968 h 5526968"/>
              <a:gd name="connsiteX23" fmla="*/ 6641029 w 8946464"/>
              <a:gd name="connsiteY23" fmla="*/ 5526968 h 5526968"/>
              <a:gd name="connsiteX24" fmla="*/ 6131769 w 8946464"/>
              <a:gd name="connsiteY24" fmla="*/ 5526968 h 5526968"/>
              <a:gd name="connsiteX25" fmla="*/ 5264650 w 8946464"/>
              <a:gd name="connsiteY25" fmla="*/ 5526968 h 5526968"/>
              <a:gd name="connsiteX26" fmla="*/ 4397531 w 8946464"/>
              <a:gd name="connsiteY26" fmla="*/ 5526968 h 5526968"/>
              <a:gd name="connsiteX27" fmla="*/ 3709342 w 8946464"/>
              <a:gd name="connsiteY27" fmla="*/ 5526968 h 5526968"/>
              <a:gd name="connsiteX28" fmla="*/ 2842223 w 8946464"/>
              <a:gd name="connsiteY28" fmla="*/ 5526968 h 5526968"/>
              <a:gd name="connsiteX29" fmla="*/ 2154033 w 8946464"/>
              <a:gd name="connsiteY29" fmla="*/ 5526968 h 5526968"/>
              <a:gd name="connsiteX30" fmla="*/ 1376379 w 8946464"/>
              <a:gd name="connsiteY30" fmla="*/ 5526968 h 5526968"/>
              <a:gd name="connsiteX31" fmla="*/ 956583 w 8946464"/>
              <a:gd name="connsiteY31" fmla="*/ 5526968 h 5526968"/>
              <a:gd name="connsiteX32" fmla="*/ 0 w 8946464"/>
              <a:gd name="connsiteY32" fmla="*/ 5526968 h 5526968"/>
              <a:gd name="connsiteX33" fmla="*/ 0 w 8946464"/>
              <a:gd name="connsiteY33" fmla="*/ 4891367 h 5526968"/>
              <a:gd name="connsiteX34" fmla="*/ 0 w 8946464"/>
              <a:gd name="connsiteY34" fmla="*/ 4255765 h 5526968"/>
              <a:gd name="connsiteX35" fmla="*/ 0 w 8946464"/>
              <a:gd name="connsiteY35" fmla="*/ 3675434 h 5526968"/>
              <a:gd name="connsiteX36" fmla="*/ 0 w 8946464"/>
              <a:gd name="connsiteY36" fmla="*/ 3039832 h 5526968"/>
              <a:gd name="connsiteX37" fmla="*/ 0 w 8946464"/>
              <a:gd name="connsiteY37" fmla="*/ 2293692 h 5526968"/>
              <a:gd name="connsiteX38" fmla="*/ 0 w 8946464"/>
              <a:gd name="connsiteY38" fmla="*/ 1713360 h 5526968"/>
              <a:gd name="connsiteX39" fmla="*/ 0 w 8946464"/>
              <a:gd name="connsiteY39" fmla="*/ 1188298 h 5526968"/>
              <a:gd name="connsiteX40" fmla="*/ 0 w 8946464"/>
              <a:gd name="connsiteY40" fmla="*/ 0 h 552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946464" h="5526968" fill="none" extrusionOk="0">
                <a:moveTo>
                  <a:pt x="0" y="0"/>
                </a:moveTo>
                <a:cubicBezTo>
                  <a:pt x="162090" y="-29607"/>
                  <a:pt x="513738" y="8219"/>
                  <a:pt x="688190" y="0"/>
                </a:cubicBezTo>
                <a:cubicBezTo>
                  <a:pt x="862642" y="-8219"/>
                  <a:pt x="1181606" y="-28435"/>
                  <a:pt x="1555308" y="0"/>
                </a:cubicBezTo>
                <a:cubicBezTo>
                  <a:pt x="1929010" y="28435"/>
                  <a:pt x="1983154" y="17457"/>
                  <a:pt x="2154033" y="0"/>
                </a:cubicBezTo>
                <a:cubicBezTo>
                  <a:pt x="2324912" y="-17457"/>
                  <a:pt x="2606830" y="-776"/>
                  <a:pt x="2752758" y="0"/>
                </a:cubicBezTo>
                <a:cubicBezTo>
                  <a:pt x="2898687" y="776"/>
                  <a:pt x="3107060" y="8976"/>
                  <a:pt x="3440948" y="0"/>
                </a:cubicBezTo>
                <a:cubicBezTo>
                  <a:pt x="3774836" y="-8976"/>
                  <a:pt x="3878591" y="-28176"/>
                  <a:pt x="4218602" y="0"/>
                </a:cubicBezTo>
                <a:cubicBezTo>
                  <a:pt x="4558613" y="28176"/>
                  <a:pt x="4615176" y="21182"/>
                  <a:pt x="4996256" y="0"/>
                </a:cubicBezTo>
                <a:cubicBezTo>
                  <a:pt x="5377336" y="-21182"/>
                  <a:pt x="5561148" y="31634"/>
                  <a:pt x="5773910" y="0"/>
                </a:cubicBezTo>
                <a:cubicBezTo>
                  <a:pt x="5986672" y="-31634"/>
                  <a:pt x="6464337" y="15389"/>
                  <a:pt x="6641029" y="0"/>
                </a:cubicBezTo>
                <a:cubicBezTo>
                  <a:pt x="6817721" y="-15389"/>
                  <a:pt x="7161322" y="22562"/>
                  <a:pt x="7329219" y="0"/>
                </a:cubicBezTo>
                <a:cubicBezTo>
                  <a:pt x="7497116" y="-22562"/>
                  <a:pt x="7848559" y="-15216"/>
                  <a:pt x="8106873" y="0"/>
                </a:cubicBezTo>
                <a:cubicBezTo>
                  <a:pt x="8365187" y="15216"/>
                  <a:pt x="8662416" y="16033"/>
                  <a:pt x="8946464" y="0"/>
                </a:cubicBezTo>
                <a:cubicBezTo>
                  <a:pt x="8966981" y="314907"/>
                  <a:pt x="8978099" y="403568"/>
                  <a:pt x="8946464" y="690871"/>
                </a:cubicBezTo>
                <a:cubicBezTo>
                  <a:pt x="8914829" y="978174"/>
                  <a:pt x="8969952" y="1150112"/>
                  <a:pt x="8946464" y="1437012"/>
                </a:cubicBezTo>
                <a:cubicBezTo>
                  <a:pt x="8922976" y="1723912"/>
                  <a:pt x="8921461" y="2034717"/>
                  <a:pt x="8946464" y="2238422"/>
                </a:cubicBezTo>
                <a:cubicBezTo>
                  <a:pt x="8971468" y="2442127"/>
                  <a:pt x="8980634" y="2748146"/>
                  <a:pt x="8946464" y="2984563"/>
                </a:cubicBezTo>
                <a:cubicBezTo>
                  <a:pt x="8912294" y="3220980"/>
                  <a:pt x="8953061" y="3323553"/>
                  <a:pt x="8946464" y="3564894"/>
                </a:cubicBezTo>
                <a:cubicBezTo>
                  <a:pt x="8939867" y="3806235"/>
                  <a:pt x="8929918" y="4051899"/>
                  <a:pt x="8946464" y="4311035"/>
                </a:cubicBezTo>
                <a:cubicBezTo>
                  <a:pt x="8963010" y="4570171"/>
                  <a:pt x="8960118" y="4919421"/>
                  <a:pt x="8946464" y="5526968"/>
                </a:cubicBezTo>
                <a:cubicBezTo>
                  <a:pt x="8733181" y="5549846"/>
                  <a:pt x="8690950" y="5502915"/>
                  <a:pt x="8437204" y="5526968"/>
                </a:cubicBezTo>
                <a:cubicBezTo>
                  <a:pt x="8183458" y="5551021"/>
                  <a:pt x="8176325" y="5546485"/>
                  <a:pt x="8017408" y="5526968"/>
                </a:cubicBezTo>
                <a:cubicBezTo>
                  <a:pt x="7858491" y="5507451"/>
                  <a:pt x="7606187" y="5517715"/>
                  <a:pt x="7418683" y="5526968"/>
                </a:cubicBezTo>
                <a:cubicBezTo>
                  <a:pt x="7231179" y="5536221"/>
                  <a:pt x="6972159" y="5509357"/>
                  <a:pt x="6641029" y="5526968"/>
                </a:cubicBezTo>
                <a:cubicBezTo>
                  <a:pt x="6309899" y="5544579"/>
                  <a:pt x="6246138" y="5506580"/>
                  <a:pt x="6131769" y="5526968"/>
                </a:cubicBezTo>
                <a:cubicBezTo>
                  <a:pt x="6017400" y="5547356"/>
                  <a:pt x="5484603" y="5562804"/>
                  <a:pt x="5264650" y="5526968"/>
                </a:cubicBezTo>
                <a:cubicBezTo>
                  <a:pt x="5044697" y="5491132"/>
                  <a:pt x="4572605" y="5567163"/>
                  <a:pt x="4397531" y="5526968"/>
                </a:cubicBezTo>
                <a:cubicBezTo>
                  <a:pt x="4222457" y="5486773"/>
                  <a:pt x="3879055" y="5497196"/>
                  <a:pt x="3709342" y="5526968"/>
                </a:cubicBezTo>
                <a:cubicBezTo>
                  <a:pt x="3539629" y="5556740"/>
                  <a:pt x="3138815" y="5517182"/>
                  <a:pt x="2842223" y="5526968"/>
                </a:cubicBezTo>
                <a:cubicBezTo>
                  <a:pt x="2545631" y="5536754"/>
                  <a:pt x="2390157" y="5533133"/>
                  <a:pt x="2154033" y="5526968"/>
                </a:cubicBezTo>
                <a:cubicBezTo>
                  <a:pt x="1917909" y="5520804"/>
                  <a:pt x="1574564" y="5532061"/>
                  <a:pt x="1376379" y="5526968"/>
                </a:cubicBezTo>
                <a:cubicBezTo>
                  <a:pt x="1178194" y="5521875"/>
                  <a:pt x="1156208" y="5536676"/>
                  <a:pt x="956583" y="5526968"/>
                </a:cubicBezTo>
                <a:cubicBezTo>
                  <a:pt x="756958" y="5517260"/>
                  <a:pt x="384846" y="5488773"/>
                  <a:pt x="0" y="5526968"/>
                </a:cubicBezTo>
                <a:cubicBezTo>
                  <a:pt x="19404" y="5357474"/>
                  <a:pt x="-15259" y="5126626"/>
                  <a:pt x="0" y="4891367"/>
                </a:cubicBezTo>
                <a:cubicBezTo>
                  <a:pt x="15259" y="4656108"/>
                  <a:pt x="25709" y="4516198"/>
                  <a:pt x="0" y="4255765"/>
                </a:cubicBezTo>
                <a:cubicBezTo>
                  <a:pt x="-25709" y="3995332"/>
                  <a:pt x="-21567" y="3902837"/>
                  <a:pt x="0" y="3675434"/>
                </a:cubicBezTo>
                <a:cubicBezTo>
                  <a:pt x="21567" y="3448031"/>
                  <a:pt x="13536" y="3303987"/>
                  <a:pt x="0" y="3039832"/>
                </a:cubicBezTo>
                <a:cubicBezTo>
                  <a:pt x="-13536" y="2775677"/>
                  <a:pt x="-25211" y="2504696"/>
                  <a:pt x="0" y="2293692"/>
                </a:cubicBezTo>
                <a:cubicBezTo>
                  <a:pt x="25211" y="2082688"/>
                  <a:pt x="24118" y="1881007"/>
                  <a:pt x="0" y="1713360"/>
                </a:cubicBezTo>
                <a:cubicBezTo>
                  <a:pt x="-24118" y="1545713"/>
                  <a:pt x="-1629" y="1442105"/>
                  <a:pt x="0" y="1188298"/>
                </a:cubicBezTo>
                <a:cubicBezTo>
                  <a:pt x="1629" y="934491"/>
                  <a:pt x="48346" y="341547"/>
                  <a:pt x="0" y="0"/>
                </a:cubicBezTo>
                <a:close/>
              </a:path>
              <a:path w="8946464" h="5526968" stroke="0" extrusionOk="0">
                <a:moveTo>
                  <a:pt x="0" y="0"/>
                </a:moveTo>
                <a:cubicBezTo>
                  <a:pt x="238289" y="-11499"/>
                  <a:pt x="462308" y="2676"/>
                  <a:pt x="598725" y="0"/>
                </a:cubicBezTo>
                <a:cubicBezTo>
                  <a:pt x="735142" y="-2676"/>
                  <a:pt x="912149" y="6249"/>
                  <a:pt x="1018521" y="0"/>
                </a:cubicBezTo>
                <a:cubicBezTo>
                  <a:pt x="1124893" y="-6249"/>
                  <a:pt x="1524902" y="-23329"/>
                  <a:pt x="1885639" y="0"/>
                </a:cubicBezTo>
                <a:cubicBezTo>
                  <a:pt x="2246376" y="23329"/>
                  <a:pt x="2356951" y="2572"/>
                  <a:pt x="2484364" y="0"/>
                </a:cubicBezTo>
                <a:cubicBezTo>
                  <a:pt x="2611778" y="-2572"/>
                  <a:pt x="2850456" y="-9283"/>
                  <a:pt x="3083089" y="0"/>
                </a:cubicBezTo>
                <a:cubicBezTo>
                  <a:pt x="3315723" y="9283"/>
                  <a:pt x="3596956" y="31379"/>
                  <a:pt x="3950208" y="0"/>
                </a:cubicBezTo>
                <a:cubicBezTo>
                  <a:pt x="4303460" y="-31379"/>
                  <a:pt x="4240041" y="18782"/>
                  <a:pt x="4459468" y="0"/>
                </a:cubicBezTo>
                <a:cubicBezTo>
                  <a:pt x="4678895" y="-18782"/>
                  <a:pt x="5079250" y="35470"/>
                  <a:pt x="5326587" y="0"/>
                </a:cubicBezTo>
                <a:cubicBezTo>
                  <a:pt x="5573924" y="-35470"/>
                  <a:pt x="5794400" y="32078"/>
                  <a:pt x="6193706" y="0"/>
                </a:cubicBezTo>
                <a:cubicBezTo>
                  <a:pt x="6593012" y="-32078"/>
                  <a:pt x="6603165" y="-20870"/>
                  <a:pt x="6881895" y="0"/>
                </a:cubicBezTo>
                <a:cubicBezTo>
                  <a:pt x="7160625" y="20870"/>
                  <a:pt x="7353618" y="-20652"/>
                  <a:pt x="7749014" y="0"/>
                </a:cubicBezTo>
                <a:cubicBezTo>
                  <a:pt x="8144410" y="20652"/>
                  <a:pt x="8116257" y="11303"/>
                  <a:pt x="8347739" y="0"/>
                </a:cubicBezTo>
                <a:cubicBezTo>
                  <a:pt x="8579222" y="-11303"/>
                  <a:pt x="8768000" y="-10276"/>
                  <a:pt x="8946464" y="0"/>
                </a:cubicBezTo>
                <a:cubicBezTo>
                  <a:pt x="8968100" y="246149"/>
                  <a:pt x="8958281" y="441753"/>
                  <a:pt x="8946464" y="746141"/>
                </a:cubicBezTo>
                <a:cubicBezTo>
                  <a:pt x="8934647" y="1050529"/>
                  <a:pt x="8964888" y="1163044"/>
                  <a:pt x="8946464" y="1437012"/>
                </a:cubicBezTo>
                <a:cubicBezTo>
                  <a:pt x="8928040" y="1710980"/>
                  <a:pt x="8963675" y="1797042"/>
                  <a:pt x="8946464" y="2127883"/>
                </a:cubicBezTo>
                <a:cubicBezTo>
                  <a:pt x="8929253" y="2458724"/>
                  <a:pt x="8962682" y="2687556"/>
                  <a:pt x="8946464" y="2874023"/>
                </a:cubicBezTo>
                <a:cubicBezTo>
                  <a:pt x="8930246" y="3060490"/>
                  <a:pt x="8960269" y="3257787"/>
                  <a:pt x="8946464" y="3620164"/>
                </a:cubicBezTo>
                <a:cubicBezTo>
                  <a:pt x="8932659" y="3982541"/>
                  <a:pt x="8937926" y="4025030"/>
                  <a:pt x="8946464" y="4366305"/>
                </a:cubicBezTo>
                <a:cubicBezTo>
                  <a:pt x="8955002" y="4707580"/>
                  <a:pt x="8944726" y="4712785"/>
                  <a:pt x="8946464" y="4891367"/>
                </a:cubicBezTo>
                <a:cubicBezTo>
                  <a:pt x="8948202" y="5069949"/>
                  <a:pt x="8918535" y="5279479"/>
                  <a:pt x="8946464" y="5526968"/>
                </a:cubicBezTo>
                <a:cubicBezTo>
                  <a:pt x="8668139" y="5544919"/>
                  <a:pt x="8375640" y="5554931"/>
                  <a:pt x="8168810" y="5526968"/>
                </a:cubicBezTo>
                <a:cubicBezTo>
                  <a:pt x="7961980" y="5499005"/>
                  <a:pt x="7893941" y="5508338"/>
                  <a:pt x="7659550" y="5526968"/>
                </a:cubicBezTo>
                <a:cubicBezTo>
                  <a:pt x="7425159" y="5545598"/>
                  <a:pt x="7289933" y="5545812"/>
                  <a:pt x="6971360" y="5526968"/>
                </a:cubicBezTo>
                <a:cubicBezTo>
                  <a:pt x="6652787" y="5508125"/>
                  <a:pt x="6677646" y="5547876"/>
                  <a:pt x="6551564" y="5526968"/>
                </a:cubicBezTo>
                <a:cubicBezTo>
                  <a:pt x="6425482" y="5506060"/>
                  <a:pt x="6241264" y="5508755"/>
                  <a:pt x="6131769" y="5526968"/>
                </a:cubicBezTo>
                <a:cubicBezTo>
                  <a:pt x="6022275" y="5545181"/>
                  <a:pt x="5672053" y="5530448"/>
                  <a:pt x="5443579" y="5526968"/>
                </a:cubicBezTo>
                <a:cubicBezTo>
                  <a:pt x="5215105" y="5523489"/>
                  <a:pt x="5107484" y="5543056"/>
                  <a:pt x="4934319" y="5526968"/>
                </a:cubicBezTo>
                <a:cubicBezTo>
                  <a:pt x="4761154" y="5510880"/>
                  <a:pt x="4365100" y="5544479"/>
                  <a:pt x="4156665" y="5526968"/>
                </a:cubicBezTo>
                <a:cubicBezTo>
                  <a:pt x="3948230" y="5509457"/>
                  <a:pt x="3871188" y="5547717"/>
                  <a:pt x="3647405" y="5526968"/>
                </a:cubicBezTo>
                <a:cubicBezTo>
                  <a:pt x="3423622" y="5506219"/>
                  <a:pt x="3236317" y="5525481"/>
                  <a:pt x="2869750" y="5526968"/>
                </a:cubicBezTo>
                <a:cubicBezTo>
                  <a:pt x="2503183" y="5528455"/>
                  <a:pt x="2640781" y="5509971"/>
                  <a:pt x="2449955" y="5526968"/>
                </a:cubicBezTo>
                <a:cubicBezTo>
                  <a:pt x="2259130" y="5543965"/>
                  <a:pt x="1916794" y="5562363"/>
                  <a:pt x="1672301" y="5526968"/>
                </a:cubicBezTo>
                <a:cubicBezTo>
                  <a:pt x="1427808" y="5491573"/>
                  <a:pt x="1382751" y="5521615"/>
                  <a:pt x="1163040" y="5526968"/>
                </a:cubicBezTo>
                <a:cubicBezTo>
                  <a:pt x="943329" y="5532321"/>
                  <a:pt x="875954" y="5509893"/>
                  <a:pt x="743245" y="5526968"/>
                </a:cubicBezTo>
                <a:cubicBezTo>
                  <a:pt x="610536" y="5544043"/>
                  <a:pt x="256448" y="5555782"/>
                  <a:pt x="0" y="5526968"/>
                </a:cubicBezTo>
                <a:cubicBezTo>
                  <a:pt x="-30209" y="5316841"/>
                  <a:pt x="-32291" y="5041910"/>
                  <a:pt x="0" y="4780827"/>
                </a:cubicBezTo>
                <a:cubicBezTo>
                  <a:pt x="32291" y="4519744"/>
                  <a:pt x="7810" y="4433969"/>
                  <a:pt x="0" y="4200496"/>
                </a:cubicBezTo>
                <a:cubicBezTo>
                  <a:pt x="-7810" y="3967023"/>
                  <a:pt x="-8007" y="3850477"/>
                  <a:pt x="0" y="3675434"/>
                </a:cubicBezTo>
                <a:cubicBezTo>
                  <a:pt x="8007" y="3500391"/>
                  <a:pt x="301" y="3391447"/>
                  <a:pt x="0" y="3150372"/>
                </a:cubicBezTo>
                <a:cubicBezTo>
                  <a:pt x="-301" y="2909297"/>
                  <a:pt x="-17615" y="2640727"/>
                  <a:pt x="0" y="2404231"/>
                </a:cubicBezTo>
                <a:cubicBezTo>
                  <a:pt x="17615" y="2167735"/>
                  <a:pt x="7483" y="1999129"/>
                  <a:pt x="0" y="1879169"/>
                </a:cubicBezTo>
                <a:cubicBezTo>
                  <a:pt x="-7483" y="1759209"/>
                  <a:pt x="10121" y="1483285"/>
                  <a:pt x="0" y="1188298"/>
                </a:cubicBezTo>
                <a:cubicBezTo>
                  <a:pt x="-10121" y="893311"/>
                  <a:pt x="5036" y="869826"/>
                  <a:pt x="0" y="607966"/>
                </a:cubicBezTo>
                <a:cubicBezTo>
                  <a:pt x="-5036" y="346106"/>
                  <a:pt x="-10072" y="165644"/>
                  <a:pt x="0" y="0"/>
                </a:cubicBezTo>
                <a:close/>
              </a:path>
            </a:pathLst>
          </a:custGeom>
          <a:ln w="381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184517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5B0D5D2-CD15-6644-A7DD-6E1E2EFC2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94" y="198304"/>
            <a:ext cx="7600013" cy="6461393"/>
          </a:xfrm>
          <a:custGeom>
            <a:avLst/>
            <a:gdLst>
              <a:gd name="connsiteX0" fmla="*/ 0 w 7600013"/>
              <a:gd name="connsiteY0" fmla="*/ 0 h 6461393"/>
              <a:gd name="connsiteX1" fmla="*/ 690910 w 7600013"/>
              <a:gd name="connsiteY1" fmla="*/ 0 h 6461393"/>
              <a:gd name="connsiteX2" fmla="*/ 1305820 w 7600013"/>
              <a:gd name="connsiteY2" fmla="*/ 0 h 6461393"/>
              <a:gd name="connsiteX3" fmla="*/ 2148731 w 7600013"/>
              <a:gd name="connsiteY3" fmla="*/ 0 h 6461393"/>
              <a:gd name="connsiteX4" fmla="*/ 2611641 w 7600013"/>
              <a:gd name="connsiteY4" fmla="*/ 0 h 6461393"/>
              <a:gd name="connsiteX5" fmla="*/ 3226551 w 7600013"/>
              <a:gd name="connsiteY5" fmla="*/ 0 h 6461393"/>
              <a:gd name="connsiteX6" fmla="*/ 3765461 w 7600013"/>
              <a:gd name="connsiteY6" fmla="*/ 0 h 6461393"/>
              <a:gd name="connsiteX7" fmla="*/ 4380371 w 7600013"/>
              <a:gd name="connsiteY7" fmla="*/ 0 h 6461393"/>
              <a:gd name="connsiteX8" fmla="*/ 4843281 w 7600013"/>
              <a:gd name="connsiteY8" fmla="*/ 0 h 6461393"/>
              <a:gd name="connsiteX9" fmla="*/ 5382191 w 7600013"/>
              <a:gd name="connsiteY9" fmla="*/ 0 h 6461393"/>
              <a:gd name="connsiteX10" fmla="*/ 6073101 w 7600013"/>
              <a:gd name="connsiteY10" fmla="*/ 0 h 6461393"/>
              <a:gd name="connsiteX11" fmla="*/ 6764012 w 7600013"/>
              <a:gd name="connsiteY11" fmla="*/ 0 h 6461393"/>
              <a:gd name="connsiteX12" fmla="*/ 7600013 w 7600013"/>
              <a:gd name="connsiteY12" fmla="*/ 0 h 6461393"/>
              <a:gd name="connsiteX13" fmla="*/ 7600013 w 7600013"/>
              <a:gd name="connsiteY13" fmla="*/ 581525 h 6461393"/>
              <a:gd name="connsiteX14" fmla="*/ 7600013 w 7600013"/>
              <a:gd name="connsiteY14" fmla="*/ 1292279 h 6461393"/>
              <a:gd name="connsiteX15" fmla="*/ 7600013 w 7600013"/>
              <a:gd name="connsiteY15" fmla="*/ 2003032 h 6461393"/>
              <a:gd name="connsiteX16" fmla="*/ 7600013 w 7600013"/>
              <a:gd name="connsiteY16" fmla="*/ 2519943 h 6461393"/>
              <a:gd name="connsiteX17" fmla="*/ 7600013 w 7600013"/>
              <a:gd name="connsiteY17" fmla="*/ 3166083 h 6461393"/>
              <a:gd name="connsiteX18" fmla="*/ 7600013 w 7600013"/>
              <a:gd name="connsiteY18" fmla="*/ 3747608 h 6461393"/>
              <a:gd name="connsiteX19" fmla="*/ 7600013 w 7600013"/>
              <a:gd name="connsiteY19" fmla="*/ 4522975 h 6461393"/>
              <a:gd name="connsiteX20" fmla="*/ 7600013 w 7600013"/>
              <a:gd name="connsiteY20" fmla="*/ 5169114 h 6461393"/>
              <a:gd name="connsiteX21" fmla="*/ 7600013 w 7600013"/>
              <a:gd name="connsiteY21" fmla="*/ 5815254 h 6461393"/>
              <a:gd name="connsiteX22" fmla="*/ 7600013 w 7600013"/>
              <a:gd name="connsiteY22" fmla="*/ 6461393 h 6461393"/>
              <a:gd name="connsiteX23" fmla="*/ 6757102 w 7600013"/>
              <a:gd name="connsiteY23" fmla="*/ 6461393 h 6461393"/>
              <a:gd name="connsiteX24" fmla="*/ 6218192 w 7600013"/>
              <a:gd name="connsiteY24" fmla="*/ 6461393 h 6461393"/>
              <a:gd name="connsiteX25" fmla="*/ 5603282 w 7600013"/>
              <a:gd name="connsiteY25" fmla="*/ 6461393 h 6461393"/>
              <a:gd name="connsiteX26" fmla="*/ 4836372 w 7600013"/>
              <a:gd name="connsiteY26" fmla="*/ 6461393 h 6461393"/>
              <a:gd name="connsiteX27" fmla="*/ 4373462 w 7600013"/>
              <a:gd name="connsiteY27" fmla="*/ 6461393 h 6461393"/>
              <a:gd name="connsiteX28" fmla="*/ 3758552 w 7600013"/>
              <a:gd name="connsiteY28" fmla="*/ 6461393 h 6461393"/>
              <a:gd name="connsiteX29" fmla="*/ 3143642 w 7600013"/>
              <a:gd name="connsiteY29" fmla="*/ 6461393 h 6461393"/>
              <a:gd name="connsiteX30" fmla="*/ 2300731 w 7600013"/>
              <a:gd name="connsiteY30" fmla="*/ 6461393 h 6461393"/>
              <a:gd name="connsiteX31" fmla="*/ 1457821 w 7600013"/>
              <a:gd name="connsiteY31" fmla="*/ 6461393 h 6461393"/>
              <a:gd name="connsiteX32" fmla="*/ 994911 w 7600013"/>
              <a:gd name="connsiteY32" fmla="*/ 6461393 h 6461393"/>
              <a:gd name="connsiteX33" fmla="*/ 0 w 7600013"/>
              <a:gd name="connsiteY33" fmla="*/ 6461393 h 6461393"/>
              <a:gd name="connsiteX34" fmla="*/ 0 w 7600013"/>
              <a:gd name="connsiteY34" fmla="*/ 5686026 h 6461393"/>
              <a:gd name="connsiteX35" fmla="*/ 0 w 7600013"/>
              <a:gd name="connsiteY35" fmla="*/ 4975273 h 6461393"/>
              <a:gd name="connsiteX36" fmla="*/ 0 w 7600013"/>
              <a:gd name="connsiteY36" fmla="*/ 4329133 h 6461393"/>
              <a:gd name="connsiteX37" fmla="*/ 0 w 7600013"/>
              <a:gd name="connsiteY37" fmla="*/ 3812222 h 6461393"/>
              <a:gd name="connsiteX38" fmla="*/ 0 w 7600013"/>
              <a:gd name="connsiteY38" fmla="*/ 3230697 h 6461393"/>
              <a:gd name="connsiteX39" fmla="*/ 0 w 7600013"/>
              <a:gd name="connsiteY39" fmla="*/ 2584557 h 6461393"/>
              <a:gd name="connsiteX40" fmla="*/ 0 w 7600013"/>
              <a:gd name="connsiteY40" fmla="*/ 2003032 h 6461393"/>
              <a:gd name="connsiteX41" fmla="*/ 0 w 7600013"/>
              <a:gd name="connsiteY41" fmla="*/ 1486120 h 6461393"/>
              <a:gd name="connsiteX42" fmla="*/ 0 w 7600013"/>
              <a:gd name="connsiteY42" fmla="*/ 710753 h 6461393"/>
              <a:gd name="connsiteX43" fmla="*/ 0 w 7600013"/>
              <a:gd name="connsiteY43" fmla="*/ 0 h 646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600013" h="6461393" fill="none" extrusionOk="0">
                <a:moveTo>
                  <a:pt x="0" y="0"/>
                </a:moveTo>
                <a:cubicBezTo>
                  <a:pt x="216307" y="12301"/>
                  <a:pt x="396072" y="31160"/>
                  <a:pt x="690910" y="0"/>
                </a:cubicBezTo>
                <a:cubicBezTo>
                  <a:pt x="985748" y="-31160"/>
                  <a:pt x="1078759" y="11429"/>
                  <a:pt x="1305820" y="0"/>
                </a:cubicBezTo>
                <a:cubicBezTo>
                  <a:pt x="1532881" y="-11429"/>
                  <a:pt x="1741649" y="-28950"/>
                  <a:pt x="2148731" y="0"/>
                </a:cubicBezTo>
                <a:cubicBezTo>
                  <a:pt x="2555813" y="28950"/>
                  <a:pt x="2453374" y="183"/>
                  <a:pt x="2611641" y="0"/>
                </a:cubicBezTo>
                <a:cubicBezTo>
                  <a:pt x="2769908" y="-183"/>
                  <a:pt x="3000141" y="22908"/>
                  <a:pt x="3226551" y="0"/>
                </a:cubicBezTo>
                <a:cubicBezTo>
                  <a:pt x="3452961" y="-22908"/>
                  <a:pt x="3641262" y="13890"/>
                  <a:pt x="3765461" y="0"/>
                </a:cubicBezTo>
                <a:cubicBezTo>
                  <a:pt x="3889660" y="-13890"/>
                  <a:pt x="4226215" y="-7396"/>
                  <a:pt x="4380371" y="0"/>
                </a:cubicBezTo>
                <a:cubicBezTo>
                  <a:pt x="4534527" y="7396"/>
                  <a:pt x="4624006" y="-14240"/>
                  <a:pt x="4843281" y="0"/>
                </a:cubicBezTo>
                <a:cubicBezTo>
                  <a:pt x="5062556" y="14240"/>
                  <a:pt x="5161982" y="4446"/>
                  <a:pt x="5382191" y="0"/>
                </a:cubicBezTo>
                <a:cubicBezTo>
                  <a:pt x="5602400" y="-4446"/>
                  <a:pt x="5931228" y="17901"/>
                  <a:pt x="6073101" y="0"/>
                </a:cubicBezTo>
                <a:cubicBezTo>
                  <a:pt x="6214974" y="-17901"/>
                  <a:pt x="6482746" y="22708"/>
                  <a:pt x="6764012" y="0"/>
                </a:cubicBezTo>
                <a:cubicBezTo>
                  <a:pt x="7045278" y="-22708"/>
                  <a:pt x="7303395" y="5852"/>
                  <a:pt x="7600013" y="0"/>
                </a:cubicBezTo>
                <a:cubicBezTo>
                  <a:pt x="7571556" y="204376"/>
                  <a:pt x="7578941" y="408560"/>
                  <a:pt x="7600013" y="581525"/>
                </a:cubicBezTo>
                <a:cubicBezTo>
                  <a:pt x="7621085" y="754491"/>
                  <a:pt x="7590082" y="1015055"/>
                  <a:pt x="7600013" y="1292279"/>
                </a:cubicBezTo>
                <a:cubicBezTo>
                  <a:pt x="7609944" y="1569503"/>
                  <a:pt x="7570861" y="1836034"/>
                  <a:pt x="7600013" y="2003032"/>
                </a:cubicBezTo>
                <a:cubicBezTo>
                  <a:pt x="7629165" y="2170030"/>
                  <a:pt x="7599297" y="2281500"/>
                  <a:pt x="7600013" y="2519943"/>
                </a:cubicBezTo>
                <a:cubicBezTo>
                  <a:pt x="7600729" y="2758386"/>
                  <a:pt x="7602083" y="2847459"/>
                  <a:pt x="7600013" y="3166083"/>
                </a:cubicBezTo>
                <a:cubicBezTo>
                  <a:pt x="7597943" y="3484707"/>
                  <a:pt x="7610282" y="3507398"/>
                  <a:pt x="7600013" y="3747608"/>
                </a:cubicBezTo>
                <a:cubicBezTo>
                  <a:pt x="7589744" y="3987818"/>
                  <a:pt x="7565344" y="4279536"/>
                  <a:pt x="7600013" y="4522975"/>
                </a:cubicBezTo>
                <a:cubicBezTo>
                  <a:pt x="7634682" y="4766414"/>
                  <a:pt x="7588563" y="4884866"/>
                  <a:pt x="7600013" y="5169114"/>
                </a:cubicBezTo>
                <a:cubicBezTo>
                  <a:pt x="7611463" y="5453362"/>
                  <a:pt x="7600787" y="5564391"/>
                  <a:pt x="7600013" y="5815254"/>
                </a:cubicBezTo>
                <a:cubicBezTo>
                  <a:pt x="7599239" y="6066117"/>
                  <a:pt x="7587767" y="6179815"/>
                  <a:pt x="7600013" y="6461393"/>
                </a:cubicBezTo>
                <a:cubicBezTo>
                  <a:pt x="7222094" y="6469426"/>
                  <a:pt x="7099523" y="6492680"/>
                  <a:pt x="6757102" y="6461393"/>
                </a:cubicBezTo>
                <a:cubicBezTo>
                  <a:pt x="6414681" y="6430106"/>
                  <a:pt x="6417080" y="6487553"/>
                  <a:pt x="6218192" y="6461393"/>
                </a:cubicBezTo>
                <a:cubicBezTo>
                  <a:pt x="6019304" y="6435234"/>
                  <a:pt x="5747807" y="6441544"/>
                  <a:pt x="5603282" y="6461393"/>
                </a:cubicBezTo>
                <a:cubicBezTo>
                  <a:pt x="5458757" y="6481243"/>
                  <a:pt x="5067067" y="6494992"/>
                  <a:pt x="4836372" y="6461393"/>
                </a:cubicBezTo>
                <a:cubicBezTo>
                  <a:pt x="4605677" y="6427795"/>
                  <a:pt x="4506738" y="6480754"/>
                  <a:pt x="4373462" y="6461393"/>
                </a:cubicBezTo>
                <a:cubicBezTo>
                  <a:pt x="4240186" y="6442033"/>
                  <a:pt x="3896863" y="6443061"/>
                  <a:pt x="3758552" y="6461393"/>
                </a:cubicBezTo>
                <a:cubicBezTo>
                  <a:pt x="3620241" y="6479726"/>
                  <a:pt x="3385917" y="6452728"/>
                  <a:pt x="3143642" y="6461393"/>
                </a:cubicBezTo>
                <a:cubicBezTo>
                  <a:pt x="2901367" y="6470059"/>
                  <a:pt x="2583100" y="6461252"/>
                  <a:pt x="2300731" y="6461393"/>
                </a:cubicBezTo>
                <a:cubicBezTo>
                  <a:pt x="2018362" y="6461534"/>
                  <a:pt x="1795775" y="6454209"/>
                  <a:pt x="1457821" y="6461393"/>
                </a:cubicBezTo>
                <a:cubicBezTo>
                  <a:pt x="1119867" y="6468578"/>
                  <a:pt x="1136634" y="6459850"/>
                  <a:pt x="994911" y="6461393"/>
                </a:cubicBezTo>
                <a:cubicBezTo>
                  <a:pt x="853188" y="6462937"/>
                  <a:pt x="288986" y="6492076"/>
                  <a:pt x="0" y="6461393"/>
                </a:cubicBezTo>
                <a:cubicBezTo>
                  <a:pt x="-7202" y="6100054"/>
                  <a:pt x="-22982" y="5893863"/>
                  <a:pt x="0" y="5686026"/>
                </a:cubicBezTo>
                <a:cubicBezTo>
                  <a:pt x="22982" y="5478189"/>
                  <a:pt x="-11005" y="5286362"/>
                  <a:pt x="0" y="4975273"/>
                </a:cubicBezTo>
                <a:cubicBezTo>
                  <a:pt x="11005" y="4664184"/>
                  <a:pt x="15316" y="4544934"/>
                  <a:pt x="0" y="4329133"/>
                </a:cubicBezTo>
                <a:cubicBezTo>
                  <a:pt x="-15316" y="4113332"/>
                  <a:pt x="6900" y="4003631"/>
                  <a:pt x="0" y="3812222"/>
                </a:cubicBezTo>
                <a:cubicBezTo>
                  <a:pt x="-6900" y="3620813"/>
                  <a:pt x="8221" y="3439778"/>
                  <a:pt x="0" y="3230697"/>
                </a:cubicBezTo>
                <a:cubicBezTo>
                  <a:pt x="-8221" y="3021616"/>
                  <a:pt x="25922" y="2883044"/>
                  <a:pt x="0" y="2584557"/>
                </a:cubicBezTo>
                <a:cubicBezTo>
                  <a:pt x="-25922" y="2286070"/>
                  <a:pt x="19626" y="2269282"/>
                  <a:pt x="0" y="2003032"/>
                </a:cubicBezTo>
                <a:cubicBezTo>
                  <a:pt x="-19626" y="1736782"/>
                  <a:pt x="-9231" y="1632381"/>
                  <a:pt x="0" y="1486120"/>
                </a:cubicBezTo>
                <a:cubicBezTo>
                  <a:pt x="9231" y="1339859"/>
                  <a:pt x="-10871" y="929478"/>
                  <a:pt x="0" y="710753"/>
                </a:cubicBezTo>
                <a:cubicBezTo>
                  <a:pt x="10871" y="492028"/>
                  <a:pt x="-1783" y="337317"/>
                  <a:pt x="0" y="0"/>
                </a:cubicBezTo>
                <a:close/>
              </a:path>
              <a:path w="7600013" h="6461393" stroke="0" extrusionOk="0">
                <a:moveTo>
                  <a:pt x="0" y="0"/>
                </a:moveTo>
                <a:cubicBezTo>
                  <a:pt x="124435" y="19667"/>
                  <a:pt x="333453" y="-18470"/>
                  <a:pt x="614910" y="0"/>
                </a:cubicBezTo>
                <a:cubicBezTo>
                  <a:pt x="896367" y="18470"/>
                  <a:pt x="943389" y="-5496"/>
                  <a:pt x="1077820" y="0"/>
                </a:cubicBezTo>
                <a:cubicBezTo>
                  <a:pt x="1212251" y="5496"/>
                  <a:pt x="1567271" y="-25232"/>
                  <a:pt x="1844730" y="0"/>
                </a:cubicBezTo>
                <a:cubicBezTo>
                  <a:pt x="2122189" y="25232"/>
                  <a:pt x="2260273" y="-26827"/>
                  <a:pt x="2459641" y="0"/>
                </a:cubicBezTo>
                <a:cubicBezTo>
                  <a:pt x="2659009" y="26827"/>
                  <a:pt x="3131676" y="34170"/>
                  <a:pt x="3302551" y="0"/>
                </a:cubicBezTo>
                <a:cubicBezTo>
                  <a:pt x="3473426" y="-34170"/>
                  <a:pt x="3857418" y="39258"/>
                  <a:pt x="4145462" y="0"/>
                </a:cubicBezTo>
                <a:cubicBezTo>
                  <a:pt x="4433506" y="-39258"/>
                  <a:pt x="4632694" y="15504"/>
                  <a:pt x="4760372" y="0"/>
                </a:cubicBezTo>
                <a:cubicBezTo>
                  <a:pt x="4888050" y="-15504"/>
                  <a:pt x="5198508" y="-10804"/>
                  <a:pt x="5527282" y="0"/>
                </a:cubicBezTo>
                <a:cubicBezTo>
                  <a:pt x="5856056" y="10804"/>
                  <a:pt x="5770753" y="6932"/>
                  <a:pt x="5990192" y="0"/>
                </a:cubicBezTo>
                <a:cubicBezTo>
                  <a:pt x="6209631" y="-6932"/>
                  <a:pt x="6479051" y="-4261"/>
                  <a:pt x="6681102" y="0"/>
                </a:cubicBezTo>
                <a:cubicBezTo>
                  <a:pt x="6883153" y="4261"/>
                  <a:pt x="7322629" y="14748"/>
                  <a:pt x="7600013" y="0"/>
                </a:cubicBezTo>
                <a:cubicBezTo>
                  <a:pt x="7611809" y="147128"/>
                  <a:pt x="7588035" y="327190"/>
                  <a:pt x="7600013" y="452298"/>
                </a:cubicBezTo>
                <a:cubicBezTo>
                  <a:pt x="7611991" y="577406"/>
                  <a:pt x="7629223" y="953736"/>
                  <a:pt x="7600013" y="1227665"/>
                </a:cubicBezTo>
                <a:cubicBezTo>
                  <a:pt x="7570803" y="1501594"/>
                  <a:pt x="7586892" y="1649750"/>
                  <a:pt x="7600013" y="2003032"/>
                </a:cubicBezTo>
                <a:cubicBezTo>
                  <a:pt x="7613134" y="2356314"/>
                  <a:pt x="7584413" y="2517830"/>
                  <a:pt x="7600013" y="2778399"/>
                </a:cubicBezTo>
                <a:cubicBezTo>
                  <a:pt x="7615613" y="3038968"/>
                  <a:pt x="7589770" y="3135232"/>
                  <a:pt x="7600013" y="3359924"/>
                </a:cubicBezTo>
                <a:cubicBezTo>
                  <a:pt x="7610256" y="3584617"/>
                  <a:pt x="7582198" y="3646476"/>
                  <a:pt x="7600013" y="3812222"/>
                </a:cubicBezTo>
                <a:cubicBezTo>
                  <a:pt x="7617828" y="3977968"/>
                  <a:pt x="7573900" y="4269121"/>
                  <a:pt x="7600013" y="4458361"/>
                </a:cubicBezTo>
                <a:cubicBezTo>
                  <a:pt x="7626126" y="4647601"/>
                  <a:pt x="7585437" y="4934465"/>
                  <a:pt x="7600013" y="5169114"/>
                </a:cubicBezTo>
                <a:cubicBezTo>
                  <a:pt x="7614589" y="5403763"/>
                  <a:pt x="7599167" y="5588544"/>
                  <a:pt x="7600013" y="5815254"/>
                </a:cubicBezTo>
                <a:cubicBezTo>
                  <a:pt x="7600859" y="6041964"/>
                  <a:pt x="7611701" y="6283246"/>
                  <a:pt x="7600013" y="6461393"/>
                </a:cubicBezTo>
                <a:cubicBezTo>
                  <a:pt x="7332040" y="6482805"/>
                  <a:pt x="7186411" y="6445342"/>
                  <a:pt x="6985103" y="6461393"/>
                </a:cubicBezTo>
                <a:cubicBezTo>
                  <a:pt x="6783795" y="6477445"/>
                  <a:pt x="6555002" y="6458764"/>
                  <a:pt x="6218192" y="6461393"/>
                </a:cubicBezTo>
                <a:cubicBezTo>
                  <a:pt x="5881382" y="6464022"/>
                  <a:pt x="5617447" y="6425603"/>
                  <a:pt x="5451282" y="6461393"/>
                </a:cubicBezTo>
                <a:cubicBezTo>
                  <a:pt x="5285117" y="6497184"/>
                  <a:pt x="4848647" y="6494481"/>
                  <a:pt x="4608372" y="6461393"/>
                </a:cubicBezTo>
                <a:cubicBezTo>
                  <a:pt x="4368097" y="6428306"/>
                  <a:pt x="4234721" y="6434077"/>
                  <a:pt x="3917461" y="6461393"/>
                </a:cubicBezTo>
                <a:cubicBezTo>
                  <a:pt x="3600201" y="6488709"/>
                  <a:pt x="3492495" y="6445119"/>
                  <a:pt x="3378551" y="6461393"/>
                </a:cubicBezTo>
                <a:cubicBezTo>
                  <a:pt x="3264607" y="6477668"/>
                  <a:pt x="2942372" y="6470961"/>
                  <a:pt x="2763641" y="6461393"/>
                </a:cubicBezTo>
                <a:cubicBezTo>
                  <a:pt x="2584910" y="6451826"/>
                  <a:pt x="2391617" y="6482722"/>
                  <a:pt x="2148731" y="6461393"/>
                </a:cubicBezTo>
                <a:cubicBezTo>
                  <a:pt x="1905845" y="6440065"/>
                  <a:pt x="1913957" y="6484209"/>
                  <a:pt x="1685821" y="6461393"/>
                </a:cubicBezTo>
                <a:cubicBezTo>
                  <a:pt x="1457685" y="6438578"/>
                  <a:pt x="1314416" y="6432239"/>
                  <a:pt x="994911" y="6461393"/>
                </a:cubicBezTo>
                <a:cubicBezTo>
                  <a:pt x="675406" y="6490548"/>
                  <a:pt x="408909" y="6419395"/>
                  <a:pt x="0" y="6461393"/>
                </a:cubicBezTo>
                <a:cubicBezTo>
                  <a:pt x="5124" y="6330953"/>
                  <a:pt x="-22301" y="6229355"/>
                  <a:pt x="0" y="6009095"/>
                </a:cubicBezTo>
                <a:cubicBezTo>
                  <a:pt x="22301" y="5788835"/>
                  <a:pt x="1936" y="5443612"/>
                  <a:pt x="0" y="5298342"/>
                </a:cubicBezTo>
                <a:cubicBezTo>
                  <a:pt x="-1936" y="5153072"/>
                  <a:pt x="6290" y="4889557"/>
                  <a:pt x="0" y="4587589"/>
                </a:cubicBezTo>
                <a:cubicBezTo>
                  <a:pt x="-6290" y="4285621"/>
                  <a:pt x="22586" y="4298999"/>
                  <a:pt x="0" y="4135292"/>
                </a:cubicBezTo>
                <a:cubicBezTo>
                  <a:pt x="-22586" y="3971585"/>
                  <a:pt x="-31697" y="3643181"/>
                  <a:pt x="0" y="3489152"/>
                </a:cubicBezTo>
                <a:cubicBezTo>
                  <a:pt x="31697" y="3335123"/>
                  <a:pt x="-9289" y="3107574"/>
                  <a:pt x="0" y="2843013"/>
                </a:cubicBezTo>
                <a:cubicBezTo>
                  <a:pt x="9289" y="2578452"/>
                  <a:pt x="1692" y="2584374"/>
                  <a:pt x="0" y="2390715"/>
                </a:cubicBezTo>
                <a:cubicBezTo>
                  <a:pt x="-1692" y="2197056"/>
                  <a:pt x="19674" y="2114720"/>
                  <a:pt x="0" y="1873804"/>
                </a:cubicBezTo>
                <a:cubicBezTo>
                  <a:pt x="-19674" y="1632888"/>
                  <a:pt x="-34135" y="1309855"/>
                  <a:pt x="0" y="1163051"/>
                </a:cubicBezTo>
                <a:cubicBezTo>
                  <a:pt x="34135" y="1016247"/>
                  <a:pt x="-2863" y="720531"/>
                  <a:pt x="0" y="581525"/>
                </a:cubicBezTo>
                <a:cubicBezTo>
                  <a:pt x="2863" y="442519"/>
                  <a:pt x="-6237" y="256896"/>
                  <a:pt x="0" y="0"/>
                </a:cubicBezTo>
                <a:close/>
              </a:path>
            </a:pathLst>
          </a:custGeom>
          <a:ln w="381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41415668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477872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8035B3A-4ACC-CB48-8E10-D150A54CF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75" y="247880"/>
            <a:ext cx="7070250" cy="6362241"/>
          </a:xfrm>
          <a:custGeom>
            <a:avLst/>
            <a:gdLst>
              <a:gd name="connsiteX0" fmla="*/ 0 w 7070250"/>
              <a:gd name="connsiteY0" fmla="*/ 0 h 6362241"/>
              <a:gd name="connsiteX1" fmla="*/ 642750 w 7070250"/>
              <a:gd name="connsiteY1" fmla="*/ 0 h 6362241"/>
              <a:gd name="connsiteX2" fmla="*/ 1356203 w 7070250"/>
              <a:gd name="connsiteY2" fmla="*/ 0 h 6362241"/>
              <a:gd name="connsiteX3" fmla="*/ 1998953 w 7070250"/>
              <a:gd name="connsiteY3" fmla="*/ 0 h 6362241"/>
              <a:gd name="connsiteX4" fmla="*/ 2571000 w 7070250"/>
              <a:gd name="connsiteY4" fmla="*/ 0 h 6362241"/>
              <a:gd name="connsiteX5" fmla="*/ 3213750 w 7070250"/>
              <a:gd name="connsiteY5" fmla="*/ 0 h 6362241"/>
              <a:gd name="connsiteX6" fmla="*/ 3785798 w 7070250"/>
              <a:gd name="connsiteY6" fmla="*/ 0 h 6362241"/>
              <a:gd name="connsiteX7" fmla="*/ 4569953 w 7070250"/>
              <a:gd name="connsiteY7" fmla="*/ 0 h 6362241"/>
              <a:gd name="connsiteX8" fmla="*/ 5071298 w 7070250"/>
              <a:gd name="connsiteY8" fmla="*/ 0 h 6362241"/>
              <a:gd name="connsiteX9" fmla="*/ 5855453 w 7070250"/>
              <a:gd name="connsiteY9" fmla="*/ 0 h 6362241"/>
              <a:gd name="connsiteX10" fmla="*/ 6356798 w 7070250"/>
              <a:gd name="connsiteY10" fmla="*/ 0 h 6362241"/>
              <a:gd name="connsiteX11" fmla="*/ 7070250 w 7070250"/>
              <a:gd name="connsiteY11" fmla="*/ 0 h 6362241"/>
              <a:gd name="connsiteX12" fmla="*/ 7070250 w 7070250"/>
              <a:gd name="connsiteY12" fmla="*/ 572602 h 6362241"/>
              <a:gd name="connsiteX13" fmla="*/ 7070250 w 7070250"/>
              <a:gd name="connsiteY13" fmla="*/ 1081581 h 6362241"/>
              <a:gd name="connsiteX14" fmla="*/ 7070250 w 7070250"/>
              <a:gd name="connsiteY14" fmla="*/ 1845050 h 6362241"/>
              <a:gd name="connsiteX15" fmla="*/ 7070250 w 7070250"/>
              <a:gd name="connsiteY15" fmla="*/ 2481274 h 6362241"/>
              <a:gd name="connsiteX16" fmla="*/ 7070250 w 7070250"/>
              <a:gd name="connsiteY16" fmla="*/ 3181121 h 6362241"/>
              <a:gd name="connsiteX17" fmla="*/ 7070250 w 7070250"/>
              <a:gd name="connsiteY17" fmla="*/ 3753722 h 6362241"/>
              <a:gd name="connsiteX18" fmla="*/ 7070250 w 7070250"/>
              <a:gd name="connsiteY18" fmla="*/ 4517191 h 6362241"/>
              <a:gd name="connsiteX19" fmla="*/ 7070250 w 7070250"/>
              <a:gd name="connsiteY19" fmla="*/ 5153415 h 6362241"/>
              <a:gd name="connsiteX20" fmla="*/ 7070250 w 7070250"/>
              <a:gd name="connsiteY20" fmla="*/ 5662394 h 6362241"/>
              <a:gd name="connsiteX21" fmla="*/ 7070250 w 7070250"/>
              <a:gd name="connsiteY21" fmla="*/ 6362241 h 6362241"/>
              <a:gd name="connsiteX22" fmla="*/ 6498203 w 7070250"/>
              <a:gd name="connsiteY22" fmla="*/ 6362241 h 6362241"/>
              <a:gd name="connsiteX23" fmla="*/ 5855453 w 7070250"/>
              <a:gd name="connsiteY23" fmla="*/ 6362241 h 6362241"/>
              <a:gd name="connsiteX24" fmla="*/ 5071298 w 7070250"/>
              <a:gd name="connsiteY24" fmla="*/ 6362241 h 6362241"/>
              <a:gd name="connsiteX25" fmla="*/ 4357845 w 7070250"/>
              <a:gd name="connsiteY25" fmla="*/ 6362241 h 6362241"/>
              <a:gd name="connsiteX26" fmla="*/ 3644393 w 7070250"/>
              <a:gd name="connsiteY26" fmla="*/ 6362241 h 6362241"/>
              <a:gd name="connsiteX27" fmla="*/ 3072345 w 7070250"/>
              <a:gd name="connsiteY27" fmla="*/ 6362241 h 6362241"/>
              <a:gd name="connsiteX28" fmla="*/ 2500298 w 7070250"/>
              <a:gd name="connsiteY28" fmla="*/ 6362241 h 6362241"/>
              <a:gd name="connsiteX29" fmla="*/ 1998953 w 7070250"/>
              <a:gd name="connsiteY29" fmla="*/ 6362241 h 6362241"/>
              <a:gd name="connsiteX30" fmla="*/ 1214797 w 7070250"/>
              <a:gd name="connsiteY30" fmla="*/ 6362241 h 6362241"/>
              <a:gd name="connsiteX31" fmla="*/ 713452 w 7070250"/>
              <a:gd name="connsiteY31" fmla="*/ 6362241 h 6362241"/>
              <a:gd name="connsiteX32" fmla="*/ 0 w 7070250"/>
              <a:gd name="connsiteY32" fmla="*/ 6362241 h 6362241"/>
              <a:gd name="connsiteX33" fmla="*/ 0 w 7070250"/>
              <a:gd name="connsiteY33" fmla="*/ 5726017 h 6362241"/>
              <a:gd name="connsiteX34" fmla="*/ 0 w 7070250"/>
              <a:gd name="connsiteY34" fmla="*/ 5026170 h 6362241"/>
              <a:gd name="connsiteX35" fmla="*/ 0 w 7070250"/>
              <a:gd name="connsiteY35" fmla="*/ 4389946 h 6362241"/>
              <a:gd name="connsiteX36" fmla="*/ 0 w 7070250"/>
              <a:gd name="connsiteY36" fmla="*/ 3817345 h 6362241"/>
              <a:gd name="connsiteX37" fmla="*/ 0 w 7070250"/>
              <a:gd name="connsiteY37" fmla="*/ 3371988 h 6362241"/>
              <a:gd name="connsiteX38" fmla="*/ 0 w 7070250"/>
              <a:gd name="connsiteY38" fmla="*/ 2672141 h 6362241"/>
              <a:gd name="connsiteX39" fmla="*/ 0 w 7070250"/>
              <a:gd name="connsiteY39" fmla="*/ 1908672 h 6362241"/>
              <a:gd name="connsiteX40" fmla="*/ 0 w 7070250"/>
              <a:gd name="connsiteY40" fmla="*/ 1399693 h 6362241"/>
              <a:gd name="connsiteX41" fmla="*/ 0 w 7070250"/>
              <a:gd name="connsiteY41" fmla="*/ 699847 h 6362241"/>
              <a:gd name="connsiteX42" fmla="*/ 0 w 7070250"/>
              <a:gd name="connsiteY42" fmla="*/ 0 h 636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070250" h="6362241" fill="none" extrusionOk="0">
                <a:moveTo>
                  <a:pt x="0" y="0"/>
                </a:moveTo>
                <a:cubicBezTo>
                  <a:pt x="318369" y="-17916"/>
                  <a:pt x="406366" y="16057"/>
                  <a:pt x="642750" y="0"/>
                </a:cubicBezTo>
                <a:cubicBezTo>
                  <a:pt x="879134" y="-16057"/>
                  <a:pt x="1186276" y="-17032"/>
                  <a:pt x="1356203" y="0"/>
                </a:cubicBezTo>
                <a:cubicBezTo>
                  <a:pt x="1526130" y="17032"/>
                  <a:pt x="1866466" y="-2117"/>
                  <a:pt x="1998953" y="0"/>
                </a:cubicBezTo>
                <a:cubicBezTo>
                  <a:pt x="2131440" y="2117"/>
                  <a:pt x="2323750" y="-3399"/>
                  <a:pt x="2571000" y="0"/>
                </a:cubicBezTo>
                <a:cubicBezTo>
                  <a:pt x="2818250" y="3399"/>
                  <a:pt x="2899260" y="23187"/>
                  <a:pt x="3213750" y="0"/>
                </a:cubicBezTo>
                <a:cubicBezTo>
                  <a:pt x="3528240" y="-23187"/>
                  <a:pt x="3518508" y="-636"/>
                  <a:pt x="3785798" y="0"/>
                </a:cubicBezTo>
                <a:cubicBezTo>
                  <a:pt x="4053088" y="636"/>
                  <a:pt x="4359392" y="-8415"/>
                  <a:pt x="4569953" y="0"/>
                </a:cubicBezTo>
                <a:cubicBezTo>
                  <a:pt x="4780514" y="8415"/>
                  <a:pt x="4901095" y="-11891"/>
                  <a:pt x="5071298" y="0"/>
                </a:cubicBezTo>
                <a:cubicBezTo>
                  <a:pt x="5241501" y="11891"/>
                  <a:pt x="5655230" y="32319"/>
                  <a:pt x="5855453" y="0"/>
                </a:cubicBezTo>
                <a:cubicBezTo>
                  <a:pt x="6055676" y="-32319"/>
                  <a:pt x="6163927" y="-4959"/>
                  <a:pt x="6356798" y="0"/>
                </a:cubicBezTo>
                <a:cubicBezTo>
                  <a:pt x="6549669" y="4959"/>
                  <a:pt x="6882057" y="-10337"/>
                  <a:pt x="7070250" y="0"/>
                </a:cubicBezTo>
                <a:cubicBezTo>
                  <a:pt x="7080224" y="277912"/>
                  <a:pt x="7056617" y="404259"/>
                  <a:pt x="7070250" y="572602"/>
                </a:cubicBezTo>
                <a:cubicBezTo>
                  <a:pt x="7083883" y="740945"/>
                  <a:pt x="7069731" y="927859"/>
                  <a:pt x="7070250" y="1081581"/>
                </a:cubicBezTo>
                <a:cubicBezTo>
                  <a:pt x="7070769" y="1235303"/>
                  <a:pt x="7053813" y="1475145"/>
                  <a:pt x="7070250" y="1845050"/>
                </a:cubicBezTo>
                <a:cubicBezTo>
                  <a:pt x="7086687" y="2214955"/>
                  <a:pt x="7066302" y="2256421"/>
                  <a:pt x="7070250" y="2481274"/>
                </a:cubicBezTo>
                <a:cubicBezTo>
                  <a:pt x="7074198" y="2706127"/>
                  <a:pt x="7088359" y="3033861"/>
                  <a:pt x="7070250" y="3181121"/>
                </a:cubicBezTo>
                <a:cubicBezTo>
                  <a:pt x="7052141" y="3328381"/>
                  <a:pt x="7071978" y="3513508"/>
                  <a:pt x="7070250" y="3753722"/>
                </a:cubicBezTo>
                <a:cubicBezTo>
                  <a:pt x="7068522" y="3993936"/>
                  <a:pt x="7070568" y="4189767"/>
                  <a:pt x="7070250" y="4517191"/>
                </a:cubicBezTo>
                <a:cubicBezTo>
                  <a:pt x="7069932" y="4844615"/>
                  <a:pt x="7080750" y="5007818"/>
                  <a:pt x="7070250" y="5153415"/>
                </a:cubicBezTo>
                <a:cubicBezTo>
                  <a:pt x="7059750" y="5299012"/>
                  <a:pt x="7071571" y="5480369"/>
                  <a:pt x="7070250" y="5662394"/>
                </a:cubicBezTo>
                <a:cubicBezTo>
                  <a:pt x="7068929" y="5844419"/>
                  <a:pt x="7058099" y="6124162"/>
                  <a:pt x="7070250" y="6362241"/>
                </a:cubicBezTo>
                <a:cubicBezTo>
                  <a:pt x="6936558" y="6341474"/>
                  <a:pt x="6739516" y="6349900"/>
                  <a:pt x="6498203" y="6362241"/>
                </a:cubicBezTo>
                <a:cubicBezTo>
                  <a:pt x="6256890" y="6374582"/>
                  <a:pt x="6099191" y="6380918"/>
                  <a:pt x="5855453" y="6362241"/>
                </a:cubicBezTo>
                <a:cubicBezTo>
                  <a:pt x="5611715" y="6343565"/>
                  <a:pt x="5393739" y="6356736"/>
                  <a:pt x="5071298" y="6362241"/>
                </a:cubicBezTo>
                <a:cubicBezTo>
                  <a:pt x="4748858" y="6367746"/>
                  <a:pt x="4585697" y="6343674"/>
                  <a:pt x="4357845" y="6362241"/>
                </a:cubicBezTo>
                <a:cubicBezTo>
                  <a:pt x="4129993" y="6380808"/>
                  <a:pt x="3853243" y="6396920"/>
                  <a:pt x="3644393" y="6362241"/>
                </a:cubicBezTo>
                <a:cubicBezTo>
                  <a:pt x="3435543" y="6327562"/>
                  <a:pt x="3204210" y="6375048"/>
                  <a:pt x="3072345" y="6362241"/>
                </a:cubicBezTo>
                <a:cubicBezTo>
                  <a:pt x="2940480" y="6349434"/>
                  <a:pt x="2779614" y="6333702"/>
                  <a:pt x="2500298" y="6362241"/>
                </a:cubicBezTo>
                <a:cubicBezTo>
                  <a:pt x="2220982" y="6390780"/>
                  <a:pt x="2103192" y="6354801"/>
                  <a:pt x="1998953" y="6362241"/>
                </a:cubicBezTo>
                <a:cubicBezTo>
                  <a:pt x="1894715" y="6369681"/>
                  <a:pt x="1530889" y="6396653"/>
                  <a:pt x="1214797" y="6362241"/>
                </a:cubicBezTo>
                <a:cubicBezTo>
                  <a:pt x="898705" y="6327829"/>
                  <a:pt x="887550" y="6353316"/>
                  <a:pt x="713452" y="6362241"/>
                </a:cubicBezTo>
                <a:cubicBezTo>
                  <a:pt x="539355" y="6371166"/>
                  <a:pt x="156902" y="6346940"/>
                  <a:pt x="0" y="6362241"/>
                </a:cubicBezTo>
                <a:cubicBezTo>
                  <a:pt x="-5736" y="6132191"/>
                  <a:pt x="20225" y="5860446"/>
                  <a:pt x="0" y="5726017"/>
                </a:cubicBezTo>
                <a:cubicBezTo>
                  <a:pt x="-20225" y="5591588"/>
                  <a:pt x="30516" y="5194785"/>
                  <a:pt x="0" y="5026170"/>
                </a:cubicBezTo>
                <a:cubicBezTo>
                  <a:pt x="-30516" y="4857555"/>
                  <a:pt x="-8574" y="4690545"/>
                  <a:pt x="0" y="4389946"/>
                </a:cubicBezTo>
                <a:cubicBezTo>
                  <a:pt x="8574" y="4089347"/>
                  <a:pt x="-14908" y="3960235"/>
                  <a:pt x="0" y="3817345"/>
                </a:cubicBezTo>
                <a:cubicBezTo>
                  <a:pt x="14908" y="3674455"/>
                  <a:pt x="14805" y="3581911"/>
                  <a:pt x="0" y="3371988"/>
                </a:cubicBezTo>
                <a:cubicBezTo>
                  <a:pt x="-14805" y="3162065"/>
                  <a:pt x="11997" y="2957843"/>
                  <a:pt x="0" y="2672141"/>
                </a:cubicBezTo>
                <a:cubicBezTo>
                  <a:pt x="-11997" y="2386439"/>
                  <a:pt x="4330" y="2150907"/>
                  <a:pt x="0" y="1908672"/>
                </a:cubicBezTo>
                <a:cubicBezTo>
                  <a:pt x="-4330" y="1666437"/>
                  <a:pt x="22828" y="1646255"/>
                  <a:pt x="0" y="1399693"/>
                </a:cubicBezTo>
                <a:cubicBezTo>
                  <a:pt x="-22828" y="1153131"/>
                  <a:pt x="23669" y="846123"/>
                  <a:pt x="0" y="699847"/>
                </a:cubicBezTo>
                <a:cubicBezTo>
                  <a:pt x="-23669" y="553571"/>
                  <a:pt x="6860" y="218811"/>
                  <a:pt x="0" y="0"/>
                </a:cubicBezTo>
                <a:close/>
              </a:path>
              <a:path w="7070250" h="6362241" stroke="0" extrusionOk="0">
                <a:moveTo>
                  <a:pt x="0" y="0"/>
                </a:moveTo>
                <a:cubicBezTo>
                  <a:pt x="242130" y="13039"/>
                  <a:pt x="252715" y="22973"/>
                  <a:pt x="501345" y="0"/>
                </a:cubicBezTo>
                <a:cubicBezTo>
                  <a:pt x="749975" y="-22973"/>
                  <a:pt x="867120" y="-15839"/>
                  <a:pt x="1002690" y="0"/>
                </a:cubicBezTo>
                <a:cubicBezTo>
                  <a:pt x="1138260" y="15839"/>
                  <a:pt x="1480298" y="4731"/>
                  <a:pt x="1645440" y="0"/>
                </a:cubicBezTo>
                <a:cubicBezTo>
                  <a:pt x="1810582" y="-4731"/>
                  <a:pt x="2046356" y="2966"/>
                  <a:pt x="2429595" y="0"/>
                </a:cubicBezTo>
                <a:cubicBezTo>
                  <a:pt x="2812834" y="-2966"/>
                  <a:pt x="2748654" y="-21555"/>
                  <a:pt x="2930940" y="0"/>
                </a:cubicBezTo>
                <a:cubicBezTo>
                  <a:pt x="3113227" y="21555"/>
                  <a:pt x="3440552" y="-7187"/>
                  <a:pt x="3715095" y="0"/>
                </a:cubicBezTo>
                <a:cubicBezTo>
                  <a:pt x="3989639" y="7187"/>
                  <a:pt x="4181596" y="-21497"/>
                  <a:pt x="4357845" y="0"/>
                </a:cubicBezTo>
                <a:cubicBezTo>
                  <a:pt x="4534094" y="21497"/>
                  <a:pt x="4922213" y="1624"/>
                  <a:pt x="5071298" y="0"/>
                </a:cubicBezTo>
                <a:cubicBezTo>
                  <a:pt x="5220383" y="-1624"/>
                  <a:pt x="5547355" y="25521"/>
                  <a:pt x="5784750" y="0"/>
                </a:cubicBezTo>
                <a:cubicBezTo>
                  <a:pt x="6022145" y="-25521"/>
                  <a:pt x="6143475" y="-12691"/>
                  <a:pt x="6427500" y="0"/>
                </a:cubicBezTo>
                <a:cubicBezTo>
                  <a:pt x="6711525" y="12691"/>
                  <a:pt x="6940973" y="11863"/>
                  <a:pt x="7070250" y="0"/>
                </a:cubicBezTo>
                <a:cubicBezTo>
                  <a:pt x="7094143" y="216469"/>
                  <a:pt x="7096725" y="368834"/>
                  <a:pt x="7070250" y="636224"/>
                </a:cubicBezTo>
                <a:cubicBezTo>
                  <a:pt x="7043775" y="903614"/>
                  <a:pt x="7055606" y="1003227"/>
                  <a:pt x="7070250" y="1145203"/>
                </a:cubicBezTo>
                <a:cubicBezTo>
                  <a:pt x="7084894" y="1287179"/>
                  <a:pt x="7043061" y="1612103"/>
                  <a:pt x="7070250" y="1781427"/>
                </a:cubicBezTo>
                <a:cubicBezTo>
                  <a:pt x="7097439" y="1950751"/>
                  <a:pt x="7081545" y="2148566"/>
                  <a:pt x="7070250" y="2417652"/>
                </a:cubicBezTo>
                <a:cubicBezTo>
                  <a:pt x="7058955" y="2686739"/>
                  <a:pt x="7084023" y="2747290"/>
                  <a:pt x="7070250" y="2863008"/>
                </a:cubicBezTo>
                <a:cubicBezTo>
                  <a:pt x="7056477" y="2978726"/>
                  <a:pt x="7085072" y="3185878"/>
                  <a:pt x="7070250" y="3308365"/>
                </a:cubicBezTo>
                <a:cubicBezTo>
                  <a:pt x="7055428" y="3430852"/>
                  <a:pt x="7082695" y="3715080"/>
                  <a:pt x="7070250" y="3880967"/>
                </a:cubicBezTo>
                <a:cubicBezTo>
                  <a:pt x="7057805" y="4046854"/>
                  <a:pt x="7066255" y="4180856"/>
                  <a:pt x="7070250" y="4326324"/>
                </a:cubicBezTo>
                <a:cubicBezTo>
                  <a:pt x="7074245" y="4471792"/>
                  <a:pt x="7038718" y="4738362"/>
                  <a:pt x="7070250" y="4962548"/>
                </a:cubicBezTo>
                <a:cubicBezTo>
                  <a:pt x="7101782" y="5186734"/>
                  <a:pt x="7066662" y="5311981"/>
                  <a:pt x="7070250" y="5407905"/>
                </a:cubicBezTo>
                <a:cubicBezTo>
                  <a:pt x="7073838" y="5503829"/>
                  <a:pt x="7061356" y="5887700"/>
                  <a:pt x="7070250" y="6362241"/>
                </a:cubicBezTo>
                <a:cubicBezTo>
                  <a:pt x="6850944" y="6391556"/>
                  <a:pt x="6573748" y="6331978"/>
                  <a:pt x="6427500" y="6362241"/>
                </a:cubicBezTo>
                <a:cubicBezTo>
                  <a:pt x="6281252" y="6392505"/>
                  <a:pt x="5882352" y="6385323"/>
                  <a:pt x="5643345" y="6362241"/>
                </a:cubicBezTo>
                <a:cubicBezTo>
                  <a:pt x="5404338" y="6339159"/>
                  <a:pt x="5039434" y="6393773"/>
                  <a:pt x="4859190" y="6362241"/>
                </a:cubicBezTo>
                <a:cubicBezTo>
                  <a:pt x="4678946" y="6330709"/>
                  <a:pt x="4489175" y="6379239"/>
                  <a:pt x="4287143" y="6362241"/>
                </a:cubicBezTo>
                <a:cubicBezTo>
                  <a:pt x="4085111" y="6345243"/>
                  <a:pt x="3949393" y="6356429"/>
                  <a:pt x="3856500" y="6362241"/>
                </a:cubicBezTo>
                <a:cubicBezTo>
                  <a:pt x="3763607" y="6368053"/>
                  <a:pt x="3513805" y="6372953"/>
                  <a:pt x="3425857" y="6362241"/>
                </a:cubicBezTo>
                <a:cubicBezTo>
                  <a:pt x="3337909" y="6351529"/>
                  <a:pt x="3141379" y="6357182"/>
                  <a:pt x="2924512" y="6362241"/>
                </a:cubicBezTo>
                <a:cubicBezTo>
                  <a:pt x="2707646" y="6367300"/>
                  <a:pt x="2684326" y="6372408"/>
                  <a:pt x="2493870" y="6362241"/>
                </a:cubicBezTo>
                <a:cubicBezTo>
                  <a:pt x="2303414" y="6352074"/>
                  <a:pt x="2159289" y="6363036"/>
                  <a:pt x="1851120" y="6362241"/>
                </a:cubicBezTo>
                <a:cubicBezTo>
                  <a:pt x="1542951" y="6361447"/>
                  <a:pt x="1627315" y="6361115"/>
                  <a:pt x="1420477" y="6362241"/>
                </a:cubicBezTo>
                <a:cubicBezTo>
                  <a:pt x="1213639" y="6363367"/>
                  <a:pt x="1131130" y="6384781"/>
                  <a:pt x="919132" y="6362241"/>
                </a:cubicBezTo>
                <a:cubicBezTo>
                  <a:pt x="707135" y="6339701"/>
                  <a:pt x="231112" y="6401574"/>
                  <a:pt x="0" y="6362241"/>
                </a:cubicBezTo>
                <a:cubicBezTo>
                  <a:pt x="-16276" y="6073680"/>
                  <a:pt x="20658" y="5936776"/>
                  <a:pt x="0" y="5726017"/>
                </a:cubicBezTo>
                <a:cubicBezTo>
                  <a:pt x="-20658" y="5515258"/>
                  <a:pt x="-22308" y="5418825"/>
                  <a:pt x="0" y="5153415"/>
                </a:cubicBezTo>
                <a:cubicBezTo>
                  <a:pt x="22308" y="4888005"/>
                  <a:pt x="27361" y="4652466"/>
                  <a:pt x="0" y="4453569"/>
                </a:cubicBezTo>
                <a:cubicBezTo>
                  <a:pt x="-27361" y="4254672"/>
                  <a:pt x="6364" y="4090474"/>
                  <a:pt x="0" y="3880967"/>
                </a:cubicBezTo>
                <a:cubicBezTo>
                  <a:pt x="-6364" y="3671460"/>
                  <a:pt x="16913" y="3567904"/>
                  <a:pt x="0" y="3435610"/>
                </a:cubicBezTo>
                <a:cubicBezTo>
                  <a:pt x="-16913" y="3303316"/>
                  <a:pt x="15406" y="3028789"/>
                  <a:pt x="0" y="2735764"/>
                </a:cubicBezTo>
                <a:cubicBezTo>
                  <a:pt x="-15406" y="2442739"/>
                  <a:pt x="5352" y="2430642"/>
                  <a:pt x="0" y="2290407"/>
                </a:cubicBezTo>
                <a:cubicBezTo>
                  <a:pt x="-5352" y="2150172"/>
                  <a:pt x="15319" y="2043447"/>
                  <a:pt x="0" y="1845050"/>
                </a:cubicBezTo>
                <a:cubicBezTo>
                  <a:pt x="-15319" y="1646653"/>
                  <a:pt x="-3587" y="1526766"/>
                  <a:pt x="0" y="1272448"/>
                </a:cubicBezTo>
                <a:cubicBezTo>
                  <a:pt x="3587" y="1018130"/>
                  <a:pt x="9338" y="726172"/>
                  <a:pt x="0" y="572602"/>
                </a:cubicBezTo>
                <a:cubicBezTo>
                  <a:pt x="-9338" y="419032"/>
                  <a:pt x="18574" y="158630"/>
                  <a:pt x="0" y="0"/>
                </a:cubicBezTo>
                <a:close/>
              </a:path>
            </a:pathLst>
          </a:custGeom>
          <a:ln w="381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43430168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215299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17F1-4D85-B042-A07C-1FC26C0A3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5A5D2-A2B6-0E4E-848C-3CE53B57B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HW7 due today.</a:t>
            </a:r>
          </a:p>
          <a:p>
            <a:r>
              <a:rPr lang="en-US" dirty="0"/>
              <a:t>HW8 (last homework!) out today</a:t>
            </a:r>
          </a:p>
          <a:p>
            <a:endParaRPr lang="en-US" dirty="0"/>
          </a:p>
          <a:p>
            <a:r>
              <a:rPr lang="en-US" dirty="0"/>
              <a:t>Topics of this week’s lectures (including today) are included in the final exam.</a:t>
            </a:r>
          </a:p>
        </p:txBody>
      </p:sp>
    </p:spTree>
    <p:extLst>
      <p:ext uri="{BB962C8B-B14F-4D97-AF65-F5344CB8AC3E}">
        <p14:creationId xmlns:p14="http://schemas.microsoft.com/office/powerpoint/2010/main" val="306016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309" y="349745"/>
            <a:ext cx="7886700" cy="1325563"/>
          </a:xfrm>
        </p:spPr>
        <p:txBody>
          <a:bodyPr/>
          <a:lstStyle/>
          <a:p>
            <a:r>
              <a:rPr lang="en-US" dirty="0"/>
              <a:t>A maximum flow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flow of maximum value.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41419" y="3899127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62840" y="1725920"/>
            <a:ext cx="809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This one is maximum; it has value 11.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663943" y="543884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470554" y="501990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847534" y="5755503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622702" y="515648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390000" y="445442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034176" y="143656"/>
            <a:ext cx="3109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That’s the same as the minimum cut in this graph!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E9D8810-4038-BD4A-9BD4-D5CD78C91B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730" y="885583"/>
            <a:ext cx="2395468" cy="226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7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0CED66B-DF91-4345-97E1-8F0F221095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32" y="4469879"/>
            <a:ext cx="3448328" cy="1900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845" y="161241"/>
            <a:ext cx="7886700" cy="1325563"/>
          </a:xfrm>
        </p:spPr>
        <p:txBody>
          <a:bodyPr/>
          <a:lstStyle/>
          <a:p>
            <a:r>
              <a:rPr lang="en-US" dirty="0"/>
              <a:t>Pre-lecture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2655"/>
            <a:ext cx="7886700" cy="4351338"/>
          </a:xfrm>
        </p:spPr>
        <p:txBody>
          <a:bodyPr/>
          <a:lstStyle/>
          <a:p>
            <a:r>
              <a:rPr lang="en-US" dirty="0"/>
              <a:t>Each edge is a (directed) rickety bridge.</a:t>
            </a:r>
          </a:p>
          <a:p>
            <a:r>
              <a:rPr lang="en-US" dirty="0"/>
              <a:t>How many bridges need to fall down to disconnect s from t?</a:t>
            </a:r>
          </a:p>
          <a:p>
            <a:r>
              <a:rPr lang="en-US" dirty="0"/>
              <a:t>If only one person can be on a bridge at a time, and you want to keep traffic moving (aka, no waiting at vertices allowed), how many people can get to t at a time?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221913" y="4249979"/>
            <a:ext cx="5670777" cy="2410052"/>
            <a:chOff x="740230" y="3371964"/>
            <a:chExt cx="7688035" cy="3181463"/>
          </a:xfrm>
        </p:grpSpPr>
        <p:sp>
          <p:nvSpPr>
            <p:cNvPr id="4" name="Oval 3"/>
            <p:cNvSpPr/>
            <p:nvPr/>
          </p:nvSpPr>
          <p:spPr>
            <a:xfrm>
              <a:off x="740230" y="4659650"/>
              <a:ext cx="580572" cy="58057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7847693" y="4659650"/>
              <a:ext cx="580572" cy="580572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459945" y="337196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061873" y="341743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13693" y="4659650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076498" y="468981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06470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51641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6" idx="5"/>
              <a:endCxn id="16" idx="1"/>
            </p:cNvCxnSpPr>
            <p:nvPr/>
          </p:nvCxnSpPr>
          <p:spPr>
            <a:xfrm>
              <a:off x="1235779" y="5155199"/>
              <a:ext cx="1365658" cy="90267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6"/>
              <a:endCxn id="10" idx="2"/>
            </p:cNvCxnSpPr>
            <p:nvPr/>
          </p:nvCxnSpPr>
          <p:spPr>
            <a:xfrm>
              <a:off x="3040517" y="3662250"/>
              <a:ext cx="3021356" cy="4547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13" idx="2"/>
            </p:cNvCxnSpPr>
            <p:nvPr/>
          </p:nvCxnSpPr>
          <p:spPr>
            <a:xfrm flipV="1">
              <a:off x="3094265" y="4980100"/>
              <a:ext cx="2982233" cy="1304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endCxn id="7" idx="2"/>
            </p:cNvCxnSpPr>
            <p:nvPr/>
          </p:nvCxnSpPr>
          <p:spPr>
            <a:xfrm flipV="1">
              <a:off x="6672262" y="4949936"/>
              <a:ext cx="1175431" cy="652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7"/>
              <a:endCxn id="8" idx="2"/>
            </p:cNvCxnSpPr>
            <p:nvPr/>
          </p:nvCxnSpPr>
          <p:spPr>
            <a:xfrm flipV="1">
              <a:off x="1235779" y="3662250"/>
              <a:ext cx="1224166" cy="108242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6" idx="6"/>
              <a:endCxn id="11" idx="2"/>
            </p:cNvCxnSpPr>
            <p:nvPr/>
          </p:nvCxnSpPr>
          <p:spPr>
            <a:xfrm>
              <a:off x="1320802" y="4949936"/>
              <a:ext cx="1192891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0"/>
              <a:endCxn id="11" idx="4"/>
            </p:cNvCxnSpPr>
            <p:nvPr/>
          </p:nvCxnSpPr>
          <p:spPr>
            <a:xfrm flipH="1" flipV="1">
              <a:off x="2803979" y="5240222"/>
              <a:ext cx="2721" cy="7326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6"/>
              <a:endCxn id="7" idx="1"/>
            </p:cNvCxnSpPr>
            <p:nvPr/>
          </p:nvCxnSpPr>
          <p:spPr>
            <a:xfrm>
              <a:off x="6642445" y="3707721"/>
              <a:ext cx="1290271" cy="103695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14" idx="0"/>
            </p:cNvCxnSpPr>
            <p:nvPr/>
          </p:nvCxnSpPr>
          <p:spPr>
            <a:xfrm flipH="1">
              <a:off x="6354990" y="5238185"/>
              <a:ext cx="16671" cy="73467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4" idx="6"/>
              <a:endCxn id="7" idx="3"/>
            </p:cNvCxnSpPr>
            <p:nvPr/>
          </p:nvCxnSpPr>
          <p:spPr>
            <a:xfrm flipV="1">
              <a:off x="6645276" y="5155199"/>
              <a:ext cx="1287440" cy="110794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/>
          <p:cNvCxnSpPr/>
          <p:nvPr/>
        </p:nvCxnSpPr>
        <p:spPr>
          <a:xfrm flipH="1">
            <a:off x="7357815" y="4733312"/>
            <a:ext cx="12297" cy="556534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C2B5C19-D7B8-8549-832E-35BA89E4D919}"/>
              </a:ext>
            </a:extLst>
          </p:cNvPr>
          <p:cNvSpPr txBox="1"/>
          <p:nvPr/>
        </p:nvSpPr>
        <p:spPr>
          <a:xfrm>
            <a:off x="2449287" y="2283523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For this graph,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2827A3-E1AD-B74B-BD0B-D08A0D2598AF}"/>
              </a:ext>
            </a:extLst>
          </p:cNvPr>
          <p:cNvSpPr txBox="1"/>
          <p:nvPr/>
        </p:nvSpPr>
        <p:spPr>
          <a:xfrm>
            <a:off x="2251335" y="3903641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Also 2!</a:t>
            </a:r>
          </a:p>
        </p:txBody>
      </p:sp>
    </p:spTree>
    <p:extLst>
      <p:ext uri="{BB962C8B-B14F-4D97-AF65-F5344CB8AC3E}">
        <p14:creationId xmlns:p14="http://schemas.microsoft.com/office/powerpoint/2010/main" val="180280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C51FFD6-305E-4A45-A182-50F781F07C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32" y="4469879"/>
            <a:ext cx="3448328" cy="1900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845" y="161241"/>
            <a:ext cx="7886700" cy="1325563"/>
          </a:xfrm>
        </p:spPr>
        <p:txBody>
          <a:bodyPr/>
          <a:lstStyle/>
          <a:p>
            <a:r>
              <a:rPr lang="en-US" dirty="0"/>
              <a:t>Pre-lecture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2655"/>
            <a:ext cx="7886700" cy="4351338"/>
          </a:xfrm>
        </p:spPr>
        <p:txBody>
          <a:bodyPr/>
          <a:lstStyle/>
          <a:p>
            <a:r>
              <a:rPr lang="en-US" dirty="0"/>
              <a:t>Each edge is a (directed) rickety bridge.</a:t>
            </a:r>
          </a:p>
          <a:p>
            <a:r>
              <a:rPr lang="en-US" dirty="0"/>
              <a:t>How many bridges need to fall down to disconnect s from t?</a:t>
            </a:r>
          </a:p>
          <a:p>
            <a:r>
              <a:rPr lang="en-US" dirty="0"/>
              <a:t>If only one person can be on a bridge at a time, and you want to keep traffic moving (aka, no waiting at vertices allowed), how many people can get to t at a time?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221913" y="4249979"/>
            <a:ext cx="5670777" cy="2410052"/>
            <a:chOff x="740230" y="3371964"/>
            <a:chExt cx="7688035" cy="3181463"/>
          </a:xfrm>
        </p:grpSpPr>
        <p:sp>
          <p:nvSpPr>
            <p:cNvPr id="4" name="Oval 3"/>
            <p:cNvSpPr/>
            <p:nvPr/>
          </p:nvSpPr>
          <p:spPr>
            <a:xfrm>
              <a:off x="740230" y="4659650"/>
              <a:ext cx="580572" cy="58057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7847693" y="4659650"/>
              <a:ext cx="580572" cy="580572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459945" y="337196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061873" y="341743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13693" y="4659650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076498" y="468981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06470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51641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6" idx="5"/>
              <a:endCxn id="16" idx="1"/>
            </p:cNvCxnSpPr>
            <p:nvPr/>
          </p:nvCxnSpPr>
          <p:spPr>
            <a:xfrm>
              <a:off x="1235779" y="5155199"/>
              <a:ext cx="1365658" cy="90267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6"/>
              <a:endCxn id="10" idx="2"/>
            </p:cNvCxnSpPr>
            <p:nvPr/>
          </p:nvCxnSpPr>
          <p:spPr>
            <a:xfrm>
              <a:off x="3040517" y="3662250"/>
              <a:ext cx="3021356" cy="45471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13" idx="2"/>
            </p:cNvCxnSpPr>
            <p:nvPr/>
          </p:nvCxnSpPr>
          <p:spPr>
            <a:xfrm flipV="1">
              <a:off x="3094265" y="4980100"/>
              <a:ext cx="2982233" cy="13041"/>
            </a:xfrm>
            <a:prstGeom prst="straightConnector1">
              <a:avLst/>
            </a:prstGeom>
            <a:ln w="53975">
              <a:solidFill>
                <a:srgbClr val="7030A0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endCxn id="7" idx="2"/>
            </p:cNvCxnSpPr>
            <p:nvPr/>
          </p:nvCxnSpPr>
          <p:spPr>
            <a:xfrm flipV="1">
              <a:off x="6672262" y="4949936"/>
              <a:ext cx="1175431" cy="6521"/>
            </a:xfrm>
            <a:prstGeom prst="straightConnector1">
              <a:avLst/>
            </a:prstGeom>
            <a:ln w="53975">
              <a:solidFill>
                <a:srgbClr val="7030A0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7"/>
              <a:endCxn id="8" idx="2"/>
            </p:cNvCxnSpPr>
            <p:nvPr/>
          </p:nvCxnSpPr>
          <p:spPr>
            <a:xfrm flipV="1">
              <a:off x="1235779" y="3662250"/>
              <a:ext cx="1224166" cy="1082423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6" idx="6"/>
              <a:endCxn id="11" idx="2"/>
            </p:cNvCxnSpPr>
            <p:nvPr/>
          </p:nvCxnSpPr>
          <p:spPr>
            <a:xfrm>
              <a:off x="1320802" y="4949936"/>
              <a:ext cx="1192891" cy="0"/>
            </a:xfrm>
            <a:prstGeom prst="straightConnector1">
              <a:avLst/>
            </a:prstGeom>
            <a:ln w="53975">
              <a:solidFill>
                <a:srgbClr val="7030A0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0"/>
              <a:endCxn id="11" idx="4"/>
            </p:cNvCxnSpPr>
            <p:nvPr/>
          </p:nvCxnSpPr>
          <p:spPr>
            <a:xfrm flipH="1" flipV="1">
              <a:off x="2803979" y="5240222"/>
              <a:ext cx="2721" cy="7326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6"/>
              <a:endCxn id="7" idx="1"/>
            </p:cNvCxnSpPr>
            <p:nvPr/>
          </p:nvCxnSpPr>
          <p:spPr>
            <a:xfrm>
              <a:off x="6642445" y="3707721"/>
              <a:ext cx="1290271" cy="1036952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14" idx="0"/>
            </p:cNvCxnSpPr>
            <p:nvPr/>
          </p:nvCxnSpPr>
          <p:spPr>
            <a:xfrm flipH="1">
              <a:off x="6354990" y="5238185"/>
              <a:ext cx="16671" cy="73467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4" idx="6"/>
              <a:endCxn id="7" idx="3"/>
            </p:cNvCxnSpPr>
            <p:nvPr/>
          </p:nvCxnSpPr>
          <p:spPr>
            <a:xfrm flipV="1">
              <a:off x="6645276" y="5155199"/>
              <a:ext cx="1287440" cy="110794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/>
          <p:cNvCxnSpPr/>
          <p:nvPr/>
        </p:nvCxnSpPr>
        <p:spPr>
          <a:xfrm flipH="1">
            <a:off x="7357815" y="4733312"/>
            <a:ext cx="12297" cy="556534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C2B5C19-D7B8-8549-832E-35BA89E4D919}"/>
              </a:ext>
            </a:extLst>
          </p:cNvPr>
          <p:cNvSpPr txBox="1"/>
          <p:nvPr/>
        </p:nvSpPr>
        <p:spPr>
          <a:xfrm>
            <a:off x="2449287" y="2283523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For this graph,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2827A3-E1AD-B74B-BD0B-D08A0D2598AF}"/>
              </a:ext>
            </a:extLst>
          </p:cNvPr>
          <p:cNvSpPr txBox="1"/>
          <p:nvPr/>
        </p:nvSpPr>
        <p:spPr>
          <a:xfrm>
            <a:off x="2251335" y="3903641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Also 2!</a:t>
            </a:r>
          </a:p>
        </p:txBody>
      </p:sp>
    </p:spTree>
    <p:extLst>
      <p:ext uri="{BB962C8B-B14F-4D97-AF65-F5344CB8AC3E}">
        <p14:creationId xmlns:p14="http://schemas.microsoft.com/office/powerpoint/2010/main" val="2554065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E3E7D66-3EB0-1647-A7D7-538DDDBF6A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32" y="4469879"/>
            <a:ext cx="3448328" cy="1900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845" y="161241"/>
            <a:ext cx="7886700" cy="1325563"/>
          </a:xfrm>
        </p:spPr>
        <p:txBody>
          <a:bodyPr/>
          <a:lstStyle/>
          <a:p>
            <a:r>
              <a:rPr lang="en-US" dirty="0"/>
              <a:t>How about now?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221913" y="4249979"/>
            <a:ext cx="5670777" cy="2410052"/>
            <a:chOff x="740230" y="3371964"/>
            <a:chExt cx="7688035" cy="3181463"/>
          </a:xfrm>
        </p:grpSpPr>
        <p:sp>
          <p:nvSpPr>
            <p:cNvPr id="4" name="Oval 3"/>
            <p:cNvSpPr/>
            <p:nvPr/>
          </p:nvSpPr>
          <p:spPr>
            <a:xfrm>
              <a:off x="740230" y="4659650"/>
              <a:ext cx="580572" cy="58057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7847693" y="4659650"/>
              <a:ext cx="580572" cy="580572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459945" y="337196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061873" y="341743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13693" y="4659650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076498" y="468981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06470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51641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6" idx="5"/>
              <a:endCxn id="16" idx="1"/>
            </p:cNvCxnSpPr>
            <p:nvPr/>
          </p:nvCxnSpPr>
          <p:spPr>
            <a:xfrm>
              <a:off x="1235779" y="5155199"/>
              <a:ext cx="1365658" cy="90267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6"/>
              <a:endCxn id="10" idx="2"/>
            </p:cNvCxnSpPr>
            <p:nvPr/>
          </p:nvCxnSpPr>
          <p:spPr>
            <a:xfrm>
              <a:off x="3040517" y="3662250"/>
              <a:ext cx="3021356" cy="4547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13" idx="2"/>
            </p:cNvCxnSpPr>
            <p:nvPr/>
          </p:nvCxnSpPr>
          <p:spPr>
            <a:xfrm flipV="1">
              <a:off x="3094265" y="4980100"/>
              <a:ext cx="2982233" cy="1304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endCxn id="7" idx="2"/>
            </p:cNvCxnSpPr>
            <p:nvPr/>
          </p:nvCxnSpPr>
          <p:spPr>
            <a:xfrm flipV="1">
              <a:off x="6672262" y="4949936"/>
              <a:ext cx="1175431" cy="652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7"/>
              <a:endCxn id="8" idx="2"/>
            </p:cNvCxnSpPr>
            <p:nvPr/>
          </p:nvCxnSpPr>
          <p:spPr>
            <a:xfrm flipV="1">
              <a:off x="1235779" y="3662250"/>
              <a:ext cx="1224166" cy="108242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6" idx="6"/>
              <a:endCxn id="11" idx="2"/>
            </p:cNvCxnSpPr>
            <p:nvPr/>
          </p:nvCxnSpPr>
          <p:spPr>
            <a:xfrm>
              <a:off x="1320802" y="4949936"/>
              <a:ext cx="1192891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0"/>
              <a:endCxn id="11" idx="4"/>
            </p:cNvCxnSpPr>
            <p:nvPr/>
          </p:nvCxnSpPr>
          <p:spPr>
            <a:xfrm flipH="1" flipV="1">
              <a:off x="2803979" y="5240222"/>
              <a:ext cx="2721" cy="7326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6"/>
              <a:endCxn id="7" idx="1"/>
            </p:cNvCxnSpPr>
            <p:nvPr/>
          </p:nvCxnSpPr>
          <p:spPr>
            <a:xfrm>
              <a:off x="6642445" y="3707721"/>
              <a:ext cx="1290271" cy="103695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14" idx="0"/>
            </p:cNvCxnSpPr>
            <p:nvPr/>
          </p:nvCxnSpPr>
          <p:spPr>
            <a:xfrm flipH="1">
              <a:off x="6354990" y="5238185"/>
              <a:ext cx="16671" cy="73467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4" idx="6"/>
              <a:endCxn id="7" idx="3"/>
            </p:cNvCxnSpPr>
            <p:nvPr/>
          </p:nvCxnSpPr>
          <p:spPr>
            <a:xfrm flipV="1">
              <a:off x="6645276" y="5155199"/>
              <a:ext cx="1287440" cy="110794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/>
          <p:cNvCxnSpPr>
            <a:stCxn id="8" idx="7"/>
            <a:endCxn id="7" idx="3"/>
          </p:cNvCxnSpPr>
          <p:nvPr/>
        </p:nvCxnSpPr>
        <p:spPr>
          <a:xfrm flipV="1">
            <a:off x="4895560" y="4659818"/>
            <a:ext cx="2314368" cy="630028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357815" y="4733312"/>
            <a:ext cx="12297" cy="556534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628650" y="1302655"/>
            <a:ext cx="7886700" cy="4351338"/>
          </a:xfrm>
        </p:spPr>
        <p:txBody>
          <a:bodyPr/>
          <a:lstStyle/>
          <a:p>
            <a:r>
              <a:rPr lang="en-US" dirty="0"/>
              <a:t>Each edge is a (directed) rickety bridge.</a:t>
            </a:r>
          </a:p>
          <a:p>
            <a:r>
              <a:rPr lang="en-US" dirty="0"/>
              <a:t>How many bridges need to fall down to disconnect s from t?</a:t>
            </a:r>
          </a:p>
          <a:p>
            <a:r>
              <a:rPr lang="en-US" dirty="0"/>
              <a:t>If only one person can be on a bridge at a time, and you want to keep traffic moving (aka, no waiting at vertices allowed), how many people can get to t at a time?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68283C-CD17-ED47-91A2-09F6A66DB9A6}"/>
              </a:ext>
            </a:extLst>
          </p:cNvPr>
          <p:cNvSpPr txBox="1"/>
          <p:nvPr/>
        </p:nvSpPr>
        <p:spPr>
          <a:xfrm>
            <a:off x="2449287" y="2283523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For this graph, 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C08266-5FFC-3E4D-87D7-3723E04E489C}"/>
              </a:ext>
            </a:extLst>
          </p:cNvPr>
          <p:cNvSpPr txBox="1"/>
          <p:nvPr/>
        </p:nvSpPr>
        <p:spPr>
          <a:xfrm>
            <a:off x="2251335" y="3903641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Also 3!</a:t>
            </a:r>
          </a:p>
        </p:txBody>
      </p:sp>
    </p:spTree>
    <p:extLst>
      <p:ext uri="{BB962C8B-B14F-4D97-AF65-F5344CB8AC3E}">
        <p14:creationId xmlns:p14="http://schemas.microsoft.com/office/powerpoint/2010/main" val="80607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FA95457-0087-D34C-A7EC-EA1AEF140D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32" y="4469879"/>
            <a:ext cx="3448328" cy="1900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845" y="161241"/>
            <a:ext cx="7886700" cy="1325563"/>
          </a:xfrm>
        </p:spPr>
        <p:txBody>
          <a:bodyPr/>
          <a:lstStyle/>
          <a:p>
            <a:r>
              <a:rPr lang="en-US" dirty="0"/>
              <a:t>How about now?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221913" y="4249979"/>
            <a:ext cx="5670777" cy="2410052"/>
            <a:chOff x="740230" y="3371964"/>
            <a:chExt cx="7688035" cy="3181463"/>
          </a:xfrm>
        </p:grpSpPr>
        <p:sp>
          <p:nvSpPr>
            <p:cNvPr id="4" name="Oval 3"/>
            <p:cNvSpPr/>
            <p:nvPr/>
          </p:nvSpPr>
          <p:spPr>
            <a:xfrm>
              <a:off x="740230" y="4659650"/>
              <a:ext cx="580572" cy="58057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7847693" y="4659650"/>
              <a:ext cx="580572" cy="580572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459945" y="337196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061873" y="341743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13693" y="4659650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076498" y="468981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06470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51641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6" idx="5"/>
              <a:endCxn id="16" idx="1"/>
            </p:cNvCxnSpPr>
            <p:nvPr/>
          </p:nvCxnSpPr>
          <p:spPr>
            <a:xfrm>
              <a:off x="1235779" y="5155199"/>
              <a:ext cx="1365658" cy="902679"/>
            </a:xfrm>
            <a:prstGeom prst="straightConnector1">
              <a:avLst/>
            </a:prstGeom>
            <a:ln w="53975">
              <a:solidFill>
                <a:srgbClr val="92D050"/>
              </a:solidFill>
              <a:prstDash val="lgDash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6"/>
              <a:endCxn id="10" idx="2"/>
            </p:cNvCxnSpPr>
            <p:nvPr/>
          </p:nvCxnSpPr>
          <p:spPr>
            <a:xfrm>
              <a:off x="3040517" y="3662250"/>
              <a:ext cx="3021356" cy="45471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13" idx="2"/>
            </p:cNvCxnSpPr>
            <p:nvPr/>
          </p:nvCxnSpPr>
          <p:spPr>
            <a:xfrm flipV="1">
              <a:off x="3094265" y="4980100"/>
              <a:ext cx="2982233" cy="13041"/>
            </a:xfrm>
            <a:prstGeom prst="straightConnector1">
              <a:avLst/>
            </a:prstGeom>
            <a:ln w="53975">
              <a:solidFill>
                <a:srgbClr val="92D050"/>
              </a:solidFill>
              <a:prstDash val="lgDash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endCxn id="7" idx="2"/>
            </p:cNvCxnSpPr>
            <p:nvPr/>
          </p:nvCxnSpPr>
          <p:spPr>
            <a:xfrm flipV="1">
              <a:off x="6672262" y="4949936"/>
              <a:ext cx="1175431" cy="6521"/>
            </a:xfrm>
            <a:prstGeom prst="straightConnector1">
              <a:avLst/>
            </a:prstGeom>
            <a:ln w="53975">
              <a:solidFill>
                <a:srgbClr val="7030A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7"/>
              <a:endCxn id="8" idx="2"/>
            </p:cNvCxnSpPr>
            <p:nvPr/>
          </p:nvCxnSpPr>
          <p:spPr>
            <a:xfrm flipV="1">
              <a:off x="1235779" y="3662250"/>
              <a:ext cx="1224166" cy="1082423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6" idx="6"/>
              <a:endCxn id="11" idx="2"/>
            </p:cNvCxnSpPr>
            <p:nvPr/>
          </p:nvCxnSpPr>
          <p:spPr>
            <a:xfrm>
              <a:off x="1320802" y="4949936"/>
              <a:ext cx="1192891" cy="0"/>
            </a:xfrm>
            <a:prstGeom prst="straightConnector1">
              <a:avLst/>
            </a:prstGeom>
            <a:ln w="53975">
              <a:solidFill>
                <a:srgbClr val="7030A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0"/>
              <a:endCxn id="11" idx="4"/>
            </p:cNvCxnSpPr>
            <p:nvPr/>
          </p:nvCxnSpPr>
          <p:spPr>
            <a:xfrm flipH="1" flipV="1">
              <a:off x="2803979" y="5240222"/>
              <a:ext cx="2721" cy="732633"/>
            </a:xfrm>
            <a:prstGeom prst="straightConnector1">
              <a:avLst/>
            </a:prstGeom>
            <a:ln w="53975">
              <a:solidFill>
                <a:srgbClr val="92D050"/>
              </a:solidFill>
              <a:prstDash val="lgDash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6"/>
              <a:endCxn id="7" idx="1"/>
            </p:cNvCxnSpPr>
            <p:nvPr/>
          </p:nvCxnSpPr>
          <p:spPr>
            <a:xfrm>
              <a:off x="6642445" y="3707721"/>
              <a:ext cx="1290271" cy="1036952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14" idx="0"/>
            </p:cNvCxnSpPr>
            <p:nvPr/>
          </p:nvCxnSpPr>
          <p:spPr>
            <a:xfrm flipH="1">
              <a:off x="6354990" y="5238185"/>
              <a:ext cx="16671" cy="734670"/>
            </a:xfrm>
            <a:prstGeom prst="straightConnector1">
              <a:avLst/>
            </a:prstGeom>
            <a:ln w="53975">
              <a:solidFill>
                <a:srgbClr val="92D050"/>
              </a:solidFill>
              <a:prstDash val="lgDash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4" idx="6"/>
              <a:endCxn id="7" idx="3"/>
            </p:cNvCxnSpPr>
            <p:nvPr/>
          </p:nvCxnSpPr>
          <p:spPr>
            <a:xfrm flipV="1">
              <a:off x="6645276" y="5155199"/>
              <a:ext cx="1287440" cy="1107942"/>
            </a:xfrm>
            <a:prstGeom prst="straightConnector1">
              <a:avLst/>
            </a:prstGeom>
            <a:ln w="53975">
              <a:solidFill>
                <a:srgbClr val="92D050"/>
              </a:solidFill>
              <a:prstDash val="lgDash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/>
          <p:cNvCxnSpPr>
            <a:stCxn id="8" idx="7"/>
            <a:endCxn id="7" idx="3"/>
          </p:cNvCxnSpPr>
          <p:nvPr/>
        </p:nvCxnSpPr>
        <p:spPr>
          <a:xfrm flipV="1">
            <a:off x="4895560" y="4659818"/>
            <a:ext cx="2314368" cy="630028"/>
          </a:xfrm>
          <a:prstGeom prst="straightConnector1">
            <a:avLst/>
          </a:prstGeom>
          <a:ln w="53975">
            <a:solidFill>
              <a:srgbClr val="7030A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357815" y="4733312"/>
            <a:ext cx="12297" cy="556534"/>
          </a:xfrm>
          <a:prstGeom prst="straightConnector1">
            <a:avLst/>
          </a:prstGeom>
          <a:ln w="53975">
            <a:solidFill>
              <a:srgbClr val="7030A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/>
          <p:cNvSpPr txBox="1">
            <a:spLocks/>
          </p:cNvSpPr>
          <p:nvPr/>
        </p:nvSpPr>
        <p:spPr>
          <a:xfrm>
            <a:off x="628650" y="130265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Each edge is a (directed) rickety bridge.</a:t>
            </a:r>
          </a:p>
          <a:p>
            <a:r>
              <a:rPr lang="en-US"/>
              <a:t>How many bridges need to fall down to disconnect s from t?</a:t>
            </a:r>
          </a:p>
          <a:p>
            <a:r>
              <a:rPr lang="en-US"/>
              <a:t>If only one person can be on a bridge at a time, and you want to keep traffic moving (aka, no waiting at vertices allowed), how many people can get to t at a time?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49E47C-5124-6145-895B-0967916A363A}"/>
              </a:ext>
            </a:extLst>
          </p:cNvPr>
          <p:cNvSpPr txBox="1"/>
          <p:nvPr/>
        </p:nvSpPr>
        <p:spPr>
          <a:xfrm>
            <a:off x="2449287" y="2283523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For this graph,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A577E2-0EFA-4B45-B764-C128073D179F}"/>
              </a:ext>
            </a:extLst>
          </p:cNvPr>
          <p:cNvSpPr txBox="1"/>
          <p:nvPr/>
        </p:nvSpPr>
        <p:spPr>
          <a:xfrm>
            <a:off x="2251335" y="3903641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Also 3!</a:t>
            </a:r>
          </a:p>
        </p:txBody>
      </p:sp>
    </p:spTree>
    <p:extLst>
      <p:ext uri="{BB962C8B-B14F-4D97-AF65-F5344CB8AC3E}">
        <p14:creationId xmlns:p14="http://schemas.microsoft.com/office/powerpoint/2010/main" val="1184275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Pre-lecture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find a graph where the two numbers are different?</a:t>
            </a:r>
          </a:p>
        </p:txBody>
      </p:sp>
    </p:spTree>
    <p:extLst>
      <p:ext uri="{BB962C8B-B14F-4D97-AF65-F5344CB8AC3E}">
        <p14:creationId xmlns:p14="http://schemas.microsoft.com/office/powerpoint/2010/main" val="614712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309" y="189107"/>
            <a:ext cx="7886700" cy="1325563"/>
          </a:xfrm>
        </p:spPr>
        <p:txBody>
          <a:bodyPr/>
          <a:lstStyle/>
          <a:p>
            <a:r>
              <a:rPr lang="en-US" dirty="0"/>
              <a:t>Theorem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3200" dirty="0">
                <a:solidFill>
                  <a:schemeClr val="accent4"/>
                </a:solidFill>
              </a:rPr>
              <a:t>Max-flow min-cut theorem</a:t>
            </a:r>
            <a:endParaRPr lang="en-US" sz="3600" dirty="0">
              <a:solidFill>
                <a:schemeClr val="accent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95250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95250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95250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41419" y="3899127"/>
            <a:ext cx="402195" cy="40183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663943" y="5438840"/>
            <a:ext cx="402195" cy="40183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470554" y="501990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847534" y="5755503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622702" y="515648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390000" y="445442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1547" y="1594584"/>
            <a:ext cx="5287883" cy="1200329"/>
          </a:xfrm>
          <a:prstGeom prst="rect">
            <a:avLst/>
          </a:prstGeom>
          <a:noFill/>
          <a:ln>
            <a:solidFill>
              <a:srgbClr val="F252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25200"/>
                </a:solidFill>
              </a:rPr>
              <a:t>The value of a max flow from s to t </a:t>
            </a:r>
          </a:p>
          <a:p>
            <a:pPr algn="ctr"/>
            <a:r>
              <a:rPr lang="en-US" sz="2400" i="1" dirty="0">
                <a:solidFill>
                  <a:srgbClr val="F25200"/>
                </a:solidFill>
              </a:rPr>
              <a:t>is equal to </a:t>
            </a:r>
          </a:p>
          <a:p>
            <a:pPr algn="ctr"/>
            <a:r>
              <a:rPr lang="en-US" sz="2400" b="1" dirty="0">
                <a:solidFill>
                  <a:srgbClr val="F25200"/>
                </a:solidFill>
              </a:rPr>
              <a:t>the cost of a min s-t cut.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213795" y="1727566"/>
            <a:ext cx="2679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Intuition</a:t>
            </a:r>
            <a:r>
              <a:rPr lang="en-US" dirty="0"/>
              <a:t>: in a max flow, the min cut better fill up, and this is the bottleneck.</a:t>
            </a:r>
          </a:p>
        </p:txBody>
      </p:sp>
    </p:spTree>
    <p:extLst>
      <p:ext uri="{BB962C8B-B14F-4D97-AF65-F5344CB8AC3E}">
        <p14:creationId xmlns:p14="http://schemas.microsoft.com/office/powerpoint/2010/main" val="8755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outline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4338" y="1697381"/>
                <a:ext cx="8515350" cy="4351338"/>
              </a:xfrm>
            </p:spPr>
            <p:txBody>
              <a:bodyPr/>
              <a:lstStyle/>
              <a:p>
                <a:r>
                  <a:rPr lang="en-US" dirty="0"/>
                  <a:t>Lemma 1: max flow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dirty="0"/>
                  <a:t> min cut.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Proof-by-picture</a:t>
                </a:r>
              </a:p>
              <a:p>
                <a:r>
                  <a:rPr lang="en-US" dirty="0"/>
                  <a:t>What we actually want: max flow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min cut.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Proof-by-algorithm…the Ford-Fulkerson algorithm!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(Also using Lemma 1)</a:t>
                </a:r>
              </a:p>
              <a:p>
                <a:pPr lvl="2"/>
                <a:endParaRPr lang="en-US" b="1" dirty="0">
                  <a:solidFill>
                    <a:schemeClr val="accent4"/>
                  </a:solidFill>
                </a:endParaRPr>
              </a:p>
              <a:p>
                <a:pPr lvl="2"/>
                <a:endParaRPr lang="en-US" b="1" dirty="0"/>
              </a:p>
              <a:p>
                <a:pPr lvl="2"/>
                <a:endParaRPr lang="en-US" dirty="0">
                  <a:solidFill>
                    <a:schemeClr val="tx1"/>
                  </a:solidFill>
                </a:endParaRPr>
              </a:p>
              <a:p>
                <a:pPr lvl="2"/>
                <a:endParaRPr lang="en-US" i="1" dirty="0">
                  <a:solidFill>
                    <a:schemeClr val="tx1"/>
                  </a:solidFill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4338" y="1697381"/>
                <a:ext cx="8515350" cy="4351338"/>
              </a:xfrm>
              <a:blipFill>
                <a:blip r:embed="rId2"/>
                <a:stretch>
                  <a:fillRect l="-1192" t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042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5923258" y="3491418"/>
            <a:ext cx="2840640" cy="360817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80102" y="3521676"/>
            <a:ext cx="3624806" cy="360817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55901"/>
          </a:xfrm>
        </p:spPr>
        <p:txBody>
          <a:bodyPr>
            <a:normAutofit fontScale="90000"/>
          </a:bodyPr>
          <a:lstStyle/>
          <a:p>
            <a:r>
              <a:rPr lang="en-US" dirty="0"/>
              <a:t>One half of Min-Cut Max-Flow </a:t>
            </a:r>
            <a:r>
              <a:rPr lang="en-US" dirty="0" err="1"/>
              <a:t>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</p:spPr>
            <p:txBody>
              <a:bodyPr/>
              <a:lstStyle/>
              <a:p>
                <a:r>
                  <a:rPr lang="en-US" b="1" dirty="0"/>
                  <a:t>Lemma 1: 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For ANY s-t flow and ANY s-t cut, the value of the flow is at most the cost of the cut.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Hence max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min cut.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  <a:blipFill rotWithShape="0">
                <a:blip r:embed="rId2"/>
                <a:stretch>
                  <a:fillRect l="-1391" t="-2241" r="-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729049" y="304269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Proof by picture:</a:t>
            </a:r>
          </a:p>
        </p:txBody>
      </p:sp>
      <p:sp>
        <p:nvSpPr>
          <p:cNvPr id="5" name="Oval 4"/>
          <p:cNvSpPr/>
          <p:nvPr/>
        </p:nvSpPr>
        <p:spPr>
          <a:xfrm>
            <a:off x="2170275" y="5076145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405950" y="3851305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990460" y="4669758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24768" y="6250656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42260" y="5857846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4484" y="5076145"/>
            <a:ext cx="568411" cy="568411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11" name="Oval 10"/>
          <p:cNvSpPr/>
          <p:nvPr/>
        </p:nvSpPr>
        <p:spPr>
          <a:xfrm>
            <a:off x="7070115" y="3750746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071213" y="4868264"/>
            <a:ext cx="568411" cy="568411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13" name="Oval 12"/>
          <p:cNvSpPr/>
          <p:nvPr/>
        </p:nvSpPr>
        <p:spPr>
          <a:xfrm>
            <a:off x="6480781" y="46174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40384" y="534930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43823" y="6166901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275438" y="3150973"/>
            <a:ext cx="1186248" cy="3978876"/>
          </a:xfrm>
          <a:custGeom>
            <a:avLst/>
            <a:gdLst>
              <a:gd name="connsiteX0" fmla="*/ 1186248 w 1186248"/>
              <a:gd name="connsiteY0" fmla="*/ 0 h 3978876"/>
              <a:gd name="connsiteX1" fmla="*/ 383059 w 1186248"/>
              <a:gd name="connsiteY1" fmla="*/ 1359243 h 3978876"/>
              <a:gd name="connsiteX2" fmla="*/ 864973 w 1186248"/>
              <a:gd name="connsiteY2" fmla="*/ 2545492 h 3978876"/>
              <a:gd name="connsiteX3" fmla="*/ 0 w 1186248"/>
              <a:gd name="connsiteY3" fmla="*/ 3978876 h 397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6248" h="3978876">
                <a:moveTo>
                  <a:pt x="1186248" y="0"/>
                </a:moveTo>
                <a:cubicBezTo>
                  <a:pt x="811426" y="467497"/>
                  <a:pt x="436605" y="934994"/>
                  <a:pt x="383059" y="1359243"/>
                </a:cubicBezTo>
                <a:cubicBezTo>
                  <a:pt x="329513" y="1783492"/>
                  <a:pt x="928816" y="2108887"/>
                  <a:pt x="864973" y="2545492"/>
                </a:cubicBezTo>
                <a:cubicBezTo>
                  <a:pt x="801130" y="2982097"/>
                  <a:pt x="0" y="3978876"/>
                  <a:pt x="0" y="3978876"/>
                </a:cubicBezTo>
              </a:path>
            </a:pathLst>
          </a:custGeom>
          <a:noFill/>
          <a:ln w="3175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7" idx="6"/>
            <a:endCxn id="18" idx="2"/>
          </p:cNvCxnSpPr>
          <p:nvPr/>
        </p:nvCxnSpPr>
        <p:spPr>
          <a:xfrm flipV="1">
            <a:off x="4004908" y="5295505"/>
            <a:ext cx="1918350" cy="30258"/>
          </a:xfrm>
          <a:prstGeom prst="straightConnector1">
            <a:avLst/>
          </a:prstGeom>
          <a:ln w="95250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817561" y="6270512"/>
            <a:ext cx="2311390" cy="11967"/>
          </a:xfrm>
          <a:prstGeom prst="straightConnector1">
            <a:avLst/>
          </a:prstGeom>
          <a:ln w="95250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7" idx="7"/>
            <a:endCxn id="18" idx="1"/>
          </p:cNvCxnSpPr>
          <p:nvPr/>
        </p:nvCxnSpPr>
        <p:spPr>
          <a:xfrm flipV="1">
            <a:off x="3474067" y="4019823"/>
            <a:ext cx="2865193" cy="30258"/>
          </a:xfrm>
          <a:prstGeom prst="straightConnector1">
            <a:avLst/>
          </a:prstGeom>
          <a:ln w="95250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904735" y="4617424"/>
            <a:ext cx="2113007" cy="0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8" idx="3"/>
            <a:endCxn id="17" idx="5"/>
          </p:cNvCxnSpPr>
          <p:nvPr/>
        </p:nvCxnSpPr>
        <p:spPr>
          <a:xfrm flipH="1">
            <a:off x="3474067" y="6571186"/>
            <a:ext cx="2865193" cy="30258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0" idx="7"/>
          </p:cNvCxnSpPr>
          <p:nvPr/>
        </p:nvCxnSpPr>
        <p:spPr>
          <a:xfrm flipV="1">
            <a:off x="1059653" y="4501977"/>
            <a:ext cx="745660" cy="657410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0" idx="6"/>
          </p:cNvCxnSpPr>
          <p:nvPr/>
        </p:nvCxnSpPr>
        <p:spPr>
          <a:xfrm flipV="1">
            <a:off x="1142895" y="5238169"/>
            <a:ext cx="847582" cy="122182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0" idx="5"/>
          </p:cNvCxnSpPr>
          <p:nvPr/>
        </p:nvCxnSpPr>
        <p:spPr>
          <a:xfrm>
            <a:off x="1059653" y="5561314"/>
            <a:ext cx="649050" cy="525089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148129" y="2808048"/>
            <a:ext cx="1739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ANY s-t CUT</a:t>
            </a:r>
          </a:p>
        </p:txBody>
      </p:sp>
      <p:cxnSp>
        <p:nvCxnSpPr>
          <p:cNvPr id="56" name="Straight Arrow Connector 55"/>
          <p:cNvCxnSpPr>
            <a:endCxn id="12" idx="1"/>
          </p:cNvCxnSpPr>
          <p:nvPr/>
        </p:nvCxnSpPr>
        <p:spPr>
          <a:xfrm>
            <a:off x="7638526" y="4554226"/>
            <a:ext cx="515929" cy="397280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12" idx="2"/>
          </p:cNvCxnSpPr>
          <p:nvPr/>
        </p:nvCxnSpPr>
        <p:spPr>
          <a:xfrm flipV="1">
            <a:off x="7267597" y="5152470"/>
            <a:ext cx="803616" cy="33365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12" idx="3"/>
          </p:cNvCxnSpPr>
          <p:nvPr/>
        </p:nvCxnSpPr>
        <p:spPr>
          <a:xfrm flipV="1">
            <a:off x="7841482" y="5353433"/>
            <a:ext cx="312973" cy="511815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02304" y="4034263"/>
            <a:ext cx="998527" cy="92333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7030A0"/>
                </a:solidFill>
              </a:rPr>
              <a:t>x stuff comes out of 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792820" y="3259235"/>
            <a:ext cx="2672724" cy="646331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All that stuff has to cross the cut at </a:t>
            </a:r>
            <a:r>
              <a:rPr lang="en-US">
                <a:solidFill>
                  <a:srgbClr val="7030A0"/>
                </a:solidFill>
              </a:rPr>
              <a:t>some point.</a:t>
            </a:r>
            <a:endParaRPr lang="en-US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5710234" y="3385518"/>
                <a:ext cx="2510673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7030A0"/>
                    </a:solidFill>
                  </a:rPr>
                  <a:t>So 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cost of this cut</a:t>
                </a: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0234" y="3385518"/>
                <a:ext cx="2510673" cy="369332"/>
              </a:xfrm>
              <a:prstGeom prst="rect">
                <a:avLst/>
              </a:prstGeom>
              <a:blipFill>
                <a:blip r:embed="rId3"/>
                <a:stretch>
                  <a:fillRect t="-3125" b="-21875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60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3" grpId="0" build="p"/>
      <p:bldP spid="3" grpId="1" build="p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55" grpId="0"/>
      <p:bldP spid="68" grpId="0" animBg="1"/>
      <p:bldP spid="69" grpId="0" animBg="1"/>
      <p:bldP spid="7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55901"/>
          </a:xfrm>
        </p:spPr>
        <p:txBody>
          <a:bodyPr>
            <a:normAutofit fontScale="90000"/>
          </a:bodyPr>
          <a:lstStyle/>
          <a:p>
            <a:r>
              <a:rPr lang="en-US" dirty="0"/>
              <a:t>One half of Min-Cut Max-Flow </a:t>
            </a:r>
            <a:r>
              <a:rPr lang="en-US" dirty="0" err="1"/>
              <a:t>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</p:spPr>
            <p:txBody>
              <a:bodyPr/>
              <a:lstStyle/>
              <a:p>
                <a:r>
                  <a:rPr lang="en-US" b="1" dirty="0"/>
                  <a:t>Lemma 1: 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For ANY s-t flow and ANY s-t cut, the value of the flow is at most the cost of the cut.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Hence max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min cut.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  <a:blipFill rotWithShape="0">
                <a:blip r:embed="rId2"/>
                <a:stretch>
                  <a:fillRect l="-1391" t="-2241" r="-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1073493" y="3732621"/>
            <a:ext cx="6677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That was proof-by-picture.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Good exercise to convert this to a proof-by-proof!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0322F8-2477-664A-A249-130B346DBD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812" y="4387958"/>
            <a:ext cx="1582355" cy="224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8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Minimum s-t cuts</a:t>
            </a:r>
          </a:p>
          <a:p>
            <a:r>
              <a:rPr lang="en-US" dirty="0"/>
              <a:t>Maximum s-t flows</a:t>
            </a:r>
          </a:p>
          <a:p>
            <a:r>
              <a:rPr lang="en-US" dirty="0"/>
              <a:t>The Ford-Fulkerson Algorithm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Finds min cuts and max flows!</a:t>
            </a:r>
          </a:p>
          <a:p>
            <a:r>
              <a:rPr lang="en-US" dirty="0"/>
              <a:t>Applications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Why do we want to find these things?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7021" y="6311899"/>
            <a:ext cx="3563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Lucky the lackadaisical lemur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7021" y="2858363"/>
            <a:ext cx="2769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</a:rPr>
              <a:t>This lecture will skip a few proofs, but you can find them in the lecture notes.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F9FCE1-E982-2D40-AAC7-DC1A992688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262" y="4193628"/>
            <a:ext cx="2050600" cy="223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3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55901"/>
          </a:xfrm>
        </p:spPr>
        <p:txBody>
          <a:bodyPr/>
          <a:lstStyle/>
          <a:p>
            <a:r>
              <a:rPr lang="en-US" dirty="0"/>
              <a:t>Min-Cut Max-Flow </a:t>
            </a:r>
            <a:r>
              <a:rPr lang="en-US" dirty="0" err="1"/>
              <a:t>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</p:spPr>
            <p:txBody>
              <a:bodyPr/>
              <a:lstStyle/>
              <a:p>
                <a:r>
                  <a:rPr lang="en-US" b="1" dirty="0"/>
                  <a:t>Lemma 1: 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For ANY s-t flow and ANY s-t cut, the value of the flow is at most the cost of the cut.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Hence max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min cut.</a:t>
                </a:r>
              </a:p>
              <a:p>
                <a:pPr lvl="1"/>
                <a:endParaRPr lang="en-US" b="1" dirty="0">
                  <a:solidFill>
                    <a:schemeClr val="accent1"/>
                  </a:solidFill>
                </a:endParaRPr>
              </a:p>
              <a:p>
                <a:r>
                  <a:rPr lang="en-US" dirty="0"/>
                  <a:t>The theorem is stronger: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max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min cut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This will be proof-by-algorithm!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  <a:blipFill>
                <a:blip r:embed="rId2"/>
                <a:stretch>
                  <a:fillRect l="-1447" t="-2326" r="-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0966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474" y="-91298"/>
            <a:ext cx="7886700" cy="1325563"/>
          </a:xfrm>
        </p:spPr>
        <p:txBody>
          <a:bodyPr/>
          <a:lstStyle/>
          <a:p>
            <a:r>
              <a:rPr lang="en-US" dirty="0"/>
              <a:t>Maximum flow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2168" y="1041843"/>
            <a:ext cx="86215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Let’s brainstorm some algorithms for </a:t>
            </a:r>
            <a:br>
              <a:rPr lang="en-US" dirty="0"/>
            </a:br>
            <a:r>
              <a:rPr lang="en-US" dirty="0"/>
              <a:t>maximum flow.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/>
            <p:cNvCxnSpPr>
              <a:stCxn id="30" idx="5"/>
              <a:endCxn id="33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30" idx="6"/>
              <a:endCxn id="32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0" idx="7"/>
              <a:endCxn id="31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31" idx="4"/>
              <a:endCxn id="32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32" idx="4"/>
              <a:endCxn id="33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36" idx="1"/>
              <a:endCxn id="32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31" idx="5"/>
              <a:endCxn id="34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31" idx="6"/>
              <a:endCxn id="35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stCxn id="32" idx="6"/>
              <a:endCxn id="34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33" idx="6"/>
              <a:endCxn id="36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stCxn id="35" idx="4"/>
              <a:endCxn id="34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34" idx="4"/>
              <a:endCxn id="36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stCxn id="35" idx="6"/>
              <a:endCxn id="5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34" idx="6"/>
              <a:endCxn id="5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>
              <a:stCxn id="36" idx="6"/>
              <a:endCxn id="5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E163C162-9B89-434D-B087-89F478BCB272}"/>
              </a:ext>
            </a:extLst>
          </p:cNvPr>
          <p:cNvSpPr txBox="1"/>
          <p:nvPr/>
        </p:nvSpPr>
        <p:spPr>
          <a:xfrm>
            <a:off x="6781891" y="2396166"/>
            <a:ext cx="2496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Think-pair-share!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91E626B-2415-EB40-AFC7-B32CD338A5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795" y="1638658"/>
            <a:ext cx="2496832" cy="99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0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  <p:bldP spid="4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894"/>
            <a:ext cx="7886700" cy="1325563"/>
          </a:xfrm>
        </p:spPr>
        <p:txBody>
          <a:bodyPr/>
          <a:lstStyle/>
          <a:p>
            <a:r>
              <a:rPr lang="en-US" dirty="0"/>
              <a:t>Ford-Fulkerson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8748"/>
            <a:ext cx="7774371" cy="4351338"/>
          </a:xfrm>
        </p:spPr>
        <p:txBody>
          <a:bodyPr/>
          <a:lstStyle/>
          <a:p>
            <a:r>
              <a:rPr lang="en-US" sz="3200" dirty="0"/>
              <a:t>Outline of algorithm:</a:t>
            </a:r>
            <a:endParaRPr lang="en-US" sz="2400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Start with zero flow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We will maintain a </a:t>
            </a:r>
            <a:r>
              <a:rPr lang="en-US" b="1" dirty="0">
                <a:solidFill>
                  <a:schemeClr val="accent4"/>
                </a:solidFill>
              </a:rPr>
              <a:t>“residual graph” </a:t>
            </a:r>
            <a:r>
              <a:rPr lang="en-US" dirty="0">
                <a:solidFill>
                  <a:schemeClr val="accent4"/>
                </a:solidFill>
              </a:rPr>
              <a:t>G</a:t>
            </a:r>
            <a:r>
              <a:rPr lang="en-US" baseline="-25000" dirty="0">
                <a:solidFill>
                  <a:schemeClr val="accent4"/>
                </a:solidFill>
              </a:rPr>
              <a:t>f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A path from s to t in G</a:t>
            </a:r>
            <a:r>
              <a:rPr lang="en-US" baseline="-25000" dirty="0">
                <a:solidFill>
                  <a:schemeClr val="accent4"/>
                </a:solidFill>
              </a:rPr>
              <a:t>f</a:t>
            </a:r>
            <a:r>
              <a:rPr lang="en-US" dirty="0">
                <a:solidFill>
                  <a:schemeClr val="accent4"/>
                </a:solidFill>
              </a:rPr>
              <a:t> will give us a way to improve our flow.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We will continue until there are no s-t paths left.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97789" y="4594213"/>
            <a:ext cx="2772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Assume for today that we don’t have edges </a:t>
            </a:r>
            <a:r>
              <a:rPr lang="en-US" b="1">
                <a:solidFill>
                  <a:schemeClr val="accent4"/>
                </a:solidFill>
              </a:rPr>
              <a:t>like this, </a:t>
            </a:r>
            <a:r>
              <a:rPr lang="en-US" dirty="0">
                <a:solidFill>
                  <a:schemeClr val="accent4"/>
                </a:solidFill>
              </a:rPr>
              <a:t>although it’s not necessary.</a:t>
            </a:r>
          </a:p>
        </p:txBody>
      </p:sp>
      <p:sp>
        <p:nvSpPr>
          <p:cNvPr id="5" name="Oval 4"/>
          <p:cNvSpPr/>
          <p:nvPr/>
        </p:nvSpPr>
        <p:spPr>
          <a:xfrm>
            <a:off x="6035876" y="573662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101759" y="5736623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5" idx="5"/>
            <a:endCxn id="6" idx="3"/>
          </p:cNvCxnSpPr>
          <p:nvPr/>
        </p:nvCxnSpPr>
        <p:spPr>
          <a:xfrm>
            <a:off x="6521045" y="6221791"/>
            <a:ext cx="1663956" cy="1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1"/>
            <a:endCxn id="5" idx="7"/>
          </p:cNvCxnSpPr>
          <p:nvPr/>
        </p:nvCxnSpPr>
        <p:spPr>
          <a:xfrm flipH="1" flipV="1">
            <a:off x="6521045" y="5819864"/>
            <a:ext cx="1663956" cy="1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09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766" y="366394"/>
            <a:ext cx="7886700" cy="1325563"/>
          </a:xfrm>
        </p:spPr>
        <p:txBody>
          <a:bodyPr/>
          <a:lstStyle/>
          <a:p>
            <a:r>
              <a:rPr lang="en-US" dirty="0"/>
              <a:t>Tool: Residual networks</a:t>
            </a:r>
            <a:br>
              <a:rPr lang="en-US" dirty="0"/>
            </a:br>
            <a:r>
              <a:rPr lang="en-US" sz="4000" dirty="0"/>
              <a:t>Say we have a flow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533114" y="1676641"/>
            <a:ext cx="4433877" cy="2868646"/>
            <a:chOff x="2524228" y="2472692"/>
            <a:chExt cx="4433877" cy="2868646"/>
          </a:xfrm>
        </p:grpSpPr>
        <p:sp>
          <p:nvSpPr>
            <p:cNvPr id="6" name="Oval 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16" name="Straight Arrow Connector 15"/>
            <p:cNvCxnSpPr>
              <a:stCxn id="7" idx="4"/>
              <a:endCxn id="8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7" idx="5"/>
              <a:endCxn id="10" idx="1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8" idx="6"/>
              <a:endCxn id="10" idx="3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020865" y="350027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00521" y="413919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81895" y="324421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06335" y="444484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06335" y="274291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64" name="Straight Arrow Connector 63"/>
            <p:cNvCxnSpPr>
              <a:stCxn id="6" idx="7"/>
              <a:endCxn id="7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" idx="5"/>
              <a:endCxn id="8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ounded Rectangle 72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86" name="Oval 85"/>
          <p:cNvSpPr/>
          <p:nvPr/>
        </p:nvSpPr>
        <p:spPr>
          <a:xfrm>
            <a:off x="4363699" y="5210814"/>
            <a:ext cx="568411" cy="568411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87" name="Oval 86"/>
          <p:cNvSpPr/>
          <p:nvPr/>
        </p:nvSpPr>
        <p:spPr>
          <a:xfrm>
            <a:off x="6354100" y="3708297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8" name="Oval 87"/>
          <p:cNvSpPr/>
          <p:nvPr/>
        </p:nvSpPr>
        <p:spPr>
          <a:xfrm>
            <a:off x="6381614" y="600853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9" name="Oval 88"/>
          <p:cNvSpPr/>
          <p:nvPr/>
        </p:nvSpPr>
        <p:spPr>
          <a:xfrm>
            <a:off x="8229165" y="5073239"/>
            <a:ext cx="568411" cy="568411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cxnSp>
        <p:nvCxnSpPr>
          <p:cNvPr id="91" name="Straight Arrow Connector 90"/>
          <p:cNvCxnSpPr/>
          <p:nvPr/>
        </p:nvCxnSpPr>
        <p:spPr>
          <a:xfrm>
            <a:off x="6839269" y="4193466"/>
            <a:ext cx="1473138" cy="963015"/>
          </a:xfrm>
          <a:prstGeom prst="straightConnector1">
            <a:avLst/>
          </a:prstGeom>
          <a:ln w="53975">
            <a:solidFill>
              <a:schemeClr val="accent4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88" idx="7"/>
          </p:cNvCxnSpPr>
          <p:nvPr/>
        </p:nvCxnSpPr>
        <p:spPr>
          <a:xfrm flipV="1">
            <a:off x="6866783" y="5558408"/>
            <a:ext cx="1445624" cy="533366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5451392" y="5306986"/>
            <a:ext cx="60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7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828182" y="4861544"/>
            <a:ext cx="60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5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341736" y="5391680"/>
            <a:ext cx="60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7259917" y="4539297"/>
            <a:ext cx="60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0</a:t>
            </a:r>
          </a:p>
        </p:txBody>
      </p:sp>
      <p:cxnSp>
        <p:nvCxnSpPr>
          <p:cNvPr id="99" name="Straight Arrow Connector 98"/>
          <p:cNvCxnSpPr>
            <a:stCxn id="86" idx="7"/>
          </p:cNvCxnSpPr>
          <p:nvPr/>
        </p:nvCxnSpPr>
        <p:spPr>
          <a:xfrm flipV="1">
            <a:off x="4848868" y="4193466"/>
            <a:ext cx="1588474" cy="1100590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476360" y="5341167"/>
            <a:ext cx="3255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Create a new </a:t>
            </a:r>
            <a:r>
              <a:rPr lang="en-US" sz="2400" b="1" dirty="0"/>
              <a:t>residual network</a:t>
            </a:r>
            <a:r>
              <a:rPr lang="en-US" sz="2400" dirty="0"/>
              <a:t> from this flow:</a:t>
            </a:r>
          </a:p>
        </p:txBody>
      </p:sp>
      <p:cxnSp>
        <p:nvCxnSpPr>
          <p:cNvPr id="364" name="Straight Arrow Connector 363"/>
          <p:cNvCxnSpPr>
            <a:stCxn id="87" idx="5"/>
          </p:cNvCxnSpPr>
          <p:nvPr/>
        </p:nvCxnSpPr>
        <p:spPr>
          <a:xfrm>
            <a:off x="6839269" y="4193466"/>
            <a:ext cx="27514" cy="1898308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Arrow Connector 365"/>
          <p:cNvCxnSpPr>
            <a:stCxn id="88" idx="1"/>
            <a:endCxn id="87" idx="3"/>
          </p:cNvCxnSpPr>
          <p:nvPr/>
        </p:nvCxnSpPr>
        <p:spPr>
          <a:xfrm flipH="1" flipV="1">
            <a:off x="6437342" y="4193466"/>
            <a:ext cx="27514" cy="1898308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9" name="TextBox 368"/>
          <p:cNvSpPr txBox="1"/>
          <p:nvPr/>
        </p:nvSpPr>
        <p:spPr>
          <a:xfrm>
            <a:off x="6095302" y="5090973"/>
            <a:ext cx="602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372" name="TextBox 371"/>
          <p:cNvSpPr txBox="1"/>
          <p:nvPr/>
        </p:nvSpPr>
        <p:spPr>
          <a:xfrm>
            <a:off x="5516807" y="4712173"/>
            <a:ext cx="60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</a:t>
            </a:r>
          </a:p>
        </p:txBody>
      </p:sp>
      <p:cxnSp>
        <p:nvCxnSpPr>
          <p:cNvPr id="374" name="Straight Arrow Connector 373"/>
          <p:cNvCxnSpPr>
            <a:stCxn id="87" idx="2"/>
            <a:endCxn id="86" idx="0"/>
          </p:cNvCxnSpPr>
          <p:nvPr/>
        </p:nvCxnSpPr>
        <p:spPr>
          <a:xfrm flipH="1">
            <a:off x="4647905" y="3992503"/>
            <a:ext cx="1706195" cy="1218311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7" name="TextBox 376"/>
          <p:cNvSpPr txBox="1"/>
          <p:nvPr/>
        </p:nvSpPr>
        <p:spPr>
          <a:xfrm>
            <a:off x="5384765" y="4089917"/>
            <a:ext cx="602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cxnSp>
        <p:nvCxnSpPr>
          <p:cNvPr id="378" name="Straight Arrow Connector 377"/>
          <p:cNvCxnSpPr>
            <a:stCxn id="89" idx="0"/>
            <a:endCxn id="87" idx="6"/>
          </p:cNvCxnSpPr>
          <p:nvPr/>
        </p:nvCxnSpPr>
        <p:spPr>
          <a:xfrm flipH="1" flipV="1">
            <a:off x="6922511" y="3992503"/>
            <a:ext cx="1590860" cy="1080736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1" name="TextBox 380"/>
          <p:cNvSpPr txBox="1"/>
          <p:nvPr/>
        </p:nvSpPr>
        <p:spPr>
          <a:xfrm>
            <a:off x="7759150" y="4171687"/>
            <a:ext cx="602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382" name="Straight Arrow Connector 381"/>
          <p:cNvCxnSpPr>
            <a:stCxn id="89" idx="4"/>
            <a:endCxn id="88" idx="6"/>
          </p:cNvCxnSpPr>
          <p:nvPr/>
        </p:nvCxnSpPr>
        <p:spPr>
          <a:xfrm flipH="1">
            <a:off x="6950025" y="5641650"/>
            <a:ext cx="1563346" cy="651088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5" name="TextBox 384"/>
          <p:cNvSpPr txBox="1"/>
          <p:nvPr/>
        </p:nvSpPr>
        <p:spPr>
          <a:xfrm>
            <a:off x="7613033" y="5999106"/>
            <a:ext cx="602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386" name="Straight Arrow Connector 385"/>
          <p:cNvCxnSpPr>
            <a:stCxn id="88" idx="2"/>
            <a:endCxn id="86" idx="5"/>
          </p:cNvCxnSpPr>
          <p:nvPr/>
        </p:nvCxnSpPr>
        <p:spPr>
          <a:xfrm flipH="1" flipV="1">
            <a:off x="4848868" y="5695983"/>
            <a:ext cx="1532746" cy="596755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Arrow Connector 389"/>
          <p:cNvCxnSpPr>
            <a:stCxn id="86" idx="6"/>
            <a:endCxn id="88" idx="1"/>
          </p:cNvCxnSpPr>
          <p:nvPr/>
        </p:nvCxnSpPr>
        <p:spPr>
          <a:xfrm>
            <a:off x="4932110" y="5495020"/>
            <a:ext cx="1532746" cy="596754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5" name="TextBox 394"/>
          <p:cNvSpPr txBox="1"/>
          <p:nvPr/>
        </p:nvSpPr>
        <p:spPr>
          <a:xfrm>
            <a:off x="5532912" y="5988103"/>
            <a:ext cx="602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8" name="TextBox 397"/>
              <p:cNvSpPr txBox="1"/>
              <p:nvPr/>
            </p:nvSpPr>
            <p:spPr>
              <a:xfrm>
                <a:off x="330626" y="4231359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98" name="TextBox 3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26" y="4231359"/>
                <a:ext cx="2124621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2292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9" name="TextBox 398"/>
              <p:cNvSpPr txBox="1"/>
              <p:nvPr/>
            </p:nvSpPr>
            <p:spPr>
              <a:xfrm>
                <a:off x="4105962" y="6339791"/>
                <a:ext cx="2208023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this graph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1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99" name="TextBox 3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962" y="6339791"/>
                <a:ext cx="2208023" cy="391582"/>
              </a:xfrm>
              <a:prstGeom prst="rect">
                <a:avLst/>
              </a:prstGeom>
              <a:blipFill rotWithShape="0">
                <a:blip r:embed="rId5"/>
                <a:stretch>
                  <a:fillRect l="-2486" t="-90625" b="-1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CC6D056-5752-FC48-B6CC-1E4E6B1F7E13}"/>
              </a:ext>
            </a:extLst>
          </p:cNvPr>
          <p:cNvSpPr txBox="1"/>
          <p:nvPr/>
        </p:nvSpPr>
        <p:spPr>
          <a:xfrm>
            <a:off x="4191153" y="1713285"/>
            <a:ext cx="2841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This forward edge has weight “capacity – flow”.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1DB8ED7-A55A-BD41-B7E9-877BB777465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5611662" y="2359616"/>
            <a:ext cx="78126" cy="2327134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FD3C8FF-1FFA-2940-9670-0ED747BFD1F9}"/>
              </a:ext>
            </a:extLst>
          </p:cNvPr>
          <p:cNvSpPr txBox="1"/>
          <p:nvPr/>
        </p:nvSpPr>
        <p:spPr>
          <a:xfrm>
            <a:off x="5643426" y="2526344"/>
            <a:ext cx="221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This backward edge has weight “flow”.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1FD15FD-2C11-B941-AB39-A4B0A4A7D46C}"/>
              </a:ext>
            </a:extLst>
          </p:cNvPr>
          <p:cNvCxnSpPr>
            <a:cxnSpLocks/>
          </p:cNvCxnSpPr>
          <p:nvPr/>
        </p:nvCxnSpPr>
        <p:spPr>
          <a:xfrm flipH="1">
            <a:off x="5930748" y="3158347"/>
            <a:ext cx="244076" cy="107301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07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89" grpId="0" animBg="1"/>
      <p:bldP spid="94" grpId="0"/>
      <p:bldP spid="95" grpId="0"/>
      <p:bldP spid="96" grpId="0"/>
      <p:bldP spid="97" grpId="0"/>
      <p:bldP spid="97" grpId="1"/>
      <p:bldP spid="105" grpId="0"/>
      <p:bldP spid="369" grpId="0"/>
      <p:bldP spid="372" grpId="0"/>
      <p:bldP spid="377" grpId="0"/>
      <p:bldP spid="381" grpId="0"/>
      <p:bldP spid="385" grpId="0"/>
      <p:bldP spid="395" grpId="0"/>
      <p:bldP spid="399" grpId="0"/>
      <p:bldP spid="3" grpId="0"/>
      <p:bldP spid="5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766" y="366394"/>
            <a:ext cx="7886700" cy="1325563"/>
          </a:xfrm>
        </p:spPr>
        <p:txBody>
          <a:bodyPr/>
          <a:lstStyle/>
          <a:p>
            <a:r>
              <a:rPr lang="en-US" dirty="0"/>
              <a:t>Tool: Residual networks</a:t>
            </a:r>
            <a:br>
              <a:rPr lang="en-US" dirty="0"/>
            </a:br>
            <a:r>
              <a:rPr lang="en-US" sz="4000" dirty="0"/>
              <a:t>Say we have a flow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533114" y="1676641"/>
            <a:ext cx="4433877" cy="2868646"/>
            <a:chOff x="2524228" y="2472692"/>
            <a:chExt cx="4433877" cy="2868646"/>
          </a:xfrm>
        </p:grpSpPr>
        <p:sp>
          <p:nvSpPr>
            <p:cNvPr id="6" name="Oval 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16" name="Straight Arrow Connector 15"/>
            <p:cNvCxnSpPr>
              <a:stCxn id="7" idx="4"/>
              <a:endCxn id="8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7" idx="5"/>
              <a:endCxn id="10" idx="1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8" idx="6"/>
              <a:endCxn id="10" idx="3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020865" y="350027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00521" y="413919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81895" y="324421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06335" y="444484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06335" y="274291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64" name="Straight Arrow Connector 63"/>
            <p:cNvCxnSpPr>
              <a:stCxn id="6" idx="7"/>
              <a:endCxn id="7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" idx="5"/>
              <a:endCxn id="8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ounded Rectangle 72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476360" y="5341167"/>
            <a:ext cx="3255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Create a new </a:t>
            </a:r>
            <a:r>
              <a:rPr lang="en-US" sz="2400" b="1" dirty="0"/>
              <a:t>residual network</a:t>
            </a:r>
            <a:r>
              <a:rPr lang="en-US" sz="2400" dirty="0"/>
              <a:t> from this flow: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30626" y="4231359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26" y="4231359"/>
                <a:ext cx="2124621" cy="646331"/>
              </a:xfrm>
              <a:prstGeom prst="rect">
                <a:avLst/>
              </a:prstGeom>
              <a:blipFill rotWithShape="0">
                <a:blip r:embed="rId2"/>
                <a:stretch>
                  <a:fillRect l="-2292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4105962" y="3708297"/>
            <a:ext cx="4691614" cy="3023076"/>
            <a:chOff x="4105962" y="3708297"/>
            <a:chExt cx="4691614" cy="3023076"/>
          </a:xfrm>
        </p:grpSpPr>
        <p:sp>
          <p:nvSpPr>
            <p:cNvPr id="86" name="Oval 85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7" name="Oval 86"/>
            <p:cNvSpPr/>
            <p:nvPr/>
          </p:nvSpPr>
          <p:spPr>
            <a:xfrm>
              <a:off x="6354100" y="370829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88" name="Oval 87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89" name="Oval 88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92" name="Straight Arrow Connector 91"/>
            <p:cNvCxnSpPr>
              <a:stCxn id="88" idx="7"/>
            </p:cNvCxnSpPr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5451392" y="530698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828182" y="48615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341736" y="539168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99" name="Straight Arrow Connector 98"/>
            <p:cNvCxnSpPr>
              <a:stCxn id="86" idx="7"/>
            </p:cNvCxnSpPr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Arrow Connector 363"/>
            <p:cNvCxnSpPr>
              <a:stCxn id="87" idx="5"/>
            </p:cNvCxnSpPr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/>
            <p:cNvCxnSpPr>
              <a:stCxn id="88" idx="1"/>
              <a:endCxn id="87" idx="3"/>
            </p:cNvCxnSpPr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9" name="TextBox 368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372" name="TextBox 371"/>
            <p:cNvSpPr txBox="1"/>
            <p:nvPr/>
          </p:nvSpPr>
          <p:spPr>
            <a:xfrm>
              <a:off x="5516807" y="471217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374" name="Straight Arrow Connector 373"/>
            <p:cNvCxnSpPr>
              <a:stCxn id="87" idx="2"/>
              <a:endCxn id="86" idx="0"/>
            </p:cNvCxnSpPr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7" name="TextBox 376"/>
            <p:cNvSpPr txBox="1"/>
            <p:nvPr/>
          </p:nvSpPr>
          <p:spPr>
            <a:xfrm>
              <a:off x="5384765" y="4089917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378" name="Straight Arrow Connector 377"/>
            <p:cNvCxnSpPr>
              <a:stCxn id="89" idx="1"/>
              <a:endCxn id="87" idx="6"/>
            </p:cNvCxnSpPr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1" name="TextBox 380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382" name="Straight Arrow Connector 381"/>
            <p:cNvCxnSpPr>
              <a:stCxn id="89" idx="4"/>
              <a:endCxn id="88" idx="6"/>
            </p:cNvCxnSpPr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5" name="TextBox 384"/>
            <p:cNvSpPr txBox="1"/>
            <p:nvPr/>
          </p:nvSpPr>
          <p:spPr>
            <a:xfrm>
              <a:off x="7613033" y="5999106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386" name="Straight Arrow Connector 385"/>
            <p:cNvCxnSpPr>
              <a:stCxn id="88" idx="2"/>
              <a:endCxn id="86" idx="5"/>
            </p:cNvCxnSpPr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Arrow Connector 389"/>
            <p:cNvCxnSpPr>
              <a:stCxn id="86" idx="6"/>
              <a:endCxn id="88" idx="1"/>
            </p:cNvCxnSpPr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5" name="TextBox 394"/>
            <p:cNvSpPr txBox="1"/>
            <p:nvPr/>
          </p:nvSpPr>
          <p:spPr>
            <a:xfrm>
              <a:off x="5532912" y="598810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4105962" y="6339791"/>
                  <a:ext cx="2208023" cy="3915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5962" y="6339791"/>
                  <a:ext cx="2208023" cy="39158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486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/>
          <p:cNvSpPr txBox="1"/>
          <p:nvPr/>
        </p:nvSpPr>
        <p:spPr>
          <a:xfrm>
            <a:off x="5069068" y="1571656"/>
            <a:ext cx="3894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4"/>
                </a:solidFill>
              </a:rPr>
              <a:t>Forward edges are the amount that’s left.</a:t>
            </a:r>
          </a:p>
          <a:p>
            <a:pPr algn="r"/>
            <a:r>
              <a:rPr lang="en-US" sz="2400" b="1" dirty="0">
                <a:solidFill>
                  <a:schemeClr val="accent2"/>
                </a:solidFill>
              </a:rPr>
              <a:t>Backwards edges are the amount that’s been used.</a:t>
            </a:r>
          </a:p>
        </p:txBody>
      </p:sp>
    </p:spTree>
    <p:extLst>
      <p:ext uri="{BB962C8B-B14F-4D97-AF65-F5344CB8AC3E}">
        <p14:creationId xmlns:p14="http://schemas.microsoft.com/office/powerpoint/2010/main" val="1756832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12816-F6D8-7141-BADD-BC2ED1B3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Residual networks tell us how to improve the flow.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FC447-E803-EF48-A354-DBE63A3F4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Definition</a:t>
            </a:r>
            <a:r>
              <a:rPr lang="en-US" dirty="0"/>
              <a:t>: A path from s to t in the residual network is called an </a:t>
            </a:r>
            <a:r>
              <a:rPr lang="en-US" b="1" dirty="0"/>
              <a:t>augmenting path</a:t>
            </a:r>
            <a:r>
              <a:rPr lang="en-US" dirty="0"/>
              <a:t>.</a:t>
            </a:r>
          </a:p>
          <a:p>
            <a:r>
              <a:rPr lang="en-US" b="1" dirty="0"/>
              <a:t>Claim</a:t>
            </a:r>
            <a:r>
              <a:rPr lang="en-US" dirty="0"/>
              <a:t>: If there is an augmenting path, we can increase the flow along that path.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C92F68-5A23-2A42-B0C6-91E640A4324F}"/>
              </a:ext>
            </a:extLst>
          </p:cNvPr>
          <p:cNvGrpSpPr/>
          <p:nvPr/>
        </p:nvGrpSpPr>
        <p:grpSpPr>
          <a:xfrm>
            <a:off x="4772025" y="4229098"/>
            <a:ext cx="4025550" cy="2569734"/>
            <a:chOff x="3804711" y="3708296"/>
            <a:chExt cx="4992865" cy="310457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C8121B2-8F88-9747-8F0E-1BA5627F61AB}"/>
                </a:ext>
              </a:extLst>
            </p:cNvPr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72A4A11-33DE-4E48-A888-B8F366ECA465}"/>
                </a:ext>
              </a:extLst>
            </p:cNvPr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352C3C9-DEA6-D84C-88AE-062168B4EDD7}"/>
                </a:ext>
              </a:extLst>
            </p:cNvPr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126BB20-AF6E-974F-B87F-996F350E0D10}"/>
                </a:ext>
              </a:extLst>
            </p:cNvPr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3386BEC-F122-C544-90AF-40314F45DAB2}"/>
                </a:ext>
              </a:extLst>
            </p:cNvPr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8AECD3-8C34-364D-9D09-BEF50ACE5654}"/>
                </a:ext>
              </a:extLst>
            </p:cNvPr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5C01B2-B30B-1846-915F-4B14BF2A4890}"/>
                </a:ext>
              </a:extLst>
            </p:cNvPr>
            <p:cNvSpPr txBox="1"/>
            <p:nvPr/>
          </p:nvSpPr>
          <p:spPr>
            <a:xfrm>
              <a:off x="6828182" y="48615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C6942FB-32DB-F242-9D25-377C19449924}"/>
                </a:ext>
              </a:extLst>
            </p:cNvPr>
            <p:cNvSpPr txBox="1"/>
            <p:nvPr/>
          </p:nvSpPr>
          <p:spPr>
            <a:xfrm>
              <a:off x="7341736" y="539168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85884A2-D48D-9348-8AAE-9FE43BB6F82D}"/>
                </a:ext>
              </a:extLst>
            </p:cNvPr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9F3A1DC-A48B-6548-93F4-A5E6D4BB3F1F}"/>
                </a:ext>
              </a:extLst>
            </p:cNvPr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1FD0B2A-5203-8041-AA37-DEF23EFFE068}"/>
                </a:ext>
              </a:extLst>
            </p:cNvPr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B0D33F-3A56-A64F-BBE3-DE806600F22D}"/>
                </a:ext>
              </a:extLst>
            </p:cNvPr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CDAF39-7F02-5843-ABF7-839E3C7412CD}"/>
                </a:ext>
              </a:extLst>
            </p:cNvPr>
            <p:cNvSpPr txBox="1"/>
            <p:nvPr/>
          </p:nvSpPr>
          <p:spPr>
            <a:xfrm>
              <a:off x="5516807" y="471217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9EEE647-7ED9-8747-95EA-61DF84851FBB}"/>
                </a:ext>
              </a:extLst>
            </p:cNvPr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3F4E51-A825-E54A-88B1-086A86BE05B0}"/>
                </a:ext>
              </a:extLst>
            </p:cNvPr>
            <p:cNvSpPr txBox="1"/>
            <p:nvPr/>
          </p:nvSpPr>
          <p:spPr>
            <a:xfrm>
              <a:off x="5384765" y="4089917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80FE9A9-55C1-7F4E-928F-FA7A8B62FAE3}"/>
                </a:ext>
              </a:extLst>
            </p:cNvPr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455B80-FB82-0448-8D6C-25DDDB27ABAC}"/>
                </a:ext>
              </a:extLst>
            </p:cNvPr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F8E1C58-8246-1941-A3C9-57F0C56C1F1F}"/>
                </a:ext>
              </a:extLst>
            </p:cNvPr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40FD7-E52B-8449-9A65-9891F097849F}"/>
                </a:ext>
              </a:extLst>
            </p:cNvPr>
            <p:cNvSpPr txBox="1"/>
            <p:nvPr/>
          </p:nvSpPr>
          <p:spPr>
            <a:xfrm>
              <a:off x="7613033" y="5999106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BF4A12F-5354-CB49-9924-C3749373275C}"/>
                </a:ext>
              </a:extLst>
            </p:cNvPr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114E350-9B6C-954A-AEF0-F419A1528CEF}"/>
                </a:ext>
              </a:extLst>
            </p:cNvPr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9B44D7A-C630-F54A-AC47-837AE6F0D8C1}"/>
                </a:ext>
              </a:extLst>
            </p:cNvPr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39FC45D-AB23-604F-B206-CAF443AA3723}"/>
                    </a:ext>
                  </a:extLst>
                </p:cNvPr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11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F72406E-9943-0B48-B1AD-6D892ADC86F9}"/>
              </a:ext>
            </a:extLst>
          </p:cNvPr>
          <p:cNvGrpSpPr/>
          <p:nvPr/>
        </p:nvGrpSpPr>
        <p:grpSpPr>
          <a:xfrm>
            <a:off x="845960" y="4196128"/>
            <a:ext cx="3395366" cy="2230712"/>
            <a:chOff x="2524228" y="2472692"/>
            <a:chExt cx="4433877" cy="286864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88BE7AA-84A5-6A4C-9A9A-3A486E52E2D1}"/>
                </a:ext>
              </a:extLst>
            </p:cNvPr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6471DDA-C794-E242-8349-C48926552E8B}"/>
                </a:ext>
              </a:extLst>
            </p:cNvPr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05D84C8-CCB9-754C-89A1-176E2030E969}"/>
                </a:ext>
              </a:extLst>
            </p:cNvPr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B40D69E-5F44-D349-9BD6-0C8CBC710EF4}"/>
                </a:ext>
              </a:extLst>
            </p:cNvPr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71B037A-EA6B-CA49-AA8A-B09748AF6316}"/>
                </a:ext>
              </a:extLst>
            </p:cNvPr>
            <p:cNvCxnSpPr>
              <a:stCxn id="35" idx="4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538DA9A-1360-B741-AAFA-E2F0DE5E9408}"/>
                </a:ext>
              </a:extLst>
            </p:cNvPr>
            <p:cNvCxnSpPr>
              <a:stCxn id="35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B089CAF-76C4-144E-BE92-AFE412756AF5}"/>
                </a:ext>
              </a:extLst>
            </p:cNvPr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5184036-E587-BB46-B56C-0FDAB15E0A8B}"/>
                </a:ext>
              </a:extLst>
            </p:cNvPr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D41433C-FFC4-CC48-9C3C-FAE9248F2EC5}"/>
                </a:ext>
              </a:extLst>
            </p:cNvPr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C78335B-EFBE-E142-A7F3-ADD7215555D0}"/>
                </a:ext>
              </a:extLst>
            </p:cNvPr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80F6CCD3-9231-704B-8B7D-28316280EA47}"/>
                </a:ext>
              </a:extLst>
            </p:cNvPr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7398BDE-3130-4B45-B7F6-38CC0C25E534}"/>
                </a:ext>
              </a:extLst>
            </p:cNvPr>
            <p:cNvCxnSpPr>
              <a:stCxn id="34" idx="7"/>
              <a:endCxn id="35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DB5E1A5-B303-224B-8D82-C5B7D9053F11}"/>
                </a:ext>
              </a:extLst>
            </p:cNvPr>
            <p:cNvCxnSpPr>
              <a:stCxn id="34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E634BD11-54FF-A740-8BEF-278AA698B7E2}"/>
                </a:ext>
              </a:extLst>
            </p:cNvPr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BD96A8F3-5D8E-DE43-81E4-F0682696F249}"/>
                </a:ext>
              </a:extLst>
            </p:cNvPr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3B635D3E-FE51-0E45-AA71-85A75416BFED}"/>
                </a:ext>
              </a:extLst>
            </p:cNvPr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49D93D56-768E-5F4C-B054-2B9EDEAF5521}"/>
                </a:ext>
              </a:extLst>
            </p:cNvPr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F4CD277-B99B-D045-B950-DF3E1A36D0C9}"/>
                  </a:ext>
                </a:extLst>
              </p:cNvPr>
              <p:cNvSpPr txBox="1"/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F4CD277-B99B-D045-B950-DF3E1A36D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blipFill>
                <a:blip r:embed="rId5"/>
                <a:stretch>
                  <a:fillRect l="-1786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C36D63DA-285E-A04E-987A-54AE24155AED}"/>
              </a:ext>
            </a:extLst>
          </p:cNvPr>
          <p:cNvSpPr txBox="1"/>
          <p:nvPr/>
        </p:nvSpPr>
        <p:spPr>
          <a:xfrm>
            <a:off x="1226274" y="486660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2A7755E3-26BD-804E-B709-7393C017B443}"/>
              </a:ext>
            </a:extLst>
          </p:cNvPr>
          <p:cNvSpPr/>
          <p:nvPr/>
        </p:nvSpPr>
        <p:spPr>
          <a:xfrm>
            <a:off x="5794902" y="4567424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2B66A685-F90F-D24C-8312-1170521F5083}"/>
              </a:ext>
            </a:extLst>
          </p:cNvPr>
          <p:cNvSpPr/>
          <p:nvPr/>
        </p:nvSpPr>
        <p:spPr>
          <a:xfrm>
            <a:off x="1360542" y="4448667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3EA0391-C0FB-CF4B-BAD8-209F5A6F8420}"/>
              </a:ext>
            </a:extLst>
          </p:cNvPr>
          <p:cNvSpPr txBox="1"/>
          <p:nvPr/>
        </p:nvSpPr>
        <p:spPr>
          <a:xfrm>
            <a:off x="1363849" y="5392019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4788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8" grpId="0" animBg="1"/>
      <p:bldP spid="4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427" y="443476"/>
            <a:ext cx="8262175" cy="1325563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solidFill>
                  <a:srgbClr val="CF6E6C"/>
                </a:solidFill>
              </a:rPr>
              <a:t>Claim: 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4000" dirty="0"/>
              <a:t>if there is an augmenting path, we can increase the flow along that path.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427" y="2231034"/>
            <a:ext cx="8597573" cy="4626966"/>
          </a:xfrm>
        </p:spPr>
        <p:txBody>
          <a:bodyPr>
            <a:normAutofit fontScale="92500"/>
          </a:bodyPr>
          <a:lstStyle/>
          <a:p>
            <a:r>
              <a:rPr lang="en-US" dirty="0"/>
              <a:t>Easy case: every edge on the path in G</a:t>
            </a:r>
            <a:r>
              <a:rPr lang="en-US" baseline="-25000" dirty="0"/>
              <a:t>f</a:t>
            </a:r>
            <a:r>
              <a:rPr lang="en-US" dirty="0"/>
              <a:t> is a </a:t>
            </a:r>
            <a:r>
              <a:rPr lang="en-US" b="1" dirty="0">
                <a:solidFill>
                  <a:schemeClr val="accent4"/>
                </a:solidFill>
              </a:rPr>
              <a:t>forward edge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Forward edges indicate how much stuff can still go through.</a:t>
            </a:r>
          </a:p>
          <a:p>
            <a:r>
              <a:rPr lang="en-US" dirty="0"/>
              <a:t>Just increase the flow on all the edges! </a:t>
            </a:r>
            <a:endParaRPr lang="en-US" b="1" dirty="0"/>
          </a:p>
        </p:txBody>
      </p:sp>
      <p:grpSp>
        <p:nvGrpSpPr>
          <p:cNvPr id="55" name="Group 54"/>
          <p:cNvGrpSpPr/>
          <p:nvPr/>
        </p:nvGrpSpPr>
        <p:grpSpPr>
          <a:xfrm>
            <a:off x="4938761" y="3029287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341736" y="539168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6807" y="471217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84765" y="4089917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613033" y="5999106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9063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012696" y="2996317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91" idx="4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393010" y="3666792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05" name="Freeform 104"/>
          <p:cNvSpPr/>
          <p:nvPr/>
        </p:nvSpPr>
        <p:spPr>
          <a:xfrm>
            <a:off x="5961638" y="3367613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Freeform 105"/>
          <p:cNvSpPr/>
          <p:nvPr/>
        </p:nvSpPr>
        <p:spPr>
          <a:xfrm>
            <a:off x="1448448" y="3248856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ounded Rectangle 106"/>
          <p:cNvSpPr/>
          <p:nvPr/>
        </p:nvSpPr>
        <p:spPr>
          <a:xfrm>
            <a:off x="3480089" y="4508773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1788500" y="3665961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2595780" y="3906872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530585" y="4192208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1085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6" grpId="0" animBg="1"/>
      <p:bldP spid="107" grpId="0" animBg="1"/>
      <p:bldP spid="108" grpId="0" animBg="1"/>
      <p:bldP spid="10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029" y="1887927"/>
            <a:ext cx="8384573" cy="2984039"/>
          </a:xfrm>
        </p:spPr>
        <p:txBody>
          <a:bodyPr>
            <a:normAutofit/>
          </a:bodyPr>
          <a:lstStyle/>
          <a:p>
            <a:r>
              <a:rPr lang="en-US" dirty="0"/>
              <a:t>Harder case: there are </a:t>
            </a:r>
            <a:r>
              <a:rPr lang="en-US" b="1" dirty="0">
                <a:solidFill>
                  <a:schemeClr val="accent2"/>
                </a:solidFill>
              </a:rPr>
              <a:t>backward edges </a:t>
            </a:r>
            <a:r>
              <a:rPr lang="en-US" dirty="0"/>
              <a:t>in the path.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Here’s a slightly different example of a flow:  </a:t>
            </a:r>
            <a:endParaRPr lang="en-US" b="1" dirty="0">
              <a:solidFill>
                <a:schemeClr val="accent4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4938761" y="3029287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3" idx="7"/>
              <a:endCxn id="62" idx="5"/>
            </p:cNvCxnSpPr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62" idx="3"/>
              <a:endCxn id="63" idx="1"/>
            </p:cNvCxnSpPr>
            <p:nvPr/>
          </p:nvCxnSpPr>
          <p:spPr>
            <a:xfrm>
              <a:off x="6437343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9063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012696" y="2996317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87" idx="0"/>
              <a:endCxn id="86" idx="4"/>
            </p:cNvCxnSpPr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393010" y="3666792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530585" y="4192208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4035" y="5886040"/>
            <a:ext cx="2132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F6E6C"/>
                </a:solidFill>
              </a:rPr>
              <a:t>I changed some of the weights and edge directions.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546427" y="443476"/>
            <a:ext cx="8262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>
                <a:solidFill>
                  <a:srgbClr val="CF6E6C"/>
                </a:solidFill>
              </a:rPr>
              <a:t>Claim: 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4000" dirty="0"/>
              <a:t>if there is an augmenting path, we can increase the flow along that path.</a:t>
            </a:r>
          </a:p>
        </p:txBody>
      </p:sp>
    </p:spTree>
    <p:extLst>
      <p:ext uri="{BB962C8B-B14F-4D97-AF65-F5344CB8AC3E}">
        <p14:creationId xmlns:p14="http://schemas.microsoft.com/office/powerpoint/2010/main" val="120688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  <p:bldP spid="110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029" y="1887927"/>
            <a:ext cx="8384573" cy="2984039"/>
          </a:xfrm>
        </p:spPr>
        <p:txBody>
          <a:bodyPr>
            <a:normAutofit/>
          </a:bodyPr>
          <a:lstStyle/>
          <a:p>
            <a:r>
              <a:rPr lang="en-US" dirty="0"/>
              <a:t>Harder case: there are </a:t>
            </a:r>
            <a:r>
              <a:rPr lang="en-US" b="1" dirty="0">
                <a:solidFill>
                  <a:schemeClr val="accent2"/>
                </a:solidFill>
              </a:rPr>
              <a:t>backward edges </a:t>
            </a:r>
            <a:r>
              <a:rPr lang="en-US" dirty="0"/>
              <a:t>in the path.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Here’s a slightly different example of a flow:  </a:t>
            </a:r>
            <a:endParaRPr lang="en-US" b="1" dirty="0">
              <a:solidFill>
                <a:schemeClr val="accent4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4938761" y="3029287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3" idx="7"/>
              <a:endCxn id="62" idx="5"/>
            </p:cNvCxnSpPr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62" idx="3"/>
              <a:endCxn id="63" idx="1"/>
            </p:cNvCxnSpPr>
            <p:nvPr/>
          </p:nvCxnSpPr>
          <p:spPr>
            <a:xfrm>
              <a:off x="6437343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9063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012696" y="2996317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87" idx="0"/>
              <a:endCxn id="86" idx="4"/>
            </p:cNvCxnSpPr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393010" y="3666792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530585" y="4192208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4035" y="5886040"/>
            <a:ext cx="2132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F6E6C"/>
                </a:solidFill>
              </a:rPr>
              <a:t>I changed some of the weights and edge directions.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546427" y="443476"/>
            <a:ext cx="8262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>
                <a:solidFill>
                  <a:srgbClr val="CF6E6C"/>
                </a:solidFill>
              </a:rPr>
              <a:t>Claim</a:t>
            </a:r>
            <a:r>
              <a:rPr lang="en-US" sz="3100" b="1" dirty="0">
                <a:solidFill>
                  <a:schemeClr val="accent4"/>
                </a:solidFill>
              </a:rPr>
              <a:t>: 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4000" dirty="0"/>
              <a:t>if there is an augmenting path, we can increase the flow along that path.</a:t>
            </a:r>
          </a:p>
        </p:txBody>
      </p:sp>
      <p:sp>
        <p:nvSpPr>
          <p:cNvPr id="51" name="Freeform 50"/>
          <p:cNvSpPr/>
          <p:nvPr/>
        </p:nvSpPr>
        <p:spPr>
          <a:xfrm>
            <a:off x="5961638" y="3367613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1462252" y="3337395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6536" y="5621600"/>
            <a:ext cx="46807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Now we should NOT increase the flow at all the edges along the path!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For example, that will mess up the conservation of stuff at this vertex.</a:t>
            </a:r>
          </a:p>
        </p:txBody>
      </p:sp>
      <p:sp>
        <p:nvSpPr>
          <p:cNvPr id="4" name="Freeform 3"/>
          <p:cNvSpPr/>
          <p:nvPr/>
        </p:nvSpPr>
        <p:spPr>
          <a:xfrm>
            <a:off x="2801257" y="4992914"/>
            <a:ext cx="2251173" cy="1712686"/>
          </a:xfrm>
          <a:custGeom>
            <a:avLst/>
            <a:gdLst>
              <a:gd name="connsiteX0" fmla="*/ 1538514 w 2251173"/>
              <a:gd name="connsiteY0" fmla="*/ 1712686 h 1712686"/>
              <a:gd name="connsiteX1" fmla="*/ 2075543 w 2251173"/>
              <a:gd name="connsiteY1" fmla="*/ 1436915 h 1712686"/>
              <a:gd name="connsiteX2" fmla="*/ 2075543 w 2251173"/>
              <a:gd name="connsiteY2" fmla="*/ 522515 h 1712686"/>
              <a:gd name="connsiteX3" fmla="*/ 0 w 2251173"/>
              <a:gd name="connsiteY3" fmla="*/ 0 h 171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1173" h="1712686">
                <a:moveTo>
                  <a:pt x="1538514" y="1712686"/>
                </a:moveTo>
                <a:cubicBezTo>
                  <a:pt x="1762276" y="1673981"/>
                  <a:pt x="1986038" y="1635277"/>
                  <a:pt x="2075543" y="1436915"/>
                </a:cubicBezTo>
                <a:cubicBezTo>
                  <a:pt x="2165048" y="1238553"/>
                  <a:pt x="2421467" y="762001"/>
                  <a:pt x="2075543" y="522515"/>
                </a:cubicBezTo>
                <a:cubicBezTo>
                  <a:pt x="1729619" y="283029"/>
                  <a:pt x="864809" y="141514"/>
                  <a:pt x="0" y="0"/>
                </a:cubicBezTo>
              </a:path>
            </a:pathLst>
          </a:custGeom>
          <a:noFill/>
          <a:ln w="31750">
            <a:solidFill>
              <a:srgbClr val="7030A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5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" grpId="0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ontent Placeholder 2"/>
          <p:cNvSpPr>
            <a:spLocks noGrp="1"/>
          </p:cNvSpPr>
          <p:nvPr>
            <p:ph idx="1"/>
          </p:nvPr>
        </p:nvSpPr>
        <p:spPr>
          <a:xfrm>
            <a:off x="424029" y="1887927"/>
            <a:ext cx="8384573" cy="2984039"/>
          </a:xfrm>
        </p:spPr>
        <p:txBody>
          <a:bodyPr>
            <a:normAutofit/>
          </a:bodyPr>
          <a:lstStyle/>
          <a:p>
            <a:r>
              <a:rPr lang="en-US" dirty="0"/>
              <a:t>In this case we do something a bit different: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4938761" y="3029287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3" idx="7"/>
              <a:endCxn id="62" idx="5"/>
            </p:cNvCxnSpPr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62" idx="3"/>
              <a:endCxn id="63" idx="1"/>
            </p:cNvCxnSpPr>
            <p:nvPr/>
          </p:nvCxnSpPr>
          <p:spPr>
            <a:xfrm>
              <a:off x="6437343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9063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012696" y="2996317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87" idx="0"/>
              <a:endCxn id="86" idx="4"/>
            </p:cNvCxnSpPr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393010" y="3666792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530585" y="4192208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50" name="Freeform 49"/>
          <p:cNvSpPr/>
          <p:nvPr/>
        </p:nvSpPr>
        <p:spPr>
          <a:xfrm>
            <a:off x="5961638" y="3367613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419" y="2479122"/>
            <a:ext cx="147979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We will add flow here</a:t>
            </a:r>
          </a:p>
        </p:txBody>
      </p:sp>
      <p:cxnSp>
        <p:nvCxnSpPr>
          <p:cNvPr id="9" name="Straight Arrow Connector 8"/>
          <p:cNvCxnSpPr>
            <a:stCxn id="7" idx="2"/>
            <a:endCxn id="52" idx="0"/>
          </p:cNvCxnSpPr>
          <p:nvPr/>
        </p:nvCxnSpPr>
        <p:spPr>
          <a:xfrm>
            <a:off x="1319318" y="3125453"/>
            <a:ext cx="622687" cy="555782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99" idx="2"/>
          </p:cNvCxnSpPr>
          <p:nvPr/>
        </p:nvCxnSpPr>
        <p:spPr>
          <a:xfrm flipH="1" flipV="1">
            <a:off x="3638850" y="4826014"/>
            <a:ext cx="4408" cy="883128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214737" y="5706915"/>
            <a:ext cx="147979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We will add flow here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817995" y="2405699"/>
            <a:ext cx="281885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We will remove flow here, since our augmenting path is going backwards along this edge.</a:t>
            </a:r>
          </a:p>
        </p:txBody>
      </p:sp>
      <p:cxnSp>
        <p:nvCxnSpPr>
          <p:cNvPr id="79" name="Straight Arrow Connector 78"/>
          <p:cNvCxnSpPr>
            <a:stCxn id="78" idx="1"/>
            <a:endCxn id="53" idx="3"/>
          </p:cNvCxnSpPr>
          <p:nvPr/>
        </p:nvCxnSpPr>
        <p:spPr>
          <a:xfrm flipH="1">
            <a:off x="2903281" y="3005864"/>
            <a:ext cx="914714" cy="1072519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itle 1"/>
          <p:cNvSpPr txBox="1">
            <a:spLocks/>
          </p:cNvSpPr>
          <p:nvPr/>
        </p:nvSpPr>
        <p:spPr>
          <a:xfrm>
            <a:off x="546427" y="443476"/>
            <a:ext cx="8262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>
                <a:solidFill>
                  <a:srgbClr val="CF6E6C"/>
                </a:solidFill>
              </a:rPr>
              <a:t>Claim</a:t>
            </a:r>
            <a:r>
              <a:rPr lang="en-US" sz="3100" b="1" dirty="0">
                <a:solidFill>
                  <a:schemeClr val="accent4"/>
                </a:solidFill>
              </a:rPr>
              <a:t>: 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4000" dirty="0"/>
              <a:t>if there is an augmenting path, we can increase the flow along that path</a:t>
            </a:r>
            <a:r>
              <a:rPr lang="en-US" sz="40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105" name="Freeform 104"/>
          <p:cNvSpPr/>
          <p:nvPr/>
        </p:nvSpPr>
        <p:spPr>
          <a:xfrm>
            <a:off x="1462252" y="3337395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3479598" y="4524047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788009" y="3681235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2595289" y="3922146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0372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0" grpId="0"/>
      <p:bldP spid="78" grpId="0"/>
      <p:bldP spid="105" grpId="0" animBg="1"/>
      <p:bldP spid="51" grpId="0" animBg="1"/>
      <p:bldP spid="52" grpId="0" animBg="1"/>
      <p:bldP spid="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475" y="30879"/>
            <a:ext cx="7886700" cy="1325563"/>
          </a:xfrm>
        </p:spPr>
        <p:txBody>
          <a:bodyPr/>
          <a:lstStyle/>
          <a:p>
            <a:r>
              <a:rPr lang="en-US" dirty="0"/>
              <a:t>Cuts in graphs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22420" y="1173333"/>
            <a:ext cx="83547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cut is a partition of the vertices into two nonempty parts.</a:t>
            </a:r>
          </a:p>
        </p:txBody>
      </p:sp>
      <p:sp>
        <p:nvSpPr>
          <p:cNvPr id="5" name="Oval 4"/>
          <p:cNvSpPr/>
          <p:nvPr/>
        </p:nvSpPr>
        <p:spPr>
          <a:xfrm>
            <a:off x="7166919" y="572886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85900" y="43186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464010" y="2963563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477919" y="3247768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2" idx="5"/>
            <a:endCxn id="11" idx="1"/>
          </p:cNvCxnSpPr>
          <p:nvPr/>
        </p:nvCxnSpPr>
        <p:spPr>
          <a:xfrm>
            <a:off x="1963088" y="3732937"/>
            <a:ext cx="1411170" cy="169318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2" idx="6"/>
            <a:endCxn id="10" idx="2"/>
          </p:cNvCxnSpPr>
          <p:nvPr/>
        </p:nvCxnSpPr>
        <p:spPr>
          <a:xfrm flipV="1">
            <a:off x="2046330" y="3247769"/>
            <a:ext cx="1417680" cy="284205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7" idx="2"/>
            <a:endCxn id="9" idx="6"/>
          </p:cNvCxnSpPr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4"/>
            <a:endCxn id="6" idx="0"/>
          </p:cNvCxnSpPr>
          <p:nvPr/>
        </p:nvCxnSpPr>
        <p:spPr>
          <a:xfrm flipH="1">
            <a:off x="7451125" y="3777245"/>
            <a:ext cx="339810" cy="195162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8" idx="5"/>
            <a:endCxn id="6" idx="2"/>
          </p:cNvCxnSpPr>
          <p:nvPr/>
        </p:nvCxnSpPr>
        <p:spPr>
          <a:xfrm>
            <a:off x="5371069" y="4803793"/>
            <a:ext cx="1795850" cy="120927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5"/>
            <a:endCxn id="8" idx="1"/>
          </p:cNvCxnSpPr>
          <p:nvPr/>
        </p:nvCxnSpPr>
        <p:spPr>
          <a:xfrm>
            <a:off x="3949179" y="3448732"/>
            <a:ext cx="1019963" cy="953134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0" idx="3"/>
            <a:endCxn id="13" idx="7"/>
          </p:cNvCxnSpPr>
          <p:nvPr/>
        </p:nvCxnSpPr>
        <p:spPr>
          <a:xfrm flipH="1">
            <a:off x="1218336" y="3448732"/>
            <a:ext cx="2328916" cy="164376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2"/>
            <a:endCxn id="13" idx="6"/>
          </p:cNvCxnSpPr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1" idx="7"/>
            <a:endCxn id="8" idx="3"/>
          </p:cNvCxnSpPr>
          <p:nvPr/>
        </p:nvCxnSpPr>
        <p:spPr>
          <a:xfrm flipV="1">
            <a:off x="3776185" y="4803793"/>
            <a:ext cx="1192957" cy="622331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3" idx="0"/>
            <a:endCxn id="12" idx="3"/>
          </p:cNvCxnSpPr>
          <p:nvPr/>
        </p:nvCxnSpPr>
        <p:spPr>
          <a:xfrm flipV="1">
            <a:off x="1017373" y="3732937"/>
            <a:ext cx="543788" cy="127631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1" idx="0"/>
            <a:endCxn id="10" idx="4"/>
          </p:cNvCxnSpPr>
          <p:nvPr/>
        </p:nvCxnSpPr>
        <p:spPr>
          <a:xfrm flipV="1">
            <a:off x="3575222" y="3531974"/>
            <a:ext cx="172994" cy="181090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6" idx="2"/>
            <a:endCxn id="9" idx="5"/>
          </p:cNvCxnSpPr>
          <p:nvPr/>
        </p:nvCxnSpPr>
        <p:spPr>
          <a:xfrm flipH="1" flipV="1">
            <a:off x="5856238" y="3174824"/>
            <a:ext cx="1310681" cy="283824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7" idx="3"/>
            <a:endCxn id="8" idx="6"/>
          </p:cNvCxnSpPr>
          <p:nvPr/>
        </p:nvCxnSpPr>
        <p:spPr>
          <a:xfrm flipH="1">
            <a:off x="5454311" y="3694003"/>
            <a:ext cx="2135660" cy="90882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9" idx="4"/>
            <a:endCxn id="8" idx="0"/>
          </p:cNvCxnSpPr>
          <p:nvPr/>
        </p:nvCxnSpPr>
        <p:spPr>
          <a:xfrm flipH="1">
            <a:off x="5170106" y="3258066"/>
            <a:ext cx="485169" cy="106055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2504656" y="2335427"/>
            <a:ext cx="2047788" cy="4238368"/>
          </a:xfrm>
          <a:custGeom>
            <a:avLst/>
            <a:gdLst>
              <a:gd name="connsiteX0" fmla="*/ 547463 w 2047788"/>
              <a:gd name="connsiteY0" fmla="*/ 0 h 4238368"/>
              <a:gd name="connsiteX1" fmla="*/ 250901 w 2047788"/>
              <a:gd name="connsiteY1" fmla="*/ 296562 h 4238368"/>
              <a:gd name="connsiteX2" fmla="*/ 40836 w 2047788"/>
              <a:gd name="connsiteY2" fmla="*/ 1112108 h 4238368"/>
              <a:gd name="connsiteX3" fmla="*/ 1103517 w 2047788"/>
              <a:gd name="connsiteY3" fmla="*/ 2446638 h 4238368"/>
              <a:gd name="connsiteX4" fmla="*/ 1968490 w 2047788"/>
              <a:gd name="connsiteY4" fmla="*/ 3336324 h 4238368"/>
              <a:gd name="connsiteX5" fmla="*/ 1956133 w 2047788"/>
              <a:gd name="connsiteY5" fmla="*/ 4238368 h 423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7788" h="4238368">
                <a:moveTo>
                  <a:pt x="547463" y="0"/>
                </a:moveTo>
                <a:cubicBezTo>
                  <a:pt x="441401" y="55605"/>
                  <a:pt x="335339" y="111211"/>
                  <a:pt x="250901" y="296562"/>
                </a:cubicBezTo>
                <a:cubicBezTo>
                  <a:pt x="166463" y="481913"/>
                  <a:pt x="-101267" y="753762"/>
                  <a:pt x="40836" y="1112108"/>
                </a:cubicBezTo>
                <a:cubicBezTo>
                  <a:pt x="182939" y="1470454"/>
                  <a:pt x="782241" y="2075935"/>
                  <a:pt x="1103517" y="2446638"/>
                </a:cubicBezTo>
                <a:cubicBezTo>
                  <a:pt x="1424793" y="2817341"/>
                  <a:pt x="1826387" y="3037702"/>
                  <a:pt x="1968490" y="3336324"/>
                </a:cubicBezTo>
                <a:cubicBezTo>
                  <a:pt x="2110593" y="3634946"/>
                  <a:pt x="2033363" y="3936657"/>
                  <a:pt x="1956133" y="4238368"/>
                </a:cubicBezTo>
              </a:path>
            </a:pathLst>
          </a:custGeom>
          <a:noFill/>
          <a:ln w="60325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054181" y="5940088"/>
            <a:ext cx="215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Part 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39480" y="5933059"/>
            <a:ext cx="215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Part 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40162" y="321276"/>
            <a:ext cx="2636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27D00"/>
                </a:solidFill>
              </a:rPr>
              <a:t>Last time, graphs were undirected and weighted.</a:t>
            </a:r>
          </a:p>
        </p:txBody>
      </p:sp>
    </p:spTree>
    <p:extLst>
      <p:ext uri="{BB962C8B-B14F-4D97-AF65-F5344CB8AC3E}">
        <p14:creationId xmlns:p14="http://schemas.microsoft.com/office/powerpoint/2010/main" val="3331852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4938761" y="3029287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3" idx="7"/>
              <a:endCxn id="62" idx="5"/>
            </p:cNvCxnSpPr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9063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012696" y="2996317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87" idx="0"/>
              <a:endCxn id="86" idx="4"/>
            </p:cNvCxnSpPr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393010" y="3666792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530585" y="4192208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495360" y="4524046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803771" y="3681234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611051" y="3922145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cxnSp>
        <p:nvCxnSpPr>
          <p:cNvPr id="52" name="Straight Arrow Connector 51"/>
          <p:cNvCxnSpPr>
            <a:stCxn id="64" idx="4"/>
            <a:endCxn id="63" idx="5"/>
          </p:cNvCxnSpPr>
          <p:nvPr/>
        </p:nvCxnSpPr>
        <p:spPr>
          <a:xfrm flipH="1">
            <a:off x="7407588" y="4629570"/>
            <a:ext cx="1327580" cy="70526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8244989" y="4858332"/>
            <a:ext cx="4856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56" name="Content Placeholder 2"/>
          <p:cNvSpPr>
            <a:spLocks noGrp="1"/>
          </p:cNvSpPr>
          <p:nvPr>
            <p:ph idx="1"/>
          </p:nvPr>
        </p:nvSpPr>
        <p:spPr>
          <a:xfrm>
            <a:off x="424029" y="1887927"/>
            <a:ext cx="8384573" cy="2984039"/>
          </a:xfrm>
        </p:spPr>
        <p:txBody>
          <a:bodyPr>
            <a:normAutofit/>
          </a:bodyPr>
          <a:lstStyle/>
          <a:p>
            <a:r>
              <a:rPr lang="en-US" dirty="0"/>
              <a:t>In this case we do something a bit different: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546427" y="443476"/>
            <a:ext cx="8262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>
                <a:solidFill>
                  <a:srgbClr val="CF6E6C"/>
                </a:solidFill>
              </a:rPr>
              <a:t>Claim</a:t>
            </a:r>
            <a:r>
              <a:rPr lang="en-US" sz="3100" b="1" dirty="0">
                <a:solidFill>
                  <a:schemeClr val="accent4"/>
                </a:solidFill>
              </a:rPr>
              <a:t>: 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4000" dirty="0"/>
              <a:t>if there is an augmenting path, we can increase the flow along that path.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1870" y="2382036"/>
            <a:ext cx="4414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Then we’ll update the residual graph:</a:t>
            </a:r>
          </a:p>
        </p:txBody>
      </p:sp>
    </p:spTree>
    <p:extLst>
      <p:ext uri="{BB962C8B-B14F-4D97-AF65-F5344CB8AC3E}">
        <p14:creationId xmlns:p14="http://schemas.microsoft.com/office/powerpoint/2010/main" val="709560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90470" y="3786029"/>
            <a:ext cx="4025550" cy="2569734"/>
            <a:chOff x="3804711" y="3708296"/>
            <a:chExt cx="4992865" cy="3104578"/>
          </a:xfrm>
        </p:grpSpPr>
        <p:sp>
          <p:nvSpPr>
            <p:cNvPr id="5" name="Oval 4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7692" b="-10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/>
          <p:cNvGrpSpPr/>
          <p:nvPr/>
        </p:nvGrpSpPr>
        <p:grpSpPr>
          <a:xfrm>
            <a:off x="764405" y="3753059"/>
            <a:ext cx="3395366" cy="2230712"/>
            <a:chOff x="2524228" y="2472692"/>
            <a:chExt cx="4433877" cy="2868646"/>
          </a:xfrm>
        </p:grpSpPr>
        <p:sp>
          <p:nvSpPr>
            <p:cNvPr id="25" name="Oval 2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ounded Rectangle 37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49731" y="5687742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31" y="5687742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1144719" y="4423534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82294" y="4948950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247069" y="5280788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555480" y="4437976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2362760" y="4678887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7159297" y="5386312"/>
            <a:ext cx="1327580" cy="70526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996698" y="5615074"/>
            <a:ext cx="4856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4800282" y="489718"/>
            <a:ext cx="4025550" cy="2569734"/>
            <a:chOff x="3804711" y="3708296"/>
            <a:chExt cx="4992865" cy="3104578"/>
          </a:xfrm>
        </p:grpSpPr>
        <p:sp>
          <p:nvSpPr>
            <p:cNvPr id="52" name="Oval 51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3" name="Oval 52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6437343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410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3" name="Group 72"/>
          <p:cNvGrpSpPr/>
          <p:nvPr/>
        </p:nvGrpSpPr>
        <p:grpSpPr>
          <a:xfrm>
            <a:off x="874217" y="456748"/>
            <a:ext cx="3395366" cy="2230712"/>
            <a:chOff x="2524228" y="2472692"/>
            <a:chExt cx="4433877" cy="2868646"/>
          </a:xfrm>
        </p:grpSpPr>
        <p:sp>
          <p:nvSpPr>
            <p:cNvPr id="74" name="Oval 7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5" name="Oval 7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ounded Rectangle 8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359543" y="239143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43" y="2391431"/>
                <a:ext cx="2124621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579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/>
          <p:cNvSpPr txBox="1"/>
          <p:nvPr/>
        </p:nvSpPr>
        <p:spPr>
          <a:xfrm>
            <a:off x="1254531" y="112722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392106" y="1652639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49731" y="315315"/>
            <a:ext cx="866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Before: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49730" y="3459873"/>
            <a:ext cx="720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56709" y="425421"/>
            <a:ext cx="182574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flow value is 2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523357" y="3858006"/>
            <a:ext cx="182574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flow value is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5435" y="3356173"/>
            <a:ext cx="1572979" cy="38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2 in, 2 out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590874" y="5983771"/>
            <a:ext cx="1572979" cy="38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1 in, 1 out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946870" y="6427914"/>
            <a:ext cx="5876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Still a legit flow, but with a bigger value!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697674" y="151752"/>
            <a:ext cx="1572979" cy="38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2 in, 2 out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2547512" y="2604856"/>
            <a:ext cx="1572979" cy="38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1 in, 1 out</a:t>
            </a:r>
          </a:p>
        </p:txBody>
      </p:sp>
    </p:spTree>
    <p:extLst>
      <p:ext uri="{BB962C8B-B14F-4D97-AF65-F5344CB8AC3E}">
        <p14:creationId xmlns:p14="http://schemas.microsoft.com/office/powerpoint/2010/main" val="272832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6" grpId="0"/>
      <p:bldP spid="3" grpId="0"/>
      <p:bldP spid="97" grpId="0"/>
      <p:bldP spid="45" grpId="0"/>
      <p:bldP spid="98" grpId="0"/>
      <p:bldP spid="9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6214" y="1678511"/>
                <a:ext cx="8384573" cy="2984039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increaseFlow(path P in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4"/>
                        </a:solidFill>
                        <a:latin typeface="Cambria Math" charset="0"/>
                      </a:rPr>
                      <m:t>𝐺</m:t>
                    </m:r>
                    <m:r>
                      <a:rPr lang="en-US" i="1" baseline="-25000" dirty="0">
                        <a:solidFill>
                          <a:schemeClr val="accent4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, flow </a:t>
                </a:r>
                <a:r>
                  <a:rPr lang="en-US" i="1" dirty="0">
                    <a:solidFill>
                      <a:schemeClr val="accent4"/>
                    </a:solidFill>
                  </a:rPr>
                  <a:t>f</a:t>
                </a:r>
                <a:r>
                  <a:rPr lang="en-US" dirty="0">
                    <a:solidFill>
                      <a:schemeClr val="accent4"/>
                    </a:solidFill>
                  </a:rPr>
                  <a:t> ):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x = min weight on any edge in P</a:t>
                </a: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for</a:t>
                </a:r>
                <a:r>
                  <a:rPr lang="en-US" dirty="0">
                    <a:solidFill>
                      <a:schemeClr val="accent4"/>
                    </a:solidFill>
                  </a:rPr>
                  <a:t> 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dirty="0">
                    <a:solidFill>
                      <a:schemeClr val="accent4"/>
                    </a:solidFill>
                  </a:rPr>
                  <a:t>) in P:</a:t>
                </a:r>
              </a:p>
              <a:p>
                <a:pPr lvl="2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 in E, 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𝒇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’</m:t>
                    </m:r>
                    <m:d>
                      <m:dPr>
                        <m:ctrlPr>
                          <a:rPr lang="en-US" sz="2000" b="1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𝒖</m:t>
                        </m:r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𝒗</m:t>
                        </m:r>
                      </m:e>
                    </m:d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𝒇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𝒖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,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𝒗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) + 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𝒙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.</m:t>
                    </m:r>
                  </m:oMath>
                </a14:m>
                <a:endParaRPr lang="en-US" sz="2000" b="1" dirty="0">
                  <a:solidFill>
                    <a:schemeClr val="accent4"/>
                  </a:solidFill>
                </a:endParaRPr>
              </a:p>
              <a:p>
                <a:pPr lvl="2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v,u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 in E, 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𝒇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’</m:t>
                    </m:r>
                    <m:d>
                      <m:dPr>
                        <m:ctrlPr>
                          <a:rPr lang="en-US" sz="2000" b="1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𝒗</m:t>
                        </m:r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𝒖</m:t>
                        </m:r>
                      </m:e>
                    </m:d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𝒇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𝒗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,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𝒖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) </m:t>
                    </m:r>
                    <m:r>
                      <a:rPr lang="mr-IN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–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𝒙</m:t>
                    </m:r>
                  </m:oMath>
                </a14:m>
                <a:endParaRPr lang="en-US" sz="2000" b="1" dirty="0">
                  <a:solidFill>
                    <a:schemeClr val="accent4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return</a:t>
                </a:r>
                <a:r>
                  <a:rPr lang="en-US" i="1" dirty="0">
                    <a:solidFill>
                      <a:schemeClr val="accent4"/>
                    </a:solidFill>
                  </a:rPr>
                  <a:t> f’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6214" y="1678511"/>
                <a:ext cx="8384573" cy="2984039"/>
              </a:xfrm>
              <a:blipFill rotWithShape="0">
                <a:blip r:embed="rId3"/>
                <a:stretch>
                  <a:fillRect l="-1309" t="-3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/>
          <p:cNvSpPr txBox="1">
            <a:spLocks/>
          </p:cNvSpPr>
          <p:nvPr/>
        </p:nvSpPr>
        <p:spPr>
          <a:xfrm>
            <a:off x="235215" y="123185"/>
            <a:ext cx="8262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>
                <a:solidFill>
                  <a:srgbClr val="CF6E6C"/>
                </a:solidFill>
              </a:rPr>
              <a:t>Claim</a:t>
            </a:r>
            <a:r>
              <a:rPr lang="en-US" sz="3100" b="1" dirty="0"/>
              <a:t>: </a:t>
            </a:r>
            <a:br>
              <a:rPr lang="en-US" sz="3200" dirty="0"/>
            </a:br>
            <a:r>
              <a:rPr lang="en-US" sz="4000" dirty="0"/>
              <a:t>if there is an augmenting path, we can increase the flow along that path.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72771" y="5689309"/>
            <a:ext cx="8113692" cy="1072696"/>
            <a:chOff x="486214" y="5666450"/>
            <a:chExt cx="8113692" cy="1072696"/>
          </a:xfrm>
        </p:grpSpPr>
        <p:sp>
          <p:nvSpPr>
            <p:cNvPr id="10" name="Oval 9"/>
            <p:cNvSpPr/>
            <p:nvPr/>
          </p:nvSpPr>
          <p:spPr>
            <a:xfrm>
              <a:off x="486214" y="6159815"/>
              <a:ext cx="458287" cy="470487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260125" y="5689327"/>
              <a:ext cx="458287" cy="47048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141619" y="6159814"/>
              <a:ext cx="458287" cy="470487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313916" y="6223627"/>
              <a:ext cx="458287" cy="47048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367708" y="5694809"/>
              <a:ext cx="458287" cy="47048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944500" y="5924570"/>
              <a:ext cx="1423207" cy="46500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4" idx="6"/>
              <a:endCxn id="13" idx="2"/>
            </p:cNvCxnSpPr>
            <p:nvPr/>
          </p:nvCxnSpPr>
          <p:spPr>
            <a:xfrm>
              <a:off x="2825995" y="5930053"/>
              <a:ext cx="1487921" cy="52881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11" idx="6"/>
              <a:endCxn id="12" idx="2"/>
            </p:cNvCxnSpPr>
            <p:nvPr/>
          </p:nvCxnSpPr>
          <p:spPr>
            <a:xfrm>
              <a:off x="6718412" y="5924571"/>
              <a:ext cx="1423207" cy="470487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13" idx="6"/>
              <a:endCxn id="11" idx="2"/>
            </p:cNvCxnSpPr>
            <p:nvPr/>
          </p:nvCxnSpPr>
          <p:spPr>
            <a:xfrm flipV="1">
              <a:off x="4772203" y="5924571"/>
              <a:ext cx="1487922" cy="534300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1425495" y="5703631"/>
              <a:ext cx="461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305522" y="5722470"/>
              <a:ext cx="461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230341" y="5761962"/>
              <a:ext cx="461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174246" y="5666450"/>
              <a:ext cx="461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/>
                <p:cNvSpPr/>
                <p:nvPr/>
              </p:nvSpPr>
              <p:spPr>
                <a:xfrm>
                  <a:off x="918511" y="6369814"/>
                  <a:ext cx="135633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rgbClr val="7030A0"/>
                      </a:solidFill>
                    </a:rPr>
                    <a:t>path P in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𝐺</m:t>
                      </m:r>
                      <m:r>
                        <a:rPr lang="en-US" i="1" baseline="-25000" dirty="0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𝑓</m:t>
                      </m:r>
                    </m:oMath>
                  </a14:m>
                  <a:r>
                    <a:rPr lang="en-US" dirty="0">
                      <a:solidFill>
                        <a:srgbClr val="7030A0"/>
                      </a:solidFill>
                    </a:rPr>
                    <a:t>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59" name="Rectangle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511" y="6369814"/>
                  <a:ext cx="1356333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4054"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3" name="Group 62"/>
          <p:cNvGrpSpPr/>
          <p:nvPr/>
        </p:nvGrpSpPr>
        <p:grpSpPr>
          <a:xfrm>
            <a:off x="572771" y="4257235"/>
            <a:ext cx="8113692" cy="1294725"/>
            <a:chOff x="621654" y="5416526"/>
            <a:chExt cx="8113692" cy="1294725"/>
          </a:xfrm>
        </p:grpSpPr>
        <p:grpSp>
          <p:nvGrpSpPr>
            <p:cNvPr id="61" name="Group 60"/>
            <p:cNvGrpSpPr/>
            <p:nvPr/>
          </p:nvGrpSpPr>
          <p:grpSpPr>
            <a:xfrm>
              <a:off x="621654" y="5416526"/>
              <a:ext cx="8113692" cy="1178231"/>
              <a:chOff x="638614" y="4695824"/>
              <a:chExt cx="8113692" cy="1178231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638614" y="5339756"/>
                <a:ext cx="458287" cy="470487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412525" y="4869268"/>
                <a:ext cx="458287" cy="47048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8294019" y="5339755"/>
                <a:ext cx="458287" cy="470487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t</a:t>
                </a: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466316" y="5403568"/>
                <a:ext cx="458287" cy="47048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520108" y="4874750"/>
                <a:ext cx="458287" cy="47048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Arrow Connector 25"/>
              <p:cNvCxnSpPr>
                <a:stCxn id="21" idx="6"/>
                <a:endCxn id="25" idx="2"/>
              </p:cNvCxnSpPr>
              <p:nvPr/>
            </p:nvCxnSpPr>
            <p:spPr>
              <a:xfrm flipV="1">
                <a:off x="1096901" y="5109994"/>
                <a:ext cx="1423207" cy="465006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25" idx="6"/>
                <a:endCxn id="24" idx="2"/>
              </p:cNvCxnSpPr>
              <p:nvPr/>
            </p:nvCxnSpPr>
            <p:spPr>
              <a:xfrm>
                <a:off x="2978395" y="5109994"/>
                <a:ext cx="1487921" cy="52881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>
                <a:stCxn id="22" idx="2"/>
                <a:endCxn id="24" idx="6"/>
              </p:cNvCxnSpPr>
              <p:nvPr/>
            </p:nvCxnSpPr>
            <p:spPr>
              <a:xfrm flipH="1">
                <a:off x="4924603" y="5104512"/>
                <a:ext cx="1487922" cy="53430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>
                <a:stCxn id="22" idx="6"/>
                <a:endCxn id="23" idx="2"/>
              </p:cNvCxnSpPr>
              <p:nvPr/>
            </p:nvCxnSpPr>
            <p:spPr>
              <a:xfrm>
                <a:off x="6870812" y="5104512"/>
                <a:ext cx="1423207" cy="470487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3108735" y="4706897"/>
                <a:ext cx="4612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5</a:t>
                </a:r>
              </a:p>
            </p:txBody>
          </p:sp>
          <p:sp>
            <p:nvSpPr>
              <p:cNvPr id="47" name="Rounded Rectangle 46"/>
              <p:cNvSpPr/>
              <p:nvPr/>
            </p:nvSpPr>
            <p:spPr>
              <a:xfrm>
                <a:off x="1517905" y="5236046"/>
                <a:ext cx="307992" cy="312474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3436355" y="5183518"/>
                <a:ext cx="307992" cy="312474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49" name="Rounded Rectangle 48"/>
              <p:cNvSpPr/>
              <p:nvPr/>
            </p:nvSpPr>
            <p:spPr>
              <a:xfrm>
                <a:off x="5646572" y="5152606"/>
                <a:ext cx="307992" cy="312474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7328773" y="5142155"/>
                <a:ext cx="307992" cy="312474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0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949676" y="4695824"/>
                <a:ext cx="4612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5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976377" y="4702744"/>
                <a:ext cx="4612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150768" y="5073141"/>
                <a:ext cx="4612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5</a:t>
                </a: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1053950" y="6341919"/>
              <a:ext cx="11441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25200"/>
                  </a:solidFill>
                </a:rPr>
                <a:t>flow </a:t>
              </a:r>
              <a:r>
                <a:rPr lang="en-US" i="1" dirty="0">
                  <a:solidFill>
                    <a:srgbClr val="F25200"/>
                  </a:solidFill>
                </a:rPr>
                <a:t>f</a:t>
              </a:r>
              <a:r>
                <a:rPr lang="en-US" dirty="0">
                  <a:solidFill>
                    <a:srgbClr val="F25200"/>
                  </a:solidFill>
                </a:rPr>
                <a:t> in G</a:t>
              </a:r>
            </a:p>
          </p:txBody>
        </p:sp>
      </p:grpSp>
      <p:sp>
        <p:nvSpPr>
          <p:cNvPr id="64" name="Oval 63"/>
          <p:cNvSpPr/>
          <p:nvPr/>
        </p:nvSpPr>
        <p:spPr>
          <a:xfrm>
            <a:off x="7141144" y="5551960"/>
            <a:ext cx="580879" cy="840713"/>
          </a:xfrm>
          <a:prstGeom prst="ellipse">
            <a:avLst/>
          </a:prstGeom>
          <a:noFill/>
          <a:ln w="381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718040" y="5473570"/>
            <a:ext cx="702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F6E6C"/>
                </a:solidFill>
              </a:rPr>
              <a:t>x=2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577146" y="4443486"/>
            <a:ext cx="307992" cy="312474"/>
          </a:xfrm>
          <a:prstGeom prst="roundRect">
            <a:avLst/>
          </a:prstGeom>
          <a:solidFill>
            <a:srgbClr val="CF6E6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67" name="Rounded Rectangle 66"/>
          <p:cNvSpPr/>
          <p:nvPr/>
        </p:nvSpPr>
        <p:spPr>
          <a:xfrm>
            <a:off x="3483403" y="4365032"/>
            <a:ext cx="307992" cy="312474"/>
          </a:xfrm>
          <a:prstGeom prst="roundRect">
            <a:avLst/>
          </a:prstGeom>
          <a:solidFill>
            <a:srgbClr val="CF6E6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5336264" y="4353448"/>
            <a:ext cx="307992" cy="312474"/>
          </a:xfrm>
          <a:prstGeom prst="roundRect">
            <a:avLst/>
          </a:prstGeom>
          <a:solidFill>
            <a:srgbClr val="CF6E6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69" name="Rounded Rectangle 68"/>
          <p:cNvSpPr/>
          <p:nvPr/>
        </p:nvSpPr>
        <p:spPr>
          <a:xfrm>
            <a:off x="7433875" y="4345054"/>
            <a:ext cx="307992" cy="312474"/>
          </a:xfrm>
          <a:prstGeom prst="roundRect">
            <a:avLst/>
          </a:prstGeom>
          <a:solidFill>
            <a:srgbClr val="CF6E6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0" name="Rectangle 69"/>
          <p:cNvSpPr/>
          <p:nvPr/>
        </p:nvSpPr>
        <p:spPr>
          <a:xfrm>
            <a:off x="8113122" y="3102644"/>
            <a:ext cx="950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</a:t>
            </a:r>
            <a:r>
              <a:rPr lang="en-US" i="1" dirty="0">
                <a:solidFill>
                  <a:srgbClr val="CF6E6C"/>
                </a:solidFill>
              </a:rPr>
              <a:t>f’</a:t>
            </a:r>
          </a:p>
        </p:txBody>
      </p:sp>
      <p:cxnSp>
        <p:nvCxnSpPr>
          <p:cNvPr id="72" name="Straight Arrow Connector 71"/>
          <p:cNvCxnSpPr>
            <a:endCxn id="66" idx="3"/>
          </p:cNvCxnSpPr>
          <p:nvPr/>
        </p:nvCxnSpPr>
        <p:spPr>
          <a:xfrm flipH="1">
            <a:off x="1885138" y="3270276"/>
            <a:ext cx="6225418" cy="1329447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70" idx="1"/>
            <a:endCxn id="67" idx="3"/>
          </p:cNvCxnSpPr>
          <p:nvPr/>
        </p:nvCxnSpPr>
        <p:spPr>
          <a:xfrm flipH="1">
            <a:off x="3791395" y="3287310"/>
            <a:ext cx="4321727" cy="1233959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0" idx="1"/>
            <a:endCxn id="68" idx="3"/>
          </p:cNvCxnSpPr>
          <p:nvPr/>
        </p:nvCxnSpPr>
        <p:spPr>
          <a:xfrm flipH="1">
            <a:off x="5644256" y="3287310"/>
            <a:ext cx="2468866" cy="1222375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70" idx="1"/>
            <a:endCxn id="69" idx="0"/>
          </p:cNvCxnSpPr>
          <p:nvPr/>
        </p:nvCxnSpPr>
        <p:spPr>
          <a:xfrm flipH="1">
            <a:off x="7587871" y="3287310"/>
            <a:ext cx="525251" cy="1057744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7260803" y="241252"/>
            <a:ext cx="1863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</a:rPr>
              <a:t>Check that this always makes </a:t>
            </a:r>
            <a:r>
              <a:rPr lang="en-US">
                <a:solidFill>
                  <a:srgbClr val="7030A0"/>
                </a:solidFill>
              </a:rPr>
              <a:t>a bigger (and legit) </a:t>
            </a:r>
            <a:r>
              <a:rPr lang="en-US" dirty="0">
                <a:solidFill>
                  <a:srgbClr val="7030A0"/>
                </a:solidFill>
              </a:rPr>
              <a:t>flow!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62CDADD4-569D-624B-96BF-0711D6849E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296" y="1214321"/>
            <a:ext cx="1609704" cy="13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9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64" grpId="0" animBg="1"/>
      <p:bldP spid="65" grpId="0"/>
      <p:bldP spid="66" grpId="0" animBg="1"/>
      <p:bldP spid="67" grpId="0" animBg="1"/>
      <p:bldP spid="68" grpId="0" animBg="1"/>
      <p:bldP spid="69" grpId="0" animBg="1"/>
      <p:bldP spid="70" grpId="0"/>
      <p:bldP spid="8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464" y="426779"/>
            <a:ext cx="7886700" cy="1325563"/>
          </a:xfrm>
        </p:spPr>
        <p:txBody>
          <a:bodyPr/>
          <a:lstStyle/>
          <a:p>
            <a:r>
              <a:rPr lang="en-US" dirty="0"/>
              <a:t>Ford-Fulkerson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9464" y="1539875"/>
                <a:ext cx="8515350" cy="5318125"/>
              </a:xfrm>
            </p:spPr>
            <p:txBody>
              <a:bodyPr>
                <a:normAutofit/>
              </a:bodyPr>
              <a:lstStyle/>
              <a:p>
                <a:endParaRPr lang="en-US" b="1" dirty="0">
                  <a:solidFill>
                    <a:schemeClr val="accent4"/>
                  </a:solidFill>
                </a:endParaRPr>
              </a:p>
              <a:p>
                <a:r>
                  <a:rPr lang="en-US" b="1" dirty="0">
                    <a:solidFill>
                      <a:schemeClr val="accent4"/>
                    </a:solidFill>
                  </a:rPr>
                  <a:t>Ford-Fulkerson</a:t>
                </a:r>
                <a:r>
                  <a:rPr lang="en-US" dirty="0">
                    <a:solidFill>
                      <a:schemeClr val="accent4"/>
                    </a:solidFill>
                  </a:rPr>
                  <a:t>(G):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all zero flow.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while</a:t>
                </a:r>
                <a:r>
                  <a:rPr lang="en-US" dirty="0">
                    <a:solidFill>
                      <a:schemeClr val="accent4"/>
                    </a:solidFill>
                  </a:rPr>
                  <a:t> t is reachable from 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lvl="2"/>
                <a:r>
                  <a:rPr lang="en-US" dirty="0">
                    <a:solidFill>
                      <a:schemeClr val="accent4"/>
                    </a:solidFill>
                  </a:rPr>
                  <a:t>Find a path P from s to 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                             // e.g., use DFS or BFS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b="1" dirty="0" err="1">
                    <a:solidFill>
                      <a:schemeClr val="accent4"/>
                    </a:solidFill>
                  </a:rPr>
                  <a:t>increaseFlow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i="1" dirty="0" err="1">
                    <a:solidFill>
                      <a:schemeClr val="accent4"/>
                    </a:solidFill>
                  </a:rPr>
                  <a:t>P,f</a:t>
                </a:r>
                <a:r>
                  <a:rPr lang="en-US" dirty="0">
                    <a:solidFill>
                      <a:schemeClr val="accent4"/>
                    </a:solidFill>
                  </a:rPr>
                  <a:t>)</a:t>
                </a:r>
              </a:p>
              <a:p>
                <a:pPr lvl="2"/>
                <a:r>
                  <a:rPr lang="en-US" dirty="0">
                    <a:solidFill>
                      <a:schemeClr val="accent4"/>
                    </a:solidFill>
                  </a:rPr>
                  <a:t>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return</a:t>
                </a:r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  <a:r>
                  <a:rPr lang="en-US" i="1" dirty="0">
                    <a:solidFill>
                      <a:schemeClr val="accent4"/>
                    </a:solidFill>
                  </a:rPr>
                  <a:t>f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9464" y="1539875"/>
                <a:ext cx="8515350" cy="5318125"/>
              </a:xfrm>
              <a:blipFill>
                <a:blip r:embed="rId2"/>
                <a:stretch>
                  <a:fillRect l="-1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176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184468"/>
            <a:chOff x="658100" y="2891791"/>
            <a:chExt cx="7803494" cy="3496472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>
              <a:endCxn id="92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endCxn id="91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1" idx="0"/>
              <a:endCxn id="62" idx="2"/>
            </p:cNvCxnSpPr>
            <p:nvPr/>
          </p:nvCxnSpPr>
          <p:spPr>
            <a:xfrm flipV="1">
              <a:off x="942306" y="3349002"/>
              <a:ext cx="1771134" cy="102209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91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91" idx="6"/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stCxn id="92" idx="6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93" idx="6"/>
              <a:endCxn id="64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endCxn id="64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1578405" y="344263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9622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184468"/>
            <a:chOff x="658100" y="2891791"/>
            <a:chExt cx="7803494" cy="3496472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>
              <a:endCxn id="92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endCxn id="91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1" idx="0"/>
              <a:endCxn id="62" idx="2"/>
            </p:cNvCxnSpPr>
            <p:nvPr/>
          </p:nvCxnSpPr>
          <p:spPr>
            <a:xfrm flipV="1">
              <a:off x="942306" y="3349002"/>
              <a:ext cx="1771134" cy="102209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91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91" idx="6"/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stCxn id="92" idx="6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93" idx="6"/>
              <a:endCxn id="64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endCxn id="64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1578405" y="344263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96" name="Freeform 195"/>
          <p:cNvSpPr/>
          <p:nvPr/>
        </p:nvSpPr>
        <p:spPr>
          <a:xfrm>
            <a:off x="2175641" y="4129647"/>
            <a:ext cx="6558456" cy="1290519"/>
          </a:xfrm>
          <a:custGeom>
            <a:avLst/>
            <a:gdLst>
              <a:gd name="connsiteX0" fmla="*/ 0 w 6558456"/>
              <a:gd name="connsiteY0" fmla="*/ 1057208 h 1290519"/>
              <a:gd name="connsiteX1" fmla="*/ 1813035 w 6558456"/>
              <a:gd name="connsiteY1" fmla="*/ 919 h 1290519"/>
              <a:gd name="connsiteX2" fmla="*/ 4855780 w 6558456"/>
              <a:gd name="connsiteY2" fmla="*/ 1214863 h 1290519"/>
              <a:gd name="connsiteX3" fmla="*/ 6558456 w 6558456"/>
              <a:gd name="connsiteY3" fmla="*/ 1167567 h 12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8456" h="1290519">
                <a:moveTo>
                  <a:pt x="0" y="1057208"/>
                </a:moveTo>
                <a:cubicBezTo>
                  <a:pt x="501869" y="515925"/>
                  <a:pt x="1003738" y="-25357"/>
                  <a:pt x="1813035" y="919"/>
                </a:cubicBezTo>
                <a:cubicBezTo>
                  <a:pt x="2622332" y="27195"/>
                  <a:pt x="4064876" y="1020422"/>
                  <a:pt x="4855780" y="1214863"/>
                </a:cubicBezTo>
                <a:cubicBezTo>
                  <a:pt x="5646684" y="1409304"/>
                  <a:pt x="6558456" y="1167567"/>
                  <a:pt x="6558456" y="1167567"/>
                </a:cubicBezTo>
              </a:path>
            </a:pathLst>
          </a:custGeom>
          <a:noFill/>
          <a:ln w="3492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503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184468"/>
            <a:chOff x="658100" y="2891791"/>
            <a:chExt cx="7803494" cy="3496472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endCxn id="91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91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91" idx="6"/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endCxn id="64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196" idx="3"/>
            <a:endCxn id="65" idx="6"/>
          </p:cNvCxnSpPr>
          <p:nvPr/>
        </p:nvCxnSpPr>
        <p:spPr>
          <a:xfrm flipH="1" flipV="1">
            <a:off x="7256775" y="5279673"/>
            <a:ext cx="1477322" cy="1754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7713329" y="485889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96" name="Freeform 195"/>
          <p:cNvSpPr/>
          <p:nvPr/>
        </p:nvSpPr>
        <p:spPr>
          <a:xfrm>
            <a:off x="2175641" y="4129647"/>
            <a:ext cx="6558456" cy="1290519"/>
          </a:xfrm>
          <a:custGeom>
            <a:avLst/>
            <a:gdLst>
              <a:gd name="connsiteX0" fmla="*/ 0 w 6558456"/>
              <a:gd name="connsiteY0" fmla="*/ 1057208 h 1290519"/>
              <a:gd name="connsiteX1" fmla="*/ 1813035 w 6558456"/>
              <a:gd name="connsiteY1" fmla="*/ 919 h 1290519"/>
              <a:gd name="connsiteX2" fmla="*/ 4855780 w 6558456"/>
              <a:gd name="connsiteY2" fmla="*/ 1214863 h 1290519"/>
              <a:gd name="connsiteX3" fmla="*/ 6558456 w 6558456"/>
              <a:gd name="connsiteY3" fmla="*/ 1167567 h 12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8456" h="1290519">
                <a:moveTo>
                  <a:pt x="0" y="1057208"/>
                </a:moveTo>
                <a:cubicBezTo>
                  <a:pt x="501869" y="515925"/>
                  <a:pt x="1003738" y="-25357"/>
                  <a:pt x="1813035" y="919"/>
                </a:cubicBezTo>
                <a:cubicBezTo>
                  <a:pt x="2622332" y="27195"/>
                  <a:pt x="4064876" y="1020422"/>
                  <a:pt x="4855780" y="1214863"/>
                </a:cubicBezTo>
                <a:cubicBezTo>
                  <a:pt x="5646684" y="1409304"/>
                  <a:pt x="6558456" y="1167567"/>
                  <a:pt x="6558456" y="1167567"/>
                </a:cubicBezTo>
              </a:path>
            </a:pathLst>
          </a:custGeom>
          <a:noFill/>
          <a:ln w="3492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237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184468"/>
            <a:chOff x="658100" y="2891791"/>
            <a:chExt cx="7803494" cy="3496472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endCxn id="91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91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91" idx="6"/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endCxn id="64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7490888" y="482892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24" name="Freeform 123"/>
          <p:cNvSpPr/>
          <p:nvPr/>
        </p:nvSpPr>
        <p:spPr>
          <a:xfrm>
            <a:off x="2251190" y="5188588"/>
            <a:ext cx="6243145" cy="1370003"/>
          </a:xfrm>
          <a:custGeom>
            <a:avLst/>
            <a:gdLst>
              <a:gd name="connsiteX0" fmla="*/ 0 w 6243145"/>
              <a:gd name="connsiteY0" fmla="*/ 0 h 1223648"/>
              <a:gd name="connsiteX1" fmla="*/ 1671145 w 6243145"/>
              <a:gd name="connsiteY1" fmla="*/ 1103586 h 1223648"/>
              <a:gd name="connsiteX2" fmla="*/ 4761187 w 6243145"/>
              <a:gd name="connsiteY2" fmla="*/ 1087821 h 1223648"/>
              <a:gd name="connsiteX3" fmla="*/ 6243145 w 6243145"/>
              <a:gd name="connsiteY3" fmla="*/ 157655 h 122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3145" h="1223648">
                <a:moveTo>
                  <a:pt x="0" y="0"/>
                </a:moveTo>
                <a:cubicBezTo>
                  <a:pt x="438807" y="461141"/>
                  <a:pt x="877614" y="922283"/>
                  <a:pt x="1671145" y="1103586"/>
                </a:cubicBezTo>
                <a:cubicBezTo>
                  <a:pt x="2464676" y="1284889"/>
                  <a:pt x="3999187" y="1245476"/>
                  <a:pt x="4761187" y="1087821"/>
                </a:cubicBezTo>
                <a:cubicBezTo>
                  <a:pt x="5523187" y="930166"/>
                  <a:pt x="6243145" y="157655"/>
                  <a:pt x="6243145" y="157655"/>
                </a:cubicBezTo>
              </a:path>
            </a:pathLst>
          </a:custGeom>
          <a:noFill/>
          <a:ln w="2857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8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225664"/>
            <a:chOff x="658100" y="2891791"/>
            <a:chExt cx="7803494" cy="3541704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7568867" y="485585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24" name="Freeform 123"/>
          <p:cNvSpPr/>
          <p:nvPr/>
        </p:nvSpPr>
        <p:spPr>
          <a:xfrm>
            <a:off x="2251190" y="5188588"/>
            <a:ext cx="6243145" cy="1370003"/>
          </a:xfrm>
          <a:custGeom>
            <a:avLst/>
            <a:gdLst>
              <a:gd name="connsiteX0" fmla="*/ 0 w 6243145"/>
              <a:gd name="connsiteY0" fmla="*/ 0 h 1223648"/>
              <a:gd name="connsiteX1" fmla="*/ 1671145 w 6243145"/>
              <a:gd name="connsiteY1" fmla="*/ 1103586 h 1223648"/>
              <a:gd name="connsiteX2" fmla="*/ 4761187 w 6243145"/>
              <a:gd name="connsiteY2" fmla="*/ 1087821 h 1223648"/>
              <a:gd name="connsiteX3" fmla="*/ 6243145 w 6243145"/>
              <a:gd name="connsiteY3" fmla="*/ 157655 h 122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3145" h="1223648">
                <a:moveTo>
                  <a:pt x="0" y="0"/>
                </a:moveTo>
                <a:cubicBezTo>
                  <a:pt x="438807" y="461141"/>
                  <a:pt x="877614" y="922283"/>
                  <a:pt x="1671145" y="1103586"/>
                </a:cubicBezTo>
                <a:cubicBezTo>
                  <a:pt x="2464676" y="1284889"/>
                  <a:pt x="3999187" y="1245476"/>
                  <a:pt x="4761187" y="1087821"/>
                </a:cubicBezTo>
                <a:cubicBezTo>
                  <a:pt x="5523187" y="930166"/>
                  <a:pt x="6243145" y="157655"/>
                  <a:pt x="6243145" y="157655"/>
                </a:cubicBezTo>
              </a:path>
            </a:pathLst>
          </a:custGeom>
          <a:noFill/>
          <a:ln w="2857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323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225664"/>
            <a:chOff x="658100" y="2891791"/>
            <a:chExt cx="7803494" cy="3541704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3" name="Freeform 2"/>
          <p:cNvSpPr/>
          <p:nvPr/>
        </p:nvSpPr>
        <p:spPr>
          <a:xfrm>
            <a:off x="2286000" y="4053143"/>
            <a:ext cx="6385034" cy="1291370"/>
          </a:xfrm>
          <a:custGeom>
            <a:avLst/>
            <a:gdLst>
              <a:gd name="connsiteX0" fmla="*/ 0 w 6385034"/>
              <a:gd name="connsiteY0" fmla="*/ 1196774 h 1291370"/>
              <a:gd name="connsiteX1" fmla="*/ 1844566 w 6385034"/>
              <a:gd name="connsiteY1" fmla="*/ 1212540 h 1291370"/>
              <a:gd name="connsiteX2" fmla="*/ 4603531 w 6385034"/>
              <a:gd name="connsiteY2" fmla="*/ 1212540 h 1291370"/>
              <a:gd name="connsiteX3" fmla="*/ 1891862 w 6385034"/>
              <a:gd name="connsiteY3" fmla="*/ 156250 h 1291370"/>
              <a:gd name="connsiteX4" fmla="*/ 4776952 w 6385034"/>
              <a:gd name="connsiteY4" fmla="*/ 108954 h 1291370"/>
              <a:gd name="connsiteX5" fmla="*/ 6385034 w 6385034"/>
              <a:gd name="connsiteY5" fmla="*/ 1149478 h 129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5034" h="1291370">
                <a:moveTo>
                  <a:pt x="0" y="1196774"/>
                </a:moveTo>
                <a:lnTo>
                  <a:pt x="1844566" y="1212540"/>
                </a:lnTo>
                <a:cubicBezTo>
                  <a:pt x="2611821" y="1215168"/>
                  <a:pt x="4595648" y="1388588"/>
                  <a:pt x="4603531" y="1212540"/>
                </a:cubicBezTo>
                <a:cubicBezTo>
                  <a:pt x="4611414" y="1036492"/>
                  <a:pt x="1862958" y="340181"/>
                  <a:pt x="1891862" y="156250"/>
                </a:cubicBezTo>
                <a:cubicBezTo>
                  <a:pt x="1920766" y="-27681"/>
                  <a:pt x="4028090" y="-56584"/>
                  <a:pt x="4776952" y="108954"/>
                </a:cubicBezTo>
                <a:cubicBezTo>
                  <a:pt x="5525814" y="274492"/>
                  <a:pt x="6385034" y="1149478"/>
                  <a:pt x="6385034" y="1149478"/>
                </a:cubicBezTo>
              </a:path>
            </a:pathLst>
          </a:custGeom>
          <a:noFill/>
          <a:ln w="4127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54060" y="3603115"/>
            <a:ext cx="2352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Notice that we’re going back along one of the backwards edges we </a:t>
            </a:r>
            <a:r>
              <a:rPr lang="en-US">
                <a:solidFill>
                  <a:srgbClr val="7030A0"/>
                </a:solidFill>
              </a:rPr>
              <a:t>added.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662691" y="222410"/>
            <a:ext cx="235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 will </a:t>
            </a:r>
            <a:r>
              <a:rPr lang="en-US" b="1" dirty="0">
                <a:solidFill>
                  <a:srgbClr val="7030A0"/>
                </a:solidFill>
              </a:rPr>
              <a:t>remove</a:t>
            </a:r>
            <a:r>
              <a:rPr lang="en-US" dirty="0">
                <a:solidFill>
                  <a:srgbClr val="7030A0"/>
                </a:solidFill>
              </a:rPr>
              <a:t> flow from this edge.</a:t>
            </a:r>
          </a:p>
        </p:txBody>
      </p:sp>
      <p:cxnSp>
        <p:nvCxnSpPr>
          <p:cNvPr id="81" name="Straight Arrow Connector 80"/>
          <p:cNvCxnSpPr>
            <a:stCxn id="125" idx="1"/>
            <a:endCxn id="48" idx="3"/>
          </p:cNvCxnSpPr>
          <p:nvPr/>
        </p:nvCxnSpPr>
        <p:spPr>
          <a:xfrm flipH="1">
            <a:off x="4323690" y="545576"/>
            <a:ext cx="2339001" cy="112803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61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4" grpId="0"/>
      <p:bldP spid="1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474" y="-91298"/>
            <a:ext cx="7886700" cy="1325563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2168" y="1041843"/>
            <a:ext cx="86215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Graphs are directed and edges have “capacities” </a:t>
            </a:r>
            <a:r>
              <a:rPr lang="en-US" sz="2000" dirty="0"/>
              <a:t>(weights)</a:t>
            </a:r>
          </a:p>
          <a:p>
            <a:r>
              <a:rPr lang="en-US" dirty="0"/>
              <a:t>We have a special </a:t>
            </a:r>
            <a:r>
              <a:rPr lang="en-US" dirty="0">
                <a:solidFill>
                  <a:srgbClr val="F27D00"/>
                </a:solidFill>
              </a:rPr>
              <a:t>“source” vertex s </a:t>
            </a:r>
            <a:r>
              <a:rPr lang="en-US" dirty="0"/>
              <a:t>and </a:t>
            </a:r>
            <a:r>
              <a:rPr lang="en-US" dirty="0">
                <a:solidFill>
                  <a:srgbClr val="005BFF"/>
                </a:solidFill>
              </a:rPr>
              <a:t>“sink” vertex t.</a:t>
            </a:r>
          </a:p>
          <a:p>
            <a:pPr lvl="1"/>
            <a:r>
              <a:rPr lang="en-US" dirty="0">
                <a:solidFill>
                  <a:srgbClr val="F27D00"/>
                </a:solidFill>
              </a:rPr>
              <a:t>s has only outgoing edges*</a:t>
            </a:r>
          </a:p>
          <a:p>
            <a:pPr lvl="1"/>
            <a:r>
              <a:rPr lang="en-US" dirty="0">
                <a:solidFill>
                  <a:srgbClr val="005BFF"/>
                </a:solidFill>
              </a:rPr>
              <a:t>t has only incoming edges*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/>
            <p:cNvCxnSpPr>
              <a:stCxn id="30" idx="5"/>
              <a:endCxn id="33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30" idx="6"/>
              <a:endCxn id="32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0" idx="7"/>
              <a:endCxn id="31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31" idx="4"/>
              <a:endCxn id="32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32" idx="4"/>
              <a:endCxn id="33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36" idx="1"/>
              <a:endCxn id="32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31" idx="5"/>
              <a:endCxn id="34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31" idx="6"/>
              <a:endCxn id="35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stCxn id="32" idx="6"/>
              <a:endCxn id="34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33" idx="6"/>
              <a:endCxn id="36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stCxn id="35" idx="4"/>
              <a:endCxn id="34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34" idx="4"/>
              <a:endCxn id="36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stCxn id="35" idx="6"/>
              <a:endCxn id="5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34" idx="6"/>
              <a:endCxn id="5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>
              <a:stCxn id="36" idx="6"/>
              <a:endCxn id="5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466770" y="6438774"/>
            <a:ext cx="840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*simplifying assumptions, but everything can be generalized to arbitrary directed graphs</a:t>
            </a:r>
          </a:p>
        </p:txBody>
      </p:sp>
    </p:spTree>
    <p:extLst>
      <p:ext uri="{BB962C8B-B14F-4D97-AF65-F5344CB8AC3E}">
        <p14:creationId xmlns:p14="http://schemas.microsoft.com/office/powerpoint/2010/main" val="69137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  <p:bldP spid="10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225664"/>
            <a:chOff x="658100" y="2891791"/>
            <a:chExt cx="7803494" cy="3541704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0" idx="2"/>
            <a:endCxn id="66" idx="5"/>
          </p:cNvCxnSpPr>
          <p:nvPr/>
        </p:nvCxnSpPr>
        <p:spPr>
          <a:xfrm flipH="1" flipV="1">
            <a:off x="7178795" y="4272973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66" idx="3"/>
            <a:endCxn id="62" idx="5"/>
          </p:cNvCxnSpPr>
          <p:nvPr/>
        </p:nvCxnSpPr>
        <p:spPr>
          <a:xfrm flipH="1">
            <a:off x="4220170" y="4272973"/>
            <a:ext cx="2582107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65" idx="3"/>
            <a:endCxn id="63" idx="5"/>
          </p:cNvCxnSpPr>
          <p:nvPr/>
        </p:nvCxnSpPr>
        <p:spPr>
          <a:xfrm flipH="1">
            <a:off x="4220169" y="5462703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63" idx="1"/>
            <a:endCxn id="61" idx="7"/>
          </p:cNvCxnSpPr>
          <p:nvPr/>
        </p:nvCxnSpPr>
        <p:spPr>
          <a:xfrm flipH="1">
            <a:off x="2294763" y="5096642"/>
            <a:ext cx="1548888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6095484" y="53793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433490" y="4500051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6121093" y="4194750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917972" y="475725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3" name="Freeform 2"/>
          <p:cNvSpPr/>
          <p:nvPr/>
        </p:nvSpPr>
        <p:spPr>
          <a:xfrm>
            <a:off x="2286000" y="4053143"/>
            <a:ext cx="6385034" cy="1291370"/>
          </a:xfrm>
          <a:custGeom>
            <a:avLst/>
            <a:gdLst>
              <a:gd name="connsiteX0" fmla="*/ 0 w 6385034"/>
              <a:gd name="connsiteY0" fmla="*/ 1196774 h 1291370"/>
              <a:gd name="connsiteX1" fmla="*/ 1844566 w 6385034"/>
              <a:gd name="connsiteY1" fmla="*/ 1212540 h 1291370"/>
              <a:gd name="connsiteX2" fmla="*/ 4603531 w 6385034"/>
              <a:gd name="connsiteY2" fmla="*/ 1212540 h 1291370"/>
              <a:gd name="connsiteX3" fmla="*/ 1891862 w 6385034"/>
              <a:gd name="connsiteY3" fmla="*/ 156250 h 1291370"/>
              <a:gd name="connsiteX4" fmla="*/ 4776952 w 6385034"/>
              <a:gd name="connsiteY4" fmla="*/ 108954 h 1291370"/>
              <a:gd name="connsiteX5" fmla="*/ 6385034 w 6385034"/>
              <a:gd name="connsiteY5" fmla="*/ 1149478 h 129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5034" h="1291370">
                <a:moveTo>
                  <a:pt x="0" y="1196774"/>
                </a:moveTo>
                <a:lnTo>
                  <a:pt x="1844566" y="1212540"/>
                </a:lnTo>
                <a:cubicBezTo>
                  <a:pt x="2611821" y="1215168"/>
                  <a:pt x="4595648" y="1388588"/>
                  <a:pt x="4603531" y="1212540"/>
                </a:cubicBezTo>
                <a:cubicBezTo>
                  <a:pt x="4611414" y="1036492"/>
                  <a:pt x="1862958" y="340181"/>
                  <a:pt x="1891862" y="156250"/>
                </a:cubicBezTo>
                <a:cubicBezTo>
                  <a:pt x="1920766" y="-27681"/>
                  <a:pt x="4028090" y="-56584"/>
                  <a:pt x="4776952" y="108954"/>
                </a:cubicBezTo>
                <a:cubicBezTo>
                  <a:pt x="5525814" y="274492"/>
                  <a:pt x="6385034" y="1149478"/>
                  <a:pt x="6385034" y="1149478"/>
                </a:cubicBezTo>
              </a:path>
            </a:pathLst>
          </a:custGeom>
          <a:noFill/>
          <a:ln w="4127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254060" y="3603115"/>
            <a:ext cx="2352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Notice that we’re going back along one of the backwards edges we </a:t>
            </a:r>
            <a:r>
              <a:rPr lang="en-US">
                <a:solidFill>
                  <a:srgbClr val="7030A0"/>
                </a:solidFill>
              </a:rPr>
              <a:t>added.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662691" y="222410"/>
            <a:ext cx="235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 will </a:t>
            </a:r>
            <a:r>
              <a:rPr lang="en-US" b="1" dirty="0">
                <a:solidFill>
                  <a:srgbClr val="7030A0"/>
                </a:solidFill>
              </a:rPr>
              <a:t>remove</a:t>
            </a:r>
            <a:r>
              <a:rPr lang="en-US" dirty="0">
                <a:solidFill>
                  <a:srgbClr val="7030A0"/>
                </a:solidFill>
              </a:rPr>
              <a:t> flow from this edge.</a:t>
            </a:r>
          </a:p>
        </p:txBody>
      </p:sp>
      <p:cxnSp>
        <p:nvCxnSpPr>
          <p:cNvPr id="127" name="Straight Arrow Connector 126"/>
          <p:cNvCxnSpPr/>
          <p:nvPr/>
        </p:nvCxnSpPr>
        <p:spPr>
          <a:xfrm flipH="1">
            <a:off x="4323690" y="545576"/>
            <a:ext cx="2339001" cy="112803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4994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225664"/>
            <a:chOff x="658100" y="2891791"/>
            <a:chExt cx="7803494" cy="3541704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0" idx="2"/>
            <a:endCxn id="66" idx="5"/>
          </p:cNvCxnSpPr>
          <p:nvPr/>
        </p:nvCxnSpPr>
        <p:spPr>
          <a:xfrm flipH="1" flipV="1">
            <a:off x="7178795" y="4272973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66" idx="3"/>
            <a:endCxn id="62" idx="5"/>
          </p:cNvCxnSpPr>
          <p:nvPr/>
        </p:nvCxnSpPr>
        <p:spPr>
          <a:xfrm flipH="1">
            <a:off x="4220170" y="4272973"/>
            <a:ext cx="2582107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65" idx="3"/>
            <a:endCxn id="63" idx="5"/>
          </p:cNvCxnSpPr>
          <p:nvPr/>
        </p:nvCxnSpPr>
        <p:spPr>
          <a:xfrm flipH="1">
            <a:off x="4220169" y="5462703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63" idx="2"/>
            <a:endCxn id="61" idx="6"/>
          </p:cNvCxnSpPr>
          <p:nvPr/>
        </p:nvCxnSpPr>
        <p:spPr>
          <a:xfrm flipH="1">
            <a:off x="2372743" y="5279673"/>
            <a:ext cx="1392928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6095484" y="53793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433490" y="4500051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6121093" y="4194750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855798" y="490040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81" name="Freeform 80"/>
          <p:cNvSpPr/>
          <p:nvPr/>
        </p:nvSpPr>
        <p:spPr>
          <a:xfrm>
            <a:off x="2222938" y="3951767"/>
            <a:ext cx="6511159" cy="2680941"/>
          </a:xfrm>
          <a:custGeom>
            <a:avLst/>
            <a:gdLst>
              <a:gd name="connsiteX0" fmla="*/ 0 w 6511159"/>
              <a:gd name="connsiteY0" fmla="*/ 1487335 h 2680941"/>
              <a:gd name="connsiteX1" fmla="*/ 1860331 w 6511159"/>
              <a:gd name="connsiteY1" fmla="*/ 2606687 h 2680941"/>
              <a:gd name="connsiteX2" fmla="*/ 4808483 w 6511159"/>
              <a:gd name="connsiteY2" fmla="*/ 2464797 h 2680941"/>
              <a:gd name="connsiteX3" fmla="*/ 1923393 w 6511159"/>
              <a:gd name="connsiteY3" fmla="*/ 1566163 h 2680941"/>
              <a:gd name="connsiteX4" fmla="*/ 4792717 w 6511159"/>
              <a:gd name="connsiteY4" fmla="*/ 1266618 h 2680941"/>
              <a:gd name="connsiteX5" fmla="*/ 1844565 w 6511159"/>
              <a:gd name="connsiteY5" fmla="*/ 194563 h 2680941"/>
              <a:gd name="connsiteX6" fmla="*/ 4776952 w 6511159"/>
              <a:gd name="connsiteY6" fmla="*/ 99969 h 2680941"/>
              <a:gd name="connsiteX7" fmla="*/ 6511159 w 6511159"/>
              <a:gd name="connsiteY7" fmla="*/ 1266618 h 268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1159" h="2680941">
                <a:moveTo>
                  <a:pt x="0" y="1487335"/>
                </a:moveTo>
                <a:cubicBezTo>
                  <a:pt x="529458" y="1965556"/>
                  <a:pt x="1058917" y="2443777"/>
                  <a:pt x="1860331" y="2606687"/>
                </a:cubicBezTo>
                <a:cubicBezTo>
                  <a:pt x="2661745" y="2769597"/>
                  <a:pt x="4797973" y="2638218"/>
                  <a:pt x="4808483" y="2464797"/>
                </a:cubicBezTo>
                <a:cubicBezTo>
                  <a:pt x="4818993" y="2291376"/>
                  <a:pt x="1926021" y="1765859"/>
                  <a:pt x="1923393" y="1566163"/>
                </a:cubicBezTo>
                <a:cubicBezTo>
                  <a:pt x="1920765" y="1366467"/>
                  <a:pt x="4805855" y="1495218"/>
                  <a:pt x="4792717" y="1266618"/>
                </a:cubicBezTo>
                <a:cubicBezTo>
                  <a:pt x="4779579" y="1038018"/>
                  <a:pt x="1847192" y="389004"/>
                  <a:pt x="1844565" y="194563"/>
                </a:cubicBezTo>
                <a:cubicBezTo>
                  <a:pt x="1841938" y="122"/>
                  <a:pt x="3999186" y="-78707"/>
                  <a:pt x="4776952" y="99969"/>
                </a:cubicBezTo>
                <a:cubicBezTo>
                  <a:pt x="5554718" y="278645"/>
                  <a:pt x="6032938" y="772631"/>
                  <a:pt x="6511159" y="1266618"/>
                </a:cubicBezTo>
              </a:path>
            </a:pathLst>
          </a:custGeom>
          <a:noFill/>
          <a:ln w="31750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6662691" y="222410"/>
            <a:ext cx="235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 will remove flow from this edge AGAIN.</a:t>
            </a:r>
          </a:p>
        </p:txBody>
      </p:sp>
      <p:cxnSp>
        <p:nvCxnSpPr>
          <p:cNvPr id="131" name="Straight Arrow Connector 130"/>
          <p:cNvCxnSpPr/>
          <p:nvPr/>
        </p:nvCxnSpPr>
        <p:spPr>
          <a:xfrm flipH="1">
            <a:off x="4323690" y="545576"/>
            <a:ext cx="2339001" cy="112803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77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13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831098"/>
            <a:ext cx="7310180" cy="3068098"/>
            <a:chOff x="658100" y="3064795"/>
            <a:chExt cx="7803494" cy="3368700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0" idx="2"/>
            <a:endCxn id="66" idx="5"/>
          </p:cNvCxnSpPr>
          <p:nvPr/>
        </p:nvCxnSpPr>
        <p:spPr>
          <a:xfrm flipH="1" flipV="1">
            <a:off x="7178795" y="4272973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66" idx="3"/>
            <a:endCxn id="62" idx="5"/>
          </p:cNvCxnSpPr>
          <p:nvPr/>
        </p:nvCxnSpPr>
        <p:spPr>
          <a:xfrm flipH="1">
            <a:off x="4220170" y="4272973"/>
            <a:ext cx="2582107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65" idx="3"/>
            <a:endCxn id="63" idx="5"/>
          </p:cNvCxnSpPr>
          <p:nvPr/>
        </p:nvCxnSpPr>
        <p:spPr>
          <a:xfrm flipH="1">
            <a:off x="4220169" y="5462703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63" idx="2"/>
            <a:endCxn id="61" idx="6"/>
          </p:cNvCxnSpPr>
          <p:nvPr/>
        </p:nvCxnSpPr>
        <p:spPr>
          <a:xfrm flipH="1">
            <a:off x="2372743" y="5279673"/>
            <a:ext cx="1392928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cxnSp>
        <p:nvCxnSpPr>
          <p:cNvPr id="157" name="Straight Arrow Connector 156"/>
          <p:cNvCxnSpPr>
            <a:stCxn id="63" idx="4"/>
            <a:endCxn id="67" idx="2"/>
          </p:cNvCxnSpPr>
          <p:nvPr/>
        </p:nvCxnSpPr>
        <p:spPr>
          <a:xfrm>
            <a:off x="4031910" y="5538517"/>
            <a:ext cx="2692387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6095484" y="53793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433490" y="4500051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4634796" y="569528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6121093" y="4194750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855798" y="490040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81" name="Freeform 80"/>
          <p:cNvSpPr/>
          <p:nvPr/>
        </p:nvSpPr>
        <p:spPr>
          <a:xfrm>
            <a:off x="2222938" y="3951767"/>
            <a:ext cx="6511159" cy="2680941"/>
          </a:xfrm>
          <a:custGeom>
            <a:avLst/>
            <a:gdLst>
              <a:gd name="connsiteX0" fmla="*/ 0 w 6511159"/>
              <a:gd name="connsiteY0" fmla="*/ 1487335 h 2680941"/>
              <a:gd name="connsiteX1" fmla="*/ 1860331 w 6511159"/>
              <a:gd name="connsiteY1" fmla="*/ 2606687 h 2680941"/>
              <a:gd name="connsiteX2" fmla="*/ 4808483 w 6511159"/>
              <a:gd name="connsiteY2" fmla="*/ 2464797 h 2680941"/>
              <a:gd name="connsiteX3" fmla="*/ 1923393 w 6511159"/>
              <a:gd name="connsiteY3" fmla="*/ 1566163 h 2680941"/>
              <a:gd name="connsiteX4" fmla="*/ 4792717 w 6511159"/>
              <a:gd name="connsiteY4" fmla="*/ 1266618 h 2680941"/>
              <a:gd name="connsiteX5" fmla="*/ 1844565 w 6511159"/>
              <a:gd name="connsiteY5" fmla="*/ 194563 h 2680941"/>
              <a:gd name="connsiteX6" fmla="*/ 4776952 w 6511159"/>
              <a:gd name="connsiteY6" fmla="*/ 99969 h 2680941"/>
              <a:gd name="connsiteX7" fmla="*/ 6511159 w 6511159"/>
              <a:gd name="connsiteY7" fmla="*/ 1266618 h 268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1159" h="2680941">
                <a:moveTo>
                  <a:pt x="0" y="1487335"/>
                </a:moveTo>
                <a:cubicBezTo>
                  <a:pt x="529458" y="1965556"/>
                  <a:pt x="1058917" y="2443777"/>
                  <a:pt x="1860331" y="2606687"/>
                </a:cubicBezTo>
                <a:cubicBezTo>
                  <a:pt x="2661745" y="2769597"/>
                  <a:pt x="4797973" y="2638218"/>
                  <a:pt x="4808483" y="2464797"/>
                </a:cubicBezTo>
                <a:cubicBezTo>
                  <a:pt x="4818993" y="2291376"/>
                  <a:pt x="1926021" y="1765859"/>
                  <a:pt x="1923393" y="1566163"/>
                </a:cubicBezTo>
                <a:cubicBezTo>
                  <a:pt x="1920765" y="1366467"/>
                  <a:pt x="4805855" y="1495218"/>
                  <a:pt x="4792717" y="1266618"/>
                </a:cubicBezTo>
                <a:cubicBezTo>
                  <a:pt x="4779579" y="1038018"/>
                  <a:pt x="1847192" y="389004"/>
                  <a:pt x="1844565" y="194563"/>
                </a:cubicBezTo>
                <a:cubicBezTo>
                  <a:pt x="1841938" y="122"/>
                  <a:pt x="3999186" y="-78707"/>
                  <a:pt x="4776952" y="99969"/>
                </a:cubicBezTo>
                <a:cubicBezTo>
                  <a:pt x="5554718" y="278645"/>
                  <a:pt x="6032938" y="772631"/>
                  <a:pt x="6511159" y="1266618"/>
                </a:cubicBezTo>
              </a:path>
            </a:pathLst>
          </a:custGeom>
          <a:noFill/>
          <a:ln w="31750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6662691" y="222410"/>
            <a:ext cx="235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 will remove flow from this edge AGAIN.</a:t>
            </a:r>
          </a:p>
        </p:txBody>
      </p:sp>
      <p:cxnSp>
        <p:nvCxnSpPr>
          <p:cNvPr id="131" name="Straight Arrow Connector 130"/>
          <p:cNvCxnSpPr/>
          <p:nvPr/>
        </p:nvCxnSpPr>
        <p:spPr>
          <a:xfrm flipH="1">
            <a:off x="4323690" y="545576"/>
            <a:ext cx="2339001" cy="112803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6201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831098"/>
            <a:ext cx="7310180" cy="3068098"/>
            <a:chOff x="658100" y="3064795"/>
            <a:chExt cx="7803494" cy="3368700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0" idx="2"/>
            <a:endCxn id="66" idx="5"/>
          </p:cNvCxnSpPr>
          <p:nvPr/>
        </p:nvCxnSpPr>
        <p:spPr>
          <a:xfrm flipH="1" flipV="1">
            <a:off x="7178795" y="4272973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66" idx="2"/>
            <a:endCxn id="62" idx="6"/>
          </p:cNvCxnSpPr>
          <p:nvPr/>
        </p:nvCxnSpPr>
        <p:spPr>
          <a:xfrm flipH="1">
            <a:off x="4298150" y="4089943"/>
            <a:ext cx="2426147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65" idx="2"/>
            <a:endCxn id="63" idx="6"/>
          </p:cNvCxnSpPr>
          <p:nvPr/>
        </p:nvCxnSpPr>
        <p:spPr>
          <a:xfrm flipH="1">
            <a:off x="4298149" y="5279673"/>
            <a:ext cx="242614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63" idx="2"/>
            <a:endCxn id="61" idx="6"/>
          </p:cNvCxnSpPr>
          <p:nvPr/>
        </p:nvCxnSpPr>
        <p:spPr>
          <a:xfrm flipH="1">
            <a:off x="2372743" y="5279673"/>
            <a:ext cx="1392928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cxnSp>
        <p:nvCxnSpPr>
          <p:cNvPr id="157" name="Straight Arrow Connector 156"/>
          <p:cNvCxnSpPr>
            <a:stCxn id="63" idx="4"/>
            <a:endCxn id="67" idx="2"/>
          </p:cNvCxnSpPr>
          <p:nvPr/>
        </p:nvCxnSpPr>
        <p:spPr>
          <a:xfrm>
            <a:off x="4031910" y="5538517"/>
            <a:ext cx="2692387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5733901" y="518918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433490" y="4500051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4634796" y="569528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5801469" y="365961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855798" y="490040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91" name="TextBox 90"/>
          <p:cNvSpPr txBox="1"/>
          <p:nvPr/>
        </p:nvSpPr>
        <p:spPr>
          <a:xfrm rot="861243">
            <a:off x="7037060" y="330561"/>
            <a:ext cx="1893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F6E6C"/>
                </a:solidFill>
              </a:rPr>
              <a:t>Now we have nothing left to do!</a:t>
            </a:r>
          </a:p>
        </p:txBody>
      </p:sp>
    </p:spTree>
    <p:extLst>
      <p:ext uri="{BB962C8B-B14F-4D97-AF65-F5344CB8AC3E}">
        <p14:creationId xmlns:p14="http://schemas.microsoft.com/office/powerpoint/2010/main" val="154781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73025">
                <a:solidFill>
                  <a:schemeClr val="accent6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73025">
                <a:solidFill>
                  <a:schemeClr val="accent6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73025">
                <a:solidFill>
                  <a:schemeClr val="accent6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6"/>
            </a:solidFill>
            <a:ln w="444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6"/>
            </a:solidFill>
            <a:ln w="44450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6"/>
            </a:solidFill>
            <a:ln w="444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831098"/>
            <a:ext cx="7310180" cy="3068098"/>
            <a:chOff x="658100" y="3064795"/>
            <a:chExt cx="7803494" cy="3368700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chemeClr val="accent1"/>
            </a:solidFill>
            <a:ln w="79375"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0" idx="2"/>
            <a:endCxn id="66" idx="5"/>
          </p:cNvCxnSpPr>
          <p:nvPr/>
        </p:nvCxnSpPr>
        <p:spPr>
          <a:xfrm flipH="1" flipV="1">
            <a:off x="7178795" y="4272973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66" idx="2"/>
            <a:endCxn id="62" idx="6"/>
          </p:cNvCxnSpPr>
          <p:nvPr/>
        </p:nvCxnSpPr>
        <p:spPr>
          <a:xfrm flipH="1">
            <a:off x="4298150" y="4089943"/>
            <a:ext cx="2426147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65" idx="2"/>
            <a:endCxn id="63" idx="6"/>
          </p:cNvCxnSpPr>
          <p:nvPr/>
        </p:nvCxnSpPr>
        <p:spPr>
          <a:xfrm flipH="1">
            <a:off x="4298149" y="5279673"/>
            <a:ext cx="242614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63" idx="2"/>
            <a:endCxn id="61" idx="6"/>
          </p:cNvCxnSpPr>
          <p:nvPr/>
        </p:nvCxnSpPr>
        <p:spPr>
          <a:xfrm flipH="1">
            <a:off x="2372743" y="5279673"/>
            <a:ext cx="1392928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cxnSp>
        <p:nvCxnSpPr>
          <p:cNvPr id="157" name="Straight Arrow Connector 156"/>
          <p:cNvCxnSpPr>
            <a:stCxn id="63" idx="4"/>
            <a:endCxn id="67" idx="2"/>
          </p:cNvCxnSpPr>
          <p:nvPr/>
        </p:nvCxnSpPr>
        <p:spPr>
          <a:xfrm>
            <a:off x="4031910" y="5538517"/>
            <a:ext cx="2692387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5733901" y="518918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433490" y="4500051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4634796" y="569528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5801469" y="365961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855798" y="490040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91" name="TextBox 90"/>
          <p:cNvSpPr txBox="1"/>
          <p:nvPr/>
        </p:nvSpPr>
        <p:spPr>
          <a:xfrm rot="861243">
            <a:off x="7037060" y="330561"/>
            <a:ext cx="1893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F6E6C"/>
                </a:solidFill>
              </a:rPr>
              <a:t>Now we have nothing left to do!</a:t>
            </a:r>
          </a:p>
        </p:txBody>
      </p:sp>
      <p:sp>
        <p:nvSpPr>
          <p:cNvPr id="3" name="Freeform 2"/>
          <p:cNvSpPr/>
          <p:nvPr/>
        </p:nvSpPr>
        <p:spPr>
          <a:xfrm>
            <a:off x="614855" y="4225159"/>
            <a:ext cx="8355724" cy="2065282"/>
          </a:xfrm>
          <a:custGeom>
            <a:avLst/>
            <a:gdLst>
              <a:gd name="connsiteX0" fmla="*/ 0 w 8355724"/>
              <a:gd name="connsiteY0" fmla="*/ 0 h 2065282"/>
              <a:gd name="connsiteX1" fmla="*/ 1954924 w 8355724"/>
              <a:gd name="connsiteY1" fmla="*/ 441434 h 2065282"/>
              <a:gd name="connsiteX2" fmla="*/ 3862552 w 8355724"/>
              <a:gd name="connsiteY2" fmla="*/ 725213 h 2065282"/>
              <a:gd name="connsiteX3" fmla="*/ 5376042 w 8355724"/>
              <a:gd name="connsiteY3" fmla="*/ 1529255 h 2065282"/>
              <a:gd name="connsiteX4" fmla="*/ 8355724 w 8355724"/>
              <a:gd name="connsiteY4" fmla="*/ 2065282 h 2065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55724" h="2065282">
                <a:moveTo>
                  <a:pt x="0" y="0"/>
                </a:moveTo>
                <a:cubicBezTo>
                  <a:pt x="655582" y="160282"/>
                  <a:pt x="1311165" y="320565"/>
                  <a:pt x="1954924" y="441434"/>
                </a:cubicBezTo>
                <a:cubicBezTo>
                  <a:pt x="2598683" y="562303"/>
                  <a:pt x="3292366" y="543910"/>
                  <a:pt x="3862552" y="725213"/>
                </a:cubicBezTo>
                <a:cubicBezTo>
                  <a:pt x="4432738" y="906517"/>
                  <a:pt x="4627180" y="1305910"/>
                  <a:pt x="5376042" y="1529255"/>
                </a:cubicBezTo>
                <a:cubicBezTo>
                  <a:pt x="6124904" y="1752600"/>
                  <a:pt x="8355724" y="2065282"/>
                  <a:pt x="8355724" y="2065282"/>
                </a:cubicBezTo>
              </a:path>
            </a:pathLst>
          </a:custGeom>
          <a:noFill/>
          <a:ln w="41275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8748" y="5610393"/>
            <a:ext cx="1759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There’s no path from s to t, and here’s the cut to prove it.</a:t>
            </a:r>
          </a:p>
        </p:txBody>
      </p:sp>
    </p:spTree>
    <p:extLst>
      <p:ext uri="{BB962C8B-B14F-4D97-AF65-F5344CB8AC3E}">
        <p14:creationId xmlns:p14="http://schemas.microsoft.com/office/powerpoint/2010/main" val="17396734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0A0B8-5B5B-E74A-A0D9-EEDF23145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Ford-Fulkerson work?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BAE0FC-A8B7-AF43-97ED-EADB794FB4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Just because we can’t improve the flow anymore using an augmenting path, does that mean there isn’t a better flow?</a:t>
                </a:r>
              </a:p>
              <a:p>
                <a:r>
                  <a:rPr lang="en-US" b="1" dirty="0"/>
                  <a:t>Lemma 2: </a:t>
                </a:r>
                <a:r>
                  <a:rPr lang="en-US" dirty="0"/>
                  <a:t>If there is no augmenting path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 baseline="-25000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then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a maximum flow.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BAE0FC-A8B7-AF43-97ED-EADB794FB4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 r="-1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32629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No augmenting path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i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dirty="0"/>
                  <a:t>max flow.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  <a:blipFill>
                <a:blip r:embed="rId2"/>
                <a:stretch>
                  <a:fillRect l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5602" y="1254726"/>
                <a:ext cx="8472846" cy="2984039"/>
              </a:xfrm>
            </p:spPr>
            <p:txBody>
              <a:bodyPr>
                <a:normAutofit/>
              </a:bodyPr>
              <a:lstStyle/>
              <a:p>
                <a:r>
                  <a:rPr lang="en-US" sz="2100" dirty="0">
                    <a:solidFill>
                      <a:schemeClr val="tx1"/>
                    </a:solidFill>
                  </a:rPr>
                  <a:t>Suppose there is not a path from s to t in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𝐺</m:t>
                    </m:r>
                    <m:r>
                      <a:rPr lang="en-US" sz="2100" i="1" baseline="-25000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Consider the cut given by:</a:t>
                </a:r>
              </a:p>
              <a:p>
                <a:pPr marL="0" indent="0" algn="ctr">
                  <a:buNone/>
                </a:pPr>
                <a:r>
                  <a:rPr lang="en-US" sz="2100" b="1" dirty="0">
                    <a:solidFill>
                      <a:srgbClr val="F27D00"/>
                    </a:solidFill>
                  </a:rPr>
                  <a:t>{things reachable from s} </a:t>
                </a:r>
                <a:r>
                  <a:rPr lang="en-US" sz="2100" dirty="0">
                    <a:solidFill>
                      <a:srgbClr val="F27D00"/>
                    </a:solidFill>
                  </a:rPr>
                  <a:t>, </a:t>
                </a:r>
                <a:r>
                  <a:rPr lang="en-US" sz="2100" b="1" dirty="0">
                    <a:solidFill>
                      <a:srgbClr val="005BFF"/>
                    </a:solidFill>
                  </a:rPr>
                  <a:t>{things not reachable from s}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5602" y="1254726"/>
                <a:ext cx="8472846" cy="2984039"/>
              </a:xfrm>
              <a:blipFill rotWithShape="0">
                <a:blip r:embed="rId3"/>
                <a:stretch>
                  <a:fillRect l="-719" t="-2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/>
          <p:cNvGrpSpPr/>
          <p:nvPr/>
        </p:nvGrpSpPr>
        <p:grpSpPr>
          <a:xfrm>
            <a:off x="4772025" y="4229098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95302" y="5090973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4" name="Straight Arrow Connector 73"/>
            <p:cNvCxnSpPr>
              <a:stCxn id="62" idx="2"/>
            </p:cNvCxnSpPr>
            <p:nvPr/>
          </p:nvCxnSpPr>
          <p:spPr>
            <a:xfrm flipH="1">
              <a:off x="4647906" y="3992502"/>
              <a:ext cx="1706194" cy="1218312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49322" y="4003609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648476" y="5895536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532912" y="598810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11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845960" y="4196128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91" idx="4"/>
              <a:endCxn id="92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92" idx="6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3200520" y="4010581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  <a:endCxn id="92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29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226274" y="486660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682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3" grpId="0"/>
      <p:bldP spid="10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No augmenting path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i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dirty="0"/>
                  <a:t>max flow.</a:t>
                </a:r>
                <a:endParaRPr lang="en-US" sz="3200" i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  <a:blipFill>
                <a:blip r:embed="rId2"/>
                <a:stretch>
                  <a:fillRect l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1583" y="1214695"/>
                <a:ext cx="8764287" cy="3071400"/>
              </a:xfrm>
            </p:spPr>
            <p:txBody>
              <a:bodyPr>
                <a:normAutofit/>
              </a:bodyPr>
              <a:lstStyle/>
              <a:p>
                <a:r>
                  <a:rPr lang="en-US" sz="2100" dirty="0">
                    <a:solidFill>
                      <a:schemeClr val="tx1"/>
                    </a:solidFill>
                  </a:rPr>
                  <a:t>Suppose there is not a path from s to t in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𝐺</m:t>
                    </m:r>
                    <m:r>
                      <a:rPr lang="en-US" sz="2100" i="1" baseline="-25000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Consider the cut given by:</a:t>
                </a:r>
              </a:p>
              <a:p>
                <a:pPr marL="0" indent="0" algn="ctr">
                  <a:buNone/>
                </a:pPr>
                <a:r>
                  <a:rPr lang="en-US" sz="2100" b="1" dirty="0">
                    <a:solidFill>
                      <a:srgbClr val="F27D00"/>
                    </a:solidFill>
                  </a:rPr>
                  <a:t>{things reachable from s}</a:t>
                </a:r>
                <a:r>
                  <a:rPr lang="en-US" sz="210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sz="2100" dirty="0">
                    <a:solidFill>
                      <a:srgbClr val="F27D00"/>
                    </a:solidFill>
                  </a:rPr>
                  <a:t>, </a:t>
                </a:r>
                <a:r>
                  <a:rPr lang="en-US" sz="2100" b="1" dirty="0">
                    <a:solidFill>
                      <a:srgbClr val="005BFF"/>
                    </a:solidFill>
                  </a:rPr>
                  <a:t>{things not reachable from s}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The value of the flow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 from s to t is </a:t>
                </a:r>
                <a:r>
                  <a:rPr lang="en-US" sz="2100" b="1" dirty="0">
                    <a:solidFill>
                      <a:schemeClr val="tx1"/>
                    </a:solidFill>
                  </a:rPr>
                  <a:t>equal</a:t>
                </a:r>
                <a:r>
                  <a:rPr lang="en-US" sz="2100" dirty="0">
                    <a:solidFill>
                      <a:schemeClr val="tx1"/>
                    </a:solidFill>
                  </a:rPr>
                  <a:t> to the cost of this cut.</a:t>
                </a:r>
              </a:p>
              <a:p>
                <a:pPr lvl="1"/>
                <a:r>
                  <a:rPr lang="en-US" sz="2100" dirty="0">
                    <a:solidFill>
                      <a:schemeClr val="accent4"/>
                    </a:solidFill>
                  </a:rPr>
                  <a:t>Similar to proof-by-picture we saw before:</a:t>
                </a:r>
              </a:p>
              <a:p>
                <a:pPr lvl="2"/>
                <a:r>
                  <a:rPr lang="en-US" sz="1700" dirty="0">
                    <a:solidFill>
                      <a:schemeClr val="accent4"/>
                    </a:solidFill>
                  </a:rPr>
                  <a:t>All of the stuff has to </a:t>
                </a:r>
                <a:r>
                  <a:rPr lang="en-US" sz="1700" b="1" dirty="0">
                    <a:solidFill>
                      <a:schemeClr val="accent4"/>
                    </a:solidFill>
                  </a:rPr>
                  <a:t>cross the cut</a:t>
                </a:r>
                <a:r>
                  <a:rPr lang="en-US" sz="1700" dirty="0">
                    <a:solidFill>
                      <a:schemeClr val="accent4"/>
                    </a:solidFill>
                  </a:rPr>
                  <a:t>.</a:t>
                </a:r>
              </a:p>
              <a:p>
                <a:pPr lvl="2"/>
                <a:r>
                  <a:rPr lang="en-US" sz="1700" dirty="0">
                    <a:solidFill>
                      <a:schemeClr val="accent4"/>
                    </a:solidFill>
                  </a:rPr>
                  <a:t>The edges in the cut are </a:t>
                </a:r>
                <a:r>
                  <a:rPr lang="en-US" sz="1700" b="1" dirty="0">
                    <a:solidFill>
                      <a:schemeClr val="accent4"/>
                    </a:solidFill>
                  </a:rPr>
                  <a:t>full</a:t>
                </a:r>
                <a:r>
                  <a:rPr lang="en-US" sz="1700" dirty="0">
                    <a:solidFill>
                      <a:schemeClr val="accent4"/>
                    </a:solidFill>
                  </a:rPr>
                  <a:t> because they don’t exist in </a:t>
                </a:r>
                <a14:m>
                  <m:oMath xmlns:m="http://schemas.openxmlformats.org/officeDocument/2006/math">
                    <m:r>
                      <a:rPr lang="en-US" sz="1700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𝐺</m:t>
                    </m:r>
                    <m:r>
                      <a:rPr lang="en-US" sz="1700" i="1" baseline="-25000" dirty="0">
                        <a:solidFill>
                          <a:schemeClr val="accent4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sz="1700" dirty="0">
                  <a:solidFill>
                    <a:schemeClr val="accent4"/>
                  </a:solidFill>
                </a:endParaRPr>
              </a:p>
              <a:p>
                <a:pPr lvl="1"/>
                <a:endParaRPr lang="en-US" sz="21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583" y="1214695"/>
                <a:ext cx="8764287" cy="3071400"/>
              </a:xfrm>
              <a:blipFill>
                <a:blip r:embed="rId3"/>
                <a:stretch>
                  <a:fillRect l="-434" t="-2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/>
          <p:cNvGrpSpPr/>
          <p:nvPr/>
        </p:nvGrpSpPr>
        <p:grpSpPr>
          <a:xfrm>
            <a:off x="4772025" y="4229098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chemeClr val="accent1"/>
            </a:solidFill>
            <a:ln w="82550"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6675">
              <a:solidFill>
                <a:srgbClr val="005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62143" y="468893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41868" y="4659212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4" name="Straight Arrow Connector 73"/>
            <p:cNvCxnSpPr>
              <a:stCxn id="62" idx="2"/>
            </p:cNvCxnSpPr>
            <p:nvPr/>
          </p:nvCxnSpPr>
          <p:spPr>
            <a:xfrm flipH="1">
              <a:off x="4647906" y="3992502"/>
              <a:ext cx="1706194" cy="1218312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49322" y="4003609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648476" y="5895536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532912" y="598810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11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217492" y="4196128"/>
            <a:ext cx="2652302" cy="2230712"/>
            <a:chOff x="3009397" y="2472692"/>
            <a:chExt cx="3463539" cy="2868646"/>
          </a:xfrm>
        </p:grpSpPr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Arrow Connector 88"/>
            <p:cNvCxnSpPr>
              <a:stCxn id="91" idx="4"/>
              <a:endCxn id="92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857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92" idx="6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730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3200520" y="4010581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603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  <a:endCxn id="92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29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226274" y="486660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47" name="Oval 46"/>
          <p:cNvSpPr/>
          <p:nvPr/>
        </p:nvSpPr>
        <p:spPr>
          <a:xfrm>
            <a:off x="832161" y="5352049"/>
            <a:ext cx="458287" cy="470487"/>
          </a:xfrm>
          <a:prstGeom prst="ellipse">
            <a:avLst/>
          </a:prstGeom>
          <a:solidFill>
            <a:schemeClr val="accent1"/>
          </a:solidFill>
          <a:ln w="82550">
            <a:solidFill>
              <a:srgbClr val="F2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8" name="Oval 47"/>
          <p:cNvSpPr/>
          <p:nvPr/>
        </p:nvSpPr>
        <p:spPr>
          <a:xfrm>
            <a:off x="3847583" y="5225602"/>
            <a:ext cx="458287" cy="4704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666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TextBox 4"/>
          <p:cNvSpPr txBox="1"/>
          <p:nvPr/>
        </p:nvSpPr>
        <p:spPr>
          <a:xfrm rot="21167266">
            <a:off x="7299836" y="1637901"/>
            <a:ext cx="230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5BFF"/>
                </a:solidFill>
              </a:rPr>
              <a:t>t lives here</a:t>
            </a:r>
          </a:p>
        </p:txBody>
      </p:sp>
      <p:sp>
        <p:nvSpPr>
          <p:cNvPr id="7" name="Freeform 6"/>
          <p:cNvSpPr/>
          <p:nvPr/>
        </p:nvSpPr>
        <p:spPr>
          <a:xfrm>
            <a:off x="3206849" y="4630057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8177211" y="4464341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6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No augmenting path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i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dirty="0"/>
                  <a:t>max flow.</a:t>
                </a:r>
                <a:endParaRPr lang="en-US" sz="3200" i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  <a:blipFill>
                <a:blip r:embed="rId2"/>
                <a:stretch>
                  <a:fillRect l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1583" y="1214695"/>
                <a:ext cx="9031820" cy="234369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100" dirty="0">
                    <a:solidFill>
                      <a:schemeClr val="tx1"/>
                    </a:solidFill>
                  </a:rPr>
                  <a:t>Suppose there is not a path from s to t in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𝐺</m:t>
                    </m:r>
                    <m:r>
                      <a:rPr lang="en-US" sz="2100" i="1" baseline="-25000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Consider the cut given by:</a:t>
                </a:r>
              </a:p>
              <a:p>
                <a:pPr marL="0" indent="0" algn="ctr">
                  <a:buNone/>
                </a:pPr>
                <a:r>
                  <a:rPr lang="en-US" sz="2100" b="1" dirty="0">
                    <a:solidFill>
                      <a:srgbClr val="F27D00"/>
                    </a:solidFill>
                  </a:rPr>
                  <a:t>{things reachable from s}</a:t>
                </a:r>
                <a:r>
                  <a:rPr lang="en-US" sz="210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sz="2100" dirty="0">
                    <a:solidFill>
                      <a:srgbClr val="F27D00"/>
                    </a:solidFill>
                  </a:rPr>
                  <a:t>, </a:t>
                </a:r>
                <a:r>
                  <a:rPr lang="en-US" sz="2100" b="1" dirty="0">
                    <a:solidFill>
                      <a:srgbClr val="005BFF"/>
                    </a:solidFill>
                  </a:rPr>
                  <a:t>{things not reachable from s}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The value of the flow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 from s to t is </a:t>
                </a:r>
                <a:r>
                  <a:rPr lang="en-US" sz="2100" b="1" dirty="0">
                    <a:solidFill>
                      <a:schemeClr val="tx1"/>
                    </a:solidFill>
                  </a:rPr>
                  <a:t>equal</a:t>
                </a:r>
                <a:r>
                  <a:rPr lang="en-US" sz="2100" dirty="0">
                    <a:solidFill>
                      <a:schemeClr val="tx1"/>
                    </a:solidFill>
                  </a:rPr>
                  <a:t> to the cost of this cut.</a:t>
                </a:r>
              </a:p>
              <a:p>
                <a:endParaRPr lang="en-US" sz="2100" dirty="0"/>
              </a:p>
              <a:p>
                <a:pPr marL="0" indent="0">
                  <a:buNone/>
                </a:pPr>
                <a:r>
                  <a:rPr lang="en-US" sz="210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0" indent="0">
                  <a:buNone/>
                </a:pPr>
                <a:endParaRPr lang="en-US" sz="2100" dirty="0">
                  <a:solidFill>
                    <a:schemeClr val="tx1"/>
                  </a:solidFill>
                </a:endParaRPr>
              </a:p>
              <a:p>
                <a:pPr marL="457200" lvl="1" indent="0">
                  <a:buNone/>
                </a:pPr>
                <a:endParaRPr lang="en-US" sz="21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583" y="1214695"/>
                <a:ext cx="9031820" cy="2343690"/>
              </a:xfrm>
              <a:blipFill>
                <a:blip r:embed="rId3"/>
                <a:stretch>
                  <a:fillRect l="-421" t="-4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/>
          <p:cNvGrpSpPr/>
          <p:nvPr/>
        </p:nvGrpSpPr>
        <p:grpSpPr>
          <a:xfrm>
            <a:off x="4772025" y="4229098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chemeClr val="accent1"/>
            </a:solidFill>
            <a:ln w="82550"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6675">
              <a:solidFill>
                <a:srgbClr val="005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62143" y="468893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41868" y="4659212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4" name="Straight Arrow Connector 73"/>
            <p:cNvCxnSpPr>
              <a:stCxn id="62" idx="2"/>
            </p:cNvCxnSpPr>
            <p:nvPr/>
          </p:nvCxnSpPr>
          <p:spPr>
            <a:xfrm flipH="1">
              <a:off x="4647906" y="3992502"/>
              <a:ext cx="1706194" cy="1218312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49322" y="4003609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648476" y="5895536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532912" y="598810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11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217492" y="4196128"/>
            <a:ext cx="2652302" cy="2230712"/>
            <a:chOff x="3009397" y="2472692"/>
            <a:chExt cx="3463539" cy="2868646"/>
          </a:xfrm>
        </p:grpSpPr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Arrow Connector 88"/>
            <p:cNvCxnSpPr>
              <a:stCxn id="91" idx="4"/>
              <a:endCxn id="92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857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92" idx="6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730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3200520" y="4010581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603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  <a:endCxn id="92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29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226274" y="486660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47" name="Oval 46"/>
          <p:cNvSpPr/>
          <p:nvPr/>
        </p:nvSpPr>
        <p:spPr>
          <a:xfrm>
            <a:off x="832161" y="5352049"/>
            <a:ext cx="458287" cy="470487"/>
          </a:xfrm>
          <a:prstGeom prst="ellipse">
            <a:avLst/>
          </a:prstGeom>
          <a:solidFill>
            <a:schemeClr val="accent1"/>
          </a:solidFill>
          <a:ln w="82550">
            <a:solidFill>
              <a:srgbClr val="F2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8" name="Oval 47"/>
          <p:cNvSpPr/>
          <p:nvPr/>
        </p:nvSpPr>
        <p:spPr>
          <a:xfrm>
            <a:off x="3847583" y="5225602"/>
            <a:ext cx="458287" cy="4704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666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TextBox 4"/>
          <p:cNvSpPr txBox="1"/>
          <p:nvPr/>
        </p:nvSpPr>
        <p:spPr>
          <a:xfrm rot="21167266">
            <a:off x="7299836" y="1637901"/>
            <a:ext cx="230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5BFF"/>
                </a:solidFill>
              </a:rPr>
              <a:t>t lives here</a:t>
            </a:r>
          </a:p>
        </p:txBody>
      </p:sp>
      <p:sp>
        <p:nvSpPr>
          <p:cNvPr id="6" name="TextBox 5"/>
          <p:cNvSpPr txBox="1"/>
          <p:nvPr/>
        </p:nvSpPr>
        <p:spPr>
          <a:xfrm rot="21147643">
            <a:off x="5777837" y="2765026"/>
            <a:ext cx="108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Lemma 1</a:t>
            </a:r>
          </a:p>
        </p:txBody>
      </p:sp>
      <p:sp>
        <p:nvSpPr>
          <p:cNvPr id="7" name="Freeform 6"/>
          <p:cNvSpPr/>
          <p:nvPr/>
        </p:nvSpPr>
        <p:spPr>
          <a:xfrm>
            <a:off x="3206849" y="4630057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8177211" y="4464341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9C9A84-D80C-574B-A2D0-2FC053101B6C}"/>
                  </a:ext>
                </a:extLst>
              </p:cNvPr>
              <p:cNvSpPr txBox="1"/>
              <p:nvPr/>
            </p:nvSpPr>
            <p:spPr>
              <a:xfrm>
                <a:off x="1046688" y="2936218"/>
                <a:ext cx="36545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Value 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= cost of this cut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9C9A84-D80C-574B-A2D0-2FC053101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688" y="2936218"/>
                <a:ext cx="3654580" cy="461665"/>
              </a:xfrm>
              <a:prstGeom prst="rect">
                <a:avLst/>
              </a:prstGeom>
              <a:blipFill>
                <a:blip r:embed="rId6"/>
                <a:stretch>
                  <a:fillRect l="-2422" t="-526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036BC3-D3B5-C24F-B2CF-F85659A27E3B}"/>
                  </a:ext>
                </a:extLst>
              </p:cNvPr>
              <p:cNvSpPr/>
              <p:nvPr/>
            </p:nvSpPr>
            <p:spPr>
              <a:xfrm>
                <a:off x="4456829" y="2946047"/>
                <a:ext cx="15605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min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cut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036BC3-D3B5-C24F-B2CF-F85659A27E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6829" y="2946047"/>
                <a:ext cx="1560555" cy="461665"/>
              </a:xfrm>
              <a:prstGeom prst="rect">
                <a:avLst/>
              </a:prstGeom>
              <a:blipFill>
                <a:blip r:embed="rId7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22ACA01-D083-AA40-BBE2-C59EEB49073C}"/>
                  </a:ext>
                </a:extLst>
              </p:cNvPr>
              <p:cNvSpPr/>
              <p:nvPr/>
            </p:nvSpPr>
            <p:spPr>
              <a:xfrm>
                <a:off x="5909879" y="2959765"/>
                <a:ext cx="1770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max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flow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22ACA01-D083-AA40-BBE2-C59EEB4907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879" y="2959765"/>
                <a:ext cx="1770549" cy="461665"/>
              </a:xfrm>
              <a:prstGeom prst="rect">
                <a:avLst/>
              </a:prstGeom>
              <a:blipFill>
                <a:blip r:embed="rId8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005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No augmenting path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i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dirty="0"/>
                  <a:t>max flow.</a:t>
                </a:r>
                <a:endParaRPr lang="en-US" sz="3200" i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  <a:blipFill>
                <a:blip r:embed="rId2"/>
                <a:stretch>
                  <a:fillRect l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1583" y="1214694"/>
                <a:ext cx="9031820" cy="302864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100" dirty="0">
                    <a:solidFill>
                      <a:schemeClr val="tx1"/>
                    </a:solidFill>
                  </a:rPr>
                  <a:t>Suppose there is not a path from s to t in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𝐺</m:t>
                    </m:r>
                    <m:r>
                      <a:rPr lang="en-US" sz="2100" i="1" baseline="-25000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Consider the cut given by:</a:t>
                </a:r>
              </a:p>
              <a:p>
                <a:pPr marL="0" indent="0" algn="ctr">
                  <a:buNone/>
                </a:pPr>
                <a:r>
                  <a:rPr lang="en-US" sz="2100" b="1" dirty="0">
                    <a:solidFill>
                      <a:srgbClr val="F27D00"/>
                    </a:solidFill>
                  </a:rPr>
                  <a:t>{things reachable from s}</a:t>
                </a:r>
                <a:r>
                  <a:rPr lang="en-US" sz="210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sz="2100" dirty="0">
                    <a:solidFill>
                      <a:srgbClr val="F27D00"/>
                    </a:solidFill>
                  </a:rPr>
                  <a:t>, </a:t>
                </a:r>
                <a:r>
                  <a:rPr lang="en-US" sz="2100" b="1" dirty="0">
                    <a:solidFill>
                      <a:srgbClr val="005BFF"/>
                    </a:solidFill>
                  </a:rPr>
                  <a:t>{things not reachable from s}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The value of the flow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 from s to t is </a:t>
                </a:r>
                <a:r>
                  <a:rPr lang="en-US" sz="2100" b="1" dirty="0">
                    <a:solidFill>
                      <a:schemeClr val="tx1"/>
                    </a:solidFill>
                  </a:rPr>
                  <a:t>equal</a:t>
                </a:r>
                <a:r>
                  <a:rPr lang="en-US" sz="2100" dirty="0">
                    <a:solidFill>
                      <a:schemeClr val="tx1"/>
                    </a:solidFill>
                  </a:rPr>
                  <a:t> to the cost of this cut.</a:t>
                </a:r>
              </a:p>
              <a:p>
                <a:endParaRPr lang="en-US" sz="2100" dirty="0"/>
              </a:p>
              <a:p>
                <a:endParaRPr lang="en-US" sz="2100" dirty="0">
                  <a:solidFill>
                    <a:schemeClr val="tx1"/>
                  </a:solidFill>
                </a:endParaRPr>
              </a:p>
              <a:p>
                <a:r>
                  <a:rPr lang="en-US" sz="2100" dirty="0"/>
                  <a:t>Therefore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100" dirty="0"/>
                  <a:t> is a max flow!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Thus, when Ford-Fulkerson stops, it’s found the maximum flow.</a:t>
                </a:r>
              </a:p>
              <a:p>
                <a:pPr marL="457200" lvl="1" indent="0">
                  <a:buNone/>
                </a:pPr>
                <a:endParaRPr lang="en-US" sz="21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583" y="1214694"/>
                <a:ext cx="9031820" cy="3028644"/>
              </a:xfrm>
              <a:blipFill>
                <a:blip r:embed="rId3"/>
                <a:stretch>
                  <a:fillRect l="-281" t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/>
          <p:cNvGrpSpPr/>
          <p:nvPr/>
        </p:nvGrpSpPr>
        <p:grpSpPr>
          <a:xfrm>
            <a:off x="4772025" y="4229098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chemeClr val="accent1"/>
            </a:solidFill>
            <a:ln w="82550"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6675">
              <a:solidFill>
                <a:srgbClr val="005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62143" y="468893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41868" y="4659212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4" name="Straight Arrow Connector 73"/>
            <p:cNvCxnSpPr>
              <a:stCxn id="62" idx="2"/>
            </p:cNvCxnSpPr>
            <p:nvPr/>
          </p:nvCxnSpPr>
          <p:spPr>
            <a:xfrm flipH="1">
              <a:off x="4647906" y="3992502"/>
              <a:ext cx="1706194" cy="1218312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49322" y="4003609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648476" y="5895536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532912" y="598810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11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217492" y="4196128"/>
            <a:ext cx="2652302" cy="2230712"/>
            <a:chOff x="3009397" y="2472692"/>
            <a:chExt cx="3463539" cy="2868646"/>
          </a:xfrm>
        </p:grpSpPr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Arrow Connector 88"/>
            <p:cNvCxnSpPr>
              <a:stCxn id="91" idx="4"/>
              <a:endCxn id="92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857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92" idx="6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730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3200520" y="4010581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603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  <a:endCxn id="92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29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226274" y="486660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47" name="Oval 46"/>
          <p:cNvSpPr/>
          <p:nvPr/>
        </p:nvSpPr>
        <p:spPr>
          <a:xfrm>
            <a:off x="832161" y="5352049"/>
            <a:ext cx="458287" cy="470487"/>
          </a:xfrm>
          <a:prstGeom prst="ellipse">
            <a:avLst/>
          </a:prstGeom>
          <a:solidFill>
            <a:schemeClr val="accent1"/>
          </a:solidFill>
          <a:ln w="82550">
            <a:solidFill>
              <a:srgbClr val="F2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8" name="Oval 47"/>
          <p:cNvSpPr/>
          <p:nvPr/>
        </p:nvSpPr>
        <p:spPr>
          <a:xfrm>
            <a:off x="3847583" y="5225602"/>
            <a:ext cx="458287" cy="4704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666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TextBox 4"/>
          <p:cNvSpPr txBox="1"/>
          <p:nvPr/>
        </p:nvSpPr>
        <p:spPr>
          <a:xfrm rot="21167266">
            <a:off x="7224030" y="1545668"/>
            <a:ext cx="230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5BFF"/>
                </a:solidFill>
              </a:rPr>
              <a:t>t lives here</a:t>
            </a:r>
          </a:p>
        </p:txBody>
      </p:sp>
      <p:sp>
        <p:nvSpPr>
          <p:cNvPr id="6" name="TextBox 5"/>
          <p:cNvSpPr txBox="1"/>
          <p:nvPr/>
        </p:nvSpPr>
        <p:spPr>
          <a:xfrm rot="20367452">
            <a:off x="6041022" y="2636076"/>
            <a:ext cx="108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Lemma 1</a:t>
            </a:r>
          </a:p>
        </p:txBody>
      </p:sp>
      <p:sp>
        <p:nvSpPr>
          <p:cNvPr id="7" name="Freeform 6"/>
          <p:cNvSpPr/>
          <p:nvPr/>
        </p:nvSpPr>
        <p:spPr>
          <a:xfrm>
            <a:off x="3206849" y="4630057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8177211" y="4464341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036BC3-D3B5-C24F-B2CF-F85659A27E3B}"/>
                  </a:ext>
                </a:extLst>
              </p:cNvPr>
              <p:cNvSpPr/>
              <p:nvPr/>
            </p:nvSpPr>
            <p:spPr>
              <a:xfrm>
                <a:off x="4456829" y="2946047"/>
                <a:ext cx="15605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min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cut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036BC3-D3B5-C24F-B2CF-F85659A27E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6829" y="2946047"/>
                <a:ext cx="1560555" cy="461665"/>
              </a:xfrm>
              <a:prstGeom prst="rect">
                <a:avLst/>
              </a:prstGeom>
              <a:blipFill>
                <a:blip r:embed="rId6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22ACA01-D083-AA40-BBE2-C59EEB49073C}"/>
                  </a:ext>
                </a:extLst>
              </p:cNvPr>
              <p:cNvSpPr/>
              <p:nvPr/>
            </p:nvSpPr>
            <p:spPr>
              <a:xfrm>
                <a:off x="5909879" y="2959765"/>
                <a:ext cx="1770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max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flow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22ACA01-D083-AA40-BBE2-C59EEB4907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879" y="2959765"/>
                <a:ext cx="1770549" cy="461665"/>
              </a:xfrm>
              <a:prstGeom prst="rect">
                <a:avLst/>
              </a:prstGeom>
              <a:blipFill>
                <a:blip r:embed="rId7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158E74C-BAAD-EB4F-9C78-6FE82B10BD37}"/>
                  </a:ext>
                </a:extLst>
              </p:cNvPr>
              <p:cNvSpPr txBox="1"/>
              <p:nvPr/>
            </p:nvSpPr>
            <p:spPr>
              <a:xfrm>
                <a:off x="1046688" y="2936218"/>
                <a:ext cx="36545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Value 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= cost of this cut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158E74C-BAAD-EB4F-9C78-6FE82B10B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688" y="2936218"/>
                <a:ext cx="3654580" cy="461665"/>
              </a:xfrm>
              <a:prstGeom prst="rect">
                <a:avLst/>
              </a:prstGeom>
              <a:blipFill>
                <a:blip r:embed="rId8"/>
                <a:stretch>
                  <a:fillRect l="-2422" t="-526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047CA60-B5C2-FC47-BEFD-952515F5875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3103" y="199048"/>
            <a:ext cx="750205" cy="8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8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b="1" dirty="0"/>
              <a:t>s-t cut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cut which separates s from t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28650" y="3237960"/>
            <a:ext cx="7803494" cy="3496472"/>
            <a:chOff x="658100" y="2891791"/>
            <a:chExt cx="7803494" cy="3496472"/>
          </a:xfrm>
        </p:grpSpPr>
        <p:sp>
          <p:nvSpPr>
            <p:cNvPr id="6" name="Oval 5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33" idx="5"/>
              <a:endCxn id="36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3" idx="6"/>
              <a:endCxn id="35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7"/>
              <a:endCxn id="34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5" idx="4"/>
              <a:endCxn id="36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9" idx="1"/>
              <a:endCxn id="35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5"/>
              <a:endCxn id="37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8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7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6" idx="6"/>
              <a:endCxn id="39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8" idx="4"/>
              <a:endCxn id="37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4"/>
              <a:endCxn id="39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6"/>
              <a:endCxn id="8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6"/>
              <a:endCxn id="8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6"/>
              <a:endCxn id="8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27667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61ACB-16E8-0F45-8FAA-6DBC1214B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Min-Cut Max-Flow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4CEE65B-ED1F-934D-8D01-94DBAACB56D8}"/>
                  </a:ext>
                </a:extLst>
              </p:cNvPr>
              <p:cNvSpPr/>
              <p:nvPr/>
            </p:nvSpPr>
            <p:spPr>
              <a:xfrm>
                <a:off x="5480087" y="2303792"/>
                <a:ext cx="15605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min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cut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4CEE65B-ED1F-934D-8D01-94DBAACB56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0087" y="2303792"/>
                <a:ext cx="1560555" cy="461665"/>
              </a:xfrm>
              <a:prstGeom prst="rect">
                <a:avLst/>
              </a:prstGeom>
              <a:blipFill>
                <a:blip r:embed="rId2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478D8A0-9B9E-804B-97F5-FD511124C098}"/>
                  </a:ext>
                </a:extLst>
              </p:cNvPr>
              <p:cNvSpPr/>
              <p:nvPr/>
            </p:nvSpPr>
            <p:spPr>
              <a:xfrm>
                <a:off x="6933137" y="2317510"/>
                <a:ext cx="1770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max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flow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478D8A0-9B9E-804B-97F5-FD511124C0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137" y="2317510"/>
                <a:ext cx="1770549" cy="461665"/>
              </a:xfrm>
              <a:prstGeom prst="rect">
                <a:avLst/>
              </a:prstGeom>
              <a:blipFill>
                <a:blip r:embed="rId3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7BF026-E23D-2B47-94E6-F35E997BB302}"/>
                  </a:ext>
                </a:extLst>
              </p:cNvPr>
              <p:cNvSpPr txBox="1"/>
              <p:nvPr/>
            </p:nvSpPr>
            <p:spPr>
              <a:xfrm>
                <a:off x="2069946" y="2293963"/>
                <a:ext cx="36545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Value 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= cost of this cut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7BF026-E23D-2B47-94E6-F35E997BB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46" y="2293963"/>
                <a:ext cx="3654580" cy="461665"/>
              </a:xfrm>
              <a:prstGeom prst="rect">
                <a:avLst/>
              </a:prstGeom>
              <a:blipFill>
                <a:blip r:embed="rId4"/>
                <a:stretch>
                  <a:fillRect l="-2422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2908EBE-984A-624D-A30E-96FE83E55526}"/>
                  </a:ext>
                </a:extLst>
              </p:cNvPr>
              <p:cNvSpPr/>
              <p:nvPr/>
            </p:nvSpPr>
            <p:spPr>
              <a:xfrm>
                <a:off x="447261" y="2283077"/>
                <a:ext cx="1770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latin typeface="Cambria Math" charset="0"/>
                        </a:rPr>
                        <m:t>max</m:t>
                      </m:r>
                      <m:r>
                        <a:rPr lang="en-US" sz="2400" smtClean="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smtClean="0">
                          <a:latin typeface="Cambria Math" charset="0"/>
                        </a:rPr>
                        <m:t>flow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2908EBE-984A-624D-A30E-96FE83E555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61" y="2283077"/>
                <a:ext cx="1770549" cy="461665"/>
              </a:xfrm>
              <a:prstGeom prst="rect">
                <a:avLst/>
              </a:prstGeom>
              <a:blipFill>
                <a:blip r:embed="rId5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AA6055B-8820-1A4D-8FA8-4795F55CDBD3}"/>
              </a:ext>
            </a:extLst>
          </p:cNvPr>
          <p:cNvSpPr txBox="1"/>
          <p:nvPr/>
        </p:nvSpPr>
        <p:spPr>
          <a:xfrm>
            <a:off x="870857" y="3340538"/>
            <a:ext cx="7184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/>
                </a:solidFill>
              </a:rPr>
              <a:t>So everything is equal and min cut = max flow!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EF6D6C-62E5-7F41-AD7C-A7F57FFACE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364" y="4078826"/>
            <a:ext cx="2731657" cy="258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4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512" y="1737694"/>
            <a:ext cx="5504136" cy="4351338"/>
          </a:xfrm>
        </p:spPr>
        <p:txBody>
          <a:bodyPr/>
          <a:lstStyle/>
          <a:p>
            <a:r>
              <a:rPr lang="en-US" dirty="0"/>
              <a:t>Max s-t flow is equal to min s-t cut!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USSR and the USA were trying to solve the same problem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The Ford-Fulkerson algorithm can find the min-cut/max-flow. 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Repeatedly improve your flow along an augmenting path.</a:t>
            </a:r>
          </a:p>
          <a:p>
            <a:r>
              <a:rPr lang="en-US" b="1" dirty="0"/>
              <a:t>How long does this take???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3C266-6FCA-D14B-8A8C-5DA6EBFCF3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897" y="1690689"/>
            <a:ext cx="3048610" cy="222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4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06457" y="295786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170196" y="443843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401465" y="5563420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</p:spTree>
    <p:extLst>
      <p:ext uri="{BB962C8B-B14F-4D97-AF65-F5344CB8AC3E}">
        <p14:creationId xmlns:p14="http://schemas.microsoft.com/office/powerpoint/2010/main" val="15226992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06457" y="295786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170196" y="443843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401465" y="5563420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sp>
        <p:nvSpPr>
          <p:cNvPr id="41" name="Freeform 40"/>
          <p:cNvSpPr/>
          <p:nvPr/>
        </p:nvSpPr>
        <p:spPr>
          <a:xfrm flipV="1">
            <a:off x="4781672" y="4354192"/>
            <a:ext cx="3718157" cy="2061673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187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C-1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170196" y="443843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50" name="Straight Arrow Connector 49"/>
          <p:cNvCxnSpPr>
            <a:stCxn id="77" idx="4"/>
            <a:endCxn id="78" idx="0"/>
          </p:cNvCxnSpPr>
          <p:nvPr/>
        </p:nvCxnSpPr>
        <p:spPr>
          <a:xfrm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6274900" y="4896525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2688" y="5150140"/>
            <a:ext cx="377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edge (</a:t>
            </a:r>
            <a:r>
              <a:rPr lang="en-US" sz="2400" b="1" dirty="0" err="1">
                <a:solidFill>
                  <a:srgbClr val="7030A0"/>
                </a:solidFill>
              </a:rPr>
              <a:t>b,a</a:t>
            </a:r>
            <a:r>
              <a:rPr lang="en-US" sz="2400" b="1" dirty="0">
                <a:solidFill>
                  <a:srgbClr val="7030A0"/>
                </a:solidFill>
              </a:rPr>
              <a:t>) disappeared from the residual graph!</a:t>
            </a:r>
          </a:p>
        </p:txBody>
      </p:sp>
    </p:spTree>
    <p:extLst>
      <p:ext uri="{BB962C8B-B14F-4D97-AF65-F5344CB8AC3E}">
        <p14:creationId xmlns:p14="http://schemas.microsoft.com/office/powerpoint/2010/main" val="72353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C-1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170196" y="443843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50" name="Straight Arrow Connector 49"/>
          <p:cNvCxnSpPr>
            <a:stCxn id="77" idx="4"/>
            <a:endCxn id="78" idx="0"/>
          </p:cNvCxnSpPr>
          <p:nvPr/>
        </p:nvCxnSpPr>
        <p:spPr>
          <a:xfrm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6274900" y="4896525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45" name="Freeform 44"/>
          <p:cNvSpPr/>
          <p:nvPr/>
        </p:nvSpPr>
        <p:spPr>
          <a:xfrm>
            <a:off x="4922660" y="4331239"/>
            <a:ext cx="3718157" cy="1880271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9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36367" y="467190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C-1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C-1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534081" y="4669051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6" name="Straight Arrow Connector 45"/>
          <p:cNvCxnSpPr>
            <a:stCxn id="79" idx="2"/>
            <a:endCxn id="78" idx="7"/>
          </p:cNvCxnSpPr>
          <p:nvPr/>
        </p:nvCxnSpPr>
        <p:spPr>
          <a:xfrm flipH="1">
            <a:off x="6832080" y="5385031"/>
            <a:ext cx="1344598" cy="73253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142873" y="5335097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9" name="Straight Arrow Connector 48"/>
          <p:cNvCxnSpPr>
            <a:stCxn id="77" idx="2"/>
            <a:endCxn id="76" idx="0"/>
          </p:cNvCxnSpPr>
          <p:nvPr/>
        </p:nvCxnSpPr>
        <p:spPr>
          <a:xfrm flipH="1">
            <a:off x="4642164" y="4023427"/>
            <a:ext cx="1683924" cy="1215332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7844" y="4007910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71" name="Straight Arrow Connector 70"/>
          <p:cNvCxnSpPr>
            <a:stCxn id="78" idx="0"/>
            <a:endCxn id="77" idx="4"/>
          </p:cNvCxnSpPr>
          <p:nvPr/>
        </p:nvCxnSpPr>
        <p:spPr>
          <a:xfrm flipH="1" flipV="1"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647318" y="5060173"/>
            <a:ext cx="594427" cy="592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62688" y="5150140"/>
            <a:ext cx="377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edge (</a:t>
            </a:r>
            <a:r>
              <a:rPr lang="en-US" sz="2400" b="1" dirty="0" err="1">
                <a:solidFill>
                  <a:srgbClr val="7030A0"/>
                </a:solidFill>
              </a:rPr>
              <a:t>b,a</a:t>
            </a:r>
            <a:r>
              <a:rPr lang="en-US" sz="2400" b="1" dirty="0">
                <a:solidFill>
                  <a:srgbClr val="7030A0"/>
                </a:solidFill>
              </a:rPr>
              <a:t>) re-appeared in the residual graph!</a:t>
            </a:r>
          </a:p>
        </p:txBody>
      </p:sp>
    </p:spTree>
    <p:extLst>
      <p:ext uri="{BB962C8B-B14F-4D97-AF65-F5344CB8AC3E}">
        <p14:creationId xmlns:p14="http://schemas.microsoft.com/office/powerpoint/2010/main" val="55079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36367" y="467190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C-1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C-1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534081" y="4669051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6" name="Straight Arrow Connector 45"/>
          <p:cNvCxnSpPr>
            <a:stCxn id="79" idx="2"/>
            <a:endCxn id="78" idx="7"/>
          </p:cNvCxnSpPr>
          <p:nvPr/>
        </p:nvCxnSpPr>
        <p:spPr>
          <a:xfrm flipH="1">
            <a:off x="6832080" y="5385031"/>
            <a:ext cx="1344598" cy="73253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142873" y="5335097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9" name="Straight Arrow Connector 48"/>
          <p:cNvCxnSpPr>
            <a:stCxn id="77" idx="2"/>
            <a:endCxn id="76" idx="0"/>
          </p:cNvCxnSpPr>
          <p:nvPr/>
        </p:nvCxnSpPr>
        <p:spPr>
          <a:xfrm flipH="1">
            <a:off x="4642164" y="4023427"/>
            <a:ext cx="1683924" cy="1215332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7844" y="4007910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71" name="Straight Arrow Connector 70"/>
          <p:cNvCxnSpPr>
            <a:stCxn id="78" idx="0"/>
            <a:endCxn id="77" idx="4"/>
          </p:cNvCxnSpPr>
          <p:nvPr/>
        </p:nvCxnSpPr>
        <p:spPr>
          <a:xfrm flipH="1" flipV="1"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647318" y="5060173"/>
            <a:ext cx="594427" cy="592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50" name="Freeform 49"/>
          <p:cNvSpPr/>
          <p:nvPr/>
        </p:nvSpPr>
        <p:spPr>
          <a:xfrm flipV="1">
            <a:off x="4825214" y="4209051"/>
            <a:ext cx="3718157" cy="2061673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36367" y="467190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C-1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C-2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534081" y="4669051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C-2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46" name="Straight Arrow Connector 45"/>
          <p:cNvCxnSpPr>
            <a:stCxn id="79" idx="2"/>
            <a:endCxn id="78" idx="7"/>
          </p:cNvCxnSpPr>
          <p:nvPr/>
        </p:nvCxnSpPr>
        <p:spPr>
          <a:xfrm flipH="1">
            <a:off x="6832080" y="5385031"/>
            <a:ext cx="1344598" cy="73253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142873" y="5335097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9" name="Straight Arrow Connector 48"/>
          <p:cNvCxnSpPr>
            <a:stCxn id="77" idx="2"/>
            <a:endCxn id="76" idx="0"/>
          </p:cNvCxnSpPr>
          <p:nvPr/>
        </p:nvCxnSpPr>
        <p:spPr>
          <a:xfrm flipH="1">
            <a:off x="4642164" y="4023427"/>
            <a:ext cx="1683924" cy="1215332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7844" y="4007910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51" name="Straight Arrow Connector 50"/>
          <p:cNvCxnSpPr>
            <a:stCxn id="77" idx="4"/>
            <a:endCxn id="78" idx="0"/>
          </p:cNvCxnSpPr>
          <p:nvPr/>
        </p:nvCxnSpPr>
        <p:spPr>
          <a:xfrm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6572483" y="481919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62688" y="5150140"/>
            <a:ext cx="377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edge (</a:t>
            </a:r>
            <a:r>
              <a:rPr lang="en-US" sz="2400" b="1" dirty="0" err="1">
                <a:solidFill>
                  <a:srgbClr val="7030A0"/>
                </a:solidFill>
              </a:rPr>
              <a:t>b,a</a:t>
            </a:r>
            <a:r>
              <a:rPr lang="en-US" sz="2400" b="1" dirty="0">
                <a:solidFill>
                  <a:srgbClr val="7030A0"/>
                </a:solidFill>
              </a:rPr>
              <a:t>) disappeared from the residual graph!</a:t>
            </a:r>
          </a:p>
        </p:txBody>
      </p:sp>
    </p:spTree>
    <p:extLst>
      <p:ext uri="{BB962C8B-B14F-4D97-AF65-F5344CB8AC3E}">
        <p14:creationId xmlns:p14="http://schemas.microsoft.com/office/powerpoint/2010/main" val="138568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36367" y="467190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C-1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C-2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534081" y="4669051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C-2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46" name="Straight Arrow Connector 45"/>
          <p:cNvCxnSpPr>
            <a:stCxn id="79" idx="2"/>
            <a:endCxn id="78" idx="7"/>
          </p:cNvCxnSpPr>
          <p:nvPr/>
        </p:nvCxnSpPr>
        <p:spPr>
          <a:xfrm flipH="1">
            <a:off x="6832080" y="5385031"/>
            <a:ext cx="1344598" cy="73253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142873" y="5335097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9" name="Straight Arrow Connector 48"/>
          <p:cNvCxnSpPr>
            <a:stCxn id="77" idx="2"/>
            <a:endCxn id="76" idx="0"/>
          </p:cNvCxnSpPr>
          <p:nvPr/>
        </p:nvCxnSpPr>
        <p:spPr>
          <a:xfrm flipH="1">
            <a:off x="4642164" y="4023427"/>
            <a:ext cx="1683924" cy="1215332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7844" y="4007910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51" name="Straight Arrow Connector 50"/>
          <p:cNvCxnSpPr>
            <a:stCxn id="77" idx="4"/>
            <a:endCxn id="78" idx="0"/>
          </p:cNvCxnSpPr>
          <p:nvPr/>
        </p:nvCxnSpPr>
        <p:spPr>
          <a:xfrm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6572483" y="481919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62688" y="5150140"/>
            <a:ext cx="377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edge (</a:t>
            </a:r>
            <a:r>
              <a:rPr lang="en-US" sz="2400" b="1" dirty="0" err="1">
                <a:solidFill>
                  <a:srgbClr val="7030A0"/>
                </a:solidFill>
              </a:rPr>
              <a:t>b,a</a:t>
            </a:r>
            <a:r>
              <a:rPr lang="en-US" sz="2400" b="1" dirty="0">
                <a:solidFill>
                  <a:srgbClr val="7030A0"/>
                </a:solidFill>
              </a:rPr>
              <a:t>) disappeared from the residual graph!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909982" y="2297796"/>
            <a:ext cx="4028227" cy="1365438"/>
          </a:xfrm>
          <a:prstGeom prst="roundRect">
            <a:avLst/>
          </a:prstGeom>
          <a:solidFill>
            <a:schemeClr val="accent4"/>
          </a:solidFill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This will go on for C steps, adding flow along (</a:t>
            </a:r>
            <a:r>
              <a:rPr lang="en-US" sz="2400" dirty="0" err="1"/>
              <a:t>b,a</a:t>
            </a:r>
            <a:r>
              <a:rPr lang="en-US" sz="2400" dirty="0"/>
              <a:t>) and then subtracting it again.</a:t>
            </a:r>
          </a:p>
        </p:txBody>
      </p:sp>
    </p:spTree>
    <p:extLst>
      <p:ext uri="{BB962C8B-B14F-4D97-AF65-F5344CB8AC3E}">
        <p14:creationId xmlns:p14="http://schemas.microsoft.com/office/powerpoint/2010/main" val="127242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b="1" dirty="0"/>
              <a:t>s-t cut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cut which separates s from t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28650" y="3237960"/>
            <a:ext cx="7803494" cy="3496472"/>
            <a:chOff x="658100" y="2891791"/>
            <a:chExt cx="7803494" cy="3496472"/>
          </a:xfrm>
        </p:grpSpPr>
        <p:sp>
          <p:nvSpPr>
            <p:cNvPr id="6" name="Oval 5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33" idx="5"/>
              <a:endCxn id="36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3" idx="6"/>
              <a:endCxn id="35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7"/>
              <a:endCxn id="34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5" idx="4"/>
              <a:endCxn id="36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9" idx="1"/>
              <a:endCxn id="35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5"/>
              <a:endCxn id="37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8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7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6" idx="6"/>
              <a:endCxn id="39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8" idx="4"/>
              <a:endCxn id="37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4"/>
              <a:endCxn id="39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6"/>
              <a:endCxn id="8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6"/>
              <a:endCxn id="8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6"/>
              <a:endCxn id="8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Freeform 43"/>
          <p:cNvSpPr/>
          <p:nvPr/>
        </p:nvSpPr>
        <p:spPr>
          <a:xfrm>
            <a:off x="222422" y="4074162"/>
            <a:ext cx="3851448" cy="2919762"/>
          </a:xfrm>
          <a:custGeom>
            <a:avLst/>
            <a:gdLst>
              <a:gd name="connsiteX0" fmla="*/ 0 w 3851448"/>
              <a:gd name="connsiteY0" fmla="*/ 151849 h 2919762"/>
              <a:gd name="connsiteX1" fmla="*/ 617837 w 3851448"/>
              <a:gd name="connsiteY1" fmla="*/ 40638 h 2919762"/>
              <a:gd name="connsiteX2" fmla="*/ 1297459 w 3851448"/>
              <a:gd name="connsiteY2" fmla="*/ 757330 h 2919762"/>
              <a:gd name="connsiteX3" fmla="*/ 1729946 w 3851448"/>
              <a:gd name="connsiteY3" fmla="*/ 1461665 h 2919762"/>
              <a:gd name="connsiteX4" fmla="*/ 2817340 w 3851448"/>
              <a:gd name="connsiteY4" fmla="*/ 1424595 h 2919762"/>
              <a:gd name="connsiteX5" fmla="*/ 3744097 w 3851448"/>
              <a:gd name="connsiteY5" fmla="*/ 1807654 h 2919762"/>
              <a:gd name="connsiteX6" fmla="*/ 3818237 w 3851448"/>
              <a:gd name="connsiteY6" fmla="*/ 2623200 h 2919762"/>
              <a:gd name="connsiteX7" fmla="*/ 3620529 w 3851448"/>
              <a:gd name="connsiteY7" fmla="*/ 2919762 h 291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1448" h="2919762">
                <a:moveTo>
                  <a:pt x="0" y="151849"/>
                </a:moveTo>
                <a:cubicBezTo>
                  <a:pt x="200797" y="45786"/>
                  <a:pt x="401594" y="-60276"/>
                  <a:pt x="617837" y="40638"/>
                </a:cubicBezTo>
                <a:cubicBezTo>
                  <a:pt x="834080" y="141551"/>
                  <a:pt x="1112108" y="520492"/>
                  <a:pt x="1297459" y="757330"/>
                </a:cubicBezTo>
                <a:cubicBezTo>
                  <a:pt x="1482810" y="994168"/>
                  <a:pt x="1476633" y="1350454"/>
                  <a:pt x="1729946" y="1461665"/>
                </a:cubicBezTo>
                <a:cubicBezTo>
                  <a:pt x="1983260" y="1572876"/>
                  <a:pt x="2481648" y="1366930"/>
                  <a:pt x="2817340" y="1424595"/>
                </a:cubicBezTo>
                <a:cubicBezTo>
                  <a:pt x="3153032" y="1482260"/>
                  <a:pt x="3577281" y="1607887"/>
                  <a:pt x="3744097" y="1807654"/>
                </a:cubicBezTo>
                <a:cubicBezTo>
                  <a:pt x="3910913" y="2007421"/>
                  <a:pt x="3838832" y="2437849"/>
                  <a:pt x="3818237" y="2623200"/>
                </a:cubicBezTo>
                <a:cubicBezTo>
                  <a:pt x="3797642" y="2808551"/>
                  <a:pt x="3620529" y="2919762"/>
                  <a:pt x="3620529" y="2919762"/>
                </a:cubicBezTo>
              </a:path>
            </a:pathLst>
          </a:custGeom>
          <a:noFill/>
          <a:ln w="3175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250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19" y="365126"/>
            <a:ext cx="851535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How do we choose which paths to use?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8389226" cy="5014911"/>
          </a:xfrm>
        </p:spPr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The analysis we did still works no matter how we choose the paths.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That is, the  algorithm will be </a:t>
            </a:r>
            <a:r>
              <a:rPr lang="en-US" b="1" dirty="0">
                <a:solidFill>
                  <a:schemeClr val="accent4"/>
                </a:solidFill>
              </a:rPr>
              <a:t>correct </a:t>
            </a:r>
            <a:r>
              <a:rPr lang="en-US" dirty="0">
                <a:solidFill>
                  <a:schemeClr val="accent4"/>
                </a:solidFill>
              </a:rPr>
              <a:t>if it terminates.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However, the algorithm may not be efficient!!!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May take a long time to terminate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(Or may actually never terminate?)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We need to be careful with our path selection to make sure the algorithm terminates quickly.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Using BFS leads to the </a:t>
            </a:r>
            <a:r>
              <a:rPr lang="en-US" b="1" dirty="0">
                <a:solidFill>
                  <a:schemeClr val="accent4"/>
                </a:solidFill>
              </a:rPr>
              <a:t>Edmonds-Karp algorithm.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It turns out this will work in time O(nm</a:t>
            </a:r>
            <a:r>
              <a:rPr lang="en-US" baseline="30000" dirty="0">
                <a:solidFill>
                  <a:schemeClr val="accent4"/>
                </a:solidFill>
              </a:rPr>
              <a:t>2</a:t>
            </a:r>
            <a:r>
              <a:rPr lang="en-US" dirty="0">
                <a:solidFill>
                  <a:schemeClr val="accent4"/>
                </a:solidFill>
              </a:rPr>
              <a:t>) – proof skipped.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(That’s not the only way to do it!)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15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760" y="160174"/>
            <a:ext cx="7886700" cy="1325563"/>
          </a:xfrm>
        </p:spPr>
        <p:txBody>
          <a:bodyPr/>
          <a:lstStyle/>
          <a:p>
            <a:r>
              <a:rPr lang="en-US" dirty="0"/>
              <a:t>Running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760" y="1245054"/>
            <a:ext cx="8515350" cy="5612946"/>
          </a:xfrm>
        </p:spPr>
        <p:txBody>
          <a:bodyPr>
            <a:normAutofit/>
          </a:bodyPr>
          <a:lstStyle/>
          <a:p>
            <a:r>
              <a:rPr lang="en-US" dirty="0"/>
              <a:t>Edmonds-Karp algorithm (aka Ford-Fulkerson with BFS) runs in time </a:t>
            </a:r>
            <a:r>
              <a:rPr lang="en-US" b="1" dirty="0"/>
              <a:t>O(nm</a:t>
            </a:r>
            <a:r>
              <a:rPr lang="en-US" b="1" baseline="30000" dirty="0"/>
              <a:t>2</a:t>
            </a:r>
            <a:r>
              <a:rPr lang="en-US" b="1" dirty="0"/>
              <a:t>).</a:t>
            </a:r>
          </a:p>
          <a:p>
            <a:endParaRPr lang="en-US" sz="1000" dirty="0"/>
          </a:p>
          <a:p>
            <a:r>
              <a:rPr lang="en-US" dirty="0"/>
              <a:t>We will skip the proof in class.</a:t>
            </a:r>
          </a:p>
          <a:p>
            <a:pPr lvl="1"/>
            <a:endParaRPr lang="en-US" sz="1200" dirty="0">
              <a:solidFill>
                <a:schemeClr val="accent4"/>
              </a:solidFill>
            </a:endParaRPr>
          </a:p>
          <a:p>
            <a:r>
              <a:rPr lang="en-US" dirty="0"/>
              <a:t>Basic idea: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number of times you remove an edge from the residual graph is O(n). 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This is the hard part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There are at most m edges.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Each time we remove an edge we run BFS, which takes time O(</a:t>
            </a:r>
            <a:r>
              <a:rPr lang="en-US" dirty="0" err="1">
                <a:solidFill>
                  <a:schemeClr val="accent4"/>
                </a:solidFill>
              </a:rPr>
              <a:t>n+m</a:t>
            </a:r>
            <a:r>
              <a:rPr lang="en-US" dirty="0">
                <a:solidFill>
                  <a:schemeClr val="accent4"/>
                </a:solidFill>
              </a:rPr>
              <a:t>).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Actually, O(m), since we don’t need to explore the whole graph, just the stuff reachable from 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6D0C8-33E4-2749-B043-FE15320AED6C}"/>
              </a:ext>
            </a:extLst>
          </p:cNvPr>
          <p:cNvSpPr txBox="1"/>
          <p:nvPr/>
        </p:nvSpPr>
        <p:spPr>
          <a:xfrm>
            <a:off x="6313714" y="160174"/>
            <a:ext cx="223157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7538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more useful observation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all the capacities are integers, then the flows in any max flow are also all integers.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When we update flows in Ford-Fulkerson, we’re only ever adding or subtracting integers.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Since we started with 0 (an integer), everything stays an integer.</a:t>
            </a:r>
          </a:p>
        </p:txBody>
      </p:sp>
    </p:spTree>
    <p:extLst>
      <p:ext uri="{BB962C8B-B14F-4D97-AF65-F5344CB8AC3E}">
        <p14:creationId xmlns:p14="http://schemas.microsoft.com/office/powerpoint/2010/main" val="167257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300" dirty="0"/>
              <a:t>But wait, there’s more!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35984"/>
            <a:ext cx="7886700" cy="4351338"/>
          </a:xfrm>
        </p:spPr>
        <p:txBody>
          <a:bodyPr/>
          <a:lstStyle/>
          <a:p>
            <a:r>
              <a:rPr lang="en-US" dirty="0"/>
              <a:t>Min-cut and max-flow are not just useful for the USA and the USSR in 1955.</a:t>
            </a:r>
          </a:p>
          <a:p>
            <a:r>
              <a:rPr lang="en-US" dirty="0"/>
              <a:t>The Ford-Fulkerson algorithm is the basis for many other graph algorithms.</a:t>
            </a:r>
          </a:p>
          <a:p>
            <a:r>
              <a:rPr lang="en-US" dirty="0"/>
              <a:t>For the rest of today, we’ll see a few: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Maximum bipartite matching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Integer assignment problems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240229"/>
            <a:ext cx="8659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Some of the following material shamelessly stolen from Jeff Erickson’s excellent lecture notes: http://</a:t>
            </a:r>
            <a:r>
              <a:rPr lang="en-US" sz="1600" dirty="0" err="1"/>
              <a:t>jeffe.cs.illinois.edu</a:t>
            </a:r>
            <a:r>
              <a:rPr lang="en-US" sz="1600" dirty="0"/>
              <a:t>/teaching/algorithms/2009/notes/17-maxflowapps.pdf</a:t>
            </a:r>
          </a:p>
        </p:txBody>
      </p:sp>
    </p:spTree>
    <p:extLst>
      <p:ext uri="{BB962C8B-B14F-4D97-AF65-F5344CB8AC3E}">
        <p14:creationId xmlns:p14="http://schemas.microsoft.com/office/powerpoint/2010/main" val="125895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Maximum matching in bipartite graphs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24572" y="6375778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63305" y="6375778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Swag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276159" y="1670343"/>
            <a:ext cx="2928675" cy="0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4276159" y="1690061"/>
            <a:ext cx="3075820" cy="932692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276159" y="1670342"/>
            <a:ext cx="2928675" cy="952412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4101811" y="3697536"/>
            <a:ext cx="3250168" cy="1115971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4101811" y="1690060"/>
            <a:ext cx="3103023" cy="2007476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4101811" y="3697535"/>
            <a:ext cx="3103023" cy="1035268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4101811" y="4732803"/>
            <a:ext cx="3250168" cy="80704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4101811" y="4732803"/>
            <a:ext cx="3103023" cy="1119626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4101811" y="2622753"/>
            <a:ext cx="3250168" cy="3145317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27801" y="1477298"/>
            <a:ext cx="29912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8B1B17"/>
                </a:solidFill>
              </a:rPr>
              <a:t>Different students only want certain items of Stanford swag (depending on fit, style, etc.)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rgbClr val="8B1B17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27D00"/>
                </a:solidFill>
              </a:rPr>
              <a:t>How can we make as many students as possible happy?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D3AB8A-1A63-964B-9A57-7E43E8D39D6B}"/>
              </a:ext>
            </a:extLst>
          </p:cNvPr>
          <p:cNvSpPr txBox="1"/>
          <p:nvPr/>
        </p:nvSpPr>
        <p:spPr>
          <a:xfrm>
            <a:off x="3416973" y="1558488"/>
            <a:ext cx="32657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B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C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D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96F8B0A-EABE-FF4A-BC6C-E697F40621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1262503"/>
            <a:ext cx="510490" cy="8551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60FA96E-4F44-974F-98A0-307B5C491C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2266240"/>
            <a:ext cx="510490" cy="8551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87CB38-743D-9F4F-8B09-8329785C90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3269977"/>
            <a:ext cx="510490" cy="8551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05514B2-50D1-4648-99EC-1FB32E8307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4305244"/>
            <a:ext cx="510490" cy="8551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751C5C-06AE-2E43-B63D-81EECD7478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5340511"/>
            <a:ext cx="510490" cy="85511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C8B437B-3693-C046-856F-2939E114C2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51979" y="1265108"/>
            <a:ext cx="791130" cy="8104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B54CBCB-8B6B-A642-9E34-385C46A9C7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979" y="2175296"/>
            <a:ext cx="894914" cy="89491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D4B459C-80F3-664C-A029-3191C6D010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834" y="3194352"/>
            <a:ext cx="1341821" cy="100636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A9F5FC7-E0DE-CF4F-8B5F-C91F4510DC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979" y="4360933"/>
            <a:ext cx="905147" cy="90514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F3CBC75-6C6C-FC45-9EB5-D78C2B52F45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834" y="5426295"/>
            <a:ext cx="1136356" cy="8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2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Maximum matching in bipartite graphs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24572" y="6375778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63305" y="6375778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Swag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276159" y="1670343"/>
            <a:ext cx="2928675" cy="0"/>
          </a:xfrm>
          <a:prstGeom prst="line">
            <a:avLst/>
          </a:prstGeom>
          <a:ln w="1111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4276159" y="1690061"/>
            <a:ext cx="3075820" cy="932692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276159" y="1670342"/>
            <a:ext cx="2928675" cy="952412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4101811" y="3697536"/>
            <a:ext cx="3250168" cy="1115971"/>
          </a:xfrm>
          <a:prstGeom prst="line">
            <a:avLst/>
          </a:prstGeom>
          <a:ln w="1111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4101811" y="1690060"/>
            <a:ext cx="3103023" cy="2007476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4101811" y="3697535"/>
            <a:ext cx="3103023" cy="1035268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4101811" y="4732803"/>
            <a:ext cx="3250168" cy="80704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4101811" y="4732803"/>
            <a:ext cx="3103023" cy="1119626"/>
          </a:xfrm>
          <a:prstGeom prst="line">
            <a:avLst/>
          </a:prstGeom>
          <a:ln w="1111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4101811" y="2622753"/>
            <a:ext cx="3250168" cy="3145317"/>
          </a:xfrm>
          <a:prstGeom prst="line">
            <a:avLst/>
          </a:prstGeom>
          <a:ln w="1111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27801" y="1477298"/>
            <a:ext cx="29912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8B1B17"/>
                </a:solidFill>
              </a:rPr>
              <a:t>Different students only want certain items of Stanford swag (depending on fit, style, </a:t>
            </a:r>
            <a:r>
              <a:rPr lang="en-US" dirty="0" err="1">
                <a:solidFill>
                  <a:srgbClr val="8B1B17"/>
                </a:solidFill>
              </a:rPr>
              <a:t>etc</a:t>
            </a:r>
            <a:r>
              <a:rPr lang="en-US" dirty="0">
                <a:solidFill>
                  <a:srgbClr val="8B1B17"/>
                </a:solidFill>
              </a:rPr>
              <a:t>).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rgbClr val="8B1B17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27D00"/>
                </a:solidFill>
              </a:rPr>
              <a:t>How can we make as many students as possible happy?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EE7CAD-3DFB-614C-A2C6-F825F694B999}"/>
              </a:ext>
            </a:extLst>
          </p:cNvPr>
          <p:cNvSpPr txBox="1"/>
          <p:nvPr/>
        </p:nvSpPr>
        <p:spPr>
          <a:xfrm>
            <a:off x="3416973" y="1558488"/>
            <a:ext cx="32657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B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C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D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37D235-510C-944B-A7FA-AC25CFB7FA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51979" y="1265108"/>
            <a:ext cx="791130" cy="8104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2AEE46-3AD1-FC46-A64A-13CF24434E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979" y="2175296"/>
            <a:ext cx="894914" cy="8949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3A009E2-0F5C-9E4B-A7E4-3EAC87CE26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834" y="3194352"/>
            <a:ext cx="1341821" cy="10063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488446-C82B-4A4C-BA09-882A576CCA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979" y="4360933"/>
            <a:ext cx="905147" cy="9051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539D913-AE71-F741-B23A-1ABBF9CEFF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834" y="5426295"/>
            <a:ext cx="1136356" cy="8522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4CC6B1B-BE91-D44A-8B9D-FA4794A2E85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1262503"/>
            <a:ext cx="510490" cy="8551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475318-91D0-7B49-820A-5F9E160AEAB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2266240"/>
            <a:ext cx="510490" cy="85511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280CF39-76C2-F34F-83F0-2139F7A55D7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3269977"/>
            <a:ext cx="510490" cy="8551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5AEA23A-E22A-9141-88D4-63CB4358AA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4305244"/>
            <a:ext cx="510490" cy="85511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B9EF7C9-99EC-F846-8C42-DBEB57C0D7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5340511"/>
            <a:ext cx="510490" cy="85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79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83268" y="6285225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22001" y="6272990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Swag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034855" y="1579789"/>
            <a:ext cx="2928675" cy="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034855" y="1599508"/>
            <a:ext cx="3075820" cy="932692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034855" y="1664771"/>
            <a:ext cx="2953854" cy="86743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2860507" y="3606983"/>
            <a:ext cx="3250168" cy="96422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2860507" y="1766389"/>
            <a:ext cx="3175536" cy="184059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2860507" y="3606982"/>
            <a:ext cx="3103023" cy="103526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2860507" y="4642250"/>
            <a:ext cx="3250168" cy="8070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2860507" y="4642250"/>
            <a:ext cx="3103023" cy="1119626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2860507" y="2712350"/>
            <a:ext cx="3250168" cy="296516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8205146" y="3271514"/>
            <a:ext cx="532478" cy="517690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27" name="Oval 26"/>
          <p:cNvSpPr/>
          <p:nvPr/>
        </p:nvSpPr>
        <p:spPr>
          <a:xfrm>
            <a:off x="386604" y="3195700"/>
            <a:ext cx="532478" cy="517690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cxnSp>
        <p:nvCxnSpPr>
          <p:cNvPr id="33" name="Straight Connector 32"/>
          <p:cNvCxnSpPr>
            <a:cxnSpLocks/>
            <a:stCxn id="27" idx="0"/>
          </p:cNvCxnSpPr>
          <p:nvPr/>
        </p:nvCxnSpPr>
        <p:spPr>
          <a:xfrm flipV="1">
            <a:off x="652843" y="1599509"/>
            <a:ext cx="1697174" cy="159619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27" idx="7"/>
          </p:cNvCxnSpPr>
          <p:nvPr/>
        </p:nvCxnSpPr>
        <p:spPr>
          <a:xfrm flipV="1">
            <a:off x="841102" y="2603246"/>
            <a:ext cx="1508915" cy="66826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  <a:stCxn id="27" idx="6"/>
          </p:cNvCxnSpPr>
          <p:nvPr/>
        </p:nvCxnSpPr>
        <p:spPr>
          <a:xfrm>
            <a:off x="919082" y="3454545"/>
            <a:ext cx="1430935" cy="15243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  <a:stCxn id="27" idx="5"/>
          </p:cNvCxnSpPr>
          <p:nvPr/>
        </p:nvCxnSpPr>
        <p:spPr>
          <a:xfrm>
            <a:off x="841102" y="3637576"/>
            <a:ext cx="1508915" cy="100467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  <a:stCxn id="27" idx="4"/>
          </p:cNvCxnSpPr>
          <p:nvPr/>
        </p:nvCxnSpPr>
        <p:spPr>
          <a:xfrm>
            <a:off x="652843" y="3713390"/>
            <a:ext cx="1697174" cy="196412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25" idx="4"/>
          </p:cNvCxnSpPr>
          <p:nvPr/>
        </p:nvCxnSpPr>
        <p:spPr>
          <a:xfrm flipV="1">
            <a:off x="7099886" y="3789204"/>
            <a:ext cx="1371499" cy="1962599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  <a:endCxn id="25" idx="3"/>
          </p:cNvCxnSpPr>
          <p:nvPr/>
        </p:nvCxnSpPr>
        <p:spPr>
          <a:xfrm flipV="1">
            <a:off x="7015822" y="3713390"/>
            <a:ext cx="1267304" cy="100956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25" idx="2"/>
          </p:cNvCxnSpPr>
          <p:nvPr/>
        </p:nvCxnSpPr>
        <p:spPr>
          <a:xfrm flipV="1">
            <a:off x="7327920" y="3530359"/>
            <a:ext cx="877226" cy="65493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  <a:endCxn id="25" idx="1"/>
          </p:cNvCxnSpPr>
          <p:nvPr/>
        </p:nvCxnSpPr>
        <p:spPr>
          <a:xfrm>
            <a:off x="7005589" y="2532200"/>
            <a:ext cx="1277537" cy="81512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  <a:endCxn id="25" idx="0"/>
          </p:cNvCxnSpPr>
          <p:nvPr/>
        </p:nvCxnSpPr>
        <p:spPr>
          <a:xfrm>
            <a:off x="6901805" y="1579790"/>
            <a:ext cx="1569580" cy="169172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400800" y="174812"/>
            <a:ext cx="2487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4"/>
                </a:solidFill>
              </a:rPr>
              <a:t>All edges have capacity 1.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EE05F3F-C04E-664F-8247-B0BBF38D6C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1171950"/>
            <a:ext cx="510490" cy="85511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D4C86E4-9FB0-7C45-9B0C-BEA9E43C87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2175687"/>
            <a:ext cx="510490" cy="85511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1AD7CF-33BE-6F47-ABD8-25F5E790BF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3179424"/>
            <a:ext cx="510490" cy="8551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1FA5A15-18ED-F041-B429-5F35B060DB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4214691"/>
            <a:ext cx="510490" cy="85511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A6C0B80-1E51-1B4C-978C-C3765D8A70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5249958"/>
            <a:ext cx="510490" cy="85511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2A92DC9-771D-2E41-B6E3-474A6D4A00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10675" y="1174555"/>
            <a:ext cx="791130" cy="81047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348BAD0-1B27-6940-BC5E-7FAC60A348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675" y="2084743"/>
            <a:ext cx="894914" cy="89491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29F8091-6B9C-A946-A404-51CEABC97E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30" y="3103799"/>
            <a:ext cx="1341821" cy="10063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5833685-3C35-8843-860D-1C5DBA10552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675" y="4270380"/>
            <a:ext cx="905147" cy="90514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4AB4B2B-05ED-D645-B973-132DD9266E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30" y="5335742"/>
            <a:ext cx="1136356" cy="8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68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83268" y="6285225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22001" y="6272990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Swag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034855" y="1579789"/>
            <a:ext cx="2928675" cy="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034855" y="1599508"/>
            <a:ext cx="3075820" cy="932692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034855" y="1664771"/>
            <a:ext cx="2953854" cy="867430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2860507" y="3606983"/>
            <a:ext cx="3250168" cy="96422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2860507" y="1766389"/>
            <a:ext cx="3175536" cy="1840594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2860507" y="3606982"/>
            <a:ext cx="3103023" cy="1035268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2860507" y="4642250"/>
            <a:ext cx="3250168" cy="80704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2860507" y="4642250"/>
            <a:ext cx="3103023" cy="1119626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2860507" y="2712350"/>
            <a:ext cx="3250168" cy="296516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8205146" y="3271514"/>
            <a:ext cx="532478" cy="517690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27" name="Oval 26"/>
          <p:cNvSpPr/>
          <p:nvPr/>
        </p:nvSpPr>
        <p:spPr>
          <a:xfrm>
            <a:off x="386604" y="3195700"/>
            <a:ext cx="532478" cy="517690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cxnSp>
        <p:nvCxnSpPr>
          <p:cNvPr id="33" name="Straight Connector 32"/>
          <p:cNvCxnSpPr>
            <a:cxnSpLocks/>
            <a:stCxn id="27" idx="0"/>
          </p:cNvCxnSpPr>
          <p:nvPr/>
        </p:nvCxnSpPr>
        <p:spPr>
          <a:xfrm flipV="1">
            <a:off x="652843" y="1599509"/>
            <a:ext cx="1697174" cy="159619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27" idx="7"/>
          </p:cNvCxnSpPr>
          <p:nvPr/>
        </p:nvCxnSpPr>
        <p:spPr>
          <a:xfrm flipV="1">
            <a:off x="841102" y="2603246"/>
            <a:ext cx="1508915" cy="668268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  <a:stCxn id="27" idx="6"/>
          </p:cNvCxnSpPr>
          <p:nvPr/>
        </p:nvCxnSpPr>
        <p:spPr>
          <a:xfrm>
            <a:off x="919082" y="3454545"/>
            <a:ext cx="1430935" cy="15243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  <a:stCxn id="27" idx="5"/>
          </p:cNvCxnSpPr>
          <p:nvPr/>
        </p:nvCxnSpPr>
        <p:spPr>
          <a:xfrm>
            <a:off x="841102" y="3637576"/>
            <a:ext cx="1508915" cy="100467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  <a:stCxn id="27" idx="4"/>
          </p:cNvCxnSpPr>
          <p:nvPr/>
        </p:nvCxnSpPr>
        <p:spPr>
          <a:xfrm>
            <a:off x="652843" y="3713390"/>
            <a:ext cx="1697174" cy="196412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25" idx="4"/>
          </p:cNvCxnSpPr>
          <p:nvPr/>
        </p:nvCxnSpPr>
        <p:spPr>
          <a:xfrm flipV="1">
            <a:off x="7099886" y="3789204"/>
            <a:ext cx="1371499" cy="1962599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  <a:endCxn id="25" idx="3"/>
          </p:cNvCxnSpPr>
          <p:nvPr/>
        </p:nvCxnSpPr>
        <p:spPr>
          <a:xfrm flipV="1">
            <a:off x="7015822" y="3713390"/>
            <a:ext cx="1267304" cy="100956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25" idx="2"/>
          </p:cNvCxnSpPr>
          <p:nvPr/>
        </p:nvCxnSpPr>
        <p:spPr>
          <a:xfrm flipV="1">
            <a:off x="7327920" y="3530359"/>
            <a:ext cx="877226" cy="65493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  <a:endCxn id="25" idx="1"/>
          </p:cNvCxnSpPr>
          <p:nvPr/>
        </p:nvCxnSpPr>
        <p:spPr>
          <a:xfrm>
            <a:off x="7005589" y="2532200"/>
            <a:ext cx="1277537" cy="81512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  <a:endCxn id="25" idx="0"/>
          </p:cNvCxnSpPr>
          <p:nvPr/>
        </p:nvCxnSpPr>
        <p:spPr>
          <a:xfrm>
            <a:off x="6901805" y="1579790"/>
            <a:ext cx="1569580" cy="169172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400800" y="174812"/>
            <a:ext cx="2487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4"/>
                </a:solidFill>
              </a:rPr>
              <a:t>All edges have capacity 1.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275276" y="4424183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78" name="Rounded Rectangle 77"/>
          <p:cNvSpPr/>
          <p:nvPr/>
        </p:nvSpPr>
        <p:spPr>
          <a:xfrm>
            <a:off x="1404891" y="3890771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79" name="Rounded Rectangle 78"/>
          <p:cNvSpPr/>
          <p:nvPr/>
        </p:nvSpPr>
        <p:spPr>
          <a:xfrm>
            <a:off x="1499826" y="3395266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0" name="Rounded Rectangle 79"/>
          <p:cNvSpPr/>
          <p:nvPr/>
        </p:nvSpPr>
        <p:spPr>
          <a:xfrm>
            <a:off x="1240715" y="2319145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1" name="Rounded Rectangle 80"/>
          <p:cNvSpPr/>
          <p:nvPr/>
        </p:nvSpPr>
        <p:spPr>
          <a:xfrm>
            <a:off x="4233103" y="1403106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2" name="Rounded Rectangle 81"/>
          <p:cNvSpPr/>
          <p:nvPr/>
        </p:nvSpPr>
        <p:spPr>
          <a:xfrm>
            <a:off x="7430495" y="2115370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3" name="Rounded Rectangle 82"/>
          <p:cNvSpPr/>
          <p:nvPr/>
        </p:nvSpPr>
        <p:spPr>
          <a:xfrm>
            <a:off x="3626956" y="3732680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4" name="Rounded Rectangle 83"/>
          <p:cNvSpPr/>
          <p:nvPr/>
        </p:nvSpPr>
        <p:spPr>
          <a:xfrm>
            <a:off x="4147370" y="5014103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5" name="Rounded Rectangle 84"/>
          <p:cNvSpPr/>
          <p:nvPr/>
        </p:nvSpPr>
        <p:spPr>
          <a:xfrm>
            <a:off x="5355036" y="3116159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6" name="Rounded Rectangle 85"/>
          <p:cNvSpPr/>
          <p:nvPr/>
        </p:nvSpPr>
        <p:spPr>
          <a:xfrm>
            <a:off x="7343452" y="2682071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7" name="Rounded Rectangle 86"/>
          <p:cNvSpPr/>
          <p:nvPr/>
        </p:nvSpPr>
        <p:spPr>
          <a:xfrm>
            <a:off x="7435602" y="4089093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8" name="Rounded Rectangle 87"/>
          <p:cNvSpPr/>
          <p:nvPr/>
        </p:nvSpPr>
        <p:spPr>
          <a:xfrm>
            <a:off x="7532599" y="4763020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64DE56E-2BA2-EA4D-866D-A803E6A06A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1171950"/>
            <a:ext cx="510490" cy="85511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A2D40E8-7F8C-464E-A86B-D7D1961604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2175687"/>
            <a:ext cx="510490" cy="85511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441BE32-3F73-D64B-AACD-51DDC63F8E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3179424"/>
            <a:ext cx="510490" cy="85511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5B3FC8A-287C-D248-8D79-D59D09CFAF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4214691"/>
            <a:ext cx="510490" cy="85511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6FC953A-EFAE-6241-9AF9-88AD5BA97D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5249958"/>
            <a:ext cx="510490" cy="85511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0BCAE1A-E6EE-6A41-BF8D-3B333E7B4E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10675" y="1174555"/>
            <a:ext cx="791130" cy="8104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8AE9733-76DD-AE44-9032-3018492E6B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675" y="2084743"/>
            <a:ext cx="894914" cy="89491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22C9CFD-67F5-0A41-8F7A-79A810D2ED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30" y="3103799"/>
            <a:ext cx="1341821" cy="100636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5AC27FF-CF93-7F48-842D-EC616B933C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675" y="4270380"/>
            <a:ext cx="905147" cy="90514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29532E0-7131-3B44-B005-95252D56BA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30" y="5335742"/>
            <a:ext cx="1136356" cy="8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128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4878775A-2C4A-504E-B9C6-FAB9A2BFCE0D}"/>
              </a:ext>
            </a:extLst>
          </p:cNvPr>
          <p:cNvGrpSpPr/>
          <p:nvPr/>
        </p:nvGrpSpPr>
        <p:grpSpPr>
          <a:xfrm>
            <a:off x="1367841" y="1762175"/>
            <a:ext cx="6276812" cy="3906771"/>
            <a:chOff x="386604" y="1171950"/>
            <a:chExt cx="8351020" cy="5016059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0479948-DEAF-084A-84F2-B809CB2F7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1171950"/>
              <a:ext cx="510490" cy="855117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C1765B0-6F8A-4A4B-AA0D-54B9C6843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2175687"/>
              <a:ext cx="510490" cy="85511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C877CF9-120A-6E4B-A10E-9DDF2DA98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3179424"/>
              <a:ext cx="510490" cy="855117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149F14F3-02E3-854B-A3FC-7EA927225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4214691"/>
              <a:ext cx="510490" cy="855117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B0A616D8-6551-7C4E-B1E2-43EAA4B83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5249958"/>
              <a:ext cx="510490" cy="855117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A39542A-0A47-5440-B009-BFE721944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110675" y="1174555"/>
              <a:ext cx="791130" cy="81047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A0C85E2-F883-DB44-A505-E85417C03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0675" y="2084743"/>
              <a:ext cx="894914" cy="894914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168CE967-745D-934A-BE0B-A1F3E839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3530" y="3103799"/>
              <a:ext cx="1341821" cy="1006366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CCEF7BB-F243-C54C-9E3A-5392B5D95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0675" y="4270380"/>
              <a:ext cx="905147" cy="905147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BF3CE5F-B57A-F74A-A680-1EDAFF908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3530" y="5335742"/>
              <a:ext cx="1136356" cy="852267"/>
            </a:xfrm>
            <a:prstGeom prst="rect">
              <a:avLst/>
            </a:prstGeom>
          </p:spPr>
        </p:pic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D82FB6A-694B-A041-BFE8-9131F0EEA36C}"/>
                </a:ext>
              </a:extLst>
            </p:cNvPr>
            <p:cNvCxnSpPr/>
            <p:nvPr/>
          </p:nvCxnSpPr>
          <p:spPr>
            <a:xfrm flipV="1">
              <a:off x="3034855" y="1579789"/>
              <a:ext cx="2928675" cy="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1D52F73-D1F8-054E-A57E-3537DC4AF892}"/>
                </a:ext>
              </a:extLst>
            </p:cNvPr>
            <p:cNvCxnSpPr>
              <a:endCxn id="71" idx="1"/>
            </p:cNvCxnSpPr>
            <p:nvPr/>
          </p:nvCxnSpPr>
          <p:spPr>
            <a:xfrm>
              <a:off x="3034855" y="1599508"/>
              <a:ext cx="3075820" cy="932692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17C18E6-CF30-E249-9847-4CFB58BB90F1}"/>
                </a:ext>
              </a:extLst>
            </p:cNvPr>
            <p:cNvCxnSpPr/>
            <p:nvPr/>
          </p:nvCxnSpPr>
          <p:spPr>
            <a:xfrm flipV="1">
              <a:off x="3034855" y="1664771"/>
              <a:ext cx="2953854" cy="867430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E15C449-AF03-0244-A251-079E4C7A762D}"/>
                </a:ext>
              </a:extLst>
            </p:cNvPr>
            <p:cNvCxnSpPr>
              <a:stCxn id="64" idx="3"/>
            </p:cNvCxnSpPr>
            <p:nvPr/>
          </p:nvCxnSpPr>
          <p:spPr>
            <a:xfrm>
              <a:off x="2860507" y="3606983"/>
              <a:ext cx="3250168" cy="96422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14D09D9-72F6-384F-8886-5FAA7AF0B068}"/>
                </a:ext>
              </a:extLst>
            </p:cNvPr>
            <p:cNvCxnSpPr>
              <a:stCxn id="64" idx="3"/>
            </p:cNvCxnSpPr>
            <p:nvPr/>
          </p:nvCxnSpPr>
          <p:spPr>
            <a:xfrm flipV="1">
              <a:off x="2860507" y="1766389"/>
              <a:ext cx="3175536" cy="1840594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3BEAAF5-4DA9-5344-B943-6303B5045675}"/>
                </a:ext>
              </a:extLst>
            </p:cNvPr>
            <p:cNvCxnSpPr>
              <a:stCxn id="67" idx="3"/>
              <a:endCxn id="72" idx="1"/>
            </p:cNvCxnSpPr>
            <p:nvPr/>
          </p:nvCxnSpPr>
          <p:spPr>
            <a:xfrm flipV="1">
              <a:off x="2860507" y="3606982"/>
              <a:ext cx="3103023" cy="1035268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ADC4851-A728-D24A-BEE2-C8111EFE9855}"/>
                </a:ext>
              </a:extLst>
            </p:cNvPr>
            <p:cNvCxnSpPr>
              <a:stCxn id="67" idx="3"/>
              <a:endCxn id="73" idx="1"/>
            </p:cNvCxnSpPr>
            <p:nvPr/>
          </p:nvCxnSpPr>
          <p:spPr>
            <a:xfrm>
              <a:off x="2860507" y="4642250"/>
              <a:ext cx="3250168" cy="80704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373815B-9F6E-9B43-A754-1FAAAFDE65E3}"/>
                </a:ext>
              </a:extLst>
            </p:cNvPr>
            <p:cNvCxnSpPr>
              <a:stCxn id="67" idx="3"/>
              <a:endCxn id="76" idx="1"/>
            </p:cNvCxnSpPr>
            <p:nvPr/>
          </p:nvCxnSpPr>
          <p:spPr>
            <a:xfrm>
              <a:off x="2860507" y="4642250"/>
              <a:ext cx="3103023" cy="1119626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5F3D069-6071-AE49-BFB8-11D407190E90}"/>
                </a:ext>
              </a:extLst>
            </p:cNvPr>
            <p:cNvCxnSpPr>
              <a:stCxn id="68" idx="3"/>
            </p:cNvCxnSpPr>
            <p:nvPr/>
          </p:nvCxnSpPr>
          <p:spPr>
            <a:xfrm flipV="1">
              <a:off x="2860507" y="2712350"/>
              <a:ext cx="3250168" cy="2965167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4FC8074A-809B-A946-93DA-FEA51C142E17}"/>
                </a:ext>
              </a:extLst>
            </p:cNvPr>
            <p:cNvSpPr/>
            <p:nvPr/>
          </p:nvSpPr>
          <p:spPr>
            <a:xfrm>
              <a:off x="8205146" y="3271514"/>
              <a:ext cx="532478" cy="517690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B01D10F6-5099-B74A-AC26-0C6F701F6C5C}"/>
                </a:ext>
              </a:extLst>
            </p:cNvPr>
            <p:cNvSpPr/>
            <p:nvPr/>
          </p:nvSpPr>
          <p:spPr>
            <a:xfrm>
              <a:off x="386604" y="3195700"/>
              <a:ext cx="532478" cy="517690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9A34C1D-B59F-B04F-B647-93CC016A54F8}"/>
                </a:ext>
              </a:extLst>
            </p:cNvPr>
            <p:cNvCxnSpPr>
              <a:stCxn id="99" idx="0"/>
              <a:endCxn id="60" idx="1"/>
            </p:cNvCxnSpPr>
            <p:nvPr/>
          </p:nvCxnSpPr>
          <p:spPr>
            <a:xfrm flipV="1">
              <a:off x="652843" y="1599509"/>
              <a:ext cx="1697174" cy="159619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67441FB-9C04-5540-B94F-4300203756AA}"/>
                </a:ext>
              </a:extLst>
            </p:cNvPr>
            <p:cNvCxnSpPr>
              <a:stCxn id="99" idx="7"/>
              <a:endCxn id="63" idx="1"/>
            </p:cNvCxnSpPr>
            <p:nvPr/>
          </p:nvCxnSpPr>
          <p:spPr>
            <a:xfrm flipV="1">
              <a:off x="841102" y="2603246"/>
              <a:ext cx="1508915" cy="668268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8943991-CF57-E643-A5B5-B1E0E678A3E4}"/>
                </a:ext>
              </a:extLst>
            </p:cNvPr>
            <p:cNvCxnSpPr>
              <a:stCxn id="99" idx="6"/>
              <a:endCxn id="64" idx="1"/>
            </p:cNvCxnSpPr>
            <p:nvPr/>
          </p:nvCxnSpPr>
          <p:spPr>
            <a:xfrm>
              <a:off x="919082" y="3454545"/>
              <a:ext cx="1430935" cy="152438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4C02D51-DE9C-3A4A-A3E5-45A56131A992}"/>
                </a:ext>
              </a:extLst>
            </p:cNvPr>
            <p:cNvCxnSpPr>
              <a:stCxn id="99" idx="5"/>
              <a:endCxn id="67" idx="1"/>
            </p:cNvCxnSpPr>
            <p:nvPr/>
          </p:nvCxnSpPr>
          <p:spPr>
            <a:xfrm>
              <a:off x="841102" y="3637576"/>
              <a:ext cx="1508915" cy="100467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4A686DA-9BB4-1242-B7D3-09D69B523BC8}"/>
                </a:ext>
              </a:extLst>
            </p:cNvPr>
            <p:cNvCxnSpPr>
              <a:stCxn id="99" idx="4"/>
              <a:endCxn id="68" idx="1"/>
            </p:cNvCxnSpPr>
            <p:nvPr/>
          </p:nvCxnSpPr>
          <p:spPr>
            <a:xfrm>
              <a:off x="652843" y="3713390"/>
              <a:ext cx="1697174" cy="1964127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314E38E-66BB-F74C-AD99-1C8EA3495260}"/>
                </a:ext>
              </a:extLst>
            </p:cNvPr>
            <p:cNvCxnSpPr>
              <a:endCxn id="98" idx="4"/>
            </p:cNvCxnSpPr>
            <p:nvPr/>
          </p:nvCxnSpPr>
          <p:spPr>
            <a:xfrm flipV="1">
              <a:off x="7099886" y="3789204"/>
              <a:ext cx="1371499" cy="1962599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071740D-9AE3-C248-812D-36E8315B3C7E}"/>
                </a:ext>
              </a:extLst>
            </p:cNvPr>
            <p:cNvCxnSpPr>
              <a:stCxn id="73" idx="3"/>
              <a:endCxn id="98" idx="3"/>
            </p:cNvCxnSpPr>
            <p:nvPr/>
          </p:nvCxnSpPr>
          <p:spPr>
            <a:xfrm flipV="1">
              <a:off x="7015822" y="3713390"/>
              <a:ext cx="1267304" cy="100956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333CBF8-7315-0948-B0CC-9ECFAA3843AF}"/>
                </a:ext>
              </a:extLst>
            </p:cNvPr>
            <p:cNvCxnSpPr>
              <a:endCxn id="98" idx="2"/>
            </p:cNvCxnSpPr>
            <p:nvPr/>
          </p:nvCxnSpPr>
          <p:spPr>
            <a:xfrm flipV="1">
              <a:off x="7327920" y="3530359"/>
              <a:ext cx="877226" cy="65493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D57F118-588A-B841-831B-9504777F1242}"/>
                </a:ext>
              </a:extLst>
            </p:cNvPr>
            <p:cNvCxnSpPr>
              <a:stCxn id="71" idx="3"/>
              <a:endCxn id="98" idx="1"/>
            </p:cNvCxnSpPr>
            <p:nvPr/>
          </p:nvCxnSpPr>
          <p:spPr>
            <a:xfrm>
              <a:off x="7005589" y="2532200"/>
              <a:ext cx="1277537" cy="815128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9B4E408-6DC1-504D-B329-F0B9150157E7}"/>
                </a:ext>
              </a:extLst>
            </p:cNvPr>
            <p:cNvCxnSpPr>
              <a:stCxn id="69" idx="1"/>
              <a:endCxn id="98" idx="0"/>
            </p:cNvCxnSpPr>
            <p:nvPr/>
          </p:nvCxnSpPr>
          <p:spPr>
            <a:xfrm>
              <a:off x="6901805" y="1579790"/>
              <a:ext cx="1569580" cy="169172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11ECDE9A-E939-CD44-AA6B-F4AC338B563D}"/>
                </a:ext>
              </a:extLst>
            </p:cNvPr>
            <p:cNvSpPr/>
            <p:nvPr/>
          </p:nvSpPr>
          <p:spPr>
            <a:xfrm>
              <a:off x="1275276" y="442418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B31B01E9-C606-E54E-A51A-02B588F81C13}"/>
                </a:ext>
              </a:extLst>
            </p:cNvPr>
            <p:cNvSpPr/>
            <p:nvPr/>
          </p:nvSpPr>
          <p:spPr>
            <a:xfrm>
              <a:off x="1404891" y="389077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E5BCB9F7-2D6C-6844-B132-9542C7BA6041}"/>
                </a:ext>
              </a:extLst>
            </p:cNvPr>
            <p:cNvSpPr/>
            <p:nvPr/>
          </p:nvSpPr>
          <p:spPr>
            <a:xfrm>
              <a:off x="1499826" y="339526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4CB79DCA-3835-E24C-BF74-0323EEAC5CDA}"/>
                </a:ext>
              </a:extLst>
            </p:cNvPr>
            <p:cNvSpPr/>
            <p:nvPr/>
          </p:nvSpPr>
          <p:spPr>
            <a:xfrm>
              <a:off x="1240715" y="231914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F25B8976-4C2F-CF4E-908A-B842BB504E44}"/>
                </a:ext>
              </a:extLst>
            </p:cNvPr>
            <p:cNvSpPr/>
            <p:nvPr/>
          </p:nvSpPr>
          <p:spPr>
            <a:xfrm>
              <a:off x="4233103" y="140310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5" name="Rounded Rectangle 114">
              <a:extLst>
                <a:ext uri="{FF2B5EF4-FFF2-40B4-BE49-F238E27FC236}">
                  <a16:creationId xmlns:a16="http://schemas.microsoft.com/office/drawing/2014/main" id="{D97232EF-C160-0D40-AA3C-7D5926F02D57}"/>
                </a:ext>
              </a:extLst>
            </p:cNvPr>
            <p:cNvSpPr/>
            <p:nvPr/>
          </p:nvSpPr>
          <p:spPr>
            <a:xfrm>
              <a:off x="7430495" y="211537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9C31AB75-4BB7-644F-8F69-F749A0524507}"/>
                </a:ext>
              </a:extLst>
            </p:cNvPr>
            <p:cNvSpPr/>
            <p:nvPr/>
          </p:nvSpPr>
          <p:spPr>
            <a:xfrm>
              <a:off x="3626956" y="373268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4D88CF1C-2AAC-064B-B50F-664E7947A5C5}"/>
                </a:ext>
              </a:extLst>
            </p:cNvPr>
            <p:cNvSpPr/>
            <p:nvPr/>
          </p:nvSpPr>
          <p:spPr>
            <a:xfrm>
              <a:off x="4147370" y="501410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8" name="Rounded Rectangle 117">
              <a:extLst>
                <a:ext uri="{FF2B5EF4-FFF2-40B4-BE49-F238E27FC236}">
                  <a16:creationId xmlns:a16="http://schemas.microsoft.com/office/drawing/2014/main" id="{A513025B-80EE-4B45-A201-5175197D86BC}"/>
                </a:ext>
              </a:extLst>
            </p:cNvPr>
            <p:cNvSpPr/>
            <p:nvPr/>
          </p:nvSpPr>
          <p:spPr>
            <a:xfrm>
              <a:off x="5355036" y="311615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9" name="Rounded Rectangle 118">
              <a:extLst>
                <a:ext uri="{FF2B5EF4-FFF2-40B4-BE49-F238E27FC236}">
                  <a16:creationId xmlns:a16="http://schemas.microsoft.com/office/drawing/2014/main" id="{01838027-463B-9E4A-B279-FDA936BDEBAC}"/>
                </a:ext>
              </a:extLst>
            </p:cNvPr>
            <p:cNvSpPr/>
            <p:nvPr/>
          </p:nvSpPr>
          <p:spPr>
            <a:xfrm>
              <a:off x="7343452" y="268207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FE0E7EB1-4F8B-9B45-8F1D-A9F8967F5EFE}"/>
                </a:ext>
              </a:extLst>
            </p:cNvPr>
            <p:cNvSpPr/>
            <p:nvPr/>
          </p:nvSpPr>
          <p:spPr>
            <a:xfrm>
              <a:off x="7435602" y="408909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21" name="Rounded Rectangle 120">
              <a:extLst>
                <a:ext uri="{FF2B5EF4-FFF2-40B4-BE49-F238E27FC236}">
                  <a16:creationId xmlns:a16="http://schemas.microsoft.com/office/drawing/2014/main" id="{4611AE90-E7B6-6048-B480-FAC49329F075}"/>
                </a:ext>
              </a:extLst>
            </p:cNvPr>
            <p:cNvSpPr/>
            <p:nvPr/>
          </p:nvSpPr>
          <p:spPr>
            <a:xfrm>
              <a:off x="7532599" y="476302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  <a:br>
              <a:rPr lang="en-US" dirty="0"/>
            </a:br>
            <a:r>
              <a:rPr lang="en-US" sz="3200" dirty="0">
                <a:solidFill>
                  <a:schemeClr val="accent1"/>
                </a:solidFill>
              </a:rPr>
              <a:t>why does this work?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400800" y="174812"/>
            <a:ext cx="2487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4"/>
                </a:solidFill>
              </a:rPr>
              <a:t>All edges have capacity 1.</a:t>
            </a:r>
          </a:p>
        </p:txBody>
      </p:sp>
      <p:sp>
        <p:nvSpPr>
          <p:cNvPr id="3" name="Oval 2"/>
          <p:cNvSpPr/>
          <p:nvPr/>
        </p:nvSpPr>
        <p:spPr>
          <a:xfrm>
            <a:off x="2689103" y="4006236"/>
            <a:ext cx="676134" cy="965236"/>
          </a:xfrm>
          <a:prstGeom prst="ellipse">
            <a:avLst/>
          </a:prstGeom>
          <a:noFill/>
          <a:ln w="762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3" idx="3"/>
            <a:endCxn id="6" idx="0"/>
          </p:cNvCxnSpPr>
          <p:nvPr/>
        </p:nvCxnSpPr>
        <p:spPr>
          <a:xfrm flipH="1">
            <a:off x="1376976" y="4830116"/>
            <a:ext cx="1411145" cy="613309"/>
          </a:xfrm>
          <a:prstGeom prst="line">
            <a:avLst/>
          </a:prstGeom>
          <a:ln w="3175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2125" y="5443425"/>
            <a:ext cx="23897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2. Stuff in = stuff out</a:t>
            </a:r>
          </a:p>
          <a:p>
            <a:r>
              <a:rPr lang="en-US" dirty="0">
                <a:solidFill>
                  <a:srgbClr val="CF6E6C"/>
                </a:solidFill>
              </a:rPr>
              <a:t>means that the number of items assigned to each student 0 or 1.  (And vice versa).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34515" y="1535685"/>
            <a:ext cx="23897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1. Because the capacities are all integers, so are the flows </a:t>
            </a:r>
            <a:r>
              <a:rPr lang="mr-IN" dirty="0">
                <a:solidFill>
                  <a:srgbClr val="CF6E6C"/>
                </a:solidFill>
              </a:rPr>
              <a:t>–</a:t>
            </a:r>
            <a:r>
              <a:rPr lang="en-US" dirty="0">
                <a:solidFill>
                  <a:srgbClr val="CF6E6C"/>
                </a:solidFill>
              </a:rPr>
              <a:t> so they are either 0 or 1.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993845" y="5738150"/>
            <a:ext cx="3574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3. Thus, the edges with flow on them form a matching.  (And, any matching gives a flow).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4374702" y="5224779"/>
            <a:ext cx="0" cy="468776"/>
          </a:xfrm>
          <a:prstGeom prst="line">
            <a:avLst/>
          </a:prstGeom>
          <a:ln w="31750">
            <a:solidFill>
              <a:srgbClr val="CF6E6C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610180" y="1405909"/>
            <a:ext cx="2182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4. The value of the flow is the size of the matching.</a:t>
            </a:r>
          </a:p>
        </p:txBody>
      </p:sp>
      <p:cxnSp>
        <p:nvCxnSpPr>
          <p:cNvPr id="66" name="Straight Connector 65"/>
          <p:cNvCxnSpPr>
            <a:endCxn id="65" idx="2"/>
          </p:cNvCxnSpPr>
          <p:nvPr/>
        </p:nvCxnSpPr>
        <p:spPr>
          <a:xfrm flipV="1">
            <a:off x="7543800" y="2329239"/>
            <a:ext cx="157405" cy="840874"/>
          </a:xfrm>
          <a:prstGeom prst="line">
            <a:avLst/>
          </a:prstGeom>
          <a:ln w="31750">
            <a:solidFill>
              <a:srgbClr val="CF6E6C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751809" y="3301366"/>
            <a:ext cx="1378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5BFF"/>
                </a:solidFill>
              </a:rPr>
              <a:t>Value of this flow is 4.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899084" y="5461151"/>
            <a:ext cx="2182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5. We conclude that the max flow corresponds to a max matching.</a:t>
            </a:r>
          </a:p>
        </p:txBody>
      </p:sp>
    </p:spTree>
    <p:extLst>
      <p:ext uri="{BB962C8B-B14F-4D97-AF65-F5344CB8AC3E}">
        <p14:creationId xmlns:p14="http://schemas.microsoft.com/office/powerpoint/2010/main" val="168646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54" grpId="0"/>
      <p:bldP spid="61" grpId="0"/>
      <p:bldP spid="65" grpId="0"/>
      <p:bldP spid="7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5449"/>
            <a:ext cx="7886700" cy="1325563"/>
          </a:xfrm>
        </p:spPr>
        <p:txBody>
          <a:bodyPr/>
          <a:lstStyle/>
          <a:p>
            <a:r>
              <a:rPr lang="en-US" sz="3600" dirty="0">
                <a:solidFill>
                  <a:srgbClr val="F27D00"/>
                </a:solidFill>
              </a:rPr>
              <a:t>A slightly more complicated example: </a:t>
            </a:r>
            <a:r>
              <a:rPr lang="en-US" dirty="0"/>
              <a:t>assignment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0439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One set X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Example: Stanford students</a:t>
            </a:r>
          </a:p>
          <a:p>
            <a:r>
              <a:rPr lang="en-US" dirty="0"/>
              <a:t>Another set Y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Example: tubs of ice cream</a:t>
            </a:r>
          </a:p>
          <a:p>
            <a:r>
              <a:rPr lang="en-US" dirty="0"/>
              <a:t>Each x in X can participate in c(x) matches.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Student x can only eat 4 scoops of ice cream.</a:t>
            </a:r>
          </a:p>
          <a:p>
            <a:r>
              <a:rPr lang="en-US" dirty="0"/>
              <a:t>Each y in Y can only participate in c(y) matches.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Tub of ice cream y only has 10 scoops in it.</a:t>
            </a:r>
          </a:p>
          <a:p>
            <a:r>
              <a:rPr lang="en-US" dirty="0"/>
              <a:t>Each pair (</a:t>
            </a:r>
            <a:r>
              <a:rPr lang="en-US" dirty="0" err="1"/>
              <a:t>x,y</a:t>
            </a:r>
            <a:r>
              <a:rPr lang="en-US" dirty="0"/>
              <a:t>) can only be matched c(</a:t>
            </a:r>
            <a:r>
              <a:rPr lang="en-US" dirty="0" err="1"/>
              <a:t>x,y</a:t>
            </a:r>
            <a:r>
              <a:rPr lang="en-US" dirty="0"/>
              <a:t>) times.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Student x only wants 3 scoops of flavor y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Student x’ doesn’t want any scoops of flavor y’</a:t>
            </a:r>
          </a:p>
          <a:p>
            <a:r>
              <a:rPr lang="en-US" b="1" dirty="0">
                <a:solidFill>
                  <a:srgbClr val="F27D00"/>
                </a:solidFill>
              </a:rPr>
              <a:t>Goal: assign as many matches as possible.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B7B0DB-921D-544C-AECF-5A73AB4DC6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313" y="1990042"/>
            <a:ext cx="1494610" cy="156635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C2D4AE-E64B-ED46-8D09-6B1A9B96BDBE}"/>
              </a:ext>
            </a:extLst>
          </p:cNvPr>
          <p:cNvGrpSpPr/>
          <p:nvPr/>
        </p:nvGrpSpPr>
        <p:grpSpPr>
          <a:xfrm>
            <a:off x="6643803" y="1043332"/>
            <a:ext cx="932653" cy="1594068"/>
            <a:chOff x="5043604" y="1575627"/>
            <a:chExt cx="510490" cy="97017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E0D698-101E-3341-AB94-FBA3AA57B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3604" y="1690689"/>
              <a:ext cx="510490" cy="85511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89483B2-6D37-6B47-8AF2-33B88D392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189810">
              <a:off x="5092923" y="1575627"/>
              <a:ext cx="363178" cy="3228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95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b="1" dirty="0"/>
              <a:t>s-t cut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cut which separates s from t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944" y="1731934"/>
            <a:ext cx="9181070" cy="4351338"/>
          </a:xfrm>
        </p:spPr>
        <p:txBody>
          <a:bodyPr/>
          <a:lstStyle/>
          <a:p>
            <a:r>
              <a:rPr lang="en-US" dirty="0"/>
              <a:t>An edge </a:t>
            </a:r>
            <a:r>
              <a:rPr lang="en-US" b="1" dirty="0"/>
              <a:t>crosses the cut </a:t>
            </a:r>
            <a:r>
              <a:rPr lang="en-US" dirty="0"/>
              <a:t>if it goes from s’s side to t’s side.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28650" y="3237960"/>
            <a:ext cx="7803494" cy="3496472"/>
            <a:chOff x="658100" y="2891791"/>
            <a:chExt cx="7803494" cy="3496472"/>
          </a:xfrm>
        </p:grpSpPr>
        <p:sp>
          <p:nvSpPr>
            <p:cNvPr id="6" name="Oval 5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33" idx="5"/>
              <a:endCxn id="36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3" idx="6"/>
              <a:endCxn id="35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7"/>
              <a:endCxn id="34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5" idx="4"/>
              <a:endCxn id="36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9" idx="1"/>
              <a:endCxn id="35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5"/>
              <a:endCxn id="37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8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7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6" idx="6"/>
              <a:endCxn id="39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8" idx="4"/>
              <a:endCxn id="37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4"/>
              <a:endCxn id="39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6"/>
              <a:endCxn id="8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6"/>
              <a:endCxn id="8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6"/>
              <a:endCxn id="8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Freeform 43"/>
          <p:cNvSpPr/>
          <p:nvPr/>
        </p:nvSpPr>
        <p:spPr>
          <a:xfrm>
            <a:off x="222422" y="4074162"/>
            <a:ext cx="3851448" cy="2919762"/>
          </a:xfrm>
          <a:custGeom>
            <a:avLst/>
            <a:gdLst>
              <a:gd name="connsiteX0" fmla="*/ 0 w 3851448"/>
              <a:gd name="connsiteY0" fmla="*/ 151849 h 2919762"/>
              <a:gd name="connsiteX1" fmla="*/ 617837 w 3851448"/>
              <a:gd name="connsiteY1" fmla="*/ 40638 h 2919762"/>
              <a:gd name="connsiteX2" fmla="*/ 1297459 w 3851448"/>
              <a:gd name="connsiteY2" fmla="*/ 757330 h 2919762"/>
              <a:gd name="connsiteX3" fmla="*/ 1729946 w 3851448"/>
              <a:gd name="connsiteY3" fmla="*/ 1461665 h 2919762"/>
              <a:gd name="connsiteX4" fmla="*/ 2817340 w 3851448"/>
              <a:gd name="connsiteY4" fmla="*/ 1424595 h 2919762"/>
              <a:gd name="connsiteX5" fmla="*/ 3744097 w 3851448"/>
              <a:gd name="connsiteY5" fmla="*/ 1807654 h 2919762"/>
              <a:gd name="connsiteX6" fmla="*/ 3818237 w 3851448"/>
              <a:gd name="connsiteY6" fmla="*/ 2623200 h 2919762"/>
              <a:gd name="connsiteX7" fmla="*/ 3620529 w 3851448"/>
              <a:gd name="connsiteY7" fmla="*/ 2919762 h 291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1448" h="2919762">
                <a:moveTo>
                  <a:pt x="0" y="151849"/>
                </a:moveTo>
                <a:cubicBezTo>
                  <a:pt x="200797" y="45786"/>
                  <a:pt x="401594" y="-60276"/>
                  <a:pt x="617837" y="40638"/>
                </a:cubicBezTo>
                <a:cubicBezTo>
                  <a:pt x="834080" y="141551"/>
                  <a:pt x="1112108" y="520492"/>
                  <a:pt x="1297459" y="757330"/>
                </a:cubicBezTo>
                <a:cubicBezTo>
                  <a:pt x="1482810" y="994168"/>
                  <a:pt x="1476633" y="1350454"/>
                  <a:pt x="1729946" y="1461665"/>
                </a:cubicBezTo>
                <a:cubicBezTo>
                  <a:pt x="1983260" y="1572876"/>
                  <a:pt x="2481648" y="1366930"/>
                  <a:pt x="2817340" y="1424595"/>
                </a:cubicBezTo>
                <a:cubicBezTo>
                  <a:pt x="3153032" y="1482260"/>
                  <a:pt x="3577281" y="1607887"/>
                  <a:pt x="3744097" y="1807654"/>
                </a:cubicBezTo>
                <a:cubicBezTo>
                  <a:pt x="3910913" y="2007421"/>
                  <a:pt x="3838832" y="2437849"/>
                  <a:pt x="3818237" y="2623200"/>
                </a:cubicBezTo>
                <a:cubicBezTo>
                  <a:pt x="3797642" y="2808551"/>
                  <a:pt x="3620529" y="2919762"/>
                  <a:pt x="3620529" y="2919762"/>
                </a:cubicBezTo>
              </a:path>
            </a:pathLst>
          </a:custGeom>
          <a:noFill/>
          <a:ln w="3175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818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DB477CC2-B5BD-E94C-9397-FF8B372289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89" y="1171950"/>
            <a:ext cx="510490" cy="8551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58F9377-75E1-EF46-B6FC-5BE9E3BB6A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89" y="2175687"/>
            <a:ext cx="510490" cy="85511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340CB33-5A31-544E-85D6-7F1768CD28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89" y="3179424"/>
            <a:ext cx="510490" cy="85511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7BFC8B6-F6FC-A541-998A-2B01092E3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89" y="4214691"/>
            <a:ext cx="510490" cy="85511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68108E3-E243-A54C-BCFB-329A2D6293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89" y="5249958"/>
            <a:ext cx="510490" cy="85511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F461069-7E57-E54C-A379-9188561E82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323" y="972229"/>
            <a:ext cx="757163" cy="96973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DCE1CD4-2282-DF4B-AF10-E60E1565E8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411" y="5302576"/>
            <a:ext cx="752161" cy="96332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F668A7E-C4EF-8946-AE4D-AC06305FC2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3273" y="2095122"/>
            <a:ext cx="862373" cy="86237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8693801-0471-7142-AFA9-979FA01E2F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638" y="3126646"/>
            <a:ext cx="1030383" cy="103038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980658F-2C63-F646-A219-38A238E4D2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1326" y="4293289"/>
            <a:ext cx="1045232" cy="806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95" y="-74332"/>
            <a:ext cx="7886700" cy="1325563"/>
          </a:xfrm>
        </p:spPr>
        <p:txBody>
          <a:bodyPr>
            <a:normAutofit/>
          </a:bodyPr>
          <a:lstStyle/>
          <a:p>
            <a:r>
              <a:rPr lang="en-US"/>
              <a:t>Example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279940" y="6285225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18673" y="6272990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Tubs of ice cream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731527" y="1579789"/>
            <a:ext cx="2928675" cy="1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731527" y="1599508"/>
            <a:ext cx="3130111" cy="2042330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731527" y="1664771"/>
            <a:ext cx="2953854" cy="867430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3557179" y="3606983"/>
            <a:ext cx="3250168" cy="964221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3557179" y="1766389"/>
            <a:ext cx="3175536" cy="1840594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3557179" y="2686686"/>
            <a:ext cx="3229827" cy="1955564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3557179" y="4642250"/>
            <a:ext cx="3103023" cy="1119626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3557179" y="2712350"/>
            <a:ext cx="3250168" cy="2965167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7329701" y="972229"/>
            <a:ext cx="667657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393807" y="5415605"/>
            <a:ext cx="667657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7675646" y="3140842"/>
            <a:ext cx="786169" cy="73447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10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7532458" y="4233619"/>
            <a:ext cx="653585" cy="609716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7498936" y="1963602"/>
            <a:ext cx="687107" cy="664669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2379032" y="1179451"/>
            <a:ext cx="667657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71187" y="1744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713146" y="124463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096914" y="2323929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60" name="Oval 59"/>
          <p:cNvSpPr/>
          <p:nvPr/>
        </p:nvSpPr>
        <p:spPr>
          <a:xfrm>
            <a:off x="2411393" y="2241210"/>
            <a:ext cx="667657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456142" y="3255750"/>
            <a:ext cx="667657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065838" y="2847746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096913" y="347460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2162615" y="4250852"/>
            <a:ext cx="881411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10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150485" y="493253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10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64501" y="401026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5</a:t>
            </a:r>
          </a:p>
        </p:txBody>
      </p:sp>
      <p:sp>
        <p:nvSpPr>
          <p:cNvPr id="67" name="Oval 66"/>
          <p:cNvSpPr/>
          <p:nvPr/>
        </p:nvSpPr>
        <p:spPr>
          <a:xfrm>
            <a:off x="2456142" y="5376372"/>
            <a:ext cx="619764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928626" y="5261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06820" y="3029925"/>
            <a:ext cx="2270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27D00"/>
                </a:solidFill>
              </a:rPr>
              <a:t>This person wants 1 scoop of ice cream, either 1 chocolate or 1 vanilla.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95486" y="5388186"/>
            <a:ext cx="233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27D00"/>
                </a:solidFill>
              </a:rPr>
              <a:t>This person wants two scoops of the sorbet.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603320" y="58834"/>
            <a:ext cx="6456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</a:rPr>
              <a:t>How can we serve as much ice cream as possible?</a:t>
            </a:r>
          </a:p>
        </p:txBody>
      </p:sp>
    </p:spTree>
    <p:extLst>
      <p:ext uri="{BB962C8B-B14F-4D97-AF65-F5344CB8AC3E}">
        <p14:creationId xmlns:p14="http://schemas.microsoft.com/office/powerpoint/2010/main" val="116193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9" grpId="0"/>
      <p:bldP spid="3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83268" y="6285225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22001" y="6272990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Tubs of ice cream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034855" y="1579789"/>
            <a:ext cx="2928675" cy="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034855" y="1599508"/>
            <a:ext cx="3130111" cy="204233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034855" y="1664771"/>
            <a:ext cx="2953854" cy="86743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2860507" y="3606983"/>
            <a:ext cx="3250168" cy="96422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2860507" y="1766389"/>
            <a:ext cx="3175536" cy="184059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2860507" y="2712350"/>
            <a:ext cx="3175536" cy="192990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2860507" y="4642250"/>
            <a:ext cx="3103023" cy="1119626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2860507" y="2712350"/>
            <a:ext cx="3250168" cy="296516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8205146" y="3271514"/>
            <a:ext cx="532478" cy="517690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27" name="Oval 26"/>
          <p:cNvSpPr/>
          <p:nvPr/>
        </p:nvSpPr>
        <p:spPr>
          <a:xfrm>
            <a:off x="386604" y="3195700"/>
            <a:ext cx="532478" cy="517690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cxnSp>
        <p:nvCxnSpPr>
          <p:cNvPr id="33" name="Straight Connector 32"/>
          <p:cNvCxnSpPr>
            <a:cxnSpLocks/>
            <a:stCxn id="27" idx="0"/>
          </p:cNvCxnSpPr>
          <p:nvPr/>
        </p:nvCxnSpPr>
        <p:spPr>
          <a:xfrm flipV="1">
            <a:off x="652843" y="1599509"/>
            <a:ext cx="1697174" cy="159619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27" idx="7"/>
          </p:cNvCxnSpPr>
          <p:nvPr/>
        </p:nvCxnSpPr>
        <p:spPr>
          <a:xfrm flipV="1">
            <a:off x="841102" y="2603246"/>
            <a:ext cx="1508915" cy="66826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  <a:stCxn id="27" idx="6"/>
          </p:cNvCxnSpPr>
          <p:nvPr/>
        </p:nvCxnSpPr>
        <p:spPr>
          <a:xfrm>
            <a:off x="919082" y="3454545"/>
            <a:ext cx="1430935" cy="15243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  <a:stCxn id="27" idx="5"/>
          </p:cNvCxnSpPr>
          <p:nvPr/>
        </p:nvCxnSpPr>
        <p:spPr>
          <a:xfrm>
            <a:off x="841102" y="3637576"/>
            <a:ext cx="1508915" cy="100467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  <a:stCxn id="27" idx="4"/>
          </p:cNvCxnSpPr>
          <p:nvPr/>
        </p:nvCxnSpPr>
        <p:spPr>
          <a:xfrm>
            <a:off x="652843" y="3713390"/>
            <a:ext cx="1697174" cy="196412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25" idx="4"/>
          </p:cNvCxnSpPr>
          <p:nvPr/>
        </p:nvCxnSpPr>
        <p:spPr>
          <a:xfrm flipV="1">
            <a:off x="7099886" y="3789204"/>
            <a:ext cx="1371499" cy="1962599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25" idx="3"/>
          </p:cNvCxnSpPr>
          <p:nvPr/>
        </p:nvCxnSpPr>
        <p:spPr>
          <a:xfrm flipV="1">
            <a:off x="7015822" y="3713390"/>
            <a:ext cx="1267304" cy="100956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25" idx="2"/>
          </p:cNvCxnSpPr>
          <p:nvPr/>
        </p:nvCxnSpPr>
        <p:spPr>
          <a:xfrm flipV="1">
            <a:off x="7327920" y="3530359"/>
            <a:ext cx="877226" cy="65493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25" idx="1"/>
          </p:cNvCxnSpPr>
          <p:nvPr/>
        </p:nvCxnSpPr>
        <p:spPr>
          <a:xfrm>
            <a:off x="7005589" y="2532200"/>
            <a:ext cx="1277537" cy="81512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25" idx="0"/>
          </p:cNvCxnSpPr>
          <p:nvPr/>
        </p:nvCxnSpPr>
        <p:spPr>
          <a:xfrm>
            <a:off x="6901805" y="1579790"/>
            <a:ext cx="1569580" cy="169172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703529" y="1744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045488" y="124463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29256" y="2323929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98180" y="2847746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29255" y="347460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82827" y="493253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10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096843" y="401026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5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260968" y="5261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12752" y="185299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19081" y="237068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373517" y="318030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16730" y="4107114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684956" y="4802892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12905" y="2053046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363954" y="257019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528100" y="315045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83268" y="3834486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489008" y="4455919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8E6901F6-7CEC-C949-8B55-0E8A4C3859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1171950"/>
            <a:ext cx="510490" cy="85511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DEB3A0F-47F2-BC47-BD6B-2A0FB9E1D6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2175687"/>
            <a:ext cx="510490" cy="85511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3516C37-C1FE-504F-9AB2-B754236216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3179424"/>
            <a:ext cx="510490" cy="85511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920B258-EF17-FC44-A7B8-5B11077023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4214691"/>
            <a:ext cx="510490" cy="85511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279C619-56E2-F949-86CA-D17FFDBD6C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5249958"/>
            <a:ext cx="510490" cy="85511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81FC74E-DF34-3845-8693-A10A777397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651" y="972229"/>
            <a:ext cx="757163" cy="96973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38463FA-198B-CF45-BA24-3300851D07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739" y="5302576"/>
            <a:ext cx="752161" cy="96332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4BE6755-936A-D14D-91C8-C2E674972F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601" y="2095122"/>
            <a:ext cx="862373" cy="86237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0B9398F-FE00-BA4F-8622-741DB6D266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966" y="3126646"/>
            <a:ext cx="1030383" cy="103038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6241B27-5C3C-F547-A097-A841F28DF52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654" y="4293289"/>
            <a:ext cx="1045232" cy="80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525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83268" y="6285225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22001" y="6272990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Tubs of ice cream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034855" y="1579789"/>
            <a:ext cx="2928675" cy="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034855" y="1599508"/>
            <a:ext cx="3130111" cy="204233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034855" y="1664771"/>
            <a:ext cx="2953854" cy="86743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2860507" y="3606983"/>
            <a:ext cx="3250168" cy="96422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2860507" y="1766389"/>
            <a:ext cx="3175536" cy="184059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2860507" y="2712350"/>
            <a:ext cx="3175536" cy="192990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2860507" y="4642250"/>
            <a:ext cx="3103023" cy="1119626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2860507" y="2712350"/>
            <a:ext cx="3250168" cy="296516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8205146" y="3271514"/>
            <a:ext cx="532478" cy="517690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27" name="Oval 26"/>
          <p:cNvSpPr/>
          <p:nvPr/>
        </p:nvSpPr>
        <p:spPr>
          <a:xfrm>
            <a:off x="386604" y="3195700"/>
            <a:ext cx="532478" cy="517690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cxnSp>
        <p:nvCxnSpPr>
          <p:cNvPr id="33" name="Straight Connector 32"/>
          <p:cNvCxnSpPr>
            <a:cxnSpLocks/>
            <a:stCxn id="27" idx="0"/>
          </p:cNvCxnSpPr>
          <p:nvPr/>
        </p:nvCxnSpPr>
        <p:spPr>
          <a:xfrm flipV="1">
            <a:off x="652843" y="1599509"/>
            <a:ext cx="1697174" cy="159619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27" idx="7"/>
          </p:cNvCxnSpPr>
          <p:nvPr/>
        </p:nvCxnSpPr>
        <p:spPr>
          <a:xfrm flipV="1">
            <a:off x="841102" y="2603246"/>
            <a:ext cx="1508915" cy="66826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  <a:stCxn id="27" idx="6"/>
          </p:cNvCxnSpPr>
          <p:nvPr/>
        </p:nvCxnSpPr>
        <p:spPr>
          <a:xfrm>
            <a:off x="919082" y="3454545"/>
            <a:ext cx="1430935" cy="15243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  <a:stCxn id="27" idx="5"/>
          </p:cNvCxnSpPr>
          <p:nvPr/>
        </p:nvCxnSpPr>
        <p:spPr>
          <a:xfrm>
            <a:off x="841102" y="3637576"/>
            <a:ext cx="1508915" cy="100467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  <a:stCxn id="27" idx="4"/>
          </p:cNvCxnSpPr>
          <p:nvPr/>
        </p:nvCxnSpPr>
        <p:spPr>
          <a:xfrm>
            <a:off x="652843" y="3713390"/>
            <a:ext cx="1697174" cy="196412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25" idx="4"/>
          </p:cNvCxnSpPr>
          <p:nvPr/>
        </p:nvCxnSpPr>
        <p:spPr>
          <a:xfrm flipV="1">
            <a:off x="7099886" y="3789204"/>
            <a:ext cx="1371499" cy="1962599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25" idx="3"/>
          </p:cNvCxnSpPr>
          <p:nvPr/>
        </p:nvCxnSpPr>
        <p:spPr>
          <a:xfrm flipV="1">
            <a:off x="7015822" y="3713390"/>
            <a:ext cx="1267304" cy="100956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25" idx="2"/>
          </p:cNvCxnSpPr>
          <p:nvPr/>
        </p:nvCxnSpPr>
        <p:spPr>
          <a:xfrm flipV="1">
            <a:off x="7327920" y="3530359"/>
            <a:ext cx="877226" cy="65493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25" idx="1"/>
          </p:cNvCxnSpPr>
          <p:nvPr/>
        </p:nvCxnSpPr>
        <p:spPr>
          <a:xfrm>
            <a:off x="7005589" y="2532200"/>
            <a:ext cx="1277537" cy="81512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25" idx="0"/>
          </p:cNvCxnSpPr>
          <p:nvPr/>
        </p:nvCxnSpPr>
        <p:spPr>
          <a:xfrm>
            <a:off x="6901805" y="1579790"/>
            <a:ext cx="1569580" cy="169172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703529" y="1744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045488" y="124463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29256" y="2323929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98180" y="2847746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29255" y="347460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82827" y="493253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10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096843" y="401026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5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260968" y="5261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12752" y="185299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19081" y="237068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373517" y="318030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16730" y="4107114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684956" y="4802892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12905" y="2053046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363954" y="257019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528100" y="315045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83268" y="3834486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489008" y="4455919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1185226" y="3804177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4987682" y="5291738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7840173" y="4329775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</a:t>
            </a:r>
            <a:endParaRPr lang="en-US" dirty="0"/>
          </a:p>
        </p:txBody>
      </p:sp>
      <p:sp>
        <p:nvSpPr>
          <p:cNvPr id="70" name="Rounded Rectangle 69"/>
          <p:cNvSpPr/>
          <p:nvPr/>
        </p:nvSpPr>
        <p:spPr>
          <a:xfrm>
            <a:off x="4369422" y="3454756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7485434" y="2721295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en-US" dirty="0"/>
          </a:p>
        </p:txBody>
      </p:sp>
      <p:sp>
        <p:nvSpPr>
          <p:cNvPr id="72" name="Rounded Rectangle 71"/>
          <p:cNvSpPr/>
          <p:nvPr/>
        </p:nvSpPr>
        <p:spPr>
          <a:xfrm>
            <a:off x="3940584" y="4396371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660876" y="4896757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 dirty="0"/>
          </a:p>
        </p:txBody>
      </p:sp>
      <p:sp>
        <p:nvSpPr>
          <p:cNvPr id="74" name="Rounded Rectangle 73"/>
          <p:cNvSpPr/>
          <p:nvPr/>
        </p:nvSpPr>
        <p:spPr>
          <a:xfrm>
            <a:off x="1827601" y="3403205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5102107" y="4180827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76" name="Rounded Rectangle 75"/>
          <p:cNvSpPr/>
          <p:nvPr/>
        </p:nvSpPr>
        <p:spPr>
          <a:xfrm>
            <a:off x="7721965" y="3875802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77" name="Rounded Rectangle 76"/>
          <p:cNvSpPr/>
          <p:nvPr/>
        </p:nvSpPr>
        <p:spPr>
          <a:xfrm>
            <a:off x="7738213" y="3395222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en-US" dirty="0"/>
          </a:p>
        </p:txBody>
      </p:sp>
      <p:sp>
        <p:nvSpPr>
          <p:cNvPr id="78" name="Rounded Rectangle 77"/>
          <p:cNvSpPr/>
          <p:nvPr/>
        </p:nvSpPr>
        <p:spPr>
          <a:xfrm>
            <a:off x="4794115" y="2735165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en-US" dirty="0"/>
          </a:p>
        </p:txBody>
      </p:sp>
      <p:sp>
        <p:nvSpPr>
          <p:cNvPr id="79" name="Rounded Rectangle 78"/>
          <p:cNvSpPr/>
          <p:nvPr/>
        </p:nvSpPr>
        <p:spPr>
          <a:xfrm>
            <a:off x="4427878" y="1395299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7019629" y="1664540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685531" y="1872861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82" name="Rounded Rectangle 81"/>
          <p:cNvSpPr/>
          <p:nvPr/>
        </p:nvSpPr>
        <p:spPr>
          <a:xfrm>
            <a:off x="4448275" y="1886276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en-US" dirty="0"/>
          </a:p>
        </p:txBody>
      </p:sp>
      <p:sp>
        <p:nvSpPr>
          <p:cNvPr id="83" name="Rounded Rectangle 82"/>
          <p:cNvSpPr/>
          <p:nvPr/>
        </p:nvSpPr>
        <p:spPr>
          <a:xfrm>
            <a:off x="1767297" y="2611608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5722991" y="157831"/>
            <a:ext cx="265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B00E5"/>
                </a:solidFill>
              </a:rPr>
              <a:t>Give this person </a:t>
            </a:r>
          </a:p>
          <a:p>
            <a:r>
              <a:rPr lang="en-US" dirty="0">
                <a:solidFill>
                  <a:srgbClr val="EB00E5"/>
                </a:solidFill>
              </a:rPr>
              <a:t>scoop of this ice cream.</a:t>
            </a:r>
          </a:p>
        </p:txBody>
      </p:sp>
      <p:cxnSp>
        <p:nvCxnSpPr>
          <p:cNvPr id="85" name="Straight Arrow Connector 84"/>
          <p:cNvCxnSpPr/>
          <p:nvPr/>
        </p:nvCxnSpPr>
        <p:spPr>
          <a:xfrm flipH="1">
            <a:off x="4794115" y="768823"/>
            <a:ext cx="1402799" cy="626476"/>
          </a:xfrm>
          <a:prstGeom prst="straightConnector1">
            <a:avLst/>
          </a:prstGeom>
          <a:ln>
            <a:solidFill>
              <a:srgbClr val="EB00E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ounded Rectangle 85"/>
          <p:cNvSpPr/>
          <p:nvPr/>
        </p:nvSpPr>
        <p:spPr>
          <a:xfrm>
            <a:off x="7373517" y="171418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79B429F2-2879-3C4F-B031-C42EB93A85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1171950"/>
            <a:ext cx="510490" cy="85511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73E3AF14-584D-5D4C-A2D0-B68B82EBC0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2175687"/>
            <a:ext cx="510490" cy="85511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9B8ADE7-4D4A-0E46-923A-40E4758DD6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3179424"/>
            <a:ext cx="510490" cy="85511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AB2FD4C0-00B7-D741-B9A8-D4F2CA0E4F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4214691"/>
            <a:ext cx="510490" cy="85511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FD39FB69-41BA-FA41-B401-CF75F1C3E7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5249958"/>
            <a:ext cx="510490" cy="85511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4CCC4C3-D13E-1A4F-A26F-1552110738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651" y="972229"/>
            <a:ext cx="757163" cy="969736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41DAC5DA-0A9E-6D4F-AD18-2EA7F96A3D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739" y="5302576"/>
            <a:ext cx="752161" cy="963329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76E52F6A-0194-E344-B36F-2D831AB23B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601" y="2095122"/>
            <a:ext cx="862373" cy="862373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9E6B5EA2-489F-C943-9C9D-5A7A1E6772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966" y="3126646"/>
            <a:ext cx="1030383" cy="1030383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31038AF4-F4EA-5245-BB5C-18E1D767504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654" y="4293289"/>
            <a:ext cx="1045232" cy="80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1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id="{C216A324-E718-B946-9DFD-A6529F4938AB}"/>
              </a:ext>
            </a:extLst>
          </p:cNvPr>
          <p:cNvGrpSpPr/>
          <p:nvPr/>
        </p:nvGrpSpPr>
        <p:grpSpPr>
          <a:xfrm>
            <a:off x="972456" y="875629"/>
            <a:ext cx="7823224" cy="4940342"/>
            <a:chOff x="386604" y="972229"/>
            <a:chExt cx="8351020" cy="5293676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45E22F6E-D646-F54A-AFF8-7511300AA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1171950"/>
              <a:ext cx="510490" cy="855117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F91473E-D2D8-4A49-9877-C6FEF6451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2175687"/>
              <a:ext cx="510490" cy="855117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8CBF1BC2-1150-EA4A-8C45-12264DB96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3179424"/>
              <a:ext cx="510490" cy="85511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5F1C5B16-0543-E044-8E7A-38136EA18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4214691"/>
              <a:ext cx="510490" cy="855117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38493008-FE2F-4C4B-BC8B-3438BD22E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5249958"/>
              <a:ext cx="510490" cy="855117"/>
            </a:xfrm>
            <a:prstGeom prst="rect">
              <a:avLst/>
            </a:prstGeom>
          </p:spPr>
        </p:pic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11A4E45-A0FE-644E-B371-92CDB2D7BBA8}"/>
                </a:ext>
              </a:extLst>
            </p:cNvPr>
            <p:cNvCxnSpPr/>
            <p:nvPr/>
          </p:nvCxnSpPr>
          <p:spPr>
            <a:xfrm flipV="1">
              <a:off x="3034855" y="1579789"/>
              <a:ext cx="2928675" cy="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55B0084-340A-874E-A7EB-F575258C0D8B}"/>
                </a:ext>
              </a:extLst>
            </p:cNvPr>
            <p:cNvCxnSpPr>
              <a:endCxn id="119" idx="1"/>
            </p:cNvCxnSpPr>
            <p:nvPr/>
          </p:nvCxnSpPr>
          <p:spPr>
            <a:xfrm>
              <a:off x="3034855" y="1599508"/>
              <a:ext cx="3130111" cy="2042330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BA3C0E3-BD94-F349-86FF-B765580DACB6}"/>
                </a:ext>
              </a:extLst>
            </p:cNvPr>
            <p:cNvCxnSpPr/>
            <p:nvPr/>
          </p:nvCxnSpPr>
          <p:spPr>
            <a:xfrm flipV="1">
              <a:off x="3034855" y="1664771"/>
              <a:ext cx="2953854" cy="867430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482D6EA-7C4E-2A46-952A-E31C8BF461E8}"/>
                </a:ext>
              </a:extLst>
            </p:cNvPr>
            <p:cNvCxnSpPr>
              <a:stCxn id="92" idx="3"/>
            </p:cNvCxnSpPr>
            <p:nvPr/>
          </p:nvCxnSpPr>
          <p:spPr>
            <a:xfrm>
              <a:off x="2860507" y="3606983"/>
              <a:ext cx="3250168" cy="96422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D53952E-706D-C34A-A1AF-A5EC8553B13D}"/>
                </a:ext>
              </a:extLst>
            </p:cNvPr>
            <p:cNvCxnSpPr>
              <a:stCxn id="92" idx="3"/>
            </p:cNvCxnSpPr>
            <p:nvPr/>
          </p:nvCxnSpPr>
          <p:spPr>
            <a:xfrm flipV="1">
              <a:off x="2860507" y="1766389"/>
              <a:ext cx="3175536" cy="184059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2C75B4C-6E27-9C49-8A6B-3D0F07BADBE1}"/>
                </a:ext>
              </a:extLst>
            </p:cNvPr>
            <p:cNvCxnSpPr>
              <a:stCxn id="94" idx="3"/>
            </p:cNvCxnSpPr>
            <p:nvPr/>
          </p:nvCxnSpPr>
          <p:spPr>
            <a:xfrm flipV="1">
              <a:off x="2860507" y="2712350"/>
              <a:ext cx="3175536" cy="1929900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54AC5B1-7C65-824C-B5C7-C5595EDC2046}"/>
                </a:ext>
              </a:extLst>
            </p:cNvPr>
            <p:cNvCxnSpPr>
              <a:stCxn id="94" idx="3"/>
            </p:cNvCxnSpPr>
            <p:nvPr/>
          </p:nvCxnSpPr>
          <p:spPr>
            <a:xfrm>
              <a:off x="2860507" y="4642250"/>
              <a:ext cx="3103023" cy="1119626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4266327C-26B4-E748-8721-AF5E590EED0F}"/>
                </a:ext>
              </a:extLst>
            </p:cNvPr>
            <p:cNvCxnSpPr>
              <a:stCxn id="95" idx="3"/>
            </p:cNvCxnSpPr>
            <p:nvPr/>
          </p:nvCxnSpPr>
          <p:spPr>
            <a:xfrm flipV="1">
              <a:off x="2860507" y="2712350"/>
              <a:ext cx="3250168" cy="2965167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715CA1C-DF9F-0342-A219-B16A7933B25F}"/>
                </a:ext>
              </a:extLst>
            </p:cNvPr>
            <p:cNvSpPr/>
            <p:nvPr/>
          </p:nvSpPr>
          <p:spPr>
            <a:xfrm>
              <a:off x="8205146" y="3271514"/>
              <a:ext cx="532478" cy="517690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9E433F6-B375-E241-AADC-6BCCDC867563}"/>
                </a:ext>
              </a:extLst>
            </p:cNvPr>
            <p:cNvSpPr/>
            <p:nvPr/>
          </p:nvSpPr>
          <p:spPr>
            <a:xfrm>
              <a:off x="386604" y="3195700"/>
              <a:ext cx="532478" cy="517690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8E3812B-9064-044B-BC00-F82A169289F9}"/>
                </a:ext>
              </a:extLst>
            </p:cNvPr>
            <p:cNvCxnSpPr>
              <a:stCxn id="105" idx="0"/>
              <a:endCxn id="85" idx="1"/>
            </p:cNvCxnSpPr>
            <p:nvPr/>
          </p:nvCxnSpPr>
          <p:spPr>
            <a:xfrm flipV="1">
              <a:off x="652843" y="1599509"/>
              <a:ext cx="1697174" cy="159619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81F6B57-9542-A345-8EE5-D3127B4DCE2A}"/>
                </a:ext>
              </a:extLst>
            </p:cNvPr>
            <p:cNvCxnSpPr>
              <a:stCxn id="105" idx="7"/>
              <a:endCxn id="87" idx="1"/>
            </p:cNvCxnSpPr>
            <p:nvPr/>
          </p:nvCxnSpPr>
          <p:spPr>
            <a:xfrm flipV="1">
              <a:off x="841102" y="2603246"/>
              <a:ext cx="1508915" cy="668268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11D0EFD-D8DC-2B4E-B3E5-C7F41C7BD14F}"/>
                </a:ext>
              </a:extLst>
            </p:cNvPr>
            <p:cNvCxnSpPr>
              <a:stCxn id="105" idx="6"/>
              <a:endCxn id="92" idx="1"/>
            </p:cNvCxnSpPr>
            <p:nvPr/>
          </p:nvCxnSpPr>
          <p:spPr>
            <a:xfrm>
              <a:off x="919082" y="3454545"/>
              <a:ext cx="1430935" cy="152438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1E033F9-5C9E-C947-83E2-770DF003A6B4}"/>
                </a:ext>
              </a:extLst>
            </p:cNvPr>
            <p:cNvCxnSpPr>
              <a:stCxn id="105" idx="5"/>
              <a:endCxn id="94" idx="1"/>
            </p:cNvCxnSpPr>
            <p:nvPr/>
          </p:nvCxnSpPr>
          <p:spPr>
            <a:xfrm>
              <a:off x="841102" y="3637576"/>
              <a:ext cx="1508915" cy="100467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3D859C9-571F-4A44-9FA6-59E0EB8C8BB9}"/>
                </a:ext>
              </a:extLst>
            </p:cNvPr>
            <p:cNvCxnSpPr>
              <a:stCxn id="105" idx="4"/>
              <a:endCxn id="95" idx="1"/>
            </p:cNvCxnSpPr>
            <p:nvPr/>
          </p:nvCxnSpPr>
          <p:spPr>
            <a:xfrm>
              <a:off x="652843" y="3713390"/>
              <a:ext cx="1697174" cy="1964127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47A5F0BD-82B7-A047-9E5C-B23B0DB6AED6}"/>
                </a:ext>
              </a:extLst>
            </p:cNvPr>
            <p:cNvCxnSpPr>
              <a:endCxn id="104" idx="4"/>
            </p:cNvCxnSpPr>
            <p:nvPr/>
          </p:nvCxnSpPr>
          <p:spPr>
            <a:xfrm flipV="1">
              <a:off x="7099886" y="3789204"/>
              <a:ext cx="1371499" cy="1962599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330ACC9E-E734-5B44-BF94-02289CF93F6A}"/>
                </a:ext>
              </a:extLst>
            </p:cNvPr>
            <p:cNvCxnSpPr>
              <a:endCxn id="104" idx="3"/>
            </p:cNvCxnSpPr>
            <p:nvPr/>
          </p:nvCxnSpPr>
          <p:spPr>
            <a:xfrm flipV="1">
              <a:off x="7015822" y="3713390"/>
              <a:ext cx="1267304" cy="100956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689A7B4-7480-774E-BC16-F5F985A2318F}"/>
                </a:ext>
              </a:extLst>
            </p:cNvPr>
            <p:cNvCxnSpPr>
              <a:endCxn id="104" idx="2"/>
            </p:cNvCxnSpPr>
            <p:nvPr/>
          </p:nvCxnSpPr>
          <p:spPr>
            <a:xfrm flipV="1">
              <a:off x="7327920" y="3530359"/>
              <a:ext cx="877226" cy="65493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94161C69-2829-FA42-9C1E-A689E7651930}"/>
                </a:ext>
              </a:extLst>
            </p:cNvPr>
            <p:cNvCxnSpPr>
              <a:endCxn id="104" idx="1"/>
            </p:cNvCxnSpPr>
            <p:nvPr/>
          </p:nvCxnSpPr>
          <p:spPr>
            <a:xfrm>
              <a:off x="7005589" y="2532200"/>
              <a:ext cx="1277537" cy="815128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75B01010-A376-2E43-8915-BC33D09A8A84}"/>
                </a:ext>
              </a:extLst>
            </p:cNvPr>
            <p:cNvCxnSpPr>
              <a:endCxn id="104" idx="0"/>
            </p:cNvCxnSpPr>
            <p:nvPr/>
          </p:nvCxnSpPr>
          <p:spPr>
            <a:xfrm>
              <a:off x="6901805" y="1579790"/>
              <a:ext cx="1569580" cy="169172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28834012-98CD-DD44-AFC7-AD4BEE94B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7651" y="972229"/>
              <a:ext cx="757163" cy="969736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9CEAD3DA-39E8-A74F-B59F-B1670CC2D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4739" y="5302576"/>
              <a:ext cx="752161" cy="963329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0165075A-1F1B-4E42-AC83-24B4C89F6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6601" y="2095122"/>
              <a:ext cx="862373" cy="862373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4CEE78D8-397E-2641-823F-6D9596793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4966" y="3126646"/>
              <a:ext cx="1030383" cy="1030383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BDAA0529-6F37-A34F-9C3F-799EE5261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4654" y="4293289"/>
              <a:ext cx="1045232" cy="806322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6B94B764-E3BD-594E-97DC-682AB452983B}"/>
                </a:ext>
              </a:extLst>
            </p:cNvPr>
            <p:cNvSpPr txBox="1"/>
            <p:nvPr/>
          </p:nvSpPr>
          <p:spPr>
            <a:xfrm>
              <a:off x="3703529" y="1744633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19633D88-4082-AB47-BFEF-B29650004312}"/>
                </a:ext>
              </a:extLst>
            </p:cNvPr>
            <p:cNvSpPr txBox="1"/>
            <p:nvPr/>
          </p:nvSpPr>
          <p:spPr>
            <a:xfrm>
              <a:off x="4045488" y="1244630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1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C60D7D5C-0432-F542-8724-3719D51405E3}"/>
                </a:ext>
              </a:extLst>
            </p:cNvPr>
            <p:cNvSpPr txBox="1"/>
            <p:nvPr/>
          </p:nvSpPr>
          <p:spPr>
            <a:xfrm>
              <a:off x="3429256" y="2323929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F55EE615-C88C-D843-898A-7A910ABFF0CF}"/>
                </a:ext>
              </a:extLst>
            </p:cNvPr>
            <p:cNvSpPr txBox="1"/>
            <p:nvPr/>
          </p:nvSpPr>
          <p:spPr>
            <a:xfrm>
              <a:off x="3398180" y="2847746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1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CEDF4B0-D831-914C-B92B-06E5F514C82D}"/>
                </a:ext>
              </a:extLst>
            </p:cNvPr>
            <p:cNvSpPr txBox="1"/>
            <p:nvPr/>
          </p:nvSpPr>
          <p:spPr>
            <a:xfrm>
              <a:off x="3429255" y="3474600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1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EEDD35E0-1CA9-C84E-BB96-60EE57C9B4D5}"/>
                </a:ext>
              </a:extLst>
            </p:cNvPr>
            <p:cNvSpPr txBox="1"/>
            <p:nvPr/>
          </p:nvSpPr>
          <p:spPr>
            <a:xfrm>
              <a:off x="4482827" y="4932537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53F2877-9B79-424C-9341-D0A4CEAFA267}"/>
                </a:ext>
              </a:extLst>
            </p:cNvPr>
            <p:cNvSpPr txBox="1"/>
            <p:nvPr/>
          </p:nvSpPr>
          <p:spPr>
            <a:xfrm>
              <a:off x="3096843" y="4010267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011097E-218A-034F-B724-58EA76A697AC}"/>
                </a:ext>
              </a:extLst>
            </p:cNvPr>
            <p:cNvSpPr txBox="1"/>
            <p:nvPr/>
          </p:nvSpPr>
          <p:spPr>
            <a:xfrm>
              <a:off x="3260968" y="5261633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5E80BD9-59F1-4240-B236-5F1F71D6A64B}"/>
                </a:ext>
              </a:extLst>
            </p:cNvPr>
            <p:cNvSpPr txBox="1"/>
            <p:nvPr/>
          </p:nvSpPr>
          <p:spPr>
            <a:xfrm>
              <a:off x="7412752" y="1852991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796FFA4-7B1B-7B40-B0DB-D07BEA673895}"/>
                </a:ext>
              </a:extLst>
            </p:cNvPr>
            <p:cNvSpPr txBox="1"/>
            <p:nvPr/>
          </p:nvSpPr>
          <p:spPr>
            <a:xfrm>
              <a:off x="7219081" y="2370681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3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6A538F6E-9D14-7148-B8B9-41031A844873}"/>
                </a:ext>
              </a:extLst>
            </p:cNvPr>
            <p:cNvSpPr txBox="1"/>
            <p:nvPr/>
          </p:nvSpPr>
          <p:spPr>
            <a:xfrm>
              <a:off x="7219081" y="3180301"/>
              <a:ext cx="617645" cy="42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10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0A496D3-E2FF-3E44-83D1-4392BAFEDABC}"/>
                </a:ext>
              </a:extLst>
            </p:cNvPr>
            <p:cNvSpPr txBox="1"/>
            <p:nvPr/>
          </p:nvSpPr>
          <p:spPr>
            <a:xfrm>
              <a:off x="7116730" y="4107114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3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B12B2214-FECC-6646-8BD0-378E531F3159}"/>
                </a:ext>
              </a:extLst>
            </p:cNvPr>
            <p:cNvSpPr txBox="1"/>
            <p:nvPr/>
          </p:nvSpPr>
          <p:spPr>
            <a:xfrm>
              <a:off x="7684956" y="4802892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6A79880C-4606-F543-B328-E592C16D10B2}"/>
                </a:ext>
              </a:extLst>
            </p:cNvPr>
            <p:cNvSpPr txBox="1"/>
            <p:nvPr/>
          </p:nvSpPr>
          <p:spPr>
            <a:xfrm>
              <a:off x="1212905" y="2053046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FACDE3E0-EB4D-3349-9805-8E6FC90108A1}"/>
                </a:ext>
              </a:extLst>
            </p:cNvPr>
            <p:cNvSpPr txBox="1"/>
            <p:nvPr/>
          </p:nvSpPr>
          <p:spPr>
            <a:xfrm>
              <a:off x="1363954" y="2570191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3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48CB0352-E084-2849-AB11-3BF41C1D01EA}"/>
                </a:ext>
              </a:extLst>
            </p:cNvPr>
            <p:cNvSpPr txBox="1"/>
            <p:nvPr/>
          </p:nvSpPr>
          <p:spPr>
            <a:xfrm>
              <a:off x="1528100" y="3150451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B8E8C61-3551-B040-9EF5-2AB3AE2FF79E}"/>
                </a:ext>
              </a:extLst>
            </p:cNvPr>
            <p:cNvSpPr txBox="1"/>
            <p:nvPr/>
          </p:nvSpPr>
          <p:spPr>
            <a:xfrm>
              <a:off x="1583268" y="3834486"/>
              <a:ext cx="836190" cy="42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10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5BC8200F-9B35-2643-A00E-F1D2D0A5C031}"/>
                </a:ext>
              </a:extLst>
            </p:cNvPr>
            <p:cNvSpPr txBox="1"/>
            <p:nvPr/>
          </p:nvSpPr>
          <p:spPr>
            <a:xfrm>
              <a:off x="1489008" y="4455919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2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9" name="Rounded Rectangle 138">
              <a:extLst>
                <a:ext uri="{FF2B5EF4-FFF2-40B4-BE49-F238E27FC236}">
                  <a16:creationId xmlns:a16="http://schemas.microsoft.com/office/drawing/2014/main" id="{505B71DE-D668-1440-BB45-7D07320589AB}"/>
                </a:ext>
              </a:extLst>
            </p:cNvPr>
            <p:cNvSpPr/>
            <p:nvPr/>
          </p:nvSpPr>
          <p:spPr>
            <a:xfrm>
              <a:off x="1185226" y="3804177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</a:t>
              </a:r>
            </a:p>
          </p:txBody>
        </p:sp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87D8A1F8-658E-2D42-A526-4DA1F57836DE}"/>
                </a:ext>
              </a:extLst>
            </p:cNvPr>
            <p:cNvSpPr/>
            <p:nvPr/>
          </p:nvSpPr>
          <p:spPr>
            <a:xfrm>
              <a:off x="4987682" y="529173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</a:t>
              </a:r>
            </a:p>
          </p:txBody>
        </p:sp>
        <p:sp>
          <p:nvSpPr>
            <p:cNvPr id="141" name="Rounded Rectangle 140">
              <a:extLst>
                <a:ext uri="{FF2B5EF4-FFF2-40B4-BE49-F238E27FC236}">
                  <a16:creationId xmlns:a16="http://schemas.microsoft.com/office/drawing/2014/main" id="{49DB174F-136C-7C4C-864A-4BF094A5715A}"/>
                </a:ext>
              </a:extLst>
            </p:cNvPr>
            <p:cNvSpPr/>
            <p:nvPr/>
          </p:nvSpPr>
          <p:spPr>
            <a:xfrm>
              <a:off x="7840173" y="432977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6</a:t>
              </a:r>
              <a:endParaRPr lang="en-US" dirty="0"/>
            </a:p>
          </p:txBody>
        </p:sp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8366F95B-86BF-EB40-808C-4934E0C0BDBE}"/>
                </a:ext>
              </a:extLst>
            </p:cNvPr>
            <p:cNvSpPr/>
            <p:nvPr/>
          </p:nvSpPr>
          <p:spPr>
            <a:xfrm>
              <a:off x="4369422" y="345475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43" name="Rounded Rectangle 142">
              <a:extLst>
                <a:ext uri="{FF2B5EF4-FFF2-40B4-BE49-F238E27FC236}">
                  <a16:creationId xmlns:a16="http://schemas.microsoft.com/office/drawing/2014/main" id="{15BC9305-CA82-6F46-8D62-F86B1BA7A1E4}"/>
                </a:ext>
              </a:extLst>
            </p:cNvPr>
            <p:cNvSpPr/>
            <p:nvPr/>
          </p:nvSpPr>
          <p:spPr>
            <a:xfrm>
              <a:off x="7485434" y="272129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  <a:endParaRPr lang="en-US" dirty="0"/>
            </a:p>
          </p:txBody>
        </p:sp>
        <p:sp>
          <p:nvSpPr>
            <p:cNvPr id="144" name="Rounded Rectangle 143">
              <a:extLst>
                <a:ext uri="{FF2B5EF4-FFF2-40B4-BE49-F238E27FC236}">
                  <a16:creationId xmlns:a16="http://schemas.microsoft.com/office/drawing/2014/main" id="{7E325751-C944-844C-974A-8A56941E29E0}"/>
                </a:ext>
              </a:extLst>
            </p:cNvPr>
            <p:cNvSpPr/>
            <p:nvPr/>
          </p:nvSpPr>
          <p:spPr>
            <a:xfrm>
              <a:off x="3940584" y="439637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45" name="Rounded Rectangle 144">
              <a:extLst>
                <a:ext uri="{FF2B5EF4-FFF2-40B4-BE49-F238E27FC236}">
                  <a16:creationId xmlns:a16="http://schemas.microsoft.com/office/drawing/2014/main" id="{19A3FE56-EF3B-7F4A-9FAD-5CE74EB79DBB}"/>
                </a:ext>
              </a:extLst>
            </p:cNvPr>
            <p:cNvSpPr/>
            <p:nvPr/>
          </p:nvSpPr>
          <p:spPr>
            <a:xfrm>
              <a:off x="1660876" y="4896757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2</a:t>
              </a:r>
              <a:endParaRPr lang="en-US" dirty="0"/>
            </a:p>
          </p:txBody>
        </p:sp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9CE25779-6A0F-5746-8B47-D5D37A3873CD}"/>
                </a:ext>
              </a:extLst>
            </p:cNvPr>
            <p:cNvSpPr/>
            <p:nvPr/>
          </p:nvSpPr>
          <p:spPr>
            <a:xfrm>
              <a:off x="1827601" y="34032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183717D7-1DEA-1A42-BDFD-9D6055A5441B}"/>
                </a:ext>
              </a:extLst>
            </p:cNvPr>
            <p:cNvSpPr/>
            <p:nvPr/>
          </p:nvSpPr>
          <p:spPr>
            <a:xfrm>
              <a:off x="5102107" y="4180827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48" name="Rounded Rectangle 147">
              <a:extLst>
                <a:ext uri="{FF2B5EF4-FFF2-40B4-BE49-F238E27FC236}">
                  <a16:creationId xmlns:a16="http://schemas.microsoft.com/office/drawing/2014/main" id="{1B41842A-8534-664F-8FAB-E1BFB12F0064}"/>
                </a:ext>
              </a:extLst>
            </p:cNvPr>
            <p:cNvSpPr/>
            <p:nvPr/>
          </p:nvSpPr>
          <p:spPr>
            <a:xfrm>
              <a:off x="7721965" y="387580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8DE83278-6431-5A46-B7EF-A9FE5DC7F958}"/>
                </a:ext>
              </a:extLst>
            </p:cNvPr>
            <p:cNvSpPr/>
            <p:nvPr/>
          </p:nvSpPr>
          <p:spPr>
            <a:xfrm>
              <a:off x="7738213" y="339522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  <a:endParaRPr lang="en-US" dirty="0"/>
            </a:p>
          </p:txBody>
        </p:sp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id="{A4E380B5-8EA0-0C48-A28C-7B2651C399AD}"/>
                </a:ext>
              </a:extLst>
            </p:cNvPr>
            <p:cNvSpPr/>
            <p:nvPr/>
          </p:nvSpPr>
          <p:spPr>
            <a:xfrm>
              <a:off x="4794115" y="273516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  <a:endParaRPr lang="en-US" dirty="0"/>
            </a:p>
          </p:txBody>
        </p:sp>
        <p:sp>
          <p:nvSpPr>
            <p:cNvPr id="151" name="Rounded Rectangle 150">
              <a:extLst>
                <a:ext uri="{FF2B5EF4-FFF2-40B4-BE49-F238E27FC236}">
                  <a16:creationId xmlns:a16="http://schemas.microsoft.com/office/drawing/2014/main" id="{7C267773-FEE7-E447-914F-D8D6B67214E0}"/>
                </a:ext>
              </a:extLst>
            </p:cNvPr>
            <p:cNvSpPr/>
            <p:nvPr/>
          </p:nvSpPr>
          <p:spPr>
            <a:xfrm>
              <a:off x="4427878" y="139529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52" name="Rounded Rectangle 151">
              <a:extLst>
                <a:ext uri="{FF2B5EF4-FFF2-40B4-BE49-F238E27FC236}">
                  <a16:creationId xmlns:a16="http://schemas.microsoft.com/office/drawing/2014/main" id="{21EF1F7C-5848-924C-876A-FFB4FA4907F5}"/>
                </a:ext>
              </a:extLst>
            </p:cNvPr>
            <p:cNvSpPr/>
            <p:nvPr/>
          </p:nvSpPr>
          <p:spPr>
            <a:xfrm>
              <a:off x="7019629" y="166454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53" name="Rounded Rectangle 152">
              <a:extLst>
                <a:ext uri="{FF2B5EF4-FFF2-40B4-BE49-F238E27FC236}">
                  <a16:creationId xmlns:a16="http://schemas.microsoft.com/office/drawing/2014/main" id="{AFE8F457-1555-DC4D-8F16-4D483EC707F8}"/>
                </a:ext>
              </a:extLst>
            </p:cNvPr>
            <p:cNvSpPr/>
            <p:nvPr/>
          </p:nvSpPr>
          <p:spPr>
            <a:xfrm>
              <a:off x="1685531" y="18728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4</a:t>
              </a:r>
              <a:endParaRPr lang="en-US" dirty="0"/>
            </a:p>
          </p:txBody>
        </p:sp>
        <p:sp>
          <p:nvSpPr>
            <p:cNvPr id="154" name="Rounded Rectangle 153">
              <a:extLst>
                <a:ext uri="{FF2B5EF4-FFF2-40B4-BE49-F238E27FC236}">
                  <a16:creationId xmlns:a16="http://schemas.microsoft.com/office/drawing/2014/main" id="{DF7ECEB7-7E2D-CE4F-A146-49B524503E9E}"/>
                </a:ext>
              </a:extLst>
            </p:cNvPr>
            <p:cNvSpPr/>
            <p:nvPr/>
          </p:nvSpPr>
          <p:spPr>
            <a:xfrm>
              <a:off x="4448275" y="188627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  <a:endParaRPr lang="en-US" dirty="0"/>
            </a:p>
          </p:txBody>
        </p:sp>
        <p:sp>
          <p:nvSpPr>
            <p:cNvPr id="155" name="Rounded Rectangle 154">
              <a:extLst>
                <a:ext uri="{FF2B5EF4-FFF2-40B4-BE49-F238E27FC236}">
                  <a16:creationId xmlns:a16="http://schemas.microsoft.com/office/drawing/2014/main" id="{BF50C474-5E76-E044-A9CC-2F0EA672B67A}"/>
                </a:ext>
              </a:extLst>
            </p:cNvPr>
            <p:cNvSpPr/>
            <p:nvPr/>
          </p:nvSpPr>
          <p:spPr>
            <a:xfrm>
              <a:off x="1767297" y="26116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</a:p>
        </p:txBody>
      </p:sp>
      <p:sp>
        <p:nvSpPr>
          <p:cNvPr id="86" name="Oval 85"/>
          <p:cNvSpPr/>
          <p:nvPr/>
        </p:nvSpPr>
        <p:spPr>
          <a:xfrm>
            <a:off x="2573380" y="3685290"/>
            <a:ext cx="927041" cy="1182545"/>
          </a:xfrm>
          <a:prstGeom prst="ellipse">
            <a:avLst/>
          </a:prstGeom>
          <a:noFill/>
          <a:ln w="762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93341" y="4405923"/>
            <a:ext cx="1839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This student can have flow at most 10 going in, and so at most 10 going out, so at most 10 scoops assigned.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2980804" y="5966525"/>
            <a:ext cx="5167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B1B17"/>
                </a:solidFill>
              </a:rPr>
              <a:t>As before, flows correspond to assignments, and max flows correspond to max assignments.</a:t>
            </a:r>
          </a:p>
        </p:txBody>
      </p:sp>
      <p:sp>
        <p:nvSpPr>
          <p:cNvPr id="89" name="TextBox 88"/>
          <p:cNvSpPr txBox="1"/>
          <p:nvPr/>
        </p:nvSpPr>
        <p:spPr>
          <a:xfrm rot="2819339">
            <a:off x="7438803" y="1675314"/>
            <a:ext cx="2187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5BFF"/>
                </a:solidFill>
              </a:rPr>
              <a:t>We dish out 17 scoops of ice cream.</a:t>
            </a:r>
          </a:p>
        </p:txBody>
      </p:sp>
      <p:sp>
        <p:nvSpPr>
          <p:cNvPr id="90" name="Oval 89"/>
          <p:cNvSpPr/>
          <p:nvPr/>
        </p:nvSpPr>
        <p:spPr>
          <a:xfrm>
            <a:off x="6142476" y="1412772"/>
            <a:ext cx="1224758" cy="1694907"/>
          </a:xfrm>
          <a:prstGeom prst="ellipse">
            <a:avLst/>
          </a:prstGeom>
          <a:noFill/>
          <a:ln w="762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002686" y="-10687"/>
            <a:ext cx="1816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No more than 3 scoops of sorbet can be assigned.</a:t>
            </a:r>
          </a:p>
        </p:txBody>
      </p:sp>
      <p:sp>
        <p:nvSpPr>
          <p:cNvPr id="93" name="TextBox 92"/>
          <p:cNvSpPr txBox="1"/>
          <p:nvPr/>
        </p:nvSpPr>
        <p:spPr>
          <a:xfrm rot="1218577">
            <a:off x="4061109" y="5079406"/>
            <a:ext cx="1983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F6E6C"/>
                </a:solidFill>
              </a:rPr>
              <a:t>No more than </a:t>
            </a:r>
            <a:r>
              <a:rPr lang="en-US" sz="1200">
                <a:solidFill>
                  <a:srgbClr val="CF6E6C"/>
                </a:solidFill>
              </a:rPr>
              <a:t>10 scoops of Cherry Garcia can be assigned to this student.</a:t>
            </a:r>
            <a:endParaRPr lang="en-US" sz="1200" dirty="0">
              <a:solidFill>
                <a:srgbClr val="CF6E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16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1" animBg="1"/>
      <p:bldP spid="16" grpId="0"/>
      <p:bldP spid="88" grpId="0"/>
      <p:bldP spid="89" grpId="0"/>
      <p:bldP spid="90" grpId="0" animBg="1"/>
      <p:bldP spid="91" grpId="0"/>
      <p:bldP spid="9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355693" cy="4351338"/>
          </a:xfrm>
        </p:spPr>
        <p:txBody>
          <a:bodyPr/>
          <a:lstStyle/>
          <a:p>
            <a:r>
              <a:rPr lang="en-US" dirty="0"/>
              <a:t>Max flows and min cuts aren’t just for railway routing.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Immediately, they apply to other sorts of routing too!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But also they are useful for assigning items to Stanford students!</a:t>
            </a:r>
          </a:p>
        </p:txBody>
      </p:sp>
    </p:spTree>
    <p:extLst>
      <p:ext uri="{BB962C8B-B14F-4D97-AF65-F5344CB8AC3E}">
        <p14:creationId xmlns:p14="http://schemas.microsoft.com/office/powerpoint/2010/main" val="40228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0719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Can we do better?</a:t>
            </a:r>
            <a:br>
              <a:rPr lang="en-US" dirty="0"/>
            </a:br>
            <a:r>
              <a:rPr lang="en-US" sz="2700" dirty="0"/>
              <a:t>State-of-the-art max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E12B0-2274-C245-9C94-FDCA58189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D20C1-8F6A-D64F-AFAE-6EC332FBCEE4}" type="slidenum">
              <a:rPr lang="en-US" smtClean="0"/>
              <a:t>85</a:t>
            </a:fld>
            <a:endParaRPr 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17917F5-F00E-8643-A044-568EB687B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4" y="1462027"/>
            <a:ext cx="8978446" cy="4925933"/>
          </a:xfrm>
          <a:custGeom>
            <a:avLst/>
            <a:gdLst>
              <a:gd name="connsiteX0" fmla="*/ 0 w 8978446"/>
              <a:gd name="connsiteY0" fmla="*/ 0 h 4925933"/>
              <a:gd name="connsiteX1" fmla="*/ 690650 w 8978446"/>
              <a:gd name="connsiteY1" fmla="*/ 0 h 4925933"/>
              <a:gd name="connsiteX2" fmla="*/ 1560868 w 8978446"/>
              <a:gd name="connsiteY2" fmla="*/ 0 h 4925933"/>
              <a:gd name="connsiteX3" fmla="*/ 2161734 w 8978446"/>
              <a:gd name="connsiteY3" fmla="*/ 0 h 4925933"/>
              <a:gd name="connsiteX4" fmla="*/ 2762599 w 8978446"/>
              <a:gd name="connsiteY4" fmla="*/ 0 h 4925933"/>
              <a:gd name="connsiteX5" fmla="*/ 3453248 w 8978446"/>
              <a:gd name="connsiteY5" fmla="*/ 0 h 4925933"/>
              <a:gd name="connsiteX6" fmla="*/ 4233683 w 8978446"/>
              <a:gd name="connsiteY6" fmla="*/ 0 h 4925933"/>
              <a:gd name="connsiteX7" fmla="*/ 5014117 w 8978446"/>
              <a:gd name="connsiteY7" fmla="*/ 0 h 4925933"/>
              <a:gd name="connsiteX8" fmla="*/ 5794551 w 8978446"/>
              <a:gd name="connsiteY8" fmla="*/ 0 h 4925933"/>
              <a:gd name="connsiteX9" fmla="*/ 6664770 w 8978446"/>
              <a:gd name="connsiteY9" fmla="*/ 0 h 4925933"/>
              <a:gd name="connsiteX10" fmla="*/ 7355419 w 8978446"/>
              <a:gd name="connsiteY10" fmla="*/ 0 h 4925933"/>
              <a:gd name="connsiteX11" fmla="*/ 8135853 w 8978446"/>
              <a:gd name="connsiteY11" fmla="*/ 0 h 4925933"/>
              <a:gd name="connsiteX12" fmla="*/ 8978446 w 8978446"/>
              <a:gd name="connsiteY12" fmla="*/ 0 h 4925933"/>
              <a:gd name="connsiteX13" fmla="*/ 8978446 w 8978446"/>
              <a:gd name="connsiteY13" fmla="*/ 615742 h 4925933"/>
              <a:gd name="connsiteX14" fmla="*/ 8978446 w 8978446"/>
              <a:gd name="connsiteY14" fmla="*/ 1280743 h 4925933"/>
              <a:gd name="connsiteX15" fmla="*/ 8978446 w 8978446"/>
              <a:gd name="connsiteY15" fmla="*/ 1995003 h 4925933"/>
              <a:gd name="connsiteX16" fmla="*/ 8978446 w 8978446"/>
              <a:gd name="connsiteY16" fmla="*/ 2660004 h 4925933"/>
              <a:gd name="connsiteX17" fmla="*/ 8978446 w 8978446"/>
              <a:gd name="connsiteY17" fmla="*/ 3177227 h 4925933"/>
              <a:gd name="connsiteX18" fmla="*/ 8978446 w 8978446"/>
              <a:gd name="connsiteY18" fmla="*/ 3842228 h 4925933"/>
              <a:gd name="connsiteX19" fmla="*/ 8978446 w 8978446"/>
              <a:gd name="connsiteY19" fmla="*/ 4925933 h 4925933"/>
              <a:gd name="connsiteX20" fmla="*/ 8467365 w 8978446"/>
              <a:gd name="connsiteY20" fmla="*/ 4925933 h 4925933"/>
              <a:gd name="connsiteX21" fmla="*/ 8046069 w 8978446"/>
              <a:gd name="connsiteY21" fmla="*/ 4925933 h 4925933"/>
              <a:gd name="connsiteX22" fmla="*/ 7445204 w 8978446"/>
              <a:gd name="connsiteY22" fmla="*/ 4925933 h 4925933"/>
              <a:gd name="connsiteX23" fmla="*/ 6664770 w 8978446"/>
              <a:gd name="connsiteY23" fmla="*/ 4925933 h 4925933"/>
              <a:gd name="connsiteX24" fmla="*/ 6153689 w 8978446"/>
              <a:gd name="connsiteY24" fmla="*/ 4925933 h 4925933"/>
              <a:gd name="connsiteX25" fmla="*/ 5283470 w 8978446"/>
              <a:gd name="connsiteY25" fmla="*/ 4925933 h 4925933"/>
              <a:gd name="connsiteX26" fmla="*/ 4413252 w 8978446"/>
              <a:gd name="connsiteY26" fmla="*/ 4925933 h 4925933"/>
              <a:gd name="connsiteX27" fmla="*/ 3722602 w 8978446"/>
              <a:gd name="connsiteY27" fmla="*/ 4925933 h 4925933"/>
              <a:gd name="connsiteX28" fmla="*/ 2852383 w 8978446"/>
              <a:gd name="connsiteY28" fmla="*/ 4925933 h 4925933"/>
              <a:gd name="connsiteX29" fmla="*/ 2161734 w 8978446"/>
              <a:gd name="connsiteY29" fmla="*/ 4925933 h 4925933"/>
              <a:gd name="connsiteX30" fmla="*/ 1381299 w 8978446"/>
              <a:gd name="connsiteY30" fmla="*/ 4925933 h 4925933"/>
              <a:gd name="connsiteX31" fmla="*/ 960003 w 8978446"/>
              <a:gd name="connsiteY31" fmla="*/ 4925933 h 4925933"/>
              <a:gd name="connsiteX32" fmla="*/ 0 w 8978446"/>
              <a:gd name="connsiteY32" fmla="*/ 4925933 h 4925933"/>
              <a:gd name="connsiteX33" fmla="*/ 0 w 8978446"/>
              <a:gd name="connsiteY33" fmla="*/ 4359451 h 4925933"/>
              <a:gd name="connsiteX34" fmla="*/ 0 w 8978446"/>
              <a:gd name="connsiteY34" fmla="*/ 3792968 h 4925933"/>
              <a:gd name="connsiteX35" fmla="*/ 0 w 8978446"/>
              <a:gd name="connsiteY35" fmla="*/ 3275745 h 4925933"/>
              <a:gd name="connsiteX36" fmla="*/ 0 w 8978446"/>
              <a:gd name="connsiteY36" fmla="*/ 2709263 h 4925933"/>
              <a:gd name="connsiteX37" fmla="*/ 0 w 8978446"/>
              <a:gd name="connsiteY37" fmla="*/ 2044262 h 4925933"/>
              <a:gd name="connsiteX38" fmla="*/ 0 w 8978446"/>
              <a:gd name="connsiteY38" fmla="*/ 1527039 h 4925933"/>
              <a:gd name="connsiteX39" fmla="*/ 0 w 8978446"/>
              <a:gd name="connsiteY39" fmla="*/ 1059076 h 4925933"/>
              <a:gd name="connsiteX40" fmla="*/ 0 w 8978446"/>
              <a:gd name="connsiteY40" fmla="*/ 0 h 492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978446" h="4925933" fill="none" extrusionOk="0">
                <a:moveTo>
                  <a:pt x="0" y="0"/>
                </a:moveTo>
                <a:cubicBezTo>
                  <a:pt x="214160" y="-1603"/>
                  <a:pt x="369146" y="-29945"/>
                  <a:pt x="690650" y="0"/>
                </a:cubicBezTo>
                <a:cubicBezTo>
                  <a:pt x="1012154" y="29945"/>
                  <a:pt x="1157064" y="16377"/>
                  <a:pt x="1560868" y="0"/>
                </a:cubicBezTo>
                <a:cubicBezTo>
                  <a:pt x="1964672" y="-16377"/>
                  <a:pt x="2026859" y="-12842"/>
                  <a:pt x="2161734" y="0"/>
                </a:cubicBezTo>
                <a:cubicBezTo>
                  <a:pt x="2296609" y="12842"/>
                  <a:pt x="2496406" y="-16539"/>
                  <a:pt x="2762599" y="0"/>
                </a:cubicBezTo>
                <a:cubicBezTo>
                  <a:pt x="3028792" y="16539"/>
                  <a:pt x="3171411" y="-14059"/>
                  <a:pt x="3453248" y="0"/>
                </a:cubicBezTo>
                <a:cubicBezTo>
                  <a:pt x="3735085" y="14059"/>
                  <a:pt x="4007857" y="-8775"/>
                  <a:pt x="4233683" y="0"/>
                </a:cubicBezTo>
                <a:cubicBezTo>
                  <a:pt x="4459510" y="8775"/>
                  <a:pt x="4721433" y="-5354"/>
                  <a:pt x="5014117" y="0"/>
                </a:cubicBezTo>
                <a:cubicBezTo>
                  <a:pt x="5306801" y="5354"/>
                  <a:pt x="5545142" y="-1860"/>
                  <a:pt x="5794551" y="0"/>
                </a:cubicBezTo>
                <a:cubicBezTo>
                  <a:pt x="6043960" y="1860"/>
                  <a:pt x="6237619" y="-27719"/>
                  <a:pt x="6664770" y="0"/>
                </a:cubicBezTo>
                <a:cubicBezTo>
                  <a:pt x="7091921" y="27719"/>
                  <a:pt x="7141562" y="-30946"/>
                  <a:pt x="7355419" y="0"/>
                </a:cubicBezTo>
                <a:cubicBezTo>
                  <a:pt x="7569276" y="30946"/>
                  <a:pt x="7749095" y="5257"/>
                  <a:pt x="8135853" y="0"/>
                </a:cubicBezTo>
                <a:cubicBezTo>
                  <a:pt x="8522611" y="-5257"/>
                  <a:pt x="8679961" y="-22636"/>
                  <a:pt x="8978446" y="0"/>
                </a:cubicBezTo>
                <a:cubicBezTo>
                  <a:pt x="8996077" y="145191"/>
                  <a:pt x="8991794" y="412910"/>
                  <a:pt x="8978446" y="615742"/>
                </a:cubicBezTo>
                <a:cubicBezTo>
                  <a:pt x="8965098" y="818574"/>
                  <a:pt x="8976588" y="1090940"/>
                  <a:pt x="8978446" y="1280743"/>
                </a:cubicBezTo>
                <a:cubicBezTo>
                  <a:pt x="8980304" y="1470546"/>
                  <a:pt x="8947303" y="1805013"/>
                  <a:pt x="8978446" y="1995003"/>
                </a:cubicBezTo>
                <a:cubicBezTo>
                  <a:pt x="9009589" y="2184993"/>
                  <a:pt x="8970102" y="2487867"/>
                  <a:pt x="8978446" y="2660004"/>
                </a:cubicBezTo>
                <a:cubicBezTo>
                  <a:pt x="8986790" y="2832141"/>
                  <a:pt x="8955094" y="2955957"/>
                  <a:pt x="8978446" y="3177227"/>
                </a:cubicBezTo>
                <a:cubicBezTo>
                  <a:pt x="9001798" y="3398497"/>
                  <a:pt x="9007719" y="3647676"/>
                  <a:pt x="8978446" y="3842228"/>
                </a:cubicBezTo>
                <a:cubicBezTo>
                  <a:pt x="8949173" y="4036780"/>
                  <a:pt x="8994199" y="4410411"/>
                  <a:pt x="8978446" y="4925933"/>
                </a:cubicBezTo>
                <a:cubicBezTo>
                  <a:pt x="8771369" y="4905357"/>
                  <a:pt x="8591540" y="4944324"/>
                  <a:pt x="8467365" y="4925933"/>
                </a:cubicBezTo>
                <a:cubicBezTo>
                  <a:pt x="8343190" y="4907542"/>
                  <a:pt x="8232967" y="4930332"/>
                  <a:pt x="8046069" y="4925933"/>
                </a:cubicBezTo>
                <a:cubicBezTo>
                  <a:pt x="7859171" y="4921534"/>
                  <a:pt x="7697970" y="4923414"/>
                  <a:pt x="7445204" y="4925933"/>
                </a:cubicBezTo>
                <a:cubicBezTo>
                  <a:pt x="7192438" y="4928452"/>
                  <a:pt x="6851136" y="4940120"/>
                  <a:pt x="6664770" y="4925933"/>
                </a:cubicBezTo>
                <a:cubicBezTo>
                  <a:pt x="6478404" y="4911746"/>
                  <a:pt x="6352576" y="4929628"/>
                  <a:pt x="6153689" y="4925933"/>
                </a:cubicBezTo>
                <a:cubicBezTo>
                  <a:pt x="5954802" y="4922238"/>
                  <a:pt x="5493572" y="4914196"/>
                  <a:pt x="5283470" y="4925933"/>
                </a:cubicBezTo>
                <a:cubicBezTo>
                  <a:pt x="5073368" y="4937670"/>
                  <a:pt x="4715770" y="4966123"/>
                  <a:pt x="4413252" y="4925933"/>
                </a:cubicBezTo>
                <a:cubicBezTo>
                  <a:pt x="4110734" y="4885743"/>
                  <a:pt x="3963746" y="4896029"/>
                  <a:pt x="3722602" y="4925933"/>
                </a:cubicBezTo>
                <a:cubicBezTo>
                  <a:pt x="3481458" y="4955838"/>
                  <a:pt x="3172077" y="4952447"/>
                  <a:pt x="2852383" y="4925933"/>
                </a:cubicBezTo>
                <a:cubicBezTo>
                  <a:pt x="2532689" y="4899419"/>
                  <a:pt x="2449199" y="4918780"/>
                  <a:pt x="2161734" y="4925933"/>
                </a:cubicBezTo>
                <a:cubicBezTo>
                  <a:pt x="1874269" y="4933086"/>
                  <a:pt x="1629403" y="4937388"/>
                  <a:pt x="1381299" y="4925933"/>
                </a:cubicBezTo>
                <a:cubicBezTo>
                  <a:pt x="1133195" y="4914478"/>
                  <a:pt x="1144041" y="4922864"/>
                  <a:pt x="960003" y="4925933"/>
                </a:cubicBezTo>
                <a:cubicBezTo>
                  <a:pt x="775965" y="4929002"/>
                  <a:pt x="306036" y="4929479"/>
                  <a:pt x="0" y="4925933"/>
                </a:cubicBezTo>
                <a:cubicBezTo>
                  <a:pt x="21069" y="4796248"/>
                  <a:pt x="6351" y="4608417"/>
                  <a:pt x="0" y="4359451"/>
                </a:cubicBezTo>
                <a:cubicBezTo>
                  <a:pt x="-6351" y="4110485"/>
                  <a:pt x="-12121" y="3973884"/>
                  <a:pt x="0" y="3792968"/>
                </a:cubicBezTo>
                <a:cubicBezTo>
                  <a:pt x="12121" y="3612052"/>
                  <a:pt x="9122" y="3453609"/>
                  <a:pt x="0" y="3275745"/>
                </a:cubicBezTo>
                <a:cubicBezTo>
                  <a:pt x="-9122" y="3097881"/>
                  <a:pt x="1393" y="2977386"/>
                  <a:pt x="0" y="2709263"/>
                </a:cubicBezTo>
                <a:cubicBezTo>
                  <a:pt x="-1393" y="2441140"/>
                  <a:pt x="11963" y="2199860"/>
                  <a:pt x="0" y="2044262"/>
                </a:cubicBezTo>
                <a:cubicBezTo>
                  <a:pt x="-11963" y="1888664"/>
                  <a:pt x="-10247" y="1716128"/>
                  <a:pt x="0" y="1527039"/>
                </a:cubicBezTo>
                <a:cubicBezTo>
                  <a:pt x="10247" y="1337950"/>
                  <a:pt x="-15771" y="1259803"/>
                  <a:pt x="0" y="1059076"/>
                </a:cubicBezTo>
                <a:cubicBezTo>
                  <a:pt x="15771" y="858349"/>
                  <a:pt x="17151" y="470343"/>
                  <a:pt x="0" y="0"/>
                </a:cubicBezTo>
                <a:close/>
              </a:path>
              <a:path w="8978446" h="4925933" stroke="0" extrusionOk="0">
                <a:moveTo>
                  <a:pt x="0" y="0"/>
                </a:moveTo>
                <a:cubicBezTo>
                  <a:pt x="285898" y="-9794"/>
                  <a:pt x="447936" y="24334"/>
                  <a:pt x="600865" y="0"/>
                </a:cubicBezTo>
                <a:cubicBezTo>
                  <a:pt x="753794" y="-24334"/>
                  <a:pt x="845774" y="-20592"/>
                  <a:pt x="1022162" y="0"/>
                </a:cubicBezTo>
                <a:cubicBezTo>
                  <a:pt x="1198550" y="20592"/>
                  <a:pt x="1540368" y="22448"/>
                  <a:pt x="1892380" y="0"/>
                </a:cubicBezTo>
                <a:cubicBezTo>
                  <a:pt x="2244392" y="-22448"/>
                  <a:pt x="2281192" y="24459"/>
                  <a:pt x="2493245" y="0"/>
                </a:cubicBezTo>
                <a:cubicBezTo>
                  <a:pt x="2705299" y="-24459"/>
                  <a:pt x="2813505" y="7370"/>
                  <a:pt x="3094111" y="0"/>
                </a:cubicBezTo>
                <a:cubicBezTo>
                  <a:pt x="3374717" y="-7370"/>
                  <a:pt x="3786290" y="11306"/>
                  <a:pt x="3964329" y="0"/>
                </a:cubicBezTo>
                <a:cubicBezTo>
                  <a:pt x="4142368" y="-11306"/>
                  <a:pt x="4245496" y="7354"/>
                  <a:pt x="4475410" y="0"/>
                </a:cubicBezTo>
                <a:cubicBezTo>
                  <a:pt x="4705324" y="-7354"/>
                  <a:pt x="5145993" y="-10653"/>
                  <a:pt x="5345629" y="0"/>
                </a:cubicBezTo>
                <a:cubicBezTo>
                  <a:pt x="5545265" y="10653"/>
                  <a:pt x="5812693" y="-38548"/>
                  <a:pt x="6215847" y="0"/>
                </a:cubicBezTo>
                <a:cubicBezTo>
                  <a:pt x="6619001" y="38548"/>
                  <a:pt x="6572264" y="-9112"/>
                  <a:pt x="6906497" y="0"/>
                </a:cubicBezTo>
                <a:cubicBezTo>
                  <a:pt x="7240730" y="9112"/>
                  <a:pt x="7596282" y="-23048"/>
                  <a:pt x="7776716" y="0"/>
                </a:cubicBezTo>
                <a:cubicBezTo>
                  <a:pt x="7957150" y="23048"/>
                  <a:pt x="8179870" y="-20546"/>
                  <a:pt x="8377581" y="0"/>
                </a:cubicBezTo>
                <a:cubicBezTo>
                  <a:pt x="8575293" y="20546"/>
                  <a:pt x="8846352" y="27881"/>
                  <a:pt x="8978446" y="0"/>
                </a:cubicBezTo>
                <a:cubicBezTo>
                  <a:pt x="8969823" y="172410"/>
                  <a:pt x="8999490" y="425825"/>
                  <a:pt x="8978446" y="665001"/>
                </a:cubicBezTo>
                <a:cubicBezTo>
                  <a:pt x="8957402" y="904177"/>
                  <a:pt x="8967304" y="1094336"/>
                  <a:pt x="8978446" y="1280743"/>
                </a:cubicBezTo>
                <a:cubicBezTo>
                  <a:pt x="8989588" y="1467150"/>
                  <a:pt x="8995321" y="1670963"/>
                  <a:pt x="8978446" y="1896484"/>
                </a:cubicBezTo>
                <a:cubicBezTo>
                  <a:pt x="8961571" y="2122005"/>
                  <a:pt x="8956283" y="2419908"/>
                  <a:pt x="8978446" y="2561485"/>
                </a:cubicBezTo>
                <a:cubicBezTo>
                  <a:pt x="9000609" y="2703062"/>
                  <a:pt x="9007732" y="2991019"/>
                  <a:pt x="8978446" y="3226486"/>
                </a:cubicBezTo>
                <a:cubicBezTo>
                  <a:pt x="8949160" y="3461953"/>
                  <a:pt x="8972408" y="3603443"/>
                  <a:pt x="8978446" y="3891487"/>
                </a:cubicBezTo>
                <a:cubicBezTo>
                  <a:pt x="8984484" y="4179531"/>
                  <a:pt x="8988625" y="4224846"/>
                  <a:pt x="8978446" y="4359451"/>
                </a:cubicBezTo>
                <a:cubicBezTo>
                  <a:pt x="8968267" y="4494056"/>
                  <a:pt x="8989731" y="4715257"/>
                  <a:pt x="8978446" y="4925933"/>
                </a:cubicBezTo>
                <a:cubicBezTo>
                  <a:pt x="8602433" y="4890473"/>
                  <a:pt x="8545344" y="4953229"/>
                  <a:pt x="8198012" y="4925933"/>
                </a:cubicBezTo>
                <a:cubicBezTo>
                  <a:pt x="7850680" y="4898637"/>
                  <a:pt x="7850304" y="4920492"/>
                  <a:pt x="7686931" y="4925933"/>
                </a:cubicBezTo>
                <a:cubicBezTo>
                  <a:pt x="7523558" y="4931374"/>
                  <a:pt x="7211622" y="4957357"/>
                  <a:pt x="6996281" y="4925933"/>
                </a:cubicBezTo>
                <a:cubicBezTo>
                  <a:pt x="6780940" y="4894510"/>
                  <a:pt x="6729222" y="4923895"/>
                  <a:pt x="6574985" y="4925933"/>
                </a:cubicBezTo>
                <a:cubicBezTo>
                  <a:pt x="6420748" y="4927971"/>
                  <a:pt x="6279264" y="4940063"/>
                  <a:pt x="6153689" y="4925933"/>
                </a:cubicBezTo>
                <a:cubicBezTo>
                  <a:pt x="6028114" y="4911803"/>
                  <a:pt x="5710041" y="4923958"/>
                  <a:pt x="5463039" y="4925933"/>
                </a:cubicBezTo>
                <a:cubicBezTo>
                  <a:pt x="5216037" y="4927909"/>
                  <a:pt x="5108153" y="4918176"/>
                  <a:pt x="4951958" y="4925933"/>
                </a:cubicBezTo>
                <a:cubicBezTo>
                  <a:pt x="4795763" y="4933690"/>
                  <a:pt x="4502171" y="4937218"/>
                  <a:pt x="4171524" y="4925933"/>
                </a:cubicBezTo>
                <a:cubicBezTo>
                  <a:pt x="3840877" y="4914648"/>
                  <a:pt x="3834478" y="4908704"/>
                  <a:pt x="3660443" y="4925933"/>
                </a:cubicBezTo>
                <a:cubicBezTo>
                  <a:pt x="3486408" y="4943162"/>
                  <a:pt x="3036203" y="4918677"/>
                  <a:pt x="2880009" y="4925933"/>
                </a:cubicBezTo>
                <a:cubicBezTo>
                  <a:pt x="2723815" y="4933189"/>
                  <a:pt x="2611298" y="4942241"/>
                  <a:pt x="2458713" y="4925933"/>
                </a:cubicBezTo>
                <a:cubicBezTo>
                  <a:pt x="2306128" y="4909625"/>
                  <a:pt x="1957470" y="4956871"/>
                  <a:pt x="1678279" y="4925933"/>
                </a:cubicBezTo>
                <a:cubicBezTo>
                  <a:pt x="1399088" y="4894995"/>
                  <a:pt x="1380041" y="4934476"/>
                  <a:pt x="1167198" y="4925933"/>
                </a:cubicBezTo>
                <a:cubicBezTo>
                  <a:pt x="954355" y="4917390"/>
                  <a:pt x="830931" y="4928885"/>
                  <a:pt x="745902" y="4925933"/>
                </a:cubicBezTo>
                <a:cubicBezTo>
                  <a:pt x="660873" y="4922981"/>
                  <a:pt x="198107" y="4915143"/>
                  <a:pt x="0" y="4925933"/>
                </a:cubicBezTo>
                <a:cubicBezTo>
                  <a:pt x="14678" y="4625513"/>
                  <a:pt x="-13481" y="4523416"/>
                  <a:pt x="0" y="4260932"/>
                </a:cubicBezTo>
                <a:cubicBezTo>
                  <a:pt x="13481" y="3998448"/>
                  <a:pt x="13421" y="3949723"/>
                  <a:pt x="0" y="3743709"/>
                </a:cubicBezTo>
                <a:cubicBezTo>
                  <a:pt x="-13421" y="3537695"/>
                  <a:pt x="11323" y="3405251"/>
                  <a:pt x="0" y="3275745"/>
                </a:cubicBezTo>
                <a:cubicBezTo>
                  <a:pt x="-11323" y="3146239"/>
                  <a:pt x="220" y="3015956"/>
                  <a:pt x="0" y="2807782"/>
                </a:cubicBezTo>
                <a:cubicBezTo>
                  <a:pt x="-220" y="2599608"/>
                  <a:pt x="-22525" y="2318829"/>
                  <a:pt x="0" y="2142781"/>
                </a:cubicBezTo>
                <a:cubicBezTo>
                  <a:pt x="22525" y="1966733"/>
                  <a:pt x="-9610" y="1831297"/>
                  <a:pt x="0" y="1674817"/>
                </a:cubicBezTo>
                <a:cubicBezTo>
                  <a:pt x="9610" y="1518337"/>
                  <a:pt x="-22303" y="1366395"/>
                  <a:pt x="0" y="1059076"/>
                </a:cubicBezTo>
                <a:cubicBezTo>
                  <a:pt x="22303" y="751757"/>
                  <a:pt x="17744" y="693810"/>
                  <a:pt x="0" y="541853"/>
                </a:cubicBezTo>
                <a:cubicBezTo>
                  <a:pt x="-17744" y="389896"/>
                  <a:pt x="-22622" y="227373"/>
                  <a:pt x="0" y="0"/>
                </a:cubicBezTo>
                <a:close/>
              </a:path>
            </a:pathLst>
          </a:custGeom>
          <a:ln w="381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76200">
              <a:schemeClr val="accent4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2209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96121"/>
            <a:ext cx="8515350" cy="5032375"/>
          </a:xfrm>
        </p:spPr>
        <p:txBody>
          <a:bodyPr>
            <a:normAutofit/>
          </a:bodyPr>
          <a:lstStyle/>
          <a:p>
            <a:r>
              <a:rPr lang="en-US" dirty="0"/>
              <a:t>Today we talked about s-t cuts and s-t flows.</a:t>
            </a:r>
          </a:p>
          <a:p>
            <a:r>
              <a:rPr lang="en-US" dirty="0"/>
              <a:t>The </a:t>
            </a:r>
            <a:r>
              <a:rPr lang="en-US" b="1" dirty="0"/>
              <a:t>Min-Cut Max-Flow Theorem </a:t>
            </a:r>
            <a:r>
              <a:rPr lang="en-US" dirty="0"/>
              <a:t>says that minimizing the cost of cuts is the same as maximizing the value of flows.</a:t>
            </a:r>
          </a:p>
          <a:p>
            <a:r>
              <a:rPr lang="en-US" dirty="0"/>
              <a:t>The </a:t>
            </a:r>
            <a:r>
              <a:rPr lang="en-US" b="1" dirty="0"/>
              <a:t>Ford-Fulkerson algorithm </a:t>
            </a:r>
            <a:r>
              <a:rPr lang="en-US" dirty="0"/>
              <a:t>does this!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Find an augmenting path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Increase the flow along that path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Repeat until you can’t find any more paths and then you’re done!</a:t>
            </a:r>
          </a:p>
          <a:p>
            <a:r>
              <a:rPr lang="en-US" dirty="0"/>
              <a:t>An important algorithmic primitive!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E.g., assignment problems.</a:t>
            </a:r>
          </a:p>
        </p:txBody>
      </p:sp>
    </p:spTree>
    <p:extLst>
      <p:ext uri="{BB962C8B-B14F-4D97-AF65-F5344CB8AC3E}">
        <p14:creationId xmlns:p14="http://schemas.microsoft.com/office/powerpoint/2010/main" val="167464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1736"/>
            <a:ext cx="7886700" cy="1325563"/>
          </a:xfrm>
        </p:spPr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84947"/>
            <a:ext cx="7886700" cy="4351338"/>
          </a:xfrm>
        </p:spPr>
        <p:txBody>
          <a:bodyPr/>
          <a:lstStyle/>
          <a:p>
            <a:r>
              <a:rPr lang="en-US" dirty="0"/>
              <a:t>Stable Matchings!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Deferred Acceptance (Gale-Shapley) Algorithm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F1A433-A85E-EA4E-A326-BC15A6C6C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952" y="2348063"/>
            <a:ext cx="4980051" cy="39040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2FE272-6C23-2D4A-AD54-0BB4D196130D}"/>
              </a:ext>
            </a:extLst>
          </p:cNvPr>
          <p:cNvSpPr txBox="1"/>
          <p:nvPr/>
        </p:nvSpPr>
        <p:spPr>
          <a:xfrm>
            <a:off x="4671151" y="6448806"/>
            <a:ext cx="3449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Source: https://</a:t>
            </a:r>
            <a:r>
              <a:rPr lang="en-US" sz="1600" dirty="0" err="1"/>
              <a:t>www.nrmp.org</a:t>
            </a:r>
            <a:r>
              <a:rPr lang="en-US" sz="1600" dirty="0"/>
              <a:t>/about/ </a:t>
            </a:r>
          </a:p>
        </p:txBody>
      </p:sp>
    </p:spTree>
    <p:extLst>
      <p:ext uri="{BB962C8B-B14F-4D97-AF65-F5344CB8AC3E}">
        <p14:creationId xmlns:p14="http://schemas.microsoft.com/office/powerpoint/2010/main" val="33324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 </a:t>
            </a:r>
            <a:r>
              <a:rPr lang="en-US" b="1" dirty="0"/>
              <a:t>s-t cut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cut which separates s from t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055" y="1715964"/>
            <a:ext cx="8651274" cy="4351338"/>
          </a:xfrm>
        </p:spPr>
        <p:txBody>
          <a:bodyPr/>
          <a:lstStyle/>
          <a:p>
            <a:r>
              <a:rPr lang="en-US" dirty="0"/>
              <a:t>An edge </a:t>
            </a:r>
            <a:r>
              <a:rPr lang="en-US" b="1" dirty="0"/>
              <a:t>crosses the cut </a:t>
            </a:r>
            <a:r>
              <a:rPr lang="en-US" dirty="0"/>
              <a:t>if it goes from s’s side to t’s side.</a:t>
            </a:r>
          </a:p>
          <a:p>
            <a:r>
              <a:rPr lang="en-US" dirty="0"/>
              <a:t>The </a:t>
            </a:r>
            <a:r>
              <a:rPr lang="en-US" b="1" dirty="0"/>
              <a:t>cost </a:t>
            </a:r>
            <a:r>
              <a:rPr lang="en-US" dirty="0"/>
              <a:t>(or capacity) of a cut is the sum of the capacities of the edges that cross the cut.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28650" y="3237960"/>
            <a:ext cx="7803494" cy="3496472"/>
            <a:chOff x="658100" y="2891791"/>
            <a:chExt cx="7803494" cy="3496472"/>
          </a:xfrm>
        </p:grpSpPr>
        <p:sp>
          <p:nvSpPr>
            <p:cNvPr id="6" name="Oval 5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33" idx="5"/>
              <a:endCxn id="36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3" idx="6"/>
              <a:endCxn id="35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7"/>
              <a:endCxn id="34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5" idx="4"/>
              <a:endCxn id="36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9" idx="1"/>
              <a:endCxn id="35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5"/>
              <a:endCxn id="37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8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7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6" idx="6"/>
              <a:endCxn id="39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8" idx="4"/>
              <a:endCxn id="37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4"/>
              <a:endCxn id="39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6"/>
              <a:endCxn id="8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6"/>
              <a:endCxn id="8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6"/>
              <a:endCxn id="8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Freeform 43"/>
          <p:cNvSpPr/>
          <p:nvPr/>
        </p:nvSpPr>
        <p:spPr>
          <a:xfrm>
            <a:off x="222422" y="4074162"/>
            <a:ext cx="3851448" cy="2919762"/>
          </a:xfrm>
          <a:custGeom>
            <a:avLst/>
            <a:gdLst>
              <a:gd name="connsiteX0" fmla="*/ 0 w 3851448"/>
              <a:gd name="connsiteY0" fmla="*/ 151849 h 2919762"/>
              <a:gd name="connsiteX1" fmla="*/ 617837 w 3851448"/>
              <a:gd name="connsiteY1" fmla="*/ 40638 h 2919762"/>
              <a:gd name="connsiteX2" fmla="*/ 1297459 w 3851448"/>
              <a:gd name="connsiteY2" fmla="*/ 757330 h 2919762"/>
              <a:gd name="connsiteX3" fmla="*/ 1729946 w 3851448"/>
              <a:gd name="connsiteY3" fmla="*/ 1461665 h 2919762"/>
              <a:gd name="connsiteX4" fmla="*/ 2817340 w 3851448"/>
              <a:gd name="connsiteY4" fmla="*/ 1424595 h 2919762"/>
              <a:gd name="connsiteX5" fmla="*/ 3744097 w 3851448"/>
              <a:gd name="connsiteY5" fmla="*/ 1807654 h 2919762"/>
              <a:gd name="connsiteX6" fmla="*/ 3818237 w 3851448"/>
              <a:gd name="connsiteY6" fmla="*/ 2623200 h 2919762"/>
              <a:gd name="connsiteX7" fmla="*/ 3620529 w 3851448"/>
              <a:gd name="connsiteY7" fmla="*/ 2919762 h 291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1448" h="2919762">
                <a:moveTo>
                  <a:pt x="0" y="151849"/>
                </a:moveTo>
                <a:cubicBezTo>
                  <a:pt x="200797" y="45786"/>
                  <a:pt x="401594" y="-60276"/>
                  <a:pt x="617837" y="40638"/>
                </a:cubicBezTo>
                <a:cubicBezTo>
                  <a:pt x="834080" y="141551"/>
                  <a:pt x="1112108" y="520492"/>
                  <a:pt x="1297459" y="757330"/>
                </a:cubicBezTo>
                <a:cubicBezTo>
                  <a:pt x="1482810" y="994168"/>
                  <a:pt x="1476633" y="1350454"/>
                  <a:pt x="1729946" y="1461665"/>
                </a:cubicBezTo>
                <a:cubicBezTo>
                  <a:pt x="1983260" y="1572876"/>
                  <a:pt x="2481648" y="1366930"/>
                  <a:pt x="2817340" y="1424595"/>
                </a:cubicBezTo>
                <a:cubicBezTo>
                  <a:pt x="3153032" y="1482260"/>
                  <a:pt x="3577281" y="1607887"/>
                  <a:pt x="3744097" y="1807654"/>
                </a:cubicBezTo>
                <a:cubicBezTo>
                  <a:pt x="3910913" y="2007421"/>
                  <a:pt x="3838832" y="2437849"/>
                  <a:pt x="3818237" y="2623200"/>
                </a:cubicBezTo>
                <a:cubicBezTo>
                  <a:pt x="3797642" y="2808551"/>
                  <a:pt x="3620529" y="2919762"/>
                  <a:pt x="3620529" y="2919762"/>
                </a:cubicBezTo>
              </a:path>
            </a:pathLst>
          </a:custGeom>
          <a:noFill/>
          <a:ln w="3175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491" y="6119336"/>
            <a:ext cx="18958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this edge does not cross the cut; it’s going in </a:t>
            </a:r>
            <a:r>
              <a:rPr lang="en-US" sz="1400">
                <a:solidFill>
                  <a:srgbClr val="7030A0"/>
                </a:solidFill>
              </a:rPr>
              <a:t>the wrong direction.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1537972" y="5778456"/>
            <a:ext cx="1227278" cy="587747"/>
          </a:xfrm>
          <a:prstGeom prst="straightConnector1">
            <a:avLst/>
          </a:prstGeom>
          <a:ln>
            <a:solidFill>
              <a:srgbClr val="7030A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077676" y="3128472"/>
            <a:ext cx="216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cut has cost</a:t>
            </a:r>
          </a:p>
          <a:p>
            <a:r>
              <a:rPr lang="en-US" dirty="0">
                <a:solidFill>
                  <a:srgbClr val="CF6E6C"/>
                </a:solidFill>
              </a:rPr>
              <a:t>4 + 2 + 10 = 16</a:t>
            </a:r>
          </a:p>
        </p:txBody>
      </p:sp>
    </p:spTree>
    <p:extLst>
      <p:ext uri="{BB962C8B-B14F-4D97-AF65-F5344CB8AC3E}">
        <p14:creationId xmlns:p14="http://schemas.microsoft.com/office/powerpoint/2010/main" val="127838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8874</TotalTime>
  <Words>5366</Words>
  <Application>Microsoft Macintosh PowerPoint</Application>
  <PresentationFormat>On-screen Show (4:3)</PresentationFormat>
  <Paragraphs>1951</Paragraphs>
  <Slides>87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2" baseType="lpstr">
      <vt:lpstr>Arial</vt:lpstr>
      <vt:lpstr>Calibri</vt:lpstr>
      <vt:lpstr>Calibri Light</vt:lpstr>
      <vt:lpstr>Cambria Math</vt:lpstr>
      <vt:lpstr>Office Theme</vt:lpstr>
      <vt:lpstr>Lecture 16</vt:lpstr>
      <vt:lpstr>Announcements: </vt:lpstr>
      <vt:lpstr>The plan for today</vt:lpstr>
      <vt:lpstr>Cuts in graphs</vt:lpstr>
      <vt:lpstr>Today</vt:lpstr>
      <vt:lpstr>An s-t cut  is a cut which separates s from t</vt:lpstr>
      <vt:lpstr>An s-t cut  is a cut which separates s from t</vt:lpstr>
      <vt:lpstr>An s-t cut  is a cut which separates s from t</vt:lpstr>
      <vt:lpstr>An s-t cut  is a cut which separates s from t</vt:lpstr>
      <vt:lpstr>A minimum s-t cut  is a cut which separates s from t with minimum cost.</vt:lpstr>
      <vt:lpstr>Example where this comes up</vt:lpstr>
      <vt:lpstr>Flows</vt:lpstr>
      <vt:lpstr>Flows</vt:lpstr>
      <vt:lpstr>A maximum flow is a flow of maximum value.</vt:lpstr>
      <vt:lpstr>A maximum flow is a flow of maximum value.</vt:lpstr>
      <vt:lpstr>Example where this comes up</vt:lpstr>
      <vt:lpstr>PowerPoint Presentation</vt:lpstr>
      <vt:lpstr>PowerPoint Presentation</vt:lpstr>
      <vt:lpstr>PowerPoint Presentation</vt:lpstr>
      <vt:lpstr>A maximum flow is a flow of maximum value.</vt:lpstr>
      <vt:lpstr>Pre-lecture exercise</vt:lpstr>
      <vt:lpstr>Pre-lecture exercise</vt:lpstr>
      <vt:lpstr>How about now?</vt:lpstr>
      <vt:lpstr>How about now?</vt:lpstr>
      <vt:lpstr>Pre-lecture exercise</vt:lpstr>
      <vt:lpstr>Theorem Max-flow min-cut theorem</vt:lpstr>
      <vt:lpstr>Proof outline</vt:lpstr>
      <vt:lpstr>One half of Min-Cut Max-Flow Thm</vt:lpstr>
      <vt:lpstr>One half of Min-Cut Max-Flow Thm</vt:lpstr>
      <vt:lpstr>Min-Cut Max-Flow Thm</vt:lpstr>
      <vt:lpstr>Maximum flow</vt:lpstr>
      <vt:lpstr>Ford-Fulkerson algorithm</vt:lpstr>
      <vt:lpstr>Tool: Residual networks Say we have a flow</vt:lpstr>
      <vt:lpstr>Tool: Residual networks Say we have a flow</vt:lpstr>
      <vt:lpstr>Residual networks tell us how to improve the flow.</vt:lpstr>
      <vt:lpstr>Claim:  if there is an augmenting path, we can increase the flow along that path.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Ford-Fulkerson Algorithm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Why does Ford-Fulkerson work?</vt:lpstr>
      <vt:lpstr>No augmenting path ⇒ max flow.</vt:lpstr>
      <vt:lpstr>No augmenting path ⇒ max flow.</vt:lpstr>
      <vt:lpstr>No augmenting path ⇒ max flow.</vt:lpstr>
      <vt:lpstr>No augmenting path ⇒ max flow.</vt:lpstr>
      <vt:lpstr>Min-Cut Max-Flow Theorem</vt:lpstr>
      <vt:lpstr>What have we learned?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How do we choose which paths to use?</vt:lpstr>
      <vt:lpstr>Running time</vt:lpstr>
      <vt:lpstr>One more useful observation</vt:lpstr>
      <vt:lpstr>But wait, there’s more!</vt:lpstr>
      <vt:lpstr>Maximum matching in bipartite graphs</vt:lpstr>
      <vt:lpstr>Maximum matching in bipartite graphs</vt:lpstr>
      <vt:lpstr>Solution via max flow</vt:lpstr>
      <vt:lpstr>Solution via max flow</vt:lpstr>
      <vt:lpstr>Solution via max flow why does this work?</vt:lpstr>
      <vt:lpstr>A slightly more complicated example: assignment problems</vt:lpstr>
      <vt:lpstr>Example</vt:lpstr>
      <vt:lpstr>Solution via max flow</vt:lpstr>
      <vt:lpstr>Solution via max flow</vt:lpstr>
      <vt:lpstr>Solution via max flow</vt:lpstr>
      <vt:lpstr>What have we learned?</vt:lpstr>
      <vt:lpstr>Can we do better? State-of-the-art max flow</vt:lpstr>
      <vt:lpstr>Recap</vt:lpstr>
      <vt:lpstr>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17</dc:title>
  <dc:creator>Mary Katherine Wootters</dc:creator>
  <cp:lastModifiedBy>Nima Anari</cp:lastModifiedBy>
  <cp:revision>157</cp:revision>
  <cp:lastPrinted>2017-11-28T06:45:14Z</cp:lastPrinted>
  <dcterms:created xsi:type="dcterms:W3CDTF">2017-06-04T15:36:07Z</dcterms:created>
  <dcterms:modified xsi:type="dcterms:W3CDTF">2024-03-06T18:27:41Z</dcterms:modified>
</cp:coreProperties>
</file>