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3"/>
  </p:notesMasterIdLst>
  <p:handoutMasterIdLst>
    <p:handoutMasterId r:id="rId94"/>
  </p:handoutMasterIdLst>
  <p:sldIdLst>
    <p:sldId id="256" r:id="rId2"/>
    <p:sldId id="353" r:id="rId3"/>
    <p:sldId id="404" r:id="rId4"/>
    <p:sldId id="318" r:id="rId5"/>
    <p:sldId id="352" r:id="rId6"/>
    <p:sldId id="403" r:id="rId7"/>
    <p:sldId id="356" r:id="rId8"/>
    <p:sldId id="257" r:id="rId9"/>
    <p:sldId id="319" r:id="rId10"/>
    <p:sldId id="373" r:id="rId11"/>
    <p:sldId id="259" r:id="rId12"/>
    <p:sldId id="313" r:id="rId13"/>
    <p:sldId id="357" r:id="rId14"/>
    <p:sldId id="338" r:id="rId15"/>
    <p:sldId id="323" r:id="rId16"/>
    <p:sldId id="384" r:id="rId17"/>
    <p:sldId id="372" r:id="rId18"/>
    <p:sldId id="375" r:id="rId19"/>
    <p:sldId id="376" r:id="rId20"/>
    <p:sldId id="377" r:id="rId21"/>
    <p:sldId id="325" r:id="rId22"/>
    <p:sldId id="316" r:id="rId23"/>
    <p:sldId id="315" r:id="rId24"/>
    <p:sldId id="358" r:id="rId25"/>
    <p:sldId id="359" r:id="rId26"/>
    <p:sldId id="301" r:id="rId27"/>
    <p:sldId id="317" r:id="rId28"/>
    <p:sldId id="386" r:id="rId29"/>
    <p:sldId id="385" r:id="rId30"/>
    <p:sldId id="379" r:id="rId31"/>
    <p:sldId id="380" r:id="rId32"/>
    <p:sldId id="381" r:id="rId33"/>
    <p:sldId id="382" r:id="rId34"/>
    <p:sldId id="279" r:id="rId35"/>
    <p:sldId id="342" r:id="rId36"/>
    <p:sldId id="399" r:id="rId37"/>
    <p:sldId id="282" r:id="rId38"/>
    <p:sldId id="394" r:id="rId39"/>
    <p:sldId id="395" r:id="rId40"/>
    <p:sldId id="396" r:id="rId41"/>
    <p:sldId id="397" r:id="rId42"/>
    <p:sldId id="340" r:id="rId43"/>
    <p:sldId id="364" r:id="rId44"/>
    <p:sldId id="365" r:id="rId45"/>
    <p:sldId id="366" r:id="rId46"/>
    <p:sldId id="331" r:id="rId47"/>
    <p:sldId id="367" r:id="rId48"/>
    <p:sldId id="332" r:id="rId49"/>
    <p:sldId id="288" r:id="rId50"/>
    <p:sldId id="333" r:id="rId51"/>
    <p:sldId id="289" r:id="rId52"/>
    <p:sldId id="400" r:id="rId53"/>
    <p:sldId id="306" r:id="rId54"/>
    <p:sldId id="368" r:id="rId55"/>
    <p:sldId id="370" r:id="rId56"/>
    <p:sldId id="401" r:id="rId57"/>
    <p:sldId id="293" r:id="rId58"/>
    <p:sldId id="304" r:id="rId59"/>
    <p:sldId id="341" r:id="rId60"/>
    <p:sldId id="324" r:id="rId61"/>
    <p:sldId id="363" r:id="rId62"/>
    <p:sldId id="262" r:id="rId63"/>
    <p:sldId id="302" r:id="rId64"/>
    <p:sldId id="387" r:id="rId65"/>
    <p:sldId id="264" r:id="rId66"/>
    <p:sldId id="265" r:id="rId67"/>
    <p:sldId id="266" r:id="rId68"/>
    <p:sldId id="322" r:id="rId69"/>
    <p:sldId id="269" r:id="rId70"/>
    <p:sldId id="267" r:id="rId71"/>
    <p:sldId id="393" r:id="rId72"/>
    <p:sldId id="268" r:id="rId73"/>
    <p:sldId id="270" r:id="rId74"/>
    <p:sldId id="337" r:id="rId75"/>
    <p:sldId id="346" r:id="rId76"/>
    <p:sldId id="271" r:id="rId77"/>
    <p:sldId id="345" r:id="rId78"/>
    <p:sldId id="344" r:id="rId79"/>
    <p:sldId id="326" r:id="rId80"/>
    <p:sldId id="327" r:id="rId81"/>
    <p:sldId id="343" r:id="rId82"/>
    <p:sldId id="328" r:id="rId83"/>
    <p:sldId id="347" r:id="rId84"/>
    <p:sldId id="361" r:id="rId85"/>
    <p:sldId id="349" r:id="rId86"/>
    <p:sldId id="275" r:id="rId87"/>
    <p:sldId id="276" r:id="rId88"/>
    <p:sldId id="362" r:id="rId89"/>
    <p:sldId id="389" r:id="rId90"/>
    <p:sldId id="291" r:id="rId91"/>
    <p:sldId id="335"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CE"/>
    <a:srgbClr val="F26021"/>
    <a:srgbClr val="FFD33E"/>
    <a:srgbClr val="F6D1F4"/>
    <a:srgbClr val="CFF3C5"/>
    <a:srgbClr val="F6EF96"/>
    <a:srgbClr val="D0FFF3"/>
    <a:srgbClr val="BCA922"/>
    <a:srgbClr val="F6F228"/>
    <a:srgbClr val="5049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96"/>
    <p:restoredTop sz="94664"/>
  </p:normalViewPr>
  <p:slideViewPr>
    <p:cSldViewPr snapToGrid="0" snapToObjects="1">
      <p:cViewPr varScale="1">
        <p:scale>
          <a:sx n="128" d="100"/>
          <a:sy n="128" d="100"/>
        </p:scale>
        <p:origin x="20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5DDC15-51F7-3C40-88FC-0B3D872AC49C}" type="datetimeFigureOut">
              <a:rPr lang="en-US" smtClean="0"/>
              <a:t>1/9/24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52091-FA5B-C744-BB13-D5DDA7AB9F2C}" type="slidenum">
              <a:rPr lang="en-US" smtClean="0"/>
              <a:t>‹#›</a:t>
            </a:fld>
            <a:endParaRPr lang="en-US"/>
          </a:p>
        </p:txBody>
      </p:sp>
    </p:spTree>
    <p:extLst>
      <p:ext uri="{BB962C8B-B14F-4D97-AF65-F5344CB8AC3E}">
        <p14:creationId xmlns:p14="http://schemas.microsoft.com/office/powerpoint/2010/main" val="1915410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642F8-1E0C-D74D-8B56-863EBB0A2D9E}" type="datetimeFigureOut">
              <a:rPr lang="en-US" smtClean="0"/>
              <a:t>1/9/24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DB9F1-7089-284F-968A-5D7899EE4DC1}" type="slidenum">
              <a:rPr lang="en-US" smtClean="0"/>
              <a:t>‹#›</a:t>
            </a:fld>
            <a:endParaRPr lang="en-US"/>
          </a:p>
        </p:txBody>
      </p:sp>
    </p:spTree>
    <p:extLst>
      <p:ext uri="{BB962C8B-B14F-4D97-AF65-F5344CB8AC3E}">
        <p14:creationId xmlns:p14="http://schemas.microsoft.com/office/powerpoint/2010/main" val="40659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6DB9F1-7089-284F-968A-5D7899EE4DC1}" type="slidenum">
              <a:rPr lang="en-US" smtClean="0"/>
              <a:t>23</a:t>
            </a:fld>
            <a:endParaRPr lang="en-US"/>
          </a:p>
        </p:txBody>
      </p:sp>
    </p:spTree>
    <p:extLst>
      <p:ext uri="{BB962C8B-B14F-4D97-AF65-F5344CB8AC3E}">
        <p14:creationId xmlns:p14="http://schemas.microsoft.com/office/powerpoint/2010/main" val="13544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this pseudo-code</a:t>
            </a:r>
            <a:r>
              <a:rPr lang="en-US" baseline="0" dirty="0"/>
              <a:t> is actually pretty intuitive, it's follows our </a:t>
            </a:r>
            <a:r>
              <a:rPr lang="en-US" baseline="0" dirty="0" err="1"/>
              <a:t>english</a:t>
            </a:r>
            <a:r>
              <a:rPr lang="en-US" baseline="0" dirty="0"/>
              <a:t> description.</a:t>
            </a:r>
          </a:p>
          <a:p>
            <a:endParaRPr lang="en-US" baseline="0" dirty="0"/>
          </a:p>
          <a:p>
            <a:r>
              <a:rPr lang="en-US" baseline="0" dirty="0"/>
              <a:t>(Question to ponder: what if we wanted to do this in-place?)</a:t>
            </a:r>
            <a:endParaRPr lang="en-US" dirty="0"/>
          </a:p>
        </p:txBody>
      </p:sp>
      <p:sp>
        <p:nvSpPr>
          <p:cNvPr id="4" name="Slide Number Placeholder 3"/>
          <p:cNvSpPr>
            <a:spLocks noGrp="1"/>
          </p:cNvSpPr>
          <p:nvPr>
            <p:ph type="sldNum" sz="quarter" idx="10"/>
          </p:nvPr>
        </p:nvSpPr>
        <p:spPr/>
        <p:txBody>
          <a:bodyPr/>
          <a:lstStyle/>
          <a:p>
            <a:fld id="{726DB9F1-7089-284F-968A-5D7899EE4DC1}" type="slidenum">
              <a:rPr lang="en-US" smtClean="0"/>
              <a:t>67</a:t>
            </a:fld>
            <a:endParaRPr lang="en-US"/>
          </a:p>
        </p:txBody>
      </p:sp>
    </p:spTree>
    <p:extLst>
      <p:ext uri="{BB962C8B-B14F-4D97-AF65-F5344CB8AC3E}">
        <p14:creationId xmlns:p14="http://schemas.microsoft.com/office/powerpoint/2010/main" val="81941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different way</a:t>
            </a:r>
            <a:r>
              <a:rPr lang="en-US" baseline="0" dirty="0"/>
              <a:t> of looking at merge sort.  Let's take the same example, and think about it in terms of what order the MERGE calls happen in (instead of what order the recursive calls happen in)</a:t>
            </a:r>
            <a:endParaRPr lang="en-US" dirty="0"/>
          </a:p>
        </p:txBody>
      </p:sp>
      <p:sp>
        <p:nvSpPr>
          <p:cNvPr id="4" name="Slide Number Placeholder 3"/>
          <p:cNvSpPr>
            <a:spLocks noGrp="1"/>
          </p:cNvSpPr>
          <p:nvPr>
            <p:ph type="sldNum" sz="quarter" idx="10"/>
          </p:nvPr>
        </p:nvSpPr>
        <p:spPr/>
        <p:txBody>
          <a:bodyPr/>
          <a:lstStyle/>
          <a:p>
            <a:fld id="{726DB9F1-7089-284F-968A-5D7899EE4DC1}" type="slidenum">
              <a:rPr lang="en-US" smtClean="0"/>
              <a:t>69</a:t>
            </a:fld>
            <a:endParaRPr lang="en-US"/>
          </a:p>
        </p:txBody>
      </p:sp>
    </p:spTree>
    <p:extLst>
      <p:ext uri="{BB962C8B-B14F-4D97-AF65-F5344CB8AC3E}">
        <p14:creationId xmlns:p14="http://schemas.microsoft.com/office/powerpoint/2010/main" val="20691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FE212A-9867-FF43-B29B-BF7943B5E8BF}" type="datetimeFigureOut">
              <a:rPr lang="en-US" smtClean="0"/>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FE212A-9867-FF43-B29B-BF7943B5E8BF}" type="datetimeFigureOut">
              <a:rPr lang="en-US" smtClean="0"/>
              <a:t>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FE212A-9867-FF43-B29B-BF7943B5E8BF}" type="datetimeFigureOut">
              <a:rPr lang="en-US" smtClean="0"/>
              <a:t>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FE212A-9867-FF43-B29B-BF7943B5E8BF}" type="datetimeFigureOut">
              <a:rPr lang="en-US" smtClean="0"/>
              <a:t>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E212A-9867-FF43-B29B-BF7943B5E8BF}" type="datetimeFigureOut">
              <a:rPr lang="en-US" smtClean="0"/>
              <a:t>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FE212A-9867-FF43-B29B-BF7943B5E8BF}" type="datetimeFigureOut">
              <a:rPr lang="en-US" smtClean="0"/>
              <a:t>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FE212A-9867-FF43-B29B-BF7943B5E8BF}" type="datetimeFigureOut">
              <a:rPr lang="en-US" smtClean="0"/>
              <a:t>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E212A-9867-FF43-B29B-BF7943B5E8BF}" type="datetimeFigureOut">
              <a:rPr lang="en-US" smtClean="0"/>
              <a:t>1/9/24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B0CA4-3198-9940-9118-E85F445E1A6F}" type="slidenum">
              <a:rPr lang="en-US" smtClean="0"/>
              <a:t>‹#›</a:t>
            </a:fld>
            <a:endParaRPr lang="en-US"/>
          </a:p>
        </p:txBody>
      </p:sp>
    </p:spTree>
    <p:extLst>
      <p:ext uri="{BB962C8B-B14F-4D97-AF65-F5344CB8AC3E}">
        <p14:creationId xmlns:p14="http://schemas.microsoft.com/office/powerpoint/2010/main" val="1433180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cs161-staff-win2324@cs.stanford.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stpshrkv@stanford.ed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4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400.png"/></Relationships>
</file>

<file path=ppt/slides/_rels/slide4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400.png"/></Relationships>
</file>

<file path=ppt/slides/_rels/slide4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tiff"/><Relationship Id="rId1" Type="http://schemas.openxmlformats.org/officeDocument/2006/relationships/slideLayout" Target="../slideLayouts/slideLayout2.xml"/><Relationship Id="rId5" Type="http://schemas.openxmlformats.org/officeDocument/2006/relationships/image" Target="../media/image2400.png"/></Relationships>
</file>

<file path=ppt/slides/_rels/slide4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400.png"/></Relationships>
</file>

<file path=ppt/slides/_rels/slide4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400.png"/></Relationships>
</file>

<file path=ppt/slides/_rels/slide46.xml.rels><?xml version="1.0" encoding="UTF-8" standalone="yes"?>
<Relationships xmlns="http://schemas.openxmlformats.org/package/2006/relationships"><Relationship Id="rId7"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7.png"/><Relationship Id="rId4" Type="http://schemas.openxmlformats.org/officeDocument/2006/relationships/image" Target="../media/image2400.png"/></Relationships>
</file>

<file path=ppt/slides/_rels/slide4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00.png"/><Relationship Id="rId4" Type="http://schemas.openxmlformats.org/officeDocument/2006/relationships/image" Target="../media/image480.png"/></Relationships>
</file>

<file path=ppt/slides/_rels/slide4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00.png"/><Relationship Id="rId4" Type="http://schemas.openxmlformats.org/officeDocument/2006/relationships/image" Target="../media/image32.tiff"/></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800.png"/><Relationship Id="rId5" Type="http://schemas.openxmlformats.org/officeDocument/2006/relationships/image" Target="../media/image34.tiff"/><Relationship Id="rId4" Type="http://schemas.openxmlformats.org/officeDocument/2006/relationships/image" Target="../media/image33.tiff"/></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0.tiff"/></Relationships>
</file>

<file path=ppt/slides/_rels/slide62.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00.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1.png"/><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241.png"/></Relationships>
</file>

<file path=ppt/slides/_rels/slide77.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a:t>
            </a:r>
          </a:p>
        </p:txBody>
      </p:sp>
      <p:sp>
        <p:nvSpPr>
          <p:cNvPr id="3" name="Subtitle 2"/>
          <p:cNvSpPr>
            <a:spLocks noGrp="1"/>
          </p:cNvSpPr>
          <p:nvPr>
            <p:ph type="subTitle" idx="1"/>
          </p:nvPr>
        </p:nvSpPr>
        <p:spPr/>
        <p:txBody>
          <a:bodyPr/>
          <a:lstStyle/>
          <a:p>
            <a:r>
              <a:rPr lang="en-US" dirty="0"/>
              <a:t>Asymptotic Notation, </a:t>
            </a:r>
          </a:p>
          <a:p>
            <a:r>
              <a:rPr lang="en-US" dirty="0"/>
              <a:t>Worst-Case Analysis, and </a:t>
            </a:r>
            <a:r>
              <a:rPr lang="en-US" dirty="0" err="1"/>
              <a:t>MergeSort</a:t>
            </a:r>
            <a:endParaRPr lang="en-US" dirty="0"/>
          </a:p>
        </p:txBody>
      </p:sp>
    </p:spTree>
    <p:extLst>
      <p:ext uri="{BB962C8B-B14F-4D97-AF65-F5344CB8AC3E}">
        <p14:creationId xmlns:p14="http://schemas.microsoft.com/office/powerpoint/2010/main" val="512409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a:t>Sorting!</a:t>
            </a:r>
          </a:p>
          <a:p>
            <a:r>
              <a:rPr lang="en-US" dirty="0"/>
              <a:t>Worst-case analysis </a:t>
            </a:r>
          </a:p>
          <a:p>
            <a:pPr lvl="1"/>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2237506" y="1690689"/>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9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a:t>
            </a:r>
          </a:p>
        </p:txBody>
      </p:sp>
      <p:sp>
        <p:nvSpPr>
          <p:cNvPr id="3" name="Content Placeholder 2"/>
          <p:cNvSpPr>
            <a:spLocks noGrp="1"/>
          </p:cNvSpPr>
          <p:nvPr>
            <p:ph idx="1"/>
          </p:nvPr>
        </p:nvSpPr>
        <p:spPr/>
        <p:txBody>
          <a:bodyPr/>
          <a:lstStyle/>
          <a:p>
            <a:r>
              <a:rPr lang="en-US" dirty="0"/>
              <a:t>Important primitive</a:t>
            </a:r>
          </a:p>
          <a:p>
            <a:r>
              <a:rPr lang="en-US" dirty="0"/>
              <a:t>For today, we’ll pretend all elements are distinct.</a:t>
            </a:r>
          </a:p>
        </p:txBody>
      </p:sp>
      <p:grpSp>
        <p:nvGrpSpPr>
          <p:cNvPr id="22" name="Group 21"/>
          <p:cNvGrpSpPr/>
          <p:nvPr/>
        </p:nvGrpSpPr>
        <p:grpSpPr>
          <a:xfrm>
            <a:off x="1573619" y="3296093"/>
            <a:ext cx="5766649" cy="705201"/>
            <a:chOff x="1573619" y="3296093"/>
            <a:chExt cx="5766649" cy="705201"/>
          </a:xfrm>
        </p:grpSpPr>
        <p:sp>
          <p:nvSpPr>
            <p:cNvPr id="6" name="Rectangle 5"/>
            <p:cNvSpPr/>
            <p:nvPr/>
          </p:nvSpPr>
          <p:spPr>
            <a:xfrm>
              <a:off x="157361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 name="Rectangle 7"/>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 name="Rectangle 8"/>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0" name="Rectangle 9"/>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1" name="Rectangle 10"/>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2" name="Rectangle 11"/>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3" name="Rectangle 12"/>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23" name="Group 22"/>
          <p:cNvGrpSpPr/>
          <p:nvPr/>
        </p:nvGrpSpPr>
        <p:grpSpPr>
          <a:xfrm>
            <a:off x="1602690" y="4736528"/>
            <a:ext cx="5766649" cy="705201"/>
            <a:chOff x="1602690" y="4736528"/>
            <a:chExt cx="5766649" cy="705201"/>
          </a:xfrm>
        </p:grpSpPr>
        <p:sp>
          <p:nvSpPr>
            <p:cNvPr id="14" name="Rectangle 13"/>
            <p:cNvSpPr/>
            <p:nvPr/>
          </p:nvSpPr>
          <p:spPr>
            <a:xfrm>
              <a:off x="1602690"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5" name="Rectangle 14"/>
            <p:cNvSpPr/>
            <p:nvPr/>
          </p:nvSpPr>
          <p:spPr>
            <a:xfrm>
              <a:off x="2332609"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6" name="Rectangle 15"/>
            <p:cNvSpPr/>
            <p:nvPr/>
          </p:nvSpPr>
          <p:spPr>
            <a:xfrm>
              <a:off x="3041263"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7" name="Rectangle 16"/>
            <p:cNvSpPr/>
            <p:nvPr/>
          </p:nvSpPr>
          <p:spPr>
            <a:xfrm>
              <a:off x="3767729"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8" name="Rectangle 17"/>
            <p:cNvSpPr/>
            <p:nvPr/>
          </p:nvSpPr>
          <p:spPr>
            <a:xfrm>
              <a:off x="4477834"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9" name="Rectangle 18"/>
            <p:cNvSpPr/>
            <p:nvPr/>
          </p:nvSpPr>
          <p:spPr>
            <a:xfrm>
              <a:off x="5207753"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0" name="Rectangle 19"/>
            <p:cNvSpPr/>
            <p:nvPr/>
          </p:nvSpPr>
          <p:spPr>
            <a:xfrm>
              <a:off x="5937672"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21" name="Rectangle 20"/>
            <p:cNvSpPr/>
            <p:nvPr/>
          </p:nvSpPr>
          <p:spPr>
            <a:xfrm>
              <a:off x="6664138"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sp>
        <p:nvSpPr>
          <p:cNvPr id="4" name="Right Brace 3">
            <a:extLst>
              <a:ext uri="{FF2B5EF4-FFF2-40B4-BE49-F238E27FC236}">
                <a16:creationId xmlns:a16="http://schemas.microsoft.com/office/drawing/2014/main" id="{C3924649-3921-2B42-966D-F4843532945E}"/>
              </a:ext>
            </a:extLst>
          </p:cNvPr>
          <p:cNvSpPr/>
          <p:nvPr/>
        </p:nvSpPr>
        <p:spPr>
          <a:xfrm rot="5400000">
            <a:off x="4331087" y="3044379"/>
            <a:ext cx="287079" cy="573128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BB8418E8-5FC2-6E4D-9A27-022356F35799}"/>
              </a:ext>
            </a:extLst>
          </p:cNvPr>
          <p:cNvSpPr txBox="1"/>
          <p:nvPr/>
        </p:nvSpPr>
        <p:spPr>
          <a:xfrm>
            <a:off x="3441496" y="6121468"/>
            <a:ext cx="2261007" cy="369332"/>
          </a:xfrm>
          <a:prstGeom prst="rect">
            <a:avLst/>
          </a:prstGeom>
          <a:noFill/>
        </p:spPr>
        <p:txBody>
          <a:bodyPr wrap="square" rtlCol="0">
            <a:spAutoFit/>
          </a:bodyPr>
          <a:lstStyle/>
          <a:p>
            <a:r>
              <a:rPr lang="en-US" dirty="0"/>
              <a:t>Length of the list is n</a:t>
            </a:r>
          </a:p>
        </p:txBody>
      </p:sp>
    </p:spTree>
    <p:extLst>
      <p:ext uri="{BB962C8B-B14F-4D97-AF65-F5344CB8AC3E}">
        <p14:creationId xmlns:p14="http://schemas.microsoft.com/office/powerpoint/2010/main" val="11782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down)">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3" y="246548"/>
            <a:ext cx="8200040" cy="1325563"/>
          </a:xfrm>
        </p:spPr>
        <p:txBody>
          <a:bodyPr>
            <a:normAutofit/>
          </a:bodyPr>
          <a:lstStyle/>
          <a:p>
            <a:r>
              <a:rPr lang="en-US" sz="4800" dirty="0"/>
              <a:t>Pre-lecture exercise:</a:t>
            </a:r>
          </a:p>
        </p:txBody>
      </p:sp>
      <p:sp>
        <p:nvSpPr>
          <p:cNvPr id="3" name="Content Placeholder 2"/>
          <p:cNvSpPr>
            <a:spLocks noGrp="1"/>
          </p:cNvSpPr>
          <p:nvPr>
            <p:ph idx="1"/>
          </p:nvPr>
        </p:nvSpPr>
        <p:spPr>
          <a:xfrm>
            <a:off x="327663" y="2160902"/>
            <a:ext cx="3092012" cy="4018153"/>
          </a:xfrm>
        </p:spPr>
        <p:txBody>
          <a:bodyPr>
            <a:normAutofit/>
          </a:bodyPr>
          <a:lstStyle/>
          <a:p>
            <a:pPr marL="0" indent="0">
              <a:buNone/>
            </a:pPr>
            <a:r>
              <a:rPr lang="en-US" dirty="0">
                <a:solidFill>
                  <a:srgbClr val="DE6769"/>
                </a:solidFill>
              </a:rPr>
              <a:t>What was the mystery sort algorithm?</a:t>
            </a:r>
          </a:p>
          <a:p>
            <a:endParaRPr lang="en-US" dirty="0"/>
          </a:p>
          <a:p>
            <a:pPr marL="514350" indent="-514350">
              <a:buFont typeface="+mj-lt"/>
              <a:buAutoNum type="arabicPeriod"/>
            </a:pPr>
            <a:r>
              <a:rPr lang="en-US" dirty="0" err="1"/>
              <a:t>MergeSort</a:t>
            </a:r>
            <a:endParaRPr lang="en-US" dirty="0"/>
          </a:p>
          <a:p>
            <a:pPr marL="514350" indent="-514350">
              <a:buFont typeface="+mj-lt"/>
              <a:buAutoNum type="arabicPeriod"/>
            </a:pPr>
            <a:r>
              <a:rPr lang="en-US" dirty="0" err="1"/>
              <a:t>QuickSort</a:t>
            </a:r>
            <a:endParaRPr lang="en-US" dirty="0"/>
          </a:p>
          <a:p>
            <a:pPr marL="514350" indent="-514350">
              <a:buFont typeface="+mj-lt"/>
              <a:buAutoNum type="arabicPeriod"/>
            </a:pPr>
            <a:r>
              <a:rPr lang="en-US" dirty="0" err="1"/>
              <a:t>InsertionSort</a:t>
            </a:r>
            <a:endParaRPr lang="en-US" dirty="0"/>
          </a:p>
          <a:p>
            <a:pPr marL="514350" indent="-514350">
              <a:buFont typeface="+mj-lt"/>
              <a:buAutoNum type="arabicPeriod"/>
            </a:pPr>
            <a:r>
              <a:rPr lang="en-US" dirty="0" err="1"/>
              <a:t>BogoSort</a:t>
            </a:r>
            <a:endParaRPr lang="en-US" dirty="0"/>
          </a:p>
        </p:txBody>
      </p:sp>
      <p:sp>
        <p:nvSpPr>
          <p:cNvPr id="4" name="TextBox 3"/>
          <p:cNvSpPr txBox="1"/>
          <p:nvPr/>
        </p:nvSpPr>
        <p:spPr>
          <a:xfrm>
            <a:off x="772510" y="3468414"/>
            <a:ext cx="2412124" cy="1403131"/>
          </a:xfrm>
          <a:prstGeom prst="rect">
            <a:avLst/>
          </a:prstGeom>
          <a:noFill/>
        </p:spPr>
        <p:txBody>
          <a:bodyPr wrap="square" rtlCol="0">
            <a:spAutoFit/>
          </a:bodyPr>
          <a:lstStyle/>
          <a:p>
            <a:endParaRPr lang="en-US" dirty="0"/>
          </a:p>
        </p:txBody>
      </p:sp>
      <p:sp>
        <p:nvSpPr>
          <p:cNvPr id="6" name="TextBox 5"/>
          <p:cNvSpPr txBox="1"/>
          <p:nvPr/>
        </p:nvSpPr>
        <p:spPr>
          <a:xfrm>
            <a:off x="3654716" y="4595647"/>
            <a:ext cx="5315864" cy="2123658"/>
          </a:xfrm>
          <a:prstGeom prst="rect">
            <a:avLst/>
          </a:prstGeom>
          <a:noFill/>
          <a:ln>
            <a:solidFill>
              <a:schemeClr val="accent2"/>
            </a:solidFill>
          </a:ln>
        </p:spPr>
        <p:txBody>
          <a:bodyPr wrap="square" rtlCol="0">
            <a:spAutoFit/>
          </a:bodyPr>
          <a:lstStyle/>
          <a:p>
            <a:r>
              <a:rPr lang="mr-IN" sz="1600" dirty="0" err="1">
                <a:latin typeface="Courier" charset="0"/>
                <a:ea typeface="Courier" charset="0"/>
                <a:cs typeface="Courier" charset="0"/>
              </a:rPr>
              <a:t>def</a:t>
            </a:r>
            <a:r>
              <a:rPr lang="mr-IN" sz="1600" dirty="0">
                <a:latin typeface="Courier" charset="0"/>
                <a:ea typeface="Courier" charset="0"/>
                <a:cs typeface="Courier" charset="0"/>
              </a:rPr>
              <a:t> </a:t>
            </a:r>
            <a:r>
              <a:rPr lang="en-US" sz="1600" dirty="0" err="1">
                <a:latin typeface="Courier" charset="0"/>
                <a:ea typeface="Courier" charset="0"/>
                <a:cs typeface="Courier" charset="0"/>
              </a:rPr>
              <a:t>mysteryAlgorithmTwo</a:t>
            </a:r>
            <a:r>
              <a:rPr lang="mr-IN" sz="1600" dirty="0">
                <a:latin typeface="Courier" charset="0"/>
                <a:ea typeface="Courier" charset="0"/>
                <a:cs typeface="Courier" charset="0"/>
              </a:rPr>
              <a:t>(</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en-US" sz="1600" dirty="0">
                <a:latin typeface="Courier" charset="0"/>
                <a:ea typeface="Courier" charset="0"/>
                <a:cs typeface="Courier" charset="0"/>
              </a:rPr>
              <a:t>  </a:t>
            </a:r>
            <a:r>
              <a:rPr lang="mr-IN" sz="1600" dirty="0" err="1">
                <a:latin typeface="Courier" charset="0"/>
                <a:ea typeface="Courier" charset="0"/>
                <a:cs typeface="Courier" charset="0"/>
              </a:rPr>
              <a:t>for</a:t>
            </a:r>
            <a:r>
              <a:rPr lang="mr-IN" sz="1600" dirty="0">
                <a:latin typeface="Courier" charset="0"/>
                <a:ea typeface="Courier" charset="0"/>
                <a:cs typeface="Courier" charset="0"/>
              </a:rPr>
              <a:t> </a:t>
            </a:r>
            <a:r>
              <a:rPr lang="mr-IN" sz="1600" dirty="0" err="1">
                <a:latin typeface="Courier" charset="0"/>
                <a:ea typeface="Courier" charset="0"/>
                <a:cs typeface="Courier" charset="0"/>
              </a:rPr>
              <a:t>i</a:t>
            </a:r>
            <a:r>
              <a:rPr lang="mr-IN" sz="1600" dirty="0">
                <a:latin typeface="Courier" charset="0"/>
                <a:ea typeface="Courier" charset="0"/>
                <a:cs typeface="Courier" charset="0"/>
              </a:rPr>
              <a:t> </a:t>
            </a:r>
            <a:r>
              <a:rPr lang="mr-IN" sz="1600" dirty="0" err="1">
                <a:latin typeface="Courier" charset="0"/>
                <a:ea typeface="Courier" charset="0"/>
                <a:cs typeface="Courier" charset="0"/>
              </a:rPr>
              <a:t>in</a:t>
            </a:r>
            <a:r>
              <a:rPr lang="mr-IN" sz="1600" dirty="0">
                <a:latin typeface="Courier" charset="0"/>
                <a:ea typeface="Courier" charset="0"/>
                <a:cs typeface="Courier" charset="0"/>
              </a:rPr>
              <a:t> </a:t>
            </a:r>
            <a:r>
              <a:rPr lang="mr-IN" sz="1600" dirty="0" err="1">
                <a:latin typeface="Courier" charset="0"/>
                <a:ea typeface="Courier" charset="0"/>
                <a:cs typeface="Courier" charset="0"/>
              </a:rPr>
              <a:t>range</a:t>
            </a:r>
            <a:r>
              <a:rPr lang="mr-IN" sz="1600" dirty="0">
                <a:latin typeface="Courier" charset="0"/>
                <a:ea typeface="Courier" charset="0"/>
                <a:cs typeface="Courier" charset="0"/>
              </a:rPr>
              <a:t>(1,len(</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i</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i-1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while</a:t>
            </a:r>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&gt;= 0 </a:t>
            </a:r>
            <a:r>
              <a:rPr lang="mr-IN" sz="1600" dirty="0" err="1">
                <a:latin typeface="Courier" charset="0"/>
                <a:ea typeface="Courier" charset="0"/>
                <a:cs typeface="Courier" charset="0"/>
              </a:rPr>
              <a:t>and</a:t>
            </a:r>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 &gt;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current</a:t>
            </a:r>
            <a:endParaRPr lang="en-US" sz="1600" dirty="0">
              <a:latin typeface="Courier" charset="0"/>
              <a:ea typeface="Courier" charset="0"/>
              <a:cs typeface="Courier" charset="0"/>
            </a:endParaRPr>
          </a:p>
        </p:txBody>
      </p:sp>
      <p:sp>
        <p:nvSpPr>
          <p:cNvPr id="8" name="Rectangle 7">
            <a:extLst>
              <a:ext uri="{FF2B5EF4-FFF2-40B4-BE49-F238E27FC236}">
                <a16:creationId xmlns:a16="http://schemas.microsoft.com/office/drawing/2014/main" id="{AAD2D415-8D6B-1C48-95B8-F50100A168F2}"/>
              </a:ext>
            </a:extLst>
          </p:cNvPr>
          <p:cNvSpPr/>
          <p:nvPr/>
        </p:nvSpPr>
        <p:spPr>
          <a:xfrm>
            <a:off x="3995837" y="1547397"/>
            <a:ext cx="4950373" cy="3046988"/>
          </a:xfrm>
          <a:prstGeom prst="rect">
            <a:avLst/>
          </a:prstGeom>
          <a:ln>
            <a:solidFill>
              <a:schemeClr val="accent1"/>
            </a:solidFill>
          </a:ln>
        </p:spPr>
        <p:txBody>
          <a:bodyPr wrap="square">
            <a:spAutoFit/>
          </a:bodyPr>
          <a:lstStyle/>
          <a:p>
            <a:r>
              <a:rPr lang="en-US" sz="1600" dirty="0">
                <a:latin typeface="Courier" charset="0"/>
                <a:ea typeface="Courier" charset="0"/>
                <a:cs typeface="Courier" charset="0"/>
              </a:rPr>
              <a:t>def </a:t>
            </a:r>
            <a:r>
              <a:rPr lang="en-US" sz="1600" dirty="0" err="1">
                <a:latin typeface="Courier" charset="0"/>
                <a:ea typeface="Courier" charset="0"/>
                <a:cs typeface="Courier" charset="0"/>
              </a:rPr>
              <a:t>mysteryAlgorithmOne</a:t>
            </a:r>
            <a:r>
              <a:rPr lang="en-US" sz="1600" dirty="0">
                <a:latin typeface="Courier" charset="0"/>
                <a:ea typeface="Courier" charset="0"/>
                <a:cs typeface="Courier" charset="0"/>
              </a:rPr>
              <a:t>(A):    </a:t>
            </a:r>
          </a:p>
          <a:p>
            <a:r>
              <a:rPr lang="en-US" sz="1600" dirty="0">
                <a:latin typeface="Courier" charset="0"/>
                <a:ea typeface="Courier" charset="0"/>
                <a:cs typeface="Courier" charset="0"/>
              </a:rPr>
              <a:t>  B = [None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(A))]</a:t>
            </a:r>
          </a:p>
          <a:p>
            <a:r>
              <a:rPr lang="en-US" sz="1600" dirty="0">
                <a:latin typeface="Courier" charset="0"/>
                <a:ea typeface="Courier" charset="0"/>
                <a:cs typeface="Courier" charset="0"/>
              </a:rPr>
              <a:t>  for x in A:    </a:t>
            </a:r>
          </a:p>
          <a:p>
            <a:r>
              <a:rPr lang="en-US" sz="1600" dirty="0">
                <a:latin typeface="Courier" charset="0"/>
                <a:ea typeface="Courier" charset="0"/>
                <a:cs typeface="Courier" charset="0"/>
              </a:rPr>
              <a:t>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(B)):            </a:t>
            </a:r>
          </a:p>
          <a:p>
            <a:r>
              <a:rPr lang="en-US" sz="1600" dirty="0">
                <a:latin typeface="Courier" charset="0"/>
                <a:ea typeface="Courier" charset="0"/>
                <a:cs typeface="Courier" charset="0"/>
              </a:rPr>
              <a:t>      if B[</a:t>
            </a:r>
            <a:r>
              <a:rPr lang="en-US" sz="1600" dirty="0" err="1">
                <a:latin typeface="Courier" charset="0"/>
                <a:ea typeface="Courier" charset="0"/>
                <a:cs typeface="Courier" charset="0"/>
              </a:rPr>
              <a:t>i</a:t>
            </a:r>
            <a:r>
              <a:rPr lang="en-US" sz="1600" dirty="0">
                <a:latin typeface="Courier" charset="0"/>
                <a:ea typeface="Courier" charset="0"/>
                <a:cs typeface="Courier" charset="0"/>
              </a:rPr>
              <a:t>] == None or B[</a:t>
            </a:r>
            <a:r>
              <a:rPr lang="en-US" sz="1600" dirty="0" err="1">
                <a:latin typeface="Courier" charset="0"/>
                <a:ea typeface="Courier" charset="0"/>
                <a:cs typeface="Courier" charset="0"/>
              </a:rPr>
              <a:t>i</a:t>
            </a:r>
            <a:r>
              <a:rPr lang="en-US" sz="1600" dirty="0">
                <a:latin typeface="Courier" charset="0"/>
                <a:ea typeface="Courier" charset="0"/>
                <a:cs typeface="Courier" charset="0"/>
              </a:rPr>
              <a:t>] &gt; x:                    </a:t>
            </a:r>
          </a:p>
          <a:p>
            <a:r>
              <a:rPr lang="en-US" sz="1600" dirty="0">
                <a:latin typeface="Courier" charset="0"/>
                <a:ea typeface="Courier" charset="0"/>
                <a:cs typeface="Courier" charset="0"/>
              </a:rPr>
              <a:t>        j = </a:t>
            </a:r>
            <a:r>
              <a:rPr lang="en-US" sz="1600" dirty="0" err="1">
                <a:latin typeface="Courier" charset="0"/>
                <a:ea typeface="Courier" charset="0"/>
                <a:cs typeface="Courier" charset="0"/>
              </a:rPr>
              <a:t>len</a:t>
            </a:r>
            <a:r>
              <a:rPr lang="en-US" sz="1600" dirty="0">
                <a:latin typeface="Courier" charset="0"/>
                <a:ea typeface="Courier" charset="0"/>
                <a:cs typeface="Courier" charset="0"/>
              </a:rPr>
              <a:t>(B)-1                </a:t>
            </a:r>
          </a:p>
          <a:p>
            <a:r>
              <a:rPr lang="en-US" sz="1600" dirty="0">
                <a:latin typeface="Courier" charset="0"/>
                <a:ea typeface="Courier" charset="0"/>
                <a:cs typeface="Courier" charset="0"/>
              </a:rPr>
              <a:t>        while j &gt; </a:t>
            </a:r>
            <a:r>
              <a:rPr lang="en-US" sz="1600" dirty="0" err="1">
                <a:latin typeface="Courier" charset="0"/>
                <a:ea typeface="Courier" charset="0"/>
                <a:cs typeface="Courier" charset="0"/>
              </a:rPr>
              <a:t>i</a:t>
            </a:r>
            <a:r>
              <a:rPr lang="en-US" sz="1600" dirty="0">
                <a:latin typeface="Courier" charset="0"/>
                <a:ea typeface="Courier" charset="0"/>
                <a:cs typeface="Courier" charset="0"/>
              </a:rPr>
              <a:t>:</a:t>
            </a:r>
          </a:p>
          <a:p>
            <a:r>
              <a:rPr lang="en-US" sz="1600" dirty="0">
                <a:latin typeface="Courier" charset="0"/>
                <a:ea typeface="Courier" charset="0"/>
                <a:cs typeface="Courier" charset="0"/>
              </a:rPr>
              <a:t>          B[j] = B[j-1]                       </a:t>
            </a:r>
          </a:p>
          <a:p>
            <a:r>
              <a:rPr lang="en-US" sz="1600" dirty="0">
                <a:latin typeface="Courier" charset="0"/>
                <a:ea typeface="Courier" charset="0"/>
                <a:cs typeface="Courier" charset="0"/>
              </a:rPr>
              <a:t>          j -= 1</a:t>
            </a:r>
          </a:p>
          <a:p>
            <a:r>
              <a:rPr lang="en-US" sz="1600" dirty="0">
                <a:latin typeface="Courier" charset="0"/>
                <a:ea typeface="Courier" charset="0"/>
                <a:cs typeface="Courier" charset="0"/>
              </a:rPr>
              <a:t>       B[</a:t>
            </a:r>
            <a:r>
              <a:rPr lang="en-US" sz="1600" dirty="0" err="1">
                <a:latin typeface="Courier" charset="0"/>
                <a:ea typeface="Courier" charset="0"/>
                <a:cs typeface="Courier" charset="0"/>
              </a:rPr>
              <a:t>i</a:t>
            </a:r>
            <a:r>
              <a:rPr lang="en-US" sz="1600" dirty="0">
                <a:latin typeface="Courier" charset="0"/>
                <a:ea typeface="Courier" charset="0"/>
                <a:cs typeface="Courier" charset="0"/>
              </a:rPr>
              <a:t>] = x                </a:t>
            </a:r>
          </a:p>
          <a:p>
            <a:r>
              <a:rPr lang="en-US" sz="1600" dirty="0">
                <a:latin typeface="Courier" charset="0"/>
                <a:ea typeface="Courier" charset="0"/>
                <a:cs typeface="Courier" charset="0"/>
              </a:rPr>
              <a:t>       break </a:t>
            </a:r>
          </a:p>
          <a:p>
            <a:r>
              <a:rPr lang="en-US" sz="1600" dirty="0">
                <a:latin typeface="Courier" charset="0"/>
                <a:ea typeface="Courier" charset="0"/>
                <a:cs typeface="Courier" charset="0"/>
              </a:rPr>
              <a:t> return B</a:t>
            </a:r>
          </a:p>
        </p:txBody>
      </p:sp>
    </p:spTree>
    <p:extLst>
      <p:ext uri="{BB962C8B-B14F-4D97-AF65-F5344CB8AC3E}">
        <p14:creationId xmlns:p14="http://schemas.microsoft.com/office/powerpoint/2010/main" val="21460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663" y="2160902"/>
            <a:ext cx="3092012" cy="4018153"/>
          </a:xfrm>
        </p:spPr>
        <p:txBody>
          <a:bodyPr>
            <a:normAutofit/>
          </a:bodyPr>
          <a:lstStyle/>
          <a:p>
            <a:pPr marL="0" indent="0">
              <a:buNone/>
            </a:pPr>
            <a:r>
              <a:rPr lang="en-US" dirty="0">
                <a:solidFill>
                  <a:srgbClr val="DE6769"/>
                </a:solidFill>
              </a:rPr>
              <a:t>What was the mystery sort algorithm?</a:t>
            </a:r>
          </a:p>
          <a:p>
            <a:endParaRPr lang="en-US" dirty="0"/>
          </a:p>
          <a:p>
            <a:pPr marL="514350" indent="-514350">
              <a:buFont typeface="+mj-lt"/>
              <a:buAutoNum type="arabicPeriod"/>
            </a:pPr>
            <a:r>
              <a:rPr lang="en-US" dirty="0" err="1"/>
              <a:t>MergeSort</a:t>
            </a:r>
            <a:endParaRPr lang="en-US" dirty="0"/>
          </a:p>
          <a:p>
            <a:pPr marL="514350" indent="-514350">
              <a:buFont typeface="+mj-lt"/>
              <a:buAutoNum type="arabicPeriod"/>
            </a:pPr>
            <a:r>
              <a:rPr lang="en-US" dirty="0" err="1"/>
              <a:t>QuickSort</a:t>
            </a:r>
            <a:endParaRPr lang="en-US" dirty="0"/>
          </a:p>
          <a:p>
            <a:pPr marL="514350" indent="-514350">
              <a:buFont typeface="+mj-lt"/>
              <a:buAutoNum type="arabicPeriod"/>
            </a:pPr>
            <a:r>
              <a:rPr lang="en-US" dirty="0" err="1"/>
              <a:t>InsertionSort</a:t>
            </a:r>
            <a:endParaRPr lang="en-US" dirty="0"/>
          </a:p>
          <a:p>
            <a:pPr marL="514350" indent="-514350">
              <a:buFont typeface="+mj-lt"/>
              <a:buAutoNum type="arabicPeriod"/>
            </a:pPr>
            <a:r>
              <a:rPr lang="en-US" dirty="0" err="1"/>
              <a:t>BogoSort</a:t>
            </a:r>
            <a:endParaRPr lang="en-US" dirty="0"/>
          </a:p>
        </p:txBody>
      </p:sp>
      <p:sp>
        <p:nvSpPr>
          <p:cNvPr id="4" name="TextBox 3"/>
          <p:cNvSpPr txBox="1"/>
          <p:nvPr/>
        </p:nvSpPr>
        <p:spPr>
          <a:xfrm>
            <a:off x="772510" y="3468414"/>
            <a:ext cx="2412124" cy="1403131"/>
          </a:xfrm>
          <a:prstGeom prst="rect">
            <a:avLst/>
          </a:prstGeom>
          <a:noFill/>
        </p:spPr>
        <p:txBody>
          <a:bodyPr wrap="square" rtlCol="0">
            <a:spAutoFit/>
          </a:bodyPr>
          <a:lstStyle/>
          <a:p>
            <a:endParaRPr lang="en-US" dirty="0"/>
          </a:p>
        </p:txBody>
      </p:sp>
      <p:sp>
        <p:nvSpPr>
          <p:cNvPr id="8" name="Oval 7">
            <a:extLst>
              <a:ext uri="{FF2B5EF4-FFF2-40B4-BE49-F238E27FC236}">
                <a16:creationId xmlns:a16="http://schemas.microsoft.com/office/drawing/2014/main" id="{CCD157C7-FB3B-4041-98B8-7BA905F74AA7}"/>
              </a:ext>
            </a:extLst>
          </p:cNvPr>
          <p:cNvSpPr/>
          <p:nvPr/>
        </p:nvSpPr>
        <p:spPr>
          <a:xfrm>
            <a:off x="173420" y="4871545"/>
            <a:ext cx="3011214" cy="664282"/>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819287-1CB1-6B68-4249-587A78EC13A5}"/>
              </a:ext>
            </a:extLst>
          </p:cNvPr>
          <p:cNvSpPr txBox="1"/>
          <p:nvPr/>
        </p:nvSpPr>
        <p:spPr>
          <a:xfrm>
            <a:off x="3654716" y="4595647"/>
            <a:ext cx="5315864" cy="2123658"/>
          </a:xfrm>
          <a:prstGeom prst="rect">
            <a:avLst/>
          </a:prstGeom>
          <a:noFill/>
          <a:ln>
            <a:solidFill>
              <a:schemeClr val="accent2"/>
            </a:solidFill>
          </a:ln>
        </p:spPr>
        <p:txBody>
          <a:bodyPr wrap="square" rtlCol="0">
            <a:spAutoFit/>
          </a:bodyPr>
          <a:lstStyle/>
          <a:p>
            <a:r>
              <a:rPr lang="mr-IN" sz="1600" dirty="0" err="1">
                <a:latin typeface="Courier" charset="0"/>
                <a:ea typeface="Courier" charset="0"/>
                <a:cs typeface="Courier" charset="0"/>
              </a:rPr>
              <a:t>def</a:t>
            </a:r>
            <a:r>
              <a:rPr lang="mr-IN" sz="1600" dirty="0">
                <a:latin typeface="Courier" charset="0"/>
                <a:ea typeface="Courier" charset="0"/>
                <a:cs typeface="Courier" charset="0"/>
              </a:rPr>
              <a:t> </a:t>
            </a:r>
            <a:r>
              <a:rPr lang="en-US" sz="1600" dirty="0" err="1">
                <a:latin typeface="Courier" charset="0"/>
                <a:ea typeface="Courier" charset="0"/>
                <a:cs typeface="Courier" charset="0"/>
              </a:rPr>
              <a:t>mysteryAlgorithmTwo</a:t>
            </a:r>
            <a:r>
              <a:rPr lang="mr-IN" sz="1600" dirty="0">
                <a:latin typeface="Courier" charset="0"/>
                <a:ea typeface="Courier" charset="0"/>
                <a:cs typeface="Courier" charset="0"/>
              </a:rPr>
              <a:t>(</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en-US" sz="1600" dirty="0">
                <a:latin typeface="Courier" charset="0"/>
                <a:ea typeface="Courier" charset="0"/>
                <a:cs typeface="Courier" charset="0"/>
              </a:rPr>
              <a:t>  </a:t>
            </a:r>
            <a:r>
              <a:rPr lang="mr-IN" sz="1600" dirty="0" err="1">
                <a:latin typeface="Courier" charset="0"/>
                <a:ea typeface="Courier" charset="0"/>
                <a:cs typeface="Courier" charset="0"/>
              </a:rPr>
              <a:t>for</a:t>
            </a:r>
            <a:r>
              <a:rPr lang="mr-IN" sz="1600" dirty="0">
                <a:latin typeface="Courier" charset="0"/>
                <a:ea typeface="Courier" charset="0"/>
                <a:cs typeface="Courier" charset="0"/>
              </a:rPr>
              <a:t> </a:t>
            </a:r>
            <a:r>
              <a:rPr lang="mr-IN" sz="1600" dirty="0" err="1">
                <a:latin typeface="Courier" charset="0"/>
                <a:ea typeface="Courier" charset="0"/>
                <a:cs typeface="Courier" charset="0"/>
              </a:rPr>
              <a:t>i</a:t>
            </a:r>
            <a:r>
              <a:rPr lang="mr-IN" sz="1600" dirty="0">
                <a:latin typeface="Courier" charset="0"/>
                <a:ea typeface="Courier" charset="0"/>
                <a:cs typeface="Courier" charset="0"/>
              </a:rPr>
              <a:t> </a:t>
            </a:r>
            <a:r>
              <a:rPr lang="mr-IN" sz="1600" dirty="0" err="1">
                <a:latin typeface="Courier" charset="0"/>
                <a:ea typeface="Courier" charset="0"/>
                <a:cs typeface="Courier" charset="0"/>
              </a:rPr>
              <a:t>in</a:t>
            </a:r>
            <a:r>
              <a:rPr lang="mr-IN" sz="1600" dirty="0">
                <a:latin typeface="Courier" charset="0"/>
                <a:ea typeface="Courier" charset="0"/>
                <a:cs typeface="Courier" charset="0"/>
              </a:rPr>
              <a:t> </a:t>
            </a:r>
            <a:r>
              <a:rPr lang="mr-IN" sz="1600" dirty="0" err="1">
                <a:latin typeface="Courier" charset="0"/>
                <a:ea typeface="Courier" charset="0"/>
                <a:cs typeface="Courier" charset="0"/>
              </a:rPr>
              <a:t>range</a:t>
            </a:r>
            <a:r>
              <a:rPr lang="mr-IN" sz="1600" dirty="0">
                <a:latin typeface="Courier" charset="0"/>
                <a:ea typeface="Courier" charset="0"/>
                <a:cs typeface="Courier" charset="0"/>
              </a:rPr>
              <a:t>(1,len(</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i</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i-1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while</a:t>
            </a:r>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&gt;= 0 </a:t>
            </a:r>
            <a:r>
              <a:rPr lang="mr-IN" sz="1600" dirty="0" err="1">
                <a:latin typeface="Courier" charset="0"/>
                <a:ea typeface="Courier" charset="0"/>
                <a:cs typeface="Courier" charset="0"/>
              </a:rPr>
              <a:t>and</a:t>
            </a:r>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 &gt;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current</a:t>
            </a:r>
            <a:endParaRPr lang="en-US" sz="1600" dirty="0">
              <a:latin typeface="Courier" charset="0"/>
              <a:ea typeface="Courier" charset="0"/>
              <a:cs typeface="Courier" charset="0"/>
            </a:endParaRPr>
          </a:p>
        </p:txBody>
      </p:sp>
      <p:sp>
        <p:nvSpPr>
          <p:cNvPr id="9" name="Rectangle 8">
            <a:extLst>
              <a:ext uri="{FF2B5EF4-FFF2-40B4-BE49-F238E27FC236}">
                <a16:creationId xmlns:a16="http://schemas.microsoft.com/office/drawing/2014/main" id="{E99DD582-21A9-2C60-1C28-099BE633F6D5}"/>
              </a:ext>
            </a:extLst>
          </p:cNvPr>
          <p:cNvSpPr/>
          <p:nvPr/>
        </p:nvSpPr>
        <p:spPr>
          <a:xfrm>
            <a:off x="3995837" y="1547397"/>
            <a:ext cx="4950373" cy="3046988"/>
          </a:xfrm>
          <a:prstGeom prst="rect">
            <a:avLst/>
          </a:prstGeom>
          <a:ln>
            <a:solidFill>
              <a:schemeClr val="accent1"/>
            </a:solidFill>
          </a:ln>
        </p:spPr>
        <p:txBody>
          <a:bodyPr wrap="square">
            <a:spAutoFit/>
          </a:bodyPr>
          <a:lstStyle/>
          <a:p>
            <a:r>
              <a:rPr lang="en-US" sz="1600" dirty="0">
                <a:latin typeface="Courier" charset="0"/>
                <a:ea typeface="Courier" charset="0"/>
                <a:cs typeface="Courier" charset="0"/>
              </a:rPr>
              <a:t>def </a:t>
            </a:r>
            <a:r>
              <a:rPr lang="en-US" sz="1600" dirty="0" err="1">
                <a:latin typeface="Courier" charset="0"/>
                <a:ea typeface="Courier" charset="0"/>
                <a:cs typeface="Courier" charset="0"/>
              </a:rPr>
              <a:t>mysteryAlgorithmOne</a:t>
            </a:r>
            <a:r>
              <a:rPr lang="en-US" sz="1600" dirty="0">
                <a:latin typeface="Courier" charset="0"/>
                <a:ea typeface="Courier" charset="0"/>
                <a:cs typeface="Courier" charset="0"/>
              </a:rPr>
              <a:t>(A):    </a:t>
            </a:r>
          </a:p>
          <a:p>
            <a:r>
              <a:rPr lang="en-US" sz="1600" dirty="0">
                <a:latin typeface="Courier" charset="0"/>
                <a:ea typeface="Courier" charset="0"/>
                <a:cs typeface="Courier" charset="0"/>
              </a:rPr>
              <a:t>  B = [None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(A))]</a:t>
            </a:r>
          </a:p>
          <a:p>
            <a:r>
              <a:rPr lang="en-US" sz="1600" dirty="0">
                <a:latin typeface="Courier" charset="0"/>
                <a:ea typeface="Courier" charset="0"/>
                <a:cs typeface="Courier" charset="0"/>
              </a:rPr>
              <a:t>  for x in A:    </a:t>
            </a:r>
          </a:p>
          <a:p>
            <a:r>
              <a:rPr lang="en-US" sz="1600" dirty="0">
                <a:latin typeface="Courier" charset="0"/>
                <a:ea typeface="Courier" charset="0"/>
                <a:cs typeface="Courier" charset="0"/>
              </a:rPr>
              <a:t>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(B)):            </a:t>
            </a:r>
          </a:p>
          <a:p>
            <a:r>
              <a:rPr lang="en-US" sz="1600" dirty="0">
                <a:latin typeface="Courier" charset="0"/>
                <a:ea typeface="Courier" charset="0"/>
                <a:cs typeface="Courier" charset="0"/>
              </a:rPr>
              <a:t>      if B[</a:t>
            </a:r>
            <a:r>
              <a:rPr lang="en-US" sz="1600" dirty="0" err="1">
                <a:latin typeface="Courier" charset="0"/>
                <a:ea typeface="Courier" charset="0"/>
                <a:cs typeface="Courier" charset="0"/>
              </a:rPr>
              <a:t>i</a:t>
            </a:r>
            <a:r>
              <a:rPr lang="en-US" sz="1600" dirty="0">
                <a:latin typeface="Courier" charset="0"/>
                <a:ea typeface="Courier" charset="0"/>
                <a:cs typeface="Courier" charset="0"/>
              </a:rPr>
              <a:t>] == None or B[</a:t>
            </a:r>
            <a:r>
              <a:rPr lang="en-US" sz="1600" dirty="0" err="1">
                <a:latin typeface="Courier" charset="0"/>
                <a:ea typeface="Courier" charset="0"/>
                <a:cs typeface="Courier" charset="0"/>
              </a:rPr>
              <a:t>i</a:t>
            </a:r>
            <a:r>
              <a:rPr lang="en-US" sz="1600" dirty="0">
                <a:latin typeface="Courier" charset="0"/>
                <a:ea typeface="Courier" charset="0"/>
                <a:cs typeface="Courier" charset="0"/>
              </a:rPr>
              <a:t>] &gt; x:                    </a:t>
            </a:r>
          </a:p>
          <a:p>
            <a:r>
              <a:rPr lang="en-US" sz="1600" dirty="0">
                <a:latin typeface="Courier" charset="0"/>
                <a:ea typeface="Courier" charset="0"/>
                <a:cs typeface="Courier" charset="0"/>
              </a:rPr>
              <a:t>        j = </a:t>
            </a:r>
            <a:r>
              <a:rPr lang="en-US" sz="1600" dirty="0" err="1">
                <a:latin typeface="Courier" charset="0"/>
                <a:ea typeface="Courier" charset="0"/>
                <a:cs typeface="Courier" charset="0"/>
              </a:rPr>
              <a:t>len</a:t>
            </a:r>
            <a:r>
              <a:rPr lang="en-US" sz="1600" dirty="0">
                <a:latin typeface="Courier" charset="0"/>
                <a:ea typeface="Courier" charset="0"/>
                <a:cs typeface="Courier" charset="0"/>
              </a:rPr>
              <a:t>(B)-1                </a:t>
            </a:r>
          </a:p>
          <a:p>
            <a:r>
              <a:rPr lang="en-US" sz="1600" dirty="0">
                <a:latin typeface="Courier" charset="0"/>
                <a:ea typeface="Courier" charset="0"/>
                <a:cs typeface="Courier" charset="0"/>
              </a:rPr>
              <a:t>        while j &gt; </a:t>
            </a:r>
            <a:r>
              <a:rPr lang="en-US" sz="1600" dirty="0" err="1">
                <a:latin typeface="Courier" charset="0"/>
                <a:ea typeface="Courier" charset="0"/>
                <a:cs typeface="Courier" charset="0"/>
              </a:rPr>
              <a:t>i</a:t>
            </a:r>
            <a:r>
              <a:rPr lang="en-US" sz="1600" dirty="0">
                <a:latin typeface="Courier" charset="0"/>
                <a:ea typeface="Courier" charset="0"/>
                <a:cs typeface="Courier" charset="0"/>
              </a:rPr>
              <a:t>:</a:t>
            </a:r>
          </a:p>
          <a:p>
            <a:r>
              <a:rPr lang="en-US" sz="1600" dirty="0">
                <a:latin typeface="Courier" charset="0"/>
                <a:ea typeface="Courier" charset="0"/>
                <a:cs typeface="Courier" charset="0"/>
              </a:rPr>
              <a:t>          B[j] = B[j-1]                       </a:t>
            </a:r>
          </a:p>
          <a:p>
            <a:r>
              <a:rPr lang="en-US" sz="1600" dirty="0">
                <a:latin typeface="Courier" charset="0"/>
                <a:ea typeface="Courier" charset="0"/>
                <a:cs typeface="Courier" charset="0"/>
              </a:rPr>
              <a:t>          j -= 1</a:t>
            </a:r>
          </a:p>
          <a:p>
            <a:r>
              <a:rPr lang="en-US" sz="1600" dirty="0">
                <a:latin typeface="Courier" charset="0"/>
                <a:ea typeface="Courier" charset="0"/>
                <a:cs typeface="Courier" charset="0"/>
              </a:rPr>
              <a:t>       B[</a:t>
            </a:r>
            <a:r>
              <a:rPr lang="en-US" sz="1600" dirty="0" err="1">
                <a:latin typeface="Courier" charset="0"/>
                <a:ea typeface="Courier" charset="0"/>
                <a:cs typeface="Courier" charset="0"/>
              </a:rPr>
              <a:t>i</a:t>
            </a:r>
            <a:r>
              <a:rPr lang="en-US" sz="1600" dirty="0">
                <a:latin typeface="Courier" charset="0"/>
                <a:ea typeface="Courier" charset="0"/>
                <a:cs typeface="Courier" charset="0"/>
              </a:rPr>
              <a:t>] = x                </a:t>
            </a:r>
          </a:p>
          <a:p>
            <a:r>
              <a:rPr lang="en-US" sz="1600" dirty="0">
                <a:latin typeface="Courier" charset="0"/>
                <a:ea typeface="Courier" charset="0"/>
                <a:cs typeface="Courier" charset="0"/>
              </a:rPr>
              <a:t>       break </a:t>
            </a:r>
          </a:p>
          <a:p>
            <a:r>
              <a:rPr lang="en-US" sz="1600" dirty="0">
                <a:latin typeface="Courier" charset="0"/>
                <a:ea typeface="Courier" charset="0"/>
                <a:cs typeface="Courier" charset="0"/>
              </a:rPr>
              <a:t> return B</a:t>
            </a:r>
          </a:p>
        </p:txBody>
      </p:sp>
      <p:sp>
        <p:nvSpPr>
          <p:cNvPr id="10" name="Title 1">
            <a:extLst>
              <a:ext uri="{FF2B5EF4-FFF2-40B4-BE49-F238E27FC236}">
                <a16:creationId xmlns:a16="http://schemas.microsoft.com/office/drawing/2014/main" id="{16578833-D55B-49C4-3824-71F62961075B}"/>
              </a:ext>
            </a:extLst>
          </p:cNvPr>
          <p:cNvSpPr>
            <a:spLocks noGrp="1"/>
          </p:cNvSpPr>
          <p:nvPr>
            <p:ph type="title"/>
          </p:nvPr>
        </p:nvSpPr>
        <p:spPr>
          <a:xfrm>
            <a:off x="327663" y="246548"/>
            <a:ext cx="8200040" cy="1325563"/>
          </a:xfrm>
        </p:spPr>
        <p:txBody>
          <a:bodyPr>
            <a:normAutofit/>
          </a:bodyPr>
          <a:lstStyle/>
          <a:p>
            <a:r>
              <a:rPr lang="en-US" sz="4800" dirty="0"/>
              <a:t>Pre-lecture exercise:</a:t>
            </a:r>
          </a:p>
        </p:txBody>
      </p:sp>
    </p:spTree>
    <p:extLst>
      <p:ext uri="{BB962C8B-B14F-4D97-AF65-F5344CB8AC3E}">
        <p14:creationId xmlns:p14="http://schemas.microsoft.com/office/powerpoint/2010/main" val="828210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44" y="-96638"/>
            <a:ext cx="7886700" cy="1325563"/>
          </a:xfrm>
        </p:spPr>
        <p:txBody>
          <a:bodyPr/>
          <a:lstStyle/>
          <a:p>
            <a:r>
              <a:rPr lang="en-US" dirty="0" err="1"/>
              <a:t>InsertionSort</a:t>
            </a:r>
            <a:r>
              <a:rPr lang="en-US" dirty="0"/>
              <a:t> </a:t>
            </a:r>
            <a:br>
              <a:rPr lang="en-US" dirty="0"/>
            </a:br>
            <a:r>
              <a:rPr lang="en-US" sz="2400" dirty="0"/>
              <a:t>example</a:t>
            </a:r>
            <a:endParaRPr lang="en-US" sz="1400" dirty="0"/>
          </a:p>
        </p:txBody>
      </p:sp>
      <p:grpSp>
        <p:nvGrpSpPr>
          <p:cNvPr id="4" name="Group 3"/>
          <p:cNvGrpSpPr/>
          <p:nvPr/>
        </p:nvGrpSpPr>
        <p:grpSpPr>
          <a:xfrm>
            <a:off x="400681" y="2837806"/>
            <a:ext cx="3219372" cy="595311"/>
            <a:chOff x="1583251" y="3296092"/>
            <a:chExt cx="3587074" cy="705202"/>
          </a:xfrm>
        </p:grpSpPr>
        <p:sp>
          <p:nvSpPr>
            <p:cNvPr id="5" name="Rectangle 4"/>
            <p:cNvSpPr/>
            <p:nvPr/>
          </p:nvSpPr>
          <p:spPr>
            <a:xfrm>
              <a:off x="2313169"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 name="Rectangle 5"/>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0" name="Group 9"/>
          <p:cNvGrpSpPr/>
          <p:nvPr/>
        </p:nvGrpSpPr>
        <p:grpSpPr>
          <a:xfrm>
            <a:off x="400681" y="3578127"/>
            <a:ext cx="3219372" cy="595311"/>
            <a:chOff x="1583251" y="3296092"/>
            <a:chExt cx="3587074" cy="705202"/>
          </a:xfrm>
        </p:grpSpPr>
        <p:sp>
          <p:nvSpPr>
            <p:cNvPr id="11" name="Rectangle 10"/>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2" name="Rectangle 11"/>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3" name="Rectangle 12"/>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4" name="Rectangle 13"/>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5" name="Rectangle 14"/>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6" name="Group 15"/>
          <p:cNvGrpSpPr/>
          <p:nvPr/>
        </p:nvGrpSpPr>
        <p:grpSpPr>
          <a:xfrm>
            <a:off x="400681" y="4918223"/>
            <a:ext cx="3219372" cy="595311"/>
            <a:chOff x="1583251" y="3296092"/>
            <a:chExt cx="3587074" cy="705202"/>
          </a:xfrm>
        </p:grpSpPr>
        <p:sp>
          <p:nvSpPr>
            <p:cNvPr id="17" name="Rectangle 16"/>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8" name="Rectangle 17"/>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9" name="Rectangle 18"/>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0" name="Rectangle 19"/>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1" name="Rectangle 20"/>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2" name="Group 21"/>
          <p:cNvGrpSpPr/>
          <p:nvPr/>
        </p:nvGrpSpPr>
        <p:grpSpPr>
          <a:xfrm>
            <a:off x="406798" y="5648473"/>
            <a:ext cx="3219372" cy="595311"/>
            <a:chOff x="1583251" y="3296092"/>
            <a:chExt cx="3587074" cy="705202"/>
          </a:xfrm>
        </p:grpSpPr>
        <p:sp>
          <p:nvSpPr>
            <p:cNvPr id="23" name="Rectangle 22"/>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4" name="Rectangle 23"/>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5" name="Rectangle 24"/>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6" name="Rectangle 25"/>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7" name="Rectangle 26"/>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8" name="Group 27"/>
          <p:cNvGrpSpPr/>
          <p:nvPr/>
        </p:nvGrpSpPr>
        <p:grpSpPr>
          <a:xfrm>
            <a:off x="5179629" y="2837805"/>
            <a:ext cx="3219372" cy="595311"/>
            <a:chOff x="1583251" y="3296092"/>
            <a:chExt cx="3587074" cy="705202"/>
          </a:xfrm>
        </p:grpSpPr>
        <p:sp>
          <p:nvSpPr>
            <p:cNvPr id="29" name="Rectangle 28"/>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0" name="Rectangle 29"/>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1" name="Rectangle 30"/>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2" name="Rectangle 31"/>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3" name="Rectangle 32"/>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34" name="Group 33"/>
          <p:cNvGrpSpPr/>
          <p:nvPr/>
        </p:nvGrpSpPr>
        <p:grpSpPr>
          <a:xfrm>
            <a:off x="5179629" y="3568056"/>
            <a:ext cx="3219372" cy="595311"/>
            <a:chOff x="1583251" y="3296092"/>
            <a:chExt cx="3587074" cy="705202"/>
          </a:xfrm>
        </p:grpSpPr>
        <p:sp>
          <p:nvSpPr>
            <p:cNvPr id="35" name="Rectangle 34"/>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6" name="Rectangle 35"/>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7" name="Rectangle 3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8" name="Rectangle 37"/>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9" name="Rectangle 3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58" name="Group 57"/>
          <p:cNvGrpSpPr/>
          <p:nvPr/>
        </p:nvGrpSpPr>
        <p:grpSpPr>
          <a:xfrm>
            <a:off x="5179629" y="4918222"/>
            <a:ext cx="3219372" cy="595311"/>
            <a:chOff x="1583251" y="3296092"/>
            <a:chExt cx="3587074" cy="705202"/>
          </a:xfrm>
        </p:grpSpPr>
        <p:sp>
          <p:nvSpPr>
            <p:cNvPr id="59" name="Rectangle 58"/>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0" name="Rectangle 59"/>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1" name="Rectangle 60"/>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2" name="Rectangle 61"/>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3" name="Rectangle 62"/>
            <p:cNvSpPr/>
            <p:nvPr/>
          </p:nvSpPr>
          <p:spPr>
            <a:xfrm>
              <a:off x="4465124"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64" name="Group 63"/>
          <p:cNvGrpSpPr/>
          <p:nvPr/>
        </p:nvGrpSpPr>
        <p:grpSpPr>
          <a:xfrm>
            <a:off x="5179629" y="5658543"/>
            <a:ext cx="3219372" cy="595311"/>
            <a:chOff x="1583251" y="3296092"/>
            <a:chExt cx="3587074" cy="705202"/>
          </a:xfrm>
        </p:grpSpPr>
        <p:sp>
          <p:nvSpPr>
            <p:cNvPr id="65" name="Rectangle 64"/>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6" name="Rectangle 65"/>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7" name="Rectangle 66"/>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68" name="Rectangle 6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9" name="Rectangle 6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sp>
        <p:nvSpPr>
          <p:cNvPr id="94" name="TextBox 93"/>
          <p:cNvSpPr txBox="1"/>
          <p:nvPr/>
        </p:nvSpPr>
        <p:spPr>
          <a:xfrm>
            <a:off x="251899" y="1094440"/>
            <a:ext cx="3910197" cy="1569660"/>
          </a:xfrm>
          <a:prstGeom prst="rect">
            <a:avLst/>
          </a:prstGeom>
          <a:noFill/>
        </p:spPr>
        <p:txBody>
          <a:bodyPr wrap="square" rtlCol="0">
            <a:spAutoFit/>
          </a:bodyPr>
          <a:lstStyle/>
          <a:p>
            <a:r>
              <a:rPr lang="en-US" sz="2400" dirty="0">
                <a:solidFill>
                  <a:srgbClr val="F26021"/>
                </a:solidFill>
              </a:rPr>
              <a:t>Start by moving A[1] toward the beginning of the list until you find something smaller (or can’t go any further):</a:t>
            </a:r>
          </a:p>
        </p:txBody>
      </p:sp>
      <p:sp>
        <p:nvSpPr>
          <p:cNvPr id="95" name="TextBox 94"/>
          <p:cNvSpPr txBox="1"/>
          <p:nvPr/>
        </p:nvSpPr>
        <p:spPr>
          <a:xfrm>
            <a:off x="251900" y="4372826"/>
            <a:ext cx="3495402" cy="461665"/>
          </a:xfrm>
          <a:prstGeom prst="rect">
            <a:avLst/>
          </a:prstGeom>
          <a:noFill/>
        </p:spPr>
        <p:txBody>
          <a:bodyPr wrap="square" rtlCol="0">
            <a:spAutoFit/>
          </a:bodyPr>
          <a:lstStyle/>
          <a:p>
            <a:r>
              <a:rPr lang="en-US" sz="2400" dirty="0">
                <a:solidFill>
                  <a:srgbClr val="F26021"/>
                </a:solidFill>
              </a:rPr>
              <a:t>Then move A[2]:</a:t>
            </a:r>
          </a:p>
        </p:txBody>
      </p:sp>
      <p:sp>
        <p:nvSpPr>
          <p:cNvPr id="96" name="TextBox 95"/>
          <p:cNvSpPr txBox="1"/>
          <p:nvPr/>
        </p:nvSpPr>
        <p:spPr>
          <a:xfrm>
            <a:off x="5030848" y="2194606"/>
            <a:ext cx="3495402" cy="461665"/>
          </a:xfrm>
          <a:prstGeom prst="rect">
            <a:avLst/>
          </a:prstGeom>
          <a:noFill/>
        </p:spPr>
        <p:txBody>
          <a:bodyPr wrap="square" rtlCol="0">
            <a:spAutoFit/>
          </a:bodyPr>
          <a:lstStyle/>
          <a:p>
            <a:r>
              <a:rPr lang="en-US" sz="2400" dirty="0">
                <a:solidFill>
                  <a:srgbClr val="F26021"/>
                </a:solidFill>
              </a:rPr>
              <a:t>Then move A[3]:</a:t>
            </a:r>
          </a:p>
        </p:txBody>
      </p:sp>
      <p:sp>
        <p:nvSpPr>
          <p:cNvPr id="97" name="TextBox 96"/>
          <p:cNvSpPr txBox="1"/>
          <p:nvPr/>
        </p:nvSpPr>
        <p:spPr>
          <a:xfrm>
            <a:off x="5040302" y="4431303"/>
            <a:ext cx="3495402" cy="461665"/>
          </a:xfrm>
          <a:prstGeom prst="rect">
            <a:avLst/>
          </a:prstGeom>
          <a:noFill/>
        </p:spPr>
        <p:txBody>
          <a:bodyPr wrap="square" rtlCol="0">
            <a:spAutoFit/>
          </a:bodyPr>
          <a:lstStyle/>
          <a:p>
            <a:r>
              <a:rPr lang="en-US" sz="2400" dirty="0">
                <a:solidFill>
                  <a:srgbClr val="F26021"/>
                </a:solidFill>
              </a:rPr>
              <a:t>Then move A[4]:</a:t>
            </a:r>
          </a:p>
        </p:txBody>
      </p:sp>
      <p:sp>
        <p:nvSpPr>
          <p:cNvPr id="98" name="TextBox 97"/>
          <p:cNvSpPr txBox="1"/>
          <p:nvPr/>
        </p:nvSpPr>
        <p:spPr>
          <a:xfrm>
            <a:off x="6651300" y="6335802"/>
            <a:ext cx="3495402" cy="461665"/>
          </a:xfrm>
          <a:prstGeom prst="rect">
            <a:avLst/>
          </a:prstGeom>
          <a:noFill/>
        </p:spPr>
        <p:txBody>
          <a:bodyPr wrap="square" rtlCol="0">
            <a:spAutoFit/>
          </a:bodyPr>
          <a:lstStyle/>
          <a:p>
            <a:r>
              <a:rPr lang="en-US" sz="2400" dirty="0"/>
              <a:t>Then we are done!</a:t>
            </a:r>
          </a:p>
        </p:txBody>
      </p:sp>
      <p:cxnSp>
        <p:nvCxnSpPr>
          <p:cNvPr id="100" name="Straight Arrow Connector 99"/>
          <p:cNvCxnSpPr/>
          <p:nvPr/>
        </p:nvCxnSpPr>
        <p:spPr>
          <a:xfrm>
            <a:off x="3303596" y="4372826"/>
            <a:ext cx="0" cy="289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3766386" y="3135460"/>
            <a:ext cx="1273916" cy="2948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8124560" y="4376113"/>
            <a:ext cx="0" cy="289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5579901" y="156461"/>
            <a:ext cx="3219372" cy="595311"/>
            <a:chOff x="1583251" y="3296092"/>
            <a:chExt cx="3587074" cy="705202"/>
          </a:xfrm>
          <a:solidFill>
            <a:schemeClr val="accent4">
              <a:lumMod val="20000"/>
              <a:lumOff val="80000"/>
            </a:schemeClr>
          </a:solidFill>
        </p:grpSpPr>
        <p:sp>
          <p:nvSpPr>
            <p:cNvPr id="106" name="Rectangle 105"/>
            <p:cNvSpPr/>
            <p:nvPr/>
          </p:nvSpPr>
          <p:spPr>
            <a:xfrm>
              <a:off x="2313169"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07" name="Rectangle 106"/>
            <p:cNvSpPr/>
            <p:nvPr/>
          </p:nvSpPr>
          <p:spPr>
            <a:xfrm>
              <a:off x="1583251"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08" name="Rectangle 107"/>
            <p:cNvSpPr/>
            <p:nvPr/>
          </p:nvSpPr>
          <p:spPr>
            <a:xfrm>
              <a:off x="301219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09" name="Rectangle 108"/>
            <p:cNvSpPr/>
            <p:nvPr/>
          </p:nvSpPr>
          <p:spPr>
            <a:xfrm>
              <a:off x="373865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10" name="Rectangle 109"/>
            <p:cNvSpPr/>
            <p:nvPr/>
          </p:nvSpPr>
          <p:spPr>
            <a:xfrm>
              <a:off x="4465124"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spTree>
    <p:extLst>
      <p:ext uri="{BB962C8B-B14F-4D97-AF65-F5344CB8AC3E}">
        <p14:creationId xmlns:p14="http://schemas.microsoft.com/office/powerpoint/2010/main" val="38249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9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Sort</a:t>
            </a:r>
          </a:p>
        </p:txBody>
      </p:sp>
      <p:sp>
        <p:nvSpPr>
          <p:cNvPr id="3" name="Content Placeholder 2"/>
          <p:cNvSpPr>
            <a:spLocks noGrp="1"/>
          </p:cNvSpPr>
          <p:nvPr>
            <p:ph idx="1"/>
          </p:nvPr>
        </p:nvSpPr>
        <p:spPr/>
        <p:txBody>
          <a:bodyPr/>
          <a:lstStyle/>
          <a:p>
            <a:pPr marL="514350" indent="-514350">
              <a:buFont typeface="+mj-lt"/>
              <a:buAutoNum type="arabicPeriod"/>
            </a:pPr>
            <a:r>
              <a:rPr lang="en-US" dirty="0"/>
              <a:t>Does it work?</a:t>
            </a:r>
          </a:p>
          <a:p>
            <a:pPr marL="514350" indent="-514350">
              <a:buFont typeface="+mj-lt"/>
              <a:buAutoNum type="arabicPeriod"/>
            </a:pPr>
            <a:r>
              <a:rPr lang="en-US" dirty="0"/>
              <a:t>Is it fast?</a:t>
            </a:r>
          </a:p>
        </p:txBody>
      </p:sp>
      <p:pic>
        <p:nvPicPr>
          <p:cNvPr id="4" name="Picture 3">
            <a:extLst>
              <a:ext uri="{FF2B5EF4-FFF2-40B4-BE49-F238E27FC236}">
                <a16:creationId xmlns:a16="http://schemas.microsoft.com/office/drawing/2014/main" id="{153D0142-F56C-8A45-A348-EC1CE33ECC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0314" y="4130892"/>
            <a:ext cx="1446826" cy="2046071"/>
          </a:xfrm>
          <a:prstGeom prst="rect">
            <a:avLst/>
          </a:prstGeom>
        </p:spPr>
      </p:pic>
      <p:sp>
        <p:nvSpPr>
          <p:cNvPr id="5" name="TextBox 4">
            <a:extLst>
              <a:ext uri="{FF2B5EF4-FFF2-40B4-BE49-F238E27FC236}">
                <a16:creationId xmlns:a16="http://schemas.microsoft.com/office/drawing/2014/main" id="{04F6CC9A-4957-3440-83B9-AD6ABF7B9F42}"/>
              </a:ext>
            </a:extLst>
          </p:cNvPr>
          <p:cNvSpPr txBox="1"/>
          <p:nvPr/>
        </p:nvSpPr>
        <p:spPr>
          <a:xfrm>
            <a:off x="6580314" y="5988733"/>
            <a:ext cx="1876277" cy="646331"/>
          </a:xfrm>
          <a:prstGeom prst="rect">
            <a:avLst/>
          </a:prstGeom>
          <a:noFill/>
        </p:spPr>
        <p:txBody>
          <a:bodyPr wrap="square" rtlCol="0">
            <a:spAutoFit/>
          </a:bodyPr>
          <a:lstStyle/>
          <a:p>
            <a:pPr algn="ctr"/>
            <a:r>
              <a:rPr lang="en-US" dirty="0">
                <a:solidFill>
                  <a:srgbClr val="7030A0"/>
                </a:solidFill>
              </a:rPr>
              <a:t>Plucky the Pedantic Penguin</a:t>
            </a:r>
          </a:p>
        </p:txBody>
      </p:sp>
      <p:sp>
        <p:nvSpPr>
          <p:cNvPr id="6" name="TextBox 5">
            <a:extLst>
              <a:ext uri="{FF2B5EF4-FFF2-40B4-BE49-F238E27FC236}">
                <a16:creationId xmlns:a16="http://schemas.microsoft.com/office/drawing/2014/main" id="{390E9B69-B911-DC46-9450-4953A45CF4E7}"/>
              </a:ext>
            </a:extLst>
          </p:cNvPr>
          <p:cNvSpPr txBox="1"/>
          <p:nvPr/>
        </p:nvSpPr>
        <p:spPr>
          <a:xfrm>
            <a:off x="4109012" y="3430126"/>
            <a:ext cx="3518704" cy="954107"/>
          </a:xfrm>
          <a:prstGeom prst="rect">
            <a:avLst/>
          </a:prstGeom>
          <a:noFill/>
        </p:spPr>
        <p:txBody>
          <a:bodyPr wrap="square" rtlCol="0">
            <a:spAutoFit/>
          </a:bodyPr>
          <a:lstStyle/>
          <a:p>
            <a:pPr algn="ctr"/>
            <a:r>
              <a:rPr lang="en-US" sz="2800" dirty="0">
                <a:solidFill>
                  <a:srgbClr val="7030A0"/>
                </a:solidFill>
              </a:rPr>
              <a:t>What does that mean???</a:t>
            </a:r>
          </a:p>
        </p:txBody>
      </p:sp>
    </p:spTree>
    <p:extLst>
      <p:ext uri="{BB962C8B-B14F-4D97-AF65-F5344CB8AC3E}">
        <p14:creationId xmlns:p14="http://schemas.microsoft.com/office/powerpoint/2010/main" val="53808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Analysis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3980793" y="2234699"/>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087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6621-DD25-A84F-9EAA-73A7579EA29F}"/>
              </a:ext>
            </a:extLst>
          </p:cNvPr>
          <p:cNvSpPr>
            <a:spLocks noGrp="1"/>
          </p:cNvSpPr>
          <p:nvPr>
            <p:ph type="title"/>
          </p:nvPr>
        </p:nvSpPr>
        <p:spPr/>
        <p:txBody>
          <a:bodyPr/>
          <a:lstStyle/>
          <a:p>
            <a:r>
              <a:rPr lang="en-US" dirty="0"/>
              <a:t>Claim: </a:t>
            </a:r>
            <a:r>
              <a:rPr lang="en-US" dirty="0" err="1"/>
              <a:t>InsertionSort</a:t>
            </a:r>
            <a:r>
              <a:rPr lang="en-US" dirty="0"/>
              <a:t> “works”</a:t>
            </a:r>
          </a:p>
        </p:txBody>
      </p:sp>
      <p:sp>
        <p:nvSpPr>
          <p:cNvPr id="3" name="Content Placeholder 2">
            <a:extLst>
              <a:ext uri="{FF2B5EF4-FFF2-40B4-BE49-F238E27FC236}">
                <a16:creationId xmlns:a16="http://schemas.microsoft.com/office/drawing/2014/main" id="{FE12689A-460F-3840-800C-803D4458E785}"/>
              </a:ext>
            </a:extLst>
          </p:cNvPr>
          <p:cNvSpPr>
            <a:spLocks noGrp="1"/>
          </p:cNvSpPr>
          <p:nvPr>
            <p:ph idx="1"/>
          </p:nvPr>
        </p:nvSpPr>
        <p:spPr/>
        <p:txBody>
          <a:bodyPr/>
          <a:lstStyle/>
          <a:p>
            <a:r>
              <a:rPr lang="en-US" dirty="0"/>
              <a:t>“Proof:” It just worked in this example:</a:t>
            </a:r>
          </a:p>
        </p:txBody>
      </p:sp>
      <p:grpSp>
        <p:nvGrpSpPr>
          <p:cNvPr id="65" name="Group 64">
            <a:extLst>
              <a:ext uri="{FF2B5EF4-FFF2-40B4-BE49-F238E27FC236}">
                <a16:creationId xmlns:a16="http://schemas.microsoft.com/office/drawing/2014/main" id="{4631D963-454F-394B-B229-3D7566C5450F}"/>
              </a:ext>
            </a:extLst>
          </p:cNvPr>
          <p:cNvGrpSpPr/>
          <p:nvPr/>
        </p:nvGrpSpPr>
        <p:grpSpPr>
          <a:xfrm>
            <a:off x="1838158" y="2757081"/>
            <a:ext cx="5467684" cy="3554818"/>
            <a:chOff x="400681" y="1538043"/>
            <a:chExt cx="7998320" cy="4715811"/>
          </a:xfrm>
        </p:grpSpPr>
        <p:grpSp>
          <p:nvGrpSpPr>
            <p:cNvPr id="4" name="Group 3">
              <a:extLst>
                <a:ext uri="{FF2B5EF4-FFF2-40B4-BE49-F238E27FC236}">
                  <a16:creationId xmlns:a16="http://schemas.microsoft.com/office/drawing/2014/main" id="{2D296C76-CBE6-9A4C-91DC-86853D5EDF95}"/>
                </a:ext>
              </a:extLst>
            </p:cNvPr>
            <p:cNvGrpSpPr/>
            <p:nvPr/>
          </p:nvGrpSpPr>
          <p:grpSpPr>
            <a:xfrm>
              <a:off x="400681" y="2837806"/>
              <a:ext cx="3219372" cy="595311"/>
              <a:chOff x="1583251" y="3296092"/>
              <a:chExt cx="3587074" cy="705202"/>
            </a:xfrm>
          </p:grpSpPr>
          <p:sp>
            <p:nvSpPr>
              <p:cNvPr id="5" name="Rectangle 4">
                <a:extLst>
                  <a:ext uri="{FF2B5EF4-FFF2-40B4-BE49-F238E27FC236}">
                    <a16:creationId xmlns:a16="http://schemas.microsoft.com/office/drawing/2014/main" id="{397BA51F-3A14-5445-AC5A-A85A788A4737}"/>
                  </a:ext>
                </a:extLst>
              </p:cNvPr>
              <p:cNvSpPr/>
              <p:nvPr/>
            </p:nvSpPr>
            <p:spPr>
              <a:xfrm>
                <a:off x="2313169"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 name="Rectangle 5">
                <a:extLst>
                  <a:ext uri="{FF2B5EF4-FFF2-40B4-BE49-F238E27FC236}">
                    <a16:creationId xmlns:a16="http://schemas.microsoft.com/office/drawing/2014/main" id="{C024BE10-D884-3E47-9345-619AEBBCBD02}"/>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a:extLst>
                  <a:ext uri="{FF2B5EF4-FFF2-40B4-BE49-F238E27FC236}">
                    <a16:creationId xmlns:a16="http://schemas.microsoft.com/office/drawing/2014/main" id="{475A0D27-2FD2-E545-A155-D9653A7F6198}"/>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a:extLst>
                  <a:ext uri="{FF2B5EF4-FFF2-40B4-BE49-F238E27FC236}">
                    <a16:creationId xmlns:a16="http://schemas.microsoft.com/office/drawing/2014/main" id="{6CC950C8-7034-B148-A0B9-9FB703A6AB69}"/>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a:extLst>
                  <a:ext uri="{FF2B5EF4-FFF2-40B4-BE49-F238E27FC236}">
                    <a16:creationId xmlns:a16="http://schemas.microsoft.com/office/drawing/2014/main" id="{240153D1-FAFD-EE47-A602-4F534EC1666F}"/>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0" name="Group 9">
              <a:extLst>
                <a:ext uri="{FF2B5EF4-FFF2-40B4-BE49-F238E27FC236}">
                  <a16:creationId xmlns:a16="http://schemas.microsoft.com/office/drawing/2014/main" id="{52306CEE-1B26-A840-9A6B-BB0C7D3197F3}"/>
                </a:ext>
              </a:extLst>
            </p:cNvPr>
            <p:cNvGrpSpPr/>
            <p:nvPr/>
          </p:nvGrpSpPr>
          <p:grpSpPr>
            <a:xfrm>
              <a:off x="400681" y="3578127"/>
              <a:ext cx="3219372" cy="595311"/>
              <a:chOff x="1583251" y="3296092"/>
              <a:chExt cx="3587074" cy="705202"/>
            </a:xfrm>
          </p:grpSpPr>
          <p:sp>
            <p:nvSpPr>
              <p:cNvPr id="11" name="Rectangle 10">
                <a:extLst>
                  <a:ext uri="{FF2B5EF4-FFF2-40B4-BE49-F238E27FC236}">
                    <a16:creationId xmlns:a16="http://schemas.microsoft.com/office/drawing/2014/main" id="{2D884723-5489-D848-ACF3-051C1462706C}"/>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2" name="Rectangle 11">
                <a:extLst>
                  <a:ext uri="{FF2B5EF4-FFF2-40B4-BE49-F238E27FC236}">
                    <a16:creationId xmlns:a16="http://schemas.microsoft.com/office/drawing/2014/main" id="{14EBD7B4-56BE-9543-96D8-D64D35FC14DF}"/>
                  </a:ext>
                </a:extLst>
              </p:cNvPr>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3" name="Rectangle 12">
                <a:extLst>
                  <a:ext uri="{FF2B5EF4-FFF2-40B4-BE49-F238E27FC236}">
                    <a16:creationId xmlns:a16="http://schemas.microsoft.com/office/drawing/2014/main" id="{C6EAD25A-C155-E944-9906-22CD49ECBBA0}"/>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4" name="Rectangle 13">
                <a:extLst>
                  <a:ext uri="{FF2B5EF4-FFF2-40B4-BE49-F238E27FC236}">
                    <a16:creationId xmlns:a16="http://schemas.microsoft.com/office/drawing/2014/main" id="{1E2B06E8-7558-E249-B630-34912DBCFA2A}"/>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5" name="Rectangle 14">
                <a:extLst>
                  <a:ext uri="{FF2B5EF4-FFF2-40B4-BE49-F238E27FC236}">
                    <a16:creationId xmlns:a16="http://schemas.microsoft.com/office/drawing/2014/main" id="{FEF5221D-76FF-784D-B404-8DD086024E85}"/>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6" name="Group 15">
              <a:extLst>
                <a:ext uri="{FF2B5EF4-FFF2-40B4-BE49-F238E27FC236}">
                  <a16:creationId xmlns:a16="http://schemas.microsoft.com/office/drawing/2014/main" id="{E464150F-840A-EC47-B85B-ECCE16BDD437}"/>
                </a:ext>
              </a:extLst>
            </p:cNvPr>
            <p:cNvGrpSpPr/>
            <p:nvPr/>
          </p:nvGrpSpPr>
          <p:grpSpPr>
            <a:xfrm>
              <a:off x="400681" y="4918223"/>
              <a:ext cx="3219372" cy="595311"/>
              <a:chOff x="1583251" y="3296092"/>
              <a:chExt cx="3587074" cy="705202"/>
            </a:xfrm>
          </p:grpSpPr>
          <p:sp>
            <p:nvSpPr>
              <p:cNvPr id="17" name="Rectangle 16">
                <a:extLst>
                  <a:ext uri="{FF2B5EF4-FFF2-40B4-BE49-F238E27FC236}">
                    <a16:creationId xmlns:a16="http://schemas.microsoft.com/office/drawing/2014/main" id="{6E104752-5A4B-BC4E-95AF-412378EC5D83}"/>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8" name="Rectangle 17">
                <a:extLst>
                  <a:ext uri="{FF2B5EF4-FFF2-40B4-BE49-F238E27FC236}">
                    <a16:creationId xmlns:a16="http://schemas.microsoft.com/office/drawing/2014/main" id="{DFFFEC9F-151C-0641-A5CB-48D55C3D1F18}"/>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9" name="Rectangle 18">
                <a:extLst>
                  <a:ext uri="{FF2B5EF4-FFF2-40B4-BE49-F238E27FC236}">
                    <a16:creationId xmlns:a16="http://schemas.microsoft.com/office/drawing/2014/main" id="{7D335A87-3567-0F46-90C0-A74BBCD2130F}"/>
                  </a:ext>
                </a:extLst>
              </p:cNvPr>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0" name="Rectangle 19">
                <a:extLst>
                  <a:ext uri="{FF2B5EF4-FFF2-40B4-BE49-F238E27FC236}">
                    <a16:creationId xmlns:a16="http://schemas.microsoft.com/office/drawing/2014/main" id="{BC71EE8D-E526-3149-9D24-591850DC09AE}"/>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1" name="Rectangle 20">
                <a:extLst>
                  <a:ext uri="{FF2B5EF4-FFF2-40B4-BE49-F238E27FC236}">
                    <a16:creationId xmlns:a16="http://schemas.microsoft.com/office/drawing/2014/main" id="{D74E5EA6-0FDF-7344-A51E-D21EB97CAA5D}"/>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2" name="Group 21">
              <a:extLst>
                <a:ext uri="{FF2B5EF4-FFF2-40B4-BE49-F238E27FC236}">
                  <a16:creationId xmlns:a16="http://schemas.microsoft.com/office/drawing/2014/main" id="{950A0E54-6C5B-204E-A219-ECEC65FA097F}"/>
                </a:ext>
              </a:extLst>
            </p:cNvPr>
            <p:cNvGrpSpPr/>
            <p:nvPr/>
          </p:nvGrpSpPr>
          <p:grpSpPr>
            <a:xfrm>
              <a:off x="406798" y="5648473"/>
              <a:ext cx="3219372" cy="595311"/>
              <a:chOff x="1583251" y="3296092"/>
              <a:chExt cx="3587074" cy="705202"/>
            </a:xfrm>
          </p:grpSpPr>
          <p:sp>
            <p:nvSpPr>
              <p:cNvPr id="23" name="Rectangle 22">
                <a:extLst>
                  <a:ext uri="{FF2B5EF4-FFF2-40B4-BE49-F238E27FC236}">
                    <a16:creationId xmlns:a16="http://schemas.microsoft.com/office/drawing/2014/main" id="{F289EC31-9415-F847-AF8F-B9FF4F3D98D2}"/>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4" name="Rectangle 23">
                <a:extLst>
                  <a:ext uri="{FF2B5EF4-FFF2-40B4-BE49-F238E27FC236}">
                    <a16:creationId xmlns:a16="http://schemas.microsoft.com/office/drawing/2014/main" id="{570893E8-F5FB-3741-BC42-5FFDEEDFFB73}"/>
                  </a:ext>
                </a:extLst>
              </p:cNvPr>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5" name="Rectangle 24">
                <a:extLst>
                  <a:ext uri="{FF2B5EF4-FFF2-40B4-BE49-F238E27FC236}">
                    <a16:creationId xmlns:a16="http://schemas.microsoft.com/office/drawing/2014/main" id="{95C6CA9B-2628-F542-AC7A-400131167500}"/>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6" name="Rectangle 25">
                <a:extLst>
                  <a:ext uri="{FF2B5EF4-FFF2-40B4-BE49-F238E27FC236}">
                    <a16:creationId xmlns:a16="http://schemas.microsoft.com/office/drawing/2014/main" id="{A71B0DAA-A720-974D-BBA6-4FF57408F164}"/>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7" name="Rectangle 26">
                <a:extLst>
                  <a:ext uri="{FF2B5EF4-FFF2-40B4-BE49-F238E27FC236}">
                    <a16:creationId xmlns:a16="http://schemas.microsoft.com/office/drawing/2014/main" id="{BF5C6B7B-10BD-E947-A4A8-A912742C07B1}"/>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8" name="Group 27">
              <a:extLst>
                <a:ext uri="{FF2B5EF4-FFF2-40B4-BE49-F238E27FC236}">
                  <a16:creationId xmlns:a16="http://schemas.microsoft.com/office/drawing/2014/main" id="{B6A237B2-0D2D-E44A-B9F1-A7550DB9F112}"/>
                </a:ext>
              </a:extLst>
            </p:cNvPr>
            <p:cNvGrpSpPr/>
            <p:nvPr/>
          </p:nvGrpSpPr>
          <p:grpSpPr>
            <a:xfrm>
              <a:off x="5179629" y="2837805"/>
              <a:ext cx="3219372" cy="595311"/>
              <a:chOff x="1583251" y="3296092"/>
              <a:chExt cx="3587074" cy="705202"/>
            </a:xfrm>
          </p:grpSpPr>
          <p:sp>
            <p:nvSpPr>
              <p:cNvPr id="29" name="Rectangle 28">
                <a:extLst>
                  <a:ext uri="{FF2B5EF4-FFF2-40B4-BE49-F238E27FC236}">
                    <a16:creationId xmlns:a16="http://schemas.microsoft.com/office/drawing/2014/main" id="{30BB93CE-F625-3A47-853D-9C260753CAB0}"/>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0" name="Rectangle 29">
                <a:extLst>
                  <a:ext uri="{FF2B5EF4-FFF2-40B4-BE49-F238E27FC236}">
                    <a16:creationId xmlns:a16="http://schemas.microsoft.com/office/drawing/2014/main" id="{747BBCAF-7E27-8F48-BC95-03B409FA75A9}"/>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1" name="Rectangle 30">
                <a:extLst>
                  <a:ext uri="{FF2B5EF4-FFF2-40B4-BE49-F238E27FC236}">
                    <a16:creationId xmlns:a16="http://schemas.microsoft.com/office/drawing/2014/main" id="{AB83A60D-5622-7E4B-A546-EAC8397A203F}"/>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2" name="Rectangle 31">
                <a:extLst>
                  <a:ext uri="{FF2B5EF4-FFF2-40B4-BE49-F238E27FC236}">
                    <a16:creationId xmlns:a16="http://schemas.microsoft.com/office/drawing/2014/main" id="{C390F124-2E59-9E43-A98C-918F997A3692}"/>
                  </a:ext>
                </a:extLst>
              </p:cNvPr>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3" name="Rectangle 32">
                <a:extLst>
                  <a:ext uri="{FF2B5EF4-FFF2-40B4-BE49-F238E27FC236}">
                    <a16:creationId xmlns:a16="http://schemas.microsoft.com/office/drawing/2014/main" id="{4970945C-1865-714E-951C-C62139A94F14}"/>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34" name="Group 33">
              <a:extLst>
                <a:ext uri="{FF2B5EF4-FFF2-40B4-BE49-F238E27FC236}">
                  <a16:creationId xmlns:a16="http://schemas.microsoft.com/office/drawing/2014/main" id="{B78856A6-3765-6E4F-A11E-00E24E6E446C}"/>
                </a:ext>
              </a:extLst>
            </p:cNvPr>
            <p:cNvGrpSpPr/>
            <p:nvPr/>
          </p:nvGrpSpPr>
          <p:grpSpPr>
            <a:xfrm>
              <a:off x="5179629" y="3568056"/>
              <a:ext cx="3219372" cy="595311"/>
              <a:chOff x="1583251" y="3296092"/>
              <a:chExt cx="3587074" cy="705202"/>
            </a:xfrm>
          </p:grpSpPr>
          <p:sp>
            <p:nvSpPr>
              <p:cNvPr id="35" name="Rectangle 34">
                <a:extLst>
                  <a:ext uri="{FF2B5EF4-FFF2-40B4-BE49-F238E27FC236}">
                    <a16:creationId xmlns:a16="http://schemas.microsoft.com/office/drawing/2014/main" id="{D64EBFCB-FD15-D64D-9608-69F5181BA5F0}"/>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6" name="Rectangle 35">
                <a:extLst>
                  <a:ext uri="{FF2B5EF4-FFF2-40B4-BE49-F238E27FC236}">
                    <a16:creationId xmlns:a16="http://schemas.microsoft.com/office/drawing/2014/main" id="{CA70E0D6-908D-7C4F-8603-0A546492C038}"/>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7" name="Rectangle 36">
                <a:extLst>
                  <a:ext uri="{FF2B5EF4-FFF2-40B4-BE49-F238E27FC236}">
                    <a16:creationId xmlns:a16="http://schemas.microsoft.com/office/drawing/2014/main" id="{30A7425B-5ABB-2447-8CE8-D53659B055A2}"/>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8" name="Rectangle 37">
                <a:extLst>
                  <a:ext uri="{FF2B5EF4-FFF2-40B4-BE49-F238E27FC236}">
                    <a16:creationId xmlns:a16="http://schemas.microsoft.com/office/drawing/2014/main" id="{ABDD04CA-2C57-1948-8075-07D4B6412BFF}"/>
                  </a:ext>
                </a:extLst>
              </p:cNvPr>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9" name="Rectangle 38">
                <a:extLst>
                  <a:ext uri="{FF2B5EF4-FFF2-40B4-BE49-F238E27FC236}">
                    <a16:creationId xmlns:a16="http://schemas.microsoft.com/office/drawing/2014/main" id="{6734D6C2-EB64-BE4F-A708-61A389C26B35}"/>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40" name="Group 39">
              <a:extLst>
                <a:ext uri="{FF2B5EF4-FFF2-40B4-BE49-F238E27FC236}">
                  <a16:creationId xmlns:a16="http://schemas.microsoft.com/office/drawing/2014/main" id="{2876963C-4DC3-AB48-A2D8-AFEAF5B015F8}"/>
                </a:ext>
              </a:extLst>
            </p:cNvPr>
            <p:cNvGrpSpPr/>
            <p:nvPr/>
          </p:nvGrpSpPr>
          <p:grpSpPr>
            <a:xfrm>
              <a:off x="5179629" y="4918222"/>
              <a:ext cx="3219372" cy="595311"/>
              <a:chOff x="1583251" y="3296092"/>
              <a:chExt cx="3587074" cy="705202"/>
            </a:xfrm>
          </p:grpSpPr>
          <p:sp>
            <p:nvSpPr>
              <p:cNvPr id="41" name="Rectangle 40">
                <a:extLst>
                  <a:ext uri="{FF2B5EF4-FFF2-40B4-BE49-F238E27FC236}">
                    <a16:creationId xmlns:a16="http://schemas.microsoft.com/office/drawing/2014/main" id="{E3456504-E5D1-0242-B549-4DD0BC205426}"/>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42" name="Rectangle 41">
                <a:extLst>
                  <a:ext uri="{FF2B5EF4-FFF2-40B4-BE49-F238E27FC236}">
                    <a16:creationId xmlns:a16="http://schemas.microsoft.com/office/drawing/2014/main" id="{A5D120B2-6B33-5441-928F-0B52D8AC6B33}"/>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43" name="Rectangle 42">
                <a:extLst>
                  <a:ext uri="{FF2B5EF4-FFF2-40B4-BE49-F238E27FC236}">
                    <a16:creationId xmlns:a16="http://schemas.microsoft.com/office/drawing/2014/main" id="{ADB3F137-266C-B941-BDE0-652E2948ECB2}"/>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44" name="Rectangle 43">
                <a:extLst>
                  <a:ext uri="{FF2B5EF4-FFF2-40B4-BE49-F238E27FC236}">
                    <a16:creationId xmlns:a16="http://schemas.microsoft.com/office/drawing/2014/main" id="{80238645-048F-7E4A-9399-C00686A0A111}"/>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45" name="Rectangle 44">
                <a:extLst>
                  <a:ext uri="{FF2B5EF4-FFF2-40B4-BE49-F238E27FC236}">
                    <a16:creationId xmlns:a16="http://schemas.microsoft.com/office/drawing/2014/main" id="{EF119001-67A7-5F41-AD37-3AE94BDEDBED}"/>
                  </a:ext>
                </a:extLst>
              </p:cNvPr>
              <p:cNvSpPr/>
              <p:nvPr/>
            </p:nvSpPr>
            <p:spPr>
              <a:xfrm>
                <a:off x="4465124"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46" name="Group 45">
              <a:extLst>
                <a:ext uri="{FF2B5EF4-FFF2-40B4-BE49-F238E27FC236}">
                  <a16:creationId xmlns:a16="http://schemas.microsoft.com/office/drawing/2014/main" id="{B2224EFF-0A7A-B44C-A8E8-9CCE7534A296}"/>
                </a:ext>
              </a:extLst>
            </p:cNvPr>
            <p:cNvGrpSpPr/>
            <p:nvPr/>
          </p:nvGrpSpPr>
          <p:grpSpPr>
            <a:xfrm>
              <a:off x="5179629" y="5658543"/>
              <a:ext cx="3219372" cy="595311"/>
              <a:chOff x="1583251" y="3296092"/>
              <a:chExt cx="3587074" cy="705202"/>
            </a:xfrm>
          </p:grpSpPr>
          <p:sp>
            <p:nvSpPr>
              <p:cNvPr id="47" name="Rectangle 46">
                <a:extLst>
                  <a:ext uri="{FF2B5EF4-FFF2-40B4-BE49-F238E27FC236}">
                    <a16:creationId xmlns:a16="http://schemas.microsoft.com/office/drawing/2014/main" id="{EE440AA5-FC11-8C48-B1E7-1972EEE75621}"/>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48" name="Rectangle 47">
                <a:extLst>
                  <a:ext uri="{FF2B5EF4-FFF2-40B4-BE49-F238E27FC236}">
                    <a16:creationId xmlns:a16="http://schemas.microsoft.com/office/drawing/2014/main" id="{D3F8F8EA-2F92-F04D-B5E0-2219206AE66A}"/>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49" name="Rectangle 48">
                <a:extLst>
                  <a:ext uri="{FF2B5EF4-FFF2-40B4-BE49-F238E27FC236}">
                    <a16:creationId xmlns:a16="http://schemas.microsoft.com/office/drawing/2014/main" id="{9235FC50-8020-3143-8B9F-44C3C01083EF}"/>
                  </a:ext>
                </a:extLst>
              </p:cNvPr>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50" name="Rectangle 49">
                <a:extLst>
                  <a:ext uri="{FF2B5EF4-FFF2-40B4-BE49-F238E27FC236}">
                    <a16:creationId xmlns:a16="http://schemas.microsoft.com/office/drawing/2014/main" id="{78EDDD2A-8246-4C48-9ABA-6518C320FB64}"/>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51" name="Rectangle 50">
                <a:extLst>
                  <a:ext uri="{FF2B5EF4-FFF2-40B4-BE49-F238E27FC236}">
                    <a16:creationId xmlns:a16="http://schemas.microsoft.com/office/drawing/2014/main" id="{30A00124-C77F-9747-ABCE-1FD84E59C894}"/>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grpSp>
          <p:nvGrpSpPr>
            <p:cNvPr id="59" name="Group 58">
              <a:extLst>
                <a:ext uri="{FF2B5EF4-FFF2-40B4-BE49-F238E27FC236}">
                  <a16:creationId xmlns:a16="http://schemas.microsoft.com/office/drawing/2014/main" id="{3BEA175C-260E-9A49-8F7F-BABA8D9E8591}"/>
                </a:ext>
              </a:extLst>
            </p:cNvPr>
            <p:cNvGrpSpPr/>
            <p:nvPr/>
          </p:nvGrpSpPr>
          <p:grpSpPr>
            <a:xfrm>
              <a:off x="400681" y="1538043"/>
              <a:ext cx="3219372" cy="595311"/>
              <a:chOff x="1583251" y="3296092"/>
              <a:chExt cx="3587074" cy="705202"/>
            </a:xfrm>
            <a:solidFill>
              <a:schemeClr val="accent4">
                <a:lumMod val="20000"/>
                <a:lumOff val="80000"/>
              </a:schemeClr>
            </a:solidFill>
          </p:grpSpPr>
          <p:sp>
            <p:nvSpPr>
              <p:cNvPr id="60" name="Rectangle 59">
                <a:extLst>
                  <a:ext uri="{FF2B5EF4-FFF2-40B4-BE49-F238E27FC236}">
                    <a16:creationId xmlns:a16="http://schemas.microsoft.com/office/drawing/2014/main" id="{A90F1F70-88CC-5040-A808-2FEB73F16F32}"/>
                  </a:ext>
                </a:extLst>
              </p:cNvPr>
              <p:cNvSpPr/>
              <p:nvPr/>
            </p:nvSpPr>
            <p:spPr>
              <a:xfrm>
                <a:off x="2313169"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1" name="Rectangle 60">
                <a:extLst>
                  <a:ext uri="{FF2B5EF4-FFF2-40B4-BE49-F238E27FC236}">
                    <a16:creationId xmlns:a16="http://schemas.microsoft.com/office/drawing/2014/main" id="{8963E656-697D-5548-9E5D-0A9CC991C62A}"/>
                  </a:ext>
                </a:extLst>
              </p:cNvPr>
              <p:cNvSpPr/>
              <p:nvPr/>
            </p:nvSpPr>
            <p:spPr>
              <a:xfrm>
                <a:off x="1583251"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2" name="Rectangle 61">
                <a:extLst>
                  <a:ext uri="{FF2B5EF4-FFF2-40B4-BE49-F238E27FC236}">
                    <a16:creationId xmlns:a16="http://schemas.microsoft.com/office/drawing/2014/main" id="{D521CD36-0CB8-AA4D-81C0-DED7DA8B0A14}"/>
                  </a:ext>
                </a:extLst>
              </p:cNvPr>
              <p:cNvSpPr/>
              <p:nvPr/>
            </p:nvSpPr>
            <p:spPr>
              <a:xfrm>
                <a:off x="301219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3" name="Rectangle 62">
                <a:extLst>
                  <a:ext uri="{FF2B5EF4-FFF2-40B4-BE49-F238E27FC236}">
                    <a16:creationId xmlns:a16="http://schemas.microsoft.com/office/drawing/2014/main" id="{C78942CD-95B4-764C-99D9-B250A879937F}"/>
                  </a:ext>
                </a:extLst>
              </p:cNvPr>
              <p:cNvSpPr/>
              <p:nvPr/>
            </p:nvSpPr>
            <p:spPr>
              <a:xfrm>
                <a:off x="373865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4" name="Rectangle 63">
                <a:extLst>
                  <a:ext uri="{FF2B5EF4-FFF2-40B4-BE49-F238E27FC236}">
                    <a16:creationId xmlns:a16="http://schemas.microsoft.com/office/drawing/2014/main" id="{81B068D5-71B3-9744-8334-A60F9829D8D5}"/>
                  </a:ext>
                </a:extLst>
              </p:cNvPr>
              <p:cNvSpPr/>
              <p:nvPr/>
            </p:nvSpPr>
            <p:spPr>
              <a:xfrm>
                <a:off x="4465124"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sp>
        <p:nvSpPr>
          <p:cNvPr id="66" name="TextBox 65">
            <a:extLst>
              <a:ext uri="{FF2B5EF4-FFF2-40B4-BE49-F238E27FC236}">
                <a16:creationId xmlns:a16="http://schemas.microsoft.com/office/drawing/2014/main" id="{FF055BD5-43BE-F84E-8598-EA38C81CFFA0}"/>
              </a:ext>
            </a:extLst>
          </p:cNvPr>
          <p:cNvSpPr txBox="1"/>
          <p:nvPr/>
        </p:nvSpPr>
        <p:spPr>
          <a:xfrm>
            <a:off x="7692010" y="5863149"/>
            <a:ext cx="1180618" cy="461665"/>
          </a:xfrm>
          <a:prstGeom prst="rect">
            <a:avLst/>
          </a:prstGeom>
          <a:noFill/>
        </p:spPr>
        <p:txBody>
          <a:bodyPr wrap="square" rtlCol="0">
            <a:spAutoFit/>
          </a:bodyPr>
          <a:lstStyle/>
          <a:p>
            <a:r>
              <a:rPr lang="en-US" sz="2400" dirty="0"/>
              <a:t>Sorted!</a:t>
            </a:r>
          </a:p>
        </p:txBody>
      </p:sp>
    </p:spTree>
    <p:extLst>
      <p:ext uri="{BB962C8B-B14F-4D97-AF65-F5344CB8AC3E}">
        <p14:creationId xmlns:p14="http://schemas.microsoft.com/office/powerpoint/2010/main" val="406840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19D6-34B9-114C-BFB9-4428D46D1C11}"/>
              </a:ext>
            </a:extLst>
          </p:cNvPr>
          <p:cNvSpPr>
            <a:spLocks noGrp="1"/>
          </p:cNvSpPr>
          <p:nvPr>
            <p:ph type="title"/>
          </p:nvPr>
        </p:nvSpPr>
        <p:spPr/>
        <p:txBody>
          <a:bodyPr/>
          <a:lstStyle/>
          <a:p>
            <a:r>
              <a:rPr lang="en-US" dirty="0"/>
              <a:t>Claim: </a:t>
            </a:r>
            <a:r>
              <a:rPr lang="en-US" dirty="0" err="1"/>
              <a:t>InsertionSort</a:t>
            </a:r>
            <a:r>
              <a:rPr lang="en-US" dirty="0"/>
              <a:t> “works”</a:t>
            </a:r>
          </a:p>
        </p:txBody>
      </p:sp>
      <p:sp>
        <p:nvSpPr>
          <p:cNvPr id="3" name="Content Placeholder 2">
            <a:extLst>
              <a:ext uri="{FF2B5EF4-FFF2-40B4-BE49-F238E27FC236}">
                <a16:creationId xmlns:a16="http://schemas.microsoft.com/office/drawing/2014/main" id="{1C9B2537-0DAA-3A42-BF3B-36F28EA85CC0}"/>
              </a:ext>
            </a:extLst>
          </p:cNvPr>
          <p:cNvSpPr>
            <a:spLocks noGrp="1"/>
          </p:cNvSpPr>
          <p:nvPr>
            <p:ph idx="1"/>
          </p:nvPr>
        </p:nvSpPr>
        <p:spPr/>
        <p:txBody>
          <a:bodyPr/>
          <a:lstStyle/>
          <a:p>
            <a:r>
              <a:rPr lang="en-US" dirty="0"/>
              <a:t>“Proof:” I did it on a bunch of random lists and it always worked:</a:t>
            </a:r>
          </a:p>
        </p:txBody>
      </p:sp>
      <p:pic>
        <p:nvPicPr>
          <p:cNvPr id="5" name="Picture 4">
            <a:extLst>
              <a:ext uri="{FF2B5EF4-FFF2-40B4-BE49-F238E27FC236}">
                <a16:creationId xmlns:a16="http://schemas.microsoft.com/office/drawing/2014/main" id="{DDEB92A2-9647-3947-9631-7B081227FABD}"/>
              </a:ext>
            </a:extLst>
          </p:cNvPr>
          <p:cNvPicPr>
            <a:picLocks noChangeAspect="1"/>
          </p:cNvPicPr>
          <p:nvPr/>
        </p:nvPicPr>
        <p:blipFill>
          <a:blip r:embed="rId2"/>
          <a:stretch>
            <a:fillRect/>
          </a:stretch>
        </p:blipFill>
        <p:spPr>
          <a:xfrm>
            <a:off x="843424" y="2924727"/>
            <a:ext cx="4377818" cy="1589399"/>
          </a:xfrm>
          <a:prstGeom prst="rect">
            <a:avLst/>
          </a:prstGeom>
        </p:spPr>
      </p:pic>
      <p:pic>
        <p:nvPicPr>
          <p:cNvPr id="6" name="Picture 5">
            <a:extLst>
              <a:ext uri="{FF2B5EF4-FFF2-40B4-BE49-F238E27FC236}">
                <a16:creationId xmlns:a16="http://schemas.microsoft.com/office/drawing/2014/main" id="{144C4F62-502F-A345-A6A1-678824FDD5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4708" y="2604083"/>
            <a:ext cx="1079500" cy="5207000"/>
          </a:xfrm>
          <a:prstGeom prst="rect">
            <a:avLst/>
          </a:prstGeom>
        </p:spPr>
      </p:pic>
      <p:pic>
        <p:nvPicPr>
          <p:cNvPr id="7" name="Picture 6">
            <a:extLst>
              <a:ext uri="{FF2B5EF4-FFF2-40B4-BE49-F238E27FC236}">
                <a16:creationId xmlns:a16="http://schemas.microsoft.com/office/drawing/2014/main" id="{49A22145-8650-5D49-BFDE-2369832CC5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0290" y="2604083"/>
            <a:ext cx="1079500" cy="5207000"/>
          </a:xfrm>
          <a:prstGeom prst="rect">
            <a:avLst/>
          </a:prstGeom>
        </p:spPr>
      </p:pic>
      <p:pic>
        <p:nvPicPr>
          <p:cNvPr id="8" name="Picture 7">
            <a:extLst>
              <a:ext uri="{FF2B5EF4-FFF2-40B4-BE49-F238E27FC236}">
                <a16:creationId xmlns:a16="http://schemas.microsoft.com/office/drawing/2014/main" id="{CA1E18E2-6609-704F-8734-802040857B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6017" y="2604083"/>
            <a:ext cx="1079500" cy="5207000"/>
          </a:xfrm>
          <a:prstGeom prst="rect">
            <a:avLst/>
          </a:prstGeom>
        </p:spPr>
      </p:pic>
    </p:spTree>
    <p:extLst>
      <p:ext uri="{BB962C8B-B14F-4D97-AF65-F5344CB8AC3E}">
        <p14:creationId xmlns:p14="http://schemas.microsoft.com/office/powerpoint/2010/main" val="414532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695F6-230E-2348-B19F-A5F2CAFA6E55}"/>
              </a:ext>
            </a:extLst>
          </p:cNvPr>
          <p:cNvSpPr>
            <a:spLocks noGrp="1"/>
          </p:cNvSpPr>
          <p:nvPr>
            <p:ph type="title"/>
          </p:nvPr>
        </p:nvSpPr>
        <p:spPr/>
        <p:txBody>
          <a:bodyPr/>
          <a:lstStyle/>
          <a:p>
            <a:r>
              <a:rPr lang="en-US" dirty="0"/>
              <a:t>What does it mean to “work”?</a:t>
            </a:r>
          </a:p>
        </p:txBody>
      </p:sp>
      <p:sp>
        <p:nvSpPr>
          <p:cNvPr id="3" name="Content Placeholder 2">
            <a:extLst>
              <a:ext uri="{FF2B5EF4-FFF2-40B4-BE49-F238E27FC236}">
                <a16:creationId xmlns:a16="http://schemas.microsoft.com/office/drawing/2014/main" id="{0D5E6FE6-80CC-DE4B-BD80-300E73198044}"/>
              </a:ext>
            </a:extLst>
          </p:cNvPr>
          <p:cNvSpPr>
            <a:spLocks noGrp="1"/>
          </p:cNvSpPr>
          <p:nvPr>
            <p:ph idx="1"/>
          </p:nvPr>
        </p:nvSpPr>
        <p:spPr/>
        <p:txBody>
          <a:bodyPr/>
          <a:lstStyle/>
          <a:p>
            <a:r>
              <a:rPr lang="en-US" dirty="0"/>
              <a:t>Is it enough to be correct on only one input?</a:t>
            </a:r>
          </a:p>
          <a:p>
            <a:r>
              <a:rPr lang="en-US" dirty="0"/>
              <a:t>Is it enough to be correct on most inputs?</a:t>
            </a:r>
          </a:p>
          <a:p>
            <a:endParaRPr lang="en-US" dirty="0"/>
          </a:p>
          <a:p>
            <a:r>
              <a:rPr lang="en-US" dirty="0"/>
              <a:t>In this class, we will use </a:t>
            </a:r>
            <a:r>
              <a:rPr lang="en-US" b="1" dirty="0"/>
              <a:t>worst-case analysis</a:t>
            </a:r>
            <a:r>
              <a:rPr lang="en-US" dirty="0"/>
              <a:t>: </a:t>
            </a:r>
          </a:p>
          <a:p>
            <a:pPr lvl="1"/>
            <a:r>
              <a:rPr lang="en-US" dirty="0">
                <a:solidFill>
                  <a:schemeClr val="accent4"/>
                </a:solidFill>
              </a:rPr>
              <a:t>An algorithm must be correct on </a:t>
            </a:r>
            <a:r>
              <a:rPr lang="en-US" b="1" dirty="0">
                <a:solidFill>
                  <a:schemeClr val="accent4"/>
                </a:solidFill>
              </a:rPr>
              <a:t>all possible</a:t>
            </a:r>
            <a:r>
              <a:rPr lang="en-US" dirty="0">
                <a:solidFill>
                  <a:schemeClr val="accent4"/>
                </a:solidFill>
              </a:rPr>
              <a:t> inputs.</a:t>
            </a:r>
          </a:p>
          <a:p>
            <a:pPr lvl="1"/>
            <a:r>
              <a:rPr lang="en-US" dirty="0">
                <a:solidFill>
                  <a:schemeClr val="accent4"/>
                </a:solidFill>
              </a:rPr>
              <a:t>The running time of an algorithm is the worst possible running time over all inputs.</a:t>
            </a:r>
          </a:p>
        </p:txBody>
      </p:sp>
    </p:spTree>
    <p:extLst>
      <p:ext uri="{BB962C8B-B14F-4D97-AF65-F5344CB8AC3E}">
        <p14:creationId xmlns:p14="http://schemas.microsoft.com/office/powerpoint/2010/main" val="151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6D5F-4BF4-D04F-94E6-00A006376083}"/>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C1C2200C-C762-2F4C-AEF3-21251AE8FA4D}"/>
              </a:ext>
            </a:extLst>
          </p:cNvPr>
          <p:cNvSpPr>
            <a:spLocks noGrp="1"/>
          </p:cNvSpPr>
          <p:nvPr>
            <p:ph idx="1"/>
          </p:nvPr>
        </p:nvSpPr>
        <p:spPr/>
        <p:txBody>
          <a:bodyPr/>
          <a:lstStyle/>
          <a:p>
            <a:r>
              <a:rPr lang="en-US" dirty="0"/>
              <a:t>Please (continue to) send OAE letters to </a:t>
            </a:r>
            <a:r>
              <a:rPr lang="en-US" dirty="0">
                <a:hlinkClick r:id="rId2"/>
              </a:rPr>
              <a:t>cs161-staff-win2324@cs.stanford.edu</a:t>
            </a:r>
            <a:endParaRPr lang="en-US" dirty="0"/>
          </a:p>
          <a:p>
            <a:pPr marL="0" indent="0">
              <a:buNone/>
            </a:pPr>
            <a:endParaRPr lang="en-US" dirty="0"/>
          </a:p>
        </p:txBody>
      </p:sp>
    </p:spTree>
    <p:extLst>
      <p:ext uri="{BB962C8B-B14F-4D97-AF65-F5344CB8AC3E}">
        <p14:creationId xmlns:p14="http://schemas.microsoft.com/office/powerpoint/2010/main" val="3367089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53399"/>
          </a:xfrm>
        </p:spPr>
        <p:txBody>
          <a:bodyPr/>
          <a:lstStyle/>
          <a:p>
            <a:r>
              <a:rPr lang="en-US" dirty="0"/>
              <a:t>Worst-case analysis</a:t>
            </a:r>
          </a:p>
        </p:txBody>
      </p:sp>
      <p:sp>
        <p:nvSpPr>
          <p:cNvPr id="3" name="Content Placeholder 2"/>
          <p:cNvSpPr>
            <a:spLocks noGrp="1"/>
          </p:cNvSpPr>
          <p:nvPr>
            <p:ph idx="1"/>
          </p:nvPr>
        </p:nvSpPr>
        <p:spPr>
          <a:xfrm>
            <a:off x="628650" y="1825624"/>
            <a:ext cx="7886700" cy="4764361"/>
          </a:xfrm>
        </p:spPr>
        <p:txBody>
          <a:bodyPr>
            <a:normAutofit/>
          </a:bodyPr>
          <a:lstStyle/>
          <a:p>
            <a:endParaRPr lang="en-US" dirty="0">
              <a:solidFill>
                <a:schemeClr val="accent1"/>
              </a:solidFill>
            </a:endParaRPr>
          </a:p>
          <a:p>
            <a:endParaRPr lang="en-US" dirty="0">
              <a:solidFill>
                <a:schemeClr val="accent1"/>
              </a:solidFill>
            </a:endParaRPr>
          </a:p>
          <a:p>
            <a:endParaRPr lang="en-US" dirty="0"/>
          </a:p>
          <a:p>
            <a:endParaRPr lang="en-US" dirty="0"/>
          </a:p>
          <a:p>
            <a:endParaRPr lang="en-US" dirty="0"/>
          </a:p>
          <a:p>
            <a:endParaRPr lang="en-US" dirty="0"/>
          </a:p>
          <a:p>
            <a:endParaRPr lang="en-US" dirty="0">
              <a:solidFill>
                <a:schemeClr val="accent1"/>
              </a:solidFill>
            </a:endParaRPr>
          </a:p>
          <a:p>
            <a:r>
              <a:rPr lang="en-US" dirty="0">
                <a:solidFill>
                  <a:schemeClr val="accent1"/>
                </a:solidFill>
              </a:rPr>
              <a:t>Pros: </a:t>
            </a:r>
            <a:r>
              <a:rPr lang="en-US" dirty="0"/>
              <a:t>very strong guarantee</a:t>
            </a:r>
          </a:p>
          <a:p>
            <a:r>
              <a:rPr lang="en-US" dirty="0">
                <a:solidFill>
                  <a:srgbClr val="DE6769"/>
                </a:solidFill>
              </a:rPr>
              <a:t>Cons: </a:t>
            </a:r>
            <a:r>
              <a:rPr lang="en-US" dirty="0"/>
              <a:t>very strong guarantee</a:t>
            </a: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0386" y="2673244"/>
            <a:ext cx="4890910" cy="4192209"/>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2128207"/>
            <a:ext cx="1417933" cy="1955633"/>
          </a:xfrm>
          <a:prstGeom prst="rect">
            <a:avLst/>
          </a:prstGeom>
        </p:spPr>
      </p:pic>
      <p:sp>
        <p:nvSpPr>
          <p:cNvPr id="16" name="TextBox 15"/>
          <p:cNvSpPr txBox="1"/>
          <p:nvPr/>
        </p:nvSpPr>
        <p:spPr>
          <a:xfrm>
            <a:off x="628650" y="4108379"/>
            <a:ext cx="1513490" cy="646331"/>
          </a:xfrm>
          <a:prstGeom prst="rect">
            <a:avLst/>
          </a:prstGeom>
          <a:noFill/>
        </p:spPr>
        <p:txBody>
          <a:bodyPr wrap="square" rtlCol="0">
            <a:spAutoFit/>
          </a:bodyPr>
          <a:lstStyle/>
          <a:p>
            <a:pPr algn="ctr"/>
            <a:r>
              <a:rPr lang="en-US" dirty="0">
                <a:solidFill>
                  <a:schemeClr val="accent4"/>
                </a:solidFill>
              </a:rPr>
              <a:t>Algorithm designer</a:t>
            </a:r>
          </a:p>
        </p:txBody>
      </p:sp>
      <p:sp>
        <p:nvSpPr>
          <p:cNvPr id="17" name="Rectangle 16"/>
          <p:cNvSpPr/>
          <p:nvPr/>
        </p:nvSpPr>
        <p:spPr>
          <a:xfrm>
            <a:off x="2275128" y="2579164"/>
            <a:ext cx="2254469" cy="127700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ourier" charset="0"/>
                <a:ea typeface="Courier" charset="0"/>
                <a:cs typeface="Courier" charset="0"/>
              </a:rPr>
              <a:t>Algorithm:</a:t>
            </a:r>
          </a:p>
          <a:p>
            <a:r>
              <a:rPr lang="en-US" sz="1400" dirty="0">
                <a:solidFill>
                  <a:schemeClr val="tx1"/>
                </a:solidFill>
                <a:latin typeface="Courier" charset="0"/>
                <a:ea typeface="Courier" charset="0"/>
                <a:cs typeface="Courier" charset="0"/>
              </a:rPr>
              <a:t>  Do the thing</a:t>
            </a:r>
          </a:p>
          <a:p>
            <a:r>
              <a:rPr lang="en-US" sz="1400" dirty="0">
                <a:solidFill>
                  <a:schemeClr val="tx1"/>
                </a:solidFill>
                <a:latin typeface="Courier" charset="0"/>
                <a:ea typeface="Courier" charset="0"/>
                <a:cs typeface="Courier" charset="0"/>
              </a:rPr>
              <a:t>  Do the stuff</a:t>
            </a:r>
          </a:p>
          <a:p>
            <a:r>
              <a:rPr lang="en-US" sz="1400" dirty="0">
                <a:solidFill>
                  <a:schemeClr val="tx1"/>
                </a:solidFill>
                <a:latin typeface="Courier" charset="0"/>
                <a:ea typeface="Courier" charset="0"/>
                <a:cs typeface="Courier" charset="0"/>
              </a:rPr>
              <a:t>  Return the answer</a:t>
            </a:r>
          </a:p>
        </p:txBody>
      </p:sp>
      <p:sp>
        <p:nvSpPr>
          <p:cNvPr id="18" name="TextBox 17"/>
          <p:cNvSpPr txBox="1"/>
          <p:nvPr/>
        </p:nvSpPr>
        <p:spPr>
          <a:xfrm>
            <a:off x="1778569" y="2169339"/>
            <a:ext cx="2610722" cy="369332"/>
          </a:xfrm>
          <a:prstGeom prst="rect">
            <a:avLst/>
          </a:prstGeom>
          <a:noFill/>
        </p:spPr>
        <p:txBody>
          <a:bodyPr wrap="square" rtlCol="0">
            <a:spAutoFit/>
          </a:bodyPr>
          <a:lstStyle/>
          <a:p>
            <a:r>
              <a:rPr lang="en-US" dirty="0">
                <a:latin typeface="Comic Sans MS" charset="0"/>
                <a:ea typeface="Comic Sans MS" charset="0"/>
                <a:cs typeface="Comic Sans MS" charset="0"/>
              </a:rPr>
              <a:t>Here is my algorithm!</a:t>
            </a:r>
          </a:p>
        </p:txBody>
      </p:sp>
      <p:sp>
        <p:nvSpPr>
          <p:cNvPr id="19" name="TextBox 18"/>
          <p:cNvSpPr txBox="1"/>
          <p:nvPr/>
        </p:nvSpPr>
        <p:spPr>
          <a:xfrm>
            <a:off x="6667811" y="3217668"/>
            <a:ext cx="2392630" cy="1107996"/>
          </a:xfrm>
          <a:prstGeom prst="rect">
            <a:avLst/>
          </a:prstGeom>
          <a:noFill/>
        </p:spPr>
        <p:txBody>
          <a:bodyPr wrap="square" rtlCol="0">
            <a:spAutoFit/>
          </a:bodyPr>
          <a:lstStyle/>
          <a:p>
            <a:pPr algn="ctr"/>
            <a:r>
              <a:rPr lang="en-US" dirty="0">
                <a:solidFill>
                  <a:srgbClr val="DE6769"/>
                </a:solidFill>
                <a:latin typeface="Copperplate Gothic Bold" charset="0"/>
                <a:ea typeface="Copperplate Gothic Bold" charset="0"/>
                <a:cs typeface="Copperplate Gothic Bold" charset="0"/>
              </a:rPr>
              <a:t>Here is an input!</a:t>
            </a:r>
          </a:p>
          <a:p>
            <a:pPr algn="ctr"/>
            <a:r>
              <a:rPr lang="en-US" sz="1600" dirty="0">
                <a:solidFill>
                  <a:srgbClr val="DE6769"/>
                </a:solidFill>
                <a:latin typeface="Copperplate Gothic Bold" charset="0"/>
                <a:ea typeface="Copperplate Gothic Bold" charset="0"/>
                <a:cs typeface="Copperplate Gothic Bold" charset="0"/>
              </a:rPr>
              <a:t>(Which I designed to be terrible for your algorithm!)</a:t>
            </a:r>
          </a:p>
        </p:txBody>
      </p:sp>
      <p:sp>
        <p:nvSpPr>
          <p:cNvPr id="20" name="TextBox 19">
            <a:extLst>
              <a:ext uri="{FF2B5EF4-FFF2-40B4-BE49-F238E27FC236}">
                <a16:creationId xmlns:a16="http://schemas.microsoft.com/office/drawing/2014/main" id="{4F3AA976-9EBE-7F4E-BDDC-3560FB3058E3}"/>
              </a:ext>
            </a:extLst>
          </p:cNvPr>
          <p:cNvSpPr txBox="1"/>
          <p:nvPr/>
        </p:nvSpPr>
        <p:spPr>
          <a:xfrm>
            <a:off x="693449" y="1232825"/>
            <a:ext cx="5434268" cy="461665"/>
          </a:xfrm>
          <a:prstGeom prst="rect">
            <a:avLst/>
          </a:prstGeom>
          <a:noFill/>
        </p:spPr>
        <p:txBody>
          <a:bodyPr wrap="square" rtlCol="0">
            <a:spAutoFit/>
          </a:bodyPr>
          <a:lstStyle/>
          <a:p>
            <a:r>
              <a:rPr lang="en-US" sz="2400" dirty="0"/>
              <a:t>Think of it like a game:</a:t>
            </a:r>
          </a:p>
        </p:txBody>
      </p:sp>
    </p:spTree>
    <p:extLst>
      <p:ext uri="{BB962C8B-B14F-4D97-AF65-F5344CB8AC3E}">
        <p14:creationId xmlns:p14="http://schemas.microsoft.com/office/powerpoint/2010/main" val="74983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p:bldP spid="17" grpId="0" animBg="1"/>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Sort</a:t>
            </a:r>
          </a:p>
        </p:txBody>
      </p:sp>
      <p:sp>
        <p:nvSpPr>
          <p:cNvPr id="3" name="Content Placeholder 2"/>
          <p:cNvSpPr>
            <a:spLocks noGrp="1"/>
          </p:cNvSpPr>
          <p:nvPr>
            <p:ph idx="1"/>
          </p:nvPr>
        </p:nvSpPr>
        <p:spPr/>
        <p:txBody>
          <a:bodyPr/>
          <a:lstStyle/>
          <a:p>
            <a:pPr marL="514350" indent="-514350">
              <a:buFont typeface="+mj-lt"/>
              <a:buAutoNum type="arabicPeriod"/>
            </a:pPr>
            <a:r>
              <a:rPr lang="en-US" dirty="0"/>
              <a:t>Does it work?</a:t>
            </a:r>
          </a:p>
          <a:p>
            <a:pPr marL="514350" indent="-514350">
              <a:buFont typeface="+mj-lt"/>
              <a:buAutoNum type="arabicPeriod"/>
            </a:pPr>
            <a:r>
              <a:rPr lang="en-US" dirty="0"/>
              <a:t>Is it fast?</a:t>
            </a:r>
          </a:p>
        </p:txBody>
      </p:sp>
      <p:sp>
        <p:nvSpPr>
          <p:cNvPr id="4" name="Down Arrow 3"/>
          <p:cNvSpPr/>
          <p:nvPr/>
        </p:nvSpPr>
        <p:spPr>
          <a:xfrm rot="5400000">
            <a:off x="3563007" y="1637069"/>
            <a:ext cx="536028" cy="788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2739403" y="3462692"/>
            <a:ext cx="640459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Okay, so it’s pretty obvious that it works.</a:t>
            </a:r>
          </a:p>
          <a:p>
            <a:endParaRPr lang="en-US" dirty="0"/>
          </a:p>
          <a:p>
            <a:endParaRPr lang="en-US" dirty="0"/>
          </a:p>
          <a:p>
            <a:r>
              <a:rPr lang="en-US" dirty="0">
                <a:solidFill>
                  <a:schemeClr val="accent4"/>
                </a:solidFill>
              </a:rPr>
              <a:t>HOWEVER!  In the future it won’t be so obvious, so let’s take some time now to see how we would prove this rigorously.</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6846" y="2989096"/>
            <a:ext cx="1192557" cy="1398739"/>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2899" y="4912147"/>
            <a:ext cx="1076504" cy="1327248"/>
          </a:xfrm>
          <a:prstGeom prst="rect">
            <a:avLst/>
          </a:prstGeom>
        </p:spPr>
      </p:pic>
    </p:spTree>
    <p:extLst>
      <p:ext uri="{BB962C8B-B14F-4D97-AF65-F5344CB8AC3E}">
        <p14:creationId xmlns:p14="http://schemas.microsoft.com/office/powerpoint/2010/main" val="12654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698" y="344952"/>
            <a:ext cx="7886700" cy="1325563"/>
          </a:xfrm>
        </p:spPr>
        <p:txBody>
          <a:bodyPr/>
          <a:lstStyle/>
          <a:p>
            <a:r>
              <a:rPr lang="en-US" dirty="0"/>
              <a:t>Why does this work?</a:t>
            </a:r>
          </a:p>
        </p:txBody>
      </p:sp>
      <p:sp>
        <p:nvSpPr>
          <p:cNvPr id="3" name="Content Placeholder 2"/>
          <p:cNvSpPr>
            <a:spLocks noGrp="1"/>
          </p:cNvSpPr>
          <p:nvPr>
            <p:ph idx="1"/>
          </p:nvPr>
        </p:nvSpPr>
        <p:spPr/>
        <p:txBody>
          <a:bodyPr>
            <a:normAutofit lnSpcReduction="10000"/>
          </a:bodyPr>
          <a:lstStyle/>
          <a:p>
            <a:pPr>
              <a:lnSpc>
                <a:spcPts val="4560"/>
              </a:lnSpc>
            </a:pPr>
            <a:r>
              <a:rPr lang="en-US" dirty="0"/>
              <a:t>Say you have a sorted list,                                  ,  and another element         .</a:t>
            </a:r>
          </a:p>
          <a:p>
            <a:pPr marL="0" indent="0">
              <a:buNone/>
            </a:pPr>
            <a:endParaRPr lang="en-US" dirty="0"/>
          </a:p>
          <a:p>
            <a:pPr>
              <a:lnSpc>
                <a:spcPts val="4860"/>
              </a:lnSpc>
            </a:pPr>
            <a:r>
              <a:rPr lang="en-US" dirty="0"/>
              <a:t>Insert         right after the largest thing that’s still smaller than        .  (Aka, right after        ). </a:t>
            </a:r>
          </a:p>
          <a:p>
            <a:pPr>
              <a:lnSpc>
                <a:spcPts val="4860"/>
              </a:lnSpc>
            </a:pPr>
            <a:endParaRPr lang="en-US" dirty="0"/>
          </a:p>
          <a:p>
            <a:r>
              <a:rPr lang="en-US" dirty="0"/>
              <a:t>Then you get a sorted list:</a:t>
            </a:r>
          </a:p>
          <a:p>
            <a:endParaRPr lang="en-US" dirty="0"/>
          </a:p>
        </p:txBody>
      </p:sp>
      <p:grpSp>
        <p:nvGrpSpPr>
          <p:cNvPr id="8" name="Group 7"/>
          <p:cNvGrpSpPr/>
          <p:nvPr/>
        </p:nvGrpSpPr>
        <p:grpSpPr>
          <a:xfrm>
            <a:off x="4759570" y="1825625"/>
            <a:ext cx="2555424" cy="634597"/>
            <a:chOff x="367101" y="5213059"/>
            <a:chExt cx="2366496" cy="563564"/>
          </a:xfrm>
        </p:grpSpPr>
        <p:sp>
          <p:nvSpPr>
            <p:cNvPr id="4" name="Rectangle 3"/>
            <p:cNvSpPr/>
            <p:nvPr/>
          </p:nvSpPr>
          <p:spPr>
            <a:xfrm>
              <a:off x="970940" y="5213059"/>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5" name="Rectangle 4"/>
            <p:cNvSpPr/>
            <p:nvPr/>
          </p:nvSpPr>
          <p:spPr>
            <a:xfrm>
              <a:off x="367101"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 name="Rectangle 5"/>
            <p:cNvSpPr/>
            <p:nvPr/>
          </p:nvSpPr>
          <p:spPr>
            <a:xfrm>
              <a:off x="1549221"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p:cNvSpPr/>
            <p:nvPr/>
          </p:nvSpPr>
          <p:spPr>
            <a:xfrm>
              <a:off x="2150205"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sp>
        <p:nvSpPr>
          <p:cNvPr id="9" name="Rectangle 8"/>
          <p:cNvSpPr/>
          <p:nvPr/>
        </p:nvSpPr>
        <p:spPr>
          <a:xfrm>
            <a:off x="3527533" y="2494298"/>
            <a:ext cx="512380" cy="532682"/>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0" name="Rectangle 9"/>
          <p:cNvSpPr/>
          <p:nvPr/>
        </p:nvSpPr>
        <p:spPr>
          <a:xfrm>
            <a:off x="1876869" y="3652336"/>
            <a:ext cx="503724" cy="609965"/>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nvGrpSpPr>
          <p:cNvPr id="11" name="Group 10"/>
          <p:cNvGrpSpPr/>
          <p:nvPr/>
        </p:nvGrpSpPr>
        <p:grpSpPr>
          <a:xfrm>
            <a:off x="4820362" y="5545082"/>
            <a:ext cx="1484692" cy="631881"/>
            <a:chOff x="367101" y="5213059"/>
            <a:chExt cx="1187231" cy="563564"/>
          </a:xfrm>
        </p:grpSpPr>
        <p:sp>
          <p:nvSpPr>
            <p:cNvPr id="12" name="Rectangle 11"/>
            <p:cNvSpPr/>
            <p:nvPr/>
          </p:nvSpPr>
          <p:spPr>
            <a:xfrm>
              <a:off x="970940" y="5213059"/>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3" name="Rectangle 12"/>
            <p:cNvSpPr/>
            <p:nvPr/>
          </p:nvSpPr>
          <p:spPr>
            <a:xfrm>
              <a:off x="367101"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grpSp>
      <p:sp>
        <p:nvSpPr>
          <p:cNvPr id="16" name="Rectangle 15"/>
          <p:cNvSpPr/>
          <p:nvPr/>
        </p:nvSpPr>
        <p:spPr>
          <a:xfrm>
            <a:off x="7068107" y="5545082"/>
            <a:ext cx="729561" cy="631880"/>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7" name="Rectangle 16"/>
          <p:cNvSpPr/>
          <p:nvPr/>
        </p:nvSpPr>
        <p:spPr>
          <a:xfrm>
            <a:off x="7797668" y="5545082"/>
            <a:ext cx="729561" cy="631880"/>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8" name="Rectangle 17"/>
          <p:cNvSpPr/>
          <p:nvPr/>
        </p:nvSpPr>
        <p:spPr>
          <a:xfrm>
            <a:off x="6302701" y="5545083"/>
            <a:ext cx="745721" cy="631879"/>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9" name="Rectangle 18"/>
          <p:cNvSpPr/>
          <p:nvPr/>
        </p:nvSpPr>
        <p:spPr>
          <a:xfrm>
            <a:off x="2836927" y="4313617"/>
            <a:ext cx="505364" cy="55052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0" name="Rectangle 19"/>
          <p:cNvSpPr/>
          <p:nvPr/>
        </p:nvSpPr>
        <p:spPr>
          <a:xfrm>
            <a:off x="5998143" y="4293435"/>
            <a:ext cx="492651" cy="55052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Tree>
    <p:extLst>
      <p:ext uri="{BB962C8B-B14F-4D97-AF65-F5344CB8AC3E}">
        <p14:creationId xmlns:p14="http://schemas.microsoft.com/office/powerpoint/2010/main" val="53887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10"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592"/>
            <a:ext cx="7886700" cy="727074"/>
          </a:xfrm>
        </p:spPr>
        <p:txBody>
          <a:bodyPr>
            <a:normAutofit/>
          </a:bodyPr>
          <a:lstStyle/>
          <a:p>
            <a:r>
              <a:rPr lang="en-US" dirty="0"/>
              <a:t>So just use this logic at every step.</a:t>
            </a:r>
          </a:p>
        </p:txBody>
      </p:sp>
      <p:sp>
        <p:nvSpPr>
          <p:cNvPr id="14" name="TextBox 13"/>
          <p:cNvSpPr txBox="1"/>
          <p:nvPr/>
        </p:nvSpPr>
        <p:spPr>
          <a:xfrm>
            <a:off x="3422691" y="1099419"/>
            <a:ext cx="4461642" cy="369332"/>
          </a:xfrm>
          <a:prstGeom prst="rect">
            <a:avLst/>
          </a:prstGeom>
          <a:noFill/>
        </p:spPr>
        <p:txBody>
          <a:bodyPr wrap="square" rtlCol="0">
            <a:spAutoFit/>
          </a:bodyPr>
          <a:lstStyle/>
          <a:p>
            <a:r>
              <a:rPr lang="en-US"/>
              <a:t>The first element, [6], makes up a sorted list.</a:t>
            </a:r>
          </a:p>
        </p:txBody>
      </p:sp>
      <p:sp>
        <p:nvSpPr>
          <p:cNvPr id="52" name="TextBox 51"/>
          <p:cNvSpPr txBox="1"/>
          <p:nvPr/>
        </p:nvSpPr>
        <p:spPr>
          <a:xfrm>
            <a:off x="3940983" y="1576125"/>
            <a:ext cx="4606638" cy="646331"/>
          </a:xfrm>
          <a:prstGeom prst="rect">
            <a:avLst/>
          </a:prstGeom>
          <a:noFill/>
        </p:spPr>
        <p:txBody>
          <a:bodyPr wrap="square" rtlCol="0">
            <a:spAutoFit/>
          </a:bodyPr>
          <a:lstStyle/>
          <a:p>
            <a:r>
              <a:rPr lang="en-US" dirty="0">
                <a:solidFill>
                  <a:schemeClr val="accent1"/>
                </a:solidFill>
              </a:rPr>
              <a:t>So correctly inserting 4 into the list [6] means that [4,6] becomes a sorted list.</a:t>
            </a:r>
          </a:p>
        </p:txBody>
      </p:sp>
      <p:sp>
        <p:nvSpPr>
          <p:cNvPr id="53" name="TextBox 52"/>
          <p:cNvSpPr txBox="1"/>
          <p:nvPr/>
        </p:nvSpPr>
        <p:spPr>
          <a:xfrm>
            <a:off x="3432482" y="2406026"/>
            <a:ext cx="4461642" cy="646331"/>
          </a:xfrm>
          <a:prstGeom prst="rect">
            <a:avLst/>
          </a:prstGeom>
          <a:noFill/>
        </p:spPr>
        <p:txBody>
          <a:bodyPr wrap="square" rtlCol="0">
            <a:spAutoFit/>
          </a:bodyPr>
          <a:lstStyle/>
          <a:p>
            <a:r>
              <a:rPr lang="en-US" dirty="0"/>
              <a:t>The first </a:t>
            </a:r>
            <a:r>
              <a:rPr lang="en-US"/>
              <a:t>two elements, [4,6], make </a:t>
            </a:r>
            <a:r>
              <a:rPr lang="en-US" dirty="0"/>
              <a:t>up a sorted list.</a:t>
            </a:r>
          </a:p>
        </p:txBody>
      </p:sp>
      <p:sp>
        <p:nvSpPr>
          <p:cNvPr id="54" name="TextBox 53"/>
          <p:cNvSpPr txBox="1"/>
          <p:nvPr/>
        </p:nvSpPr>
        <p:spPr>
          <a:xfrm>
            <a:off x="3432482" y="3816992"/>
            <a:ext cx="4461642" cy="646331"/>
          </a:xfrm>
          <a:prstGeom prst="rect">
            <a:avLst/>
          </a:prstGeom>
          <a:noFill/>
        </p:spPr>
        <p:txBody>
          <a:bodyPr wrap="square" rtlCol="0">
            <a:spAutoFit/>
          </a:bodyPr>
          <a:lstStyle/>
          <a:p>
            <a:r>
              <a:rPr lang="en-US" dirty="0"/>
              <a:t>The first three elements, [3,4,6], make up a sorted list.</a:t>
            </a:r>
          </a:p>
        </p:txBody>
      </p:sp>
      <p:sp>
        <p:nvSpPr>
          <p:cNvPr id="55" name="TextBox 54"/>
          <p:cNvSpPr txBox="1"/>
          <p:nvPr/>
        </p:nvSpPr>
        <p:spPr>
          <a:xfrm>
            <a:off x="4162098" y="3109563"/>
            <a:ext cx="4729655" cy="646331"/>
          </a:xfrm>
          <a:prstGeom prst="rect">
            <a:avLst/>
          </a:prstGeom>
          <a:noFill/>
        </p:spPr>
        <p:txBody>
          <a:bodyPr wrap="square" rtlCol="0">
            <a:spAutoFit/>
          </a:bodyPr>
          <a:lstStyle/>
          <a:p>
            <a:r>
              <a:rPr lang="en-US" dirty="0">
                <a:solidFill>
                  <a:schemeClr val="accent1"/>
                </a:solidFill>
              </a:rPr>
              <a:t>So correctly inserting 3 into the list [4,6] means that [3,4,6] becomes a sorted list.</a:t>
            </a:r>
          </a:p>
        </p:txBody>
      </p:sp>
      <p:sp>
        <p:nvSpPr>
          <p:cNvPr id="62" name="TextBox 61"/>
          <p:cNvSpPr txBox="1"/>
          <p:nvPr/>
        </p:nvSpPr>
        <p:spPr>
          <a:xfrm>
            <a:off x="4083270" y="4542639"/>
            <a:ext cx="4887310" cy="646331"/>
          </a:xfrm>
          <a:prstGeom prst="rect">
            <a:avLst/>
          </a:prstGeom>
          <a:noFill/>
        </p:spPr>
        <p:txBody>
          <a:bodyPr wrap="square" rtlCol="0">
            <a:spAutoFit/>
          </a:bodyPr>
          <a:lstStyle/>
          <a:p>
            <a:r>
              <a:rPr lang="en-US" dirty="0">
                <a:solidFill>
                  <a:schemeClr val="accent1"/>
                </a:solidFill>
              </a:rPr>
              <a:t>So correctly inserting 8 into the list [3,4,6] means that [3,4,6,8] becomes a sorted list.</a:t>
            </a:r>
          </a:p>
        </p:txBody>
      </p:sp>
      <p:sp>
        <p:nvSpPr>
          <p:cNvPr id="63" name="TextBox 62"/>
          <p:cNvSpPr txBox="1"/>
          <p:nvPr/>
        </p:nvSpPr>
        <p:spPr>
          <a:xfrm>
            <a:off x="3432482" y="5213059"/>
            <a:ext cx="4461642" cy="646331"/>
          </a:xfrm>
          <a:prstGeom prst="rect">
            <a:avLst/>
          </a:prstGeom>
          <a:noFill/>
        </p:spPr>
        <p:txBody>
          <a:bodyPr wrap="square" rtlCol="0">
            <a:spAutoFit/>
          </a:bodyPr>
          <a:lstStyle/>
          <a:p>
            <a:r>
              <a:rPr lang="en-US" dirty="0"/>
              <a:t>The first four elements, [3,4,6,8], make up a sorted list.</a:t>
            </a:r>
          </a:p>
        </p:txBody>
      </p:sp>
      <p:grpSp>
        <p:nvGrpSpPr>
          <p:cNvPr id="45" name="Group 44"/>
          <p:cNvGrpSpPr/>
          <p:nvPr/>
        </p:nvGrpSpPr>
        <p:grpSpPr>
          <a:xfrm>
            <a:off x="402321" y="1018386"/>
            <a:ext cx="2979504" cy="563564"/>
            <a:chOff x="1573619" y="3296093"/>
            <a:chExt cx="3601610" cy="705201"/>
          </a:xfrm>
        </p:grpSpPr>
        <p:sp>
          <p:nvSpPr>
            <p:cNvPr id="47" name="Rectangle 46"/>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46" name="Rectangle 45"/>
            <p:cNvSpPr/>
            <p:nvPr/>
          </p:nvSpPr>
          <p:spPr>
            <a:xfrm>
              <a:off x="1573619"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48" name="Rectangle 47"/>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49" name="Rectangle 48"/>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50" name="Rectangle 49"/>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5" name="Group 4"/>
          <p:cNvGrpSpPr/>
          <p:nvPr/>
        </p:nvGrpSpPr>
        <p:grpSpPr>
          <a:xfrm>
            <a:off x="1036291" y="1010169"/>
            <a:ext cx="2375664" cy="563564"/>
            <a:chOff x="2303538" y="3296093"/>
            <a:chExt cx="2871691" cy="705201"/>
          </a:xfrm>
        </p:grpSpPr>
        <p:sp>
          <p:nvSpPr>
            <p:cNvPr id="7" name="Rectangle 6"/>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 name="Rectangle 7"/>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 name="Rectangle 8"/>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0" name="Rectangle 9"/>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74" name="Group 73"/>
          <p:cNvGrpSpPr/>
          <p:nvPr/>
        </p:nvGrpSpPr>
        <p:grpSpPr>
          <a:xfrm>
            <a:off x="440492" y="1693520"/>
            <a:ext cx="2967479" cy="563564"/>
            <a:chOff x="1583251" y="3296092"/>
            <a:chExt cx="3587074" cy="705202"/>
          </a:xfrm>
        </p:grpSpPr>
        <p:sp>
          <p:nvSpPr>
            <p:cNvPr id="75" name="Rectangle 74"/>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6" name="Rectangle 75"/>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7" name="Rectangle 7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78" name="Rectangle 7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79" name="Rectangle 7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81" name="Group 80"/>
          <p:cNvGrpSpPr/>
          <p:nvPr/>
        </p:nvGrpSpPr>
        <p:grpSpPr>
          <a:xfrm>
            <a:off x="436435" y="2434570"/>
            <a:ext cx="2971536" cy="563564"/>
            <a:chOff x="1583251" y="3296092"/>
            <a:chExt cx="3591978" cy="705202"/>
          </a:xfrm>
        </p:grpSpPr>
        <p:sp>
          <p:nvSpPr>
            <p:cNvPr id="82" name="Rectangle 81"/>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83" name="Rectangle 82"/>
            <p:cNvSpPr/>
            <p:nvPr/>
          </p:nvSpPr>
          <p:spPr>
            <a:xfrm>
              <a:off x="1583251"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4" name="Rectangle 83"/>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5" name="Rectangle 84"/>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86" name="Rectangle 85"/>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87" name="Group 86"/>
          <p:cNvGrpSpPr/>
          <p:nvPr/>
        </p:nvGrpSpPr>
        <p:grpSpPr>
          <a:xfrm>
            <a:off x="432451" y="3117921"/>
            <a:ext cx="2964184" cy="576164"/>
            <a:chOff x="1592138" y="3280326"/>
            <a:chExt cx="3583091" cy="720968"/>
          </a:xfrm>
        </p:grpSpPr>
        <p:sp>
          <p:nvSpPr>
            <p:cNvPr id="88" name="Rectangle 87"/>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9" name="Rectangle 88"/>
            <p:cNvSpPr/>
            <p:nvPr/>
          </p:nvSpPr>
          <p:spPr>
            <a:xfrm>
              <a:off x="3018370"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90" name="Rectangle 89"/>
            <p:cNvSpPr/>
            <p:nvPr/>
          </p:nvSpPr>
          <p:spPr>
            <a:xfrm>
              <a:off x="1592138" y="3280326"/>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1" name="Rectangle 90"/>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2" name="Rectangle 91"/>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93" name="Group 92"/>
          <p:cNvGrpSpPr/>
          <p:nvPr/>
        </p:nvGrpSpPr>
        <p:grpSpPr>
          <a:xfrm>
            <a:off x="418257" y="3858970"/>
            <a:ext cx="2971536" cy="563564"/>
            <a:chOff x="1583251" y="3296092"/>
            <a:chExt cx="3591978" cy="705202"/>
          </a:xfrm>
        </p:grpSpPr>
        <p:sp>
          <p:nvSpPr>
            <p:cNvPr id="94" name="Rectangle 93"/>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95" name="Rectangle 94"/>
            <p:cNvSpPr/>
            <p:nvPr/>
          </p:nvSpPr>
          <p:spPr>
            <a:xfrm>
              <a:off x="1583251"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6" name="Rectangle 95"/>
            <p:cNvSpPr/>
            <p:nvPr/>
          </p:nvSpPr>
          <p:spPr>
            <a:xfrm>
              <a:off x="3012192"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97" name="Rectangle 96"/>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8" name="Rectangle 97"/>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99" name="Group 98"/>
          <p:cNvGrpSpPr/>
          <p:nvPr/>
        </p:nvGrpSpPr>
        <p:grpSpPr>
          <a:xfrm>
            <a:off x="396610" y="5924487"/>
            <a:ext cx="2965460" cy="563567"/>
            <a:chOff x="1498196" y="4881240"/>
            <a:chExt cx="3584633" cy="705205"/>
          </a:xfrm>
        </p:grpSpPr>
        <p:sp>
          <p:nvSpPr>
            <p:cNvPr id="100" name="Rectangle 99"/>
            <p:cNvSpPr/>
            <p:nvPr/>
          </p:nvSpPr>
          <p:spPr>
            <a:xfrm>
              <a:off x="2228113" y="4881241"/>
              <a:ext cx="705203"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01" name="Rectangle 100"/>
            <p:cNvSpPr/>
            <p:nvPr/>
          </p:nvSpPr>
          <p:spPr>
            <a:xfrm>
              <a:off x="1498196" y="4881242"/>
              <a:ext cx="705203" cy="70520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02" name="Rectangle 101"/>
            <p:cNvSpPr/>
            <p:nvPr/>
          </p:nvSpPr>
          <p:spPr>
            <a:xfrm>
              <a:off x="3655393" y="4881243"/>
              <a:ext cx="705201" cy="705200"/>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03" name="Rectangle 102"/>
            <p:cNvSpPr/>
            <p:nvPr/>
          </p:nvSpPr>
          <p:spPr>
            <a:xfrm>
              <a:off x="4377628" y="488124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04" name="Rectangle 103"/>
            <p:cNvSpPr/>
            <p:nvPr/>
          </p:nvSpPr>
          <p:spPr>
            <a:xfrm>
              <a:off x="2958789" y="4881240"/>
              <a:ext cx="705203" cy="705200"/>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sp>
        <p:nvSpPr>
          <p:cNvPr id="57" name="Rectangle 56"/>
          <p:cNvSpPr/>
          <p:nvPr/>
        </p:nvSpPr>
        <p:spPr>
          <a:xfrm>
            <a:off x="977984" y="4541308"/>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58" name="Rectangle 57"/>
          <p:cNvSpPr/>
          <p:nvPr/>
        </p:nvSpPr>
        <p:spPr>
          <a:xfrm>
            <a:off x="374145" y="4541309"/>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59" name="Rectangle 58"/>
          <p:cNvSpPr/>
          <p:nvPr/>
        </p:nvSpPr>
        <p:spPr>
          <a:xfrm>
            <a:off x="1556265" y="4541309"/>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0" name="Rectangle 59"/>
          <p:cNvSpPr/>
          <p:nvPr/>
        </p:nvSpPr>
        <p:spPr>
          <a:xfrm>
            <a:off x="2157249" y="4541309"/>
            <a:ext cx="583392" cy="563563"/>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1" name="Rectangle 60"/>
          <p:cNvSpPr/>
          <p:nvPr/>
        </p:nvSpPr>
        <p:spPr>
          <a:xfrm>
            <a:off x="2760808" y="4541309"/>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64" name="Rectangle 63"/>
          <p:cNvSpPr/>
          <p:nvPr/>
        </p:nvSpPr>
        <p:spPr>
          <a:xfrm>
            <a:off x="970940" y="5213059"/>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5" name="Rectangle 64"/>
          <p:cNvSpPr/>
          <p:nvPr/>
        </p:nvSpPr>
        <p:spPr>
          <a:xfrm>
            <a:off x="367101" y="5213060"/>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6" name="Rectangle 65"/>
          <p:cNvSpPr/>
          <p:nvPr/>
        </p:nvSpPr>
        <p:spPr>
          <a:xfrm>
            <a:off x="1549221" y="5213060"/>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7" name="Rectangle 66"/>
          <p:cNvSpPr/>
          <p:nvPr/>
        </p:nvSpPr>
        <p:spPr>
          <a:xfrm>
            <a:off x="2150205" y="5213060"/>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8" name="Rectangle 67"/>
          <p:cNvSpPr/>
          <p:nvPr/>
        </p:nvSpPr>
        <p:spPr>
          <a:xfrm>
            <a:off x="2755245"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69" name="TextBox 68"/>
          <p:cNvSpPr txBox="1"/>
          <p:nvPr/>
        </p:nvSpPr>
        <p:spPr>
          <a:xfrm>
            <a:off x="4014932" y="5841723"/>
            <a:ext cx="4887310" cy="646331"/>
          </a:xfrm>
          <a:prstGeom prst="rect">
            <a:avLst/>
          </a:prstGeom>
          <a:noFill/>
        </p:spPr>
        <p:txBody>
          <a:bodyPr wrap="square" rtlCol="0">
            <a:spAutoFit/>
          </a:bodyPr>
          <a:lstStyle/>
          <a:p>
            <a:r>
              <a:rPr lang="en-US" dirty="0">
                <a:solidFill>
                  <a:schemeClr val="accent1"/>
                </a:solidFill>
              </a:rPr>
              <a:t>So correctly inserting 5 into the list [3,4,6,8] means that [3,4,5,6,8] becomes a sorted list.</a:t>
            </a:r>
          </a:p>
        </p:txBody>
      </p:sp>
      <p:sp>
        <p:nvSpPr>
          <p:cNvPr id="16" name="TextBox 15"/>
          <p:cNvSpPr txBox="1"/>
          <p:nvPr/>
        </p:nvSpPr>
        <p:spPr>
          <a:xfrm>
            <a:off x="7034131" y="6424460"/>
            <a:ext cx="2065283" cy="369332"/>
          </a:xfrm>
          <a:prstGeom prst="rect">
            <a:avLst/>
          </a:prstGeom>
          <a:noFill/>
        </p:spPr>
        <p:txBody>
          <a:bodyPr wrap="square" rtlCol="0">
            <a:spAutoFit/>
          </a:bodyPr>
          <a:lstStyle/>
          <a:p>
            <a:r>
              <a:rPr lang="en-US" b="1" dirty="0">
                <a:solidFill>
                  <a:srgbClr val="DE6769"/>
                </a:solidFill>
              </a:rPr>
              <a:t>YAY WE ARE DONE!</a:t>
            </a:r>
          </a:p>
        </p:txBody>
      </p:sp>
      <p:cxnSp>
        <p:nvCxnSpPr>
          <p:cNvPr id="4" name="Straight Connector 3"/>
          <p:cNvCxnSpPr/>
          <p:nvPr/>
        </p:nvCxnSpPr>
        <p:spPr>
          <a:xfrm>
            <a:off x="-788276" y="2336864"/>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0925" y="3785737"/>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46690" y="5166247"/>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7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2" grpId="0"/>
      <p:bldP spid="53" grpId="0"/>
      <p:bldP spid="54" grpId="0"/>
      <p:bldP spid="55" grpId="0"/>
      <p:bldP spid="62" grpId="0"/>
      <p:bldP spid="63" grpId="0"/>
      <p:bldP spid="57" grpId="0" animBg="1"/>
      <p:bldP spid="58" grpId="0" animBg="1"/>
      <p:bldP spid="59" grpId="0" animBg="1"/>
      <p:bldP spid="60" grpId="0" animBg="1"/>
      <p:bldP spid="61" grpId="0" animBg="1"/>
      <p:bldP spid="64" grpId="0" animBg="1"/>
      <p:bldP spid="65" grpId="0" animBg="1"/>
      <p:bldP spid="66" grpId="0" animBg="1"/>
      <p:bldP spid="67" grpId="0" animBg="1"/>
      <p:bldP spid="68" grpId="0" animBg="1"/>
      <p:bldP spid="69"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3A9C-E057-374A-9BC8-E8904683258E}"/>
              </a:ext>
            </a:extLst>
          </p:cNvPr>
          <p:cNvSpPr>
            <a:spLocks noGrp="1"/>
          </p:cNvSpPr>
          <p:nvPr>
            <p:ph type="title"/>
          </p:nvPr>
        </p:nvSpPr>
        <p:spPr/>
        <p:txBody>
          <a:bodyPr/>
          <a:lstStyle/>
          <a:p>
            <a:r>
              <a:rPr lang="en-US" dirty="0"/>
              <a:t>This sounds like a job for…</a:t>
            </a:r>
          </a:p>
        </p:txBody>
      </p:sp>
      <p:sp>
        <p:nvSpPr>
          <p:cNvPr id="3" name="Content Placeholder 2">
            <a:extLst>
              <a:ext uri="{FF2B5EF4-FFF2-40B4-BE49-F238E27FC236}">
                <a16:creationId xmlns:a16="http://schemas.microsoft.com/office/drawing/2014/main" id="{10FBF54B-01DE-8E4B-B0F0-B8D7CD44286A}"/>
              </a:ext>
            </a:extLst>
          </p:cNvPr>
          <p:cNvSpPr>
            <a:spLocks noGrp="1"/>
          </p:cNvSpPr>
          <p:nvPr>
            <p:ph idx="1"/>
          </p:nvPr>
        </p:nvSpPr>
        <p:spPr>
          <a:xfrm>
            <a:off x="1752600" y="2104167"/>
            <a:ext cx="5238750" cy="4351338"/>
          </a:xfrm>
        </p:spPr>
        <p:txBody>
          <a:bodyPr>
            <a:normAutofit/>
          </a:bodyPr>
          <a:lstStyle/>
          <a:p>
            <a:pPr marL="0" indent="0" algn="ctr">
              <a:buNone/>
            </a:pPr>
            <a:r>
              <a:rPr lang="en-US" sz="6600" b="1" dirty="0">
                <a:solidFill>
                  <a:schemeClr val="accent4"/>
                </a:solidFill>
              </a:rPr>
              <a:t>Proof By Induction!</a:t>
            </a:r>
          </a:p>
        </p:txBody>
      </p:sp>
    </p:spTree>
    <p:extLst>
      <p:ext uri="{BB962C8B-B14F-4D97-AF65-F5344CB8AC3E}">
        <p14:creationId xmlns:p14="http://schemas.microsoft.com/office/powerpoint/2010/main" val="67141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68AA-0D24-8947-8BF8-5190110B79D4}"/>
              </a:ext>
            </a:extLst>
          </p:cNvPr>
          <p:cNvSpPr>
            <a:spLocks noGrp="1"/>
          </p:cNvSpPr>
          <p:nvPr>
            <p:ph type="title"/>
          </p:nvPr>
        </p:nvSpPr>
        <p:spPr/>
        <p:txBody>
          <a:bodyPr/>
          <a:lstStyle/>
          <a:p>
            <a:r>
              <a:rPr lang="en-US" dirty="0"/>
              <a:t>The notes contain the details!</a:t>
            </a:r>
          </a:p>
        </p:txBody>
      </p:sp>
      <p:sp>
        <p:nvSpPr>
          <p:cNvPr id="3" name="Content Placeholder 2">
            <a:extLst>
              <a:ext uri="{FF2B5EF4-FFF2-40B4-BE49-F238E27FC236}">
                <a16:creationId xmlns:a16="http://schemas.microsoft.com/office/drawing/2014/main" id="{06710E26-E083-C349-8FF1-ED775164E8A6}"/>
              </a:ext>
            </a:extLst>
          </p:cNvPr>
          <p:cNvSpPr>
            <a:spLocks noGrp="1"/>
          </p:cNvSpPr>
          <p:nvPr>
            <p:ph idx="1"/>
          </p:nvPr>
        </p:nvSpPr>
        <p:spPr/>
        <p:txBody>
          <a:bodyPr/>
          <a:lstStyle/>
          <a:p>
            <a:r>
              <a:rPr lang="en-US" dirty="0"/>
              <a:t>See website!</a:t>
            </a:r>
          </a:p>
        </p:txBody>
      </p:sp>
      <p:pic>
        <p:nvPicPr>
          <p:cNvPr id="5" name="Picture 4" descr="Graphical user interface, text, application, email&#10;&#10;Description automatically generated">
            <a:extLst>
              <a:ext uri="{FF2B5EF4-FFF2-40B4-BE49-F238E27FC236}">
                <a16:creationId xmlns:a16="http://schemas.microsoft.com/office/drawing/2014/main" id="{032067AC-41BB-19B0-4F94-CC7993AB8A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2360487"/>
            <a:ext cx="7772400" cy="3816476"/>
          </a:xfrm>
          <a:prstGeom prst="rect">
            <a:avLst/>
          </a:prstGeom>
        </p:spPr>
      </p:pic>
    </p:spTree>
    <p:extLst>
      <p:ext uri="{BB962C8B-B14F-4D97-AF65-F5344CB8AC3E}">
        <p14:creationId xmlns:p14="http://schemas.microsoft.com/office/powerpoint/2010/main" val="1705108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28" y="-322698"/>
            <a:ext cx="8341929" cy="1325563"/>
          </a:xfrm>
        </p:spPr>
        <p:txBody>
          <a:bodyPr/>
          <a:lstStyle/>
          <a:p>
            <a:r>
              <a:rPr lang="en-US" dirty="0"/>
              <a:t>Outline of a proof by induction</a:t>
            </a:r>
          </a:p>
        </p:txBody>
      </p:sp>
      <p:sp>
        <p:nvSpPr>
          <p:cNvPr id="3" name="Content Placeholder 2"/>
          <p:cNvSpPr>
            <a:spLocks noGrp="1"/>
          </p:cNvSpPr>
          <p:nvPr>
            <p:ph idx="1"/>
          </p:nvPr>
        </p:nvSpPr>
        <p:spPr>
          <a:xfrm>
            <a:off x="144517" y="891704"/>
            <a:ext cx="8420750" cy="4522548"/>
          </a:xfrm>
        </p:spPr>
        <p:txBody>
          <a:bodyPr>
            <a:normAutofit fontScale="92500" lnSpcReduction="20000"/>
          </a:bodyPr>
          <a:lstStyle/>
          <a:p>
            <a:r>
              <a:rPr lang="en-US" dirty="0">
                <a:solidFill>
                  <a:schemeClr val="accent4"/>
                </a:solidFill>
              </a:rPr>
              <a:t>Inductive Hypothesis:  </a:t>
            </a:r>
          </a:p>
          <a:p>
            <a:pPr lvl="1"/>
            <a:r>
              <a:rPr lang="en-US" dirty="0"/>
              <a:t>A[:i+1] is sorted at the end of the </a:t>
            </a:r>
            <a:r>
              <a:rPr lang="en-US" dirty="0" err="1"/>
              <a:t>i</a:t>
            </a:r>
            <a:r>
              <a:rPr lang="en-US" baseline="30000" dirty="0" err="1"/>
              <a:t>th</a:t>
            </a:r>
            <a:r>
              <a:rPr lang="en-US" dirty="0"/>
              <a:t> iteration (of the outer loop).</a:t>
            </a:r>
            <a:endParaRPr lang="en-US" dirty="0">
              <a:solidFill>
                <a:schemeClr val="accent4"/>
              </a:solidFill>
            </a:endParaRPr>
          </a:p>
          <a:p>
            <a:r>
              <a:rPr lang="en-US" dirty="0">
                <a:solidFill>
                  <a:schemeClr val="accent4"/>
                </a:solidFill>
              </a:rPr>
              <a:t>Base case (i=0)</a:t>
            </a:r>
            <a:r>
              <a:rPr lang="en-US" dirty="0"/>
              <a:t>:  </a:t>
            </a:r>
          </a:p>
          <a:p>
            <a:pPr lvl="1"/>
            <a:r>
              <a:rPr lang="en-US" dirty="0">
                <a:latin typeface="Courier" charset="0"/>
                <a:ea typeface="Courier" charset="0"/>
                <a:cs typeface="Courier" charset="0"/>
              </a:rPr>
              <a:t>A[:1] </a:t>
            </a:r>
            <a:r>
              <a:rPr lang="en-US" dirty="0"/>
              <a:t>is sorted at the end of the 0’th iteration.</a:t>
            </a:r>
            <a:r>
              <a:rPr lang="en-US" dirty="0">
                <a:solidFill>
                  <a:schemeClr val="accent1"/>
                </a:solidFill>
              </a:rPr>
              <a:t> ✓</a:t>
            </a:r>
          </a:p>
          <a:p>
            <a:r>
              <a:rPr lang="en-US" dirty="0">
                <a:solidFill>
                  <a:schemeClr val="accent4"/>
                </a:solidFill>
              </a:rPr>
              <a:t>Inductive step</a:t>
            </a:r>
            <a:r>
              <a:rPr lang="en-US" dirty="0"/>
              <a:t>:  </a:t>
            </a:r>
          </a:p>
          <a:p>
            <a:pPr lvl="1"/>
            <a:r>
              <a:rPr lang="en-US" dirty="0"/>
              <a:t>For any 0 &lt; k &lt; n, if the inductive hypothesis holds for </a:t>
            </a:r>
            <a:r>
              <a:rPr lang="en-US" dirty="0" err="1"/>
              <a:t>i</a:t>
            </a:r>
            <a:r>
              <a:rPr lang="en-US" dirty="0"/>
              <a:t>=k-1, then it holds for </a:t>
            </a:r>
            <a:r>
              <a:rPr lang="en-US" dirty="0" err="1"/>
              <a:t>i</a:t>
            </a:r>
            <a:r>
              <a:rPr lang="en-US" dirty="0"/>
              <a:t>=k.</a:t>
            </a:r>
          </a:p>
          <a:p>
            <a:pPr lvl="1"/>
            <a:r>
              <a:rPr lang="en-US" dirty="0"/>
              <a:t>Aka, if A[:k] is sorted at step k-1, then A[:k+1] is sorted at step k</a:t>
            </a:r>
          </a:p>
          <a:p>
            <a:r>
              <a:rPr lang="en-US" dirty="0">
                <a:solidFill>
                  <a:schemeClr val="accent4"/>
                </a:solidFill>
              </a:rPr>
              <a:t>Conclusion</a:t>
            </a:r>
            <a:r>
              <a:rPr lang="en-US" dirty="0"/>
              <a:t>: </a:t>
            </a:r>
          </a:p>
          <a:p>
            <a:pPr lvl="1"/>
            <a:r>
              <a:rPr lang="en-US" dirty="0"/>
              <a:t>The inductive hypothesis holds for </a:t>
            </a:r>
            <a:r>
              <a:rPr lang="en-US" dirty="0" err="1"/>
              <a:t>i</a:t>
            </a:r>
            <a:r>
              <a:rPr lang="en-US" dirty="0"/>
              <a:t> = 0, 1, …, n-1.</a:t>
            </a:r>
          </a:p>
          <a:p>
            <a:pPr lvl="1"/>
            <a:r>
              <a:rPr lang="en-US" dirty="0"/>
              <a:t>In particular, it holds for </a:t>
            </a:r>
            <a:r>
              <a:rPr lang="en-US" dirty="0" err="1"/>
              <a:t>i</a:t>
            </a:r>
            <a:r>
              <a:rPr lang="en-US" dirty="0"/>
              <a:t>=n-1.</a:t>
            </a:r>
          </a:p>
          <a:p>
            <a:pPr lvl="1"/>
            <a:r>
              <a:rPr lang="en-US" dirty="0"/>
              <a:t>At the end of the </a:t>
            </a:r>
            <a:r>
              <a:rPr lang="en-US" dirty="0">
                <a:solidFill>
                  <a:schemeClr val="accent4"/>
                </a:solidFill>
              </a:rPr>
              <a:t>n-1’st </a:t>
            </a:r>
            <a:r>
              <a:rPr lang="en-US" dirty="0"/>
              <a:t>iteration (aka, at the end of the algorithm), </a:t>
            </a:r>
            <a:r>
              <a:rPr lang="en-US" dirty="0">
                <a:solidFill>
                  <a:schemeClr val="accent4"/>
                </a:solidFill>
                <a:latin typeface="Courier" charset="0"/>
                <a:ea typeface="Courier" charset="0"/>
                <a:cs typeface="Courier" charset="0"/>
              </a:rPr>
              <a:t>A[:n] = A </a:t>
            </a:r>
            <a:r>
              <a:rPr lang="en-US" dirty="0"/>
              <a:t>is sorted.  </a:t>
            </a:r>
          </a:p>
          <a:p>
            <a:pPr lvl="1"/>
            <a:r>
              <a:rPr lang="en-US" dirty="0"/>
              <a:t>That’s what we wanted! </a:t>
            </a:r>
            <a:r>
              <a:rPr lang="en-US" dirty="0">
                <a:solidFill>
                  <a:schemeClr val="accent1"/>
                </a:solidFill>
              </a:rPr>
              <a:t>✓</a:t>
            </a:r>
          </a:p>
          <a:p>
            <a:endParaRPr lang="en-US" dirty="0"/>
          </a:p>
          <a:p>
            <a:endParaRPr lang="en-US" dirty="0"/>
          </a:p>
        </p:txBody>
      </p:sp>
      <p:sp>
        <p:nvSpPr>
          <p:cNvPr id="20" name="Freeform 19"/>
          <p:cNvSpPr/>
          <p:nvPr/>
        </p:nvSpPr>
        <p:spPr>
          <a:xfrm>
            <a:off x="8164166" y="3264061"/>
            <a:ext cx="888551" cy="1954782"/>
          </a:xfrm>
          <a:custGeom>
            <a:avLst/>
            <a:gdLst>
              <a:gd name="connsiteX0" fmla="*/ 0 w 6053392"/>
              <a:gd name="connsiteY0" fmla="*/ 70922 h 2609170"/>
              <a:gd name="connsiteX1" fmla="*/ 2270235 w 6053392"/>
              <a:gd name="connsiteY1" fmla="*/ 23625 h 2609170"/>
              <a:gd name="connsiteX2" fmla="*/ 4824249 w 6053392"/>
              <a:gd name="connsiteY2" fmla="*/ 55156 h 2609170"/>
              <a:gd name="connsiteX3" fmla="*/ 6038193 w 6053392"/>
              <a:gd name="connsiteY3" fmla="*/ 622715 h 2609170"/>
              <a:gd name="connsiteX4" fmla="*/ 5470635 w 6053392"/>
              <a:gd name="connsiteY4" fmla="*/ 1269101 h 2609170"/>
              <a:gd name="connsiteX5" fmla="*/ 4950373 w 6053392"/>
              <a:gd name="connsiteY5" fmla="*/ 1600177 h 2609170"/>
              <a:gd name="connsiteX6" fmla="*/ 4966138 w 6053392"/>
              <a:gd name="connsiteY6" fmla="*/ 2609170 h 26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3392" h="2609170">
                <a:moveTo>
                  <a:pt x="0" y="70922"/>
                </a:moveTo>
                <a:lnTo>
                  <a:pt x="2270235" y="23625"/>
                </a:lnTo>
                <a:cubicBezTo>
                  <a:pt x="3074277" y="20997"/>
                  <a:pt x="4196256" y="-44692"/>
                  <a:pt x="4824249" y="55156"/>
                </a:cubicBezTo>
                <a:cubicBezTo>
                  <a:pt x="5452242" y="155004"/>
                  <a:pt x="5930462" y="420391"/>
                  <a:pt x="6038193" y="622715"/>
                </a:cubicBezTo>
                <a:cubicBezTo>
                  <a:pt x="6145924" y="825039"/>
                  <a:pt x="5651938" y="1106191"/>
                  <a:pt x="5470635" y="1269101"/>
                </a:cubicBezTo>
                <a:cubicBezTo>
                  <a:pt x="5289332" y="1432011"/>
                  <a:pt x="5034456" y="1376832"/>
                  <a:pt x="4950373" y="1600177"/>
                </a:cubicBezTo>
                <a:cubicBezTo>
                  <a:pt x="4866290" y="1823522"/>
                  <a:pt x="4966138" y="2609170"/>
                  <a:pt x="4966138" y="2609170"/>
                </a:cubicBezTo>
              </a:path>
            </a:pathLst>
          </a:custGeom>
          <a:noFill/>
          <a:ln w="38100">
            <a:solidFill>
              <a:srgbClr val="DE676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6769"/>
              </a:solidFill>
            </a:endParaRPr>
          </a:p>
        </p:txBody>
      </p:sp>
      <p:sp>
        <p:nvSpPr>
          <p:cNvPr id="21" name="TextBox 20"/>
          <p:cNvSpPr txBox="1"/>
          <p:nvPr/>
        </p:nvSpPr>
        <p:spPr>
          <a:xfrm>
            <a:off x="6458274" y="3375222"/>
            <a:ext cx="2459421" cy="523220"/>
          </a:xfrm>
          <a:prstGeom prst="rect">
            <a:avLst/>
          </a:prstGeom>
          <a:noFill/>
        </p:spPr>
        <p:txBody>
          <a:bodyPr wrap="square" rtlCol="0">
            <a:spAutoFit/>
          </a:bodyPr>
          <a:lstStyle/>
          <a:p>
            <a:pPr algn="r"/>
            <a:r>
              <a:rPr lang="en-US" sz="1600" dirty="0">
                <a:solidFill>
                  <a:srgbClr val="DE6769"/>
                </a:solidFill>
              </a:rPr>
              <a:t>This logic</a:t>
            </a:r>
            <a:r>
              <a:rPr lang="en-US" sz="1200" dirty="0">
                <a:solidFill>
                  <a:srgbClr val="DE6769"/>
                </a:solidFill>
              </a:rPr>
              <a:t> </a:t>
            </a:r>
          </a:p>
          <a:p>
            <a:pPr algn="r"/>
            <a:r>
              <a:rPr lang="en-US" sz="1200" dirty="0">
                <a:solidFill>
                  <a:srgbClr val="DE6769"/>
                </a:solidFill>
              </a:rPr>
              <a:t>(see notes for details)</a:t>
            </a:r>
          </a:p>
        </p:txBody>
      </p:sp>
      <p:grpSp>
        <p:nvGrpSpPr>
          <p:cNvPr id="22" name="Group 21">
            <a:extLst>
              <a:ext uri="{FF2B5EF4-FFF2-40B4-BE49-F238E27FC236}">
                <a16:creationId xmlns:a16="http://schemas.microsoft.com/office/drawing/2014/main" id="{34A04567-95B3-9B42-ABE0-6092B083228E}"/>
              </a:ext>
            </a:extLst>
          </p:cNvPr>
          <p:cNvGrpSpPr/>
          <p:nvPr/>
        </p:nvGrpSpPr>
        <p:grpSpPr>
          <a:xfrm>
            <a:off x="-914400" y="5316547"/>
            <a:ext cx="10541875" cy="1476236"/>
            <a:chOff x="-914400" y="5316547"/>
            <a:chExt cx="10541875" cy="1476236"/>
          </a:xfrm>
        </p:grpSpPr>
        <p:sp>
          <p:nvSpPr>
            <p:cNvPr id="4" name="TextBox 3"/>
            <p:cNvSpPr txBox="1"/>
            <p:nvPr/>
          </p:nvSpPr>
          <p:spPr>
            <a:xfrm>
              <a:off x="3306358" y="5385709"/>
              <a:ext cx="4461642" cy="646331"/>
            </a:xfrm>
            <a:prstGeom prst="rect">
              <a:avLst/>
            </a:prstGeom>
            <a:noFill/>
          </p:spPr>
          <p:txBody>
            <a:bodyPr wrap="square" rtlCol="0">
              <a:spAutoFit/>
            </a:bodyPr>
            <a:lstStyle/>
            <a:p>
              <a:r>
                <a:rPr lang="en-US" dirty="0"/>
                <a:t>The first two elements, [4,6], make up a sorted list.</a:t>
              </a:r>
            </a:p>
          </p:txBody>
        </p:sp>
        <p:sp>
          <p:nvSpPr>
            <p:cNvPr id="5" name="TextBox 4"/>
            <p:cNvSpPr txBox="1"/>
            <p:nvPr/>
          </p:nvSpPr>
          <p:spPr>
            <a:xfrm>
              <a:off x="3434511" y="5988589"/>
              <a:ext cx="4729655" cy="646331"/>
            </a:xfrm>
            <a:prstGeom prst="rect">
              <a:avLst/>
            </a:prstGeom>
            <a:noFill/>
          </p:spPr>
          <p:txBody>
            <a:bodyPr wrap="square" rtlCol="0">
              <a:spAutoFit/>
            </a:bodyPr>
            <a:lstStyle/>
            <a:p>
              <a:r>
                <a:rPr lang="en-US" dirty="0">
                  <a:solidFill>
                    <a:schemeClr val="accent1"/>
                  </a:solidFill>
                </a:rPr>
                <a:t>So correctly inserting 3 into the list [4,6] means that [3,4,6] becomes a sorted list.</a:t>
              </a:r>
            </a:p>
          </p:txBody>
        </p:sp>
        <p:grpSp>
          <p:nvGrpSpPr>
            <p:cNvPr id="6" name="Group 5"/>
            <p:cNvGrpSpPr/>
            <p:nvPr/>
          </p:nvGrpSpPr>
          <p:grpSpPr>
            <a:xfrm>
              <a:off x="310311" y="5414253"/>
              <a:ext cx="2971536" cy="563564"/>
              <a:chOff x="1583251" y="3296092"/>
              <a:chExt cx="3591978" cy="705202"/>
            </a:xfrm>
          </p:grpSpPr>
          <p:sp>
            <p:nvSpPr>
              <p:cNvPr id="7" name="Rectangle 6"/>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8" name="Rectangle 7"/>
              <p:cNvSpPr/>
              <p:nvPr/>
            </p:nvSpPr>
            <p:spPr>
              <a:xfrm>
                <a:off x="1583251"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9" name="Rectangle 8"/>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0" name="Rectangle 9"/>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1" name="Rectangle 10"/>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2" name="Group 11"/>
            <p:cNvGrpSpPr/>
            <p:nvPr/>
          </p:nvGrpSpPr>
          <p:grpSpPr>
            <a:xfrm>
              <a:off x="306327" y="6097604"/>
              <a:ext cx="2964184" cy="576164"/>
              <a:chOff x="1592138" y="3280326"/>
              <a:chExt cx="3583091" cy="720968"/>
            </a:xfrm>
          </p:grpSpPr>
          <p:sp>
            <p:nvSpPr>
              <p:cNvPr id="13" name="Rectangle 12"/>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4" name="Rectangle 13"/>
              <p:cNvSpPr/>
              <p:nvPr/>
            </p:nvSpPr>
            <p:spPr>
              <a:xfrm>
                <a:off x="3018370"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5" name="Rectangle 14"/>
              <p:cNvSpPr/>
              <p:nvPr/>
            </p:nvSpPr>
            <p:spPr>
              <a:xfrm>
                <a:off x="1592138" y="3280326"/>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6" name="Rectangle 15"/>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7" name="Rectangle 16"/>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cxnSp>
          <p:nvCxnSpPr>
            <p:cNvPr id="18" name="Straight Connector 17"/>
            <p:cNvCxnSpPr/>
            <p:nvPr/>
          </p:nvCxnSpPr>
          <p:spPr>
            <a:xfrm>
              <a:off x="-914400" y="5316547"/>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7049" y="6765420"/>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736643" y="6146452"/>
              <a:ext cx="1453054" cy="646331"/>
            </a:xfrm>
            <a:prstGeom prst="rect">
              <a:avLst/>
            </a:prstGeom>
            <a:noFill/>
          </p:spPr>
          <p:txBody>
            <a:bodyPr wrap="square" rtlCol="0">
              <a:spAutoFit/>
            </a:bodyPr>
            <a:lstStyle/>
            <a:p>
              <a:pPr algn="r"/>
              <a:r>
                <a:rPr lang="en-US" dirty="0">
                  <a:solidFill>
                    <a:srgbClr val="DE6769"/>
                  </a:solidFill>
                </a:rPr>
                <a:t>This was iteration </a:t>
              </a:r>
              <a:r>
                <a:rPr lang="en-US" dirty="0" err="1">
                  <a:solidFill>
                    <a:srgbClr val="DE6769"/>
                  </a:solidFill>
                </a:rPr>
                <a:t>i</a:t>
              </a:r>
              <a:r>
                <a:rPr lang="en-US" dirty="0">
                  <a:solidFill>
                    <a:srgbClr val="DE6769"/>
                  </a:solidFill>
                </a:rPr>
                <a:t>=2.</a:t>
              </a:r>
            </a:p>
          </p:txBody>
        </p:sp>
      </p:grpSp>
      <p:sp>
        <p:nvSpPr>
          <p:cNvPr id="25" name="TextBox 24">
            <a:extLst>
              <a:ext uri="{FF2B5EF4-FFF2-40B4-BE49-F238E27FC236}">
                <a16:creationId xmlns:a16="http://schemas.microsoft.com/office/drawing/2014/main" id="{A61B9E16-92B6-AB42-9BDB-4C1840784B1F}"/>
              </a:ext>
            </a:extLst>
          </p:cNvPr>
          <p:cNvSpPr txBox="1"/>
          <p:nvPr/>
        </p:nvSpPr>
        <p:spPr>
          <a:xfrm>
            <a:off x="144517" y="522371"/>
            <a:ext cx="3445629" cy="369332"/>
          </a:xfrm>
          <a:prstGeom prst="rect">
            <a:avLst/>
          </a:prstGeom>
          <a:noFill/>
        </p:spPr>
        <p:txBody>
          <a:bodyPr wrap="square" rtlCol="0">
            <a:spAutoFit/>
          </a:bodyPr>
          <a:lstStyle/>
          <a:p>
            <a:r>
              <a:rPr lang="en-US" dirty="0"/>
              <a:t>Let A be a list of length n </a:t>
            </a:r>
          </a:p>
        </p:txBody>
      </p:sp>
    </p:spTree>
    <p:extLst>
      <p:ext uri="{BB962C8B-B14F-4D97-AF65-F5344CB8AC3E}">
        <p14:creationId xmlns:p14="http://schemas.microsoft.com/office/powerpoint/2010/main" val="39999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proofs by induction</a:t>
            </a:r>
          </a:p>
        </p:txBody>
      </p:sp>
      <p:sp>
        <p:nvSpPr>
          <p:cNvPr id="3" name="Content Placeholder 2"/>
          <p:cNvSpPr>
            <a:spLocks noGrp="1"/>
          </p:cNvSpPr>
          <p:nvPr>
            <p:ph idx="1"/>
          </p:nvPr>
        </p:nvSpPr>
        <p:spPr>
          <a:xfrm>
            <a:off x="344871" y="1825625"/>
            <a:ext cx="8799129" cy="4351338"/>
          </a:xfrm>
        </p:spPr>
        <p:txBody>
          <a:bodyPr/>
          <a:lstStyle/>
          <a:p>
            <a:r>
              <a:rPr lang="en-US" dirty="0"/>
              <a:t>We’re going to see/do/skip over a lot of them.</a:t>
            </a:r>
          </a:p>
          <a:p>
            <a:r>
              <a:rPr lang="en-US" dirty="0"/>
              <a:t>I’m assuming you’re comfortable with them from CS103.</a:t>
            </a:r>
          </a:p>
          <a:p>
            <a:pPr lvl="1"/>
            <a:r>
              <a:rPr lang="en-US" dirty="0">
                <a:solidFill>
                  <a:schemeClr val="accent4"/>
                </a:solidFill>
              </a:rPr>
              <a:t>When you assume</a:t>
            </a:r>
            <a:r>
              <a:rPr lang="mr-IN" dirty="0">
                <a:solidFill>
                  <a:schemeClr val="accent4"/>
                </a:solidFill>
              </a:rPr>
              <a:t>…</a:t>
            </a:r>
            <a:endParaRPr lang="en-US" dirty="0">
              <a:solidFill>
                <a:schemeClr val="accent4"/>
              </a:solidFill>
            </a:endParaRPr>
          </a:p>
          <a:p>
            <a:r>
              <a:rPr lang="en-US" dirty="0"/>
              <a:t>If that went by too fast and was confusing:</a:t>
            </a:r>
          </a:p>
          <a:p>
            <a:pPr lvl="1"/>
            <a:r>
              <a:rPr lang="en-US" dirty="0">
                <a:solidFill>
                  <a:schemeClr val="accent4"/>
                </a:solidFill>
              </a:rPr>
              <a:t>GO TO SECTION </a:t>
            </a:r>
          </a:p>
          <a:p>
            <a:pPr lvl="1"/>
            <a:r>
              <a:rPr lang="en-US" sz="3200" b="1" dirty="0">
                <a:solidFill>
                  <a:schemeClr val="accent4"/>
                </a:solidFill>
              </a:rPr>
              <a:t>GO TO SECTION </a:t>
            </a:r>
          </a:p>
          <a:p>
            <a:pPr lvl="1"/>
            <a:r>
              <a:rPr lang="en-US" dirty="0">
                <a:solidFill>
                  <a:schemeClr val="accent4"/>
                </a:solidFill>
              </a:rPr>
              <a:t>Notes</a:t>
            </a:r>
          </a:p>
          <a:p>
            <a:pPr lvl="1"/>
            <a:r>
              <a:rPr lang="en-US" dirty="0">
                <a:solidFill>
                  <a:schemeClr val="accent4"/>
                </a:solidFill>
              </a:rPr>
              <a:t>References</a:t>
            </a:r>
          </a:p>
          <a:p>
            <a:pPr lvl="1"/>
            <a:r>
              <a:rPr lang="en-US" dirty="0">
                <a:solidFill>
                  <a:schemeClr val="accent4"/>
                </a:solidFill>
              </a:rPr>
              <a:t>Office hours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72316" y="4298938"/>
            <a:ext cx="1900234" cy="2012961"/>
          </a:xfrm>
          <a:prstGeom prst="rect">
            <a:avLst/>
          </a:prstGeom>
        </p:spPr>
      </p:pic>
      <p:sp>
        <p:nvSpPr>
          <p:cNvPr id="6" name="TextBox 5"/>
          <p:cNvSpPr txBox="1"/>
          <p:nvPr/>
        </p:nvSpPr>
        <p:spPr>
          <a:xfrm>
            <a:off x="3155337" y="4575166"/>
            <a:ext cx="4168409" cy="2031325"/>
          </a:xfrm>
          <a:prstGeom prst="rect">
            <a:avLst/>
          </a:prstGeom>
          <a:noFill/>
        </p:spPr>
        <p:txBody>
          <a:bodyPr wrap="square" rtlCol="0">
            <a:spAutoFit/>
          </a:bodyPr>
          <a:lstStyle/>
          <a:p>
            <a:pPr algn="ctr"/>
            <a:r>
              <a:rPr lang="en-US" dirty="0">
                <a:solidFill>
                  <a:srgbClr val="7030A0"/>
                </a:solidFill>
              </a:rPr>
              <a:t>Make sure you really understand the argument on the previous slide!  Check out the notes for a more formal write-up and go to the sections for an overview of what we are looking for in proofs by induction.</a:t>
            </a:r>
          </a:p>
          <a:p>
            <a:pPr algn="ctr"/>
            <a:endParaRPr lang="en-US" dirty="0">
              <a:solidFill>
                <a:srgbClr val="7030A0"/>
              </a:solidFill>
            </a:endParaRPr>
          </a:p>
        </p:txBody>
      </p:sp>
      <p:sp>
        <p:nvSpPr>
          <p:cNvPr id="7" name="TextBox 6"/>
          <p:cNvSpPr txBox="1"/>
          <p:nvPr/>
        </p:nvSpPr>
        <p:spPr>
          <a:xfrm>
            <a:off x="6544415" y="6237159"/>
            <a:ext cx="2956035" cy="369332"/>
          </a:xfrm>
          <a:prstGeom prst="rect">
            <a:avLst/>
          </a:prstGeom>
          <a:noFill/>
        </p:spPr>
        <p:txBody>
          <a:bodyPr wrap="square" rtlCol="0">
            <a:spAutoFit/>
          </a:bodyPr>
          <a:lstStyle/>
          <a:p>
            <a:r>
              <a:rPr lang="en-US" dirty="0" err="1">
                <a:solidFill>
                  <a:srgbClr val="7030A0"/>
                </a:solidFill>
              </a:rPr>
              <a:t>Siggi</a:t>
            </a:r>
            <a:r>
              <a:rPr lang="en-US" dirty="0">
                <a:solidFill>
                  <a:srgbClr val="7030A0"/>
                </a:solidFill>
              </a:rPr>
              <a:t> the Studious Stork</a:t>
            </a:r>
          </a:p>
        </p:txBody>
      </p:sp>
    </p:spTree>
    <p:extLst>
      <p:ext uri="{BB962C8B-B14F-4D97-AF65-F5344CB8AC3E}">
        <p14:creationId xmlns:p14="http://schemas.microsoft.com/office/powerpoint/2010/main" val="63535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FFEE-F6DA-C44B-9362-ADD39AC41F53}"/>
              </a:ext>
            </a:extLst>
          </p:cNvPr>
          <p:cNvSpPr>
            <a:spLocks noGrp="1"/>
          </p:cNvSpPr>
          <p:nvPr>
            <p:ph type="title"/>
          </p:nvPr>
        </p:nvSpPr>
        <p:spPr/>
        <p:txBody>
          <a:bodyPr/>
          <a:lstStyle/>
          <a:p>
            <a:r>
              <a:rPr lang="en-US" dirty="0"/>
              <a:t>What have we learned?</a:t>
            </a:r>
          </a:p>
        </p:txBody>
      </p:sp>
      <p:sp>
        <p:nvSpPr>
          <p:cNvPr id="3" name="Content Placeholder 2">
            <a:extLst>
              <a:ext uri="{FF2B5EF4-FFF2-40B4-BE49-F238E27FC236}">
                <a16:creationId xmlns:a16="http://schemas.microsoft.com/office/drawing/2014/main" id="{709B83F2-6BA7-F940-A840-0CA000AA1380}"/>
              </a:ext>
            </a:extLst>
          </p:cNvPr>
          <p:cNvSpPr>
            <a:spLocks noGrp="1"/>
          </p:cNvSpPr>
          <p:nvPr>
            <p:ph idx="1"/>
          </p:nvPr>
        </p:nvSpPr>
        <p:spPr/>
        <p:txBody>
          <a:bodyPr/>
          <a:lstStyle/>
          <a:p>
            <a:r>
              <a:rPr lang="en-US" dirty="0"/>
              <a:t>In this class we will use worst-case analysis:</a:t>
            </a:r>
          </a:p>
          <a:p>
            <a:pPr lvl="1"/>
            <a:r>
              <a:rPr lang="en-US" dirty="0">
                <a:solidFill>
                  <a:schemeClr val="accent4"/>
                </a:solidFill>
              </a:rPr>
              <a:t>We assume that a “bad guy” produces a worst-case input for our algorithm, and we measure performance on that worst-case input.</a:t>
            </a:r>
          </a:p>
          <a:p>
            <a:pPr lvl="1"/>
            <a:endParaRPr lang="en-US" dirty="0"/>
          </a:p>
          <a:p>
            <a:r>
              <a:rPr lang="en-US" dirty="0"/>
              <a:t>With this definition, </a:t>
            </a:r>
            <a:r>
              <a:rPr lang="en-US" dirty="0" err="1"/>
              <a:t>InsertionSort</a:t>
            </a:r>
            <a:r>
              <a:rPr lang="en-US" dirty="0"/>
              <a:t> “works”</a:t>
            </a:r>
          </a:p>
          <a:p>
            <a:pPr lvl="1"/>
            <a:r>
              <a:rPr lang="en-US" dirty="0">
                <a:solidFill>
                  <a:schemeClr val="accent4"/>
                </a:solidFill>
              </a:rPr>
              <a:t>Proof by induction!</a:t>
            </a:r>
          </a:p>
        </p:txBody>
      </p:sp>
    </p:spTree>
    <p:extLst>
      <p:ext uri="{BB962C8B-B14F-4D97-AF65-F5344CB8AC3E}">
        <p14:creationId xmlns:p14="http://schemas.microsoft.com/office/powerpoint/2010/main" val="826821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Analysis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3980793" y="3149099"/>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965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BA45-3A1B-2533-CC48-C2484809BA5A}"/>
              </a:ext>
            </a:extLst>
          </p:cNvPr>
          <p:cNvSpPr>
            <a:spLocks noGrp="1"/>
          </p:cNvSpPr>
          <p:nvPr>
            <p:ph type="title"/>
          </p:nvPr>
        </p:nvSpPr>
        <p:spPr/>
        <p:txBody>
          <a:bodyPr/>
          <a:lstStyle/>
          <a:p>
            <a:r>
              <a:rPr lang="en-US" dirty="0"/>
              <a:t>161A (ACE)</a:t>
            </a:r>
          </a:p>
        </p:txBody>
      </p:sp>
      <p:sp>
        <p:nvSpPr>
          <p:cNvPr id="3" name="Content Placeholder 2">
            <a:extLst>
              <a:ext uri="{FF2B5EF4-FFF2-40B4-BE49-F238E27FC236}">
                <a16:creationId xmlns:a16="http://schemas.microsoft.com/office/drawing/2014/main" id="{C5B83AE6-AC77-795D-F791-91A98F5323F5}"/>
              </a:ext>
            </a:extLst>
          </p:cNvPr>
          <p:cNvSpPr>
            <a:spLocks noGrp="1"/>
          </p:cNvSpPr>
          <p:nvPr>
            <p:ph idx="1"/>
          </p:nvPr>
        </p:nvSpPr>
        <p:spPr>
          <a:xfrm>
            <a:off x="628650" y="1570383"/>
            <a:ext cx="7886700" cy="4606580"/>
          </a:xfrm>
        </p:spPr>
        <p:txBody>
          <a:bodyPr>
            <a:normAutofit fontScale="92500" lnSpcReduction="10000"/>
          </a:bodyPr>
          <a:lstStyle/>
          <a:p>
            <a:pPr marL="457200" lvl="0" indent="-342900" algn="l" rtl="0">
              <a:spcBef>
                <a:spcPts val="0"/>
              </a:spcBef>
              <a:spcAft>
                <a:spcPts val="0"/>
              </a:spcAft>
              <a:buSzPts val="1800"/>
              <a:buChar char="●"/>
            </a:pPr>
            <a:r>
              <a:rPr lang="en-US" dirty="0"/>
              <a:t>ACE is a School of Engineering’s initiative to provide additional resources to students who enroll in the program</a:t>
            </a:r>
          </a:p>
          <a:p>
            <a:pPr marL="457200" indent="-342900">
              <a:spcBef>
                <a:spcPts val="0"/>
              </a:spcBef>
              <a:buSzPts val="1800"/>
              <a:buFont typeface="Arial" panose="020B0604020202020204" pitchFamily="34" charset="0"/>
              <a:buChar char="●"/>
            </a:pPr>
            <a:r>
              <a:rPr lang="en-US" dirty="0"/>
              <a:t>CS 161ACE is a 1-unit supplementary section held </a:t>
            </a:r>
            <a:r>
              <a:rPr lang="en-US" b="1" dirty="0"/>
              <a:t>Wednesday 3:30-5:20pm PDT</a:t>
            </a:r>
          </a:p>
          <a:p>
            <a:pPr marL="457200" indent="-342900">
              <a:spcBef>
                <a:spcPts val="0"/>
              </a:spcBef>
              <a:buSzPts val="1800"/>
              <a:buFont typeface="Arial" panose="020B0604020202020204" pitchFamily="34" charset="0"/>
              <a:buChar char="●"/>
            </a:pPr>
            <a:r>
              <a:rPr lang="en-US" dirty="0"/>
              <a:t>Enrollment is limited and you can still apply for the course (link on website)</a:t>
            </a:r>
          </a:p>
          <a:p>
            <a:pPr marL="457200" indent="-342900">
              <a:spcBef>
                <a:spcPts val="0"/>
              </a:spcBef>
              <a:buSzPts val="1800"/>
              <a:buFont typeface="Arial" panose="020B0604020202020204" pitchFamily="34" charset="0"/>
              <a:buChar char="●"/>
            </a:pPr>
            <a:r>
              <a:rPr lang="en-US" dirty="0"/>
              <a:t>Students will be notified whether they got accepted or not this weekend</a:t>
            </a:r>
          </a:p>
          <a:p>
            <a:pPr marL="457200" indent="-342900">
              <a:spcBef>
                <a:spcPts val="0"/>
              </a:spcBef>
              <a:buSzPts val="1800"/>
              <a:buFont typeface="Arial" panose="020B0604020202020204" pitchFamily="34" charset="0"/>
              <a:buChar char="●"/>
            </a:pPr>
            <a:r>
              <a:rPr lang="en-US" dirty="0"/>
              <a:t>Section attendance is mandatory for students who get in, and enroll in the course (we will provide an enrollment code)</a:t>
            </a:r>
          </a:p>
          <a:p>
            <a:pPr marL="457200" indent="-342900">
              <a:spcBef>
                <a:spcPts val="0"/>
              </a:spcBef>
              <a:buSzPts val="1800"/>
              <a:buFont typeface="Arial" panose="020B0604020202020204" pitchFamily="34" charset="0"/>
              <a:buChar char="●"/>
            </a:pPr>
            <a:r>
              <a:rPr lang="en-US" dirty="0"/>
              <a:t>For further questions you are welcome to email me at </a:t>
            </a:r>
            <a:r>
              <a:rPr lang="en-US" u="sng" dirty="0">
                <a:solidFill>
                  <a:schemeClr val="hlink"/>
                </a:solidFill>
                <a:hlinkClick r:id="rId2"/>
              </a:rPr>
              <a:t>stpshrkv@stanford.edu</a:t>
            </a:r>
            <a:endParaRPr lang="en-US" dirty="0"/>
          </a:p>
        </p:txBody>
      </p:sp>
    </p:spTree>
    <p:extLst>
      <p:ext uri="{BB962C8B-B14F-4D97-AF65-F5344CB8AC3E}">
        <p14:creationId xmlns:p14="http://schemas.microsoft.com/office/powerpoint/2010/main" val="818841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32A6-1C6C-1848-822F-4F46F106DFAE}"/>
              </a:ext>
            </a:extLst>
          </p:cNvPr>
          <p:cNvSpPr>
            <a:spLocks noGrp="1"/>
          </p:cNvSpPr>
          <p:nvPr>
            <p:ph type="title"/>
          </p:nvPr>
        </p:nvSpPr>
        <p:spPr/>
        <p:txBody>
          <a:bodyPr/>
          <a:lstStyle/>
          <a:p>
            <a:r>
              <a:rPr lang="en-US" dirty="0"/>
              <a:t>How fast is </a:t>
            </a:r>
            <a:r>
              <a:rPr lang="en-US" dirty="0" err="1"/>
              <a:t>InsertionSort</a:t>
            </a:r>
            <a:r>
              <a:rPr lang="en-US" dirty="0"/>
              <a:t>?</a:t>
            </a:r>
          </a:p>
        </p:txBody>
      </p:sp>
      <p:sp>
        <p:nvSpPr>
          <p:cNvPr id="3" name="Content Placeholder 2">
            <a:extLst>
              <a:ext uri="{FF2B5EF4-FFF2-40B4-BE49-F238E27FC236}">
                <a16:creationId xmlns:a16="http://schemas.microsoft.com/office/drawing/2014/main" id="{9786D530-DD29-DE49-9829-4B8D3810F83E}"/>
              </a:ext>
            </a:extLst>
          </p:cNvPr>
          <p:cNvSpPr>
            <a:spLocks noGrp="1"/>
          </p:cNvSpPr>
          <p:nvPr>
            <p:ph idx="1"/>
          </p:nvPr>
        </p:nvSpPr>
        <p:spPr/>
        <p:txBody>
          <a:bodyPr/>
          <a:lstStyle/>
          <a:p>
            <a:r>
              <a:rPr lang="en-US" dirty="0"/>
              <a:t>This fast:</a:t>
            </a:r>
          </a:p>
        </p:txBody>
      </p:sp>
      <p:pic>
        <p:nvPicPr>
          <p:cNvPr id="5" name="Picture 4">
            <a:extLst>
              <a:ext uri="{FF2B5EF4-FFF2-40B4-BE49-F238E27FC236}">
                <a16:creationId xmlns:a16="http://schemas.microsoft.com/office/drawing/2014/main" id="{A79A385E-30ED-B24A-9A07-087866D80DBE}"/>
              </a:ext>
            </a:extLst>
          </p:cNvPr>
          <p:cNvPicPr>
            <a:picLocks noChangeAspect="1"/>
          </p:cNvPicPr>
          <p:nvPr/>
        </p:nvPicPr>
        <p:blipFill>
          <a:blip r:embed="rId2"/>
          <a:stretch>
            <a:fillRect/>
          </a:stretch>
        </p:blipFill>
        <p:spPr>
          <a:xfrm>
            <a:off x="2109992" y="2684931"/>
            <a:ext cx="4924016" cy="3492032"/>
          </a:xfrm>
          <a:prstGeom prst="rect">
            <a:avLst/>
          </a:prstGeom>
        </p:spPr>
      </p:pic>
      <p:pic>
        <p:nvPicPr>
          <p:cNvPr id="6" name="Picture 5">
            <a:extLst>
              <a:ext uri="{FF2B5EF4-FFF2-40B4-BE49-F238E27FC236}">
                <a16:creationId xmlns:a16="http://schemas.microsoft.com/office/drawing/2014/main" id="{629391C2-C921-0640-AFCA-6D3C4EF724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996" y="4305782"/>
            <a:ext cx="1252706" cy="1383125"/>
          </a:xfrm>
          <a:prstGeom prst="rect">
            <a:avLst/>
          </a:prstGeom>
        </p:spPr>
      </p:pic>
    </p:spTree>
    <p:extLst>
      <p:ext uri="{BB962C8B-B14F-4D97-AF65-F5344CB8AC3E}">
        <p14:creationId xmlns:p14="http://schemas.microsoft.com/office/powerpoint/2010/main" val="25800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0F4D-91C1-134B-915D-35D423BCED3F}"/>
              </a:ext>
            </a:extLst>
          </p:cNvPr>
          <p:cNvSpPr>
            <a:spLocks noGrp="1"/>
          </p:cNvSpPr>
          <p:nvPr>
            <p:ph type="title"/>
          </p:nvPr>
        </p:nvSpPr>
        <p:spPr/>
        <p:txBody>
          <a:bodyPr/>
          <a:lstStyle/>
          <a:p>
            <a:r>
              <a:rPr lang="en-US" dirty="0"/>
              <a:t>Issues with this answer?</a:t>
            </a:r>
          </a:p>
        </p:txBody>
      </p:sp>
      <p:sp>
        <p:nvSpPr>
          <p:cNvPr id="3" name="Content Placeholder 2">
            <a:extLst>
              <a:ext uri="{FF2B5EF4-FFF2-40B4-BE49-F238E27FC236}">
                <a16:creationId xmlns:a16="http://schemas.microsoft.com/office/drawing/2014/main" id="{800C95F4-5096-3E42-AD05-1BBE8668CC2E}"/>
              </a:ext>
            </a:extLst>
          </p:cNvPr>
          <p:cNvSpPr>
            <a:spLocks noGrp="1"/>
          </p:cNvSpPr>
          <p:nvPr>
            <p:ph idx="1"/>
          </p:nvPr>
        </p:nvSpPr>
        <p:spPr>
          <a:xfrm>
            <a:off x="628650" y="1825625"/>
            <a:ext cx="4606506" cy="4351338"/>
          </a:xfrm>
        </p:spPr>
        <p:txBody>
          <a:bodyPr/>
          <a:lstStyle/>
          <a:p>
            <a:r>
              <a:rPr lang="en-US" dirty="0"/>
              <a:t>The “same” algorithm can be slower or faster depending on  the implementations.</a:t>
            </a:r>
          </a:p>
          <a:p>
            <a:r>
              <a:rPr lang="en-US" dirty="0"/>
              <a:t>It can also be slower or faster depending on the hardware that we run it on.</a:t>
            </a:r>
          </a:p>
        </p:txBody>
      </p:sp>
      <p:pic>
        <p:nvPicPr>
          <p:cNvPr id="4" name="Picture 3">
            <a:extLst>
              <a:ext uri="{FF2B5EF4-FFF2-40B4-BE49-F238E27FC236}">
                <a16:creationId xmlns:a16="http://schemas.microsoft.com/office/drawing/2014/main" id="{691A8632-63D4-044F-85BB-8E8E17D65C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9329" y="2004299"/>
            <a:ext cx="3538454" cy="2509414"/>
          </a:xfrm>
          <a:prstGeom prst="rect">
            <a:avLst/>
          </a:prstGeom>
        </p:spPr>
      </p:pic>
      <p:pic>
        <p:nvPicPr>
          <p:cNvPr id="5" name="Picture 4">
            <a:extLst>
              <a:ext uri="{FF2B5EF4-FFF2-40B4-BE49-F238E27FC236}">
                <a16:creationId xmlns:a16="http://schemas.microsoft.com/office/drawing/2014/main" id="{4A8B85FA-11E4-9A45-8F26-3BA5FC986C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7592" y="5150489"/>
            <a:ext cx="1338697" cy="1600858"/>
          </a:xfrm>
          <a:prstGeom prst="rect">
            <a:avLst/>
          </a:prstGeom>
        </p:spPr>
      </p:pic>
      <p:sp>
        <p:nvSpPr>
          <p:cNvPr id="6" name="TextBox 5">
            <a:extLst>
              <a:ext uri="{FF2B5EF4-FFF2-40B4-BE49-F238E27FC236}">
                <a16:creationId xmlns:a16="http://schemas.microsoft.com/office/drawing/2014/main" id="{E4801201-E20E-6F49-9FC0-410C972253A7}"/>
              </a:ext>
            </a:extLst>
          </p:cNvPr>
          <p:cNvSpPr txBox="1"/>
          <p:nvPr/>
        </p:nvSpPr>
        <p:spPr>
          <a:xfrm>
            <a:off x="5235156" y="4827323"/>
            <a:ext cx="2392561" cy="923330"/>
          </a:xfrm>
          <a:prstGeom prst="rect">
            <a:avLst/>
          </a:prstGeom>
          <a:noFill/>
        </p:spPr>
        <p:txBody>
          <a:bodyPr wrap="square" rtlCol="0">
            <a:spAutoFit/>
          </a:bodyPr>
          <a:lstStyle/>
          <a:p>
            <a:pPr algn="r"/>
            <a:r>
              <a:rPr lang="en-US" dirty="0">
                <a:solidFill>
                  <a:srgbClr val="7030A0"/>
                </a:solidFill>
              </a:rPr>
              <a:t>With this answer, “running time” isn’t even well-defined!</a:t>
            </a:r>
          </a:p>
        </p:txBody>
      </p:sp>
    </p:spTree>
    <p:extLst>
      <p:ext uri="{BB962C8B-B14F-4D97-AF65-F5344CB8AC3E}">
        <p14:creationId xmlns:p14="http://schemas.microsoft.com/office/powerpoint/2010/main" val="61391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8C77-F610-1446-B937-37FA50CE29C0}"/>
              </a:ext>
            </a:extLst>
          </p:cNvPr>
          <p:cNvSpPr>
            <a:spLocks noGrp="1"/>
          </p:cNvSpPr>
          <p:nvPr>
            <p:ph type="title"/>
          </p:nvPr>
        </p:nvSpPr>
        <p:spPr/>
        <p:txBody>
          <a:bodyPr/>
          <a:lstStyle/>
          <a:p>
            <a:r>
              <a:rPr lang="en-US" dirty="0"/>
              <a:t>How fast is </a:t>
            </a:r>
            <a:r>
              <a:rPr lang="en-US" dirty="0" err="1"/>
              <a:t>InsertionSort</a:t>
            </a:r>
            <a:r>
              <a:rPr lang="en-US" dirty="0"/>
              <a:t>?</a:t>
            </a:r>
          </a:p>
        </p:txBody>
      </p:sp>
      <p:sp>
        <p:nvSpPr>
          <p:cNvPr id="3" name="Content Placeholder 2">
            <a:extLst>
              <a:ext uri="{FF2B5EF4-FFF2-40B4-BE49-F238E27FC236}">
                <a16:creationId xmlns:a16="http://schemas.microsoft.com/office/drawing/2014/main" id="{0740E3CB-CA32-1A46-B471-BBC19150E786}"/>
              </a:ext>
            </a:extLst>
          </p:cNvPr>
          <p:cNvSpPr>
            <a:spLocks noGrp="1"/>
          </p:cNvSpPr>
          <p:nvPr>
            <p:ph idx="1"/>
          </p:nvPr>
        </p:nvSpPr>
        <p:spPr/>
        <p:txBody>
          <a:bodyPr/>
          <a:lstStyle/>
          <a:p>
            <a:r>
              <a:rPr lang="en-US" dirty="0"/>
              <a:t>Let’s count the number of operations!</a:t>
            </a:r>
          </a:p>
        </p:txBody>
      </p:sp>
      <p:sp>
        <p:nvSpPr>
          <p:cNvPr id="4" name="TextBox 3">
            <a:extLst>
              <a:ext uri="{FF2B5EF4-FFF2-40B4-BE49-F238E27FC236}">
                <a16:creationId xmlns:a16="http://schemas.microsoft.com/office/drawing/2014/main" id="{06B34161-9926-0144-A75A-7B10A4EE3977}"/>
              </a:ext>
            </a:extLst>
          </p:cNvPr>
          <p:cNvSpPr txBox="1"/>
          <p:nvPr/>
        </p:nvSpPr>
        <p:spPr>
          <a:xfrm>
            <a:off x="1799329" y="2550400"/>
            <a:ext cx="5545341" cy="2308324"/>
          </a:xfrm>
          <a:prstGeom prst="rect">
            <a:avLst/>
          </a:prstGeom>
          <a:noFill/>
          <a:ln>
            <a:solidFill>
              <a:schemeClr val="accent2"/>
            </a:solidFill>
          </a:ln>
        </p:spPr>
        <p:txBody>
          <a:bodyPr wrap="square" rtlCol="0">
            <a:spAutoFit/>
          </a:bodyPr>
          <a:lstStyle/>
          <a:p>
            <a:r>
              <a:rPr lang="mr-IN" b="1" dirty="0" err="1">
                <a:latin typeface="Courier" charset="0"/>
                <a:ea typeface="Courier" charset="0"/>
                <a:cs typeface="Courier" charset="0"/>
              </a:rPr>
              <a:t>def</a:t>
            </a:r>
            <a:r>
              <a:rPr lang="mr-IN" dirty="0">
                <a:latin typeface="Courier" charset="0"/>
                <a:ea typeface="Courier" charset="0"/>
                <a:cs typeface="Courier" charset="0"/>
              </a:rPr>
              <a:t> </a:t>
            </a:r>
            <a:r>
              <a:rPr lang="mr-IN" dirty="0" err="1">
                <a:latin typeface="Courier" charset="0"/>
                <a:ea typeface="Courier" charset="0"/>
                <a:cs typeface="Courier" charset="0"/>
              </a:rPr>
              <a:t>InsertionSort</a:t>
            </a:r>
            <a:r>
              <a:rPr lang="mr-IN" dirty="0">
                <a:latin typeface="Courier" charset="0"/>
                <a:ea typeface="Courier" charset="0"/>
                <a:cs typeface="Courier" charset="0"/>
              </a:rPr>
              <a:t>(</a:t>
            </a:r>
            <a:r>
              <a:rPr lang="mr-IN" dirty="0" err="1">
                <a:latin typeface="Courier" charset="0"/>
                <a:ea typeface="Courier" charset="0"/>
                <a:cs typeface="Courier" charset="0"/>
              </a:rPr>
              <a:t>A</a:t>
            </a:r>
            <a:r>
              <a:rPr lang="mr-IN" dirty="0">
                <a:latin typeface="Courier" charset="0"/>
                <a:ea typeface="Courier" charset="0"/>
                <a:cs typeface="Courier" charset="0"/>
              </a:rPr>
              <a:t>):    </a:t>
            </a:r>
            <a:endParaRPr lang="en-US" dirty="0">
              <a:latin typeface="Courier" charset="0"/>
              <a:ea typeface="Courier" charset="0"/>
              <a:cs typeface="Courier" charset="0"/>
            </a:endParaRPr>
          </a:p>
          <a:p>
            <a:r>
              <a:rPr lang="en-US" dirty="0">
                <a:latin typeface="Courier" charset="0"/>
                <a:ea typeface="Courier" charset="0"/>
                <a:cs typeface="Courier" charset="0"/>
              </a:rPr>
              <a:t>   </a:t>
            </a:r>
            <a:r>
              <a:rPr lang="mr-IN" b="1" dirty="0" err="1">
                <a:latin typeface="Courier" charset="0"/>
                <a:ea typeface="Courier" charset="0"/>
                <a:cs typeface="Courier" charset="0"/>
              </a:rPr>
              <a:t>for</a:t>
            </a:r>
            <a:r>
              <a:rPr lang="mr-IN" dirty="0">
                <a:latin typeface="Courier" charset="0"/>
                <a:ea typeface="Courier" charset="0"/>
                <a:cs typeface="Courier" charset="0"/>
              </a:rPr>
              <a:t> </a:t>
            </a:r>
            <a:r>
              <a:rPr lang="mr-IN" dirty="0" err="1">
                <a:latin typeface="Courier" charset="0"/>
                <a:ea typeface="Courier" charset="0"/>
                <a:cs typeface="Courier" charset="0"/>
              </a:rPr>
              <a:t>i</a:t>
            </a:r>
            <a:r>
              <a:rPr lang="mr-IN" dirty="0">
                <a:latin typeface="Courier" charset="0"/>
                <a:ea typeface="Courier" charset="0"/>
                <a:cs typeface="Courier" charset="0"/>
              </a:rPr>
              <a:t> </a:t>
            </a:r>
            <a:r>
              <a:rPr lang="mr-IN" dirty="0" err="1">
                <a:latin typeface="Courier" charset="0"/>
                <a:ea typeface="Courier" charset="0"/>
                <a:cs typeface="Courier" charset="0"/>
              </a:rPr>
              <a:t>in</a:t>
            </a:r>
            <a:r>
              <a:rPr lang="mr-IN" dirty="0">
                <a:latin typeface="Courier" charset="0"/>
                <a:ea typeface="Courier" charset="0"/>
                <a:cs typeface="Courier" charset="0"/>
              </a:rPr>
              <a:t> </a:t>
            </a:r>
            <a:r>
              <a:rPr lang="mr-IN" dirty="0" err="1">
                <a:latin typeface="Courier" charset="0"/>
                <a:ea typeface="Courier" charset="0"/>
                <a:cs typeface="Courier" charset="0"/>
              </a:rPr>
              <a:t>range</a:t>
            </a:r>
            <a:r>
              <a:rPr lang="mr-IN" dirty="0">
                <a:latin typeface="Courier" charset="0"/>
                <a:ea typeface="Courier" charset="0"/>
                <a:cs typeface="Courier" charset="0"/>
              </a:rPr>
              <a:t>(1,len(</a:t>
            </a:r>
            <a:r>
              <a:rPr lang="mr-IN" dirty="0" err="1">
                <a:latin typeface="Courier" charset="0"/>
                <a:ea typeface="Courier" charset="0"/>
                <a:cs typeface="Courier" charset="0"/>
              </a:rPr>
              <a:t>A</a:t>
            </a:r>
            <a:r>
              <a:rPr lang="mr-IN" dirty="0">
                <a:latin typeface="Courier" charset="0"/>
                <a:ea typeface="Courier" charset="0"/>
                <a:cs typeface="Courier" charset="0"/>
              </a:rPr>
              <a:t>)):  </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en-US" dirty="0">
                <a:latin typeface="Courier" charset="0"/>
                <a:ea typeface="Courier" charset="0"/>
                <a:cs typeface="Courier" charset="0"/>
              </a:rPr>
              <a:t>   </a:t>
            </a:r>
            <a:r>
              <a:rPr lang="mr-IN" dirty="0" err="1">
                <a:latin typeface="Courier" charset="0"/>
                <a:ea typeface="Courier" charset="0"/>
                <a:cs typeface="Courier" charset="0"/>
              </a:rPr>
              <a:t>current</a:t>
            </a:r>
            <a:r>
              <a:rPr lang="mr-IN" dirty="0">
                <a:latin typeface="Courier" charset="0"/>
                <a:ea typeface="Courier" charset="0"/>
                <a:cs typeface="Courier" charset="0"/>
              </a:rPr>
              <a:t> = </a:t>
            </a:r>
            <a:r>
              <a:rPr lang="mr-IN" dirty="0" err="1">
                <a:latin typeface="Courier" charset="0"/>
                <a:ea typeface="Courier" charset="0"/>
                <a:cs typeface="Courier" charset="0"/>
              </a:rPr>
              <a:t>A</a:t>
            </a:r>
            <a:r>
              <a:rPr lang="mr-IN" dirty="0">
                <a:latin typeface="Courier" charset="0"/>
                <a:ea typeface="Courier" charset="0"/>
                <a:cs typeface="Courier" charset="0"/>
              </a:rPr>
              <a:t>[</a:t>
            </a:r>
            <a:r>
              <a:rPr lang="mr-IN" dirty="0" err="1">
                <a:latin typeface="Courier" charset="0"/>
                <a:ea typeface="Courier" charset="0"/>
                <a:cs typeface="Courier" charset="0"/>
              </a:rPr>
              <a:t>i</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en-US" dirty="0">
                <a:latin typeface="Courier" charset="0"/>
                <a:ea typeface="Courier" charset="0"/>
                <a:cs typeface="Courier" charset="0"/>
              </a:rPr>
              <a:t> </a:t>
            </a:r>
            <a:r>
              <a:rPr lang="mr-IN" dirty="0" err="1">
                <a:latin typeface="Courier" charset="0"/>
                <a:ea typeface="Courier" charset="0"/>
                <a:cs typeface="Courier" charset="0"/>
              </a:rPr>
              <a:t>j</a:t>
            </a:r>
            <a:r>
              <a:rPr lang="mr-IN" dirty="0">
                <a:latin typeface="Courier" charset="0"/>
                <a:ea typeface="Courier" charset="0"/>
                <a:cs typeface="Courier" charset="0"/>
              </a:rPr>
              <a:t> = i-1</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b="1" dirty="0" err="1">
                <a:latin typeface="Courier" charset="0"/>
                <a:ea typeface="Courier" charset="0"/>
                <a:cs typeface="Courier" charset="0"/>
              </a:rPr>
              <a:t>while</a:t>
            </a:r>
            <a:r>
              <a:rPr lang="mr-IN" dirty="0">
                <a:latin typeface="Courier" charset="0"/>
                <a:ea typeface="Courier" charset="0"/>
                <a:cs typeface="Courier" charset="0"/>
              </a:rPr>
              <a:t> </a:t>
            </a:r>
            <a:r>
              <a:rPr lang="mr-IN" dirty="0" err="1">
                <a:latin typeface="Courier" charset="0"/>
                <a:ea typeface="Courier" charset="0"/>
                <a:cs typeface="Courier" charset="0"/>
              </a:rPr>
              <a:t>j</a:t>
            </a:r>
            <a:r>
              <a:rPr lang="mr-IN" dirty="0">
                <a:latin typeface="Courier" charset="0"/>
                <a:ea typeface="Courier" charset="0"/>
                <a:cs typeface="Courier" charset="0"/>
              </a:rPr>
              <a:t> &gt;= 0 </a:t>
            </a:r>
            <a:r>
              <a:rPr lang="mr-IN" dirty="0" err="1">
                <a:latin typeface="Courier" charset="0"/>
                <a:ea typeface="Courier" charset="0"/>
                <a:cs typeface="Courier" charset="0"/>
              </a:rPr>
              <a:t>and</a:t>
            </a:r>
            <a:r>
              <a:rPr lang="mr-IN" dirty="0">
                <a:latin typeface="Courier" charset="0"/>
                <a:ea typeface="Courier" charset="0"/>
                <a:cs typeface="Courier" charset="0"/>
              </a:rPr>
              <a:t> </a:t>
            </a:r>
            <a:r>
              <a:rPr lang="mr-IN" dirty="0" err="1">
                <a:latin typeface="Courier" charset="0"/>
                <a:ea typeface="Courier" charset="0"/>
                <a:cs typeface="Courier" charset="0"/>
              </a:rPr>
              <a:t>A</a:t>
            </a:r>
            <a:r>
              <a:rPr lang="mr-IN" dirty="0">
                <a:latin typeface="Courier" charset="0"/>
                <a:ea typeface="Courier" charset="0"/>
                <a:cs typeface="Courier" charset="0"/>
              </a:rPr>
              <a:t>[</a:t>
            </a:r>
            <a:r>
              <a:rPr lang="mr-IN" dirty="0" err="1">
                <a:latin typeface="Courier" charset="0"/>
                <a:ea typeface="Courier" charset="0"/>
                <a:cs typeface="Courier" charset="0"/>
              </a:rPr>
              <a:t>j</a:t>
            </a:r>
            <a:r>
              <a:rPr lang="mr-IN" dirty="0">
                <a:latin typeface="Courier" charset="0"/>
                <a:ea typeface="Courier" charset="0"/>
                <a:cs typeface="Courier" charset="0"/>
              </a:rPr>
              <a:t>] &gt; </a:t>
            </a:r>
            <a:r>
              <a:rPr lang="mr-IN" dirty="0" err="1">
                <a:latin typeface="Courier" charset="0"/>
                <a:ea typeface="Courier" charset="0"/>
                <a:cs typeface="Courier" charset="0"/>
              </a:rPr>
              <a:t>current</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dirty="0" err="1">
                <a:latin typeface="Courier" charset="0"/>
                <a:ea typeface="Courier" charset="0"/>
                <a:cs typeface="Courier" charset="0"/>
              </a:rPr>
              <a:t>A</a:t>
            </a:r>
            <a:r>
              <a:rPr lang="mr-IN" dirty="0">
                <a:latin typeface="Courier" charset="0"/>
                <a:ea typeface="Courier" charset="0"/>
                <a:cs typeface="Courier" charset="0"/>
              </a:rPr>
              <a:t>[j+1] = </a:t>
            </a:r>
            <a:r>
              <a:rPr lang="mr-IN" dirty="0" err="1">
                <a:latin typeface="Courier" charset="0"/>
                <a:ea typeface="Courier" charset="0"/>
                <a:cs typeface="Courier" charset="0"/>
              </a:rPr>
              <a:t>A</a:t>
            </a:r>
            <a:r>
              <a:rPr lang="mr-IN" dirty="0">
                <a:latin typeface="Courier" charset="0"/>
                <a:ea typeface="Courier" charset="0"/>
                <a:cs typeface="Courier" charset="0"/>
              </a:rPr>
              <a:t>[</a:t>
            </a:r>
            <a:r>
              <a:rPr lang="mr-IN" dirty="0" err="1">
                <a:latin typeface="Courier" charset="0"/>
                <a:ea typeface="Courier" charset="0"/>
                <a:cs typeface="Courier" charset="0"/>
              </a:rPr>
              <a:t>j</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dirty="0" err="1">
                <a:latin typeface="Courier" charset="0"/>
                <a:ea typeface="Courier" charset="0"/>
                <a:cs typeface="Courier" charset="0"/>
              </a:rPr>
              <a:t>j</a:t>
            </a:r>
            <a:r>
              <a:rPr lang="mr-IN" dirty="0">
                <a:latin typeface="Courier" charset="0"/>
                <a:ea typeface="Courier" charset="0"/>
                <a:cs typeface="Courier" charset="0"/>
              </a:rPr>
              <a:t> -= 1</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dirty="0" err="1">
                <a:latin typeface="Courier" charset="0"/>
                <a:ea typeface="Courier" charset="0"/>
                <a:cs typeface="Courier" charset="0"/>
              </a:rPr>
              <a:t>A</a:t>
            </a:r>
            <a:r>
              <a:rPr lang="mr-IN" dirty="0">
                <a:latin typeface="Courier" charset="0"/>
                <a:ea typeface="Courier" charset="0"/>
                <a:cs typeface="Courier" charset="0"/>
              </a:rPr>
              <a:t>[j+1] = </a:t>
            </a:r>
            <a:r>
              <a:rPr lang="mr-IN" dirty="0" err="1">
                <a:latin typeface="Courier" charset="0"/>
                <a:ea typeface="Courier" charset="0"/>
                <a:cs typeface="Courier" charset="0"/>
              </a:rPr>
              <a:t>current</a:t>
            </a:r>
            <a:endParaRPr lang="en-US" dirty="0">
              <a:latin typeface="Courier" charset="0"/>
              <a:ea typeface="Courier" charset="0"/>
              <a:cs typeface="Courier" charset="0"/>
            </a:endParaRPr>
          </a:p>
        </p:txBody>
      </p:sp>
      <p:pic>
        <p:nvPicPr>
          <p:cNvPr id="5" name="Picture 4">
            <a:extLst>
              <a:ext uri="{FF2B5EF4-FFF2-40B4-BE49-F238E27FC236}">
                <a16:creationId xmlns:a16="http://schemas.microsoft.com/office/drawing/2014/main" id="{7A27BEC6-FB99-CE48-B608-A66B7E450E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4521" y="1280844"/>
            <a:ext cx="778715" cy="108956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D0D725A-07BA-2F47-8C90-2DA046E4860E}"/>
                  </a:ext>
                </a:extLst>
              </p:cNvPr>
              <p:cNvSpPr txBox="1"/>
              <p:nvPr/>
            </p:nvSpPr>
            <p:spPr>
              <a:xfrm>
                <a:off x="324090" y="5038719"/>
                <a:ext cx="6846959" cy="1754326"/>
              </a:xfrm>
              <a:prstGeom prst="rect">
                <a:avLst/>
              </a:prstGeom>
              <a:noFill/>
            </p:spPr>
            <p:txBody>
              <a:bodyPr wrap="square" rtlCol="0">
                <a:spAutoFit/>
              </a:bodyPr>
              <a:lstStyle/>
              <a:p>
                <a:r>
                  <a:rPr lang="en-US" dirty="0"/>
                  <a:t>By my count*…</a:t>
                </a:r>
                <a:endParaRPr lang="en-US" b="0" dirty="0"/>
              </a:p>
              <a:p>
                <a:pPr marL="285750" indent="-285750">
                  <a:buFont typeface="Arial" panose="020B0604020202020204" pitchFamily="34" charset="0"/>
                  <a:buChar char="•"/>
                </a:pPr>
                <a14:m>
                  <m:oMath xmlns:m="http://schemas.openxmlformats.org/officeDocument/2006/math">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−1</m:t>
                    </m:r>
                  </m:oMath>
                </a14:m>
                <a:r>
                  <a:rPr lang="en-US" dirty="0"/>
                  <a:t> variable assignments</a:t>
                </a:r>
              </a:p>
              <a:p>
                <a:pPr marL="285750" indent="-285750">
                  <a:buFont typeface="Arial" panose="020B0604020202020204" pitchFamily="34" charset="0"/>
                  <a:buChar char="•"/>
                </a:pPr>
                <a14:m>
                  <m:oMath xmlns:m="http://schemas.openxmlformats.org/officeDocument/2006/math">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 −1</m:t>
                    </m:r>
                  </m:oMath>
                </a14:m>
                <a:r>
                  <a:rPr lang="en-US" dirty="0"/>
                  <a:t> increments/decrements</a:t>
                </a:r>
              </a:p>
              <a:p>
                <a:pPr marL="285750" indent="-285750">
                  <a:buFont typeface="Arial" panose="020B0604020202020204" pitchFamily="34" charset="0"/>
                  <a:buChar char="•"/>
                </a:pPr>
                <a14:m>
                  <m:oMath xmlns:m="http://schemas.openxmlformats.org/officeDocument/2006/math">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r>
                      <a:rPr lang="en-US" i="1">
                        <a:latin typeface="Cambria Math" panose="02040503050406030204" pitchFamily="18" charset="0"/>
                      </a:rPr>
                      <m:t>−</m:t>
                    </m:r>
                    <m:r>
                      <a:rPr lang="en-US" b="0" i="1" smtClean="0">
                        <a:latin typeface="Cambria Math" panose="02040503050406030204" pitchFamily="18" charset="0"/>
                      </a:rPr>
                      <m:t>4</m:t>
                    </m:r>
                    <m:r>
                      <a:rPr lang="en-US" i="1">
                        <a:latin typeface="Cambria Math" panose="02040503050406030204" pitchFamily="18" charset="0"/>
                      </a:rPr>
                      <m:t>𝑛</m:t>
                    </m:r>
                    <m:r>
                      <a:rPr lang="en-US" b="0" i="1" smtClean="0">
                        <a:latin typeface="Cambria Math" panose="02040503050406030204" pitchFamily="18" charset="0"/>
                      </a:rPr>
                      <m:t>+1</m:t>
                    </m:r>
                  </m:oMath>
                </a14:m>
                <a:r>
                  <a:rPr lang="en-US" dirty="0"/>
                  <a:t> comparisons</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endParaRPr lang="en-US" dirty="0"/>
              </a:p>
            </p:txBody>
          </p:sp>
        </mc:Choice>
        <mc:Fallback xmlns="">
          <p:sp>
            <p:nvSpPr>
              <p:cNvPr id="6" name="TextBox 5">
                <a:extLst>
                  <a:ext uri="{FF2B5EF4-FFF2-40B4-BE49-F238E27FC236}">
                    <a16:creationId xmlns:a16="http://schemas.microsoft.com/office/drawing/2014/main" id="{0D0D725A-07BA-2F47-8C90-2DA046E4860E}"/>
                  </a:ext>
                </a:extLst>
              </p:cNvPr>
              <p:cNvSpPr txBox="1">
                <a:spLocks noRot="1" noChangeAspect="1" noMove="1" noResize="1" noEditPoints="1" noAdjustHandles="1" noChangeArrowheads="1" noChangeShapeType="1" noTextEdit="1"/>
              </p:cNvSpPr>
              <p:nvPr/>
            </p:nvSpPr>
            <p:spPr>
              <a:xfrm>
                <a:off x="324090" y="5038719"/>
                <a:ext cx="6846959" cy="1754326"/>
              </a:xfrm>
              <a:prstGeom prst="rect">
                <a:avLst/>
              </a:prstGeom>
              <a:blipFill>
                <a:blip r:embed="rId3"/>
                <a:stretch>
                  <a:fillRect l="-741" t="-143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9250D5E-9C06-2A48-BFA8-4A7C8E439A56}"/>
              </a:ext>
            </a:extLst>
          </p:cNvPr>
          <p:cNvSpPr txBox="1"/>
          <p:nvPr/>
        </p:nvSpPr>
        <p:spPr>
          <a:xfrm>
            <a:off x="3437681" y="6251307"/>
            <a:ext cx="5706319" cy="584775"/>
          </a:xfrm>
          <a:prstGeom prst="rect">
            <a:avLst/>
          </a:prstGeom>
          <a:noFill/>
        </p:spPr>
        <p:txBody>
          <a:bodyPr wrap="square" rtlCol="0">
            <a:spAutoFit/>
          </a:bodyPr>
          <a:lstStyle/>
          <a:p>
            <a:pPr lvl="1" algn="r"/>
            <a:r>
              <a:rPr lang="en-US" sz="1600" dirty="0">
                <a:solidFill>
                  <a:srgbClr val="7030A0"/>
                </a:solidFill>
              </a:rPr>
              <a:t>*Do not pay attention to these formulas, they do not matter.  Also not valid for bug bounty (good citizenship) points.</a:t>
            </a:r>
          </a:p>
        </p:txBody>
      </p:sp>
    </p:spTree>
    <p:extLst>
      <p:ext uri="{BB962C8B-B14F-4D97-AF65-F5344CB8AC3E}">
        <p14:creationId xmlns:p14="http://schemas.microsoft.com/office/powerpoint/2010/main" val="5399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uiExpand="1" build="p"/>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9D01-C338-8640-BA62-8ADB39E81C0E}"/>
              </a:ext>
            </a:extLst>
          </p:cNvPr>
          <p:cNvSpPr>
            <a:spLocks noGrp="1"/>
          </p:cNvSpPr>
          <p:nvPr>
            <p:ph type="title"/>
          </p:nvPr>
        </p:nvSpPr>
        <p:spPr/>
        <p:txBody>
          <a:bodyPr/>
          <a:lstStyle/>
          <a:p>
            <a:r>
              <a:rPr lang="en-US" dirty="0"/>
              <a:t>Issues with this answer?</a:t>
            </a:r>
          </a:p>
        </p:txBody>
      </p:sp>
      <p:sp>
        <p:nvSpPr>
          <p:cNvPr id="3" name="Content Placeholder 2">
            <a:extLst>
              <a:ext uri="{FF2B5EF4-FFF2-40B4-BE49-F238E27FC236}">
                <a16:creationId xmlns:a16="http://schemas.microsoft.com/office/drawing/2014/main" id="{A57C6637-4DC6-DD46-AF76-025DE38892FF}"/>
              </a:ext>
            </a:extLst>
          </p:cNvPr>
          <p:cNvSpPr>
            <a:spLocks noGrp="1"/>
          </p:cNvSpPr>
          <p:nvPr>
            <p:ph idx="1"/>
          </p:nvPr>
        </p:nvSpPr>
        <p:spPr>
          <a:xfrm>
            <a:off x="628650" y="1825625"/>
            <a:ext cx="4082246" cy="4351338"/>
          </a:xfrm>
        </p:spPr>
        <p:txBody>
          <a:bodyPr/>
          <a:lstStyle/>
          <a:p>
            <a:r>
              <a:rPr lang="en-US" dirty="0"/>
              <a:t>It’s very tedious!</a:t>
            </a:r>
          </a:p>
          <a:p>
            <a:r>
              <a:rPr lang="en-US" dirty="0"/>
              <a:t>In order to use this to understand running time, I need to know how long each operation takes, plus a whole bunch of other stuff…</a:t>
            </a:r>
          </a:p>
        </p:txBody>
      </p:sp>
      <p:pic>
        <p:nvPicPr>
          <p:cNvPr id="4" name="Picture 3">
            <a:extLst>
              <a:ext uri="{FF2B5EF4-FFF2-40B4-BE49-F238E27FC236}">
                <a16:creationId xmlns:a16="http://schemas.microsoft.com/office/drawing/2014/main" id="{9233DA33-8150-0D41-9188-78306A3EA6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74420" y="4485684"/>
            <a:ext cx="1855047" cy="2048176"/>
          </a:xfrm>
          <a:prstGeom prst="rect">
            <a:avLst/>
          </a:prstGeom>
        </p:spPr>
      </p:pic>
      <p:sp>
        <p:nvSpPr>
          <p:cNvPr id="5" name="TextBox 4">
            <a:extLst>
              <a:ext uri="{FF2B5EF4-FFF2-40B4-BE49-F238E27FC236}">
                <a16:creationId xmlns:a16="http://schemas.microsoft.com/office/drawing/2014/main" id="{6C16BEC2-F4D3-E344-901F-785E1D5593A1}"/>
              </a:ext>
            </a:extLst>
          </p:cNvPr>
          <p:cNvSpPr txBox="1"/>
          <p:nvPr/>
        </p:nvSpPr>
        <p:spPr>
          <a:xfrm>
            <a:off x="3483024" y="4843354"/>
            <a:ext cx="3123978" cy="923330"/>
          </a:xfrm>
          <a:prstGeom prst="rect">
            <a:avLst/>
          </a:prstGeom>
          <a:noFill/>
        </p:spPr>
        <p:txBody>
          <a:bodyPr wrap="square" rtlCol="0">
            <a:spAutoFit/>
          </a:bodyPr>
          <a:lstStyle/>
          <a:p>
            <a:pPr algn="ctr"/>
            <a:r>
              <a:rPr lang="en-US" dirty="0">
                <a:solidFill>
                  <a:schemeClr val="accent1"/>
                </a:solidFill>
              </a:rPr>
              <a:t>Counting individual </a:t>
            </a:r>
          </a:p>
          <a:p>
            <a:pPr algn="ctr"/>
            <a:r>
              <a:rPr lang="en-US" dirty="0">
                <a:solidFill>
                  <a:schemeClr val="accent1"/>
                </a:solidFill>
              </a:rPr>
              <a:t>operations is a lot of work and doesn’t seem very helpful!</a:t>
            </a:r>
          </a:p>
        </p:txBody>
      </p:sp>
      <p:sp>
        <p:nvSpPr>
          <p:cNvPr id="6" name="TextBox 5">
            <a:extLst>
              <a:ext uri="{FF2B5EF4-FFF2-40B4-BE49-F238E27FC236}">
                <a16:creationId xmlns:a16="http://schemas.microsoft.com/office/drawing/2014/main" id="{CB2903D3-F674-0646-BBE5-8190FB2C6329}"/>
              </a:ext>
            </a:extLst>
          </p:cNvPr>
          <p:cNvSpPr txBox="1"/>
          <p:nvPr/>
        </p:nvSpPr>
        <p:spPr>
          <a:xfrm>
            <a:off x="5914663" y="6447099"/>
            <a:ext cx="3044142" cy="369332"/>
          </a:xfrm>
          <a:prstGeom prst="rect">
            <a:avLst/>
          </a:prstGeom>
          <a:noFill/>
        </p:spPr>
        <p:txBody>
          <a:bodyPr wrap="square" rtlCol="0">
            <a:spAutoFit/>
          </a:bodyPr>
          <a:lstStyle/>
          <a:p>
            <a:r>
              <a:rPr lang="en-US" dirty="0">
                <a:solidFill>
                  <a:schemeClr val="accent1"/>
                </a:solidFill>
              </a:rPr>
              <a:t>Lucky the lackadaisical lemur</a:t>
            </a:r>
          </a:p>
        </p:txBody>
      </p:sp>
      <p:sp>
        <p:nvSpPr>
          <p:cNvPr id="7" name="TextBox 6">
            <a:extLst>
              <a:ext uri="{FF2B5EF4-FFF2-40B4-BE49-F238E27FC236}">
                <a16:creationId xmlns:a16="http://schemas.microsoft.com/office/drawing/2014/main" id="{FA6CDCD4-C606-3449-8B4F-1E711893686D}"/>
              </a:ext>
            </a:extLst>
          </p:cNvPr>
          <p:cNvSpPr txBox="1"/>
          <p:nvPr/>
        </p:nvSpPr>
        <p:spPr>
          <a:xfrm>
            <a:off x="4372069" y="1478552"/>
            <a:ext cx="4404701" cy="1815882"/>
          </a:xfrm>
          <a:prstGeom prst="rect">
            <a:avLst/>
          </a:prstGeom>
          <a:noFill/>
          <a:ln>
            <a:solidFill>
              <a:schemeClr val="accent2"/>
            </a:solidFill>
          </a:ln>
        </p:spPr>
        <p:txBody>
          <a:bodyPr wrap="square" rtlCol="0">
            <a:spAutoFit/>
          </a:bodyPr>
          <a:lstStyle/>
          <a:p>
            <a:r>
              <a:rPr lang="mr-IN" sz="1400" b="1" dirty="0" err="1">
                <a:latin typeface="Courier" charset="0"/>
                <a:ea typeface="Courier" charset="0"/>
                <a:cs typeface="Courier" charset="0"/>
              </a:rPr>
              <a:t>def</a:t>
            </a:r>
            <a:r>
              <a:rPr lang="mr-IN" sz="1400" dirty="0">
                <a:latin typeface="Courier" charset="0"/>
                <a:ea typeface="Courier" charset="0"/>
                <a:cs typeface="Courier" charset="0"/>
              </a:rPr>
              <a:t> </a:t>
            </a:r>
            <a:r>
              <a:rPr lang="mr-IN" sz="1400" dirty="0" err="1">
                <a:latin typeface="Courier" charset="0"/>
                <a:ea typeface="Courier" charset="0"/>
                <a:cs typeface="Courier" charset="0"/>
              </a:rPr>
              <a:t>InsertionSort</a:t>
            </a:r>
            <a:r>
              <a:rPr lang="mr-IN" sz="1400" dirty="0">
                <a:latin typeface="Courier" charset="0"/>
                <a:ea typeface="Courier" charset="0"/>
                <a:cs typeface="Courier" charset="0"/>
              </a:rPr>
              <a:t>(</a:t>
            </a:r>
            <a:r>
              <a:rPr lang="mr-IN" sz="1400" dirty="0" err="1">
                <a:latin typeface="Courier" charset="0"/>
                <a:ea typeface="Courier" charset="0"/>
                <a:cs typeface="Courier" charset="0"/>
              </a:rPr>
              <a:t>A</a:t>
            </a:r>
            <a:r>
              <a:rPr lang="mr-IN" sz="1400" dirty="0">
                <a:latin typeface="Courier" charset="0"/>
                <a:ea typeface="Courier" charset="0"/>
                <a:cs typeface="Courier" charset="0"/>
              </a:rPr>
              <a:t>):    </a:t>
            </a:r>
            <a:endParaRPr lang="en-US" sz="1400" dirty="0">
              <a:latin typeface="Courier" charset="0"/>
              <a:ea typeface="Courier" charset="0"/>
              <a:cs typeface="Courier" charset="0"/>
            </a:endParaRPr>
          </a:p>
          <a:p>
            <a:r>
              <a:rPr lang="en-US" sz="1400" dirty="0">
                <a:latin typeface="Courier" charset="0"/>
                <a:ea typeface="Courier" charset="0"/>
                <a:cs typeface="Courier" charset="0"/>
              </a:rPr>
              <a:t>   </a:t>
            </a:r>
            <a:r>
              <a:rPr lang="mr-IN" sz="1400" b="1" dirty="0" err="1">
                <a:latin typeface="Courier" charset="0"/>
                <a:ea typeface="Courier" charset="0"/>
                <a:cs typeface="Courier" charset="0"/>
              </a:rPr>
              <a:t>for</a:t>
            </a:r>
            <a:r>
              <a:rPr lang="mr-IN" sz="1400" dirty="0">
                <a:latin typeface="Courier" charset="0"/>
                <a:ea typeface="Courier" charset="0"/>
                <a:cs typeface="Courier" charset="0"/>
              </a:rPr>
              <a:t> </a:t>
            </a:r>
            <a:r>
              <a:rPr lang="mr-IN" sz="1400" dirty="0" err="1">
                <a:latin typeface="Courier" charset="0"/>
                <a:ea typeface="Courier" charset="0"/>
                <a:cs typeface="Courier" charset="0"/>
              </a:rPr>
              <a:t>i</a:t>
            </a:r>
            <a:r>
              <a:rPr lang="mr-IN" sz="1400" dirty="0">
                <a:latin typeface="Courier" charset="0"/>
                <a:ea typeface="Courier" charset="0"/>
                <a:cs typeface="Courier" charset="0"/>
              </a:rPr>
              <a:t> </a:t>
            </a:r>
            <a:r>
              <a:rPr lang="mr-IN" sz="1400" dirty="0" err="1">
                <a:latin typeface="Courier" charset="0"/>
                <a:ea typeface="Courier" charset="0"/>
                <a:cs typeface="Courier" charset="0"/>
              </a:rPr>
              <a:t>in</a:t>
            </a:r>
            <a:r>
              <a:rPr lang="mr-IN" sz="1400" dirty="0">
                <a:latin typeface="Courier" charset="0"/>
                <a:ea typeface="Courier" charset="0"/>
                <a:cs typeface="Courier" charset="0"/>
              </a:rPr>
              <a:t> </a:t>
            </a:r>
            <a:r>
              <a:rPr lang="mr-IN" sz="1400" dirty="0" err="1">
                <a:latin typeface="Courier" charset="0"/>
                <a:ea typeface="Courier" charset="0"/>
                <a:cs typeface="Courier" charset="0"/>
              </a:rPr>
              <a:t>range</a:t>
            </a:r>
            <a:r>
              <a:rPr lang="mr-IN" sz="1400" dirty="0">
                <a:latin typeface="Courier" charset="0"/>
                <a:ea typeface="Courier" charset="0"/>
                <a:cs typeface="Courier" charset="0"/>
              </a:rPr>
              <a:t>(1,len(</a:t>
            </a:r>
            <a:r>
              <a:rPr lang="mr-IN" sz="1400" dirty="0" err="1">
                <a:latin typeface="Courier" charset="0"/>
                <a:ea typeface="Courier" charset="0"/>
                <a:cs typeface="Courier" charset="0"/>
              </a:rPr>
              <a:t>A</a:t>
            </a:r>
            <a:r>
              <a:rPr lang="mr-IN" sz="1400" dirty="0">
                <a:latin typeface="Courier" charset="0"/>
                <a:ea typeface="Courier" charset="0"/>
                <a:cs typeface="Courier" charset="0"/>
              </a:rPr>
              <a:t>)):  </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en-US" sz="1400" dirty="0">
                <a:latin typeface="Courier" charset="0"/>
                <a:ea typeface="Courier" charset="0"/>
                <a:cs typeface="Courier" charset="0"/>
              </a:rPr>
              <a:t>   </a:t>
            </a:r>
            <a:r>
              <a:rPr lang="mr-IN" sz="1400" dirty="0" err="1">
                <a:latin typeface="Courier" charset="0"/>
                <a:ea typeface="Courier" charset="0"/>
                <a:cs typeface="Courier" charset="0"/>
              </a:rPr>
              <a:t>current</a:t>
            </a:r>
            <a:r>
              <a:rPr lang="mr-IN" sz="1400" dirty="0">
                <a:latin typeface="Courier" charset="0"/>
                <a:ea typeface="Courier" charset="0"/>
                <a:cs typeface="Courier" charset="0"/>
              </a:rPr>
              <a:t> = </a:t>
            </a:r>
            <a:r>
              <a:rPr lang="mr-IN" sz="1400" dirty="0" err="1">
                <a:latin typeface="Courier" charset="0"/>
                <a:ea typeface="Courier" charset="0"/>
                <a:cs typeface="Courier" charset="0"/>
              </a:rPr>
              <a:t>A</a:t>
            </a:r>
            <a:r>
              <a:rPr lang="mr-IN" sz="1400" dirty="0">
                <a:latin typeface="Courier" charset="0"/>
                <a:ea typeface="Courier" charset="0"/>
                <a:cs typeface="Courier" charset="0"/>
              </a:rPr>
              <a:t>[</a:t>
            </a:r>
            <a:r>
              <a:rPr lang="mr-IN" sz="1400" dirty="0" err="1">
                <a:latin typeface="Courier" charset="0"/>
                <a:ea typeface="Courier" charset="0"/>
                <a:cs typeface="Courier" charset="0"/>
              </a:rPr>
              <a:t>i</a:t>
            </a:r>
            <a:r>
              <a:rPr lang="mr-IN" sz="1400" dirty="0">
                <a:latin typeface="Courier" charset="0"/>
                <a:ea typeface="Courier" charset="0"/>
                <a:cs typeface="Courier" charset="0"/>
              </a:rPr>
              <a:t>]</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en-US" sz="1400" dirty="0">
                <a:latin typeface="Courier" charset="0"/>
                <a:ea typeface="Courier" charset="0"/>
                <a:cs typeface="Courier" charset="0"/>
              </a:rPr>
              <a:t> </a:t>
            </a:r>
            <a:r>
              <a:rPr lang="mr-IN" sz="1400" dirty="0" err="1">
                <a:latin typeface="Courier" charset="0"/>
                <a:ea typeface="Courier" charset="0"/>
                <a:cs typeface="Courier" charset="0"/>
              </a:rPr>
              <a:t>j</a:t>
            </a:r>
            <a:r>
              <a:rPr lang="mr-IN" sz="1400" dirty="0">
                <a:latin typeface="Courier" charset="0"/>
                <a:ea typeface="Courier" charset="0"/>
                <a:cs typeface="Courier" charset="0"/>
              </a:rPr>
              <a:t> = i-1</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b="1" dirty="0" err="1">
                <a:latin typeface="Courier" charset="0"/>
                <a:ea typeface="Courier" charset="0"/>
                <a:cs typeface="Courier" charset="0"/>
              </a:rPr>
              <a:t>while</a:t>
            </a:r>
            <a:r>
              <a:rPr lang="mr-IN" sz="1400" dirty="0">
                <a:latin typeface="Courier" charset="0"/>
                <a:ea typeface="Courier" charset="0"/>
                <a:cs typeface="Courier" charset="0"/>
              </a:rPr>
              <a:t> </a:t>
            </a:r>
            <a:r>
              <a:rPr lang="mr-IN" sz="1400" dirty="0" err="1">
                <a:latin typeface="Courier" charset="0"/>
                <a:ea typeface="Courier" charset="0"/>
                <a:cs typeface="Courier" charset="0"/>
              </a:rPr>
              <a:t>j</a:t>
            </a:r>
            <a:r>
              <a:rPr lang="mr-IN" sz="1400" dirty="0">
                <a:latin typeface="Courier" charset="0"/>
                <a:ea typeface="Courier" charset="0"/>
                <a:cs typeface="Courier" charset="0"/>
              </a:rPr>
              <a:t> &gt;= 0 </a:t>
            </a:r>
            <a:r>
              <a:rPr lang="mr-IN" sz="1400" dirty="0" err="1">
                <a:latin typeface="Courier" charset="0"/>
                <a:ea typeface="Courier" charset="0"/>
                <a:cs typeface="Courier" charset="0"/>
              </a:rPr>
              <a:t>and</a:t>
            </a:r>
            <a:r>
              <a:rPr lang="mr-IN" sz="1400" dirty="0">
                <a:latin typeface="Courier" charset="0"/>
                <a:ea typeface="Courier" charset="0"/>
                <a:cs typeface="Courier" charset="0"/>
              </a:rPr>
              <a:t> </a:t>
            </a:r>
            <a:r>
              <a:rPr lang="mr-IN" sz="1400" dirty="0" err="1">
                <a:latin typeface="Courier" charset="0"/>
                <a:ea typeface="Courier" charset="0"/>
                <a:cs typeface="Courier" charset="0"/>
              </a:rPr>
              <a:t>A</a:t>
            </a:r>
            <a:r>
              <a:rPr lang="mr-IN" sz="1400" dirty="0">
                <a:latin typeface="Courier" charset="0"/>
                <a:ea typeface="Courier" charset="0"/>
                <a:cs typeface="Courier" charset="0"/>
              </a:rPr>
              <a:t>[</a:t>
            </a:r>
            <a:r>
              <a:rPr lang="mr-IN" sz="1400" dirty="0" err="1">
                <a:latin typeface="Courier" charset="0"/>
                <a:ea typeface="Courier" charset="0"/>
                <a:cs typeface="Courier" charset="0"/>
              </a:rPr>
              <a:t>j</a:t>
            </a:r>
            <a:r>
              <a:rPr lang="mr-IN" sz="1400" dirty="0">
                <a:latin typeface="Courier" charset="0"/>
                <a:ea typeface="Courier" charset="0"/>
                <a:cs typeface="Courier" charset="0"/>
              </a:rPr>
              <a:t>] &gt; </a:t>
            </a:r>
            <a:r>
              <a:rPr lang="mr-IN" sz="1400" dirty="0" err="1">
                <a:latin typeface="Courier" charset="0"/>
                <a:ea typeface="Courier" charset="0"/>
                <a:cs typeface="Courier" charset="0"/>
              </a:rPr>
              <a:t>current</a:t>
            </a:r>
            <a:r>
              <a:rPr lang="mr-IN" sz="1400" dirty="0">
                <a:latin typeface="Courier" charset="0"/>
                <a:ea typeface="Courier" charset="0"/>
                <a:cs typeface="Courier" charset="0"/>
              </a:rPr>
              <a:t>:</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dirty="0" err="1">
                <a:latin typeface="Courier" charset="0"/>
                <a:ea typeface="Courier" charset="0"/>
                <a:cs typeface="Courier" charset="0"/>
              </a:rPr>
              <a:t>A</a:t>
            </a:r>
            <a:r>
              <a:rPr lang="mr-IN" sz="1400" dirty="0">
                <a:latin typeface="Courier" charset="0"/>
                <a:ea typeface="Courier" charset="0"/>
                <a:cs typeface="Courier" charset="0"/>
              </a:rPr>
              <a:t>[j+1] = </a:t>
            </a:r>
            <a:r>
              <a:rPr lang="mr-IN" sz="1400" dirty="0" err="1">
                <a:latin typeface="Courier" charset="0"/>
                <a:ea typeface="Courier" charset="0"/>
                <a:cs typeface="Courier" charset="0"/>
              </a:rPr>
              <a:t>A</a:t>
            </a:r>
            <a:r>
              <a:rPr lang="mr-IN" sz="1400" dirty="0">
                <a:latin typeface="Courier" charset="0"/>
                <a:ea typeface="Courier" charset="0"/>
                <a:cs typeface="Courier" charset="0"/>
              </a:rPr>
              <a:t>[</a:t>
            </a:r>
            <a:r>
              <a:rPr lang="mr-IN" sz="1400" dirty="0" err="1">
                <a:latin typeface="Courier" charset="0"/>
                <a:ea typeface="Courier" charset="0"/>
                <a:cs typeface="Courier" charset="0"/>
              </a:rPr>
              <a:t>j</a:t>
            </a:r>
            <a:r>
              <a:rPr lang="mr-IN" sz="1400" dirty="0">
                <a:latin typeface="Courier" charset="0"/>
                <a:ea typeface="Courier" charset="0"/>
                <a:cs typeface="Courier" charset="0"/>
              </a:rPr>
              <a:t>]</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dirty="0" err="1">
                <a:latin typeface="Courier" charset="0"/>
                <a:ea typeface="Courier" charset="0"/>
                <a:cs typeface="Courier" charset="0"/>
              </a:rPr>
              <a:t>j</a:t>
            </a:r>
            <a:r>
              <a:rPr lang="mr-IN" sz="1400" dirty="0">
                <a:latin typeface="Courier" charset="0"/>
                <a:ea typeface="Courier" charset="0"/>
                <a:cs typeface="Courier" charset="0"/>
              </a:rPr>
              <a:t> -= 1</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dirty="0" err="1">
                <a:latin typeface="Courier" charset="0"/>
                <a:ea typeface="Courier" charset="0"/>
                <a:cs typeface="Courier" charset="0"/>
              </a:rPr>
              <a:t>A</a:t>
            </a:r>
            <a:r>
              <a:rPr lang="mr-IN" sz="1400" dirty="0">
                <a:latin typeface="Courier" charset="0"/>
                <a:ea typeface="Courier" charset="0"/>
                <a:cs typeface="Courier" charset="0"/>
              </a:rPr>
              <a:t>[j+1] = </a:t>
            </a:r>
            <a:r>
              <a:rPr lang="mr-IN" sz="1400" dirty="0" err="1">
                <a:latin typeface="Courier" charset="0"/>
                <a:ea typeface="Courier" charset="0"/>
                <a:cs typeface="Courier" charset="0"/>
              </a:rPr>
              <a:t>current</a:t>
            </a:r>
            <a:endParaRPr lang="en-US" sz="1400" dirty="0">
              <a:latin typeface="Courier" charset="0"/>
              <a:ea typeface="Courier" charset="0"/>
              <a:cs typeface="Courier" charset="0"/>
            </a:endParaRPr>
          </a:p>
        </p:txBody>
      </p:sp>
    </p:spTree>
    <p:extLst>
      <p:ext uri="{BB962C8B-B14F-4D97-AF65-F5344CB8AC3E}">
        <p14:creationId xmlns:p14="http://schemas.microsoft.com/office/powerpoint/2010/main" val="13212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443482" cy="1325563"/>
          </a:xfrm>
        </p:spPr>
        <p:txBody>
          <a:bodyPr>
            <a:normAutofit/>
          </a:bodyPr>
          <a:lstStyle/>
          <a:p>
            <a:r>
              <a:rPr lang="en-US" dirty="0"/>
              <a:t>In this class we will use…</a:t>
            </a:r>
          </a:p>
        </p:txBody>
      </p:sp>
      <p:sp>
        <p:nvSpPr>
          <p:cNvPr id="3" name="Content Placeholder 2"/>
          <p:cNvSpPr>
            <a:spLocks noGrp="1"/>
          </p:cNvSpPr>
          <p:nvPr>
            <p:ph idx="1"/>
          </p:nvPr>
        </p:nvSpPr>
        <p:spPr>
          <a:xfrm>
            <a:off x="659049" y="1408936"/>
            <a:ext cx="7786146" cy="4813714"/>
          </a:xfrm>
        </p:spPr>
        <p:txBody>
          <a:bodyPr>
            <a:normAutofit/>
          </a:bodyPr>
          <a:lstStyle/>
          <a:p>
            <a:pPr marL="457200" lvl="1" indent="0">
              <a:buNone/>
            </a:pPr>
            <a:endParaRPr lang="en-US" dirty="0">
              <a:solidFill>
                <a:schemeClr val="accent4"/>
              </a:solidFill>
            </a:endParaRPr>
          </a:p>
          <a:p>
            <a:r>
              <a:rPr lang="en-US" b="1" dirty="0"/>
              <a:t>Big-Oh notation!</a:t>
            </a:r>
          </a:p>
          <a:p>
            <a:r>
              <a:rPr lang="en-US" dirty="0"/>
              <a:t>Gives us a meaningful way to talk about the running time of an algorithm, independent of programming language, computing platform, etc., without having to count all the operations.</a:t>
            </a:r>
          </a:p>
        </p:txBody>
      </p:sp>
    </p:spTree>
    <p:extLst>
      <p:ext uri="{BB962C8B-B14F-4D97-AF65-F5344CB8AC3E}">
        <p14:creationId xmlns:p14="http://schemas.microsoft.com/office/powerpoint/2010/main" val="2138352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857" y="1389885"/>
            <a:ext cx="8428302" cy="523220"/>
          </a:xfrm>
          <a:prstGeom prst="rect">
            <a:avLst/>
          </a:prstGeom>
          <a:noFill/>
        </p:spPr>
        <p:txBody>
          <a:bodyPr wrap="square" rtlCol="0">
            <a:spAutoFit/>
          </a:bodyPr>
          <a:lstStyle/>
          <a:p>
            <a:pPr algn="ctr"/>
            <a:r>
              <a:rPr lang="en-US" sz="2800" dirty="0"/>
              <a:t>Focus on how the runtime</a:t>
            </a:r>
            <a:r>
              <a:rPr lang="en-US" sz="2800" b="1" dirty="0"/>
              <a:t> scales </a:t>
            </a:r>
            <a:r>
              <a:rPr lang="en-US" sz="2800" dirty="0"/>
              <a:t>with n (the input size). </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99613872-7111-3F45-8B86-68E508894E1E}"/>
                  </a:ext>
                </a:extLst>
              </p:cNvPr>
              <p:cNvGraphicFramePr>
                <a:graphicFrameLocks noGrp="1"/>
              </p:cNvGraphicFramePr>
              <p:nvPr/>
            </p:nvGraphicFramePr>
            <p:xfrm>
              <a:off x="739757" y="3164747"/>
              <a:ext cx="5753966" cy="3422949"/>
            </p:xfrm>
            <a:graphic>
              <a:graphicData uri="http://schemas.openxmlformats.org/drawingml/2006/table">
                <a:tbl>
                  <a:tblPr firstRow="1" bandRow="1">
                    <a:tableStyleId>{5C22544A-7EE6-4342-B048-85BDC9FD1C3A}</a:tableStyleId>
                  </a:tblPr>
                  <a:tblGrid>
                    <a:gridCol w="3440257">
                      <a:extLst>
                        <a:ext uri="{9D8B030D-6E8A-4147-A177-3AD203B41FA5}">
                          <a16:colId xmlns:a16="http://schemas.microsoft.com/office/drawing/2014/main" val="1894200867"/>
                        </a:ext>
                      </a:extLst>
                    </a:gridCol>
                    <a:gridCol w="2313709">
                      <a:extLst>
                        <a:ext uri="{9D8B030D-6E8A-4147-A177-3AD203B41FA5}">
                          <a16:colId xmlns:a16="http://schemas.microsoft.com/office/drawing/2014/main" val="3606125783"/>
                        </a:ext>
                      </a:extLst>
                    </a:gridCol>
                  </a:tblGrid>
                  <a:tr h="505563">
                    <a:tc>
                      <a:txBody>
                        <a:bodyPr/>
                        <a:lstStyle/>
                        <a:p>
                          <a:pPr algn="ctr"/>
                          <a:r>
                            <a:rPr lang="en-US" sz="2000" dirty="0">
                              <a:solidFill>
                                <a:schemeClr val="bg1"/>
                              </a:solidFill>
                            </a:rPr>
                            <a:t>Number of operations</a:t>
                          </a:r>
                        </a:p>
                      </a:txBody>
                      <a:tcPr anchor="ctr"/>
                    </a:tc>
                    <a:tc>
                      <a:txBody>
                        <a:bodyPr/>
                        <a:lstStyle/>
                        <a:p>
                          <a:pPr algn="ctr"/>
                          <a:r>
                            <a:rPr lang="en-US" sz="2000" dirty="0">
                              <a:solidFill>
                                <a:schemeClr val="bg1"/>
                              </a:solidFill>
                            </a:rPr>
                            <a:t>Asymptotic Running Time</a:t>
                          </a:r>
                        </a:p>
                      </a:txBody>
                      <a:tcPr anchor="ctr"/>
                    </a:tc>
                    <a:extLst>
                      <a:ext uri="{0D108BD9-81ED-4DB2-BD59-A6C34878D82A}">
                        <a16:rowId xmlns:a16="http://schemas.microsoft.com/office/drawing/2014/main" val="4173471355"/>
                      </a:ext>
                    </a:extLst>
                  </a:tr>
                  <a:tr h="634677">
                    <a:tc>
                      <a:txBody>
                        <a:bodyPr/>
                        <a:lstStyle/>
                        <a:p>
                          <a:pPr algn="ctr"/>
                          <a14:m>
                            <m:oMath xmlns:m="http://schemas.openxmlformats.org/officeDocument/2006/math">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1</m:t>
                                  </m:r>
                                </m:num>
                                <m:den>
                                  <m:r>
                                    <a:rPr lang="en-US" sz="2000" b="0" i="1" smtClean="0">
                                      <a:solidFill>
                                        <a:schemeClr val="tx1"/>
                                      </a:solidFill>
                                      <a:latin typeface="Cambria Math" panose="02040503050406030204" pitchFamily="18" charset="0"/>
                                    </a:rPr>
                                    <m:t>10</m:t>
                                  </m:r>
                                </m:den>
                              </m:f>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𝑛</m:t>
                                  </m:r>
                                </m:e>
                                <m:sup>
                                  <m:r>
                                    <a:rPr lang="en-US" sz="2000" b="0" i="1" smtClean="0">
                                      <a:solidFill>
                                        <a:schemeClr val="tx1"/>
                                      </a:solidFill>
                                      <a:latin typeface="Cambria Math" panose="02040503050406030204" pitchFamily="18" charset="0"/>
                                    </a:rPr>
                                    <m:t>2</m:t>
                                  </m:r>
                                </m:sup>
                              </m:sSup>
                              <m:r>
                                <a:rPr lang="en-US" sz="2000" b="0" i="1" smtClean="0">
                                  <a:solidFill>
                                    <a:schemeClr val="tx1"/>
                                  </a:solidFill>
                                  <a:latin typeface="Cambria Math" panose="02040503050406030204" pitchFamily="18" charset="0"/>
                                </a:rPr>
                                <m:t>+100</m:t>
                              </m:r>
                            </m:oMath>
                          </a14:m>
                          <a:r>
                            <a:rPr lang="en-US" sz="2000" dirty="0">
                              <a:solidFill>
                                <a:schemeClr val="tx1"/>
                              </a:solidFill>
                            </a:rPr>
                            <a:t> </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i="1">
                                            <a:solidFill>
                                              <a:schemeClr val="tx1"/>
                                            </a:solidFill>
                                            <a:latin typeface="Cambria Math" panose="02040503050406030204" pitchFamily="18" charset="0"/>
                                          </a:rPr>
                                          <m:t>2</m:t>
                                        </m:r>
                                      </m:sup>
                                    </m:sSup>
                                  </m:e>
                                </m:d>
                              </m:oMath>
                            </m:oMathPara>
                          </a14:m>
                          <a:endParaRPr lang="en-US" sz="2000" dirty="0">
                            <a:solidFill>
                              <a:schemeClr val="tx1"/>
                            </a:solidFill>
                          </a:endParaRPr>
                        </a:p>
                      </a:txBody>
                      <a:tcPr anchor="ctr"/>
                    </a:tc>
                    <a:extLst>
                      <a:ext uri="{0D108BD9-81ED-4DB2-BD59-A6C34878D82A}">
                        <a16:rowId xmlns:a16="http://schemas.microsoft.com/office/drawing/2014/main" val="1844510433"/>
                      </a:ext>
                    </a:extLst>
                  </a:tr>
                  <a:tr h="602468">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0</m:t>
                                </m:r>
                                <m:r>
                                  <a:rPr lang="en-US" sz="2000" b="0" i="1" smtClean="0">
                                    <a:solidFill>
                                      <a:schemeClr val="tx1"/>
                                    </a:solidFill>
                                    <a:latin typeface="Cambria Math" panose="02040503050406030204" pitchFamily="18" charset="0"/>
                                  </a:rPr>
                                  <m:t>.063</m:t>
                                </m:r>
                                <m:r>
                                  <a:rPr lang="en-US" sz="2000" i="1">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i="1">
                                        <a:solidFill>
                                          <a:schemeClr val="tx1"/>
                                        </a:solidFill>
                                        <a:latin typeface="Cambria Math" panose="02040503050406030204" pitchFamily="18" charset="0"/>
                                      </a:rPr>
                                      <m:t>2</m:t>
                                    </m:r>
                                  </m:sup>
                                </m:sSup>
                                <m:r>
                                  <a:rPr lang="en-US" sz="2000" b="0" i="1" smtClean="0">
                                    <a:solidFill>
                                      <a:schemeClr val="tx1"/>
                                    </a:solidFill>
                                    <a:latin typeface="Cambria Math" panose="02040503050406030204" pitchFamily="18" charset="0"/>
                                  </a:rPr>
                                  <m:t>−.5 </m:t>
                                </m:r>
                                <m:r>
                                  <a:rPr lang="en-US" sz="2000" b="0" i="1" smtClean="0">
                                    <a:solidFill>
                                      <a:schemeClr val="tx1"/>
                                    </a:solidFill>
                                    <a:latin typeface="Cambria Math" panose="02040503050406030204" pitchFamily="18" charset="0"/>
                                  </a:rPr>
                                  <m:t>𝑛</m:t>
                                </m:r>
                                <m:r>
                                  <a:rPr lang="en-US" sz="2000" b="0" i="1" smtClean="0">
                                    <a:solidFill>
                                      <a:schemeClr val="tx1"/>
                                    </a:solidFill>
                                    <a:latin typeface="Cambria Math" panose="02040503050406030204" pitchFamily="18" charset="0"/>
                                  </a:rPr>
                                  <m:t>+12.7 </m:t>
                                </m:r>
                              </m:oMath>
                            </m:oMathPara>
                          </a14:m>
                          <a:endParaRPr lang="en-US" sz="2000" dirty="0">
                            <a:solidFill>
                              <a:schemeClr val="tx1"/>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i="1">
                                            <a:solidFill>
                                              <a:schemeClr val="tx1"/>
                                            </a:solidFill>
                                            <a:latin typeface="Cambria Math" panose="02040503050406030204" pitchFamily="18" charset="0"/>
                                          </a:rPr>
                                          <m:t>2</m:t>
                                        </m:r>
                                      </m:sup>
                                    </m:sSup>
                                  </m:e>
                                </m:d>
                              </m:oMath>
                            </m:oMathPara>
                          </a14:m>
                          <a:endParaRPr lang="en-US" sz="2000" dirty="0">
                            <a:solidFill>
                              <a:schemeClr val="tx1"/>
                            </a:solidFill>
                          </a:endParaRPr>
                        </a:p>
                      </a:txBody>
                      <a:tcPr anchor="ctr"/>
                    </a:tc>
                    <a:extLst>
                      <a:ext uri="{0D108BD9-81ED-4DB2-BD59-A6C34878D82A}">
                        <a16:rowId xmlns:a16="http://schemas.microsoft.com/office/drawing/2014/main" val="294634376"/>
                      </a:ext>
                    </a:extLst>
                  </a:tr>
                  <a:tr h="680030">
                    <a:tc>
                      <a:txBody>
                        <a:bodyPr/>
                        <a:lstStyle/>
                        <a:p>
                          <a:pPr algn="ctr"/>
                          <a14:m>
                            <m:oMath xmlns:m="http://schemas.openxmlformats.org/officeDocument/2006/math">
                              <m:r>
                                <a:rPr lang="en-US" sz="2000" b="0" i="1" smtClean="0">
                                  <a:solidFill>
                                    <a:schemeClr val="tx1"/>
                                  </a:solidFill>
                                  <a:latin typeface="Cambria Math" panose="02040503050406030204" pitchFamily="18" charset="0"/>
                                </a:rPr>
                                <m:t>100</m:t>
                              </m:r>
                              <m:r>
                                <a:rPr lang="en-US" sz="2000" i="1">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𝑛</m:t>
                                  </m:r>
                                </m:e>
                                <m:sup>
                                  <m:r>
                                    <a:rPr lang="en-US" sz="2000" b="0" i="1" smtClean="0">
                                      <a:solidFill>
                                        <a:schemeClr val="tx1"/>
                                      </a:solidFill>
                                      <a:latin typeface="Cambria Math" panose="02040503050406030204" pitchFamily="18" charset="0"/>
                                    </a:rPr>
                                    <m:t>1.5</m:t>
                                  </m:r>
                                </m:sup>
                              </m:sSup>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10</m:t>
                                  </m:r>
                                </m:e>
                                <m:sup>
                                  <m:r>
                                    <a:rPr lang="en-US" sz="2000" b="0" i="1" smtClean="0">
                                      <a:solidFill>
                                        <a:schemeClr val="tx1"/>
                                      </a:solidFill>
                                      <a:latin typeface="Cambria Math" panose="02040503050406030204" pitchFamily="18" charset="0"/>
                                    </a:rPr>
                                    <m:t>10000</m:t>
                                  </m:r>
                                </m:sup>
                              </m:sSup>
                              <m:rad>
                                <m:radPr>
                                  <m:degHide m:val="on"/>
                                  <m:ctrlPr>
                                    <a:rPr lang="en-US" sz="2000" b="0" i="1" smtClean="0">
                                      <a:solidFill>
                                        <a:schemeClr val="tx1"/>
                                      </a:solidFill>
                                      <a:latin typeface="Cambria Math" panose="02040503050406030204" pitchFamily="18" charset="0"/>
                                    </a:rPr>
                                  </m:ctrlPr>
                                </m:radPr>
                                <m:deg/>
                                <m:e>
                                  <m:r>
                                    <a:rPr lang="en-US" sz="2000" b="0" i="1" smtClean="0">
                                      <a:solidFill>
                                        <a:schemeClr val="tx1"/>
                                      </a:solidFill>
                                      <a:latin typeface="Cambria Math" panose="02040503050406030204" pitchFamily="18" charset="0"/>
                                    </a:rPr>
                                    <m:t>𝑛</m:t>
                                  </m:r>
                                </m:e>
                              </m:rad>
                            </m:oMath>
                          </a14:m>
                          <a:r>
                            <a:rPr lang="en-US" sz="2000" dirty="0">
                              <a:solidFill>
                                <a:schemeClr val="tx1"/>
                              </a:solidFill>
                            </a:rPr>
                            <a:t> </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b="0" i="1" smtClean="0">
                                            <a:solidFill>
                                              <a:schemeClr val="tx1"/>
                                            </a:solidFill>
                                            <a:latin typeface="Cambria Math" panose="02040503050406030204" pitchFamily="18" charset="0"/>
                                          </a:rPr>
                                          <m:t>1.5</m:t>
                                        </m:r>
                                      </m:sup>
                                    </m:sSup>
                                  </m:e>
                                </m:d>
                              </m:oMath>
                            </m:oMathPara>
                          </a14:m>
                          <a:endParaRPr lang="en-US" sz="2000" dirty="0">
                            <a:solidFill>
                              <a:schemeClr val="tx1"/>
                            </a:solidFill>
                          </a:endParaRPr>
                        </a:p>
                      </a:txBody>
                      <a:tcPr anchor="ctr"/>
                    </a:tc>
                    <a:extLst>
                      <a:ext uri="{0D108BD9-81ED-4DB2-BD59-A6C34878D82A}">
                        <a16:rowId xmlns:a16="http://schemas.microsoft.com/office/drawing/2014/main" val="1892233237"/>
                      </a:ext>
                    </a:extLst>
                  </a:tr>
                  <a:tr h="804734">
                    <a:tc>
                      <a:txBody>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11</m:t>
                                </m:r>
                                <m:r>
                                  <a:rPr lang="en-US" sz="2000" i="1">
                                    <a:solidFill>
                                      <a:schemeClr val="tx1"/>
                                    </a:solidFill>
                                    <a:latin typeface="Cambria Math" panose="02040503050406030204" pitchFamily="18" charset="0"/>
                                  </a:rPr>
                                  <m:t>⋅</m:t>
                                </m:r>
                                <m:r>
                                  <a:rPr lang="en-US" sz="2000" i="1" smtClean="0">
                                    <a:solidFill>
                                      <a:schemeClr val="tx1"/>
                                    </a:solidFill>
                                    <a:latin typeface="Cambria Math" panose="02040503050406030204" pitchFamily="18" charset="0"/>
                                  </a:rPr>
                                  <m:t>𝑛</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𝑛</m:t>
                                        </m:r>
                                      </m:e>
                                    </m:d>
                                  </m:e>
                                </m:func>
                                <m:r>
                                  <a:rPr lang="en-US" sz="2000" i="1">
                                    <a:solidFill>
                                      <a:schemeClr val="tx1"/>
                                    </a:solidFill>
                                    <a:latin typeface="Cambria Math" panose="02040503050406030204" pitchFamily="18" charset="0"/>
                                  </a:rPr>
                                  <m:t>+1</m:t>
                                </m:r>
                              </m:oMath>
                            </m:oMathPara>
                          </a14:m>
                          <a:endParaRPr lang="en-US" sz="2000" dirty="0">
                            <a:solidFill>
                              <a:schemeClr val="tx1"/>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𝑛</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𝑛</m:t>
                                            </m:r>
                                          </m:e>
                                        </m:d>
                                      </m:e>
                                    </m:func>
                                  </m:e>
                                </m:d>
                              </m:oMath>
                            </m:oMathPara>
                          </a14:m>
                          <a:endParaRPr lang="en-US" sz="2000" dirty="0">
                            <a:solidFill>
                              <a:schemeClr val="tx1"/>
                            </a:solidFill>
                          </a:endParaRPr>
                        </a:p>
                      </a:txBody>
                      <a:tcPr anchor="ctr"/>
                    </a:tc>
                    <a:extLst>
                      <a:ext uri="{0D108BD9-81ED-4DB2-BD59-A6C34878D82A}">
                        <a16:rowId xmlns:a16="http://schemas.microsoft.com/office/drawing/2014/main" val="3686425301"/>
                      </a:ext>
                    </a:extLst>
                  </a:tr>
                </a:tbl>
              </a:graphicData>
            </a:graphic>
          </p:graphicFrame>
        </mc:Choice>
        <mc:Fallback xmlns="">
          <p:graphicFrame>
            <p:nvGraphicFramePr>
              <p:cNvPr id="6" name="Table 5">
                <a:extLst>
                  <a:ext uri="{FF2B5EF4-FFF2-40B4-BE49-F238E27FC236}">
                    <a16:creationId xmlns:a16="http://schemas.microsoft.com/office/drawing/2014/main" id="{99613872-7111-3F45-8B86-68E508894E1E}"/>
                  </a:ext>
                </a:extLst>
              </p:cNvPr>
              <p:cNvGraphicFramePr>
                <a:graphicFrameLocks noGrp="1"/>
              </p:cNvGraphicFramePr>
              <p:nvPr>
                <p:extLst>
                  <p:ext uri="{D42A27DB-BD31-4B8C-83A1-F6EECF244321}">
                    <p14:modId xmlns:p14="http://schemas.microsoft.com/office/powerpoint/2010/main" val="180812669"/>
                  </p:ext>
                </p:extLst>
              </p:nvPr>
            </p:nvGraphicFramePr>
            <p:xfrm>
              <a:off x="739757" y="3164747"/>
              <a:ext cx="5753966" cy="3422949"/>
            </p:xfrm>
            <a:graphic>
              <a:graphicData uri="http://schemas.openxmlformats.org/drawingml/2006/table">
                <a:tbl>
                  <a:tblPr firstRow="1" bandRow="1">
                    <a:tableStyleId>{5C22544A-7EE6-4342-B048-85BDC9FD1C3A}</a:tableStyleId>
                  </a:tblPr>
                  <a:tblGrid>
                    <a:gridCol w="3440257">
                      <a:extLst>
                        <a:ext uri="{9D8B030D-6E8A-4147-A177-3AD203B41FA5}">
                          <a16:colId xmlns:a16="http://schemas.microsoft.com/office/drawing/2014/main" val="1894200867"/>
                        </a:ext>
                      </a:extLst>
                    </a:gridCol>
                    <a:gridCol w="2313709">
                      <a:extLst>
                        <a:ext uri="{9D8B030D-6E8A-4147-A177-3AD203B41FA5}">
                          <a16:colId xmlns:a16="http://schemas.microsoft.com/office/drawing/2014/main" val="3606125783"/>
                        </a:ext>
                      </a:extLst>
                    </a:gridCol>
                  </a:tblGrid>
                  <a:tr h="701040">
                    <a:tc>
                      <a:txBody>
                        <a:bodyPr/>
                        <a:lstStyle/>
                        <a:p>
                          <a:pPr algn="ctr"/>
                          <a:r>
                            <a:rPr lang="en-US" sz="2000" dirty="0">
                              <a:solidFill>
                                <a:schemeClr val="bg1"/>
                              </a:solidFill>
                            </a:rPr>
                            <a:t>Number of operations</a:t>
                          </a:r>
                        </a:p>
                      </a:txBody>
                      <a:tcPr anchor="ctr"/>
                    </a:tc>
                    <a:tc>
                      <a:txBody>
                        <a:bodyPr/>
                        <a:lstStyle/>
                        <a:p>
                          <a:pPr algn="ctr"/>
                          <a:r>
                            <a:rPr lang="en-US" sz="2000" dirty="0">
                              <a:solidFill>
                                <a:schemeClr val="bg1"/>
                              </a:solidFill>
                            </a:rPr>
                            <a:t>Asymptotic Running Time</a:t>
                          </a:r>
                        </a:p>
                      </a:txBody>
                      <a:tcPr anchor="ctr"/>
                    </a:tc>
                    <a:extLst>
                      <a:ext uri="{0D108BD9-81ED-4DB2-BD59-A6C34878D82A}">
                        <a16:rowId xmlns:a16="http://schemas.microsoft.com/office/drawing/2014/main" val="4173471355"/>
                      </a:ext>
                    </a:extLst>
                  </a:tr>
                  <a:tr h="634677">
                    <a:tc>
                      <a:txBody>
                        <a:bodyPr/>
                        <a:lstStyle/>
                        <a:p>
                          <a:endParaRPr lang="en-US"/>
                        </a:p>
                      </a:txBody>
                      <a:tcPr anchor="ctr">
                        <a:blipFill>
                          <a:blip r:embed="rId2"/>
                          <a:stretch>
                            <a:fillRect l="-369" t="-116000" r="-67897" b="-330000"/>
                          </a:stretch>
                        </a:blipFill>
                      </a:tcPr>
                    </a:tc>
                    <a:tc>
                      <a:txBody>
                        <a:bodyPr/>
                        <a:lstStyle/>
                        <a:p>
                          <a:endParaRPr lang="en-US"/>
                        </a:p>
                      </a:txBody>
                      <a:tcPr anchor="ctr">
                        <a:blipFill>
                          <a:blip r:embed="rId2"/>
                          <a:stretch>
                            <a:fillRect l="-148634" t="-116000" r="-546" b="-330000"/>
                          </a:stretch>
                        </a:blipFill>
                      </a:tcPr>
                    </a:tc>
                    <a:extLst>
                      <a:ext uri="{0D108BD9-81ED-4DB2-BD59-A6C34878D82A}">
                        <a16:rowId xmlns:a16="http://schemas.microsoft.com/office/drawing/2014/main" val="1844510433"/>
                      </a:ext>
                    </a:extLst>
                  </a:tr>
                  <a:tr h="602468">
                    <a:tc>
                      <a:txBody>
                        <a:bodyPr/>
                        <a:lstStyle/>
                        <a:p>
                          <a:endParaRPr lang="en-US"/>
                        </a:p>
                      </a:txBody>
                      <a:tcPr anchor="ctr">
                        <a:blipFill>
                          <a:blip r:embed="rId2"/>
                          <a:stretch>
                            <a:fillRect l="-369" t="-225000" r="-67897" b="-243750"/>
                          </a:stretch>
                        </a:blipFill>
                      </a:tcPr>
                    </a:tc>
                    <a:tc>
                      <a:txBody>
                        <a:bodyPr/>
                        <a:lstStyle/>
                        <a:p>
                          <a:endParaRPr lang="en-US"/>
                        </a:p>
                      </a:txBody>
                      <a:tcPr anchor="ctr">
                        <a:blipFill>
                          <a:blip r:embed="rId2"/>
                          <a:stretch>
                            <a:fillRect l="-148634" t="-225000" r="-546" b="-243750"/>
                          </a:stretch>
                        </a:blipFill>
                      </a:tcPr>
                    </a:tc>
                    <a:extLst>
                      <a:ext uri="{0D108BD9-81ED-4DB2-BD59-A6C34878D82A}">
                        <a16:rowId xmlns:a16="http://schemas.microsoft.com/office/drawing/2014/main" val="294634376"/>
                      </a:ext>
                    </a:extLst>
                  </a:tr>
                  <a:tr h="680030">
                    <a:tc>
                      <a:txBody>
                        <a:bodyPr/>
                        <a:lstStyle/>
                        <a:p>
                          <a:endParaRPr lang="en-US"/>
                        </a:p>
                      </a:txBody>
                      <a:tcPr anchor="ctr">
                        <a:blipFill>
                          <a:blip r:embed="rId2"/>
                          <a:stretch>
                            <a:fillRect l="-369" t="-288889" r="-67897" b="-116667"/>
                          </a:stretch>
                        </a:blipFill>
                      </a:tcPr>
                    </a:tc>
                    <a:tc>
                      <a:txBody>
                        <a:bodyPr/>
                        <a:lstStyle/>
                        <a:p>
                          <a:endParaRPr lang="en-US"/>
                        </a:p>
                      </a:txBody>
                      <a:tcPr anchor="ctr">
                        <a:blipFill>
                          <a:blip r:embed="rId2"/>
                          <a:stretch>
                            <a:fillRect l="-148634" t="-288889" r="-546" b="-116667"/>
                          </a:stretch>
                        </a:blipFill>
                      </a:tcPr>
                    </a:tc>
                    <a:extLst>
                      <a:ext uri="{0D108BD9-81ED-4DB2-BD59-A6C34878D82A}">
                        <a16:rowId xmlns:a16="http://schemas.microsoft.com/office/drawing/2014/main" val="1892233237"/>
                      </a:ext>
                    </a:extLst>
                  </a:tr>
                  <a:tr h="804734">
                    <a:tc>
                      <a:txBody>
                        <a:bodyPr/>
                        <a:lstStyle/>
                        <a:p>
                          <a:endParaRPr lang="en-US"/>
                        </a:p>
                      </a:txBody>
                      <a:tcPr anchor="ctr">
                        <a:blipFill>
                          <a:blip r:embed="rId2"/>
                          <a:stretch>
                            <a:fillRect l="-369" t="-333333" r="-67897"/>
                          </a:stretch>
                        </a:blipFill>
                      </a:tcPr>
                    </a:tc>
                    <a:tc>
                      <a:txBody>
                        <a:bodyPr/>
                        <a:lstStyle/>
                        <a:p>
                          <a:endParaRPr lang="en-US"/>
                        </a:p>
                      </a:txBody>
                      <a:tcPr anchor="ctr">
                        <a:blipFill>
                          <a:blip r:embed="rId2"/>
                          <a:stretch>
                            <a:fillRect l="-148634" t="-333333" r="-546"/>
                          </a:stretch>
                        </a:blipFill>
                      </a:tcPr>
                    </a:tc>
                    <a:extLst>
                      <a:ext uri="{0D108BD9-81ED-4DB2-BD59-A6C34878D82A}">
                        <a16:rowId xmlns:a16="http://schemas.microsoft.com/office/drawing/2014/main" val="3686425301"/>
                      </a:ext>
                    </a:extLst>
                  </a:tr>
                </a:tbl>
              </a:graphicData>
            </a:graphic>
          </p:graphicFrame>
        </mc:Fallback>
      </mc:AlternateContent>
      <p:sp>
        <p:nvSpPr>
          <p:cNvPr id="7" name="TextBox 6">
            <a:extLst>
              <a:ext uri="{FF2B5EF4-FFF2-40B4-BE49-F238E27FC236}">
                <a16:creationId xmlns:a16="http://schemas.microsoft.com/office/drawing/2014/main" id="{0A009954-CD25-E54F-A146-B3A283C864D3}"/>
              </a:ext>
            </a:extLst>
          </p:cNvPr>
          <p:cNvSpPr txBox="1"/>
          <p:nvPr/>
        </p:nvSpPr>
        <p:spPr>
          <a:xfrm>
            <a:off x="6761018" y="5417127"/>
            <a:ext cx="2382982" cy="923330"/>
          </a:xfrm>
          <a:prstGeom prst="rect">
            <a:avLst/>
          </a:prstGeom>
          <a:noFill/>
        </p:spPr>
        <p:txBody>
          <a:bodyPr wrap="square" rtlCol="0">
            <a:spAutoFit/>
          </a:bodyPr>
          <a:lstStyle/>
          <a:p>
            <a:pPr algn="r"/>
            <a:r>
              <a:rPr lang="en-US" dirty="0">
                <a:solidFill>
                  <a:srgbClr val="DE6769"/>
                </a:solidFill>
              </a:rPr>
              <a:t>We say this algorithm is “asymptotically faster” than the others.</a:t>
            </a:r>
          </a:p>
        </p:txBody>
      </p:sp>
      <p:cxnSp>
        <p:nvCxnSpPr>
          <p:cNvPr id="8" name="Straight Arrow Connector 7">
            <a:extLst>
              <a:ext uri="{FF2B5EF4-FFF2-40B4-BE49-F238E27FC236}">
                <a16:creationId xmlns:a16="http://schemas.microsoft.com/office/drawing/2014/main" id="{089E9681-4AFF-6A43-AD0F-4B454F1A07E1}"/>
              </a:ext>
            </a:extLst>
          </p:cNvPr>
          <p:cNvCxnSpPr>
            <a:cxnSpLocks/>
          </p:cNvCxnSpPr>
          <p:nvPr/>
        </p:nvCxnSpPr>
        <p:spPr>
          <a:xfrm flipH="1">
            <a:off x="6017741" y="5781810"/>
            <a:ext cx="743277" cy="285358"/>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CF08F63-CF1A-184C-B7A9-6F89FF029714}"/>
              </a:ext>
            </a:extLst>
          </p:cNvPr>
          <p:cNvSpPr/>
          <p:nvPr/>
        </p:nvSpPr>
        <p:spPr>
          <a:xfrm>
            <a:off x="1971462" y="3899298"/>
            <a:ext cx="52647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6769"/>
              </a:solidFill>
            </a:endParaRPr>
          </a:p>
        </p:txBody>
      </p:sp>
      <p:sp>
        <p:nvSpPr>
          <p:cNvPr id="10" name="Oval 9">
            <a:extLst>
              <a:ext uri="{FF2B5EF4-FFF2-40B4-BE49-F238E27FC236}">
                <a16:creationId xmlns:a16="http://schemas.microsoft.com/office/drawing/2014/main" id="{5F50B4D2-B9B5-1749-B962-628F7E9785EE}"/>
              </a:ext>
            </a:extLst>
          </p:cNvPr>
          <p:cNvSpPr/>
          <p:nvPr/>
        </p:nvSpPr>
        <p:spPr>
          <a:xfrm>
            <a:off x="1736307" y="4516606"/>
            <a:ext cx="52647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1D6C7C-2BE9-DF40-8614-8DBCB7A9677F}"/>
              </a:ext>
            </a:extLst>
          </p:cNvPr>
          <p:cNvSpPr/>
          <p:nvPr/>
        </p:nvSpPr>
        <p:spPr>
          <a:xfrm>
            <a:off x="1688065" y="5125874"/>
            <a:ext cx="77804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49CC64-A68A-4F47-AEAB-824041BCCDF6}"/>
              </a:ext>
            </a:extLst>
          </p:cNvPr>
          <p:cNvSpPr/>
          <p:nvPr/>
        </p:nvSpPr>
        <p:spPr>
          <a:xfrm>
            <a:off x="1878812" y="5924489"/>
            <a:ext cx="115177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905AD46-7D7C-3140-B045-1125A12B2A7F}"/>
              </a:ext>
            </a:extLst>
          </p:cNvPr>
          <p:cNvSpPr txBox="1"/>
          <p:nvPr/>
        </p:nvSpPr>
        <p:spPr>
          <a:xfrm>
            <a:off x="4949687" y="2290419"/>
            <a:ext cx="3947178" cy="646331"/>
          </a:xfrm>
          <a:prstGeom prst="rect">
            <a:avLst/>
          </a:prstGeom>
          <a:noFill/>
        </p:spPr>
        <p:txBody>
          <a:bodyPr wrap="square" rtlCol="0">
            <a:spAutoFit/>
          </a:bodyPr>
          <a:lstStyle/>
          <a:p>
            <a:pPr algn="ctr"/>
            <a:r>
              <a:rPr lang="en-US" dirty="0">
                <a:solidFill>
                  <a:srgbClr val="DE6769"/>
                </a:solidFill>
              </a:rPr>
              <a:t>(Heuristically: only pay attention to the largest function of n that appears.)</a:t>
            </a:r>
          </a:p>
        </p:txBody>
      </p:sp>
      <p:sp>
        <p:nvSpPr>
          <p:cNvPr id="14" name="TextBox 13">
            <a:extLst>
              <a:ext uri="{FF2B5EF4-FFF2-40B4-BE49-F238E27FC236}">
                <a16:creationId xmlns:a16="http://schemas.microsoft.com/office/drawing/2014/main" id="{6065DE19-ABB0-7A48-ADBB-2F61BEBA2746}"/>
              </a:ext>
            </a:extLst>
          </p:cNvPr>
          <p:cNvSpPr txBox="1"/>
          <p:nvPr/>
        </p:nvSpPr>
        <p:spPr>
          <a:xfrm>
            <a:off x="448213" y="2385076"/>
            <a:ext cx="5284573" cy="523220"/>
          </a:xfrm>
          <a:prstGeom prst="rect">
            <a:avLst/>
          </a:prstGeom>
          <a:noFill/>
        </p:spPr>
        <p:txBody>
          <a:bodyPr wrap="square" rtlCol="0">
            <a:spAutoFit/>
          </a:bodyPr>
          <a:lstStyle/>
          <a:p>
            <a:r>
              <a:rPr lang="en-US" sz="2800" dirty="0"/>
              <a:t>Some examples…</a:t>
            </a:r>
          </a:p>
        </p:txBody>
      </p:sp>
      <p:sp>
        <p:nvSpPr>
          <p:cNvPr id="3" name="Title 1">
            <a:extLst>
              <a:ext uri="{FF2B5EF4-FFF2-40B4-BE49-F238E27FC236}">
                <a16:creationId xmlns:a16="http://schemas.microsoft.com/office/drawing/2014/main" id="{DD58357E-2446-491F-2FD7-7750FA8B2E8A}"/>
              </a:ext>
            </a:extLst>
          </p:cNvPr>
          <p:cNvSpPr txBox="1">
            <a:spLocks/>
          </p:cNvSpPr>
          <p:nvPr/>
        </p:nvSpPr>
        <p:spPr>
          <a:xfrm>
            <a:off x="327663" y="246548"/>
            <a:ext cx="82000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t>Main idea:</a:t>
            </a:r>
          </a:p>
        </p:txBody>
      </p:sp>
    </p:spTree>
    <p:extLst>
      <p:ext uri="{BB962C8B-B14F-4D97-AF65-F5344CB8AC3E}">
        <p14:creationId xmlns:p14="http://schemas.microsoft.com/office/powerpoint/2010/main" val="303311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8D1D-9E48-124C-BD12-C3CC27923189}"/>
              </a:ext>
            </a:extLst>
          </p:cNvPr>
          <p:cNvSpPr>
            <a:spLocks noGrp="1"/>
          </p:cNvSpPr>
          <p:nvPr>
            <p:ph type="title"/>
          </p:nvPr>
        </p:nvSpPr>
        <p:spPr/>
        <p:txBody>
          <a:bodyPr/>
          <a:lstStyle/>
          <a:p>
            <a:r>
              <a:rPr lang="en-US" dirty="0"/>
              <a:t>Why is this a good idea?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E241AD9-DAE2-214D-B2A5-DDB405856A97}"/>
                  </a:ext>
                </a:extLst>
              </p:cNvPr>
              <p:cNvSpPr>
                <a:spLocks noGrp="1"/>
              </p:cNvSpPr>
              <p:nvPr>
                <p:ph idx="1"/>
              </p:nvPr>
            </p:nvSpPr>
            <p:spPr/>
            <p:txBody>
              <a:bodyPr/>
              <a:lstStyle/>
              <a:p>
                <a:r>
                  <a:rPr lang="en-US" dirty="0"/>
                  <a:t>Suppose the running time of an algorithm is:</a:t>
                </a:r>
              </a:p>
              <a:p>
                <a:endParaRPr lang="en-US" sz="800" dirty="0"/>
              </a:p>
              <a:p>
                <a:pPr marL="0" indent="0" algn="ctr">
                  <a:buNone/>
                </a:pPr>
                <a14:m>
                  <m:oMath xmlns:m="http://schemas.openxmlformats.org/officeDocument/2006/math">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=10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+3</m:t>
                    </m:r>
                    <m:r>
                      <a:rPr lang="en-US" b="0" i="1" smtClean="0">
                        <a:latin typeface="Cambria Math" panose="02040503050406030204" pitchFamily="18" charset="0"/>
                      </a:rPr>
                      <m:t>𝑛</m:t>
                    </m:r>
                    <m:r>
                      <a:rPr lang="en-US" b="0" i="1" smtClean="0">
                        <a:latin typeface="Cambria Math" panose="02040503050406030204" pitchFamily="18" charset="0"/>
                      </a:rPr>
                      <m:t>+7</m:t>
                    </m:r>
                  </m:oMath>
                </a14:m>
                <a:r>
                  <a:rPr lang="en-US" dirty="0"/>
                  <a:t>   ms</a:t>
                </a:r>
              </a:p>
            </p:txBody>
          </p:sp>
        </mc:Choice>
        <mc:Fallback xmlns="">
          <p:sp>
            <p:nvSpPr>
              <p:cNvPr id="3" name="Content Placeholder 2">
                <a:extLst>
                  <a:ext uri="{FF2B5EF4-FFF2-40B4-BE49-F238E27FC236}">
                    <a16:creationId xmlns:a16="http://schemas.microsoft.com/office/drawing/2014/main" id="{DE241AD9-DAE2-214D-B2A5-DDB405856A97}"/>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9C9C086-FDBA-0546-A8A0-7143C3551167}"/>
              </a:ext>
            </a:extLst>
          </p:cNvPr>
          <p:cNvSpPr txBox="1"/>
          <p:nvPr/>
        </p:nvSpPr>
        <p:spPr>
          <a:xfrm>
            <a:off x="1006997" y="4001294"/>
            <a:ext cx="2870522" cy="923330"/>
          </a:xfrm>
          <a:prstGeom prst="rect">
            <a:avLst/>
          </a:prstGeom>
          <a:noFill/>
        </p:spPr>
        <p:txBody>
          <a:bodyPr wrap="square" rtlCol="0">
            <a:spAutoFit/>
          </a:bodyPr>
          <a:lstStyle/>
          <a:p>
            <a:pPr algn="ctr"/>
            <a:r>
              <a:rPr lang="en-US" dirty="0">
                <a:solidFill>
                  <a:schemeClr val="accent4"/>
                </a:solidFill>
              </a:rPr>
              <a:t>This constant factor of 10 depends a lot on my computing platform…</a:t>
            </a:r>
          </a:p>
        </p:txBody>
      </p:sp>
      <p:cxnSp>
        <p:nvCxnSpPr>
          <p:cNvPr id="6" name="Straight Arrow Connector 5">
            <a:extLst>
              <a:ext uri="{FF2B5EF4-FFF2-40B4-BE49-F238E27FC236}">
                <a16:creationId xmlns:a16="http://schemas.microsoft.com/office/drawing/2014/main" id="{AF2B9405-4BF0-A149-8B9E-B4DE8378A36D}"/>
              </a:ext>
            </a:extLst>
          </p:cNvPr>
          <p:cNvCxnSpPr/>
          <p:nvPr/>
        </p:nvCxnSpPr>
        <p:spPr>
          <a:xfrm flipV="1">
            <a:off x="2581154" y="3009418"/>
            <a:ext cx="1203768" cy="99187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B452E31-2D00-A24C-8A6F-4DF36BB5982F}"/>
              </a:ext>
            </a:extLst>
          </p:cNvPr>
          <p:cNvSpPr txBox="1"/>
          <p:nvPr/>
        </p:nvSpPr>
        <p:spPr>
          <a:xfrm>
            <a:off x="5644828" y="4462959"/>
            <a:ext cx="2295405" cy="923330"/>
          </a:xfrm>
          <a:prstGeom prst="rect">
            <a:avLst/>
          </a:prstGeom>
          <a:noFill/>
        </p:spPr>
        <p:txBody>
          <a:bodyPr wrap="square" rtlCol="0">
            <a:spAutoFit/>
          </a:bodyPr>
          <a:lstStyle/>
          <a:p>
            <a:pPr algn="ctr"/>
            <a:r>
              <a:rPr lang="en-US" dirty="0">
                <a:solidFill>
                  <a:schemeClr val="accent1"/>
                </a:solidFill>
              </a:rPr>
              <a:t>These lower-order terms don’t really matter as n gets large.</a:t>
            </a:r>
          </a:p>
        </p:txBody>
      </p:sp>
      <p:cxnSp>
        <p:nvCxnSpPr>
          <p:cNvPr id="9" name="Straight Arrow Connector 8">
            <a:extLst>
              <a:ext uri="{FF2B5EF4-FFF2-40B4-BE49-F238E27FC236}">
                <a16:creationId xmlns:a16="http://schemas.microsoft.com/office/drawing/2014/main" id="{1E52DCD0-74DB-EF4A-BDC1-7EFF71FD3CE0}"/>
              </a:ext>
            </a:extLst>
          </p:cNvPr>
          <p:cNvCxnSpPr>
            <a:stCxn id="7" idx="0"/>
          </p:cNvCxnSpPr>
          <p:nvPr/>
        </p:nvCxnSpPr>
        <p:spPr>
          <a:xfrm flipH="1" flipV="1">
            <a:off x="5798916" y="3009418"/>
            <a:ext cx="993615" cy="1453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BA52962-8808-3643-B483-A89AB419383D}"/>
              </a:ext>
            </a:extLst>
          </p:cNvPr>
          <p:cNvCxnSpPr>
            <a:cxnSpLocks/>
            <a:stCxn id="7" idx="0"/>
          </p:cNvCxnSpPr>
          <p:nvPr/>
        </p:nvCxnSpPr>
        <p:spPr>
          <a:xfrm flipH="1" flipV="1">
            <a:off x="5148021" y="3009419"/>
            <a:ext cx="1644510" cy="1453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718B42E-EE40-4B48-BD57-BBF60D14A552}"/>
              </a:ext>
            </a:extLst>
          </p:cNvPr>
          <p:cNvSpPr txBox="1"/>
          <p:nvPr/>
        </p:nvSpPr>
        <p:spPr>
          <a:xfrm>
            <a:off x="2442258" y="5665568"/>
            <a:ext cx="3356658" cy="646331"/>
          </a:xfrm>
          <a:prstGeom prst="rect">
            <a:avLst/>
          </a:prstGeom>
          <a:noFill/>
        </p:spPr>
        <p:txBody>
          <a:bodyPr wrap="square" rtlCol="0">
            <a:spAutoFit/>
          </a:bodyPr>
          <a:lstStyle/>
          <a:p>
            <a:pPr algn="ctr"/>
            <a:r>
              <a:rPr lang="en-US" dirty="0">
                <a:solidFill>
                  <a:srgbClr val="DE6769"/>
                </a:solidFill>
              </a:rPr>
              <a:t>We’re just left with the n</a:t>
            </a:r>
            <a:r>
              <a:rPr lang="en-US" baseline="30000" dirty="0">
                <a:solidFill>
                  <a:srgbClr val="DE6769"/>
                </a:solidFill>
              </a:rPr>
              <a:t>2</a:t>
            </a:r>
            <a:r>
              <a:rPr lang="en-US" dirty="0">
                <a:solidFill>
                  <a:srgbClr val="DE6769"/>
                </a:solidFill>
              </a:rPr>
              <a:t> term!  That’s what’s meaningful.  </a:t>
            </a:r>
          </a:p>
        </p:txBody>
      </p:sp>
      <p:cxnSp>
        <p:nvCxnSpPr>
          <p:cNvPr id="13" name="Straight Arrow Connector 12">
            <a:extLst>
              <a:ext uri="{FF2B5EF4-FFF2-40B4-BE49-F238E27FC236}">
                <a16:creationId xmlns:a16="http://schemas.microsoft.com/office/drawing/2014/main" id="{00316777-8CDB-BB41-A8BA-76CDEF7466E6}"/>
              </a:ext>
            </a:extLst>
          </p:cNvPr>
          <p:cNvCxnSpPr>
            <a:cxnSpLocks/>
          </p:cNvCxnSpPr>
          <p:nvPr/>
        </p:nvCxnSpPr>
        <p:spPr>
          <a:xfrm flipV="1">
            <a:off x="3877519" y="3009418"/>
            <a:ext cx="279149" cy="2571683"/>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33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Pros and Cons of Asymptotic Analysis</a:t>
            </a:r>
          </a:p>
        </p:txBody>
      </p:sp>
      <p:sp>
        <p:nvSpPr>
          <p:cNvPr id="3" name="Content Placeholder 2"/>
          <p:cNvSpPr>
            <a:spLocks noGrp="1"/>
          </p:cNvSpPr>
          <p:nvPr>
            <p:ph idx="1"/>
          </p:nvPr>
        </p:nvSpPr>
        <p:spPr>
          <a:xfrm>
            <a:off x="906947" y="2421016"/>
            <a:ext cx="4002984" cy="2903336"/>
          </a:xfrm>
        </p:spPr>
        <p:txBody>
          <a:bodyPr>
            <a:normAutofit fontScale="92500" lnSpcReduction="10000"/>
          </a:bodyPr>
          <a:lstStyle/>
          <a:p>
            <a:pPr>
              <a:lnSpc>
                <a:spcPct val="100000"/>
              </a:lnSpc>
              <a:spcBef>
                <a:spcPts val="0"/>
              </a:spcBef>
            </a:pPr>
            <a:r>
              <a:rPr lang="en-US" sz="2600" dirty="0"/>
              <a:t>Abstracts away from hardware- and language-specific issues.</a:t>
            </a:r>
            <a:endParaRPr lang="en-US" sz="1200" dirty="0"/>
          </a:p>
          <a:p>
            <a:pPr>
              <a:lnSpc>
                <a:spcPct val="100000"/>
              </a:lnSpc>
              <a:spcBef>
                <a:spcPts val="0"/>
              </a:spcBef>
            </a:pPr>
            <a:r>
              <a:rPr lang="en-US" sz="2600" dirty="0"/>
              <a:t>Makes algorithm analysis much more tractable.</a:t>
            </a:r>
          </a:p>
          <a:p>
            <a:pPr>
              <a:lnSpc>
                <a:spcPct val="100000"/>
              </a:lnSpc>
              <a:spcBef>
                <a:spcPts val="0"/>
              </a:spcBef>
            </a:pPr>
            <a:r>
              <a:rPr lang="en-US" sz="2600" dirty="0"/>
              <a:t>Allows us to meaningfully compare how algorithms will perform on large inputs.</a:t>
            </a:r>
          </a:p>
        </p:txBody>
      </p:sp>
      <p:sp>
        <p:nvSpPr>
          <p:cNvPr id="4" name="Content Placeholder 2"/>
          <p:cNvSpPr txBox="1">
            <a:spLocks/>
          </p:cNvSpPr>
          <p:nvPr/>
        </p:nvSpPr>
        <p:spPr>
          <a:xfrm>
            <a:off x="5347252" y="2421016"/>
            <a:ext cx="3611217" cy="1348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600" dirty="0"/>
              <a:t>Only makes sense if n is large (compared to the constant factors).</a:t>
            </a:r>
          </a:p>
        </p:txBody>
      </p:sp>
      <p:sp>
        <p:nvSpPr>
          <p:cNvPr id="5" name="TextBox 4"/>
          <p:cNvSpPr txBox="1"/>
          <p:nvPr/>
        </p:nvSpPr>
        <p:spPr>
          <a:xfrm>
            <a:off x="628650" y="1815245"/>
            <a:ext cx="2233820" cy="584775"/>
          </a:xfrm>
          <a:prstGeom prst="rect">
            <a:avLst/>
          </a:prstGeom>
          <a:noFill/>
        </p:spPr>
        <p:txBody>
          <a:bodyPr wrap="square" rtlCol="0">
            <a:spAutoFit/>
          </a:bodyPr>
          <a:lstStyle/>
          <a:p>
            <a:r>
              <a:rPr lang="en-US" sz="3200" dirty="0">
                <a:solidFill>
                  <a:schemeClr val="accent1"/>
                </a:solidFill>
              </a:rPr>
              <a:t>Pros:</a:t>
            </a:r>
          </a:p>
        </p:txBody>
      </p:sp>
      <p:sp>
        <p:nvSpPr>
          <p:cNvPr id="6" name="TextBox 5"/>
          <p:cNvSpPr txBox="1"/>
          <p:nvPr/>
        </p:nvSpPr>
        <p:spPr>
          <a:xfrm>
            <a:off x="4919041" y="1808939"/>
            <a:ext cx="2233820" cy="584775"/>
          </a:xfrm>
          <a:prstGeom prst="rect">
            <a:avLst/>
          </a:prstGeom>
          <a:noFill/>
        </p:spPr>
        <p:txBody>
          <a:bodyPr wrap="square" rtlCol="0">
            <a:spAutoFit/>
          </a:bodyPr>
          <a:lstStyle/>
          <a:p>
            <a:r>
              <a:rPr lang="en-US" sz="3200" dirty="0">
                <a:solidFill>
                  <a:srgbClr val="DE6769"/>
                </a:solidFill>
              </a:rPr>
              <a:t>Cons:</a:t>
            </a:r>
          </a:p>
        </p:txBody>
      </p:sp>
      <p:sp>
        <p:nvSpPr>
          <p:cNvPr id="8" name="TextBox 7"/>
          <p:cNvSpPr txBox="1"/>
          <p:nvPr/>
        </p:nvSpPr>
        <p:spPr>
          <a:xfrm>
            <a:off x="5939377" y="3862429"/>
            <a:ext cx="3204623" cy="830997"/>
          </a:xfrm>
          <a:prstGeom prst="rect">
            <a:avLst/>
          </a:prstGeom>
          <a:noFill/>
        </p:spPr>
        <p:txBody>
          <a:bodyPr wrap="square" rtlCol="0">
            <a:spAutoFit/>
          </a:bodyPr>
          <a:lstStyle/>
          <a:p>
            <a:pPr algn="ctr"/>
            <a:r>
              <a:rPr lang="en-US" sz="2400" dirty="0">
                <a:solidFill>
                  <a:schemeClr val="accent4"/>
                </a:solidFill>
              </a:rPr>
              <a:t>1000000000 n </a:t>
            </a:r>
          </a:p>
          <a:p>
            <a:pPr algn="ctr"/>
            <a:r>
              <a:rPr lang="en-US" sz="2400" dirty="0">
                <a:solidFill>
                  <a:schemeClr val="accent4"/>
                </a:solidFill>
              </a:rPr>
              <a:t>is “better” than n</a:t>
            </a:r>
            <a:r>
              <a:rPr lang="en-US" sz="2400" baseline="30000" dirty="0">
                <a:solidFill>
                  <a:schemeClr val="accent4"/>
                </a:solidFill>
              </a:rPr>
              <a:t>2</a:t>
            </a:r>
            <a:r>
              <a:rPr lang="en-US" sz="2400" dirty="0">
                <a:solidFill>
                  <a:schemeClr val="accent4"/>
                </a:solidFill>
              </a:rPr>
              <a:t> ?!?!</a:t>
            </a:r>
          </a:p>
        </p:txBody>
      </p:sp>
    </p:spTree>
    <p:extLst>
      <p:ext uri="{BB962C8B-B14F-4D97-AF65-F5344CB8AC3E}">
        <p14:creationId xmlns:p14="http://schemas.microsoft.com/office/powerpoint/2010/main" val="36933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4" grpId="0"/>
      <p:bldP spid="5" grpId="0"/>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CC293-5F4D-8A44-9E98-BE16503EBB69}"/>
              </a:ext>
            </a:extLst>
          </p:cNvPr>
          <p:cNvSpPr>
            <a:spLocks noGrp="1"/>
          </p:cNvSpPr>
          <p:nvPr>
            <p:ph type="title"/>
          </p:nvPr>
        </p:nvSpPr>
        <p:spPr/>
        <p:txBody>
          <a:bodyPr/>
          <a:lstStyle/>
          <a:p>
            <a:r>
              <a:rPr lang="en-US" dirty="0"/>
              <a:t>Informal definition for 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F712B9-AEDE-7F4C-B4BE-49421335172A}"/>
                  </a:ext>
                </a:extLst>
              </p:cNvPr>
              <p:cNvSpPr>
                <a:spLocks noGrp="1"/>
              </p:cNvSpPr>
              <p:nvPr>
                <p:ph idx="1"/>
              </p:nvPr>
            </p:nvSpPr>
            <p:spPr/>
            <p:txBody>
              <a:bodyPr/>
              <a:lstStyle/>
              <a:p>
                <a:r>
                  <a:rPr lang="en-US" dirty="0"/>
                  <a:t>Let </a:t>
                </a:r>
                <a14:m>
                  <m:oMath xmlns:m="http://schemas.openxmlformats.org/officeDocument/2006/math">
                    <m:r>
                      <a:rPr lang="en-US" i="1">
                        <a:latin typeface="Cambria Math" charset="0"/>
                      </a:rPr>
                      <m:t>𝑇</m:t>
                    </m:r>
                    <m:d>
                      <m:dPr>
                        <m:ctrlPr>
                          <a:rPr lang="en-US" i="1">
                            <a:latin typeface="Cambria Math" panose="02040503050406030204" pitchFamily="18" charset="0"/>
                          </a:rPr>
                        </m:ctrlPr>
                      </m:dPr>
                      <m:e>
                        <m:r>
                          <a:rPr lang="en-US" i="1">
                            <a:latin typeface="Cambria Math" charset="0"/>
                          </a:rPr>
                          <m:t>𝑛</m:t>
                        </m:r>
                      </m:e>
                    </m:d>
                  </m:oMath>
                </a14:m>
                <a:r>
                  <a:rPr lang="en-US" dirty="0"/>
                  <a:t>, </a:t>
                </a:r>
                <a14:m>
                  <m:oMath xmlns:m="http://schemas.openxmlformats.org/officeDocument/2006/math">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oMath>
                </a14:m>
                <a:r>
                  <a:rPr lang="en-US" dirty="0"/>
                  <a:t> be functions of positive integers.</a:t>
                </a:r>
              </a:p>
              <a:p>
                <a:pPr lvl="1"/>
                <a:r>
                  <a:rPr lang="en-US" dirty="0">
                    <a:solidFill>
                      <a:schemeClr val="accent4"/>
                    </a:solidFill>
                  </a:rPr>
                  <a:t>Think of </a:t>
                </a:r>
                <a14:m>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as a runtime: positive and increasing in n.</a:t>
                </a:r>
                <a:endParaRPr lang="en-US" dirty="0"/>
              </a:p>
              <a:p>
                <a:endParaRPr lang="en-US" dirty="0"/>
              </a:p>
              <a:p>
                <a:r>
                  <a:rPr lang="en-US" dirty="0"/>
                  <a:t>We say “</a:t>
                </a:r>
                <a14:m>
                  <m:oMath xmlns:m="http://schemas.openxmlformats.org/officeDocument/2006/math">
                    <m:r>
                      <a:rPr lang="en-US" i="1">
                        <a:latin typeface="Cambria Math" charset="0"/>
                      </a:rPr>
                      <m:t>𝑇</m:t>
                    </m:r>
                    <m:d>
                      <m:dPr>
                        <m:ctrlPr>
                          <a:rPr lang="en-US" i="1">
                            <a:latin typeface="Cambria Math" panose="02040503050406030204" pitchFamily="18" charset="0"/>
                          </a:rPr>
                        </m:ctrlPr>
                      </m:dPr>
                      <m:e>
                        <m:r>
                          <a:rPr lang="en-US" i="1">
                            <a:latin typeface="Cambria Math" charset="0"/>
                          </a:rPr>
                          <m:t>𝑛</m:t>
                        </m:r>
                      </m:e>
                    </m:d>
                  </m:oMath>
                </a14:m>
                <a:r>
                  <a:rPr lang="en-US" dirty="0"/>
                  <a:t> is </a:t>
                </a:r>
                <a14:m>
                  <m:oMath xmlns:m="http://schemas.openxmlformats.org/officeDocument/2006/math">
                    <m:r>
                      <a:rPr lang="en-US" i="1">
                        <a:latin typeface="Cambria Math" charset="0"/>
                      </a:rPr>
                      <m:t>𝑂</m:t>
                    </m:r>
                    <m:d>
                      <m:dPr>
                        <m:ctrlPr>
                          <a:rPr lang="en-US" i="1">
                            <a:latin typeface="Cambria Math" panose="02040503050406030204" pitchFamily="18" charset="0"/>
                          </a:rPr>
                        </m:ctrlPr>
                      </m:dPr>
                      <m:e>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e>
                    </m:d>
                  </m:oMath>
                </a14:m>
                <a:r>
                  <a:rPr lang="en-US" dirty="0"/>
                  <a:t>” if: </a:t>
                </a:r>
              </a:p>
              <a:p>
                <a:pPr marL="0" indent="0" algn="ctr">
                  <a:buNone/>
                </a:pPr>
                <a:r>
                  <a:rPr lang="en-US" dirty="0"/>
                  <a:t>for all large enough n,  </a:t>
                </a:r>
              </a:p>
              <a:p>
                <a:pPr marL="0" indent="0" algn="ctr">
                  <a:buNone/>
                </a:pPr>
                <a14:m>
                  <m:oMath xmlns:m="http://schemas.openxmlformats.org/officeDocument/2006/math">
                    <m:r>
                      <a:rPr lang="en-US" i="1">
                        <a:latin typeface="Cambria Math" panose="02040503050406030204" pitchFamily="18" charset="0"/>
                      </a:rPr>
                      <m:t>𝑇</m:t>
                    </m:r>
                    <m:d>
                      <m:dPr>
                        <m:ctrlPr>
                          <a:rPr lang="en-US" i="1">
                            <a:latin typeface="Cambria Math" panose="02040503050406030204" pitchFamily="18" charset="0"/>
                          </a:rPr>
                        </m:ctrlPr>
                      </m:dPr>
                      <m:e>
                        <m:r>
                          <a:rPr lang="en-US" i="1">
                            <a:latin typeface="Cambria Math" charset="0"/>
                          </a:rPr>
                          <m:t>𝑛</m:t>
                        </m:r>
                      </m:e>
                    </m:d>
                  </m:oMath>
                </a14:m>
                <a:r>
                  <a:rPr lang="en-US" dirty="0"/>
                  <a:t> is at most some constant multiple of </a:t>
                </a:r>
                <a14:m>
                  <m:oMath xmlns:m="http://schemas.openxmlformats.org/officeDocument/2006/math">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oMath>
                </a14:m>
                <a:r>
                  <a:rPr lang="en-US" dirty="0"/>
                  <a:t>.</a:t>
                </a:r>
              </a:p>
              <a:p>
                <a:endParaRPr lang="en-US" dirty="0"/>
              </a:p>
            </p:txBody>
          </p:sp>
        </mc:Choice>
        <mc:Fallback xmlns="">
          <p:sp>
            <p:nvSpPr>
              <p:cNvPr id="3" name="Content Placeholder 2">
                <a:extLst>
                  <a:ext uri="{FF2B5EF4-FFF2-40B4-BE49-F238E27FC236}">
                    <a16:creationId xmlns:a16="http://schemas.microsoft.com/office/drawing/2014/main" id="{32F712B9-AEDE-7F4C-B4BE-49421335172A}"/>
                  </a:ext>
                </a:extLst>
              </p:cNvPr>
              <p:cNvSpPr>
                <a:spLocks noGrp="1" noRot="1" noChangeAspect="1" noMove="1" noResize="1" noEditPoints="1" noAdjustHandles="1" noChangeArrowheads="1" noChangeShapeType="1" noTextEdit="1"/>
              </p:cNvSpPr>
              <p:nvPr>
                <p:ph idx="1"/>
              </p:nvPr>
            </p:nvSpPr>
            <p:spPr>
              <a:blipFill>
                <a:blip r:embed="rId2"/>
                <a:stretch>
                  <a:fillRect l="-1447" t="-232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21751EF-70A0-8C4D-92B0-B54C799B99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6278" y="230190"/>
            <a:ext cx="1189403" cy="1313232"/>
          </a:xfrm>
          <a:prstGeom prst="rect">
            <a:avLst/>
          </a:prstGeom>
        </p:spPr>
      </p:pic>
      <p:sp>
        <p:nvSpPr>
          <p:cNvPr id="5" name="TextBox 4">
            <a:extLst>
              <a:ext uri="{FF2B5EF4-FFF2-40B4-BE49-F238E27FC236}">
                <a16:creationId xmlns:a16="http://schemas.microsoft.com/office/drawing/2014/main" id="{467C78BB-9BC7-DE47-8EEA-12705B8FD17F}"/>
              </a:ext>
            </a:extLst>
          </p:cNvPr>
          <p:cNvSpPr txBox="1"/>
          <p:nvPr/>
        </p:nvSpPr>
        <p:spPr>
          <a:xfrm>
            <a:off x="4710896" y="5995686"/>
            <a:ext cx="3958542" cy="646331"/>
          </a:xfrm>
          <a:prstGeom prst="rect">
            <a:avLst/>
          </a:prstGeom>
          <a:noFill/>
        </p:spPr>
        <p:txBody>
          <a:bodyPr wrap="square" rtlCol="0">
            <a:spAutoFit/>
          </a:bodyPr>
          <a:lstStyle/>
          <a:p>
            <a:pPr algn="ctr"/>
            <a:r>
              <a:rPr lang="en-US" dirty="0">
                <a:solidFill>
                  <a:schemeClr val="accent4"/>
                </a:solidFill>
              </a:rPr>
              <a:t>Here, “constant” means “some number that doesn’t depend on n.”</a:t>
            </a:r>
          </a:p>
        </p:txBody>
      </p:sp>
      <p:cxnSp>
        <p:nvCxnSpPr>
          <p:cNvPr id="7" name="Straight Arrow Connector 6">
            <a:extLst>
              <a:ext uri="{FF2B5EF4-FFF2-40B4-BE49-F238E27FC236}">
                <a16:creationId xmlns:a16="http://schemas.microsoft.com/office/drawing/2014/main" id="{C393FC46-20D8-1243-97F6-930CF7AF1148}"/>
              </a:ext>
            </a:extLst>
          </p:cNvPr>
          <p:cNvCxnSpPr>
            <a:stCxn id="5" idx="0"/>
          </p:cNvCxnSpPr>
          <p:nvPr/>
        </p:nvCxnSpPr>
        <p:spPr>
          <a:xfrm flipH="1" flipV="1">
            <a:off x="5034987" y="4815068"/>
            <a:ext cx="1655180" cy="118061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D54638-74A8-8A41-9E8E-2894BB255FE0}"/>
              </a:ext>
            </a:extLst>
          </p:cNvPr>
          <p:cNvSpPr txBox="1"/>
          <p:nvPr/>
        </p:nvSpPr>
        <p:spPr>
          <a:xfrm>
            <a:off x="1733935" y="168231"/>
            <a:ext cx="6420682" cy="369332"/>
          </a:xfrm>
          <a:prstGeom prst="rect">
            <a:avLst/>
          </a:prstGeom>
          <a:noFill/>
        </p:spPr>
        <p:txBody>
          <a:bodyPr wrap="square" rtlCol="0">
            <a:spAutoFit/>
          </a:bodyPr>
          <a:lstStyle/>
          <a:p>
            <a:r>
              <a:rPr lang="en-US" dirty="0">
                <a:solidFill>
                  <a:srgbClr val="DE6769"/>
                </a:solidFill>
              </a:rPr>
              <a:t>pronounced “big-oh of </a:t>
            </a:r>
            <a:r>
              <a:rPr lang="mr-IN" dirty="0">
                <a:solidFill>
                  <a:srgbClr val="DE6769"/>
                </a:solidFill>
              </a:rPr>
              <a:t>…</a:t>
            </a:r>
            <a:r>
              <a:rPr lang="en-US" dirty="0">
                <a:solidFill>
                  <a:srgbClr val="DE6769"/>
                </a:solidFill>
              </a:rPr>
              <a:t>” or sometimes “oh of </a:t>
            </a:r>
            <a:r>
              <a:rPr lang="mr-IN" dirty="0">
                <a:solidFill>
                  <a:srgbClr val="DE6769"/>
                </a:solidFill>
              </a:rPr>
              <a:t>…</a:t>
            </a:r>
            <a:r>
              <a:rPr lang="en-US" dirty="0">
                <a:solidFill>
                  <a:srgbClr val="DE6769"/>
                </a:solidFill>
              </a:rPr>
              <a:t>”</a:t>
            </a:r>
          </a:p>
        </p:txBody>
      </p:sp>
      <p:cxnSp>
        <p:nvCxnSpPr>
          <p:cNvPr id="9" name="Straight Arrow Connector 8">
            <a:extLst>
              <a:ext uri="{FF2B5EF4-FFF2-40B4-BE49-F238E27FC236}">
                <a16:creationId xmlns:a16="http://schemas.microsoft.com/office/drawing/2014/main" id="{99E25DF2-3461-754D-B27A-4E4D742E5127}"/>
              </a:ext>
            </a:extLst>
          </p:cNvPr>
          <p:cNvCxnSpPr>
            <a:cxnSpLocks/>
          </p:cNvCxnSpPr>
          <p:nvPr/>
        </p:nvCxnSpPr>
        <p:spPr>
          <a:xfrm>
            <a:off x="6155465" y="551290"/>
            <a:ext cx="118014" cy="328331"/>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50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426708-19C7-AF41-AF49-4B00CB20EEA3}"/>
              </a:ext>
            </a:extLst>
          </p:cNvPr>
          <p:cNvPicPr>
            <a:picLocks noChangeAspect="1"/>
          </p:cNvPicPr>
          <p:nvPr/>
        </p:nvPicPr>
        <p:blipFill>
          <a:blip r:embed="rId2"/>
          <a:stretch>
            <a:fillRect/>
          </a:stretch>
        </p:blipFill>
        <p:spPr>
          <a:xfrm>
            <a:off x="1006720" y="1787105"/>
            <a:ext cx="7263199" cy="5070895"/>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2" name="TextBox 11"/>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3" name="TextBox 12"/>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A23B9AA-1D99-F447-B043-856D1D72843A}"/>
                  </a:ext>
                </a:extLst>
              </p:cNvPr>
              <p:cNvSpPr/>
              <p:nvPr/>
            </p:nvSpPr>
            <p:spPr>
              <a:xfrm>
                <a:off x="5762090" y="253480"/>
                <a:ext cx="3339296" cy="923330"/>
              </a:xfrm>
              <a:prstGeom prst="rect">
                <a:avLst/>
              </a:prstGeom>
            </p:spPr>
            <p:txBody>
              <a:bodyPr wrap="square">
                <a:spAutoFit/>
              </a:bodyPr>
              <a:lstStyle/>
              <a:p>
                <a:pPr algn="ctr"/>
                <a:r>
                  <a:rPr lang="en-US" dirty="0">
                    <a:solidFill>
                      <a:schemeClr val="accent4"/>
                    </a:solidFill>
                  </a:rPr>
                  <a:t>for large enough n,  </a:t>
                </a:r>
              </a:p>
              <a:p>
                <a:pPr algn="ctr"/>
                <a14:m>
                  <m:oMath xmlns:m="http://schemas.openxmlformats.org/officeDocument/2006/math">
                    <m:r>
                      <a:rPr lang="en-US" i="1">
                        <a:solidFill>
                          <a:schemeClr val="accent4"/>
                        </a:solidFill>
                        <a:latin typeface="Cambria Math" panose="02040503050406030204" pitchFamily="18"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most some constant multiple of </a:t>
                </a:r>
                <a14:m>
                  <m:oMath xmlns:m="http://schemas.openxmlformats.org/officeDocument/2006/math">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a:t>
                </a:r>
              </a:p>
            </p:txBody>
          </p:sp>
        </mc:Choice>
        <mc:Fallback xmlns="">
          <p:sp>
            <p:nvSpPr>
              <p:cNvPr id="3" name="Rectangle 2">
                <a:extLst>
                  <a:ext uri="{FF2B5EF4-FFF2-40B4-BE49-F238E27FC236}">
                    <a16:creationId xmlns:a16="http://schemas.microsoft.com/office/drawing/2014/main" id="{1A23B9AA-1D99-F447-B043-856D1D72843A}"/>
                  </a:ext>
                </a:extLst>
              </p:cNvPr>
              <p:cNvSpPr>
                <a:spLocks noRot="1" noChangeAspect="1" noMove="1" noResize="1" noEditPoints="1" noAdjustHandles="1" noChangeArrowheads="1" noChangeShapeType="1" noTextEdit="1"/>
              </p:cNvSpPr>
              <p:nvPr/>
            </p:nvSpPr>
            <p:spPr>
              <a:xfrm>
                <a:off x="5762090" y="253480"/>
                <a:ext cx="3339296" cy="923330"/>
              </a:xfrm>
              <a:prstGeom prst="rect">
                <a:avLst/>
              </a:prstGeom>
              <a:blipFill>
                <a:blip r:embed="rId6"/>
                <a:stretch>
                  <a:fillRect t="-4110" b="-9589"/>
                </a:stretch>
              </a:blipFill>
            </p:spPr>
            <p:txBody>
              <a:bodyPr/>
              <a:lstStyle/>
              <a:p>
                <a:r>
                  <a:rPr lang="en-US">
                    <a:noFill/>
                  </a:rPr>
                  <a:t> </a:t>
                </a:r>
              </a:p>
            </p:txBody>
          </p:sp>
        </mc:Fallback>
      </mc:AlternateContent>
    </p:spTree>
    <p:extLst>
      <p:ext uri="{BB962C8B-B14F-4D97-AF65-F5344CB8AC3E}">
        <p14:creationId xmlns:p14="http://schemas.microsoft.com/office/powerpoint/2010/main" val="923094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0"/>
            <a:ext cx="7886700" cy="1325563"/>
          </a:xfrm>
        </p:spPr>
        <p:txBody>
          <a:bodyPr/>
          <a:lstStyle/>
          <a:p>
            <a:r>
              <a:rPr lang="en-US" dirty="0"/>
              <a:t>Homework!</a:t>
            </a:r>
          </a:p>
        </p:txBody>
      </p:sp>
      <p:sp>
        <p:nvSpPr>
          <p:cNvPr id="3" name="Content Placeholder 2"/>
          <p:cNvSpPr>
            <a:spLocks noGrp="1"/>
          </p:cNvSpPr>
          <p:nvPr>
            <p:ph idx="1"/>
          </p:nvPr>
        </p:nvSpPr>
        <p:spPr>
          <a:xfrm>
            <a:off x="628650" y="1130300"/>
            <a:ext cx="8515350" cy="5727700"/>
          </a:xfrm>
        </p:spPr>
        <p:txBody>
          <a:bodyPr>
            <a:normAutofit fontScale="92500" lnSpcReduction="10000"/>
          </a:bodyPr>
          <a:lstStyle/>
          <a:p>
            <a:r>
              <a:rPr lang="en-US" dirty="0"/>
              <a:t>HW1 will be released </a:t>
            </a:r>
            <a:r>
              <a:rPr lang="en-US" b="1" dirty="0"/>
              <a:t>today </a:t>
            </a:r>
            <a:r>
              <a:rPr lang="en-US" dirty="0"/>
              <a:t>(Wednesday).</a:t>
            </a:r>
          </a:p>
          <a:p>
            <a:r>
              <a:rPr lang="en-US" dirty="0"/>
              <a:t>It is due the next </a:t>
            </a:r>
            <a:r>
              <a:rPr lang="en-US" b="1" dirty="0"/>
              <a:t>Wednesday, 11:59pm </a:t>
            </a:r>
            <a:r>
              <a:rPr lang="en-US" dirty="0"/>
              <a:t>(in one week), on </a:t>
            </a:r>
            <a:r>
              <a:rPr lang="en-US" dirty="0" err="1"/>
              <a:t>Gradescope</a:t>
            </a:r>
            <a:r>
              <a:rPr lang="en-US" dirty="0"/>
              <a:t>. As a reminder, HW1, HW2, and HW3 are solo submissions only.</a:t>
            </a:r>
          </a:p>
          <a:p>
            <a:r>
              <a:rPr lang="en-US" dirty="0"/>
              <a:t>Homework comes in two parts:</a:t>
            </a:r>
          </a:p>
          <a:p>
            <a:pPr lvl="1"/>
            <a:r>
              <a:rPr lang="en-US" dirty="0">
                <a:solidFill>
                  <a:schemeClr val="accent4"/>
                </a:solidFill>
              </a:rPr>
              <a:t>Exercises: </a:t>
            </a:r>
          </a:p>
          <a:p>
            <a:pPr lvl="2"/>
            <a:r>
              <a:rPr lang="en-US" dirty="0">
                <a:solidFill>
                  <a:schemeClr val="accent4"/>
                </a:solidFill>
              </a:rPr>
              <a:t>More straightforward.</a:t>
            </a:r>
          </a:p>
          <a:p>
            <a:pPr lvl="2"/>
            <a:r>
              <a:rPr lang="en-US" dirty="0">
                <a:solidFill>
                  <a:schemeClr val="accent4"/>
                </a:solidFill>
              </a:rPr>
              <a:t>Try to do them on your own.</a:t>
            </a:r>
          </a:p>
          <a:p>
            <a:pPr lvl="1"/>
            <a:r>
              <a:rPr lang="en-US" dirty="0">
                <a:solidFill>
                  <a:schemeClr val="accent4"/>
                </a:solidFill>
              </a:rPr>
              <a:t>Problems: </a:t>
            </a:r>
          </a:p>
          <a:p>
            <a:pPr lvl="2"/>
            <a:r>
              <a:rPr lang="en-US" dirty="0">
                <a:solidFill>
                  <a:schemeClr val="accent4"/>
                </a:solidFill>
              </a:rPr>
              <a:t>Less straightforward.</a:t>
            </a:r>
          </a:p>
          <a:p>
            <a:pPr lvl="2"/>
            <a:r>
              <a:rPr lang="en-US" dirty="0">
                <a:solidFill>
                  <a:schemeClr val="accent4"/>
                </a:solidFill>
              </a:rPr>
              <a:t>Try them on your own first, but then collaborate!  </a:t>
            </a:r>
          </a:p>
          <a:p>
            <a:r>
              <a:rPr lang="en-US" dirty="0"/>
              <a:t>See the website for guidelines on homework:</a:t>
            </a:r>
          </a:p>
          <a:p>
            <a:pPr lvl="1"/>
            <a:r>
              <a:rPr lang="en-US" dirty="0">
                <a:solidFill>
                  <a:schemeClr val="accent4"/>
                </a:solidFill>
              </a:rPr>
              <a:t>Collaboration + late day policy (in the “Policies” tab)</a:t>
            </a:r>
          </a:p>
          <a:p>
            <a:pPr lvl="1"/>
            <a:r>
              <a:rPr lang="en-US" dirty="0">
                <a:solidFill>
                  <a:schemeClr val="accent4"/>
                </a:solidFill>
              </a:rPr>
              <a:t>Best practices (in the “Resources” tab)</a:t>
            </a:r>
          </a:p>
          <a:p>
            <a:pPr lvl="1"/>
            <a:r>
              <a:rPr lang="en-US" dirty="0">
                <a:solidFill>
                  <a:schemeClr val="accent4"/>
                </a:solidFill>
              </a:rPr>
              <a:t>Example homework (in the “Resources” tab)</a:t>
            </a:r>
          </a:p>
          <a:p>
            <a:pPr lvl="1"/>
            <a:r>
              <a:rPr lang="en-US" dirty="0" err="1">
                <a:solidFill>
                  <a:schemeClr val="accent4"/>
                </a:solidFill>
                <a:latin typeface="Cambria Math" panose="02040503050406030204" pitchFamily="18" charset="0"/>
                <a:ea typeface="Cambria Math" panose="02040503050406030204" pitchFamily="18" charset="0"/>
              </a:rPr>
              <a:t>LaTeX</a:t>
            </a:r>
            <a:r>
              <a:rPr lang="en-US" dirty="0">
                <a:solidFill>
                  <a:schemeClr val="accent4"/>
                </a:solidFill>
              </a:rPr>
              <a:t> help (in the “Resources” tab)</a:t>
            </a:r>
          </a:p>
        </p:txBody>
      </p:sp>
    </p:spTree>
    <p:extLst>
      <p:ext uri="{BB962C8B-B14F-4D97-AF65-F5344CB8AC3E}">
        <p14:creationId xmlns:p14="http://schemas.microsoft.com/office/powerpoint/2010/main" val="34771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508F5-1632-3240-9762-48BF2FEFD4F0}"/>
              </a:ext>
            </a:extLst>
          </p:cNvPr>
          <p:cNvPicPr>
            <a:picLocks noChangeAspect="1"/>
          </p:cNvPicPr>
          <p:nvPr/>
        </p:nvPicPr>
        <p:blipFill>
          <a:blip r:embed="rId2"/>
          <a:stretch>
            <a:fillRect/>
          </a:stretch>
        </p:blipFill>
        <p:spPr>
          <a:xfrm>
            <a:off x="1052567" y="1825598"/>
            <a:ext cx="7207126" cy="50317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976474E-8966-C64A-AFB9-9519E7E8C30A}"/>
                  </a:ext>
                </a:extLst>
              </p:cNvPr>
              <p:cNvSpPr/>
              <p:nvPr/>
            </p:nvSpPr>
            <p:spPr>
              <a:xfrm>
                <a:off x="5762090" y="253480"/>
                <a:ext cx="3339296" cy="923330"/>
              </a:xfrm>
              <a:prstGeom prst="rect">
                <a:avLst/>
              </a:prstGeom>
            </p:spPr>
            <p:txBody>
              <a:bodyPr wrap="square">
                <a:spAutoFit/>
              </a:bodyPr>
              <a:lstStyle/>
              <a:p>
                <a:pPr algn="ctr"/>
                <a:r>
                  <a:rPr lang="en-US" dirty="0">
                    <a:solidFill>
                      <a:schemeClr val="accent4"/>
                    </a:solidFill>
                  </a:rPr>
                  <a:t>for large enough n,  </a:t>
                </a:r>
              </a:p>
              <a:p>
                <a:pPr algn="ctr"/>
                <a14:m>
                  <m:oMath xmlns:m="http://schemas.openxmlformats.org/officeDocument/2006/math">
                    <m:r>
                      <a:rPr lang="en-US" i="1">
                        <a:solidFill>
                          <a:schemeClr val="accent4"/>
                        </a:solidFill>
                        <a:latin typeface="Cambria Math" panose="02040503050406030204" pitchFamily="18"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most some constant multiple of </a:t>
                </a:r>
                <a14:m>
                  <m:oMath xmlns:m="http://schemas.openxmlformats.org/officeDocument/2006/math">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a:t>
                </a:r>
              </a:p>
            </p:txBody>
          </p:sp>
        </mc:Choice>
        <mc:Fallback xmlns="">
          <p:sp>
            <p:nvSpPr>
              <p:cNvPr id="8" name="Rectangle 7">
                <a:extLst>
                  <a:ext uri="{FF2B5EF4-FFF2-40B4-BE49-F238E27FC236}">
                    <a16:creationId xmlns:a16="http://schemas.microsoft.com/office/drawing/2014/main" id="{E976474E-8966-C64A-AFB9-9519E7E8C30A}"/>
                  </a:ext>
                </a:extLst>
              </p:cNvPr>
              <p:cNvSpPr>
                <a:spLocks noRot="1" noChangeAspect="1" noMove="1" noResize="1" noEditPoints="1" noAdjustHandles="1" noChangeArrowheads="1" noChangeShapeType="1" noTextEdit="1"/>
              </p:cNvSpPr>
              <p:nvPr/>
            </p:nvSpPr>
            <p:spPr>
              <a:xfrm>
                <a:off x="5762090" y="253480"/>
                <a:ext cx="3339296" cy="923330"/>
              </a:xfrm>
              <a:prstGeom prst="rect">
                <a:avLst/>
              </a:prstGeom>
              <a:blipFill>
                <a:blip r:embed="rId6"/>
                <a:stretch>
                  <a:fillRect t="-2703" b="-8108"/>
                </a:stretch>
              </a:blipFill>
            </p:spPr>
            <p:txBody>
              <a:bodyPr/>
              <a:lstStyle/>
              <a:p>
                <a:r>
                  <a:rPr lang="en-US">
                    <a:noFill/>
                  </a:rPr>
                  <a:t> </a:t>
                </a:r>
              </a:p>
            </p:txBody>
          </p:sp>
        </mc:Fallback>
      </mc:AlternateContent>
    </p:spTree>
    <p:extLst>
      <p:ext uri="{BB962C8B-B14F-4D97-AF65-F5344CB8AC3E}">
        <p14:creationId xmlns:p14="http://schemas.microsoft.com/office/powerpoint/2010/main" val="3734356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5A547-78D2-C843-A2BA-53560C5D1A75}"/>
              </a:ext>
            </a:extLst>
          </p:cNvPr>
          <p:cNvPicPr>
            <a:picLocks noChangeAspect="1"/>
          </p:cNvPicPr>
          <p:nvPr/>
        </p:nvPicPr>
        <p:blipFill>
          <a:blip r:embed="rId2"/>
          <a:stretch>
            <a:fillRect/>
          </a:stretch>
        </p:blipFill>
        <p:spPr>
          <a:xfrm>
            <a:off x="1050266" y="1825598"/>
            <a:ext cx="7193519" cy="50222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4" name="TextBox 3">
            <a:extLst>
              <a:ext uri="{FF2B5EF4-FFF2-40B4-BE49-F238E27FC236}">
                <a16:creationId xmlns:a16="http://schemas.microsoft.com/office/drawing/2014/main" id="{9696CDC8-C571-5F46-AE26-11E44C1A1D03}"/>
              </a:ext>
            </a:extLst>
          </p:cNvPr>
          <p:cNvSpPr txBox="1"/>
          <p:nvPr/>
        </p:nvSpPr>
        <p:spPr>
          <a:xfrm>
            <a:off x="3880021" y="1628062"/>
            <a:ext cx="1334530" cy="369332"/>
          </a:xfrm>
          <a:prstGeom prst="rect">
            <a:avLst/>
          </a:prstGeom>
          <a:noFill/>
        </p:spPr>
        <p:txBody>
          <a:bodyPr wrap="square" rtlCol="0">
            <a:spAutoFit/>
          </a:bodyPr>
          <a:lstStyle/>
          <a:p>
            <a:r>
              <a:rPr lang="en-US" dirty="0">
                <a:solidFill>
                  <a:schemeClr val="accent6"/>
                </a:solidFill>
              </a:rPr>
              <a:t>n</a:t>
            </a:r>
            <a:r>
              <a:rPr lang="en-US" baseline="-25000" dirty="0">
                <a:solidFill>
                  <a:schemeClr val="accent6"/>
                </a:solidFill>
              </a:rPr>
              <a:t>0</a:t>
            </a:r>
            <a:r>
              <a:rPr lang="en-US" dirty="0">
                <a:solidFill>
                  <a:schemeClr val="accent6"/>
                </a:solidFill>
              </a:rPr>
              <a:t>=4</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5C41D9B-0B44-AB46-AE44-2E97AC8B26AC}"/>
                  </a:ext>
                </a:extLst>
              </p:cNvPr>
              <p:cNvSpPr/>
              <p:nvPr/>
            </p:nvSpPr>
            <p:spPr>
              <a:xfrm>
                <a:off x="5762090" y="253480"/>
                <a:ext cx="3339296" cy="923330"/>
              </a:xfrm>
              <a:prstGeom prst="rect">
                <a:avLst/>
              </a:prstGeom>
            </p:spPr>
            <p:txBody>
              <a:bodyPr wrap="square">
                <a:spAutoFit/>
              </a:bodyPr>
              <a:lstStyle/>
              <a:p>
                <a:pPr algn="ctr"/>
                <a:r>
                  <a:rPr lang="en-US" dirty="0">
                    <a:solidFill>
                      <a:schemeClr val="accent4"/>
                    </a:solidFill>
                  </a:rPr>
                  <a:t>for large enough n,  </a:t>
                </a:r>
              </a:p>
              <a:p>
                <a:pPr algn="ctr"/>
                <a14:m>
                  <m:oMath xmlns:m="http://schemas.openxmlformats.org/officeDocument/2006/math">
                    <m:r>
                      <a:rPr lang="en-US" i="1">
                        <a:solidFill>
                          <a:schemeClr val="accent4"/>
                        </a:solidFill>
                        <a:latin typeface="Cambria Math" panose="02040503050406030204" pitchFamily="18"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most some constant multiple of </a:t>
                </a:r>
                <a14:m>
                  <m:oMath xmlns:m="http://schemas.openxmlformats.org/officeDocument/2006/math">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a:t>
                </a:r>
              </a:p>
            </p:txBody>
          </p:sp>
        </mc:Choice>
        <mc:Fallback xmlns="">
          <p:sp>
            <p:nvSpPr>
              <p:cNvPr id="9" name="Rectangle 8">
                <a:extLst>
                  <a:ext uri="{FF2B5EF4-FFF2-40B4-BE49-F238E27FC236}">
                    <a16:creationId xmlns:a16="http://schemas.microsoft.com/office/drawing/2014/main" id="{E5C41D9B-0B44-AB46-AE44-2E97AC8B26AC}"/>
                  </a:ext>
                </a:extLst>
              </p:cNvPr>
              <p:cNvSpPr>
                <a:spLocks noRot="1" noChangeAspect="1" noMove="1" noResize="1" noEditPoints="1" noAdjustHandles="1" noChangeArrowheads="1" noChangeShapeType="1" noTextEdit="1"/>
              </p:cNvSpPr>
              <p:nvPr/>
            </p:nvSpPr>
            <p:spPr>
              <a:xfrm>
                <a:off x="5762090" y="253480"/>
                <a:ext cx="3339296" cy="923330"/>
              </a:xfrm>
              <a:prstGeom prst="rect">
                <a:avLst/>
              </a:prstGeom>
              <a:blipFill>
                <a:blip r:embed="rId6"/>
                <a:stretch>
                  <a:fillRect t="-2703" b="-8108"/>
                </a:stretch>
              </a:blipFill>
            </p:spPr>
            <p:txBody>
              <a:bodyPr/>
              <a:lstStyle/>
              <a:p>
                <a:r>
                  <a:rPr lang="en-US">
                    <a:noFill/>
                  </a:rPr>
                  <a:t> </a:t>
                </a:r>
              </a:p>
            </p:txBody>
          </p:sp>
        </mc:Fallback>
      </mc:AlternateContent>
    </p:spTree>
    <p:extLst>
      <p:ext uri="{BB962C8B-B14F-4D97-AF65-F5344CB8AC3E}">
        <p14:creationId xmlns:p14="http://schemas.microsoft.com/office/powerpoint/2010/main" val="3363503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Formal definition of O(…)</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789546"/>
                <a:ext cx="7886700" cy="4574186"/>
              </a:xfrm>
            </p:spPr>
            <p:txBody>
              <a:bodyPr>
                <a:normAutofit/>
              </a:bodyPr>
              <a:lstStyle/>
              <a:p>
                <a:r>
                  <a:rPr lang="en-US" dirty="0"/>
                  <a:t>Let </a:t>
                </a:r>
                <a14:m>
                  <m:oMath xmlns:m="http://schemas.openxmlformats.org/officeDocument/2006/math">
                    <m:r>
                      <a:rPr lang="en-US" i="1" smtClean="0">
                        <a:solidFill>
                          <a:schemeClr val="tx1"/>
                        </a:solidFill>
                        <a:latin typeface="Cambria Math" charset="0"/>
                      </a:rPr>
                      <m:t>𝑇</m:t>
                    </m:r>
                    <m:d>
                      <m:dPr>
                        <m:ctrlPr>
                          <a:rPr lang="en-US" i="1">
                            <a:solidFill>
                              <a:schemeClr val="tx1"/>
                            </a:solidFill>
                            <a:latin typeface="Cambria Math" panose="02040503050406030204" pitchFamily="18" charset="0"/>
                          </a:rPr>
                        </m:ctrlPr>
                      </m:dPr>
                      <m:e>
                        <m:r>
                          <a:rPr lang="en-US" i="1">
                            <a:solidFill>
                              <a:schemeClr val="tx1"/>
                            </a:solidFill>
                            <a:latin typeface="Cambria Math" charset="0"/>
                          </a:rPr>
                          <m:t>𝑛</m:t>
                        </m:r>
                      </m:e>
                    </m:d>
                  </m:oMath>
                </a14:m>
                <a:r>
                  <a:rPr lang="en-US" dirty="0"/>
                  <a:t>, </a:t>
                </a:r>
                <a14:m>
                  <m:oMath xmlns:m="http://schemas.openxmlformats.org/officeDocument/2006/math">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oMath>
                </a14:m>
                <a:r>
                  <a:rPr lang="en-US" dirty="0"/>
                  <a:t> be functions of positive integers.</a:t>
                </a:r>
              </a:p>
              <a:p>
                <a:pPr lvl="1"/>
                <a:r>
                  <a:rPr lang="en-US" dirty="0">
                    <a:solidFill>
                      <a:schemeClr val="accent4"/>
                    </a:solidFill>
                  </a:rPr>
                  <a:t>Think of </a:t>
                </a:r>
                <a14:m>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as  a runtime: positive and increasing in n.</a:t>
                </a:r>
                <a:endParaRPr lang="en-US" dirty="0"/>
              </a:p>
              <a:p>
                <a:endParaRPr lang="en-US" dirty="0"/>
              </a:p>
              <a:p>
                <a:r>
                  <a:rPr lang="en-US" dirty="0"/>
                  <a:t>Formally,</a:t>
                </a:r>
                <a:endParaRPr lang="en-US" dirty="0">
                  <a:solidFill>
                    <a:srgbClr val="005ECE"/>
                  </a:solidFill>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rPr>
                        <m:t>𝑇</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charset="0"/>
                            </a:rPr>
                            <m:t>𝑛</m:t>
                          </m:r>
                        </m:e>
                      </m:d>
                      <m:r>
                        <a:rPr lang="en-US" b="0" i="1" smtClean="0">
                          <a:solidFill>
                            <a:schemeClr val="accent4"/>
                          </a:solidFill>
                          <a:latin typeface="Cambria Math" charset="0"/>
                        </a:rPr>
                        <m:t>=</m:t>
                      </m:r>
                      <m:r>
                        <a:rPr lang="en-US" b="0" i="1" smtClean="0">
                          <a:solidFill>
                            <a:schemeClr val="accent4"/>
                          </a:solidFill>
                          <a:latin typeface="Cambria Math" charset="0"/>
                        </a:rPr>
                        <m:t>𝑂</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charset="0"/>
                                </a:rPr>
                                <m:t>𝑛</m:t>
                              </m:r>
                            </m:e>
                          </m:d>
                        </m:e>
                      </m:d>
                      <m:r>
                        <a:rPr lang="en-US" b="0" i="1" smtClean="0">
                          <a:solidFill>
                            <a:schemeClr val="accent4"/>
                          </a:solidFill>
                          <a:latin typeface="Cambria Math" charset="0"/>
                        </a:rPr>
                        <m:t> </m:t>
                      </m:r>
                    </m:oMath>
                  </m:oMathPara>
                </a14:m>
                <a:endParaRPr lang="en-US" sz="400" b="0" i="1" dirty="0">
                  <a:solidFill>
                    <a:schemeClr val="accent4"/>
                  </a:solidFill>
                  <a:latin typeface="Cambria Math"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ea typeface="Cambria Math" charset="0"/>
                          <a:cs typeface="Cambria Math" charset="0"/>
                        </a:rPr>
                        <m:t>⟺</m:t>
                      </m:r>
                    </m:oMath>
                  </m:oMathPara>
                </a14:m>
                <a:endParaRPr lang="en-US" sz="600" b="0" i="1" dirty="0">
                  <a:solidFill>
                    <a:schemeClr val="accent4"/>
                  </a:solidFill>
                  <a:latin typeface="Cambria Math" charset="0"/>
                  <a:ea typeface="Cambria Math" charset="0"/>
                  <a:cs typeface="Cambria Math"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b="0" i="1" smtClean="0">
                          <a:solidFill>
                            <a:schemeClr val="accent4"/>
                          </a:solidFill>
                          <a:latin typeface="Cambria Math" charset="0"/>
                          <a:ea typeface="Cambria Math" charset="0"/>
                          <a:cs typeface="Cambria Math" charset="0"/>
                        </a:rPr>
                        <m:t> </m:t>
                      </m:r>
                      <m:sSub>
                        <m:sSubPr>
                          <m:ctrlPr>
                            <a:rPr lang="en-US" b="0" i="1" smtClean="0">
                              <a:solidFill>
                                <a:schemeClr val="accent4"/>
                              </a:solidFill>
                              <a:latin typeface="Cambria Math" panose="02040503050406030204" pitchFamily="18" charset="0"/>
                              <a:ea typeface="Cambria Math" charset="0"/>
                              <a:cs typeface="Cambria Math" charset="0"/>
                            </a:rPr>
                          </m:ctrlPr>
                        </m:sSubPr>
                        <m:e>
                          <m:r>
                            <a:rPr lang="en-US" b="0" i="1" smtClean="0">
                              <a:solidFill>
                                <a:schemeClr val="accent4"/>
                              </a:solidFill>
                              <a:latin typeface="Cambria Math" charset="0"/>
                              <a:ea typeface="Cambria Math" charset="0"/>
                              <a:cs typeface="Cambria Math" charset="0"/>
                            </a:rPr>
                            <m:t>𝑛</m:t>
                          </m:r>
                        </m:e>
                        <m:sub>
                          <m:r>
                            <a:rPr lang="en-US" b="0" i="1" smtClean="0">
                              <a:solidFill>
                                <a:schemeClr val="accent4"/>
                              </a:solidFill>
                              <a:latin typeface="Cambria Math" charset="0"/>
                              <a:ea typeface="Cambria Math" charset="0"/>
                              <a:cs typeface="Cambria Math" charset="0"/>
                            </a:rPr>
                            <m:t>0</m:t>
                          </m:r>
                        </m:sub>
                      </m:sSub>
                      <m:r>
                        <a:rPr lang="en-US" b="0" i="1" smtClean="0">
                          <a:solidFill>
                            <a:schemeClr val="accent4"/>
                          </a:solidFill>
                          <a:latin typeface="Cambria Math" charset="0"/>
                          <a:ea typeface="Cambria Math" charset="0"/>
                          <a:cs typeface="Cambria Math" charset="0"/>
                        </a:rPr>
                        <m:t>  </m:t>
                      </m:r>
                      <m:r>
                        <a:rPr lang="en-US" b="0" i="1" smtClean="0">
                          <a:solidFill>
                            <a:schemeClr val="accent4"/>
                          </a:solidFill>
                          <a:latin typeface="Cambria Math" charset="0"/>
                          <a:ea typeface="Cambria Math" charset="0"/>
                          <a:cs typeface="Cambria Math" charset="0"/>
                        </a:rPr>
                        <m:t>𝑠</m:t>
                      </m:r>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𝑡</m:t>
                      </m:r>
                      <m:r>
                        <a:rPr lang="en-US" b="0" i="1" smtClean="0">
                          <a:solidFill>
                            <a:schemeClr val="accent4"/>
                          </a:solidFill>
                          <a:latin typeface="Cambria Math" charset="0"/>
                          <a:ea typeface="Cambria Math" charset="0"/>
                          <a:cs typeface="Cambria Math" charset="0"/>
                        </a:rPr>
                        <m:t>.   ∀</m:t>
                      </m:r>
                      <m:r>
                        <a:rPr lang="en-US" b="0" i="1" smtClean="0">
                          <a:solidFill>
                            <a:schemeClr val="accent4"/>
                          </a:solidFill>
                          <a:latin typeface="Cambria Math" charset="0"/>
                          <a:ea typeface="Cambria Math" charset="0"/>
                          <a:cs typeface="Cambria Math" charset="0"/>
                        </a:rPr>
                        <m:t>𝑛</m:t>
                      </m:r>
                      <m:r>
                        <a:rPr lang="en-US" b="0" i="1" smtClean="0">
                          <a:solidFill>
                            <a:schemeClr val="accent4"/>
                          </a:solidFill>
                          <a:latin typeface="Cambria Math" charset="0"/>
                          <a:ea typeface="Cambria Math" charset="0"/>
                          <a:cs typeface="Cambria Math" charset="0"/>
                        </a:rPr>
                        <m:t>≥</m:t>
                      </m:r>
                      <m:sSub>
                        <m:sSubPr>
                          <m:ctrlPr>
                            <a:rPr lang="en-US" b="0" i="1" smtClean="0">
                              <a:solidFill>
                                <a:schemeClr val="accent4"/>
                              </a:solidFill>
                              <a:latin typeface="Cambria Math" panose="02040503050406030204" pitchFamily="18" charset="0"/>
                              <a:ea typeface="Cambria Math" charset="0"/>
                              <a:cs typeface="Cambria Math" charset="0"/>
                            </a:rPr>
                          </m:ctrlPr>
                        </m:sSubPr>
                        <m:e>
                          <m:r>
                            <a:rPr lang="en-US" b="0" i="1" smtClean="0">
                              <a:solidFill>
                                <a:schemeClr val="accent4"/>
                              </a:solidFill>
                              <a:latin typeface="Cambria Math" charset="0"/>
                              <a:ea typeface="Cambria Math" charset="0"/>
                              <a:cs typeface="Cambria Math" charset="0"/>
                            </a:rPr>
                            <m:t>𝑛</m:t>
                          </m:r>
                        </m:e>
                        <m:sub>
                          <m:r>
                            <a:rPr lang="en-US" b="0" i="1" smtClean="0">
                              <a:solidFill>
                                <a:schemeClr val="accent4"/>
                              </a:solidFill>
                              <a:latin typeface="Cambria Math" charset="0"/>
                              <a:ea typeface="Cambria Math" charset="0"/>
                              <a:cs typeface="Cambria Math" charset="0"/>
                            </a:rPr>
                            <m:t>0</m:t>
                          </m:r>
                        </m:sub>
                      </m:sSub>
                      <m:r>
                        <a:rPr lang="en-US" b="0" i="1" smtClean="0">
                          <a:solidFill>
                            <a:schemeClr val="accent4"/>
                          </a:solidFill>
                          <a:latin typeface="Cambria Math" charset="0"/>
                          <a:ea typeface="Cambria Math" charset="0"/>
                          <a:cs typeface="Cambria Math" charset="0"/>
                        </a:rPr>
                        <m:t>, </m:t>
                      </m:r>
                    </m:oMath>
                  </m:oMathPara>
                </a14:m>
                <a:endParaRPr lang="en-US" b="0" i="1" dirty="0">
                  <a:solidFill>
                    <a:schemeClr val="accent4"/>
                  </a:solidFill>
                  <a:latin typeface="Cambria Math" charset="0"/>
                  <a:ea typeface="Cambria Math" charset="0"/>
                  <a:cs typeface="Cambria Math"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ea typeface="Cambria Math" charset="0"/>
                          <a:cs typeface="Cambria Math" charset="0"/>
                        </a:rPr>
                        <m:t>𝑇</m:t>
                      </m:r>
                      <m:d>
                        <m:dPr>
                          <m:ctrlPr>
                            <a:rPr lang="en-US" b="0" i="1" smtClean="0">
                              <a:solidFill>
                                <a:schemeClr val="accent4"/>
                              </a:solidFill>
                              <a:latin typeface="Cambria Math" panose="02040503050406030204" pitchFamily="18" charset="0"/>
                              <a:ea typeface="Cambria Math" charset="0"/>
                              <a:cs typeface="Cambria Math" charset="0"/>
                            </a:rPr>
                          </m:ctrlPr>
                        </m:dPr>
                        <m:e>
                          <m:r>
                            <a:rPr lang="en-US" b="0" i="1" smtClean="0">
                              <a:solidFill>
                                <a:schemeClr val="accent4"/>
                              </a:solidFill>
                              <a:latin typeface="Cambria Math" charset="0"/>
                              <a:ea typeface="Cambria Math" charset="0"/>
                              <a:cs typeface="Cambria Math" charset="0"/>
                            </a:rPr>
                            <m:t>𝑛</m:t>
                          </m:r>
                        </m:e>
                      </m:d>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𝑐</m:t>
                      </m:r>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𝑛</m:t>
                      </m:r>
                      <m:r>
                        <a:rPr lang="en-US" b="0" i="1" smtClean="0">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789546"/>
                <a:ext cx="7886700" cy="4574186"/>
              </a:xfrm>
              <a:blipFill>
                <a:blip r:embed="rId2"/>
                <a:stretch>
                  <a:fillRect l="-1447" t="-2493" r="-16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5C9886E-E548-5B45-8D2E-BE1D0BFC9124}"/>
              </a:ext>
            </a:extLst>
          </p:cNvPr>
          <p:cNvSpPr txBox="1"/>
          <p:nvPr/>
        </p:nvSpPr>
        <p:spPr>
          <a:xfrm>
            <a:off x="726937" y="5451669"/>
            <a:ext cx="1527858" cy="368046"/>
          </a:xfrm>
          <a:prstGeom prst="rect">
            <a:avLst/>
          </a:prstGeom>
          <a:noFill/>
        </p:spPr>
        <p:txBody>
          <a:bodyPr wrap="square" rtlCol="0">
            <a:spAutoFit/>
          </a:bodyPr>
          <a:lstStyle/>
          <a:p>
            <a:r>
              <a:rPr lang="en-US" dirty="0">
                <a:solidFill>
                  <a:srgbClr val="DE6769"/>
                </a:solidFill>
              </a:rPr>
              <a:t>“There exists”</a:t>
            </a:r>
          </a:p>
        </p:txBody>
      </p:sp>
      <p:cxnSp>
        <p:nvCxnSpPr>
          <p:cNvPr id="9" name="Straight Arrow Connector 8">
            <a:extLst>
              <a:ext uri="{FF2B5EF4-FFF2-40B4-BE49-F238E27FC236}">
                <a16:creationId xmlns:a16="http://schemas.microsoft.com/office/drawing/2014/main" id="{42294B3D-CE4C-E945-8679-AA771674E590}"/>
              </a:ext>
            </a:extLst>
          </p:cNvPr>
          <p:cNvCxnSpPr>
            <a:cxnSpLocks/>
          </p:cNvCxnSpPr>
          <p:nvPr/>
        </p:nvCxnSpPr>
        <p:spPr>
          <a:xfrm flipV="1">
            <a:off x="2025570" y="5046556"/>
            <a:ext cx="601883" cy="405113"/>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3AE4A64-8E30-1C47-98B6-42A4C6712A60}"/>
              </a:ext>
            </a:extLst>
          </p:cNvPr>
          <p:cNvSpPr txBox="1"/>
          <p:nvPr/>
        </p:nvSpPr>
        <p:spPr>
          <a:xfrm>
            <a:off x="5486062" y="4182717"/>
            <a:ext cx="1527858" cy="368046"/>
          </a:xfrm>
          <a:prstGeom prst="rect">
            <a:avLst/>
          </a:prstGeom>
          <a:noFill/>
        </p:spPr>
        <p:txBody>
          <a:bodyPr wrap="square" rtlCol="0">
            <a:spAutoFit/>
          </a:bodyPr>
          <a:lstStyle/>
          <a:p>
            <a:r>
              <a:rPr lang="en-US" dirty="0">
                <a:solidFill>
                  <a:srgbClr val="DE6769"/>
                </a:solidFill>
              </a:rPr>
              <a:t>“For all”</a:t>
            </a:r>
          </a:p>
        </p:txBody>
      </p:sp>
      <p:cxnSp>
        <p:nvCxnSpPr>
          <p:cNvPr id="12" name="Straight Arrow Connector 11">
            <a:extLst>
              <a:ext uri="{FF2B5EF4-FFF2-40B4-BE49-F238E27FC236}">
                <a16:creationId xmlns:a16="http://schemas.microsoft.com/office/drawing/2014/main" id="{9466F098-651A-C64D-990C-E0D03CB1D76D}"/>
              </a:ext>
            </a:extLst>
          </p:cNvPr>
          <p:cNvCxnSpPr>
            <a:cxnSpLocks/>
            <a:stCxn id="11" idx="1"/>
          </p:cNvCxnSpPr>
          <p:nvPr/>
        </p:nvCxnSpPr>
        <p:spPr>
          <a:xfrm flipH="1">
            <a:off x="5150734" y="4366740"/>
            <a:ext cx="335328" cy="494620"/>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6B236D0-727D-424B-B88F-31DFC21CAD9C}"/>
              </a:ext>
            </a:extLst>
          </p:cNvPr>
          <p:cNvSpPr txBox="1"/>
          <p:nvPr/>
        </p:nvSpPr>
        <p:spPr>
          <a:xfrm>
            <a:off x="6249991" y="5666273"/>
            <a:ext cx="1527858" cy="368046"/>
          </a:xfrm>
          <a:prstGeom prst="rect">
            <a:avLst/>
          </a:prstGeom>
          <a:noFill/>
        </p:spPr>
        <p:txBody>
          <a:bodyPr wrap="square" rtlCol="0">
            <a:spAutoFit/>
          </a:bodyPr>
          <a:lstStyle/>
          <a:p>
            <a:r>
              <a:rPr lang="en-US" dirty="0">
                <a:solidFill>
                  <a:srgbClr val="DE6769"/>
                </a:solidFill>
              </a:rPr>
              <a:t>“such that”</a:t>
            </a:r>
          </a:p>
        </p:txBody>
      </p:sp>
      <p:cxnSp>
        <p:nvCxnSpPr>
          <p:cNvPr id="16" name="Straight Arrow Connector 15">
            <a:extLst>
              <a:ext uri="{FF2B5EF4-FFF2-40B4-BE49-F238E27FC236}">
                <a16:creationId xmlns:a16="http://schemas.microsoft.com/office/drawing/2014/main" id="{0519A56F-63FE-814A-A2FE-C5801DF0B000}"/>
              </a:ext>
            </a:extLst>
          </p:cNvPr>
          <p:cNvCxnSpPr>
            <a:cxnSpLocks/>
            <a:stCxn id="15" idx="1"/>
          </p:cNvCxnSpPr>
          <p:nvPr/>
        </p:nvCxnSpPr>
        <p:spPr>
          <a:xfrm flipH="1" flipV="1">
            <a:off x="4757195" y="5132884"/>
            <a:ext cx="1492796" cy="717412"/>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17F4E09-3372-004E-9B4B-A663709AB4A4}"/>
              </a:ext>
            </a:extLst>
          </p:cNvPr>
          <p:cNvSpPr txBox="1"/>
          <p:nvPr/>
        </p:nvSpPr>
        <p:spPr>
          <a:xfrm>
            <a:off x="1295230" y="4193431"/>
            <a:ext cx="2062562" cy="369332"/>
          </a:xfrm>
          <a:prstGeom prst="rect">
            <a:avLst/>
          </a:prstGeom>
          <a:noFill/>
        </p:spPr>
        <p:txBody>
          <a:bodyPr wrap="square" rtlCol="0">
            <a:spAutoFit/>
          </a:bodyPr>
          <a:lstStyle/>
          <a:p>
            <a:r>
              <a:rPr lang="en-US" dirty="0">
                <a:solidFill>
                  <a:srgbClr val="DE6769"/>
                </a:solidFill>
              </a:rPr>
              <a:t>“If and only if”</a:t>
            </a:r>
          </a:p>
        </p:txBody>
      </p:sp>
      <p:cxnSp>
        <p:nvCxnSpPr>
          <p:cNvPr id="19" name="Straight Arrow Connector 18">
            <a:extLst>
              <a:ext uri="{FF2B5EF4-FFF2-40B4-BE49-F238E27FC236}">
                <a16:creationId xmlns:a16="http://schemas.microsoft.com/office/drawing/2014/main" id="{25B325F7-49CB-EA4D-85F4-26BB3DC3AC29}"/>
              </a:ext>
            </a:extLst>
          </p:cNvPr>
          <p:cNvCxnSpPr>
            <a:cxnSpLocks/>
          </p:cNvCxnSpPr>
          <p:nvPr/>
        </p:nvCxnSpPr>
        <p:spPr>
          <a:xfrm>
            <a:off x="2812648" y="4480153"/>
            <a:ext cx="1470781" cy="0"/>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EF731F8F-7F12-3343-8ACF-6C32512163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0179" y="372931"/>
            <a:ext cx="778715" cy="1089561"/>
          </a:xfrm>
          <a:prstGeom prst="rect">
            <a:avLst/>
          </a:prstGeom>
        </p:spPr>
      </p:pic>
    </p:spTree>
    <p:extLst>
      <p:ext uri="{BB962C8B-B14F-4D97-AF65-F5344CB8AC3E}">
        <p14:creationId xmlns:p14="http://schemas.microsoft.com/office/powerpoint/2010/main" val="179506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1" grpId="0"/>
      <p:bldP spid="15"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426708-19C7-AF41-AF49-4B00CB20EEA3}"/>
              </a:ext>
            </a:extLst>
          </p:cNvPr>
          <p:cNvPicPr>
            <a:picLocks noChangeAspect="1"/>
          </p:cNvPicPr>
          <p:nvPr/>
        </p:nvPicPr>
        <p:blipFill>
          <a:blip r:embed="rId2"/>
          <a:stretch>
            <a:fillRect/>
          </a:stretch>
        </p:blipFill>
        <p:spPr>
          <a:xfrm>
            <a:off x="1006720" y="1787105"/>
            <a:ext cx="7263199" cy="507089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3"/>
                <a:stretch>
                  <a:fillRect b="-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2" name="TextBox 11"/>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3" name="TextBox 12"/>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Tree>
    <p:extLst>
      <p:ext uri="{BB962C8B-B14F-4D97-AF65-F5344CB8AC3E}">
        <p14:creationId xmlns:p14="http://schemas.microsoft.com/office/powerpoint/2010/main" val="1072140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508F5-1632-3240-9762-48BF2FEFD4F0}"/>
              </a:ext>
            </a:extLst>
          </p:cNvPr>
          <p:cNvPicPr>
            <a:picLocks noChangeAspect="1"/>
          </p:cNvPicPr>
          <p:nvPr/>
        </p:nvPicPr>
        <p:blipFill>
          <a:blip r:embed="rId2"/>
          <a:stretch>
            <a:fillRect/>
          </a:stretch>
        </p:blipFill>
        <p:spPr>
          <a:xfrm>
            <a:off x="1052567" y="1825598"/>
            <a:ext cx="7207126" cy="50317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9" name="TextBox 8">
            <a:extLst>
              <a:ext uri="{FF2B5EF4-FFF2-40B4-BE49-F238E27FC236}">
                <a16:creationId xmlns:a16="http://schemas.microsoft.com/office/drawing/2014/main" id="{E665C4FA-7DE7-B342-A26B-C5FF14C03B31}"/>
              </a:ext>
            </a:extLst>
          </p:cNvPr>
          <p:cNvSpPr txBox="1"/>
          <p:nvPr/>
        </p:nvSpPr>
        <p:spPr>
          <a:xfrm>
            <a:off x="5214551" y="2821712"/>
            <a:ext cx="1752104" cy="369332"/>
          </a:xfrm>
          <a:prstGeom prst="rect">
            <a:avLst/>
          </a:prstGeom>
          <a:noFill/>
        </p:spPr>
        <p:txBody>
          <a:bodyPr wrap="square" rtlCol="0">
            <a:spAutoFit/>
          </a:bodyPr>
          <a:lstStyle/>
          <a:p>
            <a:r>
              <a:rPr lang="en-US" dirty="0">
                <a:solidFill>
                  <a:srgbClr val="00B050"/>
                </a:solidFill>
              </a:rPr>
              <a:t>(c=3)</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63A98D9-F5B1-B33B-91EC-720850387B7B}"/>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3" name="Rectangle 2">
                <a:extLst>
                  <a:ext uri="{FF2B5EF4-FFF2-40B4-BE49-F238E27FC236}">
                    <a16:creationId xmlns:a16="http://schemas.microsoft.com/office/drawing/2014/main" id="{163A98D9-F5B1-B33B-91EC-720850387B7B}"/>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6"/>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1786146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5A547-78D2-C843-A2BA-53560C5D1A75}"/>
              </a:ext>
            </a:extLst>
          </p:cNvPr>
          <p:cNvPicPr>
            <a:picLocks noChangeAspect="1"/>
          </p:cNvPicPr>
          <p:nvPr/>
        </p:nvPicPr>
        <p:blipFill>
          <a:blip r:embed="rId2"/>
          <a:stretch>
            <a:fillRect/>
          </a:stretch>
        </p:blipFill>
        <p:spPr>
          <a:xfrm>
            <a:off x="1050266" y="1825598"/>
            <a:ext cx="7193519" cy="50222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4" name="TextBox 3">
            <a:extLst>
              <a:ext uri="{FF2B5EF4-FFF2-40B4-BE49-F238E27FC236}">
                <a16:creationId xmlns:a16="http://schemas.microsoft.com/office/drawing/2014/main" id="{9696CDC8-C571-5F46-AE26-11E44C1A1D03}"/>
              </a:ext>
            </a:extLst>
          </p:cNvPr>
          <p:cNvSpPr txBox="1"/>
          <p:nvPr/>
        </p:nvSpPr>
        <p:spPr>
          <a:xfrm>
            <a:off x="3880021" y="1628062"/>
            <a:ext cx="1334530" cy="369332"/>
          </a:xfrm>
          <a:prstGeom prst="rect">
            <a:avLst/>
          </a:prstGeom>
          <a:noFill/>
        </p:spPr>
        <p:txBody>
          <a:bodyPr wrap="square" rtlCol="0">
            <a:spAutoFit/>
          </a:bodyPr>
          <a:lstStyle/>
          <a:p>
            <a:r>
              <a:rPr lang="en-US" dirty="0">
                <a:solidFill>
                  <a:schemeClr val="accent6"/>
                </a:solidFill>
              </a:rPr>
              <a:t>n</a:t>
            </a:r>
            <a:r>
              <a:rPr lang="en-US" baseline="-25000" dirty="0">
                <a:solidFill>
                  <a:schemeClr val="accent6"/>
                </a:solidFill>
              </a:rPr>
              <a:t>0</a:t>
            </a:r>
            <a:r>
              <a:rPr lang="en-US" dirty="0">
                <a:solidFill>
                  <a:schemeClr val="accent6"/>
                </a:solidFill>
              </a:rPr>
              <a:t>=4</a:t>
            </a:r>
          </a:p>
        </p:txBody>
      </p:sp>
      <p:sp>
        <p:nvSpPr>
          <p:cNvPr id="9" name="TextBox 8">
            <a:extLst>
              <a:ext uri="{FF2B5EF4-FFF2-40B4-BE49-F238E27FC236}">
                <a16:creationId xmlns:a16="http://schemas.microsoft.com/office/drawing/2014/main" id="{7E2386F7-A0C5-4E44-887F-96FC1A38AA51}"/>
              </a:ext>
            </a:extLst>
          </p:cNvPr>
          <p:cNvSpPr txBox="1"/>
          <p:nvPr/>
        </p:nvSpPr>
        <p:spPr>
          <a:xfrm>
            <a:off x="5214551" y="2821712"/>
            <a:ext cx="1752104" cy="369332"/>
          </a:xfrm>
          <a:prstGeom prst="rect">
            <a:avLst/>
          </a:prstGeom>
          <a:noFill/>
        </p:spPr>
        <p:txBody>
          <a:bodyPr wrap="square" rtlCol="0">
            <a:spAutoFit/>
          </a:bodyPr>
          <a:lstStyle/>
          <a:p>
            <a:r>
              <a:rPr lang="en-US" dirty="0">
                <a:solidFill>
                  <a:srgbClr val="00B050"/>
                </a:solidFill>
              </a:rPr>
              <a:t>(c=3)</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AC6DDEE-6F1D-4B51-7E30-8966774F9FE4}"/>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6" name="Rectangle 5">
                <a:extLst>
                  <a:ext uri="{FF2B5EF4-FFF2-40B4-BE49-F238E27FC236}">
                    <a16:creationId xmlns:a16="http://schemas.microsoft.com/office/drawing/2014/main" id="{2AC6DDEE-6F1D-4B51-7E30-8966774F9FE4}"/>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6"/>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1749305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4"/>
                <a:stretch>
                  <a:fillRect l="-3091" t="-9217"/>
                </a:stretch>
              </a:blipFill>
            </p:spPr>
            <p:txBody>
              <a:bodyPr/>
              <a:lstStyle/>
              <a:p>
                <a:r>
                  <a:rPr lang="en-US">
                    <a:noFill/>
                  </a:rPr>
                  <a:t> </a:t>
                </a:r>
              </a:p>
            </p:txBody>
          </p:sp>
        </mc:Fallback>
      </mc:AlternateContent>
      <p:sp>
        <p:nvSpPr>
          <p:cNvPr id="3" name="TextBox 2"/>
          <p:cNvSpPr txBox="1"/>
          <p:nvPr/>
        </p:nvSpPr>
        <p:spPr>
          <a:xfrm>
            <a:off x="6520026" y="2073876"/>
            <a:ext cx="3454619" cy="1631216"/>
          </a:xfrm>
          <a:prstGeom prst="rect">
            <a:avLst/>
          </a:prstGeom>
          <a:noFill/>
        </p:spPr>
        <p:txBody>
          <a:bodyPr wrap="square" rtlCol="0">
            <a:spAutoFit/>
          </a:bodyPr>
          <a:lstStyle/>
          <a:p>
            <a:r>
              <a:rPr lang="en-US" sz="2800" dirty="0"/>
              <a:t>Formally:</a:t>
            </a:r>
          </a:p>
          <a:p>
            <a:pPr marL="285750" indent="-285750">
              <a:buFont typeface="Arial" charset="0"/>
              <a:buChar char="•"/>
            </a:pPr>
            <a:r>
              <a:rPr lang="en-US" sz="2400" dirty="0"/>
              <a:t>Choose c = 3</a:t>
            </a:r>
          </a:p>
          <a:p>
            <a:pPr marL="285750" indent="-285750">
              <a:buFont typeface="Arial" charset="0"/>
              <a:buChar char="•"/>
            </a:pPr>
            <a:r>
              <a:rPr lang="en-US" sz="2400" dirty="0"/>
              <a:t>Choose n</a:t>
            </a:r>
            <a:r>
              <a:rPr lang="en-US" sz="2400" baseline="-25000" dirty="0"/>
              <a:t>0</a:t>
            </a:r>
            <a:r>
              <a:rPr lang="en-US" sz="2400" dirty="0"/>
              <a:t> = 4</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7" name="Rectangle 6"/>
              <p:cNvSpPr/>
              <p:nvPr/>
            </p:nvSpPr>
            <p:spPr>
              <a:xfrm>
                <a:off x="5323815" y="3796680"/>
                <a:ext cx="4572000" cy="98488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charset="0"/>
                          <a:ea typeface="Cambria Math" charset="0"/>
                          <a:cs typeface="Cambria Math" charset="0"/>
                        </a:rPr>
                        <m:t>∀</m:t>
                      </m:r>
                      <m:r>
                        <a:rPr lang="en-US" sz="2400" i="1" smtClean="0">
                          <a:solidFill>
                            <a:schemeClr val="tx1"/>
                          </a:solidFill>
                          <a:latin typeface="Cambria Math" charset="0"/>
                          <a:ea typeface="Cambria Math" charset="0"/>
                          <a:cs typeface="Cambria Math" charset="0"/>
                        </a:rPr>
                        <m:t>𝑛</m:t>
                      </m:r>
                      <m:r>
                        <a:rPr lang="en-US" sz="2400" i="1" smtClean="0">
                          <a:solidFill>
                            <a:schemeClr val="tx1"/>
                          </a:solidFill>
                          <a:latin typeface="Cambria Math" charset="0"/>
                          <a:ea typeface="Cambria Math" charset="0"/>
                          <a:cs typeface="Cambria Math" charset="0"/>
                        </a:rPr>
                        <m:t>≥4, </m:t>
                      </m:r>
                    </m:oMath>
                  </m:oMathPara>
                </a14:m>
                <a:endParaRPr lang="en-US" sz="2400" i="1" dirty="0">
                  <a:solidFill>
                    <a:schemeClr val="tx1"/>
                  </a:solidFill>
                  <a:latin typeface="Cambria Math" charset="0"/>
                  <a:ea typeface="Cambria Math" charset="0"/>
                  <a:cs typeface="Cambria Math" charset="0"/>
                </a:endParaRPr>
              </a:p>
              <a:p>
                <a:endParaRPr lang="en-US" sz="100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charset="0"/>
                          <a:ea typeface="Cambria Math" charset="0"/>
                          <a:cs typeface="Cambria Math" charset="0"/>
                        </a:rPr>
                        <m:t>2</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r>
                        <a:rPr lang="en-US" sz="2400" b="0" i="1" smtClean="0">
                          <a:solidFill>
                            <a:schemeClr val="tx1"/>
                          </a:solidFill>
                          <a:latin typeface="Cambria Math" charset="0"/>
                          <a:ea typeface="Cambria Math" charset="0"/>
                          <a:cs typeface="Cambria Math" charset="0"/>
                        </a:rPr>
                        <m:t>+10</m:t>
                      </m:r>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3</m:t>
                      </m:r>
                      <m:r>
                        <a:rPr lang="en-US" sz="2400" i="1">
                          <a:solidFill>
                            <a:schemeClr val="tx1"/>
                          </a:solidFill>
                          <a:latin typeface="Cambria Math" charset="0"/>
                          <a:ea typeface="Cambria Math" charset="0"/>
                          <a:cs typeface="Cambria Math" charset="0"/>
                        </a:rPr>
                        <m:t>⋅</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oMath>
                  </m:oMathPara>
                </a14:m>
                <a:endParaRPr lang="en-US" sz="1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323815" y="3796680"/>
                <a:ext cx="4572000" cy="984885"/>
              </a:xfrm>
              <a:prstGeom prst="rect">
                <a:avLst/>
              </a:prstGeom>
              <a:blipFill>
                <a:blip r:embed="rId5"/>
                <a:stretch>
                  <a:fillRect/>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3EE9C360-977E-FD4B-BC34-E011B879A6FA}"/>
              </a:ext>
            </a:extLst>
          </p:cNvPr>
          <p:cNvPicPr>
            <a:picLocks noChangeAspect="1"/>
          </p:cNvPicPr>
          <p:nvPr/>
        </p:nvPicPr>
        <p:blipFill>
          <a:blip r:embed="rId6"/>
          <a:stretch>
            <a:fillRect/>
          </a:stretch>
        </p:blipFill>
        <p:spPr>
          <a:xfrm>
            <a:off x="197650" y="2073876"/>
            <a:ext cx="6052915" cy="4225920"/>
          </a:xfrm>
          <a:prstGeom prst="rect">
            <a:avLst/>
          </a:prstGeom>
        </p:spPr>
      </p:pic>
      <p:sp>
        <p:nvSpPr>
          <p:cNvPr id="23" name="TextBox 22">
            <a:extLst>
              <a:ext uri="{FF2B5EF4-FFF2-40B4-BE49-F238E27FC236}">
                <a16:creationId xmlns:a16="http://schemas.microsoft.com/office/drawing/2014/main" id="{7FF8A992-48CD-4A42-BBAD-C21FBF673F90}"/>
              </a:ext>
            </a:extLst>
          </p:cNvPr>
          <p:cNvSpPr txBox="1"/>
          <p:nvPr/>
        </p:nvSpPr>
        <p:spPr>
          <a:xfrm rot="19435169">
            <a:off x="4029534" y="3619686"/>
            <a:ext cx="2588560"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24" name="TextBox 23">
            <a:extLst>
              <a:ext uri="{FF2B5EF4-FFF2-40B4-BE49-F238E27FC236}">
                <a16:creationId xmlns:a16="http://schemas.microsoft.com/office/drawing/2014/main" id="{C4539C58-C69E-4B42-96C3-2675CA870F21}"/>
              </a:ext>
            </a:extLst>
          </p:cNvPr>
          <p:cNvSpPr txBox="1"/>
          <p:nvPr/>
        </p:nvSpPr>
        <p:spPr>
          <a:xfrm>
            <a:off x="4687217" y="4855868"/>
            <a:ext cx="262192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25" name="TextBox 24">
            <a:extLst>
              <a:ext uri="{FF2B5EF4-FFF2-40B4-BE49-F238E27FC236}">
                <a16:creationId xmlns:a16="http://schemas.microsoft.com/office/drawing/2014/main" id="{5EDD631B-BB3F-364C-9480-9EF42BFD851D}"/>
              </a:ext>
            </a:extLst>
          </p:cNvPr>
          <p:cNvSpPr txBox="1"/>
          <p:nvPr/>
        </p:nvSpPr>
        <p:spPr>
          <a:xfrm>
            <a:off x="3608171" y="2343258"/>
            <a:ext cx="2158091"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26" name="TextBox 25">
            <a:extLst>
              <a:ext uri="{FF2B5EF4-FFF2-40B4-BE49-F238E27FC236}">
                <a16:creationId xmlns:a16="http://schemas.microsoft.com/office/drawing/2014/main" id="{EC164137-A5B2-774A-B5C8-2BD99310F9E9}"/>
              </a:ext>
            </a:extLst>
          </p:cNvPr>
          <p:cNvSpPr txBox="1"/>
          <p:nvPr/>
        </p:nvSpPr>
        <p:spPr>
          <a:xfrm>
            <a:off x="2533134" y="1844821"/>
            <a:ext cx="957875" cy="369332"/>
          </a:xfrm>
          <a:prstGeom prst="rect">
            <a:avLst/>
          </a:prstGeom>
          <a:noFill/>
        </p:spPr>
        <p:txBody>
          <a:bodyPr wrap="square" rtlCol="0">
            <a:spAutoFit/>
          </a:bodyPr>
          <a:lstStyle/>
          <a:p>
            <a:r>
              <a:rPr lang="en-US" dirty="0">
                <a:solidFill>
                  <a:schemeClr val="accent6"/>
                </a:solidFill>
              </a:rPr>
              <a:t>n</a:t>
            </a:r>
            <a:r>
              <a:rPr lang="en-US" baseline="-25000" dirty="0">
                <a:solidFill>
                  <a:schemeClr val="accent6"/>
                </a:solidFill>
              </a:rPr>
              <a:t>0</a:t>
            </a:r>
            <a:r>
              <a:rPr lang="en-US" dirty="0">
                <a:solidFill>
                  <a:schemeClr val="accent6"/>
                </a:solidFill>
              </a:rPr>
              <a:t>=4</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56A3730-28D7-373F-E63C-6EF77C9B4854}"/>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4" name="Rectangle 3">
                <a:extLst>
                  <a:ext uri="{FF2B5EF4-FFF2-40B4-BE49-F238E27FC236}">
                    <a16:creationId xmlns:a16="http://schemas.microsoft.com/office/drawing/2014/main" id="{E56A3730-28D7-373F-E63C-6EF77C9B4854}"/>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7"/>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1517410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BCEFE-384E-E94E-8AD1-302C4BE09E52}"/>
              </a:ext>
            </a:extLst>
          </p:cNvPr>
          <p:cNvPicPr>
            <a:picLocks noChangeAspect="1"/>
          </p:cNvPicPr>
          <p:nvPr/>
        </p:nvPicPr>
        <p:blipFill>
          <a:blip r:embed="rId2"/>
          <a:stretch>
            <a:fillRect/>
          </a:stretch>
        </p:blipFill>
        <p:spPr>
          <a:xfrm>
            <a:off x="197650" y="2093130"/>
            <a:ext cx="6052915" cy="422592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Same 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a:blip r:embed="rId4"/>
                <a:stretch>
                  <a:fillRect l="-3055" t="-8571"/>
                </a:stretch>
              </a:blipFill>
            </p:spPr>
            <p:txBody>
              <a:bodyPr/>
              <a:lstStyle/>
              <a:p>
                <a:r>
                  <a:rPr lang="en-US">
                    <a:noFill/>
                  </a:rPr>
                  <a:t> </a:t>
                </a:r>
              </a:p>
            </p:txBody>
          </p:sp>
        </mc:Fallback>
      </mc:AlternateContent>
      <p:sp>
        <p:nvSpPr>
          <p:cNvPr id="3" name="TextBox 2"/>
          <p:cNvSpPr txBox="1"/>
          <p:nvPr/>
        </p:nvSpPr>
        <p:spPr>
          <a:xfrm>
            <a:off x="6520026" y="2073876"/>
            <a:ext cx="3454619" cy="1631216"/>
          </a:xfrm>
          <a:prstGeom prst="rect">
            <a:avLst/>
          </a:prstGeom>
          <a:noFill/>
        </p:spPr>
        <p:txBody>
          <a:bodyPr wrap="square" rtlCol="0">
            <a:spAutoFit/>
          </a:bodyPr>
          <a:lstStyle/>
          <a:p>
            <a:r>
              <a:rPr lang="en-US" sz="2800" dirty="0"/>
              <a:t>Formally:</a:t>
            </a:r>
          </a:p>
          <a:p>
            <a:pPr marL="285750" indent="-285750">
              <a:buFont typeface="Arial" charset="0"/>
              <a:buChar char="•"/>
            </a:pPr>
            <a:r>
              <a:rPr lang="en-US" sz="2400" dirty="0"/>
              <a:t>Choose c = 7</a:t>
            </a:r>
          </a:p>
          <a:p>
            <a:pPr marL="285750" indent="-285750">
              <a:buFont typeface="Arial" charset="0"/>
              <a:buChar char="•"/>
            </a:pPr>
            <a:r>
              <a:rPr lang="en-US" sz="2400" dirty="0"/>
              <a:t>Choose n</a:t>
            </a:r>
            <a:r>
              <a:rPr lang="en-US" sz="2400" baseline="-25000" dirty="0"/>
              <a:t>0</a:t>
            </a:r>
            <a:r>
              <a:rPr lang="en-US" sz="2400" dirty="0"/>
              <a:t> = 2</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7" name="Rectangle 6"/>
              <p:cNvSpPr/>
              <p:nvPr/>
            </p:nvSpPr>
            <p:spPr>
              <a:xfrm>
                <a:off x="5323815" y="3796680"/>
                <a:ext cx="4572000" cy="98488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charset="0"/>
                          <a:ea typeface="Cambria Math" charset="0"/>
                          <a:cs typeface="Cambria Math" charset="0"/>
                        </a:rPr>
                        <m:t>∀</m:t>
                      </m:r>
                      <m:r>
                        <a:rPr lang="en-US" sz="2400" i="1" smtClean="0">
                          <a:solidFill>
                            <a:schemeClr val="tx1"/>
                          </a:solidFill>
                          <a:latin typeface="Cambria Math" charset="0"/>
                          <a:ea typeface="Cambria Math" charset="0"/>
                          <a:cs typeface="Cambria Math" charset="0"/>
                        </a:rPr>
                        <m:t>𝑛</m:t>
                      </m:r>
                      <m:r>
                        <a:rPr lang="en-US" sz="2400" i="1" smtClean="0">
                          <a:solidFill>
                            <a:schemeClr val="tx1"/>
                          </a:solidFill>
                          <a:latin typeface="Cambria Math" charset="0"/>
                          <a:ea typeface="Cambria Math" charset="0"/>
                          <a:cs typeface="Cambria Math" charset="0"/>
                        </a:rPr>
                        <m:t>≥2, </m:t>
                      </m:r>
                    </m:oMath>
                  </m:oMathPara>
                </a14:m>
                <a:endParaRPr lang="en-US" sz="2400" i="1" dirty="0">
                  <a:solidFill>
                    <a:schemeClr val="tx1"/>
                  </a:solidFill>
                  <a:latin typeface="Cambria Math" charset="0"/>
                  <a:ea typeface="Cambria Math" charset="0"/>
                  <a:cs typeface="Cambria Math" charset="0"/>
                </a:endParaRPr>
              </a:p>
              <a:p>
                <a:endParaRPr lang="en-US" sz="100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charset="0"/>
                          <a:ea typeface="Cambria Math" charset="0"/>
                          <a:cs typeface="Cambria Math" charset="0"/>
                        </a:rPr>
                        <m:t>2</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r>
                        <a:rPr lang="en-US" sz="2400" b="0" i="1" smtClean="0">
                          <a:solidFill>
                            <a:schemeClr val="tx1"/>
                          </a:solidFill>
                          <a:latin typeface="Cambria Math" charset="0"/>
                          <a:ea typeface="Cambria Math" charset="0"/>
                          <a:cs typeface="Cambria Math" charset="0"/>
                        </a:rPr>
                        <m:t>+10</m:t>
                      </m:r>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panose="02040503050406030204" pitchFamily="18" charset="0"/>
                          <a:ea typeface="Cambria Math" charset="0"/>
                          <a:cs typeface="Cambria Math" charset="0"/>
                        </a:rPr>
                        <m:t>7</m:t>
                      </m:r>
                      <m:r>
                        <a:rPr lang="en-US" sz="2400" i="1">
                          <a:solidFill>
                            <a:schemeClr val="tx1"/>
                          </a:solidFill>
                          <a:latin typeface="Cambria Math" charset="0"/>
                          <a:ea typeface="Cambria Math" charset="0"/>
                          <a:cs typeface="Cambria Math" charset="0"/>
                        </a:rPr>
                        <m:t>⋅</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oMath>
                  </m:oMathPara>
                </a14:m>
                <a:endParaRPr lang="en-US" sz="1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323815" y="3796680"/>
                <a:ext cx="4572000" cy="984885"/>
              </a:xfrm>
              <a:prstGeom prst="rect">
                <a:avLst/>
              </a:prstGeom>
              <a:blipFill>
                <a:blip r:embed="rId5"/>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7FF8A992-48CD-4A42-BBAD-C21FBF673F90}"/>
              </a:ext>
            </a:extLst>
          </p:cNvPr>
          <p:cNvSpPr txBox="1"/>
          <p:nvPr/>
        </p:nvSpPr>
        <p:spPr>
          <a:xfrm rot="19435169">
            <a:off x="4029534" y="3619686"/>
            <a:ext cx="2588560"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24" name="TextBox 23">
            <a:extLst>
              <a:ext uri="{FF2B5EF4-FFF2-40B4-BE49-F238E27FC236}">
                <a16:creationId xmlns:a16="http://schemas.microsoft.com/office/drawing/2014/main" id="{C4539C58-C69E-4B42-96C3-2675CA870F21}"/>
              </a:ext>
            </a:extLst>
          </p:cNvPr>
          <p:cNvSpPr txBox="1"/>
          <p:nvPr/>
        </p:nvSpPr>
        <p:spPr>
          <a:xfrm>
            <a:off x="4687217" y="4855868"/>
            <a:ext cx="262192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25" name="TextBox 24">
            <a:extLst>
              <a:ext uri="{FF2B5EF4-FFF2-40B4-BE49-F238E27FC236}">
                <a16:creationId xmlns:a16="http://schemas.microsoft.com/office/drawing/2014/main" id="{5EDD631B-BB3F-364C-9480-9EF42BFD851D}"/>
              </a:ext>
            </a:extLst>
          </p:cNvPr>
          <p:cNvSpPr txBox="1"/>
          <p:nvPr/>
        </p:nvSpPr>
        <p:spPr>
          <a:xfrm>
            <a:off x="3755923" y="2629071"/>
            <a:ext cx="2158091" cy="461665"/>
          </a:xfrm>
          <a:prstGeom prst="rect">
            <a:avLst/>
          </a:prstGeom>
          <a:noFill/>
        </p:spPr>
        <p:txBody>
          <a:bodyPr wrap="square" rtlCol="0">
            <a:spAutoFit/>
          </a:bodyPr>
          <a:lstStyle/>
          <a:p>
            <a:r>
              <a:rPr lang="en-US" sz="2400" dirty="0">
                <a:solidFill>
                  <a:srgbClr val="00B050"/>
                </a:solidFill>
              </a:rPr>
              <a:t>7g(n) = 7n</a:t>
            </a:r>
            <a:r>
              <a:rPr lang="en-US" sz="2400" baseline="30000" dirty="0">
                <a:solidFill>
                  <a:srgbClr val="00B050"/>
                </a:solidFill>
              </a:rPr>
              <a:t>2</a:t>
            </a:r>
            <a:endParaRPr lang="en-US" sz="2400" dirty="0">
              <a:solidFill>
                <a:srgbClr val="00B050"/>
              </a:solidFill>
            </a:endParaRPr>
          </a:p>
        </p:txBody>
      </p:sp>
      <p:sp>
        <p:nvSpPr>
          <p:cNvPr id="26" name="TextBox 25">
            <a:extLst>
              <a:ext uri="{FF2B5EF4-FFF2-40B4-BE49-F238E27FC236}">
                <a16:creationId xmlns:a16="http://schemas.microsoft.com/office/drawing/2014/main" id="{EC164137-A5B2-774A-B5C8-2BD99310F9E9}"/>
              </a:ext>
            </a:extLst>
          </p:cNvPr>
          <p:cNvSpPr txBox="1"/>
          <p:nvPr/>
        </p:nvSpPr>
        <p:spPr>
          <a:xfrm>
            <a:off x="1482810" y="5949718"/>
            <a:ext cx="957875" cy="461665"/>
          </a:xfrm>
          <a:prstGeom prst="rect">
            <a:avLst/>
          </a:prstGeom>
          <a:noFill/>
        </p:spPr>
        <p:txBody>
          <a:bodyPr wrap="square" rtlCol="0">
            <a:spAutoFit/>
          </a:bodyPr>
          <a:lstStyle/>
          <a:p>
            <a:r>
              <a:rPr lang="en-US" sz="2400" dirty="0">
                <a:solidFill>
                  <a:schemeClr val="accent6"/>
                </a:solidFill>
              </a:rPr>
              <a:t>n</a:t>
            </a:r>
            <a:r>
              <a:rPr lang="en-US" sz="2400" baseline="-25000" dirty="0">
                <a:solidFill>
                  <a:schemeClr val="accent6"/>
                </a:solidFill>
              </a:rPr>
              <a:t>0</a:t>
            </a:r>
            <a:r>
              <a:rPr lang="en-US" sz="2400" dirty="0">
                <a:solidFill>
                  <a:schemeClr val="accent6"/>
                </a:solidFill>
              </a:rPr>
              <a:t>=2</a:t>
            </a:r>
          </a:p>
        </p:txBody>
      </p:sp>
      <p:sp>
        <p:nvSpPr>
          <p:cNvPr id="12" name="TextBox 11">
            <a:extLst>
              <a:ext uri="{FF2B5EF4-FFF2-40B4-BE49-F238E27FC236}">
                <a16:creationId xmlns:a16="http://schemas.microsoft.com/office/drawing/2014/main" id="{00FBADEE-E4F4-9A4E-B4EA-308832D2C7DA}"/>
              </a:ext>
            </a:extLst>
          </p:cNvPr>
          <p:cNvSpPr txBox="1"/>
          <p:nvPr/>
        </p:nvSpPr>
        <p:spPr>
          <a:xfrm rot="21016284">
            <a:off x="6384538" y="5290956"/>
            <a:ext cx="2450553" cy="1200329"/>
          </a:xfrm>
          <a:prstGeom prst="rect">
            <a:avLst/>
          </a:prstGeom>
          <a:noFill/>
          <a:ln>
            <a:solidFill>
              <a:srgbClr val="DE6769"/>
            </a:solidFill>
          </a:ln>
        </p:spPr>
        <p:txBody>
          <a:bodyPr wrap="square" rtlCol="0">
            <a:spAutoFit/>
          </a:bodyPr>
          <a:lstStyle/>
          <a:p>
            <a:pPr algn="ctr"/>
            <a:r>
              <a:rPr lang="en-US" sz="2400" b="1" dirty="0">
                <a:solidFill>
                  <a:srgbClr val="DE6769"/>
                </a:solidFill>
              </a:rPr>
              <a:t>There is not a “correct” choice of c and n</a:t>
            </a:r>
            <a:r>
              <a:rPr lang="en-US" sz="2400" b="1" baseline="-25000" dirty="0">
                <a:solidFill>
                  <a:srgbClr val="DE6769"/>
                </a:solidFill>
              </a:rPr>
              <a:t>0</a:t>
            </a:r>
            <a:endParaRPr lang="en-US" sz="2400" b="1" dirty="0">
              <a:solidFill>
                <a:srgbClr val="DE6769"/>
              </a:solidFill>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04406BB-5CE5-244C-2953-82DC9D6317B4}"/>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6" name="Rectangle 5">
                <a:extLst>
                  <a:ext uri="{FF2B5EF4-FFF2-40B4-BE49-F238E27FC236}">
                    <a16:creationId xmlns:a16="http://schemas.microsoft.com/office/drawing/2014/main" id="{404406BB-5CE5-244C-2953-82DC9D6317B4}"/>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6"/>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110326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pPr/>
                <a:r>
                  <a:rPr lang="en-US" dirty="0"/>
                  <a:t>O(…) is an upper bound:</a:t>
                </a:r>
                <a:br>
                  <a:rPr lang="en-US" dirty="0"/>
                </a:br>
                <a14:m>
                  <m:oMathPara xmlns:m="http://schemas.openxmlformats.org/officeDocument/2006/math">
                    <m:oMathParaPr>
                      <m:jc m:val="left"/>
                    </m:oMathParaPr>
                    <m:oMath xmlns:m="http://schemas.openxmlformats.org/officeDocument/2006/math">
                      <m:r>
                        <a:rPr lang="en-US" i="1" dirty="0">
                          <a:solidFill>
                            <a:schemeClr val="accent1"/>
                          </a:solidFill>
                          <a:latin typeface="Cambria Math" charset="0"/>
                        </a:rPr>
                        <m:t>𝑛</m:t>
                      </m:r>
                      <m:r>
                        <a:rPr lang="en-US" i="1" dirty="0">
                          <a:solidFill>
                            <a:schemeClr val="accent1"/>
                          </a:solidFill>
                          <a:latin typeface="Cambria Math" charset="0"/>
                        </a:rPr>
                        <m:t> = </m:t>
                      </m:r>
                      <m:r>
                        <a:rPr lang="en-US" i="1" dirty="0">
                          <a:solidFill>
                            <a:schemeClr val="accent1"/>
                          </a:solidFill>
                          <a:latin typeface="Cambria Math" charset="0"/>
                        </a:rPr>
                        <m:t>𝑂</m:t>
                      </m:r>
                      <m:r>
                        <a:rPr lang="en-US" i="1" dirty="0">
                          <a:solidFill>
                            <a:schemeClr val="accent1"/>
                          </a:solidFill>
                          <a:latin typeface="Cambria Math" charset="0"/>
                        </a:rPr>
                        <m:t>(</m:t>
                      </m:r>
                      <m:r>
                        <a:rPr lang="en-US" i="1" dirty="0">
                          <a:solidFill>
                            <a:schemeClr val="accent1"/>
                          </a:solidFill>
                          <a:latin typeface="Cambria Math" charset="0"/>
                        </a:rPr>
                        <m:t>𝑛</m:t>
                      </m:r>
                      <m:r>
                        <a:rPr lang="en-US" i="1" baseline="30000" dirty="0">
                          <a:solidFill>
                            <a:schemeClr val="accent1"/>
                          </a:solidFill>
                          <a:latin typeface="Cambria Math" charset="0"/>
                        </a:rPr>
                        <m:t>2</m:t>
                      </m:r>
                      <m:r>
                        <a:rPr lang="en-US" i="1" dirty="0">
                          <a:solidFill>
                            <a:schemeClr val="accent1"/>
                          </a:solidFill>
                          <a:latin typeface="Cambria Math" charset="0"/>
                        </a:rPr>
                        <m:t>)</m:t>
                      </m:r>
                    </m:oMath>
                  </m:oMathPara>
                </a14:m>
                <a:br>
                  <a:rPr lang="en-US" dirty="0"/>
                </a:br>
                <a:endParaRPr lang="en-US" dirty="0">
                  <a:solidFill>
                    <a:schemeClr val="accent1"/>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3215" t="-13333" b="-15238"/>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266043" y="1832579"/>
            <a:ext cx="6757739" cy="4505159"/>
          </a:xfrm>
          <a:prstGeom prst="rect">
            <a:avLst/>
          </a:prstGeom>
        </p:spPr>
      </p:pic>
      <p:pic>
        <p:nvPicPr>
          <p:cNvPr id="7" name="Picture 6"/>
          <p:cNvPicPr>
            <a:picLocks noChangeAspect="1"/>
          </p:cNvPicPr>
          <p:nvPr/>
        </p:nvPicPr>
        <p:blipFill>
          <a:blip r:embed="rId4"/>
          <a:stretch>
            <a:fillRect/>
          </a:stretch>
        </p:blipFill>
        <p:spPr>
          <a:xfrm>
            <a:off x="266043" y="1832579"/>
            <a:ext cx="6757739" cy="4505159"/>
          </a:xfrm>
          <a:prstGeom prst="rect">
            <a:avLst/>
          </a:prstGeom>
        </p:spPr>
      </p:pic>
      <p:sp>
        <p:nvSpPr>
          <p:cNvPr id="9" name="TextBox 8"/>
          <p:cNvSpPr txBox="1"/>
          <p:nvPr/>
        </p:nvSpPr>
        <p:spPr>
          <a:xfrm>
            <a:off x="6788040" y="2600738"/>
            <a:ext cx="3454619" cy="1200329"/>
          </a:xfrm>
          <a:prstGeom prst="rect">
            <a:avLst/>
          </a:prstGeom>
          <a:noFill/>
        </p:spPr>
        <p:txBody>
          <a:bodyPr wrap="square" rtlCol="0">
            <a:spAutoFit/>
          </a:bodyPr>
          <a:lstStyle/>
          <a:p>
            <a:pPr marL="285750" indent="-285750">
              <a:buFont typeface="Arial" charset="0"/>
              <a:buChar char="•"/>
            </a:pPr>
            <a:r>
              <a:rPr lang="en-US" sz="2400" dirty="0"/>
              <a:t>Choose c = 1</a:t>
            </a:r>
          </a:p>
          <a:p>
            <a:pPr marL="285750" indent="-285750">
              <a:buFont typeface="Arial" charset="0"/>
              <a:buChar char="•"/>
            </a:pPr>
            <a:r>
              <a:rPr lang="en-US" sz="2400" dirty="0"/>
              <a:t>Choose n</a:t>
            </a:r>
            <a:r>
              <a:rPr lang="en-US" sz="2400" baseline="-25000" dirty="0"/>
              <a:t>0</a:t>
            </a:r>
            <a:r>
              <a:rPr lang="en-US" sz="2400" dirty="0"/>
              <a:t> = 1</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10" name="Rectangle 9"/>
              <p:cNvSpPr/>
              <p:nvPr/>
            </p:nvSpPr>
            <p:spPr>
              <a:xfrm>
                <a:off x="5670659" y="3916842"/>
                <a:ext cx="4572000" cy="115256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tx1"/>
                          </a:solidFill>
                          <a:latin typeface="Cambria Math" charset="0"/>
                          <a:ea typeface="Cambria Math" charset="0"/>
                          <a:cs typeface="Cambria Math" charset="0"/>
                        </a:rPr>
                        <m:t>∀</m:t>
                      </m:r>
                      <m:r>
                        <a:rPr lang="en-US" sz="2800" i="1" smtClean="0">
                          <a:solidFill>
                            <a:schemeClr val="tx1"/>
                          </a:solidFill>
                          <a:latin typeface="Cambria Math" charset="0"/>
                          <a:ea typeface="Cambria Math" charset="0"/>
                          <a:cs typeface="Cambria Math" charset="0"/>
                        </a:rPr>
                        <m:t>𝑛</m:t>
                      </m:r>
                      <m:r>
                        <a:rPr lang="en-US" sz="2800" i="1" smtClean="0">
                          <a:solidFill>
                            <a:schemeClr val="tx1"/>
                          </a:solidFill>
                          <a:latin typeface="Cambria Math" charset="0"/>
                          <a:ea typeface="Cambria Math" charset="0"/>
                          <a:cs typeface="Cambria Math" charset="0"/>
                        </a:rPr>
                        <m:t>≥1, </m:t>
                      </m:r>
                    </m:oMath>
                  </m:oMathPara>
                </a14:m>
                <a:endParaRPr lang="en-US" sz="2800" i="1" dirty="0">
                  <a:solidFill>
                    <a:schemeClr val="tx1"/>
                  </a:solidFill>
                  <a:latin typeface="Cambria Math" charset="0"/>
                  <a:ea typeface="Cambria Math" charset="0"/>
                  <a:cs typeface="Cambria Math" charset="0"/>
                </a:endParaRPr>
              </a:p>
              <a:p>
                <a:endParaRPr lang="en-US" sz="105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charset="0"/>
                          <a:ea typeface="Cambria Math" charset="0"/>
                          <a:cs typeface="Cambria Math" charset="0"/>
                        </a:rPr>
                        <m:t>𝑛</m:t>
                      </m:r>
                      <m:r>
                        <a:rPr lang="en-US" sz="2800" i="1">
                          <a:solidFill>
                            <a:schemeClr val="tx1"/>
                          </a:solidFill>
                          <a:latin typeface="Cambria Math" charset="0"/>
                          <a:ea typeface="Cambria Math" charset="0"/>
                          <a:cs typeface="Cambria Math" charset="0"/>
                        </a:rPr>
                        <m:t>≤</m:t>
                      </m:r>
                      <m:sSup>
                        <m:sSupPr>
                          <m:ctrlPr>
                            <a:rPr lang="en-US" sz="2800" b="0" i="1" smtClean="0">
                              <a:solidFill>
                                <a:schemeClr val="tx1"/>
                              </a:solidFill>
                              <a:latin typeface="Cambria Math" panose="02040503050406030204" pitchFamily="18" charset="0"/>
                              <a:ea typeface="Cambria Math" charset="0"/>
                              <a:cs typeface="Cambria Math" charset="0"/>
                            </a:rPr>
                          </m:ctrlPr>
                        </m:sSupPr>
                        <m:e>
                          <m:r>
                            <a:rPr lang="en-US" sz="2800" b="0" i="1" smtClean="0">
                              <a:solidFill>
                                <a:schemeClr val="tx1"/>
                              </a:solidFill>
                              <a:latin typeface="Cambria Math" charset="0"/>
                              <a:ea typeface="Cambria Math" charset="0"/>
                              <a:cs typeface="Cambria Math" charset="0"/>
                            </a:rPr>
                            <m:t>𝑛</m:t>
                          </m:r>
                        </m:e>
                        <m:sup>
                          <m:r>
                            <a:rPr lang="en-US" sz="2800" b="0" i="1" smtClean="0">
                              <a:solidFill>
                                <a:schemeClr val="tx1"/>
                              </a:solidFill>
                              <a:latin typeface="Cambria Math" charset="0"/>
                              <a:ea typeface="Cambria Math" charset="0"/>
                              <a:cs typeface="Cambria Math" charset="0"/>
                            </a:rPr>
                            <m:t>2</m:t>
                          </m:r>
                        </m:sup>
                      </m:sSup>
                    </m:oMath>
                  </m:oMathPara>
                </a14:m>
                <a:endParaRPr lang="en-US" sz="16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5670659" y="3916842"/>
                <a:ext cx="4572000" cy="1152560"/>
              </a:xfrm>
              <a:prstGeom prst="rect">
                <a:avLst/>
              </a:prstGeom>
              <a:blipFill>
                <a:blip r:embed="rId6"/>
                <a:stretch>
                  <a:fillRect/>
                </a:stretch>
              </a:blipFill>
            </p:spPr>
            <p:txBody>
              <a:bodyPr/>
              <a:lstStyle/>
              <a:p>
                <a:r>
                  <a:rPr lang="en-US">
                    <a:noFill/>
                  </a:rPr>
                  <a:t> </a:t>
                </a:r>
              </a:p>
            </p:txBody>
          </p:sp>
        </mc:Fallback>
      </mc:AlternateContent>
      <p:sp>
        <p:nvSpPr>
          <p:cNvPr id="11" name="TextBox 10"/>
          <p:cNvSpPr txBox="1"/>
          <p:nvPr/>
        </p:nvSpPr>
        <p:spPr>
          <a:xfrm>
            <a:off x="4524702" y="2632740"/>
            <a:ext cx="1358789" cy="461665"/>
          </a:xfrm>
          <a:prstGeom prst="rect">
            <a:avLst/>
          </a:prstGeom>
          <a:noFill/>
        </p:spPr>
        <p:txBody>
          <a:bodyPr wrap="square" rtlCol="0">
            <a:spAutoFit/>
          </a:bodyPr>
          <a:lstStyle/>
          <a:p>
            <a:r>
              <a:rPr lang="en-US" sz="2400">
                <a:solidFill>
                  <a:srgbClr val="005ECE"/>
                </a:solidFill>
              </a:rPr>
              <a:t>g(n) = n</a:t>
            </a:r>
            <a:r>
              <a:rPr lang="en-US" sz="2400" baseline="30000">
                <a:solidFill>
                  <a:srgbClr val="005ECE"/>
                </a:solidFill>
              </a:rPr>
              <a:t>2</a:t>
            </a:r>
            <a:endParaRPr lang="en-US" sz="2400" dirty="0">
              <a:solidFill>
                <a:srgbClr val="005ECE"/>
              </a:solidFill>
            </a:endParaRPr>
          </a:p>
        </p:txBody>
      </p:sp>
      <p:sp>
        <p:nvSpPr>
          <p:cNvPr id="12" name="TextBox 11"/>
          <p:cNvSpPr txBox="1"/>
          <p:nvPr/>
        </p:nvSpPr>
        <p:spPr>
          <a:xfrm>
            <a:off x="4980918" y="4493122"/>
            <a:ext cx="1379482" cy="461665"/>
          </a:xfrm>
          <a:prstGeom prst="rect">
            <a:avLst/>
          </a:prstGeom>
          <a:noFill/>
        </p:spPr>
        <p:txBody>
          <a:bodyPr wrap="square" rtlCol="0">
            <a:spAutoFit/>
          </a:bodyPr>
          <a:lstStyle/>
          <a:p>
            <a:r>
              <a:rPr lang="en-US" sz="2400">
                <a:solidFill>
                  <a:srgbClr val="DE6769"/>
                </a:solidFill>
              </a:rPr>
              <a:t>T(n) = n</a:t>
            </a:r>
            <a:endParaRPr lang="en-US" sz="2400" dirty="0">
              <a:solidFill>
                <a:srgbClr val="DE6769"/>
              </a:solidFill>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30B2E28-430B-72EE-94F2-6A9C88E014FF}"/>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3" name="Rectangle 2">
                <a:extLst>
                  <a:ext uri="{FF2B5EF4-FFF2-40B4-BE49-F238E27FC236}">
                    <a16:creationId xmlns:a16="http://schemas.microsoft.com/office/drawing/2014/main" id="{230B2E28-430B-72EE-94F2-6A9C88E014FF}"/>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6"/>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46239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Ω</a:t>
            </a:r>
            <a:r>
              <a:rPr lang="en-US" dirty="0"/>
              <a:t>(</a:t>
            </a:r>
            <a:r>
              <a:rPr lang="mr-IN" dirty="0"/>
              <a:t>…</a:t>
            </a:r>
            <a:r>
              <a:rPr lang="en-US" dirty="0"/>
              <a:t>) means a lower bound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25625"/>
                <a:ext cx="8144960" cy="4351338"/>
              </a:xfrm>
            </p:spPr>
            <p:txBody>
              <a:bodyPr>
                <a:normAutofit/>
              </a:bodyPr>
              <a:lstStyle/>
              <a:p>
                <a:r>
                  <a:rPr lang="en-US" dirty="0"/>
                  <a:t>We say </a:t>
                </a:r>
                <a:r>
                  <a:rPr lang="en-US" dirty="0">
                    <a:solidFill>
                      <a:schemeClr val="accent4"/>
                    </a:solidFill>
                  </a:rPr>
                  <a:t>“</a:t>
                </a:r>
                <a14:m>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a:r>
                <a14:m>
                  <m:oMath xmlns:m="http://schemas.openxmlformats.org/officeDocument/2006/math">
                    <m:r>
                      <m:rPr>
                        <m:sty m:val="p"/>
                      </m:rPr>
                      <a:rPr lang="en-US">
                        <a:solidFill>
                          <a:schemeClr val="accent4"/>
                        </a:solidFill>
                        <a:latin typeface="Cambria Math" charset="0"/>
                      </a:rPr>
                      <m:t>Ω</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oMath>
                </a14:m>
                <a:r>
                  <a:rPr lang="en-US" dirty="0">
                    <a:solidFill>
                      <a:schemeClr val="accent4"/>
                    </a:solidFill>
                  </a:rPr>
                  <a:t>”</a:t>
                </a:r>
                <a:r>
                  <a:rPr lang="en-US" dirty="0"/>
                  <a:t> if, for large enough n, </a:t>
                </a:r>
                <a14:m>
                  <m:oMath xmlns:m="http://schemas.openxmlformats.org/officeDocument/2006/math">
                    <m:r>
                      <a:rPr lang="en-US" b="0" i="1" smtClean="0">
                        <a:latin typeface="Cambria Math" panose="02040503050406030204" pitchFamily="18" charset="0"/>
                      </a:rPr>
                      <m:t>𝑇</m:t>
                    </m:r>
                    <m:d>
                      <m:dPr>
                        <m:ctrlPr>
                          <a:rPr lang="en-US" i="1">
                            <a:latin typeface="Cambria Math" panose="02040503050406030204" pitchFamily="18" charset="0"/>
                          </a:rPr>
                        </m:ctrlPr>
                      </m:dPr>
                      <m:e>
                        <m:r>
                          <a:rPr lang="en-US" i="1">
                            <a:latin typeface="Cambria Math" charset="0"/>
                          </a:rPr>
                          <m:t>𝑛</m:t>
                        </m:r>
                      </m:e>
                    </m:d>
                  </m:oMath>
                </a14:m>
                <a:r>
                  <a:rPr lang="en-US" dirty="0"/>
                  <a:t> is at least as big as a constant multiple of </a:t>
                </a:r>
                <a14:m>
                  <m:oMath xmlns:m="http://schemas.openxmlformats.org/officeDocument/2006/math">
                    <m:r>
                      <a:rPr lang="en-US" b="0" i="1" smtClean="0">
                        <a:latin typeface="Cambria Math" panose="02040503050406030204" pitchFamily="18" charset="0"/>
                      </a:rPr>
                      <m:t>𝑔</m:t>
                    </m:r>
                    <m:d>
                      <m:dPr>
                        <m:ctrlPr>
                          <a:rPr lang="en-US" i="1">
                            <a:latin typeface="Cambria Math" panose="02040503050406030204" pitchFamily="18" charset="0"/>
                          </a:rPr>
                        </m:ctrlPr>
                      </m:dPr>
                      <m:e>
                        <m:r>
                          <a:rPr lang="en-US" i="1">
                            <a:latin typeface="Cambria Math" charset="0"/>
                          </a:rPr>
                          <m:t>𝑛</m:t>
                        </m:r>
                      </m:e>
                    </m:d>
                  </m:oMath>
                </a14:m>
                <a:r>
                  <a:rPr lang="en-US" dirty="0"/>
                  <a:t>.</a:t>
                </a:r>
              </a:p>
              <a:p>
                <a:endParaRPr lang="en-US" dirty="0"/>
              </a:p>
              <a:p>
                <a:r>
                  <a:rPr lang="en-US" dirty="0"/>
                  <a:t>Formally,</a:t>
                </a: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rPr>
                        <m:t>𝑇</m:t>
                      </m:r>
                      <m:d>
                        <m:dPr>
                          <m:ctrlPr>
                            <a:rPr lang="en-US" sz="3200" b="0" i="1" smtClean="0">
                              <a:solidFill>
                                <a:schemeClr val="accent4"/>
                              </a:solidFill>
                              <a:latin typeface="Cambria Math" panose="02040503050406030204" pitchFamily="18" charset="0"/>
                            </a:rPr>
                          </m:ctrlPr>
                        </m:dPr>
                        <m:e>
                          <m:r>
                            <a:rPr lang="en-US" sz="3200" b="0" i="1" smtClean="0">
                              <a:solidFill>
                                <a:schemeClr val="accent4"/>
                              </a:solidFill>
                              <a:latin typeface="Cambria Math" charset="0"/>
                            </a:rPr>
                            <m:t>𝑛</m:t>
                          </m:r>
                        </m:e>
                      </m:d>
                      <m:r>
                        <a:rPr lang="en-US" sz="3200" b="0" i="1" smtClean="0">
                          <a:solidFill>
                            <a:schemeClr val="accent4"/>
                          </a:solidFill>
                          <a:latin typeface="Cambria Math" charset="0"/>
                        </a:rPr>
                        <m:t>=</m:t>
                      </m:r>
                      <m:r>
                        <m:rPr>
                          <m:sty m:val="p"/>
                        </m:rPr>
                        <a:rPr lang="en-US" sz="3200" b="0" i="0" smtClean="0">
                          <a:solidFill>
                            <a:schemeClr val="accent4"/>
                          </a:solidFill>
                          <a:latin typeface="Cambria Math" charset="0"/>
                        </a:rPr>
                        <m:t>Ω</m:t>
                      </m:r>
                      <m:d>
                        <m:dPr>
                          <m:ctrlPr>
                            <a:rPr lang="en-US" sz="3200" b="0" i="1" smtClean="0">
                              <a:solidFill>
                                <a:schemeClr val="accent4"/>
                              </a:solidFill>
                              <a:latin typeface="Cambria Math" panose="02040503050406030204" pitchFamily="18" charset="0"/>
                            </a:rPr>
                          </m:ctrlPr>
                        </m:dPr>
                        <m:e>
                          <m:r>
                            <a:rPr lang="en-US" sz="3200" b="0" i="1" smtClean="0">
                              <a:solidFill>
                                <a:schemeClr val="accent4"/>
                              </a:solidFill>
                              <a:latin typeface="Cambria Math" charset="0"/>
                            </a:rPr>
                            <m:t>𝑔</m:t>
                          </m:r>
                          <m:d>
                            <m:dPr>
                              <m:ctrlPr>
                                <a:rPr lang="en-US" sz="3200" b="0" i="1" smtClean="0">
                                  <a:solidFill>
                                    <a:schemeClr val="accent4"/>
                                  </a:solidFill>
                                  <a:latin typeface="Cambria Math" panose="02040503050406030204" pitchFamily="18" charset="0"/>
                                </a:rPr>
                              </m:ctrlPr>
                            </m:dPr>
                            <m:e>
                              <m:r>
                                <a:rPr lang="en-US" sz="3200" b="0" i="1" smtClean="0">
                                  <a:solidFill>
                                    <a:schemeClr val="accent4"/>
                                  </a:solidFill>
                                  <a:latin typeface="Cambria Math" charset="0"/>
                                </a:rPr>
                                <m:t>𝑛</m:t>
                              </m:r>
                            </m:e>
                          </m:d>
                        </m:e>
                      </m:d>
                      <m:r>
                        <a:rPr lang="en-US" sz="3200" b="0" i="1" smtClean="0">
                          <a:solidFill>
                            <a:schemeClr val="accent4"/>
                          </a:solidFill>
                          <a:latin typeface="Cambria Math" charset="0"/>
                        </a:rPr>
                        <m:t> </m:t>
                      </m:r>
                    </m:oMath>
                  </m:oMathPara>
                </a14:m>
                <a:endParaRPr lang="en-US" sz="3200" b="0" i="1" dirty="0">
                  <a:solidFill>
                    <a:schemeClr val="accent4"/>
                  </a:solidFill>
                  <a:latin typeface="Cambria Math" charset="0"/>
                </a:endParaRP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ea typeface="Cambria Math" charset="0"/>
                          <a:cs typeface="Cambria Math" charset="0"/>
                        </a:rPr>
                        <m:t>⟺</m:t>
                      </m:r>
                    </m:oMath>
                  </m:oMathPara>
                </a14:m>
                <a:endParaRPr lang="en-US" sz="3200" b="0" i="1" dirty="0">
                  <a:solidFill>
                    <a:schemeClr val="accent4"/>
                  </a:solidFill>
                  <a:latin typeface="Cambria Math" charset="0"/>
                  <a:ea typeface="Cambria Math" charset="0"/>
                  <a:cs typeface="Cambria Math" charset="0"/>
                </a:endParaRP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𝑐</m:t>
                      </m:r>
                      <m:r>
                        <a:rPr lang="en-US" sz="3200" b="0" i="1" smtClean="0">
                          <a:solidFill>
                            <a:schemeClr val="accent4"/>
                          </a:solidFill>
                          <a:latin typeface="Cambria Math" panose="02040503050406030204" pitchFamily="18" charset="0"/>
                          <a:ea typeface="Cambria Math" charset="0"/>
                          <a:cs typeface="Cambria Math" charset="0"/>
                        </a:rPr>
                        <m:t>&gt;0</m:t>
                      </m:r>
                      <m:r>
                        <a:rPr lang="en-US" sz="3200" b="0" i="1" smtClean="0">
                          <a:solidFill>
                            <a:schemeClr val="accent4"/>
                          </a:solidFill>
                          <a:latin typeface="Cambria Math" charset="0"/>
                          <a:ea typeface="Cambria Math" charset="0"/>
                          <a:cs typeface="Cambria Math" charset="0"/>
                        </a:rPr>
                        <m:t> </m:t>
                      </m:r>
                      <m:r>
                        <a:rPr lang="en-US" sz="3200" b="0" i="1" smtClean="0">
                          <a:solidFill>
                            <a:schemeClr val="accent4"/>
                          </a:solidFill>
                          <a:latin typeface="Cambria Math" panose="02040503050406030204" pitchFamily="18" charset="0"/>
                          <a:ea typeface="Cambria Math" charset="0"/>
                          <a:cs typeface="Cambria Math" charset="0"/>
                        </a:rPr>
                        <m:t>,</m:t>
                      </m:r>
                      <m:sSub>
                        <m:sSubPr>
                          <m:ctrlPr>
                            <a:rPr lang="en-US" sz="3200" b="0" i="1" smtClean="0">
                              <a:solidFill>
                                <a:schemeClr val="accent4"/>
                              </a:solidFill>
                              <a:latin typeface="Cambria Math" panose="02040503050406030204" pitchFamily="18" charset="0"/>
                              <a:ea typeface="Cambria Math" charset="0"/>
                              <a:cs typeface="Cambria Math" charset="0"/>
                            </a:rPr>
                          </m:ctrlPr>
                        </m:sSubPr>
                        <m:e>
                          <m:r>
                            <a:rPr lang="en-US" sz="3200" b="0" i="1" smtClean="0">
                              <a:solidFill>
                                <a:schemeClr val="accent4"/>
                              </a:solidFill>
                              <a:latin typeface="Cambria Math" charset="0"/>
                              <a:ea typeface="Cambria Math" charset="0"/>
                              <a:cs typeface="Cambria Math" charset="0"/>
                            </a:rPr>
                            <m:t>𝑛</m:t>
                          </m:r>
                        </m:e>
                        <m:sub>
                          <m:r>
                            <a:rPr lang="en-US" sz="3200" b="0" i="1" smtClean="0">
                              <a:solidFill>
                                <a:schemeClr val="accent4"/>
                              </a:solidFill>
                              <a:latin typeface="Cambria Math" charset="0"/>
                              <a:ea typeface="Cambria Math" charset="0"/>
                              <a:cs typeface="Cambria Math" charset="0"/>
                            </a:rPr>
                            <m:t>0</m:t>
                          </m:r>
                        </m:sub>
                      </m:sSub>
                      <m:r>
                        <a:rPr lang="en-US" sz="3200" b="0" i="1" smtClean="0">
                          <a:solidFill>
                            <a:schemeClr val="accent4"/>
                          </a:solidFill>
                          <a:latin typeface="Cambria Math" charset="0"/>
                          <a:ea typeface="Cambria Math" charset="0"/>
                          <a:cs typeface="Cambria Math" charset="0"/>
                        </a:rPr>
                        <m:t>  </m:t>
                      </m:r>
                      <m:r>
                        <a:rPr lang="en-US" sz="3200" b="0" i="1" smtClean="0">
                          <a:solidFill>
                            <a:schemeClr val="accent4"/>
                          </a:solidFill>
                          <a:latin typeface="Cambria Math" charset="0"/>
                          <a:ea typeface="Cambria Math" charset="0"/>
                          <a:cs typeface="Cambria Math" charset="0"/>
                        </a:rPr>
                        <m:t>𝑠</m:t>
                      </m:r>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𝑡</m:t>
                      </m:r>
                      <m:r>
                        <a:rPr lang="en-US" sz="3200" b="0" i="1" smtClean="0">
                          <a:solidFill>
                            <a:schemeClr val="accent4"/>
                          </a:solidFill>
                          <a:latin typeface="Cambria Math" charset="0"/>
                          <a:ea typeface="Cambria Math" charset="0"/>
                          <a:cs typeface="Cambria Math" charset="0"/>
                        </a:rPr>
                        <m:t>.   ∀</m:t>
                      </m:r>
                      <m:r>
                        <a:rPr lang="en-US" sz="3200" b="0" i="1" smtClean="0">
                          <a:solidFill>
                            <a:schemeClr val="accent4"/>
                          </a:solidFill>
                          <a:latin typeface="Cambria Math" charset="0"/>
                          <a:ea typeface="Cambria Math" charset="0"/>
                          <a:cs typeface="Cambria Math" charset="0"/>
                        </a:rPr>
                        <m:t>𝑛</m:t>
                      </m:r>
                      <m:r>
                        <a:rPr lang="en-US" sz="3200" b="0" i="1" smtClean="0">
                          <a:solidFill>
                            <a:schemeClr val="accent4"/>
                          </a:solidFill>
                          <a:latin typeface="Cambria Math" charset="0"/>
                          <a:ea typeface="Cambria Math" charset="0"/>
                          <a:cs typeface="Cambria Math" charset="0"/>
                        </a:rPr>
                        <m:t>≥</m:t>
                      </m:r>
                      <m:sSub>
                        <m:sSubPr>
                          <m:ctrlPr>
                            <a:rPr lang="en-US" sz="3200" b="0" i="1" smtClean="0">
                              <a:solidFill>
                                <a:schemeClr val="accent4"/>
                              </a:solidFill>
                              <a:latin typeface="Cambria Math" panose="02040503050406030204" pitchFamily="18" charset="0"/>
                              <a:ea typeface="Cambria Math" charset="0"/>
                              <a:cs typeface="Cambria Math" charset="0"/>
                            </a:rPr>
                          </m:ctrlPr>
                        </m:sSubPr>
                        <m:e>
                          <m:r>
                            <a:rPr lang="en-US" sz="3200" b="0" i="1" smtClean="0">
                              <a:solidFill>
                                <a:schemeClr val="accent4"/>
                              </a:solidFill>
                              <a:latin typeface="Cambria Math" charset="0"/>
                              <a:ea typeface="Cambria Math" charset="0"/>
                              <a:cs typeface="Cambria Math" charset="0"/>
                            </a:rPr>
                            <m:t>𝑛</m:t>
                          </m:r>
                        </m:e>
                        <m:sub>
                          <m:r>
                            <a:rPr lang="en-US" sz="3200" b="0" i="1" smtClean="0">
                              <a:solidFill>
                                <a:schemeClr val="accent4"/>
                              </a:solidFill>
                              <a:latin typeface="Cambria Math" charset="0"/>
                              <a:ea typeface="Cambria Math" charset="0"/>
                              <a:cs typeface="Cambria Math" charset="0"/>
                            </a:rPr>
                            <m:t>0</m:t>
                          </m:r>
                        </m:sub>
                      </m:sSub>
                      <m:r>
                        <a:rPr lang="en-US" sz="3200" b="0" i="1" smtClean="0">
                          <a:solidFill>
                            <a:schemeClr val="accent4"/>
                          </a:solidFill>
                          <a:latin typeface="Cambria Math" charset="0"/>
                          <a:ea typeface="Cambria Math" charset="0"/>
                          <a:cs typeface="Cambria Math" charset="0"/>
                        </a:rPr>
                        <m:t>, </m:t>
                      </m:r>
                    </m:oMath>
                  </m:oMathPara>
                </a14:m>
                <a:endParaRPr lang="en-US" sz="3200" b="0" i="1" dirty="0">
                  <a:solidFill>
                    <a:schemeClr val="accent4"/>
                  </a:solidFill>
                  <a:latin typeface="Cambria Math" charset="0"/>
                  <a:ea typeface="Cambria Math" charset="0"/>
                  <a:cs typeface="Cambria Math" charset="0"/>
                </a:endParaRPr>
              </a:p>
              <a:p>
                <a:pPr marL="0" indent="0" algn="ctr">
                  <a:buNone/>
                </a:pPr>
                <a:endParaRPr lang="en-US" sz="1100" b="0" i="1" dirty="0">
                  <a:solidFill>
                    <a:schemeClr val="accent4"/>
                  </a:solidFill>
                  <a:latin typeface="Cambria Math" charset="0"/>
                  <a:ea typeface="Cambria Math" charset="0"/>
                  <a:cs typeface="Cambria Math" charset="0"/>
                </a:endParaRP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ea typeface="Cambria Math" charset="0"/>
                          <a:cs typeface="Cambria Math" charset="0"/>
                        </a:rPr>
                        <m:t>𝑐</m:t>
                      </m:r>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𝑔</m:t>
                      </m:r>
                      <m:d>
                        <m:dPr>
                          <m:ctrlPr>
                            <a:rPr lang="en-US" sz="3200" b="0" i="1" smtClean="0">
                              <a:solidFill>
                                <a:schemeClr val="accent4"/>
                              </a:solidFill>
                              <a:latin typeface="Cambria Math" panose="02040503050406030204" pitchFamily="18" charset="0"/>
                              <a:ea typeface="Cambria Math" charset="0"/>
                              <a:cs typeface="Cambria Math" charset="0"/>
                            </a:rPr>
                          </m:ctrlPr>
                        </m:dPr>
                        <m:e>
                          <m:r>
                            <a:rPr lang="en-US" sz="3200" b="0" i="1" smtClean="0">
                              <a:solidFill>
                                <a:schemeClr val="accent4"/>
                              </a:solidFill>
                              <a:latin typeface="Cambria Math" charset="0"/>
                              <a:ea typeface="Cambria Math" charset="0"/>
                              <a:cs typeface="Cambria Math" charset="0"/>
                            </a:rPr>
                            <m:t>𝑛</m:t>
                          </m:r>
                        </m:e>
                      </m:d>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𝑇</m:t>
                      </m:r>
                      <m:d>
                        <m:dPr>
                          <m:ctrlPr>
                            <a:rPr lang="en-US" sz="3200" b="0" i="1" smtClean="0">
                              <a:solidFill>
                                <a:schemeClr val="accent4"/>
                              </a:solidFill>
                              <a:latin typeface="Cambria Math" panose="02040503050406030204" pitchFamily="18" charset="0"/>
                              <a:ea typeface="Cambria Math" charset="0"/>
                              <a:cs typeface="Cambria Math" charset="0"/>
                            </a:rPr>
                          </m:ctrlPr>
                        </m:dPr>
                        <m:e>
                          <m:r>
                            <a:rPr lang="en-US" sz="3200" b="0" i="1" smtClean="0">
                              <a:solidFill>
                                <a:schemeClr val="accent4"/>
                              </a:solidFill>
                              <a:latin typeface="Cambria Math" charset="0"/>
                              <a:ea typeface="Cambria Math" charset="0"/>
                              <a:cs typeface="Cambria Math" charset="0"/>
                            </a:rPr>
                            <m:t>𝑛</m:t>
                          </m:r>
                        </m:e>
                      </m:d>
                    </m:oMath>
                  </m:oMathPara>
                </a14:m>
                <a:endParaRPr lang="en-US" sz="3200" dirty="0">
                  <a:solidFill>
                    <a:schemeClr val="accent4"/>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25625"/>
                <a:ext cx="8144960" cy="4351338"/>
              </a:xfrm>
              <a:blipFill>
                <a:blip r:embed="rId2"/>
                <a:stretch>
                  <a:fillRect l="-1402" t="-1453"/>
                </a:stretch>
              </a:blipFill>
            </p:spPr>
            <p:txBody>
              <a:bodyPr/>
              <a:lstStyle/>
              <a:p>
                <a:r>
                  <a:rPr lang="en-US">
                    <a:noFill/>
                  </a:rPr>
                  <a:t> </a:t>
                </a:r>
              </a:p>
            </p:txBody>
          </p:sp>
        </mc:Fallback>
      </mc:AlternateContent>
      <p:sp>
        <p:nvSpPr>
          <p:cNvPr id="4" name="TextBox 3"/>
          <p:cNvSpPr txBox="1"/>
          <p:nvPr/>
        </p:nvSpPr>
        <p:spPr>
          <a:xfrm>
            <a:off x="3898872" y="6176963"/>
            <a:ext cx="1860331" cy="369332"/>
          </a:xfrm>
          <a:prstGeom prst="rect">
            <a:avLst/>
          </a:prstGeom>
          <a:noFill/>
        </p:spPr>
        <p:txBody>
          <a:bodyPr wrap="square" rtlCol="0">
            <a:spAutoFit/>
          </a:bodyPr>
          <a:lstStyle/>
          <a:p>
            <a:r>
              <a:rPr lang="en-US" dirty="0">
                <a:solidFill>
                  <a:srgbClr val="DE6769"/>
                </a:solidFill>
              </a:rPr>
              <a:t>Switched these!!</a:t>
            </a:r>
          </a:p>
        </p:txBody>
      </p:sp>
      <p:cxnSp>
        <p:nvCxnSpPr>
          <p:cNvPr id="6" name="Straight Arrow Connector 5"/>
          <p:cNvCxnSpPr/>
          <p:nvPr/>
        </p:nvCxnSpPr>
        <p:spPr>
          <a:xfrm flipV="1">
            <a:off x="5112817" y="5833241"/>
            <a:ext cx="220717" cy="343722"/>
          </a:xfrm>
          <a:prstGeom prst="straightConnector1">
            <a:avLst/>
          </a:prstGeom>
          <a:ln w="25400">
            <a:solidFill>
              <a:srgbClr val="DE676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4166886" y="5833241"/>
            <a:ext cx="228600" cy="343722"/>
          </a:xfrm>
          <a:prstGeom prst="straightConnector1">
            <a:avLst/>
          </a:prstGeom>
          <a:ln w="25400">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26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D133-4EB2-694A-9721-F0AD12588025}"/>
              </a:ext>
            </a:extLst>
          </p:cNvPr>
          <p:cNvSpPr>
            <a:spLocks noGrp="1"/>
          </p:cNvSpPr>
          <p:nvPr>
            <p:ph type="title"/>
          </p:nvPr>
        </p:nvSpPr>
        <p:spPr>
          <a:xfrm>
            <a:off x="628650" y="205483"/>
            <a:ext cx="7886700" cy="821934"/>
          </a:xfrm>
        </p:spPr>
        <p:txBody>
          <a:bodyPr>
            <a:normAutofit/>
          </a:bodyPr>
          <a:lstStyle/>
          <a:p>
            <a:r>
              <a:rPr lang="en-US" dirty="0"/>
              <a:t>Office Hours and Sections</a:t>
            </a:r>
          </a:p>
        </p:txBody>
      </p:sp>
      <p:sp>
        <p:nvSpPr>
          <p:cNvPr id="3" name="Content Placeholder 2">
            <a:extLst>
              <a:ext uri="{FF2B5EF4-FFF2-40B4-BE49-F238E27FC236}">
                <a16:creationId xmlns:a16="http://schemas.microsoft.com/office/drawing/2014/main" id="{421A0A3D-CBD3-1A4D-936E-BBC978229BC6}"/>
              </a:ext>
            </a:extLst>
          </p:cNvPr>
          <p:cNvSpPr>
            <a:spLocks noGrp="1"/>
          </p:cNvSpPr>
          <p:nvPr>
            <p:ph idx="1"/>
          </p:nvPr>
        </p:nvSpPr>
        <p:spPr>
          <a:xfrm>
            <a:off x="628650" y="1191802"/>
            <a:ext cx="8237558" cy="5322014"/>
          </a:xfrm>
        </p:spPr>
        <p:txBody>
          <a:bodyPr>
            <a:normAutofit/>
          </a:bodyPr>
          <a:lstStyle/>
          <a:p>
            <a:r>
              <a:rPr lang="en-US" dirty="0"/>
              <a:t>Office hours calendar is on the course website.</a:t>
            </a:r>
          </a:p>
          <a:p>
            <a:pPr lvl="1"/>
            <a:r>
              <a:rPr lang="en-US" dirty="0">
                <a:solidFill>
                  <a:schemeClr val="accent4"/>
                </a:solidFill>
              </a:rPr>
              <a:t>(under "Staff / Office Hours”)</a:t>
            </a:r>
          </a:p>
          <a:p>
            <a:r>
              <a:rPr lang="en-US" dirty="0"/>
              <a:t>Sections have been scheduled.</a:t>
            </a:r>
          </a:p>
          <a:p>
            <a:pPr lvl="1"/>
            <a:r>
              <a:rPr lang="en-US" dirty="0">
                <a:solidFill>
                  <a:schemeClr val="accent4"/>
                </a:solidFill>
              </a:rPr>
              <a:t>See course website</a:t>
            </a:r>
          </a:p>
          <a:p>
            <a:pPr lvl="1"/>
            <a:r>
              <a:rPr lang="en-US" dirty="0">
                <a:solidFill>
                  <a:schemeClr val="accent4"/>
                </a:solidFill>
              </a:rPr>
              <a:t>One will be recorded (and put on Canvas)</a:t>
            </a:r>
          </a:p>
          <a:p>
            <a:pPr lvl="1"/>
            <a:r>
              <a:rPr lang="en-US" dirty="0">
                <a:solidFill>
                  <a:schemeClr val="accent4"/>
                </a:solidFill>
              </a:rPr>
              <a:t>Don’t need to formally enroll in sections, just show up!</a:t>
            </a:r>
          </a:p>
        </p:txBody>
      </p:sp>
    </p:spTree>
    <p:extLst>
      <p:ext uri="{BB962C8B-B14F-4D97-AF65-F5344CB8AC3E}">
        <p14:creationId xmlns:p14="http://schemas.microsoft.com/office/powerpoint/2010/main" val="2101616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b="0" i="1" smtClean="0">
                          <a:solidFill>
                            <a:schemeClr val="accent1"/>
                          </a:solidFill>
                          <a:latin typeface="Cambria Math" charset="0"/>
                        </a:rPr>
                        <m:t>𝑛</m:t>
                      </m:r>
                      <m:func>
                        <m:funcPr>
                          <m:ctrlPr>
                            <a:rPr lang="en-US" b="0" i="1" smtClean="0">
                              <a:solidFill>
                                <a:schemeClr val="accent1"/>
                              </a:solidFill>
                              <a:latin typeface="Cambria Math" panose="02040503050406030204" pitchFamily="18" charset="0"/>
                            </a:rPr>
                          </m:ctrlPr>
                        </m:funcPr>
                        <m:fName>
                          <m:sSub>
                            <m:sSubPr>
                              <m:ctrlPr>
                                <a:rPr lang="en-US" b="0" i="1" smtClean="0">
                                  <a:solidFill>
                                    <a:schemeClr val="accent1"/>
                                  </a:solidFill>
                                  <a:latin typeface="Cambria Math" panose="02040503050406030204" pitchFamily="18" charset="0"/>
                                </a:rPr>
                              </m:ctrlPr>
                            </m:sSubPr>
                            <m:e>
                              <m:r>
                                <m:rPr>
                                  <m:sty m:val="p"/>
                                </m:rPr>
                                <a:rPr lang="en-US" b="0" i="0" smtClean="0">
                                  <a:solidFill>
                                    <a:schemeClr val="accent1"/>
                                  </a:solidFill>
                                  <a:latin typeface="Cambria Math" charset="0"/>
                                </a:rPr>
                                <m:t>log</m:t>
                              </m:r>
                            </m:e>
                            <m:sub>
                              <m:r>
                                <a:rPr lang="en-US" b="0" i="1" smtClean="0">
                                  <a:solidFill>
                                    <a:schemeClr val="accent1"/>
                                  </a:solidFill>
                                  <a:latin typeface="Cambria Math" charset="0"/>
                                </a:rPr>
                                <m:t>2</m:t>
                              </m:r>
                            </m:sub>
                          </m:sSub>
                        </m:fName>
                        <m:e>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charset="0"/>
                                </a:rPr>
                                <m:t>𝑛</m:t>
                              </m:r>
                            </m:e>
                          </m:d>
                        </m:e>
                      </m:func>
                      <m:r>
                        <a:rPr lang="en-US" b="0" i="1" smtClean="0">
                          <a:solidFill>
                            <a:schemeClr val="accent1"/>
                          </a:solidFill>
                          <a:latin typeface="Cambria Math" charset="0"/>
                        </a:rPr>
                        <m:t>=</m:t>
                      </m:r>
                      <m:r>
                        <m:rPr>
                          <m:sty m:val="p"/>
                        </m:rPr>
                        <a:rPr lang="en-US" b="0" i="0" smtClean="0">
                          <a:solidFill>
                            <a:schemeClr val="accent1"/>
                          </a:solidFill>
                          <a:latin typeface="Cambria Math" charset="0"/>
                        </a:rPr>
                        <m:t>Ω</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charset="0"/>
                            </a:rPr>
                            <m:t>3</m:t>
                          </m:r>
                          <m:r>
                            <a:rPr lang="en-US" b="0" i="1" smtClean="0">
                              <a:solidFill>
                                <a:schemeClr val="accent1"/>
                              </a:solidFill>
                              <a:latin typeface="Cambria Math" charset="0"/>
                            </a:rPr>
                            <m:t>𝑛</m:t>
                          </m:r>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3091" t="-13364"/>
                </a:stretch>
              </a:blipFill>
            </p:spPr>
            <p:txBody>
              <a:bodyPr/>
              <a:lstStyle/>
              <a:p>
                <a:r>
                  <a:rPr lang="en-US">
                    <a:noFill/>
                  </a:rPr>
                  <a:t> </a:t>
                </a:r>
              </a:p>
            </p:txBody>
          </p:sp>
        </mc:Fallback>
      </mc:AlternateContent>
      <p:sp>
        <p:nvSpPr>
          <p:cNvPr id="6" name="TextBox 5"/>
          <p:cNvSpPr txBox="1"/>
          <p:nvPr/>
        </p:nvSpPr>
        <p:spPr>
          <a:xfrm>
            <a:off x="6544844" y="2562539"/>
            <a:ext cx="3454619" cy="1200329"/>
          </a:xfrm>
          <a:prstGeom prst="rect">
            <a:avLst/>
          </a:prstGeom>
          <a:noFill/>
        </p:spPr>
        <p:txBody>
          <a:bodyPr wrap="square" rtlCol="0">
            <a:spAutoFit/>
          </a:bodyPr>
          <a:lstStyle/>
          <a:p>
            <a:pPr marL="285750" indent="-285750">
              <a:buFont typeface="Arial" charset="0"/>
              <a:buChar char="•"/>
            </a:pPr>
            <a:r>
              <a:rPr lang="en-US" sz="2400" dirty="0"/>
              <a:t>Choose c = 1/3</a:t>
            </a:r>
          </a:p>
          <a:p>
            <a:pPr marL="285750" indent="-285750">
              <a:buFont typeface="Arial" charset="0"/>
              <a:buChar char="•"/>
            </a:pPr>
            <a:r>
              <a:rPr lang="en-US" sz="2400" dirty="0"/>
              <a:t>Choose n</a:t>
            </a:r>
            <a:r>
              <a:rPr lang="en-US" sz="2400" baseline="-25000" dirty="0"/>
              <a:t>0</a:t>
            </a:r>
            <a:r>
              <a:rPr lang="en-US" sz="2400" dirty="0"/>
              <a:t> = 2</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8" name="Rectangle 7"/>
              <p:cNvSpPr/>
              <p:nvPr/>
            </p:nvSpPr>
            <p:spPr>
              <a:xfrm>
                <a:off x="5486400" y="128572"/>
                <a:ext cx="4572000" cy="1359090"/>
              </a:xfrm>
              <a:prstGeom prst="rect">
                <a:avLst/>
              </a:prstGeom>
            </p:spPr>
            <p:txBody>
              <a:bodyPr>
                <a:spAutoFit/>
              </a:bodyPr>
              <a:lstStyle/>
              <a:p>
                <a:pPr algn="ctr"/>
                <a14:m>
                  <m:oMathPara xmlns:m="http://schemas.openxmlformats.org/officeDocument/2006/math">
                    <m:oMathParaPr>
                      <m:jc m:val="centerGroup"/>
                    </m:oMathParaPr>
                    <m:oMath xmlns:m="http://schemas.openxmlformats.org/officeDocument/2006/math">
                      <m:r>
                        <a:rPr lang="en-US" i="1" smtClean="0">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m:rPr>
                          <m:sty m:val="p"/>
                        </m:rPr>
                        <a:rPr lang="en-US">
                          <a:solidFill>
                            <a:schemeClr val="accent4"/>
                          </a:solidFill>
                          <a:latin typeface="Cambria Math" charset="0"/>
                        </a:rPr>
                        <m:t>Ω</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oMath>
                  </m:oMathPara>
                </a14:m>
                <a:endParaRPr lang="en-US" dirty="0">
                  <a:solidFill>
                    <a:schemeClr val="accent4"/>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5486400" y="128572"/>
                <a:ext cx="4572000" cy="1359090"/>
              </a:xfrm>
              <a:prstGeom prst="rect">
                <a:avLst/>
              </a:prstGeom>
              <a:blipFill>
                <a:blip r:embed="rId3"/>
                <a:stretch>
                  <a:fillRect b="-926"/>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20715" y="1927243"/>
            <a:ext cx="6565559" cy="4377039"/>
          </a:xfrm>
          <a:prstGeom prst="rect">
            <a:avLst/>
          </a:prstGeom>
        </p:spPr>
      </p:pic>
      <p:pic>
        <p:nvPicPr>
          <p:cNvPr id="10" name="Picture 9"/>
          <p:cNvPicPr>
            <a:picLocks noChangeAspect="1"/>
          </p:cNvPicPr>
          <p:nvPr/>
        </p:nvPicPr>
        <p:blipFill>
          <a:blip r:embed="rId5"/>
          <a:stretch>
            <a:fillRect/>
          </a:stretch>
        </p:blipFill>
        <p:spPr>
          <a:xfrm>
            <a:off x="-20716" y="1927242"/>
            <a:ext cx="6565559" cy="437703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101378" y="3791535"/>
                <a:ext cx="3377761" cy="13093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charset="0"/>
                          <a:ea typeface="Cambria Math" charset="0"/>
                          <a:cs typeface="Cambria Math" charset="0"/>
                        </a:rPr>
                        <m:t>∀</m:t>
                      </m:r>
                      <m:r>
                        <a:rPr lang="en-US" sz="2400" i="1" smtClean="0">
                          <a:solidFill>
                            <a:schemeClr val="tx1"/>
                          </a:solidFill>
                          <a:latin typeface="Cambria Math" charset="0"/>
                          <a:ea typeface="Cambria Math" charset="0"/>
                          <a:cs typeface="Cambria Math" charset="0"/>
                        </a:rPr>
                        <m:t>𝑛</m:t>
                      </m:r>
                      <m:r>
                        <a:rPr lang="en-US" sz="2400" i="1" smtClean="0">
                          <a:solidFill>
                            <a:schemeClr val="tx1"/>
                          </a:solidFill>
                          <a:latin typeface="Cambria Math" charset="0"/>
                          <a:ea typeface="Cambria Math" charset="0"/>
                          <a:cs typeface="Cambria Math" charset="0"/>
                        </a:rPr>
                        <m:t>≥2, </m:t>
                      </m:r>
                    </m:oMath>
                  </m:oMathPara>
                </a14:m>
                <a:endParaRPr lang="en-US" sz="2400" i="1" dirty="0">
                  <a:solidFill>
                    <a:schemeClr val="tx1"/>
                  </a:solidFill>
                  <a:latin typeface="Cambria Math" charset="0"/>
                  <a:ea typeface="Cambria Math" charset="0"/>
                  <a:cs typeface="Cambria Math" charset="0"/>
                </a:endParaRPr>
              </a:p>
              <a:p>
                <a:endParaRPr lang="en-US" sz="100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ea typeface="Cambria Math" charset="0"/>
                              <a:cs typeface="Cambria Math" charset="0"/>
                            </a:rPr>
                          </m:ctrlPr>
                        </m:fPr>
                        <m:num>
                          <m:r>
                            <a:rPr lang="en-US" sz="2400" b="0" i="1" smtClean="0">
                              <a:solidFill>
                                <a:schemeClr val="tx1"/>
                              </a:solidFill>
                              <a:latin typeface="Cambria Math" charset="0"/>
                              <a:ea typeface="Cambria Math" charset="0"/>
                              <a:cs typeface="Cambria Math" charset="0"/>
                            </a:rPr>
                            <m:t>3</m:t>
                          </m:r>
                          <m:r>
                            <a:rPr lang="en-US" sz="2400" b="0" i="1" smtClean="0">
                              <a:solidFill>
                                <a:schemeClr val="tx1"/>
                              </a:solidFill>
                              <a:latin typeface="Cambria Math" charset="0"/>
                              <a:ea typeface="Cambria Math" charset="0"/>
                              <a:cs typeface="Cambria Math" charset="0"/>
                            </a:rPr>
                            <m:t>𝑛</m:t>
                          </m:r>
                        </m:num>
                        <m:den>
                          <m:r>
                            <a:rPr lang="en-US" sz="2400" b="0" i="1" smtClean="0">
                              <a:solidFill>
                                <a:schemeClr val="tx1"/>
                              </a:solidFill>
                              <a:latin typeface="Cambria Math" charset="0"/>
                              <a:ea typeface="Cambria Math" charset="0"/>
                              <a:cs typeface="Cambria Math" charset="0"/>
                            </a:rPr>
                            <m:t>3</m:t>
                          </m:r>
                        </m:den>
                      </m:f>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𝑛</m:t>
                      </m:r>
                      <m:func>
                        <m:funcPr>
                          <m:ctrlPr>
                            <a:rPr lang="en-US" sz="2400" b="0" i="1" smtClean="0">
                              <a:solidFill>
                                <a:schemeClr val="tx1"/>
                              </a:solidFill>
                              <a:latin typeface="Cambria Math" panose="02040503050406030204" pitchFamily="18" charset="0"/>
                              <a:ea typeface="Cambria Math" charset="0"/>
                              <a:cs typeface="Cambria Math" charset="0"/>
                            </a:rPr>
                          </m:ctrlPr>
                        </m:funcPr>
                        <m:fName>
                          <m:sSub>
                            <m:sSubPr>
                              <m:ctrlPr>
                                <a:rPr lang="en-US" sz="2400" b="0" i="1" smtClean="0">
                                  <a:solidFill>
                                    <a:schemeClr val="tx1"/>
                                  </a:solidFill>
                                  <a:latin typeface="Cambria Math" panose="02040503050406030204" pitchFamily="18" charset="0"/>
                                  <a:ea typeface="Cambria Math" charset="0"/>
                                  <a:cs typeface="Cambria Math" charset="0"/>
                                </a:rPr>
                              </m:ctrlPr>
                            </m:sSubPr>
                            <m:e>
                              <m:r>
                                <m:rPr>
                                  <m:sty m:val="p"/>
                                </m:rPr>
                                <a:rPr lang="en-US" sz="2400" b="0" i="0" smtClean="0">
                                  <a:solidFill>
                                    <a:schemeClr val="tx1"/>
                                  </a:solidFill>
                                  <a:latin typeface="Cambria Math" charset="0"/>
                                  <a:ea typeface="Cambria Math" charset="0"/>
                                  <a:cs typeface="Cambria Math" charset="0"/>
                                </a:rPr>
                                <m:t>log</m:t>
                              </m:r>
                            </m:e>
                            <m:sub>
                              <m:r>
                                <a:rPr lang="en-US" sz="2400" b="0" i="0" smtClean="0">
                                  <a:solidFill>
                                    <a:schemeClr val="tx1"/>
                                  </a:solidFill>
                                  <a:latin typeface="Cambria Math" charset="0"/>
                                  <a:ea typeface="Cambria Math" charset="0"/>
                                  <a:cs typeface="Cambria Math" charset="0"/>
                                </a:rPr>
                                <m:t>2</m:t>
                              </m:r>
                            </m:sub>
                          </m:sSub>
                        </m:fName>
                        <m:e>
                          <m:d>
                            <m:dPr>
                              <m:ctrlPr>
                                <a:rPr lang="en-US" sz="2400" b="0" i="1" smtClean="0">
                                  <a:solidFill>
                                    <a:schemeClr val="tx1"/>
                                  </a:solidFill>
                                  <a:latin typeface="Cambria Math" panose="02040503050406030204" pitchFamily="18" charset="0"/>
                                  <a:ea typeface="Cambria Math" charset="0"/>
                                  <a:cs typeface="Cambria Math" charset="0"/>
                                </a:rPr>
                              </m:ctrlPr>
                            </m:dPr>
                            <m:e>
                              <m:r>
                                <a:rPr lang="en-US" sz="2400" b="0" i="1" smtClean="0">
                                  <a:solidFill>
                                    <a:schemeClr val="tx1"/>
                                  </a:solidFill>
                                  <a:latin typeface="Cambria Math" charset="0"/>
                                  <a:ea typeface="Cambria Math" charset="0"/>
                                  <a:cs typeface="Cambria Math" charset="0"/>
                                </a:rPr>
                                <m:t>𝑛</m:t>
                              </m:r>
                            </m:e>
                          </m:d>
                        </m:e>
                      </m:func>
                      <m:r>
                        <a:rPr lang="en-US" sz="2400" b="0" i="1" smtClean="0">
                          <a:solidFill>
                            <a:schemeClr val="tx1"/>
                          </a:solidFill>
                          <a:latin typeface="Cambria Math" charset="0"/>
                          <a:ea typeface="Cambria Math" charset="0"/>
                          <a:cs typeface="Cambria Math" charset="0"/>
                        </a:rPr>
                        <m:t>⁡</m:t>
                      </m:r>
                    </m:oMath>
                  </m:oMathPara>
                </a14:m>
                <a:endParaRPr lang="en-US" sz="1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101378" y="3791535"/>
                <a:ext cx="3377761" cy="1309397"/>
              </a:xfrm>
              <a:prstGeom prst="rect">
                <a:avLst/>
              </a:prstGeom>
              <a:blipFill>
                <a:blip r:embed="rId6"/>
                <a:stretch>
                  <a:fillRect b="-2885"/>
                </a:stretch>
              </a:blipFill>
            </p:spPr>
            <p:txBody>
              <a:bodyPr/>
              <a:lstStyle/>
              <a:p>
                <a:r>
                  <a:rPr lang="en-US">
                    <a:noFill/>
                  </a:rPr>
                  <a:t> </a:t>
                </a:r>
              </a:p>
            </p:txBody>
          </p:sp>
        </mc:Fallback>
      </mc:AlternateContent>
      <p:sp>
        <p:nvSpPr>
          <p:cNvPr id="11" name="TextBox 10"/>
          <p:cNvSpPr txBox="1"/>
          <p:nvPr/>
        </p:nvSpPr>
        <p:spPr>
          <a:xfrm rot="20921105">
            <a:off x="3977457" y="4736371"/>
            <a:ext cx="1478016" cy="461665"/>
          </a:xfrm>
          <a:prstGeom prst="rect">
            <a:avLst/>
          </a:prstGeom>
          <a:noFill/>
        </p:spPr>
        <p:txBody>
          <a:bodyPr wrap="square" rtlCol="0">
            <a:spAutoFit/>
          </a:bodyPr>
          <a:lstStyle/>
          <a:p>
            <a:r>
              <a:rPr lang="en-US" sz="2400" dirty="0">
                <a:solidFill>
                  <a:srgbClr val="00B050"/>
                </a:solidFill>
              </a:rPr>
              <a:t>g(n)/3 = n</a:t>
            </a:r>
          </a:p>
        </p:txBody>
      </p:sp>
      <p:sp>
        <p:nvSpPr>
          <p:cNvPr id="12" name="TextBox 11"/>
          <p:cNvSpPr txBox="1"/>
          <p:nvPr/>
        </p:nvSpPr>
        <p:spPr>
          <a:xfrm rot="19224857">
            <a:off x="3912100" y="3422427"/>
            <a:ext cx="2130498" cy="461665"/>
          </a:xfrm>
          <a:prstGeom prst="rect">
            <a:avLst/>
          </a:prstGeom>
          <a:noFill/>
        </p:spPr>
        <p:txBody>
          <a:bodyPr wrap="square" rtlCol="0">
            <a:spAutoFit/>
          </a:bodyPr>
          <a:lstStyle/>
          <a:p>
            <a:r>
              <a:rPr lang="en-US" sz="2400" dirty="0">
                <a:solidFill>
                  <a:srgbClr val="DE6769"/>
                </a:solidFill>
              </a:rPr>
              <a:t>T(n) = </a:t>
            </a:r>
            <a:r>
              <a:rPr lang="en-US" sz="2400" dirty="0" err="1">
                <a:solidFill>
                  <a:srgbClr val="DE6769"/>
                </a:solidFill>
              </a:rPr>
              <a:t>nlog</a:t>
            </a:r>
            <a:r>
              <a:rPr lang="en-US" sz="2400" dirty="0">
                <a:solidFill>
                  <a:srgbClr val="DE6769"/>
                </a:solidFill>
              </a:rPr>
              <a:t>(n)</a:t>
            </a:r>
          </a:p>
        </p:txBody>
      </p:sp>
      <p:sp>
        <p:nvSpPr>
          <p:cNvPr id="13" name="TextBox 12"/>
          <p:cNvSpPr txBox="1"/>
          <p:nvPr/>
        </p:nvSpPr>
        <p:spPr>
          <a:xfrm rot="19843085">
            <a:off x="4074570" y="2647178"/>
            <a:ext cx="1379482" cy="461665"/>
          </a:xfrm>
          <a:prstGeom prst="rect">
            <a:avLst/>
          </a:prstGeom>
          <a:noFill/>
        </p:spPr>
        <p:txBody>
          <a:bodyPr wrap="square" rtlCol="0">
            <a:spAutoFit/>
          </a:bodyPr>
          <a:lstStyle/>
          <a:p>
            <a:r>
              <a:rPr lang="en-US" sz="2400">
                <a:solidFill>
                  <a:srgbClr val="005ECE"/>
                </a:solidFill>
              </a:rPr>
              <a:t>g(n) = 3n</a:t>
            </a:r>
            <a:endParaRPr lang="en-US" sz="2400" dirty="0">
              <a:solidFill>
                <a:srgbClr val="005ECE"/>
              </a:solidFill>
            </a:endParaRPr>
          </a:p>
        </p:txBody>
      </p:sp>
    </p:spTree>
    <p:extLst>
      <p:ext uri="{BB962C8B-B14F-4D97-AF65-F5344CB8AC3E}">
        <p14:creationId xmlns:p14="http://schemas.microsoft.com/office/powerpoint/2010/main" val="9453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Θ</a:t>
            </a:r>
            <a:r>
              <a:rPr lang="en-US" dirty="0"/>
              <a:t>(</a:t>
            </a:r>
            <a:r>
              <a:rPr lang="mr-IN" dirty="0"/>
              <a:t>…</a:t>
            </a:r>
            <a:r>
              <a:rPr lang="en-US" dirty="0"/>
              <a:t>) means both!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3200" dirty="0"/>
                  <a:t>We say </a:t>
                </a:r>
                <a:r>
                  <a:rPr lang="en-US" sz="3200" dirty="0">
                    <a:solidFill>
                      <a:schemeClr val="accent4"/>
                    </a:solidFill>
                  </a:rPr>
                  <a:t>“</a:t>
                </a:r>
                <a14:m>
                  <m:oMath xmlns:m="http://schemas.openxmlformats.org/officeDocument/2006/math">
                    <m:r>
                      <a:rPr lang="en-US" sz="3200" i="1">
                        <a:solidFill>
                          <a:schemeClr val="accent4"/>
                        </a:solidFill>
                        <a:latin typeface="Cambria Math" panose="02040503050406030204" pitchFamily="18" charset="0"/>
                      </a:rPr>
                      <m:t>𝑇</m:t>
                    </m:r>
                    <m:d>
                      <m:dPr>
                        <m:ctrlPr>
                          <a:rPr lang="en-US" sz="3200" i="1">
                            <a:solidFill>
                              <a:schemeClr val="accent4"/>
                            </a:solidFill>
                            <a:latin typeface="Cambria Math" panose="02040503050406030204" pitchFamily="18" charset="0"/>
                          </a:rPr>
                        </m:ctrlPr>
                      </m:dPr>
                      <m:e>
                        <m:r>
                          <a:rPr lang="en-US" sz="3200" i="1">
                            <a:solidFill>
                              <a:schemeClr val="accent4"/>
                            </a:solidFill>
                            <a:latin typeface="Cambria Math" panose="02040503050406030204" pitchFamily="18" charset="0"/>
                          </a:rPr>
                          <m:t>𝑛</m:t>
                        </m:r>
                      </m:e>
                    </m:d>
                  </m:oMath>
                </a14:m>
                <a:r>
                  <a:rPr lang="en-US" sz="3200" dirty="0">
                    <a:solidFill>
                      <a:schemeClr val="accent4"/>
                    </a:solidFill>
                  </a:rPr>
                  <a:t> is </a:t>
                </a:r>
                <a14:m>
                  <m:oMath xmlns:m="http://schemas.openxmlformats.org/officeDocument/2006/math">
                    <m:r>
                      <m:rPr>
                        <m:sty m:val="p"/>
                      </m:rPr>
                      <a:rPr lang="en-US" sz="3200" b="0" i="0" smtClean="0">
                        <a:solidFill>
                          <a:schemeClr val="accent4"/>
                        </a:solidFill>
                        <a:latin typeface="Cambria Math" panose="02040503050406030204" pitchFamily="18" charset="0"/>
                      </a:rPr>
                      <m:t>Θ</m:t>
                    </m:r>
                    <m:d>
                      <m:dPr>
                        <m:ctrlPr>
                          <a:rPr lang="en-US" sz="3200" i="1">
                            <a:solidFill>
                              <a:schemeClr val="accent4"/>
                            </a:solidFill>
                            <a:latin typeface="Cambria Math" panose="02040503050406030204" pitchFamily="18" charset="0"/>
                          </a:rPr>
                        </m:ctrlPr>
                      </m:dPr>
                      <m:e>
                        <m:r>
                          <a:rPr lang="en-US" sz="3200" b="0" i="1" smtClean="0">
                            <a:solidFill>
                              <a:schemeClr val="accent4"/>
                            </a:solidFill>
                            <a:latin typeface="Cambria Math" panose="02040503050406030204" pitchFamily="18" charset="0"/>
                          </a:rPr>
                          <m:t>𝑔</m:t>
                        </m:r>
                        <m:r>
                          <a:rPr lang="en-US" sz="3200" b="0" i="1" smtClean="0">
                            <a:solidFill>
                              <a:schemeClr val="accent4"/>
                            </a:solidFill>
                            <a:latin typeface="Cambria Math" panose="02040503050406030204" pitchFamily="18" charset="0"/>
                          </a:rPr>
                          <m:t>(</m:t>
                        </m:r>
                        <m:r>
                          <a:rPr lang="en-US" sz="3200" i="1">
                            <a:solidFill>
                              <a:schemeClr val="accent4"/>
                            </a:solidFill>
                            <a:latin typeface="Cambria Math" panose="02040503050406030204" pitchFamily="18" charset="0"/>
                          </a:rPr>
                          <m:t>𝑛</m:t>
                        </m:r>
                        <m:r>
                          <a:rPr lang="en-US" sz="3200" b="0" i="1" smtClean="0">
                            <a:solidFill>
                              <a:schemeClr val="accent4"/>
                            </a:solidFill>
                            <a:latin typeface="Cambria Math" panose="02040503050406030204" pitchFamily="18" charset="0"/>
                          </a:rPr>
                          <m:t>)</m:t>
                        </m:r>
                      </m:e>
                    </m:d>
                  </m:oMath>
                </a14:m>
                <a:r>
                  <a:rPr lang="en-US" sz="3200" dirty="0">
                    <a:solidFill>
                      <a:schemeClr val="accent4"/>
                    </a:solidFill>
                  </a:rPr>
                  <a:t>” </a:t>
                </a:r>
                <a:r>
                  <a:rPr lang="en-US" sz="3200"/>
                  <a:t>iff </a:t>
                </a:r>
                <a:r>
                  <a:rPr lang="en-US" sz="3200" dirty="0"/>
                  <a:t>both:</a:t>
                </a:r>
              </a:p>
              <a:p>
                <a:pPr marL="457200" lvl="1" indent="0" algn="ctr">
                  <a:lnSpc>
                    <a:spcPct val="150000"/>
                  </a:lnSpc>
                  <a:buNone/>
                </a:pPr>
                <a:r>
                  <a:rPr lang="en-US" sz="4000" b="0" dirty="0"/>
                  <a:t> </a:t>
                </a:r>
                <a14:m>
                  <m:oMath xmlns:m="http://schemas.openxmlformats.org/officeDocument/2006/math">
                    <m:r>
                      <a:rPr lang="en-US" sz="4000" b="0" i="1" smtClean="0">
                        <a:latin typeface="Cambria Math" panose="02040503050406030204" pitchFamily="18" charset="0"/>
                      </a:rPr>
                      <m:t>𝑇</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𝑛</m:t>
                        </m:r>
                      </m:e>
                    </m:d>
                    <m:r>
                      <a:rPr lang="en-US" sz="4000" b="0" i="1" smtClean="0">
                        <a:latin typeface="Cambria Math" panose="02040503050406030204" pitchFamily="18" charset="0"/>
                      </a:rPr>
                      <m:t>=</m:t>
                    </m:r>
                    <m:r>
                      <a:rPr lang="en-US" sz="4000" b="0" i="1" smtClean="0">
                        <a:latin typeface="Cambria Math" panose="02040503050406030204" pitchFamily="18" charset="0"/>
                      </a:rPr>
                      <m:t>𝑂</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𝑔</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𝑛</m:t>
                            </m:r>
                          </m:e>
                        </m:d>
                      </m:e>
                    </m:d>
                  </m:oMath>
                </a14:m>
                <a:endParaRPr lang="en-US" sz="4000" dirty="0"/>
              </a:p>
              <a:p>
                <a:pPr marL="457200" lvl="1" indent="0" algn="ctr">
                  <a:lnSpc>
                    <a:spcPct val="150000"/>
                  </a:lnSpc>
                  <a:buNone/>
                </a:pPr>
                <a:r>
                  <a:rPr lang="en-US" sz="3600" dirty="0"/>
                  <a:t>and </a:t>
                </a:r>
              </a:p>
              <a:p>
                <a:pPr marL="457200" lvl="1" indent="0" algn="ctr">
                  <a:lnSpc>
                    <a:spcPct val="150000"/>
                  </a:lnSpc>
                  <a:buNone/>
                </a:pPr>
                <a:r>
                  <a:rPr lang="en-US" sz="4000" dirty="0"/>
                  <a:t> </a:t>
                </a:r>
                <a14:m>
                  <m:oMath xmlns:m="http://schemas.openxmlformats.org/officeDocument/2006/math">
                    <m:r>
                      <a:rPr lang="en-US" sz="4000" i="1">
                        <a:latin typeface="Cambria Math" panose="02040503050406030204" pitchFamily="18" charset="0"/>
                      </a:rPr>
                      <m:t>𝑇</m:t>
                    </m:r>
                    <m:d>
                      <m:dPr>
                        <m:ctrlPr>
                          <a:rPr lang="en-US" sz="4000" i="1">
                            <a:latin typeface="Cambria Math" panose="02040503050406030204" pitchFamily="18" charset="0"/>
                          </a:rPr>
                        </m:ctrlPr>
                      </m:dPr>
                      <m:e>
                        <m:r>
                          <a:rPr lang="en-US" sz="4000" i="1">
                            <a:latin typeface="Cambria Math" panose="02040503050406030204" pitchFamily="18" charset="0"/>
                          </a:rPr>
                          <m:t>𝑛</m:t>
                        </m:r>
                      </m:e>
                    </m:d>
                    <m:r>
                      <a:rPr lang="en-US" sz="4000" i="1">
                        <a:latin typeface="Cambria Math" panose="02040503050406030204" pitchFamily="18" charset="0"/>
                      </a:rPr>
                      <m:t>=</m:t>
                    </m:r>
                    <m:r>
                      <m:rPr>
                        <m:sty m:val="p"/>
                      </m:rPr>
                      <a:rPr lang="en-US" sz="4000" b="0" i="0" smtClean="0">
                        <a:latin typeface="Cambria Math" panose="02040503050406030204" pitchFamily="18" charset="0"/>
                      </a:rPr>
                      <m:t>Ω</m:t>
                    </m:r>
                    <m:d>
                      <m:dPr>
                        <m:ctrlPr>
                          <a:rPr lang="en-US" sz="4000" i="1">
                            <a:latin typeface="Cambria Math" panose="02040503050406030204" pitchFamily="18" charset="0"/>
                          </a:rPr>
                        </m:ctrlPr>
                      </m:dPr>
                      <m:e>
                        <m:r>
                          <a:rPr lang="en-US" sz="4000" i="1">
                            <a:latin typeface="Cambria Math" panose="02040503050406030204" pitchFamily="18" charset="0"/>
                          </a:rPr>
                          <m:t>𝑔</m:t>
                        </m:r>
                        <m:d>
                          <m:dPr>
                            <m:ctrlPr>
                              <a:rPr lang="en-US" sz="4000" i="1">
                                <a:latin typeface="Cambria Math" panose="02040503050406030204" pitchFamily="18" charset="0"/>
                              </a:rPr>
                            </m:ctrlPr>
                          </m:dPr>
                          <m:e>
                            <m:r>
                              <a:rPr lang="en-US" sz="4000" i="1">
                                <a:latin typeface="Cambria Math" panose="02040503050406030204" pitchFamily="18" charset="0"/>
                              </a:rPr>
                              <m:t>𝑛</m:t>
                            </m:r>
                          </m:e>
                        </m:d>
                      </m:e>
                    </m:d>
                  </m:oMath>
                </a14:m>
                <a:endParaRPr lang="en-US" sz="4000" dirty="0"/>
              </a:p>
              <a:p>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768" t="-3216"/>
                </a:stretch>
              </a:blipFill>
            </p:spPr>
            <p:txBody>
              <a:bodyPr/>
              <a:lstStyle/>
              <a:p>
                <a:r>
                  <a:rPr lang="en-US">
                    <a:noFill/>
                  </a:rPr>
                  <a:t> </a:t>
                </a:r>
              </a:p>
            </p:txBody>
          </p:sp>
        </mc:Fallback>
      </mc:AlternateContent>
    </p:spTree>
    <p:extLst>
      <p:ext uri="{BB962C8B-B14F-4D97-AF65-F5344CB8AC3E}">
        <p14:creationId xmlns:p14="http://schemas.microsoft.com/office/powerpoint/2010/main" val="3306368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9DCC8EA-88BD-CD4B-80D8-F06364A67690}"/>
                  </a:ext>
                </a:extLst>
              </p:cNvPr>
              <p:cNvSpPr>
                <a:spLocks noGrp="1"/>
              </p:cNvSpPr>
              <p:nvPr>
                <p:ph type="title"/>
              </p:nvPr>
            </p:nvSpPr>
            <p:spPr/>
            <p:txBody>
              <a:bodyPr>
                <a:normAutofit/>
              </a:bodyPr>
              <a:lstStyle/>
              <a:p>
                <a:r>
                  <a:rPr lang="en-US" dirty="0"/>
                  <a:t>Non-Example:</a:t>
                </a:r>
                <a:br>
                  <a:rPr lang="en-US" dirty="0"/>
                </a:br>
                <a14:m>
                  <m:oMath xmlns:m="http://schemas.openxmlformats.org/officeDocument/2006/math">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𝑛</m:t>
                        </m:r>
                      </m:e>
                      <m:sup>
                        <m:r>
                          <a:rPr lang="en-US" b="0" i="1" smtClean="0">
                            <a:solidFill>
                              <a:schemeClr val="accent1"/>
                            </a:solidFill>
                            <a:latin typeface="Cambria Math" panose="02040503050406030204" pitchFamily="18" charset="0"/>
                          </a:rPr>
                          <m:t>2</m:t>
                        </m:r>
                      </m:sup>
                    </m:sSup>
                  </m:oMath>
                </a14:m>
                <a:r>
                  <a:rPr lang="en-US" dirty="0">
                    <a:solidFill>
                      <a:schemeClr val="accent1"/>
                    </a:solidFill>
                  </a:rPr>
                  <a:t>is not </a:t>
                </a:r>
                <a14:m>
                  <m:oMath xmlns:m="http://schemas.openxmlformats.org/officeDocument/2006/math">
                    <m:r>
                      <m:rPr>
                        <m:sty m:val="p"/>
                      </m:rPr>
                      <a:rPr lang="en-US" b="0" i="0" smtClean="0">
                        <a:solidFill>
                          <a:schemeClr val="accent1"/>
                        </a:solidFill>
                        <a:latin typeface="Cambria Math" panose="02040503050406030204" pitchFamily="18" charset="0"/>
                      </a:rPr>
                      <m:t>O</m:t>
                    </m:r>
                    <m:d>
                      <m:dPr>
                        <m:ctrlPr>
                          <a:rPr lang="en-US" i="1">
                            <a:solidFill>
                              <a:schemeClr val="accent1"/>
                            </a:solidFill>
                            <a:latin typeface="Cambria Math" panose="02040503050406030204" pitchFamily="18" charset="0"/>
                          </a:rPr>
                        </m:ctrlPr>
                      </m:dPr>
                      <m:e>
                        <m:r>
                          <a:rPr lang="en-US" i="1">
                            <a:solidFill>
                              <a:schemeClr val="accent1"/>
                            </a:solidFill>
                            <a:latin typeface="Cambria Math" charset="0"/>
                          </a:rPr>
                          <m:t>𝑛</m:t>
                        </m:r>
                      </m:e>
                    </m:d>
                  </m:oMath>
                </a14:m>
                <a:endParaRPr lang="en-US" dirty="0"/>
              </a:p>
            </p:txBody>
          </p:sp>
        </mc:Choice>
        <mc:Fallback xmlns="">
          <p:sp>
            <p:nvSpPr>
              <p:cNvPr id="2" name="Title 1">
                <a:extLst>
                  <a:ext uri="{FF2B5EF4-FFF2-40B4-BE49-F238E27FC236}">
                    <a16:creationId xmlns:a16="http://schemas.microsoft.com/office/drawing/2014/main" id="{F9DCC8EA-88BD-CD4B-80D8-F06364A67690}"/>
                  </a:ext>
                </a:extLst>
              </p:cNvPr>
              <p:cNvSpPr>
                <a:spLocks noGrp="1" noRot="1" noChangeAspect="1" noMove="1" noResize="1" noEditPoints="1" noAdjustHandles="1" noChangeArrowheads="1" noChangeShapeType="1" noTextEdit="1"/>
              </p:cNvSpPr>
              <p:nvPr>
                <p:ph type="title"/>
              </p:nvPr>
            </p:nvSpPr>
            <p:spPr>
              <a:blipFill>
                <a:blip r:embed="rId2"/>
                <a:stretch>
                  <a:fillRect l="-3215" t="-13333" b="-2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DF4F82-641C-0A41-B5FD-5C64D354C0EB}"/>
                  </a:ext>
                </a:extLst>
              </p:cNvPr>
              <p:cNvSpPr>
                <a:spLocks noGrp="1"/>
              </p:cNvSpPr>
              <p:nvPr>
                <p:ph idx="1"/>
              </p:nvPr>
            </p:nvSpPr>
            <p:spPr>
              <a:xfrm>
                <a:off x="628650" y="1825624"/>
                <a:ext cx="7886700" cy="4771945"/>
              </a:xfrm>
            </p:spPr>
            <p:txBody>
              <a:bodyPr>
                <a:normAutofit/>
              </a:bodyPr>
              <a:lstStyle/>
              <a:p>
                <a:r>
                  <a:rPr lang="en-US" dirty="0"/>
                  <a:t>Proof by contradiction:  </a:t>
                </a:r>
              </a:p>
              <a:p>
                <a:r>
                  <a:rPr lang="en-US" dirty="0"/>
                  <a:t>Suppose that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oMath>
                </a14:m>
                <a:r>
                  <a:rPr lang="en-US" dirty="0"/>
                  <a:t>  </a:t>
                </a:r>
              </a:p>
              <a:p>
                <a:r>
                  <a:rPr lang="en-US" dirty="0"/>
                  <a:t>Then there is some positive c and n</a:t>
                </a:r>
                <a:r>
                  <a:rPr lang="en-US" baseline="-25000" dirty="0"/>
                  <a:t>0 </a:t>
                </a:r>
                <a:r>
                  <a:rPr lang="en-US" dirty="0"/>
                  <a:t>so that:</a:t>
                </a:r>
              </a:p>
              <a:p>
                <a:endParaRPr lang="en-US" sz="200" dirty="0"/>
              </a:p>
              <a:p>
                <a:pPr marL="0" indent="0" algn="ctr">
                  <a:buNone/>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m:t>
                      </m:r>
                      <m:r>
                        <a:rPr lang="en-US" i="1" smtClean="0">
                          <a:solidFill>
                            <a:schemeClr val="tx1"/>
                          </a:solidFill>
                          <a:latin typeface="Cambria Math" charset="0"/>
                          <a:ea typeface="Cambria Math" charset="0"/>
                          <a:cs typeface="Cambria Math" charset="0"/>
                        </a:rPr>
                        <m:t>𝑛</m:t>
                      </m:r>
                      <m:r>
                        <a:rPr lang="en-US" i="1" smtClean="0">
                          <a:solidFill>
                            <a:schemeClr val="tx1"/>
                          </a:solidFill>
                          <a:latin typeface="Cambria Math" charset="0"/>
                          <a:ea typeface="Cambria Math" charset="0"/>
                          <a:cs typeface="Cambria Math" charset="0"/>
                        </a:rPr>
                        <m:t>≥</m:t>
                      </m:r>
                      <m:sSub>
                        <m:sSubPr>
                          <m:ctrlPr>
                            <a:rPr lang="en-US" i="1">
                              <a:solidFill>
                                <a:schemeClr val="tx1"/>
                              </a:solidFill>
                              <a:latin typeface="Cambria Math" panose="02040503050406030204" pitchFamily="18" charset="0"/>
                              <a:ea typeface="Cambria Math" charset="0"/>
                              <a:cs typeface="Cambria Math" charset="0"/>
                            </a:rPr>
                          </m:ctrlPr>
                        </m:sSubPr>
                        <m:e>
                          <m:r>
                            <a:rPr lang="en-US" i="1">
                              <a:solidFill>
                                <a:schemeClr val="tx1"/>
                              </a:solidFill>
                              <a:latin typeface="Cambria Math" charset="0"/>
                              <a:ea typeface="Cambria Math" charset="0"/>
                              <a:cs typeface="Cambria Math" charset="0"/>
                            </a:rPr>
                            <m:t>𝑛</m:t>
                          </m:r>
                        </m:e>
                        <m:sub>
                          <m:r>
                            <a:rPr lang="en-US" i="1">
                              <a:solidFill>
                                <a:schemeClr val="tx1"/>
                              </a:solidFill>
                              <a:latin typeface="Cambria Math" charset="0"/>
                              <a:ea typeface="Cambria Math" charset="0"/>
                              <a:cs typeface="Cambria Math" charset="0"/>
                            </a:rPr>
                            <m:t>0</m:t>
                          </m:r>
                        </m:sub>
                      </m:sSub>
                      <m:r>
                        <a:rPr lang="en-US" i="1" smtClean="0">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  </m:t>
                      </m:r>
                      <m:sSup>
                        <m:sSupPr>
                          <m:ctrlPr>
                            <a:rPr lang="en-US" b="0" i="1" smtClean="0">
                              <a:solidFill>
                                <a:schemeClr val="tx1"/>
                              </a:solidFill>
                              <a:latin typeface="Cambria Math" panose="02040503050406030204" pitchFamily="18" charset="0"/>
                              <a:ea typeface="Cambria Math" charset="0"/>
                              <a:cs typeface="Cambria Math" charset="0"/>
                            </a:rPr>
                          </m:ctrlPr>
                        </m:sSupPr>
                        <m:e>
                          <m:r>
                            <a:rPr lang="en-US" b="0" i="1" smtClean="0">
                              <a:solidFill>
                                <a:schemeClr val="tx1"/>
                              </a:solidFill>
                              <a:latin typeface="Cambria Math" panose="02040503050406030204" pitchFamily="18" charset="0"/>
                              <a:ea typeface="Cambria Math" charset="0"/>
                              <a:cs typeface="Cambria Math" charset="0"/>
                            </a:rPr>
                            <m:t>𝑛</m:t>
                          </m:r>
                        </m:e>
                        <m:sup>
                          <m:r>
                            <a:rPr lang="en-US" b="0" i="1" smtClean="0">
                              <a:solidFill>
                                <a:schemeClr val="tx1"/>
                              </a:solidFill>
                              <a:latin typeface="Cambria Math" panose="02040503050406030204" pitchFamily="18" charset="0"/>
                              <a:ea typeface="Cambria Math" charset="0"/>
                              <a:cs typeface="Cambria Math" charset="0"/>
                            </a:rPr>
                            <m:t>2</m:t>
                          </m:r>
                        </m:sup>
                      </m:sSup>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𝑐</m:t>
                      </m:r>
                      <m:r>
                        <a:rPr lang="en-US" i="1">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𝑛</m:t>
                      </m:r>
                    </m:oMath>
                  </m:oMathPara>
                </a14:m>
                <a:endParaRPr lang="en-US" dirty="0">
                  <a:solidFill>
                    <a:schemeClr val="tx1"/>
                  </a:solidFill>
                </a:endParaRPr>
              </a:p>
              <a:p>
                <a:r>
                  <a:rPr lang="en-US" dirty="0"/>
                  <a:t>Divide both sides by n:</a:t>
                </a:r>
              </a:p>
              <a:p>
                <a:endParaRPr lang="en-US" sz="100" dirty="0"/>
              </a:p>
              <a:p>
                <a:pPr marL="0" indent="0">
                  <a:buNone/>
                </a:pPr>
                <a14:m>
                  <m:oMathPara xmlns:m="http://schemas.openxmlformats.org/officeDocument/2006/math">
                    <m:oMathParaPr>
                      <m:jc m:val="center"/>
                    </m:oMathParaPr>
                    <m:oMath xmlns:m="http://schemas.openxmlformats.org/officeDocument/2006/math">
                      <m:r>
                        <a:rPr lang="en-US" i="1">
                          <a:latin typeface="Cambria Math" charset="0"/>
                          <a:ea typeface="Cambria Math" charset="0"/>
                          <a:cs typeface="Cambria Math" charset="0"/>
                        </a:rPr>
                        <m:t>∀</m:t>
                      </m:r>
                      <m:r>
                        <a:rPr lang="en-US" i="1">
                          <a:latin typeface="Cambria Math" charset="0"/>
                          <a:ea typeface="Cambria Math" charset="0"/>
                          <a:cs typeface="Cambria Math" charset="0"/>
                        </a:rPr>
                        <m:t>𝑛</m:t>
                      </m:r>
                      <m:r>
                        <a:rPr lang="en-US"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𝑛</m:t>
                          </m:r>
                        </m:e>
                        <m:sub>
                          <m:r>
                            <a:rPr lang="en-US" i="1">
                              <a:latin typeface="Cambria Math" charset="0"/>
                              <a:ea typeface="Cambria Math" charset="0"/>
                              <a:cs typeface="Cambria Math" charset="0"/>
                            </a:rPr>
                            <m:t>0</m:t>
                          </m:r>
                        </m:sub>
                      </m:sSub>
                      <m:r>
                        <a:rPr lang="en-US" i="1">
                          <a:latin typeface="Cambria Math" charset="0"/>
                          <a:ea typeface="Cambria Math" charset="0"/>
                          <a:cs typeface="Cambria Math" charset="0"/>
                        </a:rPr>
                        <m:t>,</m:t>
                      </m:r>
                      <m:r>
                        <a:rPr lang="en-US" i="1">
                          <a:latin typeface="Cambria Math" panose="02040503050406030204" pitchFamily="18" charset="0"/>
                          <a:ea typeface="Cambria Math" charset="0"/>
                          <a:cs typeface="Cambria Math" charset="0"/>
                        </a:rPr>
                        <m:t>  </m:t>
                      </m:r>
                      <m:sSup>
                        <m:sSupPr>
                          <m:ctrlPr>
                            <a:rPr lang="en-US" i="1">
                              <a:latin typeface="Cambria Math" panose="02040503050406030204" pitchFamily="18" charset="0"/>
                              <a:ea typeface="Cambria Math" charset="0"/>
                              <a:cs typeface="Cambria Math" charset="0"/>
                            </a:rPr>
                          </m:ctrlPr>
                        </m:sSupPr>
                        <m:e>
                          <m:r>
                            <a:rPr lang="en-US" i="1">
                              <a:latin typeface="Cambria Math" panose="02040503050406030204" pitchFamily="18" charset="0"/>
                              <a:ea typeface="Cambria Math" charset="0"/>
                              <a:cs typeface="Cambria Math" charset="0"/>
                            </a:rPr>
                            <m:t>𝑛</m:t>
                          </m:r>
                        </m:e>
                        <m:sup>
                          <m:r>
                            <a:rPr lang="en-US" b="0" i="1" smtClean="0">
                              <a:latin typeface="Cambria Math" panose="02040503050406030204" pitchFamily="18" charset="0"/>
                              <a:ea typeface="Cambria Math" charset="0"/>
                              <a:cs typeface="Cambria Math" charset="0"/>
                            </a:rPr>
                            <m:t> </m:t>
                          </m:r>
                        </m:sup>
                      </m:sSup>
                      <m:r>
                        <a:rPr lang="en-US" i="1">
                          <a:latin typeface="Cambria Math" charset="0"/>
                          <a:ea typeface="Cambria Math" charset="0"/>
                          <a:cs typeface="Cambria Math" charset="0"/>
                        </a:rPr>
                        <m:t>≤</m:t>
                      </m:r>
                      <m:r>
                        <a:rPr lang="en-US" i="1">
                          <a:latin typeface="Cambria Math" charset="0"/>
                          <a:ea typeface="Cambria Math" charset="0"/>
                          <a:cs typeface="Cambria Math" charset="0"/>
                        </a:rPr>
                        <m:t>𝑐</m:t>
                      </m:r>
                    </m:oMath>
                  </m:oMathPara>
                </a14:m>
                <a:endParaRPr lang="en-US" dirty="0"/>
              </a:p>
              <a:p>
                <a:r>
                  <a:rPr lang="en-US" dirty="0">
                    <a:solidFill>
                      <a:schemeClr val="tx1"/>
                    </a:solidFill>
                  </a:rPr>
                  <a:t>That’s not true!!!  What about </a:t>
                </a:r>
                <a14:m>
                  <m:oMath xmlns:m="http://schemas.openxmlformats.org/officeDocument/2006/math">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max</m:t>
                        </m:r>
                      </m:fName>
                      <m:e>
                        <m:r>
                          <a:rPr lang="en-US" i="1">
                            <a:latin typeface="Cambria Math" panose="02040503050406030204" pitchFamily="18"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panose="02040503050406030204" pitchFamily="18" charset="0"/>
                                <a:ea typeface="Cambria Math" charset="0"/>
                                <a:cs typeface="Cambria Math" charset="0"/>
                              </a:rPr>
                              <m:t>𝑛</m:t>
                            </m:r>
                          </m:e>
                          <m:sub>
                            <m:r>
                              <a:rPr lang="en-US" i="1">
                                <a:latin typeface="Cambria Math" panose="02040503050406030204" pitchFamily="18" charset="0"/>
                                <a:ea typeface="Cambria Math" charset="0"/>
                                <a:cs typeface="Cambria Math" charset="0"/>
                              </a:rPr>
                              <m:t>0</m:t>
                            </m:r>
                          </m:sub>
                        </m:sSub>
                        <m:r>
                          <a:rPr lang="en-US" i="1">
                            <a:latin typeface="Cambria Math" panose="02040503050406030204" pitchFamily="18" charset="0"/>
                            <a:ea typeface="Cambria Math" charset="0"/>
                            <a:cs typeface="Cambria Math" charset="0"/>
                          </a:rPr>
                          <m:t>,</m:t>
                        </m:r>
                        <m:r>
                          <a:rPr lang="en-US" i="1">
                            <a:latin typeface="Cambria Math" panose="02040503050406030204" pitchFamily="18" charset="0"/>
                            <a:ea typeface="Cambria Math" charset="0"/>
                            <a:cs typeface="Cambria Math" charset="0"/>
                          </a:rPr>
                          <m:t>𝑐</m:t>
                        </m:r>
                        <m:r>
                          <a:rPr lang="en-US" i="1">
                            <a:latin typeface="Cambria Math" panose="02040503050406030204" pitchFamily="18" charset="0"/>
                            <a:ea typeface="Cambria Math" charset="0"/>
                            <a:cs typeface="Cambria Math" charset="0"/>
                          </a:rPr>
                          <m:t>+1)</m:t>
                        </m:r>
                      </m:e>
                    </m:func>
                  </m:oMath>
                </a14:m>
                <a:r>
                  <a:rPr lang="en-US" dirty="0">
                    <a:solidFill>
                      <a:schemeClr val="tx1"/>
                    </a:solidFill>
                  </a:rPr>
                  <a:t>?</a:t>
                </a:r>
              </a:p>
              <a:p>
                <a:pPr lvl="1"/>
                <a:r>
                  <a:rPr lang="en-US" dirty="0"/>
                  <a:t>Then </a:t>
                </a:r>
                <a14:m>
                  <m:oMath xmlns:m="http://schemas.openxmlformats.org/officeDocument/2006/math">
                    <m:r>
                      <a:rPr lang="en-US" i="1">
                        <a:latin typeface="Cambria Math" charset="0"/>
                        <a:ea typeface="Cambria Math" charset="0"/>
                        <a:cs typeface="Cambria Math" charset="0"/>
                      </a:rPr>
                      <m:t>𝑛</m:t>
                    </m:r>
                    <m:r>
                      <a:rPr lang="en-US"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𝑛</m:t>
                        </m:r>
                      </m:e>
                      <m:sub>
                        <m:r>
                          <a:rPr lang="en-US" i="1">
                            <a:latin typeface="Cambria Math" charset="0"/>
                            <a:ea typeface="Cambria Math" charset="0"/>
                            <a:cs typeface="Cambria Math" charset="0"/>
                          </a:rPr>
                          <m:t>0</m:t>
                        </m:r>
                      </m:sub>
                    </m:sSub>
                  </m:oMath>
                </a14:m>
                <a:r>
                  <a:rPr lang="en-US" dirty="0">
                    <a:solidFill>
                      <a:schemeClr val="tx1"/>
                    </a:solidFill>
                  </a:rPr>
                  <a:t>, but </a:t>
                </a:r>
                <a14:m>
                  <m:oMath xmlns:m="http://schemas.openxmlformats.org/officeDocument/2006/math">
                    <m:sSup>
                      <m:sSupPr>
                        <m:ctrlPr>
                          <a:rPr lang="en-US" i="1">
                            <a:latin typeface="Cambria Math" panose="02040503050406030204" pitchFamily="18" charset="0"/>
                            <a:ea typeface="Cambria Math" charset="0"/>
                            <a:cs typeface="Cambria Math" charset="0"/>
                          </a:rPr>
                        </m:ctrlPr>
                      </m:sSupPr>
                      <m:e>
                        <m:r>
                          <a:rPr lang="en-US" i="1">
                            <a:latin typeface="Cambria Math" panose="02040503050406030204" pitchFamily="18" charset="0"/>
                            <a:ea typeface="Cambria Math" charset="0"/>
                            <a:cs typeface="Cambria Math" charset="0"/>
                          </a:rPr>
                          <m:t>𝑛</m:t>
                        </m:r>
                      </m:e>
                      <m:sup>
                        <m:r>
                          <a:rPr lang="en-US" i="1">
                            <a:latin typeface="Cambria Math" panose="02040503050406030204" pitchFamily="18" charset="0"/>
                            <a:ea typeface="Cambria Math" charset="0"/>
                            <a:cs typeface="Cambria Math" charset="0"/>
                          </a:rPr>
                          <m:t> </m:t>
                        </m:r>
                      </m:sup>
                    </m:sSup>
                    <m:r>
                      <a:rPr lang="en-US" i="1">
                        <a:latin typeface="Cambria Math" panose="02040503050406030204" pitchFamily="18" charset="0"/>
                        <a:ea typeface="Cambria Math" charset="0"/>
                        <a:cs typeface="Cambria Math" charset="0"/>
                      </a:rPr>
                      <m:t>&gt;</m:t>
                    </m:r>
                    <m:r>
                      <a:rPr lang="en-US" i="1">
                        <a:latin typeface="Cambria Math" charset="0"/>
                        <a:ea typeface="Cambria Math" charset="0"/>
                        <a:cs typeface="Cambria Math" charset="0"/>
                      </a:rPr>
                      <m:t>𝑐</m:t>
                    </m:r>
                  </m:oMath>
                </a14:m>
                <a:r>
                  <a:rPr lang="en-US" dirty="0"/>
                  <a:t>.</a:t>
                </a:r>
              </a:p>
              <a:p>
                <a:r>
                  <a:rPr lang="en-US" dirty="0"/>
                  <a:t>Contradiction!</a:t>
                </a:r>
              </a:p>
              <a:p>
                <a:pPr lvl="1"/>
                <a:endParaRPr lang="en-US" dirty="0">
                  <a:solidFill>
                    <a:schemeClr val="tx1"/>
                  </a:solidFill>
                </a:endParaRPr>
              </a:p>
              <a:p>
                <a:endParaRPr lang="en-US" dirty="0"/>
              </a:p>
            </p:txBody>
          </p:sp>
        </mc:Choice>
        <mc:Fallback xmlns="">
          <p:sp>
            <p:nvSpPr>
              <p:cNvPr id="3" name="Content Placeholder 2">
                <a:extLst>
                  <a:ext uri="{FF2B5EF4-FFF2-40B4-BE49-F238E27FC236}">
                    <a16:creationId xmlns:a16="http://schemas.microsoft.com/office/drawing/2014/main" id="{61DF4F82-641C-0A41-B5FD-5C64D354C0EB}"/>
                  </a:ext>
                </a:extLst>
              </p:cNvPr>
              <p:cNvSpPr>
                <a:spLocks noGrp="1" noRot="1" noChangeAspect="1" noMove="1" noResize="1" noEditPoints="1" noAdjustHandles="1" noChangeArrowheads="1" noChangeShapeType="1" noTextEdit="1"/>
              </p:cNvSpPr>
              <p:nvPr>
                <p:ph idx="1"/>
              </p:nvPr>
            </p:nvSpPr>
            <p:spPr>
              <a:xfrm>
                <a:off x="628650" y="1825624"/>
                <a:ext cx="7886700" cy="4771945"/>
              </a:xfrm>
              <a:blipFill>
                <a:blip r:embed="rId3"/>
                <a:stretch>
                  <a:fillRect l="-1447" t="-2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FDEEDE8-CEAA-9542-8476-5CDBD7143621}"/>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b="0" i="1" smtClean="0">
                          <a:solidFill>
                            <a:schemeClr val="accent4"/>
                          </a:solidFill>
                          <a:latin typeface="Cambria Math" panose="02040503050406030204" pitchFamily="18" charset="0"/>
                          <a:ea typeface="Cambria Math" charset="0"/>
                          <a:cs typeface="Cambria Math" charset="0"/>
                        </a:rPr>
                        <m:t>&gt;0</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4" name="Rectangle 3">
                <a:extLst>
                  <a:ext uri="{FF2B5EF4-FFF2-40B4-BE49-F238E27FC236}">
                    <a16:creationId xmlns:a16="http://schemas.microsoft.com/office/drawing/2014/main" id="{BFDEEDE8-CEAA-9542-8476-5CDBD7143621}"/>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4"/>
                <a:stretch>
                  <a:fillRect b="-2308"/>
                </a:stretch>
              </a:blipFill>
            </p:spPr>
            <p:txBody>
              <a:bodyPr/>
              <a:lstStyle/>
              <a:p>
                <a:r>
                  <a:rPr lang="en-US">
                    <a:noFill/>
                  </a:rPr>
                  <a:t> </a:t>
                </a:r>
              </a:p>
            </p:txBody>
          </p:sp>
        </mc:Fallback>
      </mc:AlternateContent>
    </p:spTree>
    <p:extLst>
      <p:ext uri="{BB962C8B-B14F-4D97-AF65-F5344CB8AC3E}">
        <p14:creationId xmlns:p14="http://schemas.microsoft.com/office/powerpoint/2010/main" val="41836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 from examples</a:t>
            </a:r>
          </a:p>
        </p:txBody>
      </p:sp>
      <p:sp>
        <p:nvSpPr>
          <p:cNvPr id="3" name="Content Placeholder 2"/>
          <p:cNvSpPr>
            <a:spLocks noGrp="1"/>
          </p:cNvSpPr>
          <p:nvPr>
            <p:ph idx="1"/>
          </p:nvPr>
        </p:nvSpPr>
        <p:spPr/>
        <p:txBody>
          <a:bodyPr/>
          <a:lstStyle/>
          <a:p>
            <a:r>
              <a:rPr lang="en-US" dirty="0"/>
              <a:t>To prove T(n) = O(g(n)), you have to come up with c and n</a:t>
            </a:r>
            <a:r>
              <a:rPr lang="en-US" baseline="-25000" dirty="0"/>
              <a:t>0</a:t>
            </a:r>
            <a:r>
              <a:rPr lang="en-US" dirty="0"/>
              <a:t> so that the definition is satisfied.</a:t>
            </a:r>
          </a:p>
          <a:p>
            <a:endParaRPr lang="en-US" dirty="0"/>
          </a:p>
          <a:p>
            <a:r>
              <a:rPr lang="en-US" dirty="0"/>
              <a:t>To prove T(n) is </a:t>
            </a:r>
            <a:r>
              <a:rPr lang="en-US" dirty="0">
                <a:solidFill>
                  <a:srgbClr val="DE6769"/>
                </a:solidFill>
              </a:rPr>
              <a:t>NOT</a:t>
            </a:r>
            <a:r>
              <a:rPr lang="en-US" dirty="0"/>
              <a:t> O(g(n)), one way is </a:t>
            </a:r>
            <a:r>
              <a:rPr lang="en-US" b="1" dirty="0"/>
              <a:t>proof by contradiction</a:t>
            </a:r>
            <a:r>
              <a:rPr lang="en-US" dirty="0"/>
              <a:t>:</a:t>
            </a:r>
          </a:p>
          <a:p>
            <a:pPr lvl="1"/>
            <a:r>
              <a:rPr lang="en-US" dirty="0">
                <a:solidFill>
                  <a:schemeClr val="accent4"/>
                </a:solidFill>
              </a:rPr>
              <a:t>Suppose (to get a contradiction) that someone gives you a c and an n</a:t>
            </a:r>
            <a:r>
              <a:rPr lang="en-US" baseline="-25000" dirty="0">
                <a:solidFill>
                  <a:schemeClr val="accent4"/>
                </a:solidFill>
              </a:rPr>
              <a:t>0</a:t>
            </a:r>
            <a:r>
              <a:rPr lang="en-US" dirty="0">
                <a:solidFill>
                  <a:schemeClr val="accent4"/>
                </a:solidFill>
              </a:rPr>
              <a:t> so that the definition </a:t>
            </a:r>
            <a:r>
              <a:rPr lang="en-US" b="1" i="1" dirty="0">
                <a:solidFill>
                  <a:schemeClr val="accent4"/>
                </a:solidFill>
              </a:rPr>
              <a:t>is</a:t>
            </a:r>
            <a:r>
              <a:rPr lang="en-US" dirty="0">
                <a:solidFill>
                  <a:schemeClr val="accent4"/>
                </a:solidFill>
              </a:rPr>
              <a:t> satisfied.</a:t>
            </a:r>
          </a:p>
          <a:p>
            <a:pPr lvl="1"/>
            <a:r>
              <a:rPr lang="en-US" dirty="0">
                <a:solidFill>
                  <a:schemeClr val="accent4"/>
                </a:solidFill>
              </a:rPr>
              <a:t>Show that this someone must be lying to you by deriving a contradiction.</a:t>
            </a:r>
          </a:p>
        </p:txBody>
      </p:sp>
    </p:spTree>
    <p:extLst>
      <p:ext uri="{BB962C8B-B14F-4D97-AF65-F5344CB8AC3E}">
        <p14:creationId xmlns:p14="http://schemas.microsoft.com/office/powerpoint/2010/main" val="327594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5C434-C1BD-B148-83E0-8A7D18D38F4A}"/>
              </a:ext>
            </a:extLst>
          </p:cNvPr>
          <p:cNvSpPr>
            <a:spLocks noGrp="1"/>
          </p:cNvSpPr>
          <p:nvPr>
            <p:ph type="title"/>
          </p:nvPr>
        </p:nvSpPr>
        <p:spPr>
          <a:xfrm>
            <a:off x="547627" y="222270"/>
            <a:ext cx="7886700" cy="1325563"/>
          </a:xfrm>
        </p:spPr>
        <p:txBody>
          <a:bodyPr/>
          <a:lstStyle/>
          <a:p>
            <a:r>
              <a:rPr lang="en-US" dirty="0"/>
              <a:t>Another example: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4F7C83-D4BD-FA47-8E70-496D794D62A1}"/>
                  </a:ext>
                </a:extLst>
              </p:cNvPr>
              <p:cNvSpPr>
                <a:spLocks noGrp="1"/>
              </p:cNvSpPr>
              <p:nvPr>
                <p:ph idx="1"/>
              </p:nvPr>
            </p:nvSpPr>
            <p:spPr>
              <a:xfrm>
                <a:off x="640225" y="1547833"/>
                <a:ext cx="8249132" cy="5211782"/>
              </a:xfrm>
            </p:spPr>
            <p:txBody>
              <a:bodyPr>
                <a:normAutofit/>
              </a:bodyPr>
              <a:lstStyle/>
              <a:p>
                <a:r>
                  <a:rPr lang="en-US" dirty="0"/>
                  <a:t>Suppose the p(n) is a polynomial of degree k:</a:t>
                </a:r>
              </a:p>
              <a:p>
                <a:pPr marL="0" indent="0" algn="ctr">
                  <a:buNone/>
                </a:pPr>
                <a14:m>
                  <m:oMath xmlns:m="http://schemas.openxmlformats.org/officeDocument/2006/math">
                    <m:r>
                      <a:rPr lang="en-US" b="0" i="1" smtClean="0">
                        <a:solidFill>
                          <a:schemeClr val="accent4"/>
                        </a:solidFill>
                        <a:latin typeface="Cambria Math" panose="02040503050406030204" pitchFamily="18" charset="0"/>
                      </a:rPr>
                      <m:t>𝑝</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panose="02040503050406030204" pitchFamily="18" charset="0"/>
                          </a:rPr>
                          <m:t>𝑛</m:t>
                        </m:r>
                      </m:e>
                    </m:d>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0</m:t>
                        </m:r>
                      </m:sub>
                    </m:sSub>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1</m:t>
                        </m:r>
                      </m:sub>
                    </m:sSub>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2</m:t>
                        </m:r>
                      </m:sub>
                    </m:sSub>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2</m:t>
                        </m:r>
                      </m:sup>
                    </m:sSup>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𝑘</m:t>
                        </m:r>
                      </m:sub>
                    </m:sSub>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sup>
                    </m:sSup>
                  </m:oMath>
                </a14:m>
                <a:r>
                  <a:rPr lang="en-US" dirty="0">
                    <a:solidFill>
                      <a:schemeClr val="accent4"/>
                    </a:solidFill>
                  </a:rPr>
                  <a:t> </a:t>
                </a:r>
              </a:p>
              <a:p>
                <a:r>
                  <a:rPr lang="en-US" dirty="0"/>
                  <a:t>Then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sup>
                        </m:sSup>
                      </m:e>
                    </m:d>
                  </m:oMath>
                </a14:m>
                <a:endParaRPr lang="en-US" dirty="0"/>
              </a:p>
              <a:p>
                <a:r>
                  <a:rPr lang="en-US" dirty="0"/>
                  <a:t>Proof:</a:t>
                </a:r>
              </a:p>
              <a:p>
                <a:pPr lvl="1"/>
                <a:r>
                  <a:rPr lang="en-US" dirty="0">
                    <a:solidFill>
                      <a:schemeClr val="accent4"/>
                    </a:solidFill>
                  </a:rPr>
                  <a:t>Choose </a:t>
                </a:r>
                <a14:m>
                  <m:oMath xmlns:m="http://schemas.openxmlformats.org/officeDocument/2006/math">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𝑛</m:t>
                        </m:r>
                      </m:e>
                      <m:sub>
                        <m:r>
                          <a:rPr lang="en-US" b="0" i="1" smtClean="0">
                            <a:solidFill>
                              <a:schemeClr val="accent4"/>
                            </a:solidFill>
                            <a:latin typeface="Cambria Math" panose="02040503050406030204" pitchFamily="18" charset="0"/>
                          </a:rPr>
                          <m:t>0</m:t>
                        </m:r>
                      </m:sub>
                    </m:sSub>
                    <m:r>
                      <a:rPr lang="en-US" b="0" i="1" smtClean="0">
                        <a:solidFill>
                          <a:schemeClr val="accent4"/>
                        </a:solidFill>
                        <a:latin typeface="Cambria Math" panose="02040503050406030204" pitchFamily="18" charset="0"/>
                      </a:rPr>
                      <m:t>=1.</m:t>
                    </m:r>
                  </m:oMath>
                </a14:m>
                <a:endParaRPr lang="en-US" dirty="0">
                  <a:solidFill>
                    <a:schemeClr val="accent4"/>
                  </a:solidFill>
                </a:endParaRPr>
              </a:p>
              <a:p>
                <a:pPr lvl="1"/>
                <a:r>
                  <a:rPr lang="en-US" dirty="0">
                    <a:solidFill>
                      <a:schemeClr val="accent4"/>
                    </a:solidFill>
                  </a:rPr>
                  <a:t>Choose </a:t>
                </a:r>
                <a14:m>
                  <m:oMath xmlns:m="http://schemas.openxmlformats.org/officeDocument/2006/math">
                    <m:r>
                      <a:rPr lang="en-US" i="1">
                        <a:solidFill>
                          <a:schemeClr val="accent4"/>
                        </a:solidFill>
                        <a:latin typeface="Cambria Math" panose="02040503050406030204" pitchFamily="18" charset="0"/>
                      </a:rPr>
                      <m:t>𝑐</m:t>
                    </m:r>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0</m:t>
                            </m:r>
                          </m:sub>
                        </m:sSub>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1</m:t>
                            </m:r>
                          </m:sub>
                        </m:sSub>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𝑘</m:t>
                            </m:r>
                          </m:sub>
                        </m:sSub>
                      </m:e>
                    </m:d>
                  </m:oMath>
                </a14:m>
                <a:r>
                  <a:rPr lang="en-US" dirty="0">
                    <a:solidFill>
                      <a:schemeClr val="accent4"/>
                    </a:solidFill>
                  </a:rPr>
                  <a:t> </a:t>
                </a:r>
              </a:p>
              <a:p>
                <a:pPr lvl="1"/>
                <a:r>
                  <a:rPr lang="en-US" dirty="0">
                    <a:solidFill>
                      <a:schemeClr val="accent4"/>
                    </a:solidFill>
                  </a:rPr>
                  <a:t>Then for all </a:t>
                </a:r>
                <a14:m>
                  <m:oMath xmlns:m="http://schemas.openxmlformats.org/officeDocument/2006/math">
                    <m:r>
                      <a:rPr lang="en-US" i="1">
                        <a:solidFill>
                          <a:schemeClr val="accent4"/>
                        </a:solidFill>
                        <a:latin typeface="Cambria Math" panose="02040503050406030204" pitchFamily="18" charset="0"/>
                      </a:rPr>
                      <m:t>𝑛</m:t>
                    </m:r>
                    <m:r>
                      <a:rPr lang="en-US" i="1">
                        <a:solidFill>
                          <a:schemeClr val="accent4"/>
                        </a:solidFill>
                        <a:latin typeface="Cambria Math" panose="02040503050406030204" pitchFamily="18" charset="0"/>
                      </a:rPr>
                      <m:t>≥</m:t>
                    </m:r>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𝑛</m:t>
                        </m:r>
                      </m:e>
                      <m:sub>
                        <m:r>
                          <a:rPr lang="en-US" i="1">
                            <a:solidFill>
                              <a:schemeClr val="accent4"/>
                            </a:solidFill>
                            <a:latin typeface="Cambria Math" panose="02040503050406030204" pitchFamily="18" charset="0"/>
                          </a:rPr>
                          <m:t>0</m:t>
                        </m:r>
                      </m:sub>
                    </m:sSub>
                  </m:oMath>
                </a14:m>
                <a:r>
                  <a:rPr lang="en-US" dirty="0">
                    <a:solidFill>
                      <a:schemeClr val="accent4"/>
                    </a:solidFill>
                  </a:rPr>
                  <a:t>:</a:t>
                </a:r>
              </a:p>
              <a:p>
                <a:pPr lvl="1"/>
                <a14:m>
                  <m:oMath xmlns:m="http://schemas.openxmlformats.org/officeDocument/2006/math">
                    <m:r>
                      <a:rPr lang="en-US" i="1">
                        <a:solidFill>
                          <a:schemeClr val="accent4"/>
                        </a:solidFill>
                        <a:latin typeface="Cambria Math" panose="02040503050406030204" pitchFamily="18" charset="0"/>
                      </a:rPr>
                      <m:t>𝑝</m:t>
                    </m:r>
                    <m:d>
                      <m:dPr>
                        <m:ctrlPr>
                          <a:rPr lang="en-US" i="1">
                            <a:solidFill>
                              <a:schemeClr val="accent4"/>
                            </a:solidFill>
                            <a:latin typeface="Cambria Math" panose="02040503050406030204" pitchFamily="18" charset="0"/>
                          </a:rPr>
                        </m:ctrlPr>
                      </m:dPr>
                      <m:e>
                        <m:r>
                          <a:rPr lang="en-US" i="1">
                            <a:solidFill>
                              <a:schemeClr val="accent4"/>
                            </a:solidFill>
                            <a:latin typeface="Cambria Math" panose="02040503050406030204" pitchFamily="18" charset="0"/>
                          </a:rPr>
                          <m:t>𝑛</m:t>
                        </m:r>
                      </m:e>
                    </m:d>
                    <m:r>
                      <a:rPr lang="en-US" b="0" i="1" smtClean="0">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r>
                          <a:rPr lang="en-US" i="1">
                            <a:solidFill>
                              <a:schemeClr val="accent4"/>
                            </a:solidFill>
                            <a:latin typeface="Cambria Math" panose="02040503050406030204" pitchFamily="18" charset="0"/>
                          </a:rPr>
                          <m:t>𝑝</m:t>
                        </m:r>
                        <m:d>
                          <m:dPr>
                            <m:ctrlPr>
                              <a:rPr lang="en-US" i="1">
                                <a:solidFill>
                                  <a:schemeClr val="accent4"/>
                                </a:solidFill>
                                <a:latin typeface="Cambria Math" panose="02040503050406030204" pitchFamily="18" charset="0"/>
                              </a:rPr>
                            </m:ctrlPr>
                          </m:dPr>
                          <m:e>
                            <m:r>
                              <a:rPr lang="en-US" i="1">
                                <a:solidFill>
                                  <a:schemeClr val="accent4"/>
                                </a:solidFill>
                                <a:latin typeface="Cambria Math" panose="02040503050406030204" pitchFamily="18" charset="0"/>
                              </a:rPr>
                              <m:t>𝑛</m:t>
                            </m:r>
                          </m:e>
                        </m:d>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0</m:t>
                            </m:r>
                          </m:sub>
                        </m:sSub>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1</m:t>
                            </m:r>
                          </m:sub>
                        </m:sSub>
                      </m:e>
                    </m:d>
                    <m:r>
                      <a:rPr lang="en-US" i="1">
                        <a:solidFill>
                          <a:schemeClr val="accent4"/>
                        </a:solidFill>
                        <a:latin typeface="Cambria Math" panose="02040503050406030204" pitchFamily="18" charset="0"/>
                      </a:rPr>
                      <m:t>𝑛</m:t>
                    </m:r>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𝑘</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oMath>
                </a14:m>
                <a:endParaRPr lang="en-US" dirty="0">
                  <a:solidFill>
                    <a:schemeClr val="accent4"/>
                  </a:solidFill>
                </a:endParaRPr>
              </a:p>
              <a:p>
                <a:pPr lvl="1"/>
                <a14:m>
                  <m:oMath xmlns:m="http://schemas.openxmlformats.org/officeDocument/2006/math">
                    <m:r>
                      <a:rPr lang="en-US" i="1">
                        <a:solidFill>
                          <a:schemeClr val="accent4"/>
                        </a:solidFill>
                        <a:latin typeface="Cambria Math" panose="02040503050406030204" pitchFamily="18" charset="0"/>
                      </a:rPr>
                      <m:t>                           </m:t>
                    </m:r>
                    <m:r>
                      <a:rPr lang="en-US" b="0" i="1" smtClean="0">
                        <a:solidFill>
                          <a:schemeClr val="accent4"/>
                        </a:solidFill>
                        <a:latin typeface="Cambria Math" panose="02040503050406030204" pitchFamily="18" charset="0"/>
                      </a:rPr>
                      <m:t> </m:t>
                    </m:r>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0</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1</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𝑘</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oMath>
                </a14:m>
                <a:endParaRPr lang="en-US" dirty="0">
                  <a:solidFill>
                    <a:schemeClr val="accent4"/>
                  </a:solidFill>
                </a:endParaRPr>
              </a:p>
              <a:p>
                <a:pPr lvl="1"/>
                <a14:m>
                  <m:oMath xmlns:m="http://schemas.openxmlformats.org/officeDocument/2006/math">
                    <m:r>
                      <a:rPr lang="en-US" i="1">
                        <a:solidFill>
                          <a:schemeClr val="accent4"/>
                        </a:solidFill>
                        <a:latin typeface="Cambria Math" panose="02040503050406030204" pitchFamily="18" charset="0"/>
                      </a:rPr>
                      <m:t>                            =</m:t>
                    </m:r>
                    <m:r>
                      <a:rPr lang="en-US" i="1">
                        <a:solidFill>
                          <a:schemeClr val="accent4"/>
                        </a:solidFill>
                        <a:latin typeface="Cambria Math" panose="02040503050406030204" pitchFamily="18" charset="0"/>
                      </a:rPr>
                      <m:t>𝑐</m:t>
                    </m:r>
                    <m:r>
                      <a:rPr lang="en-US" i="1">
                        <a:solidFill>
                          <a:schemeClr val="accent4"/>
                        </a:solidFill>
                        <a:latin typeface="Cambria Math" panose="02040503050406030204" pitchFamily="18" charset="0"/>
                      </a:rPr>
                      <m:t>⋅</m:t>
                    </m:r>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oMath>
                </a14:m>
                <a:endParaRPr lang="en-US" dirty="0">
                  <a:solidFill>
                    <a:schemeClr val="accent4"/>
                  </a:solidFill>
                </a:endParaRPr>
              </a:p>
              <a:p>
                <a:pPr lvl="1"/>
                <a:endParaRPr lang="en-US" dirty="0"/>
              </a:p>
            </p:txBody>
          </p:sp>
        </mc:Choice>
        <mc:Fallback xmlns="">
          <p:sp>
            <p:nvSpPr>
              <p:cNvPr id="3" name="Content Placeholder 2">
                <a:extLst>
                  <a:ext uri="{FF2B5EF4-FFF2-40B4-BE49-F238E27FC236}">
                    <a16:creationId xmlns:a16="http://schemas.microsoft.com/office/drawing/2014/main" id="{9C4F7C83-D4BD-FA47-8E70-496D794D62A1}"/>
                  </a:ext>
                </a:extLst>
              </p:cNvPr>
              <p:cNvSpPr>
                <a:spLocks noGrp="1" noRot="1" noChangeAspect="1" noMove="1" noResize="1" noEditPoints="1" noAdjustHandles="1" noChangeArrowheads="1" noChangeShapeType="1" noTextEdit="1"/>
              </p:cNvSpPr>
              <p:nvPr>
                <p:ph idx="1"/>
              </p:nvPr>
            </p:nvSpPr>
            <p:spPr>
              <a:xfrm>
                <a:off x="640225" y="1547833"/>
                <a:ext cx="8249132" cy="5211782"/>
              </a:xfrm>
              <a:blipFill>
                <a:blip r:embed="rId2"/>
                <a:stretch>
                  <a:fillRect l="-1229" t="-194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0CDC629-13A1-7D49-AC33-26341CD9D920}"/>
              </a:ext>
            </a:extLst>
          </p:cNvPr>
          <p:cNvSpPr txBox="1"/>
          <p:nvPr/>
        </p:nvSpPr>
        <p:spPr>
          <a:xfrm>
            <a:off x="7454093" y="4053603"/>
            <a:ext cx="1354238" cy="523220"/>
          </a:xfrm>
          <a:prstGeom prst="rect">
            <a:avLst/>
          </a:prstGeom>
          <a:noFill/>
        </p:spPr>
        <p:txBody>
          <a:bodyPr wrap="square" rtlCol="0">
            <a:spAutoFit/>
          </a:bodyPr>
          <a:lstStyle/>
          <a:p>
            <a:r>
              <a:rPr lang="en-US" sz="1400" dirty="0">
                <a:solidFill>
                  <a:srgbClr val="DE6769"/>
                </a:solidFill>
              </a:rPr>
              <a:t>Triangle inequality!</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814947F-78AD-0C44-A2E7-53C56ADE9C6D}"/>
                  </a:ext>
                </a:extLst>
              </p:cNvPr>
              <p:cNvSpPr txBox="1"/>
              <p:nvPr/>
            </p:nvSpPr>
            <p:spPr>
              <a:xfrm>
                <a:off x="7535119" y="5696673"/>
                <a:ext cx="1354238" cy="527004"/>
              </a:xfrm>
              <a:prstGeom prst="rect">
                <a:avLst/>
              </a:prstGeom>
              <a:noFill/>
            </p:spPr>
            <p:txBody>
              <a:bodyPr wrap="square" rtlCol="0">
                <a:spAutoFit/>
              </a:bodyPr>
              <a:lstStyle/>
              <a:p>
                <a:r>
                  <a:rPr lang="en-US" sz="1400" dirty="0">
                    <a:solidFill>
                      <a:srgbClr val="DE6769"/>
                    </a:solidFill>
                  </a:rPr>
                  <a:t>Because </a:t>
                </a:r>
                <a14:m>
                  <m:oMath xmlns:m="http://schemas.openxmlformats.org/officeDocument/2006/math">
                    <m:r>
                      <a:rPr lang="en-US" sz="1400" i="1">
                        <a:solidFill>
                          <a:srgbClr val="DE6769"/>
                        </a:solidFill>
                        <a:latin typeface="Cambria Math" panose="02040503050406030204" pitchFamily="18" charset="0"/>
                      </a:rPr>
                      <m:t>𝑛</m:t>
                    </m:r>
                    <m:r>
                      <a:rPr lang="en-US" sz="1400" b="0" i="1" smtClean="0">
                        <a:solidFill>
                          <a:srgbClr val="DE6769"/>
                        </a:solidFill>
                        <a:latin typeface="Cambria Math" panose="02040503050406030204" pitchFamily="18" charset="0"/>
                      </a:rPr>
                      <m:t>≤</m:t>
                    </m:r>
                    <m:sSup>
                      <m:sSupPr>
                        <m:ctrlPr>
                          <a:rPr lang="en-US" sz="1400" b="0" i="1" smtClean="0">
                            <a:solidFill>
                              <a:srgbClr val="DE6769"/>
                            </a:solidFill>
                            <a:latin typeface="Cambria Math" panose="02040503050406030204" pitchFamily="18" charset="0"/>
                          </a:rPr>
                        </m:ctrlPr>
                      </m:sSupPr>
                      <m:e>
                        <m:r>
                          <a:rPr lang="en-US" sz="1400" b="0" i="1" smtClean="0">
                            <a:solidFill>
                              <a:srgbClr val="DE6769"/>
                            </a:solidFill>
                            <a:latin typeface="Cambria Math" panose="02040503050406030204" pitchFamily="18" charset="0"/>
                          </a:rPr>
                          <m:t>𝑛</m:t>
                        </m:r>
                      </m:e>
                      <m:sup>
                        <m:r>
                          <a:rPr lang="en-US" sz="1400" b="0" i="1" smtClean="0">
                            <a:solidFill>
                              <a:srgbClr val="DE6769"/>
                            </a:solidFill>
                            <a:latin typeface="Cambria Math" panose="02040503050406030204" pitchFamily="18" charset="0"/>
                          </a:rPr>
                          <m:t>𝑘</m:t>
                        </m:r>
                      </m:sup>
                    </m:sSup>
                  </m:oMath>
                </a14:m>
                <a:r>
                  <a:rPr lang="en-US" sz="1400" dirty="0">
                    <a:solidFill>
                      <a:srgbClr val="DE6769"/>
                    </a:solidFill>
                  </a:rPr>
                  <a:t> for </a:t>
                </a:r>
                <a14:m>
                  <m:oMath xmlns:m="http://schemas.openxmlformats.org/officeDocument/2006/math">
                    <m:r>
                      <a:rPr lang="en-US" sz="1400" i="1">
                        <a:solidFill>
                          <a:srgbClr val="DE6769"/>
                        </a:solidFill>
                        <a:latin typeface="Cambria Math" panose="02040503050406030204" pitchFamily="18" charset="0"/>
                      </a:rPr>
                      <m:t>𝑛</m:t>
                    </m:r>
                    <m:r>
                      <a:rPr lang="en-US" sz="1400" b="0" i="1" smtClean="0">
                        <a:solidFill>
                          <a:srgbClr val="DE6769"/>
                        </a:solidFill>
                        <a:latin typeface="Cambria Math" panose="02040503050406030204" pitchFamily="18" charset="0"/>
                      </a:rPr>
                      <m:t>≥</m:t>
                    </m:r>
                    <m:sSub>
                      <m:sSubPr>
                        <m:ctrlPr>
                          <a:rPr lang="en-US" sz="1400" b="0" i="1" smtClean="0">
                            <a:solidFill>
                              <a:srgbClr val="DE6769"/>
                            </a:solidFill>
                            <a:latin typeface="Cambria Math" panose="02040503050406030204" pitchFamily="18" charset="0"/>
                          </a:rPr>
                        </m:ctrlPr>
                      </m:sSubPr>
                      <m:e>
                        <m:r>
                          <a:rPr lang="en-US" sz="1400" b="0" i="1" smtClean="0">
                            <a:solidFill>
                              <a:srgbClr val="DE6769"/>
                            </a:solidFill>
                            <a:latin typeface="Cambria Math" panose="02040503050406030204" pitchFamily="18" charset="0"/>
                          </a:rPr>
                          <m:t>𝑛</m:t>
                        </m:r>
                      </m:e>
                      <m:sub>
                        <m:r>
                          <a:rPr lang="en-US" sz="1400" b="0" i="1" smtClean="0">
                            <a:solidFill>
                              <a:srgbClr val="DE6769"/>
                            </a:solidFill>
                            <a:latin typeface="Cambria Math" panose="02040503050406030204" pitchFamily="18" charset="0"/>
                          </a:rPr>
                          <m:t>0</m:t>
                        </m:r>
                      </m:sub>
                    </m:sSub>
                    <m:r>
                      <a:rPr lang="en-US" sz="1400" b="0" i="1" smtClean="0">
                        <a:solidFill>
                          <a:srgbClr val="DE6769"/>
                        </a:solidFill>
                        <a:latin typeface="Cambria Math" panose="02040503050406030204" pitchFamily="18" charset="0"/>
                      </a:rPr>
                      <m:t>≥1.</m:t>
                    </m:r>
                  </m:oMath>
                </a14:m>
                <a:endParaRPr lang="en-US" sz="1400" dirty="0">
                  <a:solidFill>
                    <a:srgbClr val="DE6769"/>
                  </a:solidFill>
                </a:endParaRPr>
              </a:p>
            </p:txBody>
          </p:sp>
        </mc:Choice>
        <mc:Fallback xmlns="">
          <p:sp>
            <p:nvSpPr>
              <p:cNvPr id="14" name="TextBox 13">
                <a:extLst>
                  <a:ext uri="{FF2B5EF4-FFF2-40B4-BE49-F238E27FC236}">
                    <a16:creationId xmlns:a16="http://schemas.microsoft.com/office/drawing/2014/main" id="{9814947F-78AD-0C44-A2E7-53C56ADE9C6D}"/>
                  </a:ext>
                </a:extLst>
              </p:cNvPr>
              <p:cNvSpPr txBox="1">
                <a:spLocks noRot="1" noChangeAspect="1" noMove="1" noResize="1" noEditPoints="1" noAdjustHandles="1" noChangeArrowheads="1" noChangeShapeType="1" noTextEdit="1"/>
              </p:cNvSpPr>
              <p:nvPr/>
            </p:nvSpPr>
            <p:spPr>
              <a:xfrm>
                <a:off x="7535119" y="5696673"/>
                <a:ext cx="1354238" cy="527004"/>
              </a:xfrm>
              <a:prstGeom prst="rect">
                <a:avLst/>
              </a:prstGeom>
              <a:blipFill>
                <a:blip r:embed="rId3"/>
                <a:stretch>
                  <a:fillRect l="-926" b="-9524"/>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50AE2958-C633-F14B-BA82-E9E0847BF7BC}"/>
              </a:ext>
            </a:extLst>
          </p:cNvPr>
          <p:cNvSpPr txBox="1"/>
          <p:nvPr/>
        </p:nvSpPr>
        <p:spPr>
          <a:xfrm>
            <a:off x="4921169" y="5960175"/>
            <a:ext cx="1354238" cy="307777"/>
          </a:xfrm>
          <a:prstGeom prst="rect">
            <a:avLst/>
          </a:prstGeom>
          <a:noFill/>
        </p:spPr>
        <p:txBody>
          <a:bodyPr wrap="square" rtlCol="0">
            <a:spAutoFit/>
          </a:bodyPr>
          <a:lstStyle/>
          <a:p>
            <a:r>
              <a:rPr lang="en-US" sz="1400" dirty="0">
                <a:solidFill>
                  <a:srgbClr val="DE6769"/>
                </a:solidFill>
              </a:rPr>
              <a:t>Definition of c</a:t>
            </a:r>
          </a:p>
        </p:txBody>
      </p:sp>
      <p:cxnSp>
        <p:nvCxnSpPr>
          <p:cNvPr id="17" name="Straight Connector 16">
            <a:extLst>
              <a:ext uri="{FF2B5EF4-FFF2-40B4-BE49-F238E27FC236}">
                <a16:creationId xmlns:a16="http://schemas.microsoft.com/office/drawing/2014/main" id="{5AFF3ED0-68DF-E44A-A804-8FF9ECCE90B9}"/>
              </a:ext>
            </a:extLst>
          </p:cNvPr>
          <p:cNvCxnSpPr>
            <a:cxnSpLocks/>
          </p:cNvCxnSpPr>
          <p:nvPr/>
        </p:nvCxnSpPr>
        <p:spPr>
          <a:xfrm flipH="1">
            <a:off x="7118427" y="4576823"/>
            <a:ext cx="619245" cy="326412"/>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EB636A-8609-254B-BF6C-E19A9DA3AD82}"/>
              </a:ext>
            </a:extLst>
          </p:cNvPr>
          <p:cNvCxnSpPr>
            <a:cxnSpLocks/>
            <a:stCxn id="14" idx="1"/>
          </p:cNvCxnSpPr>
          <p:nvPr/>
        </p:nvCxnSpPr>
        <p:spPr>
          <a:xfrm flipH="1" flipV="1">
            <a:off x="7349925" y="5590573"/>
            <a:ext cx="185194" cy="369602"/>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5FC4C7-1AC9-9E4F-A7CE-C87507E16C0E}"/>
              </a:ext>
            </a:extLst>
          </p:cNvPr>
          <p:cNvCxnSpPr>
            <a:cxnSpLocks/>
          </p:cNvCxnSpPr>
          <p:nvPr/>
        </p:nvCxnSpPr>
        <p:spPr>
          <a:xfrm flipH="1" flipV="1">
            <a:off x="4291313" y="5960174"/>
            <a:ext cx="658672" cy="153889"/>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8C35D51-DF03-C448-9E5E-6575E386A627}"/>
              </a:ext>
            </a:extLst>
          </p:cNvPr>
          <p:cNvSpPr txBox="1"/>
          <p:nvPr/>
        </p:nvSpPr>
        <p:spPr>
          <a:xfrm>
            <a:off x="1585190" y="164394"/>
            <a:ext cx="6070918" cy="369332"/>
          </a:xfrm>
          <a:prstGeom prst="rect">
            <a:avLst/>
          </a:prstGeom>
          <a:noFill/>
          <a:ln>
            <a:solidFill>
              <a:schemeClr val="tx1"/>
            </a:solidFill>
          </a:ln>
        </p:spPr>
        <p:txBody>
          <a:bodyPr wrap="square" rtlCol="0">
            <a:spAutoFit/>
          </a:bodyPr>
          <a:lstStyle/>
          <a:p>
            <a:r>
              <a:rPr lang="en-US" dirty="0"/>
              <a:t>SLIDE SKIPPED IN CLASS!  (Note this is also in the reading).</a:t>
            </a:r>
          </a:p>
        </p:txBody>
      </p:sp>
    </p:spTree>
    <p:extLst>
      <p:ext uri="{BB962C8B-B14F-4D97-AF65-F5344CB8AC3E}">
        <p14:creationId xmlns:p14="http://schemas.microsoft.com/office/powerpoint/2010/main" val="37809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14"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CA72-EF95-694B-8741-7C76A7E30885}"/>
              </a:ext>
            </a:extLst>
          </p:cNvPr>
          <p:cNvSpPr>
            <a:spLocks noGrp="1"/>
          </p:cNvSpPr>
          <p:nvPr>
            <p:ph type="title"/>
          </p:nvPr>
        </p:nvSpPr>
        <p:spPr/>
        <p:txBody>
          <a:bodyPr/>
          <a:lstStyle/>
          <a:p>
            <a:r>
              <a:rPr lang="en-US" dirty="0"/>
              <a:t>Example: more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D49107-91E8-5743-9318-4A6BE50ABBB8}"/>
                  </a:ext>
                </a:extLst>
              </p:cNvPr>
              <p:cNvSpPr>
                <a:spLocks noGrp="1"/>
              </p:cNvSpPr>
              <p:nvPr>
                <p:ph idx="1"/>
              </p:nvPr>
            </p:nvSpPr>
            <p:spPr>
              <a:xfrm>
                <a:off x="628650" y="1825625"/>
                <a:ext cx="8249132" cy="4351338"/>
              </a:xfrm>
            </p:spPr>
            <p:txBody>
              <a:bodyPr/>
              <a:lstStyle/>
              <a:p>
                <a:r>
                  <a:rPr lang="en-US" dirty="0"/>
                  <a:t>For any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sup>
                    </m:sSup>
                  </m:oMath>
                </a14:m>
                <a:r>
                  <a:rPr lang="en-US" dirty="0"/>
                  <a:t> is </a:t>
                </a:r>
                <a:r>
                  <a:rPr lang="en-US" dirty="0">
                    <a:solidFill>
                      <a:srgbClr val="DE6769"/>
                    </a:solidFill>
                  </a:rPr>
                  <a:t>NOT</a:t>
                </a:r>
                <a:r>
                  <a:rPr lang="en-US" dirty="0"/>
                  <a:t>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r>
                              <a:rPr lang="en-US" b="0" i="1" smtClean="0">
                                <a:latin typeface="Cambria Math" panose="02040503050406030204" pitchFamily="18" charset="0"/>
                              </a:rPr>
                              <m:t>−1</m:t>
                            </m:r>
                          </m:sup>
                        </m:sSup>
                      </m:e>
                    </m:d>
                    <m:r>
                      <a:rPr lang="en-US" b="0" i="0" smtClean="0">
                        <a:latin typeface="Cambria Math" panose="02040503050406030204" pitchFamily="18" charset="0"/>
                      </a:rPr>
                      <m:t>.</m:t>
                    </m:r>
                  </m:oMath>
                </a14:m>
                <a:endParaRPr lang="en-US" dirty="0"/>
              </a:p>
              <a:p>
                <a:r>
                  <a:rPr lang="en-US" dirty="0"/>
                  <a:t>Proof:</a:t>
                </a:r>
              </a:p>
              <a:p>
                <a:pPr lvl="1"/>
                <a:r>
                  <a:rPr lang="en-US" dirty="0">
                    <a:solidFill>
                      <a:schemeClr val="accent4"/>
                    </a:solidFill>
                  </a:rPr>
                  <a:t>Suppose that it were.  Then there is some c, n</a:t>
                </a:r>
                <a:r>
                  <a:rPr lang="en-US" baseline="-25000" dirty="0">
                    <a:solidFill>
                      <a:schemeClr val="accent4"/>
                    </a:solidFill>
                  </a:rPr>
                  <a:t>0</a:t>
                </a:r>
                <a:r>
                  <a:rPr lang="en-US" dirty="0">
                    <a:solidFill>
                      <a:schemeClr val="accent4"/>
                    </a:solidFill>
                  </a:rPr>
                  <a:t> &gt; 0 so that</a:t>
                </a:r>
              </a:p>
              <a:p>
                <a:pPr marL="457200" lvl="1" indent="0" algn="ctr">
                  <a:buNone/>
                </a:pPr>
                <a14:m>
                  <m:oMath xmlns:m="http://schemas.openxmlformats.org/officeDocument/2006/math">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sup>
                    </m:sSup>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𝑐</m:t>
                    </m:r>
                    <m:r>
                      <a:rPr lang="en-US" b="0" i="1" smtClean="0">
                        <a:solidFill>
                          <a:schemeClr val="accent4"/>
                        </a:solidFill>
                        <a:latin typeface="Cambria Math" panose="02040503050406030204" pitchFamily="18" charset="0"/>
                      </a:rPr>
                      <m:t>⋅</m:t>
                    </m:r>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r>
                          <a:rPr lang="en-US" b="0" i="1" smtClean="0">
                            <a:solidFill>
                              <a:schemeClr val="accent4"/>
                            </a:solidFill>
                            <a:latin typeface="Cambria Math" panose="02040503050406030204" pitchFamily="18" charset="0"/>
                          </a:rPr>
                          <m:t>−1</m:t>
                        </m:r>
                      </m:sup>
                    </m:sSup>
                  </m:oMath>
                </a14:m>
                <a:r>
                  <a:rPr lang="en-US" dirty="0">
                    <a:solidFill>
                      <a:schemeClr val="accent4"/>
                    </a:solidFill>
                  </a:rPr>
                  <a:t> for all </a:t>
                </a:r>
                <a14:m>
                  <m:oMath xmlns:m="http://schemas.openxmlformats.org/officeDocument/2006/math">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𝑛</m:t>
                        </m:r>
                      </m:e>
                      <m:sub>
                        <m:r>
                          <a:rPr lang="en-US" b="0" i="1" smtClean="0">
                            <a:solidFill>
                              <a:schemeClr val="accent4"/>
                            </a:solidFill>
                            <a:latin typeface="Cambria Math" panose="02040503050406030204" pitchFamily="18" charset="0"/>
                          </a:rPr>
                          <m:t>0</m:t>
                        </m:r>
                      </m:sub>
                    </m:sSub>
                  </m:oMath>
                </a14:m>
                <a:endParaRPr lang="en-US" dirty="0">
                  <a:solidFill>
                    <a:schemeClr val="accent4"/>
                  </a:solidFill>
                </a:endParaRPr>
              </a:p>
              <a:p>
                <a:pPr lvl="1"/>
                <a:r>
                  <a:rPr lang="en-US" dirty="0">
                    <a:solidFill>
                      <a:schemeClr val="accent4"/>
                    </a:solidFill>
                  </a:rPr>
                  <a:t>Aka, </a:t>
                </a:r>
                <a14:m>
                  <m:oMath xmlns:m="http://schemas.openxmlformats.org/officeDocument/2006/math">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 </m:t>
                        </m:r>
                      </m:sup>
                    </m:sSup>
                    <m:r>
                      <a:rPr lang="en-US" i="1">
                        <a:solidFill>
                          <a:schemeClr val="accent4"/>
                        </a:solidFill>
                        <a:latin typeface="Cambria Math" panose="02040503050406030204" pitchFamily="18" charset="0"/>
                      </a:rPr>
                      <m:t>≤</m:t>
                    </m:r>
                    <m:r>
                      <a:rPr lang="en-US" i="1">
                        <a:solidFill>
                          <a:schemeClr val="accent4"/>
                        </a:solidFill>
                        <a:latin typeface="Cambria Math" panose="02040503050406030204" pitchFamily="18" charset="0"/>
                      </a:rPr>
                      <m:t>𝑐</m:t>
                    </m:r>
                  </m:oMath>
                </a14:m>
                <a:r>
                  <a:rPr lang="en-US" dirty="0">
                    <a:solidFill>
                      <a:schemeClr val="accent4"/>
                    </a:solidFill>
                  </a:rPr>
                  <a:t>  for all </a:t>
                </a:r>
                <a14:m>
                  <m:oMath xmlns:m="http://schemas.openxmlformats.org/officeDocument/2006/math">
                    <m:r>
                      <a:rPr lang="en-US" i="1">
                        <a:solidFill>
                          <a:schemeClr val="accent4"/>
                        </a:solidFill>
                        <a:latin typeface="Cambria Math" panose="02040503050406030204" pitchFamily="18" charset="0"/>
                      </a:rPr>
                      <m:t>𝑛</m:t>
                    </m:r>
                    <m:r>
                      <a:rPr lang="en-US" i="1">
                        <a:solidFill>
                          <a:schemeClr val="accent4"/>
                        </a:solidFill>
                        <a:latin typeface="Cambria Math" panose="02040503050406030204" pitchFamily="18" charset="0"/>
                      </a:rPr>
                      <m:t>≥</m:t>
                    </m:r>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𝑛</m:t>
                        </m:r>
                      </m:e>
                      <m:sub>
                        <m:r>
                          <a:rPr lang="en-US" i="1">
                            <a:solidFill>
                              <a:schemeClr val="accent4"/>
                            </a:solidFill>
                            <a:latin typeface="Cambria Math" panose="02040503050406030204" pitchFamily="18" charset="0"/>
                          </a:rPr>
                          <m:t>0</m:t>
                        </m:r>
                      </m:sub>
                    </m:sSub>
                  </m:oMath>
                </a14:m>
                <a:endParaRPr lang="en-US" dirty="0">
                  <a:solidFill>
                    <a:schemeClr val="accent4"/>
                  </a:solidFill>
                </a:endParaRPr>
              </a:p>
              <a:p>
                <a:pPr lvl="1"/>
                <a:r>
                  <a:rPr lang="en-US" dirty="0">
                    <a:solidFill>
                      <a:schemeClr val="accent4"/>
                    </a:solidFill>
                  </a:rPr>
                  <a:t>But that’s not true!  What about </a:t>
                </a:r>
                <a14:m>
                  <m:oMath xmlns:m="http://schemas.openxmlformats.org/officeDocument/2006/math">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𝑛</m:t>
                        </m:r>
                      </m:e>
                      <m:sub>
                        <m:r>
                          <a:rPr lang="en-US" b="0" i="1" smtClean="0">
                            <a:solidFill>
                              <a:schemeClr val="accent4"/>
                            </a:solidFill>
                            <a:latin typeface="Cambria Math" panose="02040503050406030204" pitchFamily="18" charset="0"/>
                          </a:rPr>
                          <m:t>0</m:t>
                        </m:r>
                      </m:sub>
                    </m:sSub>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𝑐</m:t>
                    </m:r>
                    <m:r>
                      <a:rPr lang="en-US" b="0" i="1" smtClean="0">
                        <a:solidFill>
                          <a:schemeClr val="accent4"/>
                        </a:solidFill>
                        <a:latin typeface="Cambria Math" panose="02040503050406030204" pitchFamily="18" charset="0"/>
                      </a:rPr>
                      <m:t>+1</m:t>
                    </m:r>
                  </m:oMath>
                </a14:m>
                <a:r>
                  <a:rPr lang="en-US" dirty="0">
                    <a:solidFill>
                      <a:schemeClr val="accent4"/>
                    </a:solidFill>
                  </a:rPr>
                  <a:t>!?</a:t>
                </a:r>
              </a:p>
              <a:p>
                <a:pPr lvl="1"/>
                <a:r>
                  <a:rPr lang="en-US" dirty="0">
                    <a:solidFill>
                      <a:schemeClr val="accent4"/>
                    </a:solidFill>
                  </a:rPr>
                  <a:t>We have a contradiction!  It </a:t>
                </a:r>
                <a:r>
                  <a:rPr lang="en-US" i="1" dirty="0">
                    <a:solidFill>
                      <a:schemeClr val="accent4"/>
                    </a:solidFill>
                  </a:rPr>
                  <a:t>can’t</a:t>
                </a:r>
                <a:r>
                  <a:rPr lang="en-US" dirty="0">
                    <a:solidFill>
                      <a:schemeClr val="accent4"/>
                    </a:solidFill>
                  </a:rPr>
                  <a:t> be that </a:t>
                </a:r>
                <a14:m>
                  <m:oMath xmlns:m="http://schemas.openxmlformats.org/officeDocument/2006/math">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𝑂</m:t>
                    </m:r>
                    <m:d>
                      <m:dPr>
                        <m:ctrlPr>
                          <a:rPr lang="en-US" b="0" i="1" smtClean="0">
                            <a:solidFill>
                              <a:schemeClr val="accent4"/>
                            </a:solidFill>
                            <a:latin typeface="Cambria Math" panose="02040503050406030204" pitchFamily="18" charset="0"/>
                          </a:rPr>
                        </m:ctrlPr>
                      </m:dPr>
                      <m:e>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r>
                              <a:rPr lang="en-US" b="0" i="1" smtClean="0">
                                <a:solidFill>
                                  <a:schemeClr val="accent4"/>
                                </a:solidFill>
                                <a:latin typeface="Cambria Math" panose="02040503050406030204" pitchFamily="18" charset="0"/>
                              </a:rPr>
                              <m:t>−1</m:t>
                            </m:r>
                          </m:sup>
                        </m:sSup>
                      </m:e>
                    </m:d>
                  </m:oMath>
                </a14:m>
                <a:r>
                  <a:rPr lang="en-US" dirty="0">
                    <a:solidFill>
                      <a:schemeClr val="accent4"/>
                    </a:solidFill>
                  </a:rPr>
                  <a:t>. </a:t>
                </a:r>
              </a:p>
            </p:txBody>
          </p:sp>
        </mc:Choice>
        <mc:Fallback xmlns="">
          <p:sp>
            <p:nvSpPr>
              <p:cNvPr id="3" name="Content Placeholder 2">
                <a:extLst>
                  <a:ext uri="{FF2B5EF4-FFF2-40B4-BE49-F238E27FC236}">
                    <a16:creationId xmlns:a16="http://schemas.microsoft.com/office/drawing/2014/main" id="{61D49107-91E8-5743-9318-4A6BE50ABBB8}"/>
                  </a:ext>
                </a:extLst>
              </p:cNvPr>
              <p:cNvSpPr>
                <a:spLocks noGrp="1" noRot="1" noChangeAspect="1" noMove="1" noResize="1" noEditPoints="1" noAdjustHandles="1" noChangeArrowheads="1" noChangeShapeType="1" noTextEdit="1"/>
              </p:cNvSpPr>
              <p:nvPr>
                <p:ph idx="1"/>
              </p:nvPr>
            </p:nvSpPr>
            <p:spPr>
              <a:xfrm>
                <a:off x="628650" y="1825625"/>
                <a:ext cx="8249132" cy="4351338"/>
              </a:xfrm>
              <a:blipFill>
                <a:blip r:embed="rId2"/>
                <a:stretch>
                  <a:fillRect l="-1385" t="-175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3A31850-3867-CA42-86EA-202D50C86D82}"/>
              </a:ext>
            </a:extLst>
          </p:cNvPr>
          <p:cNvSpPr txBox="1"/>
          <p:nvPr/>
        </p:nvSpPr>
        <p:spPr>
          <a:xfrm>
            <a:off x="1585190" y="164394"/>
            <a:ext cx="6070918" cy="369332"/>
          </a:xfrm>
          <a:prstGeom prst="rect">
            <a:avLst/>
          </a:prstGeom>
          <a:noFill/>
          <a:ln>
            <a:solidFill>
              <a:schemeClr val="tx1"/>
            </a:solidFill>
          </a:ln>
        </p:spPr>
        <p:txBody>
          <a:bodyPr wrap="square" rtlCol="0">
            <a:spAutoFit/>
          </a:bodyPr>
          <a:lstStyle/>
          <a:p>
            <a:r>
              <a:rPr lang="en-US" dirty="0"/>
              <a:t>SLIDE SKIPPED IN CLASS!  (Note this is also in the reading).</a:t>
            </a:r>
          </a:p>
        </p:txBody>
      </p:sp>
    </p:spTree>
    <p:extLst>
      <p:ext uri="{BB962C8B-B14F-4D97-AF65-F5344CB8AC3E}">
        <p14:creationId xmlns:p14="http://schemas.microsoft.com/office/powerpoint/2010/main" val="38259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BDAD-A961-F44B-BE5C-F1F779759F75}"/>
              </a:ext>
            </a:extLst>
          </p:cNvPr>
          <p:cNvSpPr>
            <a:spLocks noGrp="1"/>
          </p:cNvSpPr>
          <p:nvPr>
            <p:ph type="title"/>
          </p:nvPr>
        </p:nvSpPr>
        <p:spPr/>
        <p:txBody>
          <a:bodyPr/>
          <a:lstStyle/>
          <a:p>
            <a:r>
              <a:rPr lang="en-US" dirty="0"/>
              <a:t>Another example: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7FA2C4-3357-804A-BC0E-22AEBB0BB4CC}"/>
                  </a:ext>
                </a:extLst>
              </p:cNvPr>
              <p:cNvSpPr>
                <a:spLocks noGrp="1"/>
              </p:cNvSpPr>
              <p:nvPr>
                <p:ph idx="1"/>
              </p:nvPr>
            </p:nvSpPr>
            <p:spPr>
              <a:xfrm>
                <a:off x="628650" y="1825625"/>
                <a:ext cx="7531502" cy="4351338"/>
              </a:xfrm>
            </p:spPr>
            <p:txBody>
              <a:bodyPr/>
              <a:lstStyle/>
              <a:p>
                <a:r>
                  <a:rPr lang="en-US" dirty="0"/>
                  <a:t>Say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𝑘</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𝑘</m:t>
                        </m:r>
                        <m:r>
                          <a:rPr lang="en-US" b="0" i="1" smtClean="0">
                            <a:latin typeface="Cambria Math" panose="02040503050406030204" pitchFamily="18" charset="0"/>
                          </a:rPr>
                          <m:t>−1</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r>
                          <a:rPr lang="en-US" b="0" i="1" smtClean="0">
                            <a:latin typeface="Cambria Math" panose="02040503050406030204" pitchFamily="18" charset="0"/>
                          </a:rPr>
                          <m:t>−1</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oMath>
                </a14:m>
                <a:r>
                  <a:rPr lang="en-US" dirty="0"/>
                  <a:t> is a polynomial of degree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m:t>
                    </m:r>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𝑘</m:t>
                        </m:r>
                      </m:sub>
                    </m:sSub>
                    <m:r>
                      <a:rPr lang="en-US" b="0" i="1" smtClean="0">
                        <a:latin typeface="Cambria Math" panose="02040503050406030204" pitchFamily="18" charset="0"/>
                      </a:rPr>
                      <m:t>&gt;0</m:t>
                    </m:r>
                  </m:oMath>
                </a14:m>
                <a:r>
                  <a:rPr lang="en-US" dirty="0"/>
                  <a:t>.</a:t>
                </a:r>
              </a:p>
              <a:p>
                <a:endParaRPr lang="en-US" dirty="0"/>
              </a:p>
              <a:p>
                <a:r>
                  <a:rPr lang="en-US" dirty="0"/>
                  <a:t>Then: </a:t>
                </a:r>
              </a:p>
              <a:p>
                <a:pPr marL="971550" lvl="1" indent="-514350">
                  <a:buFont typeface="+mj-lt"/>
                  <a:buAutoNum type="arabicPeriod"/>
                </a:pPr>
                <a:r>
                  <a:rPr lang="en-US" dirty="0"/>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𝑛</m:t>
                        </m:r>
                      </m:e>
                    </m:d>
                    <m:r>
                      <a:rPr lang="en-US" i="1">
                        <a:latin typeface="Cambria Math" panose="02040503050406030204" pitchFamily="18" charset="0"/>
                      </a:rPr>
                      <m:t>=</m:t>
                    </m:r>
                    <m:r>
                      <a:rPr lang="en-US" i="1">
                        <a:latin typeface="Cambria Math" panose="02040503050406030204" pitchFamily="18" charset="0"/>
                      </a:rPr>
                      <m:t>𝑂</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𝑘</m:t>
                            </m:r>
                          </m:sup>
                        </m:sSup>
                      </m:e>
                    </m:d>
                  </m:oMath>
                </a14:m>
                <a:endParaRPr lang="en-US" dirty="0"/>
              </a:p>
              <a:p>
                <a:pPr marL="971550" lvl="1" indent="-514350">
                  <a:buFont typeface="+mj-lt"/>
                  <a:buAutoNum type="arabicPeriod"/>
                </a:pPr>
                <a:r>
                  <a:rPr lang="en-US" dirty="0"/>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𝑛</m:t>
                        </m:r>
                      </m:e>
                    </m:d>
                  </m:oMath>
                </a14:m>
                <a:r>
                  <a:rPr lang="en-US" dirty="0"/>
                  <a:t> is </a:t>
                </a:r>
                <a:r>
                  <a:rPr lang="en-US" b="1" dirty="0"/>
                  <a:t>not</a:t>
                </a:r>
                <a:r>
                  <a:rPr lang="en-US" dirty="0"/>
                  <a:t> </a:t>
                </a:r>
                <a14:m>
                  <m:oMath xmlns:m="http://schemas.openxmlformats.org/officeDocument/2006/math">
                    <m:r>
                      <a:rPr lang="en-US" i="1">
                        <a:latin typeface="Cambria Math" panose="02040503050406030204" pitchFamily="18" charset="0"/>
                      </a:rPr>
                      <m:t>𝑂</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𝑘</m:t>
                            </m:r>
                            <m:r>
                              <a:rPr lang="en-US" b="0" i="1" smtClean="0">
                                <a:latin typeface="Cambria Math" panose="02040503050406030204" pitchFamily="18" charset="0"/>
                              </a:rPr>
                              <m:t>−1</m:t>
                            </m:r>
                          </m:sup>
                        </m:sSup>
                      </m:e>
                    </m:d>
                  </m:oMath>
                </a14:m>
                <a:endParaRPr lang="en-US" dirty="0"/>
              </a:p>
              <a:p>
                <a:endParaRPr lang="en-US" dirty="0"/>
              </a:p>
              <a:p>
                <a:r>
                  <a:rPr lang="en-US" dirty="0"/>
                  <a:t>See the notes/references for a proof.</a:t>
                </a:r>
              </a:p>
            </p:txBody>
          </p:sp>
        </mc:Choice>
        <mc:Fallback xmlns="">
          <p:sp>
            <p:nvSpPr>
              <p:cNvPr id="3" name="Content Placeholder 2">
                <a:extLst>
                  <a:ext uri="{FF2B5EF4-FFF2-40B4-BE49-F238E27FC236}">
                    <a16:creationId xmlns:a16="http://schemas.microsoft.com/office/drawing/2014/main" id="{097FA2C4-3357-804A-BC0E-22AEBB0BB4CC}"/>
                  </a:ext>
                </a:extLst>
              </p:cNvPr>
              <p:cNvSpPr>
                <a:spLocks noGrp="1" noRot="1" noChangeAspect="1" noMove="1" noResize="1" noEditPoints="1" noAdjustHandles="1" noChangeArrowheads="1" noChangeShapeType="1" noTextEdit="1"/>
              </p:cNvSpPr>
              <p:nvPr>
                <p:ph idx="1"/>
              </p:nvPr>
            </p:nvSpPr>
            <p:spPr>
              <a:xfrm>
                <a:off x="628650" y="1825625"/>
                <a:ext cx="7531502" cy="4351338"/>
              </a:xfrm>
              <a:blipFill>
                <a:blip r:embed="rId2"/>
                <a:stretch>
                  <a:fillRect l="-1515" t="-203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8325ABD-F88E-594F-B24D-41CCA963E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7019" y="3634934"/>
            <a:ext cx="2723183" cy="2371727"/>
          </a:xfrm>
          <a:prstGeom prst="rect">
            <a:avLst/>
          </a:prstGeom>
        </p:spPr>
      </p:pic>
      <p:sp>
        <p:nvSpPr>
          <p:cNvPr id="5" name="TextBox 4">
            <a:extLst>
              <a:ext uri="{FF2B5EF4-FFF2-40B4-BE49-F238E27FC236}">
                <a16:creationId xmlns:a16="http://schemas.microsoft.com/office/drawing/2014/main" id="{54BB8231-33B6-7648-AA42-B497ECC8C804}"/>
              </a:ext>
            </a:extLst>
          </p:cNvPr>
          <p:cNvSpPr txBox="1"/>
          <p:nvPr/>
        </p:nvSpPr>
        <p:spPr>
          <a:xfrm>
            <a:off x="6416566" y="6176963"/>
            <a:ext cx="3547241" cy="369332"/>
          </a:xfrm>
          <a:prstGeom prst="rect">
            <a:avLst/>
          </a:prstGeom>
          <a:noFill/>
        </p:spPr>
        <p:txBody>
          <a:bodyPr wrap="square" rtlCol="0">
            <a:spAutoFit/>
          </a:bodyPr>
          <a:lstStyle/>
          <a:p>
            <a:r>
              <a:rPr lang="en-US" dirty="0" err="1">
                <a:solidFill>
                  <a:schemeClr val="accent4"/>
                </a:solidFill>
              </a:rPr>
              <a:t>Siggi</a:t>
            </a:r>
            <a:r>
              <a:rPr lang="en-US" dirty="0">
                <a:solidFill>
                  <a:schemeClr val="accent4"/>
                </a:solidFill>
              </a:rPr>
              <a:t> the Studious Stork</a:t>
            </a:r>
          </a:p>
        </p:txBody>
      </p:sp>
      <p:sp>
        <p:nvSpPr>
          <p:cNvPr id="6" name="TextBox 5">
            <a:extLst>
              <a:ext uri="{FF2B5EF4-FFF2-40B4-BE49-F238E27FC236}">
                <a16:creationId xmlns:a16="http://schemas.microsoft.com/office/drawing/2014/main" id="{D3EEDF7F-E787-E540-88BA-0B2B0651071D}"/>
              </a:ext>
            </a:extLst>
          </p:cNvPr>
          <p:cNvSpPr txBox="1"/>
          <p:nvPr/>
        </p:nvSpPr>
        <p:spPr>
          <a:xfrm>
            <a:off x="5944180" y="2950279"/>
            <a:ext cx="2745171" cy="830997"/>
          </a:xfrm>
          <a:prstGeom prst="rect">
            <a:avLst/>
          </a:prstGeom>
          <a:noFill/>
        </p:spPr>
        <p:txBody>
          <a:bodyPr wrap="square" rtlCol="0">
            <a:spAutoFit/>
          </a:bodyPr>
          <a:lstStyle/>
          <a:p>
            <a:pPr algn="ctr"/>
            <a:r>
              <a:rPr lang="en-US" sz="2400" dirty="0">
                <a:solidFill>
                  <a:schemeClr val="accent4"/>
                </a:solidFill>
              </a:rPr>
              <a:t>Try to prove it yourself first!</a:t>
            </a:r>
          </a:p>
        </p:txBody>
      </p:sp>
    </p:spTree>
    <p:extLst>
      <p:ext uri="{BB962C8B-B14F-4D97-AF65-F5344CB8AC3E}">
        <p14:creationId xmlns:p14="http://schemas.microsoft.com/office/powerpoint/2010/main" val="2936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examples</a:t>
            </a:r>
          </a:p>
        </p:txBody>
      </p:sp>
      <p:sp>
        <p:nvSpPr>
          <p:cNvPr id="3" name="Content Placeholder 2"/>
          <p:cNvSpPr>
            <a:spLocks noGrp="1"/>
          </p:cNvSpPr>
          <p:nvPr>
            <p:ph idx="1"/>
          </p:nvPr>
        </p:nvSpPr>
        <p:spPr/>
        <p:txBody>
          <a:bodyPr/>
          <a:lstStyle/>
          <a:p>
            <a:r>
              <a:rPr lang="en-US" dirty="0"/>
              <a:t>n</a:t>
            </a:r>
            <a:r>
              <a:rPr lang="en-US" baseline="30000" dirty="0"/>
              <a:t>3</a:t>
            </a:r>
            <a:r>
              <a:rPr lang="en-US" dirty="0"/>
              <a:t> + 3n = O(n</a:t>
            </a:r>
            <a:r>
              <a:rPr lang="en-US" baseline="30000" dirty="0"/>
              <a:t>3</a:t>
            </a:r>
            <a:r>
              <a:rPr lang="en-US" dirty="0"/>
              <a:t> </a:t>
            </a:r>
            <a:r>
              <a:rPr lang="mr-IN" dirty="0"/>
              <a:t>–</a:t>
            </a:r>
            <a:r>
              <a:rPr lang="en-US" dirty="0"/>
              <a:t> n</a:t>
            </a:r>
            <a:r>
              <a:rPr lang="en-US" baseline="30000" dirty="0"/>
              <a:t>2</a:t>
            </a:r>
            <a:r>
              <a:rPr lang="en-US" dirty="0"/>
              <a:t>)</a:t>
            </a:r>
          </a:p>
          <a:p>
            <a:r>
              <a:rPr lang="en-US" dirty="0"/>
              <a:t>n</a:t>
            </a:r>
            <a:r>
              <a:rPr lang="en-US" baseline="30000" dirty="0"/>
              <a:t>3</a:t>
            </a:r>
            <a:r>
              <a:rPr lang="en-US" dirty="0"/>
              <a:t> + 3n = </a:t>
            </a:r>
            <a:r>
              <a:rPr lang="en-US" dirty="0" err="1"/>
              <a:t>Ω</a:t>
            </a:r>
            <a:r>
              <a:rPr lang="en-US" dirty="0"/>
              <a:t>(n</a:t>
            </a:r>
            <a:r>
              <a:rPr lang="en-US" baseline="30000" dirty="0"/>
              <a:t>3</a:t>
            </a:r>
            <a:r>
              <a:rPr lang="en-US" dirty="0"/>
              <a:t> </a:t>
            </a:r>
            <a:r>
              <a:rPr lang="mr-IN" dirty="0"/>
              <a:t>–</a:t>
            </a:r>
            <a:r>
              <a:rPr lang="en-US" dirty="0"/>
              <a:t> n</a:t>
            </a:r>
            <a:r>
              <a:rPr lang="en-US" baseline="30000" dirty="0"/>
              <a:t>2</a:t>
            </a:r>
            <a:r>
              <a:rPr lang="en-US" dirty="0"/>
              <a:t>)</a:t>
            </a:r>
          </a:p>
          <a:p>
            <a:r>
              <a:rPr lang="en-US" dirty="0"/>
              <a:t>n</a:t>
            </a:r>
            <a:r>
              <a:rPr lang="en-US" baseline="30000" dirty="0"/>
              <a:t>3</a:t>
            </a:r>
            <a:r>
              <a:rPr lang="en-US" dirty="0"/>
              <a:t> + 3n = </a:t>
            </a:r>
            <a:r>
              <a:rPr lang="en-US" dirty="0" err="1"/>
              <a:t>Θ</a:t>
            </a:r>
            <a:r>
              <a:rPr lang="en-US" dirty="0"/>
              <a:t>(n</a:t>
            </a:r>
            <a:r>
              <a:rPr lang="en-US" baseline="30000" dirty="0"/>
              <a:t>3</a:t>
            </a:r>
            <a:r>
              <a:rPr lang="en-US" dirty="0"/>
              <a:t> </a:t>
            </a:r>
            <a:r>
              <a:rPr lang="mr-IN" dirty="0"/>
              <a:t>–</a:t>
            </a:r>
            <a:r>
              <a:rPr lang="en-US" dirty="0"/>
              <a:t> n</a:t>
            </a:r>
            <a:r>
              <a:rPr lang="en-US" baseline="30000" dirty="0"/>
              <a:t>2</a:t>
            </a:r>
            <a:r>
              <a:rPr lang="en-US" dirty="0"/>
              <a:t>)</a:t>
            </a:r>
          </a:p>
          <a:p>
            <a:endParaRPr lang="en-US" dirty="0"/>
          </a:p>
          <a:p>
            <a:r>
              <a:rPr lang="en-US" dirty="0"/>
              <a:t>3</a:t>
            </a:r>
            <a:r>
              <a:rPr lang="en-US" baseline="30000" dirty="0"/>
              <a:t>n</a:t>
            </a:r>
            <a:r>
              <a:rPr lang="en-US" dirty="0"/>
              <a:t> is </a:t>
            </a:r>
            <a:r>
              <a:rPr lang="en-US" b="1" dirty="0">
                <a:solidFill>
                  <a:srgbClr val="DE6769"/>
                </a:solidFill>
              </a:rPr>
              <a:t>NOT</a:t>
            </a:r>
            <a:r>
              <a:rPr lang="en-US" dirty="0"/>
              <a:t> O(2</a:t>
            </a:r>
            <a:r>
              <a:rPr lang="en-US" baseline="30000" dirty="0"/>
              <a:t>n</a:t>
            </a:r>
            <a:r>
              <a:rPr lang="en-US" dirty="0"/>
              <a:t>)</a:t>
            </a:r>
          </a:p>
          <a:p>
            <a:r>
              <a:rPr lang="en-US" dirty="0"/>
              <a:t>log</a:t>
            </a:r>
            <a:r>
              <a:rPr lang="en-US" baseline="-25000" dirty="0"/>
              <a:t>2</a:t>
            </a:r>
            <a:r>
              <a:rPr lang="en-US" dirty="0"/>
              <a:t>(n) = </a:t>
            </a:r>
            <a:r>
              <a:rPr lang="en-US" dirty="0" err="1"/>
              <a:t>Ω</a:t>
            </a:r>
            <a:r>
              <a:rPr lang="en-US" dirty="0"/>
              <a:t>(ln(n))</a:t>
            </a:r>
          </a:p>
          <a:p>
            <a:r>
              <a:rPr lang="en-US" dirty="0"/>
              <a:t>log</a:t>
            </a:r>
            <a:r>
              <a:rPr lang="en-US" baseline="-25000" dirty="0"/>
              <a:t>2</a:t>
            </a:r>
            <a:r>
              <a:rPr lang="en-US" dirty="0"/>
              <a:t>(n) = </a:t>
            </a:r>
            <a:r>
              <a:rPr lang="en-US" dirty="0" err="1"/>
              <a:t>Θ</a:t>
            </a:r>
            <a:r>
              <a:rPr lang="en-US" dirty="0"/>
              <a:t>( 2</a:t>
            </a:r>
            <a:r>
              <a:rPr lang="en-US" baseline="30000" dirty="0"/>
              <a:t>loglog(n)</a:t>
            </a:r>
            <a:r>
              <a:rPr lang="en-US" dirty="0"/>
              <a:t>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7019" y="3634934"/>
            <a:ext cx="2723183" cy="2371727"/>
          </a:xfrm>
          <a:prstGeom prst="rect">
            <a:avLst/>
          </a:prstGeom>
        </p:spPr>
      </p:pic>
      <p:sp>
        <p:nvSpPr>
          <p:cNvPr id="5" name="TextBox 4"/>
          <p:cNvSpPr txBox="1"/>
          <p:nvPr/>
        </p:nvSpPr>
        <p:spPr>
          <a:xfrm>
            <a:off x="6416566" y="6176963"/>
            <a:ext cx="3547241" cy="369332"/>
          </a:xfrm>
          <a:prstGeom prst="rect">
            <a:avLst/>
          </a:prstGeom>
          <a:noFill/>
        </p:spPr>
        <p:txBody>
          <a:bodyPr wrap="square" rtlCol="0">
            <a:spAutoFit/>
          </a:bodyPr>
          <a:lstStyle/>
          <a:p>
            <a:r>
              <a:rPr lang="en-US" dirty="0" err="1">
                <a:solidFill>
                  <a:schemeClr val="accent4"/>
                </a:solidFill>
              </a:rPr>
              <a:t>Siggi</a:t>
            </a:r>
            <a:r>
              <a:rPr lang="en-US" dirty="0">
                <a:solidFill>
                  <a:schemeClr val="accent4"/>
                </a:solidFill>
              </a:rPr>
              <a:t> the Studious Stork</a:t>
            </a:r>
          </a:p>
        </p:txBody>
      </p:sp>
      <p:sp>
        <p:nvSpPr>
          <p:cNvPr id="6" name="TextBox 5"/>
          <p:cNvSpPr txBox="1"/>
          <p:nvPr/>
        </p:nvSpPr>
        <p:spPr>
          <a:xfrm>
            <a:off x="5932605" y="2151626"/>
            <a:ext cx="2745171" cy="1569660"/>
          </a:xfrm>
          <a:prstGeom prst="rect">
            <a:avLst/>
          </a:prstGeom>
          <a:noFill/>
        </p:spPr>
        <p:txBody>
          <a:bodyPr wrap="square" rtlCol="0">
            <a:spAutoFit/>
          </a:bodyPr>
          <a:lstStyle/>
          <a:p>
            <a:pPr algn="ctr"/>
            <a:r>
              <a:rPr lang="en-US" sz="2400" dirty="0">
                <a:solidFill>
                  <a:schemeClr val="accent4"/>
                </a:solidFill>
              </a:rPr>
              <a:t>Work through these on your own!  Also look at the examples in the reading!</a:t>
            </a:r>
          </a:p>
        </p:txBody>
      </p:sp>
    </p:spTree>
    <p:extLst>
      <p:ext uri="{BB962C8B-B14F-4D97-AF65-F5344CB8AC3E}">
        <p14:creationId xmlns:p14="http://schemas.microsoft.com/office/powerpoint/2010/main" val="1940375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06929"/>
          </a:xfrm>
        </p:spPr>
        <p:txBody>
          <a:bodyPr/>
          <a:lstStyle/>
          <a:p>
            <a:r>
              <a:rPr lang="en-US" dirty="0"/>
              <a:t>Brainteaser</a:t>
            </a:r>
          </a:p>
        </p:txBody>
      </p:sp>
      <p:sp>
        <p:nvSpPr>
          <p:cNvPr id="3" name="Content Placeholder 2"/>
          <p:cNvSpPr>
            <a:spLocks noGrp="1"/>
          </p:cNvSpPr>
          <p:nvPr>
            <p:ph idx="1"/>
          </p:nvPr>
        </p:nvSpPr>
        <p:spPr>
          <a:xfrm>
            <a:off x="628650" y="1399955"/>
            <a:ext cx="7506357" cy="5032375"/>
          </a:xfrm>
        </p:spPr>
        <p:txBody>
          <a:bodyPr/>
          <a:lstStyle/>
          <a:p>
            <a:r>
              <a:rPr lang="en-US" dirty="0"/>
              <a:t>Are there functions f, g so that </a:t>
            </a:r>
            <a:r>
              <a:rPr lang="en-US" dirty="0">
                <a:solidFill>
                  <a:srgbClr val="DE6769"/>
                </a:solidFill>
              </a:rPr>
              <a:t>NEITHER</a:t>
            </a:r>
            <a:r>
              <a:rPr lang="en-US" dirty="0"/>
              <a:t> f = O(g) nor f = </a:t>
            </a:r>
            <a:r>
              <a:rPr lang="en-US" dirty="0" err="1"/>
              <a:t>Ω</a:t>
            </a:r>
            <a:r>
              <a:rPr lang="en-US" dirty="0"/>
              <a:t>(g)?</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5134" y="3610304"/>
            <a:ext cx="2100152" cy="2664372"/>
          </a:xfrm>
          <a:prstGeom prst="rect">
            <a:avLst/>
          </a:prstGeom>
        </p:spPr>
      </p:pic>
      <p:sp>
        <p:nvSpPr>
          <p:cNvPr id="5" name="TextBox 4"/>
          <p:cNvSpPr txBox="1"/>
          <p:nvPr/>
        </p:nvSpPr>
        <p:spPr>
          <a:xfrm>
            <a:off x="5754413" y="5984171"/>
            <a:ext cx="3389587" cy="369332"/>
          </a:xfrm>
          <a:prstGeom prst="rect">
            <a:avLst/>
          </a:prstGeom>
          <a:noFill/>
        </p:spPr>
        <p:txBody>
          <a:bodyPr wrap="square" rtlCol="0">
            <a:spAutoFit/>
          </a:bodyPr>
          <a:lstStyle/>
          <a:p>
            <a:r>
              <a:rPr lang="en-US" dirty="0">
                <a:solidFill>
                  <a:schemeClr val="accent4"/>
                </a:solidFill>
              </a:rPr>
              <a:t>Ollie the Over-achieving Ostrich</a:t>
            </a:r>
          </a:p>
        </p:txBody>
      </p:sp>
    </p:spTree>
    <p:extLst>
      <p:ext uri="{BB962C8B-B14F-4D97-AF65-F5344CB8AC3E}">
        <p14:creationId xmlns:p14="http://schemas.microsoft.com/office/powerpoint/2010/main" val="1374329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833" y="142304"/>
            <a:ext cx="7886700" cy="1325563"/>
          </a:xfrm>
        </p:spPr>
        <p:txBody>
          <a:bodyPr/>
          <a:lstStyle/>
          <a:p>
            <a:r>
              <a:rPr lang="en-US" dirty="0"/>
              <a:t>Recap: Asymptotic Notation</a:t>
            </a:r>
            <a:endParaRPr lang="en-US" sz="2800" dirty="0"/>
          </a:p>
        </p:txBody>
      </p:sp>
      <mc:AlternateContent xmlns:mc="http://schemas.openxmlformats.org/markup-compatibility/2006" xmlns:a14="http://schemas.microsoft.com/office/drawing/2010/main">
        <mc:Choice Requires="a14">
          <p:sp>
            <p:nvSpPr>
              <p:cNvPr id="5" name="TextBox 4"/>
              <p:cNvSpPr txBox="1"/>
              <p:nvPr/>
            </p:nvSpPr>
            <p:spPr>
              <a:xfrm>
                <a:off x="254833" y="1403963"/>
                <a:ext cx="7435121" cy="4955203"/>
              </a:xfrm>
              <a:prstGeom prst="rect">
                <a:avLst/>
              </a:prstGeom>
              <a:noFill/>
            </p:spPr>
            <p:txBody>
              <a:bodyPr wrap="square" rtlCol="0">
                <a:spAutoFit/>
              </a:bodyPr>
              <a:lstStyle/>
              <a:p>
                <a:pPr marL="342900" indent="-342900">
                  <a:buFont typeface="Arial" charset="0"/>
                  <a:buChar char="•"/>
                </a:pPr>
                <a:r>
                  <a:rPr lang="en-US" sz="2800" dirty="0"/>
                  <a:t>This makes both Plucky and Lucky happy.</a:t>
                </a:r>
              </a:p>
              <a:p>
                <a:pPr marL="800100" lvl="1" indent="-342900">
                  <a:buFont typeface="Arial" charset="0"/>
                  <a:buChar char="•"/>
                </a:pPr>
                <a:r>
                  <a:rPr lang="en-US" sz="2400" b="1" dirty="0">
                    <a:solidFill>
                      <a:schemeClr val="accent4"/>
                    </a:solidFill>
                  </a:rPr>
                  <a:t>Plucky the Pedantic Penguin </a:t>
                </a:r>
                <a:r>
                  <a:rPr lang="en-US" sz="2400" dirty="0">
                    <a:solidFill>
                      <a:schemeClr val="accent4"/>
                    </a:solidFill>
                  </a:rPr>
                  <a:t>is happy because there is a precise definition.</a:t>
                </a:r>
              </a:p>
              <a:p>
                <a:pPr marL="800100" lvl="1" indent="-342900">
                  <a:buFont typeface="Arial" charset="0"/>
                  <a:buChar char="•"/>
                </a:pPr>
                <a:r>
                  <a:rPr lang="en-US" sz="2400" b="1" dirty="0">
                    <a:solidFill>
                      <a:schemeClr val="accent4"/>
                    </a:solidFill>
                  </a:rPr>
                  <a:t>Lucky the Lackadaisical Lemur </a:t>
                </a:r>
                <a:r>
                  <a:rPr lang="en-US" sz="2400" dirty="0">
                    <a:solidFill>
                      <a:schemeClr val="accent4"/>
                    </a:solidFill>
                  </a:rPr>
                  <a:t>is happy because we don’t have to pay close attention to all those pesky constant factors.</a:t>
                </a:r>
              </a:p>
              <a:p>
                <a:pPr marL="800100" lvl="1" indent="-342900">
                  <a:buFont typeface="Arial" charset="0"/>
                  <a:buChar char="•"/>
                </a:pPr>
                <a:endParaRPr lang="en-US" sz="2800" dirty="0">
                  <a:solidFill>
                    <a:schemeClr val="accent4">
                      <a:lumMod val="50000"/>
                    </a:schemeClr>
                  </a:solidFill>
                </a:endParaRPr>
              </a:p>
              <a:p>
                <a:pPr marL="342900" indent="-342900">
                  <a:buFont typeface="Arial" charset="0"/>
                  <a:buChar char="•"/>
                </a:pPr>
                <a:r>
                  <a:rPr lang="en-US" sz="2800" dirty="0">
                    <a:solidFill>
                      <a:schemeClr val="tx1"/>
                    </a:solidFill>
                  </a:rPr>
                  <a:t>But we should always be careful not to abuse it.</a:t>
                </a:r>
              </a:p>
              <a:p>
                <a:pPr marL="342900" indent="-342900">
                  <a:buFont typeface="Arial" charset="0"/>
                  <a:buChar char="•"/>
                </a:pPr>
                <a:endParaRPr lang="en-US" sz="2800" dirty="0">
                  <a:solidFill>
                    <a:schemeClr val="tx1"/>
                  </a:solidFill>
                </a:endParaRPr>
              </a:p>
              <a:p>
                <a:pPr marL="342900" indent="-342900">
                  <a:buFont typeface="Arial" charset="0"/>
                  <a:buChar char="•"/>
                </a:pPr>
                <a:r>
                  <a:rPr lang="en-US" sz="2800" dirty="0">
                    <a:solidFill>
                      <a:schemeClr val="tx1"/>
                    </a:solidFill>
                  </a:rPr>
                  <a:t>In the course, (almost) every algorithm we see will be practical, without needing to take </a:t>
                </a:r>
                <a14:m>
                  <m:oMath xmlns:m="http://schemas.openxmlformats.org/officeDocument/2006/math">
                    <m:r>
                      <a:rPr lang="en-US" sz="2800" b="0" i="1" smtClean="0">
                        <a:solidFill>
                          <a:schemeClr val="tx1"/>
                        </a:solidFill>
                        <a:latin typeface="Cambria Math" charset="0"/>
                      </a:rPr>
                      <m:t>𝑛</m:t>
                    </m:r>
                    <m:r>
                      <a:rPr lang="en-US" sz="2800" b="0" i="1" smtClean="0">
                        <a:solidFill>
                          <a:schemeClr val="tx1"/>
                        </a:solidFill>
                        <a:latin typeface="Cambria Math" charset="0"/>
                      </a:rPr>
                      <m:t>≥</m:t>
                    </m:r>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charset="0"/>
                          </a:rPr>
                          <m:t>𝑛</m:t>
                        </m:r>
                      </m:e>
                      <m:sub>
                        <m:r>
                          <a:rPr lang="en-US" sz="2800" b="0" i="1" smtClean="0">
                            <a:solidFill>
                              <a:schemeClr val="tx1"/>
                            </a:solidFill>
                            <a:latin typeface="Cambria Math" charset="0"/>
                          </a:rPr>
                          <m:t>0</m:t>
                        </m:r>
                      </m:sub>
                    </m:sSub>
                    <m:r>
                      <a:rPr lang="en-US" sz="2800" b="0" i="1" smtClean="0">
                        <a:solidFill>
                          <a:schemeClr val="tx1"/>
                        </a:solidFill>
                        <a:latin typeface="Cambria Math" charset="0"/>
                      </a:rPr>
                      <m:t>=</m:t>
                    </m:r>
                    <m:sSup>
                      <m:sSupPr>
                        <m:ctrlPr>
                          <a:rPr lang="en-US" sz="2800" b="0" i="1" smtClean="0">
                            <a:solidFill>
                              <a:schemeClr val="tx1"/>
                            </a:solidFill>
                            <a:latin typeface="Cambria Math" panose="02040503050406030204" pitchFamily="18" charset="0"/>
                          </a:rPr>
                        </m:ctrlPr>
                      </m:sSupPr>
                      <m:e>
                        <m:r>
                          <a:rPr lang="en-US" sz="2800" b="0" i="1" smtClean="0">
                            <a:solidFill>
                              <a:schemeClr val="tx1"/>
                            </a:solidFill>
                            <a:latin typeface="Cambria Math" charset="0"/>
                          </a:rPr>
                          <m:t>2</m:t>
                        </m:r>
                      </m:e>
                      <m:sup>
                        <m:r>
                          <a:rPr lang="en-US" sz="2800" b="0" i="1" smtClean="0">
                            <a:solidFill>
                              <a:schemeClr val="tx1"/>
                            </a:solidFill>
                            <a:latin typeface="Cambria Math" charset="0"/>
                          </a:rPr>
                          <m:t>10000000</m:t>
                        </m:r>
                      </m:sup>
                    </m:sSup>
                    <m:r>
                      <a:rPr lang="en-US" sz="2800" b="0" i="1" smtClean="0">
                        <a:solidFill>
                          <a:schemeClr val="tx1"/>
                        </a:solidFill>
                        <a:latin typeface="Cambria Math" charset="0"/>
                      </a:rPr>
                      <m:t>.</m:t>
                    </m:r>
                  </m:oMath>
                </a14:m>
                <a:endParaRPr lang="en-US" sz="2800"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54833" y="1403963"/>
                <a:ext cx="7435121" cy="4955203"/>
              </a:xfrm>
              <a:prstGeom prst="rect">
                <a:avLst/>
              </a:prstGeom>
              <a:blipFill>
                <a:blip r:embed="rId2"/>
                <a:stretch>
                  <a:fillRect l="-1536" t="-1279" r="-1365"/>
                </a:stretch>
              </a:blipFill>
            </p:spPr>
            <p:txBody>
              <a:bodyPr/>
              <a:lstStyle/>
              <a:p>
                <a:r>
                  <a:rPr lang="en-US">
                    <a:noFill/>
                  </a:rPr>
                  <a:t> </a:t>
                </a:r>
              </a:p>
            </p:txBody>
          </p:sp>
        </mc:Fallback>
      </mc:AlternateContent>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8000" y="728862"/>
            <a:ext cx="1114691" cy="1359739"/>
          </a:xfrm>
          <a:prstGeom prst="rect">
            <a:avLst/>
          </a:prstGeom>
        </p:spPr>
      </p:pic>
      <p:sp>
        <p:nvSpPr>
          <p:cNvPr id="4" name="TextBox 3"/>
          <p:cNvSpPr txBox="1"/>
          <p:nvPr/>
        </p:nvSpPr>
        <p:spPr>
          <a:xfrm>
            <a:off x="8310648" y="267197"/>
            <a:ext cx="906969" cy="461665"/>
          </a:xfrm>
          <a:prstGeom prst="rect">
            <a:avLst/>
          </a:prstGeom>
          <a:noFill/>
        </p:spPr>
        <p:txBody>
          <a:bodyPr wrap="square" rtlCol="0">
            <a:spAutoFit/>
          </a:bodyPr>
          <a:lstStyle/>
          <a:p>
            <a:r>
              <a:rPr lang="en-US" sz="1200" dirty="0">
                <a:solidFill>
                  <a:schemeClr val="bg2">
                    <a:lumMod val="25000"/>
                  </a:schemeClr>
                </a:solidFill>
              </a:rPr>
              <a:t>This is my happy face!</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1955" y="851410"/>
            <a:ext cx="1216262" cy="1514144"/>
          </a:xfrm>
          <a:prstGeom prst="rect">
            <a:avLst/>
          </a:prstGeom>
        </p:spPr>
      </p:pic>
    </p:spTree>
    <p:extLst>
      <p:ext uri="{BB962C8B-B14F-4D97-AF65-F5344CB8AC3E}">
        <p14:creationId xmlns:p14="http://schemas.microsoft.com/office/powerpoint/2010/main" val="30324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FED9C-F393-6240-B462-03671371518D}"/>
              </a:ext>
            </a:extLst>
          </p:cNvPr>
          <p:cNvSpPr>
            <a:spLocks noGrp="1"/>
          </p:cNvSpPr>
          <p:nvPr>
            <p:ph type="title"/>
          </p:nvPr>
        </p:nvSpPr>
        <p:spPr>
          <a:xfrm>
            <a:off x="628650" y="-138300"/>
            <a:ext cx="7886700" cy="1325563"/>
          </a:xfrm>
        </p:spPr>
        <p:txBody>
          <a:bodyPr/>
          <a:lstStyle/>
          <a:p>
            <a:pPr algn="ctr"/>
            <a:r>
              <a:rPr lang="en-US" dirty="0"/>
              <a:t>Huang basement</a:t>
            </a:r>
          </a:p>
        </p:txBody>
      </p:sp>
      <p:pic>
        <p:nvPicPr>
          <p:cNvPr id="13" name="Content Placeholder 12" descr="A picture containing text, ceiling, indoor, floor&#10;&#10;Description automatically generated">
            <a:extLst>
              <a:ext uri="{FF2B5EF4-FFF2-40B4-BE49-F238E27FC236}">
                <a16:creationId xmlns:a16="http://schemas.microsoft.com/office/drawing/2014/main" id="{26356641-E612-CB4A-B0FC-663219C0140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8650" y="964407"/>
            <a:ext cx="7886700" cy="2464593"/>
          </a:xfrm>
        </p:spPr>
      </p:pic>
      <p:pic>
        <p:nvPicPr>
          <p:cNvPr id="15" name="Picture 14" descr="A picture containing text, person, indoor, floor&#10;&#10;Description automatically generated">
            <a:extLst>
              <a:ext uri="{FF2B5EF4-FFF2-40B4-BE49-F238E27FC236}">
                <a16:creationId xmlns:a16="http://schemas.microsoft.com/office/drawing/2014/main" id="{ED7D8550-3C5E-5546-B237-D9DAD52E45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8993" y="3919661"/>
            <a:ext cx="3846357" cy="2573213"/>
          </a:xfrm>
          <a:prstGeom prst="rect">
            <a:avLst/>
          </a:prstGeom>
        </p:spPr>
      </p:pic>
      <p:pic>
        <p:nvPicPr>
          <p:cNvPr id="17" name="Picture 16" descr="A group of people in a classroom&#10;&#10;Description automatically generated with medium confidence">
            <a:extLst>
              <a:ext uri="{FF2B5EF4-FFF2-40B4-BE49-F238E27FC236}">
                <a16:creationId xmlns:a16="http://schemas.microsoft.com/office/drawing/2014/main" id="{A2BEA822-F48F-0B4B-B418-CA2EFFD8D7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650" y="3775359"/>
            <a:ext cx="3623353" cy="2717515"/>
          </a:xfrm>
          <a:prstGeom prst="rect">
            <a:avLst/>
          </a:prstGeom>
        </p:spPr>
      </p:pic>
    </p:spTree>
    <p:extLst>
      <p:ext uri="{BB962C8B-B14F-4D97-AF65-F5344CB8AC3E}">
        <p14:creationId xmlns:p14="http://schemas.microsoft.com/office/powerpoint/2010/main" val="18610563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Insertion Sort</a:t>
            </a:r>
          </a:p>
        </p:txBody>
      </p:sp>
      <p:sp>
        <p:nvSpPr>
          <p:cNvPr id="3" name="Content Placeholder 2"/>
          <p:cNvSpPr>
            <a:spLocks noGrp="1"/>
          </p:cNvSpPr>
          <p:nvPr>
            <p:ph idx="1"/>
          </p:nvPr>
        </p:nvSpPr>
        <p:spPr/>
        <p:txBody>
          <a:bodyPr/>
          <a:lstStyle/>
          <a:p>
            <a:pPr marL="514350" indent="-514350">
              <a:buFont typeface="+mj-lt"/>
              <a:buAutoNum type="arabicPeriod"/>
            </a:pPr>
            <a:r>
              <a:rPr lang="en-US" dirty="0"/>
              <a:t>Does it work?</a:t>
            </a:r>
          </a:p>
          <a:p>
            <a:pPr marL="514350" indent="-514350">
              <a:buFont typeface="+mj-lt"/>
              <a:buAutoNum type="arabicPeriod"/>
            </a:pPr>
            <a:r>
              <a:rPr lang="en-US" dirty="0"/>
              <a:t>Is it fast?</a:t>
            </a:r>
          </a:p>
        </p:txBody>
      </p:sp>
      <p:sp>
        <p:nvSpPr>
          <p:cNvPr id="4" name="Down Arrow 3"/>
          <p:cNvSpPr/>
          <p:nvPr/>
        </p:nvSpPr>
        <p:spPr>
          <a:xfrm rot="5400000">
            <a:off x="2774731" y="2156701"/>
            <a:ext cx="536028" cy="788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894115" y="3276053"/>
            <a:ext cx="4924016" cy="3492032"/>
          </a:xfrm>
          <a:prstGeom prst="rect">
            <a:avLst/>
          </a:prstGeom>
        </p:spPr>
      </p:pic>
    </p:spTree>
    <p:extLst>
      <p:ext uri="{BB962C8B-B14F-4D97-AF65-F5344CB8AC3E}">
        <p14:creationId xmlns:p14="http://schemas.microsoft.com/office/powerpoint/2010/main" val="6359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EDBA-F58E-DC44-B2EB-528068350558}"/>
              </a:ext>
            </a:extLst>
          </p:cNvPr>
          <p:cNvSpPr>
            <a:spLocks noGrp="1"/>
          </p:cNvSpPr>
          <p:nvPr>
            <p:ph type="title"/>
          </p:nvPr>
        </p:nvSpPr>
        <p:spPr/>
        <p:txBody>
          <a:bodyPr/>
          <a:lstStyle/>
          <a:p>
            <a:r>
              <a:rPr lang="en-US" dirty="0"/>
              <a:t>Insertion Sort: running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786BC0-B38C-D549-994E-E9047F568416}"/>
                  </a:ext>
                </a:extLst>
              </p:cNvPr>
              <p:cNvSpPr>
                <a:spLocks noGrp="1"/>
              </p:cNvSpPr>
              <p:nvPr>
                <p:ph idx="1"/>
              </p:nvPr>
            </p:nvSpPr>
            <p:spPr/>
            <p:txBody>
              <a:bodyPr/>
              <a:lstStyle/>
              <a:p>
                <a:r>
                  <a:rPr lang="en-US" dirty="0"/>
                  <a:t>Operation count was:</a:t>
                </a:r>
              </a:p>
              <a:p>
                <a:endParaRPr lang="en-US" dirty="0"/>
              </a:p>
              <a:p>
                <a:endParaRPr lang="en-US" dirty="0"/>
              </a:p>
              <a:p>
                <a:endParaRPr lang="en-US" dirty="0"/>
              </a:p>
              <a:p>
                <a:r>
                  <a:rPr lang="en-US" dirty="0"/>
                  <a:t>The running time is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e>
                    </m:d>
                  </m:oMath>
                </a14:m>
                <a:endParaRPr lang="en-US" dirty="0"/>
              </a:p>
            </p:txBody>
          </p:sp>
        </mc:Choice>
        <mc:Fallback xmlns="">
          <p:sp>
            <p:nvSpPr>
              <p:cNvPr id="3" name="Content Placeholder 2">
                <a:extLst>
                  <a:ext uri="{FF2B5EF4-FFF2-40B4-BE49-F238E27FC236}">
                    <a16:creationId xmlns:a16="http://schemas.microsoft.com/office/drawing/2014/main" id="{94786BC0-B38C-D549-994E-E9047F568416}"/>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2898CAA-7E1A-F843-A1F2-5968C71316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6909" y="4251306"/>
            <a:ext cx="3675627" cy="2606694"/>
          </a:xfrm>
          <a:prstGeom prst="rect">
            <a:avLst/>
          </a:prstGeom>
        </p:spPr>
      </p:pic>
      <p:sp>
        <p:nvSpPr>
          <p:cNvPr id="5" name="TextBox 4">
            <a:extLst>
              <a:ext uri="{FF2B5EF4-FFF2-40B4-BE49-F238E27FC236}">
                <a16:creationId xmlns:a16="http://schemas.microsoft.com/office/drawing/2014/main" id="{93623928-0BD9-9646-B48F-4769117EB7E1}"/>
              </a:ext>
            </a:extLst>
          </p:cNvPr>
          <p:cNvSpPr txBox="1"/>
          <p:nvPr/>
        </p:nvSpPr>
        <p:spPr>
          <a:xfrm>
            <a:off x="5960858" y="5094910"/>
            <a:ext cx="1670926" cy="646331"/>
          </a:xfrm>
          <a:prstGeom prst="rect">
            <a:avLst/>
          </a:prstGeom>
          <a:noFill/>
        </p:spPr>
        <p:txBody>
          <a:bodyPr wrap="square" rtlCol="0">
            <a:spAutoFit/>
          </a:bodyPr>
          <a:lstStyle/>
          <a:p>
            <a:r>
              <a:rPr lang="en-US" dirty="0"/>
              <a:t>Seems plausible</a:t>
            </a:r>
          </a:p>
        </p:txBody>
      </p:sp>
      <p:pic>
        <p:nvPicPr>
          <p:cNvPr id="6" name="Picture 5">
            <a:extLst>
              <a:ext uri="{FF2B5EF4-FFF2-40B4-BE49-F238E27FC236}">
                <a16:creationId xmlns:a16="http://schemas.microsoft.com/office/drawing/2014/main" id="{39101CEA-3D73-8D44-B0D5-FCCA45824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41464" y="4859696"/>
            <a:ext cx="1577948" cy="1763089"/>
          </a:xfrm>
          <a:prstGeom prst="rect">
            <a:avLst/>
          </a:prstGeom>
        </p:spPr>
      </p:pic>
      <p:sp>
        <p:nvSpPr>
          <p:cNvPr id="7" name="TextBox 6">
            <a:extLst>
              <a:ext uri="{FF2B5EF4-FFF2-40B4-BE49-F238E27FC236}">
                <a16:creationId xmlns:a16="http://schemas.microsoft.com/office/drawing/2014/main" id="{403016AE-7E74-5745-9EEF-940A1059FEF6}"/>
              </a:ext>
            </a:extLst>
          </p:cNvPr>
          <p:cNvSpPr txBox="1"/>
          <p:nvPr/>
        </p:nvSpPr>
        <p:spPr>
          <a:xfrm>
            <a:off x="1819412" y="4804112"/>
            <a:ext cx="2990336" cy="646331"/>
          </a:xfrm>
          <a:prstGeom prst="rect">
            <a:avLst/>
          </a:prstGeom>
          <a:noFill/>
        </p:spPr>
        <p:txBody>
          <a:bodyPr wrap="square" rtlCol="0">
            <a:spAutoFit/>
          </a:bodyPr>
          <a:lstStyle/>
          <a:p>
            <a:r>
              <a:rPr lang="en-US" dirty="0">
                <a:solidFill>
                  <a:srgbClr val="7030A0"/>
                </a:solidFill>
              </a:rPr>
              <a:t>Go back to the pseudocode and convince yourself of this!</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C23FE24-99BA-8E40-8708-1B11B00B3478}"/>
                  </a:ext>
                </a:extLst>
              </p:cNvPr>
              <p:cNvSpPr/>
              <p:nvPr/>
            </p:nvSpPr>
            <p:spPr>
              <a:xfrm>
                <a:off x="1323826" y="2320410"/>
                <a:ext cx="6198243" cy="1077218"/>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r>
                      <a:rPr lang="en-US" sz="1600" i="1">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 −1</m:t>
                    </m:r>
                  </m:oMath>
                </a14:m>
                <a:r>
                  <a:rPr lang="en-US" sz="1600" dirty="0"/>
                  <a:t> variable assignments</a:t>
                </a:r>
              </a:p>
              <a:p>
                <a:pPr marL="285750" indent="-285750">
                  <a:buFont typeface="Arial" panose="020B0604020202020204" pitchFamily="34" charset="0"/>
                  <a:buChar char="•"/>
                </a:pPr>
                <a14:m>
                  <m:oMath xmlns:m="http://schemas.openxmlformats.org/officeDocument/2006/math">
                    <m:r>
                      <a:rPr lang="en-US" sz="1600" i="1">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 −1</m:t>
                    </m:r>
                  </m:oMath>
                </a14:m>
                <a:r>
                  <a:rPr lang="en-US" sz="1600" dirty="0"/>
                  <a:t> increments/decrements</a:t>
                </a:r>
              </a:p>
              <a:p>
                <a:pPr marL="285750" indent="-285750">
                  <a:buFont typeface="Arial" panose="020B0604020202020204" pitchFamily="34" charset="0"/>
                  <a:buChar char="•"/>
                </a:pPr>
                <a14:m>
                  <m:oMath xmlns:m="http://schemas.openxmlformats.org/officeDocument/2006/math">
                    <m:r>
                      <a:rPr lang="en-US" sz="1600" i="1">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r>
                      <a:rPr lang="en-US" sz="1600" i="1">
                        <a:latin typeface="Cambria Math" panose="02040503050406030204" pitchFamily="18" charset="0"/>
                      </a:rPr>
                      <m:t>−4</m:t>
                    </m:r>
                    <m:r>
                      <a:rPr lang="en-US" sz="1600" i="1">
                        <a:latin typeface="Cambria Math" panose="02040503050406030204" pitchFamily="18" charset="0"/>
                      </a:rPr>
                      <m:t>𝑛</m:t>
                    </m:r>
                    <m:r>
                      <a:rPr lang="en-US" sz="1600" i="1">
                        <a:latin typeface="Cambria Math" panose="02040503050406030204" pitchFamily="18" charset="0"/>
                      </a:rPr>
                      <m:t>+1</m:t>
                    </m:r>
                  </m:oMath>
                </a14:m>
                <a:r>
                  <a:rPr lang="en-US" sz="1600" dirty="0"/>
                  <a:t> comparisons</a:t>
                </a:r>
              </a:p>
              <a:p>
                <a:pPr marL="285750" indent="-285750">
                  <a:buFont typeface="Arial" panose="020B0604020202020204" pitchFamily="34" charset="0"/>
                  <a:buChar char="•"/>
                </a:pPr>
                <a:r>
                  <a:rPr lang="en-US" sz="1600" dirty="0"/>
                  <a:t>…</a:t>
                </a:r>
              </a:p>
            </p:txBody>
          </p:sp>
        </mc:Choice>
        <mc:Fallback xmlns="">
          <p:sp>
            <p:nvSpPr>
              <p:cNvPr id="8" name="Rectangle 7">
                <a:extLst>
                  <a:ext uri="{FF2B5EF4-FFF2-40B4-BE49-F238E27FC236}">
                    <a16:creationId xmlns:a16="http://schemas.microsoft.com/office/drawing/2014/main" id="{8C23FE24-99BA-8E40-8708-1B11B00B3478}"/>
                  </a:ext>
                </a:extLst>
              </p:cNvPr>
              <p:cNvSpPr>
                <a:spLocks noRot="1" noChangeAspect="1" noMove="1" noResize="1" noEditPoints="1" noAdjustHandles="1" noChangeArrowheads="1" noChangeShapeType="1" noTextEdit="1"/>
              </p:cNvSpPr>
              <p:nvPr/>
            </p:nvSpPr>
            <p:spPr>
              <a:xfrm>
                <a:off x="1323826" y="2320410"/>
                <a:ext cx="6198243" cy="1077218"/>
              </a:xfrm>
              <a:prstGeom prst="rect">
                <a:avLst/>
              </a:prstGeom>
              <a:blipFill>
                <a:blip r:embed="rId5"/>
                <a:stretch>
                  <a:fillRect l="-204" t="-1163" b="-5814"/>
                </a:stretch>
              </a:blipFill>
            </p:spPr>
            <p:txBody>
              <a:bodyPr/>
              <a:lstStyle/>
              <a:p>
                <a:r>
                  <a:rPr lang="en-US">
                    <a:noFill/>
                  </a:rPr>
                  <a:t> </a:t>
                </a:r>
              </a:p>
            </p:txBody>
          </p:sp>
        </mc:Fallback>
      </mc:AlternateContent>
    </p:spTree>
    <p:extLst>
      <p:ext uri="{BB962C8B-B14F-4D97-AF65-F5344CB8AC3E}">
        <p14:creationId xmlns:p14="http://schemas.microsoft.com/office/powerpoint/2010/main" val="118549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Sort: running time</a:t>
            </a:r>
          </a:p>
        </p:txBody>
      </p:sp>
      <p:sp>
        <p:nvSpPr>
          <p:cNvPr id="5" name="Left Brace 4"/>
          <p:cNvSpPr/>
          <p:nvPr/>
        </p:nvSpPr>
        <p:spPr>
          <a:xfrm rot="10800000">
            <a:off x="6437529" y="3045497"/>
            <a:ext cx="1092200" cy="2224377"/>
          </a:xfrm>
          <a:prstGeom prst="leftBrace">
            <a:avLst/>
          </a:prstGeom>
          <a:ln w="41275">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7612322" y="3927647"/>
            <a:ext cx="1806056" cy="1015663"/>
          </a:xfrm>
          <a:prstGeom prst="rect">
            <a:avLst/>
          </a:prstGeom>
          <a:noFill/>
        </p:spPr>
        <p:txBody>
          <a:bodyPr wrap="square" rtlCol="0">
            <a:spAutoFit/>
          </a:bodyPr>
          <a:lstStyle/>
          <a:p>
            <a:r>
              <a:rPr lang="en-US" sz="2000" dirty="0">
                <a:solidFill>
                  <a:srgbClr val="DE6769"/>
                </a:solidFill>
              </a:rPr>
              <a:t>n-1 iterations of the outer loop</a:t>
            </a:r>
          </a:p>
        </p:txBody>
      </p:sp>
      <p:sp>
        <p:nvSpPr>
          <p:cNvPr id="8" name="TextBox 7"/>
          <p:cNvSpPr txBox="1"/>
          <p:nvPr/>
        </p:nvSpPr>
        <p:spPr>
          <a:xfrm>
            <a:off x="122023" y="5417106"/>
            <a:ext cx="2209799" cy="1015663"/>
          </a:xfrm>
          <a:prstGeom prst="rect">
            <a:avLst/>
          </a:prstGeom>
          <a:noFill/>
        </p:spPr>
        <p:txBody>
          <a:bodyPr wrap="square" rtlCol="0">
            <a:spAutoFit/>
          </a:bodyPr>
          <a:lstStyle/>
          <a:p>
            <a:r>
              <a:rPr lang="en-US" sz="2000" dirty="0">
                <a:solidFill>
                  <a:srgbClr val="DE6769"/>
                </a:solidFill>
              </a:rPr>
              <a:t>In the worst case, about n iterations of this inner loop</a:t>
            </a:r>
          </a:p>
        </p:txBody>
      </p:sp>
      <p:cxnSp>
        <p:nvCxnSpPr>
          <p:cNvPr id="12" name="Straight Connector 11"/>
          <p:cNvCxnSpPr>
            <a:cxnSpLocks/>
            <a:stCxn id="6" idx="1"/>
          </p:cNvCxnSpPr>
          <p:nvPr/>
        </p:nvCxnSpPr>
        <p:spPr>
          <a:xfrm flipH="1">
            <a:off x="628651" y="4400987"/>
            <a:ext cx="1962" cy="1016119"/>
          </a:xfrm>
          <a:prstGeom prst="line">
            <a:avLst/>
          </a:prstGeom>
          <a:ln w="41275">
            <a:solidFill>
              <a:srgbClr val="DE676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3494" y="2700720"/>
            <a:ext cx="6460707" cy="2554545"/>
          </a:xfrm>
          <a:prstGeom prst="rect">
            <a:avLst/>
          </a:prstGeom>
          <a:noFill/>
          <a:ln>
            <a:solidFill>
              <a:schemeClr val="accent2"/>
            </a:solidFill>
          </a:ln>
        </p:spPr>
        <p:txBody>
          <a:bodyPr wrap="square" rtlCol="0">
            <a:spAutoFit/>
          </a:bodyPr>
          <a:lstStyle/>
          <a:p>
            <a:r>
              <a:rPr lang="mr-IN" sz="2000" b="1" dirty="0" err="1">
                <a:latin typeface="Courier" charset="0"/>
                <a:ea typeface="Courier" charset="0"/>
                <a:cs typeface="Courier" charset="0"/>
              </a:rPr>
              <a:t>def</a:t>
            </a:r>
            <a:r>
              <a:rPr lang="mr-IN" sz="2000" dirty="0">
                <a:latin typeface="Courier" charset="0"/>
                <a:ea typeface="Courier" charset="0"/>
                <a:cs typeface="Courier" charset="0"/>
              </a:rPr>
              <a:t> </a:t>
            </a:r>
            <a:r>
              <a:rPr lang="mr-IN" sz="2000" dirty="0" err="1">
                <a:latin typeface="Courier" charset="0"/>
                <a:ea typeface="Courier" charset="0"/>
                <a:cs typeface="Courier" charset="0"/>
              </a:rPr>
              <a:t>InsertionSort</a:t>
            </a:r>
            <a:r>
              <a:rPr lang="mr-IN" sz="2000" dirty="0">
                <a:latin typeface="Courier" charset="0"/>
                <a:ea typeface="Courier" charset="0"/>
                <a:cs typeface="Courier" charset="0"/>
              </a:rPr>
              <a:t>(</a:t>
            </a:r>
            <a:r>
              <a:rPr lang="mr-IN" sz="2000" dirty="0" err="1">
                <a:latin typeface="Courier" charset="0"/>
                <a:ea typeface="Courier" charset="0"/>
                <a:cs typeface="Courier" charset="0"/>
              </a:rPr>
              <a:t>A</a:t>
            </a:r>
            <a:r>
              <a:rPr lang="mr-IN" sz="2000" dirty="0">
                <a:latin typeface="Courier" charset="0"/>
                <a:ea typeface="Courier" charset="0"/>
                <a:cs typeface="Courier" charset="0"/>
              </a:rPr>
              <a:t>):    </a:t>
            </a:r>
            <a:endParaRPr lang="en-US" sz="2000" dirty="0">
              <a:latin typeface="Courier" charset="0"/>
              <a:ea typeface="Courier" charset="0"/>
              <a:cs typeface="Courier" charset="0"/>
            </a:endParaRPr>
          </a:p>
          <a:p>
            <a:r>
              <a:rPr lang="en-US" sz="2000" dirty="0">
                <a:latin typeface="Courier" charset="0"/>
                <a:ea typeface="Courier" charset="0"/>
                <a:cs typeface="Courier" charset="0"/>
              </a:rPr>
              <a:t>   </a:t>
            </a:r>
            <a:r>
              <a:rPr lang="mr-IN" sz="2000" b="1" dirty="0" err="1">
                <a:latin typeface="Courier" charset="0"/>
                <a:ea typeface="Courier" charset="0"/>
                <a:cs typeface="Courier" charset="0"/>
              </a:rPr>
              <a:t>for</a:t>
            </a:r>
            <a:r>
              <a:rPr lang="mr-IN" sz="2000" dirty="0">
                <a:latin typeface="Courier" charset="0"/>
                <a:ea typeface="Courier" charset="0"/>
                <a:cs typeface="Courier" charset="0"/>
              </a:rPr>
              <a:t> </a:t>
            </a:r>
            <a:r>
              <a:rPr lang="mr-IN" sz="2000" dirty="0" err="1">
                <a:solidFill>
                  <a:schemeClr val="accent4"/>
                </a:solidFill>
                <a:latin typeface="Courier" charset="0"/>
                <a:ea typeface="Courier" charset="0"/>
                <a:cs typeface="Courier" charset="0"/>
              </a:rPr>
              <a:t>i</a:t>
            </a:r>
            <a:r>
              <a:rPr lang="mr-IN" sz="2000" dirty="0">
                <a:solidFill>
                  <a:schemeClr val="accent4"/>
                </a:solidFill>
                <a:latin typeface="Courier" charset="0"/>
                <a:ea typeface="Courier" charset="0"/>
                <a:cs typeface="Courier" charset="0"/>
              </a:rPr>
              <a:t> </a:t>
            </a:r>
            <a:r>
              <a:rPr lang="mr-IN" sz="2000" dirty="0" err="1">
                <a:solidFill>
                  <a:schemeClr val="accent4"/>
                </a:solidFill>
                <a:latin typeface="Courier" charset="0"/>
                <a:ea typeface="Courier" charset="0"/>
                <a:cs typeface="Courier" charset="0"/>
              </a:rPr>
              <a:t>in</a:t>
            </a:r>
            <a:r>
              <a:rPr lang="mr-IN" sz="2000" dirty="0">
                <a:solidFill>
                  <a:schemeClr val="accent4"/>
                </a:solidFill>
                <a:latin typeface="Courier" charset="0"/>
                <a:ea typeface="Courier" charset="0"/>
                <a:cs typeface="Courier" charset="0"/>
              </a:rPr>
              <a:t> </a:t>
            </a:r>
            <a:r>
              <a:rPr lang="mr-IN" sz="2000" dirty="0" err="1">
                <a:solidFill>
                  <a:schemeClr val="accent4"/>
                </a:solidFill>
                <a:latin typeface="Courier" charset="0"/>
                <a:ea typeface="Courier" charset="0"/>
                <a:cs typeface="Courier" charset="0"/>
              </a:rPr>
              <a:t>range</a:t>
            </a:r>
            <a:r>
              <a:rPr lang="mr-IN" sz="2000" dirty="0">
                <a:solidFill>
                  <a:schemeClr val="accent4"/>
                </a:solidFill>
                <a:latin typeface="Courier" charset="0"/>
                <a:ea typeface="Courier" charset="0"/>
                <a:cs typeface="Courier" charset="0"/>
              </a:rPr>
              <a:t>(1,len(</a:t>
            </a:r>
            <a:r>
              <a:rPr lang="mr-IN" sz="2000" dirty="0" err="1">
                <a:solidFill>
                  <a:schemeClr val="accent4"/>
                </a:solidFill>
                <a:latin typeface="Courier" charset="0"/>
                <a:ea typeface="Courier" charset="0"/>
                <a:cs typeface="Courier" charset="0"/>
              </a:rPr>
              <a:t>A</a:t>
            </a:r>
            <a:r>
              <a:rPr lang="mr-IN" sz="2000" dirty="0">
                <a:solidFill>
                  <a:schemeClr val="accent4"/>
                </a:solidFill>
                <a:latin typeface="Courier" charset="0"/>
                <a:ea typeface="Courier" charset="0"/>
                <a:cs typeface="Courier" charset="0"/>
              </a:rPr>
              <a:t>)):  </a:t>
            </a:r>
            <a:endParaRPr lang="en-US" sz="2000" dirty="0">
              <a:solidFill>
                <a:schemeClr val="accent4"/>
              </a:solidFill>
              <a:latin typeface="Courier" charset="0"/>
              <a:ea typeface="Courier" charset="0"/>
              <a:cs typeface="Courier" charset="0"/>
            </a:endParaRPr>
          </a:p>
          <a:p>
            <a:r>
              <a:rPr lang="mr-IN" sz="2000" dirty="0">
                <a:latin typeface="Courier" charset="0"/>
                <a:ea typeface="Courier" charset="0"/>
                <a:cs typeface="Courier" charset="0"/>
              </a:rPr>
              <a:t>   </a:t>
            </a:r>
            <a:r>
              <a:rPr lang="en-US" sz="2000" dirty="0">
                <a:latin typeface="Courier" charset="0"/>
                <a:ea typeface="Courier" charset="0"/>
                <a:cs typeface="Courier" charset="0"/>
              </a:rPr>
              <a:t>   </a:t>
            </a:r>
            <a:r>
              <a:rPr lang="mr-IN" sz="2000" dirty="0" err="1">
                <a:latin typeface="Courier" charset="0"/>
                <a:ea typeface="Courier" charset="0"/>
                <a:cs typeface="Courier" charset="0"/>
              </a:rPr>
              <a:t>current</a:t>
            </a:r>
            <a:r>
              <a:rPr lang="mr-IN" sz="2000" dirty="0">
                <a:latin typeface="Courier" charset="0"/>
                <a:ea typeface="Courier" charset="0"/>
                <a:cs typeface="Courier" charset="0"/>
              </a:rPr>
              <a:t> = </a:t>
            </a:r>
            <a:r>
              <a:rPr lang="mr-IN" sz="2000" dirty="0" err="1">
                <a:latin typeface="Courier" charset="0"/>
                <a:ea typeface="Courier" charset="0"/>
                <a:cs typeface="Courier" charset="0"/>
              </a:rPr>
              <a:t>A</a:t>
            </a:r>
            <a:r>
              <a:rPr lang="mr-IN" sz="2000" dirty="0">
                <a:latin typeface="Courier" charset="0"/>
                <a:ea typeface="Courier" charset="0"/>
                <a:cs typeface="Courier" charset="0"/>
              </a:rPr>
              <a:t>[</a:t>
            </a:r>
            <a:r>
              <a:rPr lang="mr-IN" sz="2000" dirty="0" err="1">
                <a:latin typeface="Courier" charset="0"/>
                <a:ea typeface="Courier" charset="0"/>
                <a:cs typeface="Courier" charset="0"/>
              </a:rPr>
              <a:t>i</a:t>
            </a:r>
            <a:r>
              <a:rPr lang="mr-IN" sz="2000" dirty="0">
                <a:latin typeface="Courier" charset="0"/>
                <a:ea typeface="Courier" charset="0"/>
                <a:cs typeface="Courier" charset="0"/>
              </a:rPr>
              <a:t>]</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en-US" sz="2000" dirty="0">
                <a:latin typeface="Courier" charset="0"/>
                <a:ea typeface="Courier" charset="0"/>
                <a:cs typeface="Courier" charset="0"/>
              </a:rPr>
              <a:t> </a:t>
            </a:r>
            <a:r>
              <a:rPr lang="mr-IN" sz="2000" dirty="0" err="1">
                <a:latin typeface="Courier" charset="0"/>
                <a:ea typeface="Courier" charset="0"/>
                <a:cs typeface="Courier" charset="0"/>
              </a:rPr>
              <a:t>j</a:t>
            </a:r>
            <a:r>
              <a:rPr lang="mr-IN" sz="2000" dirty="0">
                <a:latin typeface="Courier" charset="0"/>
                <a:ea typeface="Courier" charset="0"/>
                <a:cs typeface="Courier" charset="0"/>
              </a:rPr>
              <a:t> = i-1</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b="1" dirty="0" err="1">
                <a:latin typeface="Courier" charset="0"/>
                <a:ea typeface="Courier" charset="0"/>
                <a:cs typeface="Courier" charset="0"/>
              </a:rPr>
              <a:t>while</a:t>
            </a:r>
            <a:r>
              <a:rPr lang="mr-IN" sz="2000" dirty="0">
                <a:latin typeface="Courier" charset="0"/>
                <a:ea typeface="Courier" charset="0"/>
                <a:cs typeface="Courier" charset="0"/>
              </a:rPr>
              <a:t> </a:t>
            </a:r>
            <a:r>
              <a:rPr lang="mr-IN" sz="2000" dirty="0" err="1">
                <a:latin typeface="Courier" charset="0"/>
                <a:ea typeface="Courier" charset="0"/>
                <a:cs typeface="Courier" charset="0"/>
              </a:rPr>
              <a:t>j</a:t>
            </a:r>
            <a:r>
              <a:rPr lang="mr-IN" sz="2000" dirty="0">
                <a:latin typeface="Courier" charset="0"/>
                <a:ea typeface="Courier" charset="0"/>
                <a:cs typeface="Courier" charset="0"/>
              </a:rPr>
              <a:t> &gt;= 0 </a:t>
            </a:r>
            <a:r>
              <a:rPr lang="mr-IN" sz="2000" dirty="0" err="1">
                <a:latin typeface="Courier" charset="0"/>
                <a:ea typeface="Courier" charset="0"/>
                <a:cs typeface="Courier" charset="0"/>
              </a:rPr>
              <a:t>and</a:t>
            </a:r>
            <a:r>
              <a:rPr lang="mr-IN" sz="2000" dirty="0">
                <a:latin typeface="Courier" charset="0"/>
                <a:ea typeface="Courier" charset="0"/>
                <a:cs typeface="Courier" charset="0"/>
              </a:rPr>
              <a:t> </a:t>
            </a:r>
            <a:r>
              <a:rPr lang="mr-IN" sz="2000" dirty="0" err="1">
                <a:latin typeface="Courier" charset="0"/>
                <a:ea typeface="Courier" charset="0"/>
                <a:cs typeface="Courier" charset="0"/>
              </a:rPr>
              <a:t>A</a:t>
            </a:r>
            <a:r>
              <a:rPr lang="mr-IN" sz="2000" dirty="0">
                <a:latin typeface="Courier" charset="0"/>
                <a:ea typeface="Courier" charset="0"/>
                <a:cs typeface="Courier" charset="0"/>
              </a:rPr>
              <a:t>[</a:t>
            </a:r>
            <a:r>
              <a:rPr lang="mr-IN" sz="2000" dirty="0" err="1">
                <a:latin typeface="Courier" charset="0"/>
                <a:ea typeface="Courier" charset="0"/>
                <a:cs typeface="Courier" charset="0"/>
              </a:rPr>
              <a:t>j</a:t>
            </a:r>
            <a:r>
              <a:rPr lang="mr-IN" sz="2000" dirty="0">
                <a:latin typeface="Courier" charset="0"/>
                <a:ea typeface="Courier" charset="0"/>
                <a:cs typeface="Courier" charset="0"/>
              </a:rPr>
              <a:t>] &gt; </a:t>
            </a:r>
            <a:r>
              <a:rPr lang="mr-IN" sz="2000" dirty="0" err="1">
                <a:latin typeface="Courier" charset="0"/>
                <a:ea typeface="Courier" charset="0"/>
                <a:cs typeface="Courier" charset="0"/>
              </a:rPr>
              <a:t>current</a:t>
            </a:r>
            <a:r>
              <a:rPr lang="mr-IN" sz="2000" dirty="0">
                <a:latin typeface="Courier" charset="0"/>
                <a:ea typeface="Courier" charset="0"/>
                <a:cs typeface="Courier" charset="0"/>
              </a:rPr>
              <a:t>:</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dirty="0" err="1">
                <a:latin typeface="Courier" charset="0"/>
                <a:ea typeface="Courier" charset="0"/>
                <a:cs typeface="Courier" charset="0"/>
              </a:rPr>
              <a:t>A</a:t>
            </a:r>
            <a:r>
              <a:rPr lang="mr-IN" sz="2000" dirty="0">
                <a:latin typeface="Courier" charset="0"/>
                <a:ea typeface="Courier" charset="0"/>
                <a:cs typeface="Courier" charset="0"/>
              </a:rPr>
              <a:t>[j+1] = </a:t>
            </a:r>
            <a:r>
              <a:rPr lang="mr-IN" sz="2000" dirty="0" err="1">
                <a:latin typeface="Courier" charset="0"/>
                <a:ea typeface="Courier" charset="0"/>
                <a:cs typeface="Courier" charset="0"/>
              </a:rPr>
              <a:t>A</a:t>
            </a:r>
            <a:r>
              <a:rPr lang="mr-IN" sz="2000" dirty="0">
                <a:latin typeface="Courier" charset="0"/>
                <a:ea typeface="Courier" charset="0"/>
                <a:cs typeface="Courier" charset="0"/>
              </a:rPr>
              <a:t>[</a:t>
            </a:r>
            <a:r>
              <a:rPr lang="mr-IN" sz="2000" dirty="0" err="1">
                <a:latin typeface="Courier" charset="0"/>
                <a:ea typeface="Courier" charset="0"/>
                <a:cs typeface="Courier" charset="0"/>
              </a:rPr>
              <a:t>j</a:t>
            </a:r>
            <a:r>
              <a:rPr lang="mr-IN" sz="2000" dirty="0">
                <a:latin typeface="Courier" charset="0"/>
                <a:ea typeface="Courier" charset="0"/>
                <a:cs typeface="Courier" charset="0"/>
              </a:rPr>
              <a:t>]</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dirty="0" err="1">
                <a:latin typeface="Courier" charset="0"/>
                <a:ea typeface="Courier" charset="0"/>
                <a:cs typeface="Courier" charset="0"/>
              </a:rPr>
              <a:t>j</a:t>
            </a:r>
            <a:r>
              <a:rPr lang="mr-IN" sz="2000" dirty="0">
                <a:latin typeface="Courier" charset="0"/>
                <a:ea typeface="Courier" charset="0"/>
                <a:cs typeface="Courier" charset="0"/>
              </a:rPr>
              <a:t> -= 1</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dirty="0" err="1">
                <a:latin typeface="Courier" charset="0"/>
                <a:ea typeface="Courier" charset="0"/>
                <a:cs typeface="Courier" charset="0"/>
              </a:rPr>
              <a:t>A</a:t>
            </a:r>
            <a:r>
              <a:rPr lang="mr-IN" sz="2000" dirty="0">
                <a:latin typeface="Courier" charset="0"/>
                <a:ea typeface="Courier" charset="0"/>
                <a:cs typeface="Courier" charset="0"/>
              </a:rPr>
              <a:t>[j+1] = </a:t>
            </a:r>
            <a:r>
              <a:rPr lang="mr-IN" sz="2000" dirty="0" err="1">
                <a:latin typeface="Courier" charset="0"/>
                <a:ea typeface="Courier" charset="0"/>
                <a:cs typeface="Courier" charset="0"/>
              </a:rPr>
              <a:t>current</a:t>
            </a:r>
            <a:endParaRPr lang="en-US" sz="2000" dirty="0">
              <a:latin typeface="Courier" charset="0"/>
              <a:ea typeface="Courier" charset="0"/>
              <a:cs typeface="Courier" charset="0"/>
            </a:endParaRPr>
          </a:p>
        </p:txBody>
      </p:sp>
      <p:sp>
        <p:nvSpPr>
          <p:cNvPr id="6" name="Left Brace 5"/>
          <p:cNvSpPr/>
          <p:nvPr/>
        </p:nvSpPr>
        <p:spPr>
          <a:xfrm rot="10800000" flipH="1">
            <a:off x="630613" y="4029629"/>
            <a:ext cx="804043" cy="742716"/>
          </a:xfrm>
          <a:prstGeom prst="leftBrace">
            <a:avLst/>
          </a:prstGeom>
          <a:ln w="41275">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FFD89F8D-FFEA-9441-BE3C-376B0CD45E44}"/>
              </a:ext>
            </a:extLst>
          </p:cNvPr>
          <p:cNvSpPr txBox="1"/>
          <p:nvPr/>
        </p:nvSpPr>
        <p:spPr>
          <a:xfrm>
            <a:off x="6437528" y="138896"/>
            <a:ext cx="2474978" cy="369332"/>
          </a:xfrm>
          <a:prstGeom prst="rect">
            <a:avLst/>
          </a:prstGeom>
          <a:noFill/>
          <a:ln>
            <a:solidFill>
              <a:schemeClr val="accent4"/>
            </a:solidFill>
          </a:ln>
        </p:spPr>
        <p:txBody>
          <a:bodyPr wrap="square" rtlCol="0">
            <a:spAutoFit/>
          </a:bodyPr>
          <a:lstStyle/>
          <a:p>
            <a:r>
              <a:rPr lang="en-US" dirty="0"/>
              <a:t>SLIDE SKIPPED IN CLASS</a:t>
            </a:r>
          </a:p>
        </p:txBody>
      </p:sp>
      <p:sp>
        <p:nvSpPr>
          <p:cNvPr id="4" name="TextBox 3">
            <a:extLst>
              <a:ext uri="{FF2B5EF4-FFF2-40B4-BE49-F238E27FC236}">
                <a16:creationId xmlns:a16="http://schemas.microsoft.com/office/drawing/2014/main" id="{1A82BE40-ACC9-1A48-A7E9-E180AD8A2A1E}"/>
              </a:ext>
            </a:extLst>
          </p:cNvPr>
          <p:cNvSpPr txBox="1"/>
          <p:nvPr/>
        </p:nvSpPr>
        <p:spPr>
          <a:xfrm>
            <a:off x="358815" y="1774437"/>
            <a:ext cx="8553691" cy="707886"/>
          </a:xfrm>
          <a:prstGeom prst="rect">
            <a:avLst/>
          </a:prstGeom>
          <a:noFill/>
        </p:spPr>
        <p:txBody>
          <a:bodyPr wrap="square" rtlCol="0">
            <a:spAutoFit/>
          </a:bodyPr>
          <a:lstStyle/>
          <a:p>
            <a:r>
              <a:rPr lang="en-US" sz="2000" dirty="0"/>
              <a:t>As you get more used to this, you won’t have to count up operations anymore.  For example, just looking at the pseudocode below, you might think…</a:t>
            </a:r>
          </a:p>
        </p:txBody>
      </p:sp>
      <p:pic>
        <p:nvPicPr>
          <p:cNvPr id="13" name="Picture 12">
            <a:extLst>
              <a:ext uri="{FF2B5EF4-FFF2-40B4-BE49-F238E27FC236}">
                <a16:creationId xmlns:a16="http://schemas.microsoft.com/office/drawing/2014/main" id="{40554415-9186-E840-8BA2-0C228FE19F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45246" y="5694899"/>
            <a:ext cx="940207" cy="1170479"/>
          </a:xfrm>
          <a:prstGeom prst="rect">
            <a:avLst/>
          </a:prstGeom>
        </p:spPr>
      </p:pic>
      <p:sp>
        <p:nvSpPr>
          <p:cNvPr id="9" name="TextBox 8">
            <a:extLst>
              <a:ext uri="{FF2B5EF4-FFF2-40B4-BE49-F238E27FC236}">
                <a16:creationId xmlns:a16="http://schemas.microsoft.com/office/drawing/2014/main" id="{700C494F-54B5-F341-9E8C-9E0AE4C7F490}"/>
              </a:ext>
            </a:extLst>
          </p:cNvPr>
          <p:cNvSpPr txBox="1"/>
          <p:nvPr/>
        </p:nvSpPr>
        <p:spPr>
          <a:xfrm>
            <a:off x="2707739" y="5602565"/>
            <a:ext cx="5337507" cy="1200329"/>
          </a:xfrm>
          <a:prstGeom prst="rect">
            <a:avLst/>
          </a:prstGeom>
          <a:noFill/>
        </p:spPr>
        <p:txBody>
          <a:bodyPr wrap="square" rtlCol="0">
            <a:spAutoFit/>
          </a:bodyPr>
          <a:lstStyle/>
          <a:p>
            <a:pPr algn="r"/>
            <a:r>
              <a:rPr lang="en-US" dirty="0">
                <a:solidFill>
                  <a:schemeClr val="accent1"/>
                </a:solidFill>
              </a:rPr>
              <a:t>“There’s O(1) stuff going on inside the inner loop, so each time the inner loop runs, that’s O(n) work.  Then the inner loop is executed O(n) times by the outer loop, so that’s O(n</a:t>
            </a:r>
            <a:r>
              <a:rPr lang="en-US" baseline="30000" dirty="0">
                <a:solidFill>
                  <a:schemeClr val="accent1"/>
                </a:solidFill>
              </a:rPr>
              <a:t>2</a:t>
            </a:r>
            <a:r>
              <a:rPr lang="en-US" dirty="0">
                <a:solidFill>
                  <a:schemeClr val="accent1"/>
                </a:solidFill>
              </a:rPr>
              <a:t>).”</a:t>
            </a:r>
          </a:p>
        </p:txBody>
      </p:sp>
    </p:spTree>
    <p:extLst>
      <p:ext uri="{BB962C8B-B14F-4D97-AF65-F5344CB8AC3E}">
        <p14:creationId xmlns:p14="http://schemas.microsoft.com/office/powerpoint/2010/main" val="1065931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we learned?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88686"/>
                <a:ext cx="7886700" cy="1737382"/>
              </a:xfrm>
            </p:spPr>
            <p:txBody>
              <a:bodyPr anchor="ctr">
                <a:normAutofit/>
              </a:bodyPr>
              <a:lstStyle/>
              <a:p>
                <a:pPr marL="0" indent="0" algn="ctr">
                  <a:buNone/>
                </a:pPr>
                <a:r>
                  <a:rPr lang="en-US" sz="3600" dirty="0">
                    <a:solidFill>
                      <a:schemeClr val="accent4"/>
                    </a:solidFill>
                  </a:rPr>
                  <a:t>InsertionSort</a:t>
                </a:r>
                <a:r>
                  <a:rPr lang="en-US" sz="3600" dirty="0">
                    <a:solidFill>
                      <a:schemeClr val="accent1"/>
                    </a:solidFill>
                  </a:rPr>
                  <a:t> </a:t>
                </a:r>
                <a:r>
                  <a:rPr lang="en-US" sz="3600" dirty="0"/>
                  <a:t>is an algorithm that correctly sorts an arbitrary n-element array in time </a:t>
                </a:r>
                <a14:m>
                  <m:oMath xmlns:m="http://schemas.openxmlformats.org/officeDocument/2006/math">
                    <m:r>
                      <a:rPr lang="en-US" sz="3600" b="0" i="1" smtClean="0">
                        <a:latin typeface="Cambria Math" panose="02040503050406030204" pitchFamily="18" charset="0"/>
                      </a:rPr>
                      <m:t>𝑂</m:t>
                    </m:r>
                    <m:d>
                      <m:dPr>
                        <m:ctrlPr>
                          <a:rPr lang="en-US" sz="3600" b="0" i="1" smtClean="0">
                            <a:latin typeface="Cambria Math" panose="02040503050406030204" pitchFamily="18" charset="0"/>
                          </a:rPr>
                        </m:ctrlPr>
                      </m:dPr>
                      <m:e>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𝑛</m:t>
                            </m:r>
                          </m:e>
                          <m:sup>
                            <m:r>
                              <a:rPr lang="en-US" sz="3600" b="0" i="1" smtClean="0">
                                <a:latin typeface="Cambria Math" panose="02040503050406030204" pitchFamily="18" charset="0"/>
                              </a:rPr>
                              <m:t>2</m:t>
                            </m:r>
                          </m:sup>
                        </m:sSup>
                      </m:e>
                    </m:d>
                  </m:oMath>
                </a14:m>
                <a:r>
                  <a:rPr lang="en-US" sz="3600"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88686"/>
                <a:ext cx="7886700" cy="1737382"/>
              </a:xfrm>
              <a:blipFill>
                <a:blip r:embed="rId2"/>
                <a:stretch>
                  <a:fillRect t="-3623" b="-7246"/>
                </a:stretch>
              </a:blipFill>
            </p:spPr>
            <p:txBody>
              <a:bodyPr/>
              <a:lstStyle/>
              <a:p>
                <a:r>
                  <a:rPr lang="en-US">
                    <a:noFill/>
                  </a:rPr>
                  <a:t> </a:t>
                </a:r>
              </a:p>
            </p:txBody>
          </p:sp>
        </mc:Fallback>
      </mc:AlternateContent>
      <p:sp>
        <p:nvSpPr>
          <p:cNvPr id="4" name="TextBox 3"/>
          <p:cNvSpPr txBox="1"/>
          <p:nvPr/>
        </p:nvSpPr>
        <p:spPr>
          <a:xfrm>
            <a:off x="5092262" y="5785945"/>
            <a:ext cx="4179833" cy="584775"/>
          </a:xfrm>
          <a:prstGeom prst="rect">
            <a:avLst/>
          </a:prstGeom>
          <a:noFill/>
        </p:spPr>
        <p:txBody>
          <a:bodyPr wrap="square" rtlCol="0">
            <a:spAutoFit/>
          </a:bodyPr>
          <a:lstStyle/>
          <a:p>
            <a:r>
              <a:rPr lang="en-US" sz="3200" dirty="0">
                <a:solidFill>
                  <a:srgbClr val="DE6769"/>
                </a:solidFill>
              </a:rPr>
              <a:t>Can we do better?</a:t>
            </a:r>
          </a:p>
        </p:txBody>
      </p:sp>
    </p:spTree>
    <p:extLst>
      <p:ext uri="{BB962C8B-B14F-4D97-AF65-F5344CB8AC3E}">
        <p14:creationId xmlns:p14="http://schemas.microsoft.com/office/powerpoint/2010/main" val="16857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t>
            </a:r>
            <a:r>
              <a:rPr lang="en-US" dirty="0" err="1"/>
              <a:t>analyisis</a:t>
            </a:r>
            <a:r>
              <a:rPr lang="en-US" dirty="0"/>
              <a:t>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2931987" y="4075074"/>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61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39953"/>
          </a:xfrm>
        </p:spPr>
        <p:txBody>
          <a:bodyPr/>
          <a:lstStyle/>
          <a:p>
            <a:r>
              <a:rPr lang="en-US" dirty="0"/>
              <a:t>Can we do better?</a:t>
            </a:r>
          </a:p>
        </p:txBody>
      </p:sp>
      <p:sp>
        <p:nvSpPr>
          <p:cNvPr id="3" name="Content Placeholder 2"/>
          <p:cNvSpPr>
            <a:spLocks noGrp="1"/>
          </p:cNvSpPr>
          <p:nvPr>
            <p:ph idx="1"/>
          </p:nvPr>
        </p:nvSpPr>
        <p:spPr>
          <a:xfrm>
            <a:off x="628649" y="1518496"/>
            <a:ext cx="7886700" cy="1146175"/>
          </a:xfrm>
        </p:spPr>
        <p:txBody>
          <a:bodyPr/>
          <a:lstStyle/>
          <a:p>
            <a:r>
              <a:rPr lang="en-US" dirty="0" err="1"/>
              <a:t>MergeSort</a:t>
            </a:r>
            <a:r>
              <a:rPr lang="en-US" dirty="0"/>
              <a:t>: a </a:t>
            </a:r>
            <a:r>
              <a:rPr lang="en-US" dirty="0">
                <a:solidFill>
                  <a:schemeClr val="accent4"/>
                </a:solidFill>
              </a:rPr>
              <a:t>divide-and-conquer</a:t>
            </a:r>
            <a:r>
              <a:rPr lang="en-US" dirty="0"/>
              <a:t> approach</a:t>
            </a:r>
          </a:p>
          <a:p>
            <a:r>
              <a:rPr lang="en-US" dirty="0"/>
              <a:t>Recall:</a:t>
            </a:r>
          </a:p>
        </p:txBody>
      </p:sp>
      <p:grpSp>
        <p:nvGrpSpPr>
          <p:cNvPr id="18" name="Group 17"/>
          <p:cNvGrpSpPr/>
          <p:nvPr/>
        </p:nvGrpSpPr>
        <p:grpSpPr>
          <a:xfrm>
            <a:off x="406400" y="2771257"/>
            <a:ext cx="8359909" cy="3712671"/>
            <a:chOff x="374070" y="2649874"/>
            <a:chExt cx="8392239" cy="3834056"/>
          </a:xfrm>
        </p:grpSpPr>
        <p:sp>
          <p:nvSpPr>
            <p:cNvPr id="4" name="Oval 3"/>
            <p:cNvSpPr/>
            <p:nvPr/>
          </p:nvSpPr>
          <p:spPr>
            <a:xfrm>
              <a:off x="2808695" y="2649874"/>
              <a:ext cx="3494168" cy="1131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Big problem</a:t>
              </a:r>
            </a:p>
          </p:txBody>
        </p:sp>
        <p:sp>
          <p:nvSpPr>
            <p:cNvPr id="5" name="Oval 4"/>
            <p:cNvSpPr/>
            <p:nvPr/>
          </p:nvSpPr>
          <p:spPr>
            <a:xfrm>
              <a:off x="5901240" y="4206632"/>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6" name="Oval 5"/>
            <p:cNvSpPr/>
            <p:nvPr/>
          </p:nvSpPr>
          <p:spPr>
            <a:xfrm>
              <a:off x="891616" y="4221638"/>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7" name="Oval 6"/>
            <p:cNvSpPr/>
            <p:nvPr/>
          </p:nvSpPr>
          <p:spPr>
            <a:xfrm>
              <a:off x="374070"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8" name="Oval 7"/>
            <p:cNvSpPr/>
            <p:nvPr/>
          </p:nvSpPr>
          <p:spPr>
            <a:xfrm>
              <a:off x="2272144"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9" name="Oval 8"/>
            <p:cNvSpPr/>
            <p:nvPr/>
          </p:nvSpPr>
          <p:spPr>
            <a:xfrm>
              <a:off x="5056908"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0" name="Oval 9"/>
            <p:cNvSpPr/>
            <p:nvPr/>
          </p:nvSpPr>
          <p:spPr>
            <a:xfrm>
              <a:off x="6965216"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1" name="TextBox 10"/>
            <p:cNvSpPr txBox="1"/>
            <p:nvPr/>
          </p:nvSpPr>
          <p:spPr>
            <a:xfrm>
              <a:off x="2728187" y="5181597"/>
              <a:ext cx="1001439" cy="381407"/>
            </a:xfrm>
            <a:prstGeom prst="rect">
              <a:avLst/>
            </a:prstGeom>
            <a:noFill/>
          </p:spPr>
          <p:txBody>
            <a:bodyPr wrap="none" rtlCol="0">
              <a:spAutoFit/>
            </a:bodyPr>
            <a:lstStyle/>
            <a:p>
              <a:r>
                <a:rPr lang="en-US" dirty="0" err="1">
                  <a:solidFill>
                    <a:srgbClr val="DE6769"/>
                  </a:solidFill>
                </a:rPr>
                <a:t>Recurse</a:t>
              </a:r>
              <a:r>
                <a:rPr lang="en-US" dirty="0">
                  <a:solidFill>
                    <a:srgbClr val="DE6769"/>
                  </a:solidFill>
                </a:rPr>
                <a:t>!</a:t>
              </a:r>
            </a:p>
          </p:txBody>
        </p:sp>
        <p:cxnSp>
          <p:nvCxnSpPr>
            <p:cNvPr id="12" name="Straight Connector 11"/>
            <p:cNvCxnSpPr>
              <a:stCxn id="4" idx="4"/>
              <a:endCxn id="5" idx="0"/>
            </p:cNvCxnSpPr>
            <p:nvPr/>
          </p:nvCxnSpPr>
          <p:spPr>
            <a:xfrm>
              <a:off x="4555779" y="3780974"/>
              <a:ext cx="2533331" cy="425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4"/>
              <a:endCxn id="6" idx="0"/>
            </p:cNvCxnSpPr>
            <p:nvPr/>
          </p:nvCxnSpPr>
          <p:spPr>
            <a:xfrm flipH="1">
              <a:off x="2079487" y="3780974"/>
              <a:ext cx="2476293" cy="4406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6" idx="4"/>
              <a:endCxn id="7" idx="0"/>
            </p:cNvCxnSpPr>
            <p:nvPr/>
          </p:nvCxnSpPr>
          <p:spPr>
            <a:xfrm flipH="1">
              <a:off x="1274617" y="5130869"/>
              <a:ext cx="804870" cy="7018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 idx="4"/>
              <a:endCxn id="9" idx="0"/>
            </p:cNvCxnSpPr>
            <p:nvPr/>
          </p:nvCxnSpPr>
          <p:spPr>
            <a:xfrm flipH="1">
              <a:off x="5957455" y="5115863"/>
              <a:ext cx="1131656" cy="7169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4"/>
              <a:endCxn id="10" idx="0"/>
            </p:cNvCxnSpPr>
            <p:nvPr/>
          </p:nvCxnSpPr>
          <p:spPr>
            <a:xfrm>
              <a:off x="7089111" y="5115863"/>
              <a:ext cx="776652" cy="7169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6" idx="4"/>
              <a:endCxn id="8" idx="0"/>
            </p:cNvCxnSpPr>
            <p:nvPr/>
          </p:nvCxnSpPr>
          <p:spPr>
            <a:xfrm>
              <a:off x="2079487" y="5130869"/>
              <a:ext cx="1093204" cy="7018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469220" y="2903403"/>
            <a:ext cx="1668513" cy="830997"/>
          </a:xfrm>
          <a:prstGeom prst="rect">
            <a:avLst/>
          </a:prstGeom>
          <a:noFill/>
        </p:spPr>
        <p:txBody>
          <a:bodyPr wrap="square" rtlCol="0">
            <a:spAutoFit/>
          </a:bodyPr>
          <a:lstStyle/>
          <a:p>
            <a:r>
              <a:rPr lang="en-US" sz="2400" dirty="0">
                <a:solidFill>
                  <a:schemeClr val="accent4"/>
                </a:solidFill>
              </a:rPr>
              <a:t>Divide and Conquer:</a:t>
            </a:r>
          </a:p>
        </p:txBody>
      </p:sp>
      <p:sp>
        <p:nvSpPr>
          <p:cNvPr id="146" name="TextBox 145"/>
          <p:cNvSpPr txBox="1"/>
          <p:nvPr/>
        </p:nvSpPr>
        <p:spPr>
          <a:xfrm>
            <a:off x="7602387" y="5222826"/>
            <a:ext cx="997581" cy="369332"/>
          </a:xfrm>
          <a:prstGeom prst="rect">
            <a:avLst/>
          </a:prstGeom>
          <a:noFill/>
        </p:spPr>
        <p:txBody>
          <a:bodyPr wrap="none" rtlCol="0">
            <a:spAutoFit/>
          </a:bodyPr>
          <a:lstStyle/>
          <a:p>
            <a:r>
              <a:rPr lang="en-US" dirty="0" err="1">
                <a:solidFill>
                  <a:srgbClr val="DE6769"/>
                </a:solidFill>
              </a:rPr>
              <a:t>Recurse</a:t>
            </a:r>
            <a:r>
              <a:rPr lang="en-US" dirty="0">
                <a:solidFill>
                  <a:srgbClr val="DE6769"/>
                </a:solidFill>
              </a:rPr>
              <a:t>!</a:t>
            </a:r>
          </a:p>
        </p:txBody>
      </p:sp>
    </p:spTree>
    <p:extLst>
      <p:ext uri="{BB962C8B-B14F-4D97-AF65-F5344CB8AC3E}">
        <p14:creationId xmlns:p14="http://schemas.microsoft.com/office/powerpoint/2010/main" val="69606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5" grpId="0"/>
      <p:bldP spid="14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641278" y="5011943"/>
            <a:ext cx="5766649" cy="705201"/>
            <a:chOff x="1573619" y="3296093"/>
            <a:chExt cx="5766649" cy="705201"/>
          </a:xfrm>
          <a:solidFill>
            <a:schemeClr val="accent6">
              <a:lumMod val="40000"/>
              <a:lumOff val="60000"/>
            </a:schemeClr>
          </a:solidFill>
        </p:grpSpPr>
        <p:sp>
          <p:nvSpPr>
            <p:cNvPr id="30" name="Rectangle 29"/>
            <p:cNvSpPr/>
            <p:nvPr/>
          </p:nvSpPr>
          <p:spPr>
            <a:xfrm>
              <a:off x="1573619"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1" name="Rectangle 30"/>
            <p:cNvSpPr/>
            <p:nvPr/>
          </p:nvSpPr>
          <p:spPr>
            <a:xfrm>
              <a:off x="230353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2" name="Rectangle 31"/>
            <p:cNvSpPr/>
            <p:nvPr/>
          </p:nvSpPr>
          <p:spPr>
            <a:xfrm>
              <a:off x="301219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3" name="Rectangle 32"/>
            <p:cNvSpPr/>
            <p:nvPr/>
          </p:nvSpPr>
          <p:spPr>
            <a:xfrm>
              <a:off x="373865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4" name="Rectangle 33"/>
            <p:cNvSpPr/>
            <p:nvPr/>
          </p:nvSpPr>
          <p:spPr>
            <a:xfrm>
              <a:off x="447002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5" name="Rectangle 34"/>
            <p:cNvSpPr/>
            <p:nvPr/>
          </p:nvSpPr>
          <p:spPr>
            <a:xfrm>
              <a:off x="517868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6" name="Rectangle 35"/>
            <p:cNvSpPr/>
            <p:nvPr/>
          </p:nvSpPr>
          <p:spPr>
            <a:xfrm>
              <a:off x="5908601"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7" name="Rectangle 36"/>
            <p:cNvSpPr/>
            <p:nvPr/>
          </p:nvSpPr>
          <p:spPr>
            <a:xfrm>
              <a:off x="6635067"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grpSp>
      <p:sp>
        <p:nvSpPr>
          <p:cNvPr id="39" name="Rectangle 38"/>
          <p:cNvSpPr/>
          <p:nvPr/>
        </p:nvSpPr>
        <p:spPr>
          <a:xfrm>
            <a:off x="16416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2" name="Title 1"/>
          <p:cNvSpPr>
            <a:spLocks noGrp="1"/>
          </p:cNvSpPr>
          <p:nvPr>
            <p:ph type="title"/>
          </p:nvPr>
        </p:nvSpPr>
        <p:spPr>
          <a:xfrm>
            <a:off x="215567" y="223878"/>
            <a:ext cx="7886700" cy="735364"/>
          </a:xfrm>
        </p:spPr>
        <p:txBody>
          <a:bodyPr/>
          <a:lstStyle/>
          <a:p>
            <a:r>
              <a:rPr lang="en-US" dirty="0" err="1"/>
              <a:t>MergeSort</a:t>
            </a:r>
            <a:endParaRPr lang="en-US" dirty="0"/>
          </a:p>
        </p:txBody>
      </p:sp>
      <p:grpSp>
        <p:nvGrpSpPr>
          <p:cNvPr id="4" name="Group 3"/>
          <p:cNvGrpSpPr/>
          <p:nvPr/>
        </p:nvGrpSpPr>
        <p:grpSpPr>
          <a:xfrm>
            <a:off x="1688675" y="1201943"/>
            <a:ext cx="5766649" cy="705201"/>
            <a:chOff x="1573619" y="3296093"/>
            <a:chExt cx="5766649" cy="705201"/>
          </a:xfrm>
        </p:grpSpPr>
        <p:sp>
          <p:nvSpPr>
            <p:cNvPr id="5" name="Rectangle 4"/>
            <p:cNvSpPr/>
            <p:nvPr/>
          </p:nvSpPr>
          <p:spPr>
            <a:xfrm>
              <a:off x="157361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 name="Rectangle 5"/>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 name="Rectangle 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0" name="Rectangle 9"/>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1" name="Rectangle 10"/>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2" name="Rectangle 11"/>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sp>
        <p:nvSpPr>
          <p:cNvPr id="13" name="Rectangle 12"/>
          <p:cNvSpPr/>
          <p:nvPr/>
        </p:nvSpPr>
        <p:spPr>
          <a:xfrm>
            <a:off x="545675"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4" name="Rectangle 13"/>
          <p:cNvSpPr/>
          <p:nvPr/>
        </p:nvSpPr>
        <p:spPr>
          <a:xfrm>
            <a:off x="1275594"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5" name="Rectangle 14"/>
          <p:cNvSpPr/>
          <p:nvPr/>
        </p:nvSpPr>
        <p:spPr>
          <a:xfrm>
            <a:off x="1984248"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6" name="Rectangle 15"/>
          <p:cNvSpPr/>
          <p:nvPr/>
        </p:nvSpPr>
        <p:spPr>
          <a:xfrm>
            <a:off x="2710714"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7" name="Rectangle 16"/>
          <p:cNvSpPr/>
          <p:nvPr/>
        </p:nvSpPr>
        <p:spPr>
          <a:xfrm>
            <a:off x="5397884"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8" name="Rectangle 17"/>
          <p:cNvSpPr/>
          <p:nvPr/>
        </p:nvSpPr>
        <p:spPr>
          <a:xfrm>
            <a:off x="6106538"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9" name="Rectangle 18"/>
          <p:cNvSpPr/>
          <p:nvPr/>
        </p:nvSpPr>
        <p:spPr>
          <a:xfrm>
            <a:off x="6836457"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0" name="Rectangle 19"/>
          <p:cNvSpPr/>
          <p:nvPr/>
        </p:nvSpPr>
        <p:spPr>
          <a:xfrm>
            <a:off x="7562923"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21" name="Rectangle 20"/>
          <p:cNvSpPr/>
          <p:nvPr/>
        </p:nvSpPr>
        <p:spPr>
          <a:xfrm>
            <a:off x="545675"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2" name="Rectangle 21"/>
          <p:cNvSpPr/>
          <p:nvPr/>
        </p:nvSpPr>
        <p:spPr>
          <a:xfrm>
            <a:off x="127559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3" name="Rectangle 22"/>
          <p:cNvSpPr/>
          <p:nvPr/>
        </p:nvSpPr>
        <p:spPr>
          <a:xfrm>
            <a:off x="1984248"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4" name="Rectangle 23"/>
          <p:cNvSpPr/>
          <p:nvPr/>
        </p:nvSpPr>
        <p:spPr>
          <a:xfrm>
            <a:off x="271071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5" name="Rectangle 24"/>
          <p:cNvSpPr/>
          <p:nvPr/>
        </p:nvSpPr>
        <p:spPr>
          <a:xfrm>
            <a:off x="5372484"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6" name="Rectangle 25"/>
          <p:cNvSpPr/>
          <p:nvPr/>
        </p:nvSpPr>
        <p:spPr>
          <a:xfrm>
            <a:off x="6081138"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7" name="Rectangle 26"/>
          <p:cNvSpPr/>
          <p:nvPr/>
        </p:nvSpPr>
        <p:spPr>
          <a:xfrm>
            <a:off x="6811057"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8" name="Rectangle 27"/>
          <p:cNvSpPr/>
          <p:nvPr/>
        </p:nvSpPr>
        <p:spPr>
          <a:xfrm>
            <a:off x="7537523"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40" name="Rectangle 39"/>
          <p:cNvSpPr/>
          <p:nvPr/>
        </p:nvSpPr>
        <p:spPr>
          <a:xfrm>
            <a:off x="237119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endParaRPr lang="en-US" sz="3200" dirty="0">
              <a:solidFill>
                <a:schemeClr val="tx1"/>
              </a:solidFill>
            </a:endParaRPr>
          </a:p>
        </p:txBody>
      </p:sp>
      <p:sp>
        <p:nvSpPr>
          <p:cNvPr id="41" name="Rectangle 40"/>
          <p:cNvSpPr/>
          <p:nvPr/>
        </p:nvSpPr>
        <p:spPr>
          <a:xfrm>
            <a:off x="307985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2" name="Rectangle 41"/>
          <p:cNvSpPr/>
          <p:nvPr/>
        </p:nvSpPr>
        <p:spPr>
          <a:xfrm>
            <a:off x="380631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43" name="Rectangle 42"/>
          <p:cNvSpPr/>
          <p:nvPr/>
        </p:nvSpPr>
        <p:spPr>
          <a:xfrm>
            <a:off x="453768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44" name="Rectangle 43"/>
          <p:cNvSpPr/>
          <p:nvPr/>
        </p:nvSpPr>
        <p:spPr>
          <a:xfrm>
            <a:off x="52463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45" name="Rectangle 44"/>
          <p:cNvSpPr/>
          <p:nvPr/>
        </p:nvSpPr>
        <p:spPr>
          <a:xfrm>
            <a:off x="5976260"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46" name="Rectangle 45"/>
          <p:cNvSpPr/>
          <p:nvPr/>
        </p:nvSpPr>
        <p:spPr>
          <a:xfrm>
            <a:off x="6702726"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sp>
        <p:nvSpPr>
          <p:cNvPr id="47" name="Triangle 46"/>
          <p:cNvSpPr/>
          <p:nvPr/>
        </p:nvSpPr>
        <p:spPr>
          <a:xfrm>
            <a:off x="7556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47"/>
          <p:cNvSpPr/>
          <p:nvPr/>
        </p:nvSpPr>
        <p:spPr>
          <a:xfrm>
            <a:off x="56324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362643" y="3144011"/>
            <a:ext cx="1760162" cy="369332"/>
          </a:xfrm>
          <a:prstGeom prst="rect">
            <a:avLst/>
          </a:prstGeom>
          <a:noFill/>
        </p:spPr>
        <p:txBody>
          <a:bodyPr wrap="none" rtlCol="0">
            <a:spAutoFit/>
          </a:bodyPr>
          <a:lstStyle/>
          <a:p>
            <a:r>
              <a:rPr lang="en-US" dirty="0">
                <a:solidFill>
                  <a:schemeClr val="accent1"/>
                </a:solidFill>
              </a:rPr>
              <a:t>Recursive magic!</a:t>
            </a:r>
          </a:p>
        </p:txBody>
      </p:sp>
      <p:sp>
        <p:nvSpPr>
          <p:cNvPr id="50" name="TextBox 49"/>
          <p:cNvSpPr txBox="1"/>
          <p:nvPr/>
        </p:nvSpPr>
        <p:spPr>
          <a:xfrm>
            <a:off x="-27732" y="3194268"/>
            <a:ext cx="1760162" cy="369332"/>
          </a:xfrm>
          <a:prstGeom prst="rect">
            <a:avLst/>
          </a:prstGeom>
          <a:noFill/>
        </p:spPr>
        <p:txBody>
          <a:bodyPr wrap="none" rtlCol="0">
            <a:spAutoFit/>
          </a:bodyPr>
          <a:lstStyle/>
          <a:p>
            <a:r>
              <a:rPr lang="en-US" dirty="0">
                <a:solidFill>
                  <a:schemeClr val="accent1"/>
                </a:solidFill>
              </a:rPr>
              <a:t>Recursive magic!</a:t>
            </a:r>
          </a:p>
        </p:txBody>
      </p:sp>
      <p:sp>
        <p:nvSpPr>
          <p:cNvPr id="3" name="TextBox 2"/>
          <p:cNvSpPr txBox="1"/>
          <p:nvPr/>
        </p:nvSpPr>
        <p:spPr>
          <a:xfrm>
            <a:off x="5442" y="6211669"/>
            <a:ext cx="4553473" cy="646331"/>
          </a:xfrm>
          <a:prstGeom prst="rect">
            <a:avLst/>
          </a:prstGeom>
          <a:noFill/>
        </p:spPr>
        <p:txBody>
          <a:bodyPr wrap="square" rtlCol="0">
            <a:spAutoFit/>
          </a:bodyPr>
          <a:lstStyle/>
          <a:p>
            <a:r>
              <a:rPr lang="en-US" dirty="0"/>
              <a:t>Code for the </a:t>
            </a:r>
            <a:r>
              <a:rPr lang="en-US" dirty="0">
                <a:solidFill>
                  <a:schemeClr val="accent5"/>
                </a:solidFill>
              </a:rPr>
              <a:t>MERGE</a:t>
            </a:r>
            <a:r>
              <a:rPr lang="en-US" dirty="0"/>
              <a:t> step is given in the Lecture2 </a:t>
            </a:r>
            <a:r>
              <a:rPr lang="en-US" dirty="0" err="1"/>
              <a:t>IPython</a:t>
            </a:r>
            <a:r>
              <a:rPr lang="en-US" dirty="0"/>
              <a:t> notebook, or the notes</a:t>
            </a:r>
          </a:p>
        </p:txBody>
      </p:sp>
      <p:sp>
        <p:nvSpPr>
          <p:cNvPr id="38" name="TextBox 37"/>
          <p:cNvSpPr txBox="1"/>
          <p:nvPr/>
        </p:nvSpPr>
        <p:spPr>
          <a:xfrm>
            <a:off x="158666" y="5133962"/>
            <a:ext cx="1387366" cy="461665"/>
          </a:xfrm>
          <a:prstGeom prst="rect">
            <a:avLst/>
          </a:prstGeom>
          <a:noFill/>
        </p:spPr>
        <p:txBody>
          <a:bodyPr wrap="square" rtlCol="0">
            <a:spAutoFit/>
          </a:bodyPr>
          <a:lstStyle/>
          <a:p>
            <a:r>
              <a:rPr lang="en-US" sz="2400" dirty="0">
                <a:solidFill>
                  <a:schemeClr val="accent5"/>
                </a:solidFill>
              </a:rPr>
              <a:t>MERGE!</a:t>
            </a:r>
            <a:endParaRPr lang="en-US" dirty="0">
              <a:solidFill>
                <a:schemeClr val="accent5"/>
              </a:solidFill>
            </a:endParaRPr>
          </a:p>
        </p:txBody>
      </p:sp>
      <p:sp>
        <p:nvSpPr>
          <p:cNvPr id="51" name="TextBox 50"/>
          <p:cNvSpPr txBox="1"/>
          <p:nvPr/>
        </p:nvSpPr>
        <p:spPr>
          <a:xfrm>
            <a:off x="7780635" y="4776574"/>
            <a:ext cx="1363365" cy="923330"/>
          </a:xfrm>
          <a:prstGeom prst="rect">
            <a:avLst/>
          </a:prstGeom>
          <a:noFill/>
        </p:spPr>
        <p:txBody>
          <a:bodyPr wrap="square" rtlCol="0">
            <a:spAutoFit/>
          </a:bodyPr>
          <a:lstStyle/>
          <a:p>
            <a:pPr algn="r"/>
            <a:r>
              <a:rPr lang="en-US" dirty="0">
                <a:solidFill>
                  <a:srgbClr val="7030A0"/>
                </a:solidFill>
              </a:rPr>
              <a:t>How would you do this in-place?</a:t>
            </a:r>
          </a:p>
        </p:txBody>
      </p:sp>
      <p:pic>
        <p:nvPicPr>
          <p:cNvPr id="52" name="Picture 5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83147" y="5669313"/>
            <a:ext cx="864405" cy="1250604"/>
          </a:xfrm>
          <a:prstGeom prst="rect">
            <a:avLst/>
          </a:prstGeom>
        </p:spPr>
      </p:pic>
      <p:sp>
        <p:nvSpPr>
          <p:cNvPr id="53" name="TextBox 52"/>
          <p:cNvSpPr txBox="1"/>
          <p:nvPr/>
        </p:nvSpPr>
        <p:spPr>
          <a:xfrm>
            <a:off x="5372484" y="6433476"/>
            <a:ext cx="3463739" cy="369332"/>
          </a:xfrm>
          <a:prstGeom prst="rect">
            <a:avLst/>
          </a:prstGeom>
          <a:noFill/>
        </p:spPr>
        <p:txBody>
          <a:bodyPr wrap="square" rtlCol="0">
            <a:spAutoFit/>
          </a:bodyPr>
          <a:lstStyle/>
          <a:p>
            <a:r>
              <a:rPr lang="en-US" dirty="0">
                <a:solidFill>
                  <a:srgbClr val="7030A0"/>
                </a:solidFill>
              </a:rPr>
              <a:t>Ollie the over-achieving Ostrich</a:t>
            </a:r>
          </a:p>
        </p:txBody>
      </p:sp>
    </p:spTree>
    <p:extLst>
      <p:ext uri="{BB962C8B-B14F-4D97-AF65-F5344CB8AC3E}">
        <p14:creationId xmlns:p14="http://schemas.microsoft.com/office/powerpoint/2010/main" val="183300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ppt_w</p:attrName>
                                        </p:attrNameLst>
                                      </p:cBhvr>
                                      <p:tavLst>
                                        <p:tav tm="0">
                                          <p:val>
                                            <p:fltVal val="0"/>
                                          </p:val>
                                        </p:tav>
                                        <p:tav tm="100000">
                                          <p:val>
                                            <p:strVal val="#ppt_w"/>
                                          </p:val>
                                        </p:tav>
                                      </p:tavLst>
                                    </p:anim>
                                    <p:anim calcmode="lin" valueType="num">
                                      <p:cBhvr>
                                        <p:cTn id="61" dur="500" fill="hold"/>
                                        <p:tgtEl>
                                          <p:spTgt spid="28"/>
                                        </p:tgtEl>
                                        <p:attrNameLst>
                                          <p:attrName>ppt_h</p:attrName>
                                        </p:attrNameLst>
                                      </p:cBhvr>
                                      <p:tavLst>
                                        <p:tav tm="0">
                                          <p:val>
                                            <p:fltVal val="0"/>
                                          </p:val>
                                        </p:tav>
                                        <p:tav tm="100000">
                                          <p:val>
                                            <p:strVal val="#ppt_h"/>
                                          </p:val>
                                        </p:tav>
                                      </p:tavLst>
                                    </p:anim>
                                    <p:animEffect transition="in" filter="fade">
                                      <p:cBhvr>
                                        <p:cTn id="62" dur="500"/>
                                        <p:tgtEl>
                                          <p:spTgt spid="28"/>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5" presetClass="emph" presetSubtype="0" repeatCount="3000" fill="hold" grpId="4" nodeType="clickEffect">
                                  <p:stCondLst>
                                    <p:cond delay="0"/>
                                  </p:stCondLst>
                                  <p:childTnLst>
                                    <p:anim calcmode="discrete" valueType="str">
                                      <p:cBhvr>
                                        <p:cTn id="82"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bg/>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9">
                                            <p:txEl>
                                              <p:pRg st="0" end="0"/>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1" nodeType="clickEffect">
                                  <p:stCondLst>
                                    <p:cond delay="0"/>
                                  </p:stCondLst>
                                  <p:childTnLst>
                                    <p:animMotion origin="layout" path="M 8.33333E-7 -3.7037E-7 L 0.07483 0.00301 " pathEditMode="relative" rAng="0" ptsTypes="AA">
                                      <p:cBhvr>
                                        <p:cTn id="94" dur="1000" fill="hold"/>
                                        <p:tgtEl>
                                          <p:spTgt spid="48"/>
                                        </p:tgtEl>
                                        <p:attrNameLst>
                                          <p:attrName>ppt_x</p:attrName>
                                          <p:attrName>ppt_y</p:attrName>
                                        </p:attrNameLst>
                                      </p:cBhvr>
                                      <p:rCtr x="3733" y="139"/>
                                    </p:animMotion>
                                  </p:childTnLst>
                                </p:cTn>
                              </p:par>
                            </p:childTnLst>
                          </p:cTn>
                        </p:par>
                      </p:childTnLst>
                    </p:cTn>
                  </p:par>
                  <p:par>
                    <p:cTn id="95" fill="hold">
                      <p:stCondLst>
                        <p:cond delay="indefinite"/>
                      </p:stCondLst>
                      <p:childTnLst>
                        <p:par>
                          <p:cTn id="96" fill="hold">
                            <p:stCondLst>
                              <p:cond delay="0"/>
                            </p:stCondLst>
                            <p:childTnLst>
                              <p:par>
                                <p:cTn id="97" presetID="35" presetClass="emph" presetSubtype="0" repeatCount="3000" fill="hold" grpId="5" nodeType="clickEffect">
                                  <p:stCondLst>
                                    <p:cond delay="0"/>
                                  </p:stCondLst>
                                  <p:childTnLst>
                                    <p:anim calcmode="discrete" valueType="str">
                                      <p:cBhvr>
                                        <p:cTn id="98"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2" nodeType="clickEffect">
                                  <p:stCondLst>
                                    <p:cond delay="0"/>
                                  </p:stCondLst>
                                  <p:childTnLst>
                                    <p:animMotion origin="layout" path="M 0.07483 0.00301 L 0.14705 0.00301 " pathEditMode="relative" rAng="0" ptsTypes="AA">
                                      <p:cBhvr>
                                        <p:cTn id="106" dur="1000" fill="hold"/>
                                        <p:tgtEl>
                                          <p:spTgt spid="48"/>
                                        </p:tgtEl>
                                        <p:attrNameLst>
                                          <p:attrName>ppt_x</p:attrName>
                                          <p:attrName>ppt_y</p:attrName>
                                        </p:attrNameLst>
                                      </p:cBhvr>
                                      <p:rCtr x="3611" y="0"/>
                                    </p:animMotion>
                                  </p:childTnLst>
                                </p:cTn>
                              </p:par>
                            </p:childTnLst>
                          </p:cTn>
                        </p:par>
                      </p:childTnLst>
                    </p:cTn>
                  </p:par>
                  <p:par>
                    <p:cTn id="107" fill="hold">
                      <p:stCondLst>
                        <p:cond delay="indefinite"/>
                      </p:stCondLst>
                      <p:childTnLst>
                        <p:par>
                          <p:cTn id="108" fill="hold">
                            <p:stCondLst>
                              <p:cond delay="0"/>
                            </p:stCondLst>
                            <p:childTnLst>
                              <p:par>
                                <p:cTn id="109" presetID="35" presetClass="emph" presetSubtype="0" repeatCount="3000" fill="hold" grpId="4" nodeType="clickEffect">
                                  <p:stCondLst>
                                    <p:cond delay="0"/>
                                  </p:stCondLst>
                                  <p:childTnLst>
                                    <p:anim calcmode="discrete" valueType="str">
                                      <p:cBhvr>
                                        <p:cTn id="110"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grpId="1" nodeType="clickEffect">
                                  <p:stCondLst>
                                    <p:cond delay="0"/>
                                  </p:stCondLst>
                                  <p:childTnLst>
                                    <p:animMotion origin="layout" path="M 4.16667E-6 -3.7037E-7 L 0.08211 0.01042 " pathEditMode="relative" rAng="0" ptsTypes="AA">
                                      <p:cBhvr>
                                        <p:cTn id="118" dur="500" fill="hold"/>
                                        <p:tgtEl>
                                          <p:spTgt spid="47"/>
                                        </p:tgtEl>
                                        <p:attrNameLst>
                                          <p:attrName>ppt_x</p:attrName>
                                          <p:attrName>ppt_y</p:attrName>
                                        </p:attrNameLst>
                                      </p:cBhvr>
                                      <p:rCtr x="4097" y="509"/>
                                    </p:animMotion>
                                  </p:childTnLst>
                                </p:cTn>
                              </p:par>
                            </p:childTnLst>
                          </p:cTn>
                        </p:par>
                      </p:childTnLst>
                    </p:cTn>
                  </p:par>
                  <p:par>
                    <p:cTn id="119" fill="hold">
                      <p:stCondLst>
                        <p:cond delay="indefinite"/>
                      </p:stCondLst>
                      <p:childTnLst>
                        <p:par>
                          <p:cTn id="120" fill="hold">
                            <p:stCondLst>
                              <p:cond delay="0"/>
                            </p:stCondLst>
                            <p:childTnLst>
                              <p:par>
                                <p:cTn id="121" presetID="35" presetClass="emph" presetSubtype="0" repeatCount="3000" fill="hold" grpId="5" nodeType="clickEffect">
                                  <p:stCondLst>
                                    <p:cond delay="0"/>
                                  </p:stCondLst>
                                  <p:childTnLst>
                                    <p:anim calcmode="discrete" valueType="str">
                                      <p:cBhvr>
                                        <p:cTn id="122"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grpId="2" nodeType="clickEffect">
                                  <p:stCondLst>
                                    <p:cond delay="0"/>
                                  </p:stCondLst>
                                  <p:childTnLst>
                                    <p:animMotion origin="layout" path="M 0.08211 0.01042 L 0.1592 0.01042 " pathEditMode="relative" rAng="0" ptsTypes="AA">
                                      <p:cBhvr>
                                        <p:cTn id="130" dur="500" fill="hold"/>
                                        <p:tgtEl>
                                          <p:spTgt spid="47"/>
                                        </p:tgtEl>
                                        <p:attrNameLst>
                                          <p:attrName>ppt_x</p:attrName>
                                          <p:attrName>ppt_y</p:attrName>
                                        </p:attrNameLst>
                                      </p:cBhvr>
                                      <p:rCtr x="3854" y="0"/>
                                    </p:animMotion>
                                  </p:childTnLst>
                                </p:cTn>
                              </p:par>
                            </p:childTnLst>
                          </p:cTn>
                        </p:par>
                      </p:childTnLst>
                    </p:cTn>
                  </p:par>
                  <p:par>
                    <p:cTn id="131" fill="hold">
                      <p:stCondLst>
                        <p:cond delay="indefinite"/>
                      </p:stCondLst>
                      <p:childTnLst>
                        <p:par>
                          <p:cTn id="132" fill="hold">
                            <p:stCondLst>
                              <p:cond delay="0"/>
                            </p:stCondLst>
                            <p:childTnLst>
                              <p:par>
                                <p:cTn id="133" presetID="35" presetClass="emph" presetSubtype="0" repeatCount="3000" fill="hold" grpId="6" nodeType="clickEffect">
                                  <p:stCondLst>
                                    <p:cond delay="0"/>
                                  </p:stCondLst>
                                  <p:childTnLst>
                                    <p:anim calcmode="discrete" valueType="str">
                                      <p:cBhvr>
                                        <p:cTn id="134"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42" presetClass="path" presetSubtype="0" accel="50000" decel="50000" fill="hold" grpId="3" nodeType="clickEffect">
                                  <p:stCondLst>
                                    <p:cond delay="0"/>
                                  </p:stCondLst>
                                  <p:childTnLst>
                                    <p:animMotion origin="layout" path="M 0.14705 0.00301 L 0.2276 0.00301 " pathEditMode="relative" rAng="0" ptsTypes="AA">
                                      <p:cBhvr>
                                        <p:cTn id="142" dur="500" fill="hold"/>
                                        <p:tgtEl>
                                          <p:spTgt spid="48"/>
                                        </p:tgtEl>
                                        <p:attrNameLst>
                                          <p:attrName>ppt_x</p:attrName>
                                          <p:attrName>ppt_y</p:attrName>
                                        </p:attrNameLst>
                                      </p:cBhvr>
                                      <p:rCtr x="4028" y="0"/>
                                    </p:animMotion>
                                  </p:childTnLst>
                                </p:cTn>
                              </p:par>
                            </p:childTnLst>
                          </p:cTn>
                        </p:par>
                      </p:childTnLst>
                    </p:cTn>
                  </p:par>
                  <p:par>
                    <p:cTn id="143" fill="hold">
                      <p:stCondLst>
                        <p:cond delay="indefinite"/>
                      </p:stCondLst>
                      <p:childTnLst>
                        <p:par>
                          <p:cTn id="144" fill="hold">
                            <p:stCondLst>
                              <p:cond delay="0"/>
                            </p:stCondLst>
                            <p:childTnLst>
                              <p:par>
                                <p:cTn id="145" presetID="35" presetClass="emph" presetSubtype="0" repeatCount="3000" fill="hold" grpId="6" nodeType="clickEffect">
                                  <p:stCondLst>
                                    <p:cond delay="0"/>
                                  </p:stCondLst>
                                  <p:childTnLst>
                                    <p:anim calcmode="discrete" valueType="str">
                                      <p:cBhvr>
                                        <p:cTn id="146"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42" presetClass="path" presetSubtype="0" accel="50000" decel="50000" fill="hold" grpId="3" nodeType="clickEffect">
                                  <p:stCondLst>
                                    <p:cond delay="0"/>
                                  </p:stCondLst>
                                  <p:childTnLst>
                                    <p:animMotion origin="layout" path="M 0.1592 0.01042 L 0.23906 0.01042 " pathEditMode="relative" rAng="0" ptsTypes="AA">
                                      <p:cBhvr>
                                        <p:cTn id="154" dur="500" fill="hold"/>
                                        <p:tgtEl>
                                          <p:spTgt spid="47"/>
                                        </p:tgtEl>
                                        <p:attrNameLst>
                                          <p:attrName>ppt_x</p:attrName>
                                          <p:attrName>ppt_y</p:attrName>
                                        </p:attrNameLst>
                                      </p:cBhvr>
                                      <p:rCtr x="3993" y="0"/>
                                    </p:animMotion>
                                  </p:childTnLst>
                                </p:cTn>
                              </p:par>
                            </p:childTnLst>
                          </p:cTn>
                        </p:par>
                      </p:childTnLst>
                    </p:cTn>
                  </p:par>
                  <p:par>
                    <p:cTn id="155" fill="hold">
                      <p:stCondLst>
                        <p:cond delay="indefinite"/>
                      </p:stCondLst>
                      <p:childTnLst>
                        <p:par>
                          <p:cTn id="156" fill="hold">
                            <p:stCondLst>
                              <p:cond delay="0"/>
                            </p:stCondLst>
                            <p:childTnLst>
                              <p:par>
                                <p:cTn id="157" presetID="35" presetClass="emph" presetSubtype="0" repeatCount="3000" fill="hold" grpId="7" nodeType="clickEffect">
                                  <p:stCondLst>
                                    <p:cond delay="0"/>
                                  </p:stCondLst>
                                  <p:childTnLst>
                                    <p:anim calcmode="discrete" valueType="str">
                                      <p:cBhvr>
                                        <p:cTn id="158"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5"/>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35" presetClass="emph" presetSubtype="0" repeatCount="3000" fill="hold" grpId="7" nodeType="clickEffect">
                                  <p:stCondLst>
                                    <p:cond delay="0"/>
                                  </p:stCondLst>
                                  <p:childTnLst>
                                    <p:anim calcmode="discrete" valueType="str">
                                      <p:cBhvr>
                                        <p:cTn id="166"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4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3"/>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nodeType="clickEffect">
                                  <p:stCondLst>
                                    <p:cond delay="0"/>
                                  </p:stCondLst>
                                  <p:childTnLst>
                                    <p:set>
                                      <p:cBhvr>
                                        <p:cTn id="178" dur="1" fill="hold">
                                          <p:stCondLst>
                                            <p:cond delay="0"/>
                                          </p:stCondLst>
                                        </p:cTn>
                                        <p:tgtEl>
                                          <p:spTgt spid="52"/>
                                        </p:tgtEl>
                                        <p:attrNameLst>
                                          <p:attrName>style.visibility</p:attrName>
                                        </p:attrNameLst>
                                      </p:cBhvr>
                                      <p:to>
                                        <p:strVal val="visible"/>
                                      </p:to>
                                    </p:set>
                                    <p:anim calcmode="lin" valueType="num">
                                      <p:cBhvr additive="base">
                                        <p:cTn id="179" dur="500" fill="hold"/>
                                        <p:tgtEl>
                                          <p:spTgt spid="52"/>
                                        </p:tgtEl>
                                        <p:attrNameLst>
                                          <p:attrName>ppt_x</p:attrName>
                                        </p:attrNameLst>
                                      </p:cBhvr>
                                      <p:tavLst>
                                        <p:tav tm="0">
                                          <p:val>
                                            <p:strVal val="#ppt_x"/>
                                          </p:val>
                                        </p:tav>
                                        <p:tav tm="100000">
                                          <p:val>
                                            <p:strVal val="#ppt_x"/>
                                          </p:val>
                                        </p:tav>
                                      </p:tavLst>
                                    </p:anim>
                                    <p:anim calcmode="lin" valueType="num">
                                      <p:cBhvr additive="base">
                                        <p:cTn id="180" dur="500" fill="hold"/>
                                        <p:tgtEl>
                                          <p:spTgt spid="52"/>
                                        </p:tgtEl>
                                        <p:attrNameLst>
                                          <p:attrName>ppt_y</p:attrName>
                                        </p:attrNameLst>
                                      </p:cBhvr>
                                      <p:tavLst>
                                        <p:tav tm="0">
                                          <p:val>
                                            <p:strVal val="1+#ppt_h/2"/>
                                          </p:val>
                                        </p:tav>
                                        <p:tav tm="100000">
                                          <p:val>
                                            <p:strVal val="#ppt_y"/>
                                          </p:val>
                                        </p:tav>
                                      </p:tavLst>
                                    </p:anim>
                                  </p:childTnLst>
                                </p:cTn>
                              </p:par>
                              <p:par>
                                <p:cTn id="181" presetID="2" presetClass="entr" presetSubtype="4" fill="hold" grpId="1" nodeType="withEffect">
                                  <p:stCondLst>
                                    <p:cond delay="0"/>
                                  </p:stCondLst>
                                  <p:childTnLst>
                                    <p:set>
                                      <p:cBhvr>
                                        <p:cTn id="182" dur="1" fill="hold">
                                          <p:stCondLst>
                                            <p:cond delay="0"/>
                                          </p:stCondLst>
                                        </p:cTn>
                                        <p:tgtEl>
                                          <p:spTgt spid="51"/>
                                        </p:tgtEl>
                                        <p:attrNameLst>
                                          <p:attrName>style.visibility</p:attrName>
                                        </p:attrNameLst>
                                      </p:cBhvr>
                                      <p:to>
                                        <p:strVal val="visible"/>
                                      </p:to>
                                    </p:set>
                                    <p:anim calcmode="lin" valueType="num">
                                      <p:cBhvr additive="base">
                                        <p:cTn id="183" dur="500" fill="hold"/>
                                        <p:tgtEl>
                                          <p:spTgt spid="51"/>
                                        </p:tgtEl>
                                        <p:attrNameLst>
                                          <p:attrName>ppt_x</p:attrName>
                                        </p:attrNameLst>
                                      </p:cBhvr>
                                      <p:tavLst>
                                        <p:tav tm="0">
                                          <p:val>
                                            <p:strVal val="#ppt_x"/>
                                          </p:val>
                                        </p:tav>
                                        <p:tav tm="100000">
                                          <p:val>
                                            <p:strVal val="#ppt_x"/>
                                          </p:val>
                                        </p:tav>
                                      </p:tavLst>
                                    </p:anim>
                                    <p:anim calcmode="lin" valueType="num">
                                      <p:cBhvr additive="base">
                                        <p:cTn id="184" dur="500" fill="hold"/>
                                        <p:tgtEl>
                                          <p:spTgt spid="51"/>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53"/>
                                        </p:tgtEl>
                                        <p:attrNameLst>
                                          <p:attrName>style.visibility</p:attrName>
                                        </p:attrNameLst>
                                      </p:cBhvr>
                                      <p:to>
                                        <p:strVal val="visible"/>
                                      </p:to>
                                    </p:set>
                                    <p:anim calcmode="lin" valueType="num">
                                      <p:cBhvr additive="base">
                                        <p:cTn id="187" dur="500" fill="hold"/>
                                        <p:tgtEl>
                                          <p:spTgt spid="53"/>
                                        </p:tgtEl>
                                        <p:attrNameLst>
                                          <p:attrName>ppt_x</p:attrName>
                                        </p:attrNameLst>
                                      </p:cBhvr>
                                      <p:tavLst>
                                        <p:tav tm="0">
                                          <p:val>
                                            <p:strVal val="#ppt_x"/>
                                          </p:val>
                                        </p:tav>
                                        <p:tav tm="100000">
                                          <p:val>
                                            <p:strVal val="#ppt_x"/>
                                          </p:val>
                                        </p:tav>
                                      </p:tavLst>
                                    </p:anim>
                                    <p:anim calcmode="lin" valueType="num">
                                      <p:cBhvr additive="base">
                                        <p:cTn id="18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allAtOnce"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40" grpId="0" animBg="1"/>
      <p:bldP spid="41" grpId="0" animBg="1"/>
      <p:bldP spid="42" grpId="0" animBg="1"/>
      <p:bldP spid="43" grpId="0" animBg="1"/>
      <p:bldP spid="44" grpId="0" animBg="1"/>
      <p:bldP spid="45" grpId="0" animBg="1"/>
      <p:bldP spid="46" grpId="0" animBg="1"/>
      <p:bldP spid="47" grpId="0" animBg="1"/>
      <p:bldP spid="47" grpId="1" animBg="1"/>
      <p:bldP spid="47" grpId="2" animBg="1"/>
      <p:bldP spid="47" grpId="3" animBg="1"/>
      <p:bldP spid="47" grpId="4" animBg="1"/>
      <p:bldP spid="47" grpId="5" animBg="1"/>
      <p:bldP spid="47" grpId="6" animBg="1"/>
      <p:bldP spid="47" grpId="7" animBg="1"/>
      <p:bldP spid="48" grpId="0" animBg="1"/>
      <p:bldP spid="48" grpId="1" animBg="1"/>
      <p:bldP spid="48" grpId="2" animBg="1"/>
      <p:bldP spid="48" grpId="3" animBg="1"/>
      <p:bldP spid="48" grpId="4" animBg="1"/>
      <p:bldP spid="48" grpId="5" animBg="1"/>
      <p:bldP spid="48" grpId="6" animBg="1"/>
      <p:bldP spid="48" grpId="7" animBg="1"/>
      <p:bldP spid="49" grpId="0"/>
      <p:bldP spid="50" grpId="0"/>
      <p:bldP spid="3" grpId="0"/>
      <p:bldP spid="38" grpId="0"/>
      <p:bldP spid="51" grpId="1"/>
      <p:bldP spid="5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MergeSort</a:t>
            </a:r>
            <a:r>
              <a:rPr lang="en-US" dirty="0"/>
              <a:t> Pseudocode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00952" y="2245659"/>
                <a:ext cx="7614397" cy="3931304"/>
              </a:xfrm>
            </p:spPr>
            <p:txBody>
              <a:bodyPr/>
              <a:lstStyle/>
              <a:p>
                <a:r>
                  <a:rPr lang="en-US" dirty="0"/>
                  <a:t>n = length(A)</a:t>
                </a:r>
              </a:p>
              <a:p>
                <a:r>
                  <a:rPr lang="en-US" b="1" dirty="0"/>
                  <a:t>if</a:t>
                </a:r>
                <a:r>
                  <a:rPr lang="en-US" dirty="0"/>
                  <a:t> n </a:t>
                </a:r>
                <a14:m>
                  <m:oMath xmlns:m="http://schemas.openxmlformats.org/officeDocument/2006/math">
                    <m:r>
                      <a:rPr lang="en-US" i="1" smtClean="0">
                        <a:latin typeface="Cambria Math" charset="0"/>
                        <a:ea typeface="Cambria Math" charset="0"/>
                        <a:cs typeface="Cambria Math" charset="0"/>
                      </a:rPr>
                      <m:t>≤</m:t>
                    </m:r>
                  </m:oMath>
                </a14:m>
                <a:r>
                  <a:rPr lang="en-US" dirty="0"/>
                  <a:t> 1:</a:t>
                </a:r>
              </a:p>
              <a:p>
                <a:pPr lvl="1"/>
                <a:r>
                  <a:rPr lang="en-US" b="1" dirty="0"/>
                  <a:t>return</a:t>
                </a:r>
                <a:r>
                  <a:rPr lang="en-US" dirty="0"/>
                  <a:t> A</a:t>
                </a:r>
              </a:p>
              <a:p>
                <a:r>
                  <a:rPr lang="en-US" dirty="0"/>
                  <a:t>L = </a:t>
                </a:r>
                <a:r>
                  <a:rPr lang="en-US" dirty="0">
                    <a:solidFill>
                      <a:schemeClr val="accent4"/>
                    </a:solidFill>
                  </a:rPr>
                  <a:t>MERGESORT</a:t>
                </a:r>
                <a:r>
                  <a:rPr lang="en-US" dirty="0"/>
                  <a:t>(A[0 : n/2])</a:t>
                </a:r>
              </a:p>
              <a:p>
                <a:r>
                  <a:rPr lang="en-US" dirty="0"/>
                  <a:t>R = </a:t>
                </a:r>
                <a:r>
                  <a:rPr lang="en-US" dirty="0">
                    <a:solidFill>
                      <a:schemeClr val="accent4"/>
                    </a:solidFill>
                  </a:rPr>
                  <a:t>MERGESORT</a:t>
                </a:r>
                <a:r>
                  <a:rPr lang="en-US" dirty="0"/>
                  <a:t>(A[n/2 : n])</a:t>
                </a:r>
              </a:p>
              <a:p>
                <a:r>
                  <a:rPr lang="en-US" b="1" dirty="0"/>
                  <a:t>return</a:t>
                </a:r>
                <a:r>
                  <a:rPr lang="en-US" dirty="0"/>
                  <a:t> </a:t>
                </a:r>
                <a:r>
                  <a:rPr lang="en-US" dirty="0">
                    <a:solidFill>
                      <a:schemeClr val="accent5"/>
                    </a:solidFill>
                  </a:rPr>
                  <a:t>MERGE</a:t>
                </a:r>
                <a:r>
                  <a:rPr lang="en-US" dirty="0"/>
                  <a:t>(L, 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00952" y="2245659"/>
                <a:ext cx="7614397" cy="3931304"/>
              </a:xfrm>
              <a:blipFill>
                <a:blip r:embed="rId3"/>
                <a:stretch>
                  <a:fillRect l="-1500" t="-2572"/>
                </a:stretch>
              </a:blipFill>
            </p:spPr>
            <p:txBody>
              <a:bodyPr/>
              <a:lstStyle/>
              <a:p>
                <a:r>
                  <a:rPr lang="en-US">
                    <a:noFill/>
                  </a:rPr>
                  <a:t> </a:t>
                </a:r>
              </a:p>
            </p:txBody>
          </p:sp>
        </mc:Fallback>
      </mc:AlternateContent>
      <p:sp>
        <p:nvSpPr>
          <p:cNvPr id="4" name="TextBox 3"/>
          <p:cNvSpPr txBox="1"/>
          <p:nvPr/>
        </p:nvSpPr>
        <p:spPr>
          <a:xfrm>
            <a:off x="628650" y="1706564"/>
            <a:ext cx="2549096" cy="523220"/>
          </a:xfrm>
          <a:prstGeom prst="rect">
            <a:avLst/>
          </a:prstGeom>
          <a:noFill/>
        </p:spPr>
        <p:txBody>
          <a:bodyPr wrap="none" rtlCol="0">
            <a:spAutoFit/>
          </a:bodyPr>
          <a:lstStyle/>
          <a:p>
            <a:r>
              <a:rPr lang="en-US" sz="2800" dirty="0">
                <a:solidFill>
                  <a:schemeClr val="accent4"/>
                </a:solidFill>
              </a:rPr>
              <a:t>MERGESORT</a:t>
            </a:r>
            <a:r>
              <a:rPr lang="en-US" sz="2800" dirty="0"/>
              <a:t>(A):</a:t>
            </a:r>
          </a:p>
        </p:txBody>
      </p:sp>
      <p:sp>
        <p:nvSpPr>
          <p:cNvPr id="5" name="TextBox 4"/>
          <p:cNvSpPr txBox="1"/>
          <p:nvPr/>
        </p:nvSpPr>
        <p:spPr>
          <a:xfrm>
            <a:off x="3339547" y="2802836"/>
            <a:ext cx="1992340" cy="646331"/>
          </a:xfrm>
          <a:prstGeom prst="rect">
            <a:avLst/>
          </a:prstGeom>
          <a:noFill/>
        </p:spPr>
        <p:txBody>
          <a:bodyPr wrap="none" rtlCol="0">
            <a:spAutoFit/>
          </a:bodyPr>
          <a:lstStyle/>
          <a:p>
            <a:r>
              <a:rPr lang="en-US" dirty="0">
                <a:solidFill>
                  <a:schemeClr val="accent1"/>
                </a:solidFill>
              </a:rPr>
              <a:t>If A has length 1,</a:t>
            </a:r>
          </a:p>
          <a:p>
            <a:r>
              <a:rPr lang="en-US" dirty="0">
                <a:solidFill>
                  <a:schemeClr val="accent1"/>
                </a:solidFill>
              </a:rPr>
              <a:t>It is already sorted!</a:t>
            </a:r>
          </a:p>
        </p:txBody>
      </p:sp>
      <p:sp>
        <p:nvSpPr>
          <p:cNvPr id="6" name="TextBox 5"/>
          <p:cNvSpPr txBox="1"/>
          <p:nvPr/>
        </p:nvSpPr>
        <p:spPr>
          <a:xfrm>
            <a:off x="5848722" y="4096266"/>
            <a:ext cx="2246243" cy="369332"/>
          </a:xfrm>
          <a:prstGeom prst="rect">
            <a:avLst/>
          </a:prstGeom>
          <a:noFill/>
        </p:spPr>
        <p:txBody>
          <a:bodyPr wrap="square" rtlCol="0">
            <a:spAutoFit/>
          </a:bodyPr>
          <a:lstStyle/>
          <a:p>
            <a:r>
              <a:rPr lang="en-US" dirty="0">
                <a:solidFill>
                  <a:schemeClr val="accent1"/>
                </a:solidFill>
              </a:rPr>
              <a:t>Sort the right half</a:t>
            </a:r>
          </a:p>
        </p:txBody>
      </p:sp>
      <p:sp>
        <p:nvSpPr>
          <p:cNvPr id="7" name="TextBox 6"/>
          <p:cNvSpPr txBox="1"/>
          <p:nvPr/>
        </p:nvSpPr>
        <p:spPr>
          <a:xfrm>
            <a:off x="5590304" y="3545768"/>
            <a:ext cx="2246243" cy="369332"/>
          </a:xfrm>
          <a:prstGeom prst="rect">
            <a:avLst/>
          </a:prstGeom>
          <a:noFill/>
        </p:spPr>
        <p:txBody>
          <a:bodyPr wrap="square" rtlCol="0">
            <a:spAutoFit/>
          </a:bodyPr>
          <a:lstStyle/>
          <a:p>
            <a:r>
              <a:rPr lang="en-US" dirty="0">
                <a:solidFill>
                  <a:schemeClr val="accent1"/>
                </a:solidFill>
              </a:rPr>
              <a:t>Sort the left half</a:t>
            </a:r>
          </a:p>
        </p:txBody>
      </p:sp>
      <p:sp>
        <p:nvSpPr>
          <p:cNvPr id="8" name="TextBox 7"/>
          <p:cNvSpPr txBox="1"/>
          <p:nvPr/>
        </p:nvSpPr>
        <p:spPr>
          <a:xfrm>
            <a:off x="4335717" y="4749276"/>
            <a:ext cx="2763078" cy="369332"/>
          </a:xfrm>
          <a:prstGeom prst="rect">
            <a:avLst/>
          </a:prstGeom>
          <a:noFill/>
        </p:spPr>
        <p:txBody>
          <a:bodyPr wrap="square" rtlCol="0">
            <a:spAutoFit/>
          </a:bodyPr>
          <a:lstStyle/>
          <a:p>
            <a:r>
              <a:rPr lang="en-US" dirty="0">
                <a:solidFill>
                  <a:schemeClr val="accent1"/>
                </a:solidFill>
              </a:rPr>
              <a:t>Merge the two halves</a:t>
            </a:r>
          </a:p>
        </p:txBody>
      </p:sp>
      <p:sp>
        <p:nvSpPr>
          <p:cNvPr id="9" name="TextBox 8"/>
          <p:cNvSpPr txBox="1"/>
          <p:nvPr/>
        </p:nvSpPr>
        <p:spPr>
          <a:xfrm>
            <a:off x="3384101" y="-4206"/>
            <a:ext cx="6227379" cy="369332"/>
          </a:xfrm>
          <a:prstGeom prst="rect">
            <a:avLst/>
          </a:prstGeom>
          <a:noFill/>
        </p:spPr>
        <p:txBody>
          <a:bodyPr wrap="square" rtlCol="0">
            <a:spAutoFit/>
          </a:bodyPr>
          <a:lstStyle/>
          <a:p>
            <a:r>
              <a:rPr lang="en-US" dirty="0">
                <a:solidFill>
                  <a:schemeClr val="accent4"/>
                </a:solidFill>
              </a:rPr>
              <a:t>See Lecture 2 </a:t>
            </a:r>
            <a:r>
              <a:rPr lang="en-US" dirty="0" err="1">
                <a:solidFill>
                  <a:schemeClr val="accent4"/>
                </a:solidFill>
              </a:rPr>
              <a:t>IPython</a:t>
            </a:r>
            <a:r>
              <a:rPr lang="en-US" dirty="0">
                <a:solidFill>
                  <a:schemeClr val="accent4"/>
                </a:solidFill>
              </a:rPr>
              <a:t> notebook for </a:t>
            </a:r>
            <a:r>
              <a:rPr lang="en-US" dirty="0" err="1">
                <a:solidFill>
                  <a:schemeClr val="accent4"/>
                </a:solidFill>
              </a:rPr>
              <a:t>MergeSort</a:t>
            </a:r>
            <a:r>
              <a:rPr lang="en-US" dirty="0">
                <a:solidFill>
                  <a:schemeClr val="accent4"/>
                </a:solidFill>
              </a:rPr>
              <a:t> Python Code.</a:t>
            </a:r>
          </a:p>
        </p:txBody>
      </p:sp>
    </p:spTree>
    <p:extLst>
      <p:ext uri="{BB962C8B-B14F-4D97-AF65-F5344CB8AC3E}">
        <p14:creationId xmlns:p14="http://schemas.microsoft.com/office/powerpoint/2010/main" val="3335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964" y="101701"/>
            <a:ext cx="7886700" cy="1325563"/>
          </a:xfrm>
        </p:spPr>
        <p:txBody>
          <a:bodyPr>
            <a:normAutofit fontScale="90000"/>
          </a:bodyPr>
          <a:lstStyle/>
          <a:p>
            <a:r>
              <a:rPr lang="en-US" dirty="0"/>
              <a:t>What actually happens?</a:t>
            </a:r>
            <a:br>
              <a:rPr lang="en-US" sz="2800" dirty="0"/>
            </a:br>
            <a:r>
              <a:rPr lang="en-US" sz="2800" dirty="0"/>
              <a:t>First, recursively break up the array all the way down to the base cases</a:t>
            </a:r>
            <a:endParaRPr lang="en-US" dirty="0"/>
          </a:p>
        </p:txBody>
      </p:sp>
      <p:grpSp>
        <p:nvGrpSpPr>
          <p:cNvPr id="4" name="Group 3"/>
          <p:cNvGrpSpPr/>
          <p:nvPr/>
        </p:nvGrpSpPr>
        <p:grpSpPr>
          <a:xfrm>
            <a:off x="1688675" y="1690689"/>
            <a:ext cx="5766649" cy="705201"/>
            <a:chOff x="1573619" y="3296093"/>
            <a:chExt cx="5766649" cy="705201"/>
          </a:xfrm>
        </p:grpSpPr>
        <p:sp>
          <p:nvSpPr>
            <p:cNvPr id="5" name="Rectangle 4"/>
            <p:cNvSpPr/>
            <p:nvPr/>
          </p:nvSpPr>
          <p:spPr>
            <a:xfrm>
              <a:off x="157361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 name="Rectangle 5"/>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 name="Rectangle 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0" name="Rectangle 9"/>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1" name="Rectangle 10"/>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2" name="Rectangle 11"/>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13" name="Group 12"/>
          <p:cNvGrpSpPr/>
          <p:nvPr/>
        </p:nvGrpSpPr>
        <p:grpSpPr>
          <a:xfrm>
            <a:off x="878618" y="2833449"/>
            <a:ext cx="7159338" cy="705201"/>
            <a:chOff x="180930" y="3296093"/>
            <a:chExt cx="7159338" cy="705201"/>
          </a:xfrm>
        </p:grpSpPr>
        <p:sp>
          <p:nvSpPr>
            <p:cNvPr id="14" name="Rectangle 13"/>
            <p:cNvSpPr/>
            <p:nvPr/>
          </p:nvSpPr>
          <p:spPr>
            <a:xfrm>
              <a:off x="180930"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5" name="Rectangle 14"/>
            <p:cNvSpPr/>
            <p:nvPr/>
          </p:nvSpPr>
          <p:spPr>
            <a:xfrm>
              <a:off x="91084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6" name="Rectangle 15"/>
            <p:cNvSpPr/>
            <p:nvPr/>
          </p:nvSpPr>
          <p:spPr>
            <a:xfrm>
              <a:off x="1619503"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7" name="Rectangle 16"/>
            <p:cNvSpPr/>
            <p:nvPr/>
          </p:nvSpPr>
          <p:spPr>
            <a:xfrm>
              <a:off x="234596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8" name="Rectangle 17"/>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9" name="Rectangle 18"/>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0" name="Rectangle 19"/>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1" name="Rectangle 20"/>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22" name="Group 21"/>
          <p:cNvGrpSpPr/>
          <p:nvPr/>
        </p:nvGrpSpPr>
        <p:grpSpPr>
          <a:xfrm>
            <a:off x="615565" y="3984878"/>
            <a:ext cx="7577544" cy="713871"/>
            <a:chOff x="-64368" y="3317365"/>
            <a:chExt cx="7577544" cy="713871"/>
          </a:xfrm>
        </p:grpSpPr>
        <p:sp>
          <p:nvSpPr>
            <p:cNvPr id="23" name="Rectangle 22"/>
            <p:cNvSpPr/>
            <p:nvPr/>
          </p:nvSpPr>
          <p:spPr>
            <a:xfrm>
              <a:off x="-64368"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4" name="Rectangle 23"/>
            <p:cNvSpPr/>
            <p:nvPr/>
          </p:nvSpPr>
          <p:spPr>
            <a:xfrm>
              <a:off x="665551"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5" name="Rectangle 24"/>
            <p:cNvSpPr/>
            <p:nvPr/>
          </p:nvSpPr>
          <p:spPr>
            <a:xfrm>
              <a:off x="1972103"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6" name="Rectangle 25"/>
            <p:cNvSpPr/>
            <p:nvPr/>
          </p:nvSpPr>
          <p:spPr>
            <a:xfrm>
              <a:off x="2698569"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7" name="Rectangle 26"/>
            <p:cNvSpPr/>
            <p:nvPr/>
          </p:nvSpPr>
          <p:spPr>
            <a:xfrm>
              <a:off x="4113974"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8" name="Rectangle 27"/>
            <p:cNvSpPr/>
            <p:nvPr/>
          </p:nvSpPr>
          <p:spPr>
            <a:xfrm>
              <a:off x="4822628"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9" name="Rectangle 28"/>
            <p:cNvSpPr/>
            <p:nvPr/>
          </p:nvSpPr>
          <p:spPr>
            <a:xfrm>
              <a:off x="6081509"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30" name="Rectangle 29"/>
            <p:cNvSpPr/>
            <p:nvPr/>
          </p:nvSpPr>
          <p:spPr>
            <a:xfrm>
              <a:off x="6807975"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31" name="Group 30"/>
          <p:cNvGrpSpPr/>
          <p:nvPr/>
        </p:nvGrpSpPr>
        <p:grpSpPr>
          <a:xfrm>
            <a:off x="394841" y="5153647"/>
            <a:ext cx="8018991" cy="713871"/>
            <a:chOff x="-285092" y="3317365"/>
            <a:chExt cx="8018991" cy="713871"/>
          </a:xfrm>
        </p:grpSpPr>
        <p:sp>
          <p:nvSpPr>
            <p:cNvPr id="32" name="Rectangle 31"/>
            <p:cNvSpPr/>
            <p:nvPr/>
          </p:nvSpPr>
          <p:spPr>
            <a:xfrm>
              <a:off x="-285092"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3" name="Rectangle 32"/>
            <p:cNvSpPr/>
            <p:nvPr/>
          </p:nvSpPr>
          <p:spPr>
            <a:xfrm>
              <a:off x="665551"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4" name="Rectangle 33"/>
            <p:cNvSpPr/>
            <p:nvPr/>
          </p:nvSpPr>
          <p:spPr>
            <a:xfrm>
              <a:off x="1845975"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5" name="Rectangle 34"/>
            <p:cNvSpPr/>
            <p:nvPr/>
          </p:nvSpPr>
          <p:spPr>
            <a:xfrm>
              <a:off x="2793165"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6" name="Rectangle 35"/>
            <p:cNvSpPr/>
            <p:nvPr/>
          </p:nvSpPr>
          <p:spPr>
            <a:xfrm>
              <a:off x="4050910"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37" name="Rectangle 36"/>
            <p:cNvSpPr/>
            <p:nvPr/>
          </p:nvSpPr>
          <p:spPr>
            <a:xfrm>
              <a:off x="5059113"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38" name="Rectangle 37"/>
            <p:cNvSpPr/>
            <p:nvPr/>
          </p:nvSpPr>
          <p:spPr>
            <a:xfrm>
              <a:off x="6081509"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39" name="Rectangle 38"/>
            <p:cNvSpPr/>
            <p:nvPr/>
          </p:nvSpPr>
          <p:spPr>
            <a:xfrm>
              <a:off x="7028698"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cxnSp>
        <p:nvCxnSpPr>
          <p:cNvPr id="40" name="Straight Arrow Connector 39"/>
          <p:cNvCxnSpPr>
            <a:stCxn id="9" idx="2"/>
          </p:cNvCxnSpPr>
          <p:nvPr/>
        </p:nvCxnSpPr>
        <p:spPr>
          <a:xfrm>
            <a:off x="4937685" y="2395890"/>
            <a:ext cx="1668604" cy="437559"/>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43" name="Straight Arrow Connector 42"/>
          <p:cNvCxnSpPr>
            <a:stCxn id="7" idx="2"/>
          </p:cNvCxnSpPr>
          <p:nvPr/>
        </p:nvCxnSpPr>
        <p:spPr>
          <a:xfrm flipH="1">
            <a:off x="2050685" y="2395890"/>
            <a:ext cx="1429164" cy="437559"/>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flipH="1">
            <a:off x="1128364" y="3522892"/>
            <a:ext cx="560311" cy="479326"/>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49" name="Straight Arrow Connector 48"/>
          <p:cNvCxnSpPr>
            <a:stCxn id="23" idx="2"/>
            <a:endCxn id="32" idx="0"/>
          </p:cNvCxnSpPr>
          <p:nvPr/>
        </p:nvCxnSpPr>
        <p:spPr>
          <a:xfrm flipH="1">
            <a:off x="747442" y="4691661"/>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4" name="Straight Arrow Connector 53"/>
          <p:cNvCxnSpPr/>
          <p:nvPr/>
        </p:nvCxnSpPr>
        <p:spPr>
          <a:xfrm flipH="1">
            <a:off x="5436044" y="3529980"/>
            <a:ext cx="560311" cy="479326"/>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5" name="Straight Arrow Connector 54"/>
          <p:cNvCxnSpPr/>
          <p:nvPr/>
        </p:nvCxnSpPr>
        <p:spPr>
          <a:xfrm flipH="1">
            <a:off x="2809056" y="4698749"/>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6" name="Straight Arrow Connector 55"/>
          <p:cNvCxnSpPr/>
          <p:nvPr/>
        </p:nvCxnSpPr>
        <p:spPr>
          <a:xfrm flipH="1">
            <a:off x="5012878" y="4751480"/>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7" name="Straight Arrow Connector 56"/>
          <p:cNvCxnSpPr/>
          <p:nvPr/>
        </p:nvCxnSpPr>
        <p:spPr>
          <a:xfrm flipH="1">
            <a:off x="6958217" y="4698749"/>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8" name="Straight Arrow Connector 57"/>
          <p:cNvCxnSpPr>
            <a:stCxn id="30" idx="2"/>
            <a:endCxn id="39" idx="0"/>
          </p:cNvCxnSpPr>
          <p:nvPr/>
        </p:nvCxnSpPr>
        <p:spPr>
          <a:xfrm>
            <a:off x="7840509" y="4690079"/>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1" name="Straight Arrow Connector 60"/>
          <p:cNvCxnSpPr/>
          <p:nvPr/>
        </p:nvCxnSpPr>
        <p:spPr>
          <a:xfrm>
            <a:off x="5895170" y="4705837"/>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2" name="Straight Arrow Connector 61"/>
          <p:cNvCxnSpPr/>
          <p:nvPr/>
        </p:nvCxnSpPr>
        <p:spPr>
          <a:xfrm>
            <a:off x="3626762" y="4698749"/>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3" name="Straight Arrow Connector 62"/>
          <p:cNvCxnSpPr/>
          <p:nvPr/>
        </p:nvCxnSpPr>
        <p:spPr>
          <a:xfrm>
            <a:off x="1608537" y="4698749"/>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5" name="Straight Arrow Connector 64"/>
          <p:cNvCxnSpPr>
            <a:stCxn id="20" idx="2"/>
          </p:cNvCxnSpPr>
          <p:nvPr/>
        </p:nvCxnSpPr>
        <p:spPr>
          <a:xfrm>
            <a:off x="6958890" y="3538650"/>
            <a:ext cx="601213" cy="50739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8" name="Straight Arrow Connector 67"/>
          <p:cNvCxnSpPr/>
          <p:nvPr/>
        </p:nvCxnSpPr>
        <p:spPr>
          <a:xfrm>
            <a:off x="2775562" y="3517251"/>
            <a:ext cx="601213" cy="50739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sp>
        <p:nvSpPr>
          <p:cNvPr id="69" name="TextBox 68"/>
          <p:cNvSpPr txBox="1"/>
          <p:nvPr/>
        </p:nvSpPr>
        <p:spPr>
          <a:xfrm>
            <a:off x="7708631" y="5867518"/>
            <a:ext cx="1546786" cy="923330"/>
          </a:xfrm>
          <a:prstGeom prst="rect">
            <a:avLst/>
          </a:prstGeom>
          <a:noFill/>
        </p:spPr>
        <p:txBody>
          <a:bodyPr wrap="square" rtlCol="0">
            <a:spAutoFit/>
          </a:bodyPr>
          <a:lstStyle/>
          <a:p>
            <a:r>
              <a:rPr lang="en-US" dirty="0">
                <a:solidFill>
                  <a:srgbClr val="DE6769"/>
                </a:solidFill>
              </a:rPr>
              <a:t>This array of length 1 is sorted!</a:t>
            </a:r>
          </a:p>
        </p:txBody>
      </p:sp>
    </p:spTree>
    <p:extLst>
      <p:ext uri="{BB962C8B-B14F-4D97-AF65-F5344CB8AC3E}">
        <p14:creationId xmlns:p14="http://schemas.microsoft.com/office/powerpoint/2010/main" val="17918158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85" y="66414"/>
            <a:ext cx="7886700" cy="847448"/>
          </a:xfrm>
        </p:spPr>
        <p:txBody>
          <a:bodyPr/>
          <a:lstStyle/>
          <a:p>
            <a:r>
              <a:rPr lang="en-US"/>
              <a:t>Then, merge them all back up!</a:t>
            </a:r>
            <a:endParaRPr lang="en-US" dirty="0"/>
          </a:p>
        </p:txBody>
      </p:sp>
      <p:grpSp>
        <p:nvGrpSpPr>
          <p:cNvPr id="95" name="Group 94"/>
          <p:cNvGrpSpPr/>
          <p:nvPr/>
        </p:nvGrpSpPr>
        <p:grpSpPr>
          <a:xfrm>
            <a:off x="779114" y="4076075"/>
            <a:ext cx="7544910" cy="725081"/>
            <a:chOff x="779114" y="4076075"/>
            <a:chExt cx="7544910" cy="725081"/>
          </a:xfrm>
        </p:grpSpPr>
        <p:grpSp>
          <p:nvGrpSpPr>
            <p:cNvPr id="22" name="Group 21"/>
            <p:cNvGrpSpPr/>
            <p:nvPr/>
          </p:nvGrpSpPr>
          <p:grpSpPr>
            <a:xfrm>
              <a:off x="779114" y="4091783"/>
              <a:ext cx="1410402" cy="709373"/>
              <a:chOff x="779114" y="3893003"/>
              <a:chExt cx="1410402" cy="709373"/>
            </a:xfrm>
          </p:grpSpPr>
          <p:sp>
            <p:nvSpPr>
              <p:cNvPr id="5" name="Rectangle 4"/>
              <p:cNvSpPr/>
              <p:nvPr/>
            </p:nvSpPr>
            <p:spPr>
              <a:xfrm>
                <a:off x="1484315" y="389717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4" name="Rectangle 13"/>
              <p:cNvSpPr/>
              <p:nvPr/>
            </p:nvSpPr>
            <p:spPr>
              <a:xfrm>
                <a:off x="779114"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grpSp>
        <p:grpSp>
          <p:nvGrpSpPr>
            <p:cNvPr id="23" name="Group 22"/>
            <p:cNvGrpSpPr/>
            <p:nvPr/>
          </p:nvGrpSpPr>
          <p:grpSpPr>
            <a:xfrm>
              <a:off x="2621337" y="4076075"/>
              <a:ext cx="1410402" cy="705202"/>
              <a:chOff x="2621337" y="3877295"/>
              <a:chExt cx="1410402" cy="705202"/>
            </a:xfrm>
          </p:grpSpPr>
          <p:sp>
            <p:nvSpPr>
              <p:cNvPr id="15" name="Rectangle 14"/>
              <p:cNvSpPr/>
              <p:nvPr/>
            </p:nvSpPr>
            <p:spPr>
              <a:xfrm>
                <a:off x="2621337" y="3877296"/>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7" name="Rectangle 16"/>
              <p:cNvSpPr/>
              <p:nvPr/>
            </p:nvSpPr>
            <p:spPr>
              <a:xfrm>
                <a:off x="3326538" y="387729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grpSp>
          <p:nvGrpSpPr>
            <p:cNvPr id="24" name="Group 23"/>
            <p:cNvGrpSpPr/>
            <p:nvPr/>
          </p:nvGrpSpPr>
          <p:grpSpPr>
            <a:xfrm>
              <a:off x="4816160" y="4091783"/>
              <a:ext cx="1406102" cy="705201"/>
              <a:chOff x="4816160" y="3893003"/>
              <a:chExt cx="1406102" cy="705201"/>
            </a:xfrm>
          </p:grpSpPr>
          <p:sp>
            <p:nvSpPr>
              <p:cNvPr id="18" name="Rectangle 17"/>
              <p:cNvSpPr/>
              <p:nvPr/>
            </p:nvSpPr>
            <p:spPr>
              <a:xfrm>
                <a:off x="4816160"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9" name="Rectangle 18"/>
              <p:cNvSpPr/>
              <p:nvPr/>
            </p:nvSpPr>
            <p:spPr>
              <a:xfrm>
                <a:off x="5517061"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6" name="Group 25"/>
            <p:cNvGrpSpPr/>
            <p:nvPr/>
          </p:nvGrpSpPr>
          <p:grpSpPr>
            <a:xfrm>
              <a:off x="6878419" y="4091783"/>
              <a:ext cx="1445605" cy="705201"/>
              <a:chOff x="6878419" y="3893003"/>
              <a:chExt cx="1445605" cy="705201"/>
            </a:xfrm>
          </p:grpSpPr>
          <p:sp>
            <p:nvSpPr>
              <p:cNvPr id="20" name="Rectangle 19"/>
              <p:cNvSpPr/>
              <p:nvPr/>
            </p:nvSpPr>
            <p:spPr>
              <a:xfrm>
                <a:off x="6878419"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1" name="Rectangle 20"/>
              <p:cNvSpPr/>
              <p:nvPr/>
            </p:nvSpPr>
            <p:spPr>
              <a:xfrm>
                <a:off x="7618823"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grpSp>
        <p:nvGrpSpPr>
          <p:cNvPr id="36" name="Group 35"/>
          <p:cNvGrpSpPr/>
          <p:nvPr/>
        </p:nvGrpSpPr>
        <p:grpSpPr>
          <a:xfrm>
            <a:off x="5189911" y="2688756"/>
            <a:ext cx="2820074" cy="712577"/>
            <a:chOff x="5189911" y="2489976"/>
            <a:chExt cx="2820074" cy="712577"/>
          </a:xfrm>
        </p:grpSpPr>
        <p:sp>
          <p:nvSpPr>
            <p:cNvPr id="27" name="Rectangle 26"/>
            <p:cNvSpPr/>
            <p:nvPr/>
          </p:nvSpPr>
          <p:spPr>
            <a:xfrm>
              <a:off x="5189911"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8" name="Rectangle 27"/>
            <p:cNvSpPr/>
            <p:nvPr/>
          </p:nvSpPr>
          <p:spPr>
            <a:xfrm>
              <a:off x="5905115" y="248997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9" name="Rectangle 28"/>
            <p:cNvSpPr/>
            <p:nvPr/>
          </p:nvSpPr>
          <p:spPr>
            <a:xfrm>
              <a:off x="6599583" y="2489976"/>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30" name="Rectangle 29"/>
            <p:cNvSpPr/>
            <p:nvPr/>
          </p:nvSpPr>
          <p:spPr>
            <a:xfrm>
              <a:off x="7304784"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35" name="Group 34"/>
          <p:cNvGrpSpPr/>
          <p:nvPr/>
        </p:nvGrpSpPr>
        <p:grpSpPr>
          <a:xfrm>
            <a:off x="1175797" y="2696132"/>
            <a:ext cx="2800196" cy="705201"/>
            <a:chOff x="1175797" y="2497352"/>
            <a:chExt cx="2800196" cy="705201"/>
          </a:xfrm>
        </p:grpSpPr>
        <p:sp>
          <p:nvSpPr>
            <p:cNvPr id="31" name="Rectangle 30"/>
            <p:cNvSpPr/>
            <p:nvPr/>
          </p:nvSpPr>
          <p:spPr>
            <a:xfrm>
              <a:off x="1175797"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2" name="Rectangle 31"/>
            <p:cNvSpPr/>
            <p:nvPr/>
          </p:nvSpPr>
          <p:spPr>
            <a:xfrm>
              <a:off x="1893051"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3" name="Rectangle 32"/>
            <p:cNvSpPr/>
            <p:nvPr/>
          </p:nvSpPr>
          <p:spPr>
            <a:xfrm>
              <a:off x="2575466"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4" name="Rectangle 33"/>
            <p:cNvSpPr/>
            <p:nvPr/>
          </p:nvSpPr>
          <p:spPr>
            <a:xfrm>
              <a:off x="3270792"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grpSp>
        <p:nvGrpSpPr>
          <p:cNvPr id="54" name="Group 53"/>
          <p:cNvGrpSpPr/>
          <p:nvPr/>
        </p:nvGrpSpPr>
        <p:grpSpPr>
          <a:xfrm>
            <a:off x="1553712" y="1419768"/>
            <a:ext cx="5766649" cy="705201"/>
            <a:chOff x="1553712" y="1220988"/>
            <a:chExt cx="5766649" cy="705201"/>
          </a:xfrm>
        </p:grpSpPr>
        <p:grpSp>
          <p:nvGrpSpPr>
            <p:cNvPr id="37" name="Group 36"/>
            <p:cNvGrpSpPr/>
            <p:nvPr/>
          </p:nvGrpSpPr>
          <p:grpSpPr>
            <a:xfrm>
              <a:off x="1553712" y="1220988"/>
              <a:ext cx="5766649" cy="705201"/>
              <a:chOff x="1573619" y="3296093"/>
              <a:chExt cx="5766649" cy="705201"/>
            </a:xfrm>
            <a:solidFill>
              <a:schemeClr val="accent4">
                <a:lumMod val="20000"/>
                <a:lumOff val="80000"/>
              </a:schemeClr>
            </a:solidFill>
          </p:grpSpPr>
          <p:sp>
            <p:nvSpPr>
              <p:cNvPr id="38" name="Rectangle 37"/>
              <p:cNvSpPr/>
              <p:nvPr/>
            </p:nvSpPr>
            <p:spPr>
              <a:xfrm>
                <a:off x="1573619"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9" name="Rectangle 38"/>
              <p:cNvSpPr/>
              <p:nvPr/>
            </p:nvSpPr>
            <p:spPr>
              <a:xfrm>
                <a:off x="230353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0" name="Rectangle 39"/>
              <p:cNvSpPr/>
              <p:nvPr/>
            </p:nvSpPr>
            <p:spPr>
              <a:xfrm>
                <a:off x="301219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1" name="Rectangle 40"/>
              <p:cNvSpPr/>
              <p:nvPr/>
            </p:nvSpPr>
            <p:spPr>
              <a:xfrm>
                <a:off x="373865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2" name="Rectangle 41"/>
              <p:cNvSpPr/>
              <p:nvPr/>
            </p:nvSpPr>
            <p:spPr>
              <a:xfrm>
                <a:off x="447002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3" name="Rectangle 42"/>
              <p:cNvSpPr/>
              <p:nvPr/>
            </p:nvSpPr>
            <p:spPr>
              <a:xfrm>
                <a:off x="517868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4" name="Rectangle 43"/>
              <p:cNvSpPr/>
              <p:nvPr/>
            </p:nvSpPr>
            <p:spPr>
              <a:xfrm>
                <a:off x="5908601"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5" name="Rectangle 44"/>
              <p:cNvSpPr/>
              <p:nvPr/>
            </p:nvSpPr>
            <p:spPr>
              <a:xfrm>
                <a:off x="6635067"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grpSp>
        <p:sp>
          <p:nvSpPr>
            <p:cNvPr id="46" name="Rectangle 45"/>
            <p:cNvSpPr/>
            <p:nvPr/>
          </p:nvSpPr>
          <p:spPr>
            <a:xfrm>
              <a:off x="1554075"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47" name="Rectangle 46"/>
            <p:cNvSpPr/>
            <p:nvPr/>
          </p:nvSpPr>
          <p:spPr>
            <a:xfrm>
              <a:off x="2283631"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endParaRPr lang="en-US" sz="3200" dirty="0">
                <a:solidFill>
                  <a:schemeClr val="tx1"/>
                </a:solidFill>
              </a:endParaRPr>
            </a:p>
          </p:txBody>
        </p:sp>
        <p:sp>
          <p:nvSpPr>
            <p:cNvPr id="48" name="Rectangle 47"/>
            <p:cNvSpPr/>
            <p:nvPr/>
          </p:nvSpPr>
          <p:spPr>
            <a:xfrm>
              <a:off x="2992285"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9" name="Rectangle 48"/>
            <p:cNvSpPr/>
            <p:nvPr/>
          </p:nvSpPr>
          <p:spPr>
            <a:xfrm>
              <a:off x="3718751"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50" name="Rectangle 49"/>
            <p:cNvSpPr/>
            <p:nvPr/>
          </p:nvSpPr>
          <p:spPr>
            <a:xfrm>
              <a:off x="4450121"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51" name="Rectangle 50"/>
            <p:cNvSpPr/>
            <p:nvPr/>
          </p:nvSpPr>
          <p:spPr>
            <a:xfrm>
              <a:off x="5158775"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52" name="Rectangle 51"/>
            <p:cNvSpPr/>
            <p:nvPr/>
          </p:nvSpPr>
          <p:spPr>
            <a:xfrm>
              <a:off x="5888694"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53" name="Rectangle 52"/>
            <p:cNvSpPr/>
            <p:nvPr/>
          </p:nvSpPr>
          <p:spPr>
            <a:xfrm>
              <a:off x="6615160"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grpSp>
      <p:cxnSp>
        <p:nvCxnSpPr>
          <p:cNvPr id="62" name="Straight Arrow Connector 61"/>
          <p:cNvCxnSpPr>
            <a:endCxn id="29" idx="2"/>
          </p:cNvCxnSpPr>
          <p:nvPr/>
        </p:nvCxnSpPr>
        <p:spPr>
          <a:xfrm flipH="1" flipV="1">
            <a:off x="6952184" y="3393957"/>
            <a:ext cx="666639" cy="7141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3" name="Straight Arrow Connector 62"/>
          <p:cNvCxnSpPr/>
          <p:nvPr/>
        </p:nvCxnSpPr>
        <p:spPr>
          <a:xfrm flipH="1" flipV="1">
            <a:off x="2952796" y="3369919"/>
            <a:ext cx="373742" cy="696591"/>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4" name="Straight Arrow Connector 63"/>
          <p:cNvCxnSpPr/>
          <p:nvPr/>
        </p:nvCxnSpPr>
        <p:spPr>
          <a:xfrm flipH="1" flipV="1">
            <a:off x="5189911" y="2140677"/>
            <a:ext cx="1073989" cy="49789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9" name="Straight Arrow Connector 68"/>
          <p:cNvCxnSpPr/>
          <p:nvPr/>
        </p:nvCxnSpPr>
        <p:spPr>
          <a:xfrm flipV="1">
            <a:off x="2575466" y="2156386"/>
            <a:ext cx="1047926" cy="53018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2" name="Straight Arrow Connector 71"/>
          <p:cNvCxnSpPr/>
          <p:nvPr/>
        </p:nvCxnSpPr>
        <p:spPr>
          <a:xfrm flipV="1">
            <a:off x="1484315" y="3401333"/>
            <a:ext cx="530432" cy="659034"/>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82" name="Straight Arrow Connector 81"/>
          <p:cNvCxnSpPr>
            <a:endCxn id="28" idx="2"/>
          </p:cNvCxnSpPr>
          <p:nvPr/>
        </p:nvCxnSpPr>
        <p:spPr>
          <a:xfrm flipV="1">
            <a:off x="5536398" y="3393958"/>
            <a:ext cx="721318" cy="705679"/>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grpSp>
        <p:nvGrpSpPr>
          <p:cNvPr id="94" name="Group 93"/>
          <p:cNvGrpSpPr/>
          <p:nvPr/>
        </p:nvGrpSpPr>
        <p:grpSpPr>
          <a:xfrm>
            <a:off x="801684" y="4765568"/>
            <a:ext cx="7539565" cy="721866"/>
            <a:chOff x="801684" y="4765568"/>
            <a:chExt cx="7539565" cy="721866"/>
          </a:xfrm>
        </p:grpSpPr>
        <p:cxnSp>
          <p:nvCxnSpPr>
            <p:cNvPr id="56" name="Straight Arrow Connector 55"/>
            <p:cNvCxnSpPr>
              <a:stCxn id="12" idx="0"/>
              <a:endCxn id="21" idx="2"/>
            </p:cNvCxnSpPr>
            <p:nvPr/>
          </p:nvCxnSpPr>
          <p:spPr>
            <a:xfrm flipH="1" flipV="1">
              <a:off x="7971424" y="4796984"/>
              <a:ext cx="284240"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8" name="Straight Arrow Connector 57"/>
            <p:cNvCxnSpPr/>
            <p:nvPr/>
          </p:nvCxnSpPr>
          <p:spPr>
            <a:xfrm flipH="1" flipV="1">
              <a:off x="5876291" y="4781276"/>
              <a:ext cx="284240"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9" name="Straight Arrow Connector 58"/>
            <p:cNvCxnSpPr/>
            <p:nvPr/>
          </p:nvCxnSpPr>
          <p:spPr>
            <a:xfrm flipH="1" flipV="1">
              <a:off x="3712397" y="4765568"/>
              <a:ext cx="284240"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0" name="Straight Arrow Connector 59"/>
            <p:cNvCxnSpPr/>
            <p:nvPr/>
          </p:nvCxnSpPr>
          <p:spPr>
            <a:xfrm flipH="1" flipV="1">
              <a:off x="1670273" y="4805328"/>
              <a:ext cx="197973" cy="65069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5" name="Straight Arrow Connector 74"/>
            <p:cNvCxnSpPr>
              <a:endCxn id="14" idx="2"/>
            </p:cNvCxnSpPr>
            <p:nvPr/>
          </p:nvCxnSpPr>
          <p:spPr>
            <a:xfrm flipV="1">
              <a:off x="801684" y="4796984"/>
              <a:ext cx="330031"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7" name="Straight Arrow Connector 76"/>
            <p:cNvCxnSpPr/>
            <p:nvPr/>
          </p:nvCxnSpPr>
          <p:spPr>
            <a:xfrm flipV="1">
              <a:off x="2920092" y="4789130"/>
              <a:ext cx="330031"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8" name="Straight Arrow Connector 77"/>
            <p:cNvCxnSpPr>
              <a:endCxn id="18" idx="2"/>
            </p:cNvCxnSpPr>
            <p:nvPr/>
          </p:nvCxnSpPr>
          <p:spPr>
            <a:xfrm flipV="1">
              <a:off x="5128430" y="4796984"/>
              <a:ext cx="40331" cy="682596"/>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80" name="Straight Arrow Connector 79"/>
            <p:cNvCxnSpPr/>
            <p:nvPr/>
          </p:nvCxnSpPr>
          <p:spPr>
            <a:xfrm flipV="1">
              <a:off x="7210853" y="4813308"/>
              <a:ext cx="211504" cy="63878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sp>
          <p:nvSpPr>
            <p:cNvPr id="84" name="TextBox 83"/>
            <p:cNvSpPr txBox="1"/>
            <p:nvPr/>
          </p:nvSpPr>
          <p:spPr>
            <a:xfrm>
              <a:off x="7316605" y="4970235"/>
              <a:ext cx="1024644" cy="369332"/>
            </a:xfrm>
            <a:prstGeom prst="rect">
              <a:avLst/>
            </a:prstGeom>
            <a:noFill/>
          </p:spPr>
          <p:txBody>
            <a:bodyPr wrap="square" rtlCol="0">
              <a:spAutoFit/>
            </a:bodyPr>
            <a:lstStyle/>
            <a:p>
              <a:r>
                <a:rPr lang="en-US" dirty="0">
                  <a:solidFill>
                    <a:schemeClr val="accent1"/>
                  </a:solidFill>
                </a:rPr>
                <a:t>Merge!</a:t>
              </a:r>
            </a:p>
          </p:txBody>
        </p:sp>
        <p:sp>
          <p:nvSpPr>
            <p:cNvPr id="85" name="TextBox 84"/>
            <p:cNvSpPr txBox="1"/>
            <p:nvPr/>
          </p:nvSpPr>
          <p:spPr>
            <a:xfrm>
              <a:off x="5104637" y="4989350"/>
              <a:ext cx="1024644" cy="369332"/>
            </a:xfrm>
            <a:prstGeom prst="rect">
              <a:avLst/>
            </a:prstGeom>
            <a:noFill/>
          </p:spPr>
          <p:txBody>
            <a:bodyPr wrap="square" rtlCol="0">
              <a:spAutoFit/>
            </a:bodyPr>
            <a:lstStyle/>
            <a:p>
              <a:r>
                <a:rPr lang="en-US" dirty="0">
                  <a:solidFill>
                    <a:schemeClr val="accent1"/>
                  </a:solidFill>
                </a:rPr>
                <a:t>Merge!</a:t>
              </a:r>
            </a:p>
          </p:txBody>
        </p:sp>
        <p:sp>
          <p:nvSpPr>
            <p:cNvPr id="86" name="TextBox 85"/>
            <p:cNvSpPr txBox="1"/>
            <p:nvPr/>
          </p:nvSpPr>
          <p:spPr>
            <a:xfrm>
              <a:off x="3080140" y="5004158"/>
              <a:ext cx="1024644" cy="369332"/>
            </a:xfrm>
            <a:prstGeom prst="rect">
              <a:avLst/>
            </a:prstGeom>
            <a:noFill/>
          </p:spPr>
          <p:txBody>
            <a:bodyPr wrap="square" rtlCol="0">
              <a:spAutoFit/>
            </a:bodyPr>
            <a:lstStyle/>
            <a:p>
              <a:r>
                <a:rPr lang="en-US" dirty="0">
                  <a:solidFill>
                    <a:schemeClr val="accent1"/>
                  </a:solidFill>
                </a:rPr>
                <a:t>Merge!</a:t>
              </a:r>
            </a:p>
          </p:txBody>
        </p:sp>
        <p:sp>
          <p:nvSpPr>
            <p:cNvPr id="87" name="TextBox 86"/>
            <p:cNvSpPr txBox="1"/>
            <p:nvPr/>
          </p:nvSpPr>
          <p:spPr>
            <a:xfrm>
              <a:off x="926837" y="5004158"/>
              <a:ext cx="1024644" cy="369332"/>
            </a:xfrm>
            <a:prstGeom prst="rect">
              <a:avLst/>
            </a:prstGeom>
            <a:noFill/>
          </p:spPr>
          <p:txBody>
            <a:bodyPr wrap="square" rtlCol="0">
              <a:spAutoFit/>
            </a:bodyPr>
            <a:lstStyle/>
            <a:p>
              <a:r>
                <a:rPr lang="en-US" dirty="0">
                  <a:solidFill>
                    <a:schemeClr val="accent1"/>
                  </a:solidFill>
                </a:rPr>
                <a:t>Merge!</a:t>
              </a:r>
            </a:p>
          </p:txBody>
        </p:sp>
      </p:grpSp>
      <p:sp>
        <p:nvSpPr>
          <p:cNvPr id="88" name="TextBox 87"/>
          <p:cNvSpPr txBox="1"/>
          <p:nvPr/>
        </p:nvSpPr>
        <p:spPr>
          <a:xfrm>
            <a:off x="2055496" y="3565557"/>
            <a:ext cx="1024644" cy="369332"/>
          </a:xfrm>
          <a:prstGeom prst="rect">
            <a:avLst/>
          </a:prstGeom>
          <a:noFill/>
        </p:spPr>
        <p:txBody>
          <a:bodyPr wrap="square" rtlCol="0">
            <a:spAutoFit/>
          </a:bodyPr>
          <a:lstStyle/>
          <a:p>
            <a:r>
              <a:rPr lang="en-US" dirty="0">
                <a:solidFill>
                  <a:schemeClr val="accent1"/>
                </a:solidFill>
              </a:rPr>
              <a:t>Merge!</a:t>
            </a:r>
          </a:p>
        </p:txBody>
      </p:sp>
      <p:sp>
        <p:nvSpPr>
          <p:cNvPr id="89" name="TextBox 88"/>
          <p:cNvSpPr txBox="1"/>
          <p:nvPr/>
        </p:nvSpPr>
        <p:spPr>
          <a:xfrm>
            <a:off x="6097994" y="3557964"/>
            <a:ext cx="1024644" cy="369332"/>
          </a:xfrm>
          <a:prstGeom prst="rect">
            <a:avLst/>
          </a:prstGeom>
          <a:noFill/>
        </p:spPr>
        <p:txBody>
          <a:bodyPr wrap="square" rtlCol="0">
            <a:spAutoFit/>
          </a:bodyPr>
          <a:lstStyle/>
          <a:p>
            <a:r>
              <a:rPr lang="en-US" dirty="0">
                <a:solidFill>
                  <a:schemeClr val="accent1"/>
                </a:solidFill>
              </a:rPr>
              <a:t>Merge!</a:t>
            </a:r>
          </a:p>
        </p:txBody>
      </p:sp>
      <p:sp>
        <p:nvSpPr>
          <p:cNvPr id="90" name="TextBox 89"/>
          <p:cNvSpPr txBox="1"/>
          <p:nvPr/>
        </p:nvSpPr>
        <p:spPr>
          <a:xfrm>
            <a:off x="3953425" y="2200606"/>
            <a:ext cx="1024644" cy="369332"/>
          </a:xfrm>
          <a:prstGeom prst="rect">
            <a:avLst/>
          </a:prstGeom>
          <a:noFill/>
        </p:spPr>
        <p:txBody>
          <a:bodyPr wrap="square" rtlCol="0">
            <a:spAutoFit/>
          </a:bodyPr>
          <a:lstStyle/>
          <a:p>
            <a:r>
              <a:rPr lang="en-US" dirty="0">
                <a:solidFill>
                  <a:schemeClr val="accent1"/>
                </a:solidFill>
              </a:rPr>
              <a:t>Merge!</a:t>
            </a:r>
          </a:p>
        </p:txBody>
      </p:sp>
      <p:grpSp>
        <p:nvGrpSpPr>
          <p:cNvPr id="93" name="Group 92"/>
          <p:cNvGrpSpPr/>
          <p:nvPr/>
        </p:nvGrpSpPr>
        <p:grpSpPr>
          <a:xfrm>
            <a:off x="459672" y="5487434"/>
            <a:ext cx="8148592" cy="1173546"/>
            <a:chOff x="459672" y="5487434"/>
            <a:chExt cx="8148592" cy="1173546"/>
          </a:xfrm>
        </p:grpSpPr>
        <p:sp>
          <p:nvSpPr>
            <p:cNvPr id="6" name="Rectangle 5"/>
            <p:cNvSpPr/>
            <p:nvPr/>
          </p:nvSpPr>
          <p:spPr>
            <a:xfrm>
              <a:off x="1484315"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 name="Rectangle 6"/>
            <p:cNvSpPr/>
            <p:nvPr/>
          </p:nvSpPr>
          <p:spPr>
            <a:xfrm>
              <a:off x="2610413"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674812"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783866"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0" name="Rectangle 9"/>
            <p:cNvSpPr/>
            <p:nvPr/>
          </p:nvSpPr>
          <p:spPr>
            <a:xfrm>
              <a:off x="5830446"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1" name="Rectangle 10"/>
            <p:cNvSpPr/>
            <p:nvPr/>
          </p:nvSpPr>
          <p:spPr>
            <a:xfrm>
              <a:off x="6878420"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2" name="Rectangle 11"/>
            <p:cNvSpPr/>
            <p:nvPr/>
          </p:nvSpPr>
          <p:spPr>
            <a:xfrm>
              <a:off x="7903063"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13" name="Rectangle 12"/>
            <p:cNvSpPr/>
            <p:nvPr/>
          </p:nvSpPr>
          <p:spPr>
            <a:xfrm>
              <a:off x="459672"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91" name="TextBox 90"/>
            <p:cNvSpPr txBox="1"/>
            <p:nvPr/>
          </p:nvSpPr>
          <p:spPr>
            <a:xfrm>
              <a:off x="1175797" y="6291648"/>
              <a:ext cx="7337893" cy="369332"/>
            </a:xfrm>
            <a:prstGeom prst="rect">
              <a:avLst/>
            </a:prstGeom>
            <a:noFill/>
          </p:spPr>
          <p:txBody>
            <a:bodyPr wrap="square" rtlCol="0">
              <a:spAutoFit/>
            </a:bodyPr>
            <a:lstStyle/>
            <a:p>
              <a:r>
                <a:rPr lang="en-US" dirty="0">
                  <a:solidFill>
                    <a:srgbClr val="DE6769"/>
                  </a:solidFill>
                </a:rPr>
                <a:t>A bunch of sorted lists of length 1 (in the order of the original sequence).</a:t>
              </a:r>
            </a:p>
          </p:txBody>
        </p:sp>
      </p:grpSp>
      <p:sp>
        <p:nvSpPr>
          <p:cNvPr id="92" name="TextBox 91"/>
          <p:cNvSpPr txBox="1"/>
          <p:nvPr/>
        </p:nvSpPr>
        <p:spPr>
          <a:xfrm>
            <a:off x="3546822" y="988313"/>
            <a:ext cx="1964553" cy="369332"/>
          </a:xfrm>
          <a:prstGeom prst="rect">
            <a:avLst/>
          </a:prstGeom>
          <a:noFill/>
        </p:spPr>
        <p:txBody>
          <a:bodyPr wrap="square" rtlCol="0">
            <a:spAutoFit/>
          </a:bodyPr>
          <a:lstStyle/>
          <a:p>
            <a:r>
              <a:rPr lang="en-US" dirty="0">
                <a:solidFill>
                  <a:srgbClr val="DE6769"/>
                </a:solidFill>
              </a:rPr>
              <a:t>Sorted sequence!</a:t>
            </a:r>
          </a:p>
        </p:txBody>
      </p:sp>
    </p:spTree>
    <p:extLst>
      <p:ext uri="{BB962C8B-B14F-4D97-AF65-F5344CB8AC3E}">
        <p14:creationId xmlns:p14="http://schemas.microsoft.com/office/powerpoint/2010/main" val="97925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down)">
                                      <p:cBhvr>
                                        <p:cTn id="15" dur="500"/>
                                        <p:tgtEl>
                                          <p:spTgt spid="6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down)">
                                      <p:cBhvr>
                                        <p:cTn id="18" dur="500"/>
                                        <p:tgtEl>
                                          <p:spTgt spid="89"/>
                                        </p:tgtEl>
                                      </p:cBhvr>
                                    </p:animEffect>
                                  </p:childTnLst>
                                </p:cTn>
                              </p:par>
                              <p:par>
                                <p:cTn id="19" presetID="22" presetClass="entr" presetSubtype="4"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down)">
                                      <p:cBhvr>
                                        <p:cTn id="21" dur="500"/>
                                        <p:tgtEl>
                                          <p:spTgt spid="82"/>
                                        </p:tgtEl>
                                      </p:cBhvr>
                                    </p:animEffect>
                                  </p:childTnLst>
                                </p:cTn>
                              </p:par>
                              <p:par>
                                <p:cTn id="22" presetID="22" presetClass="entr" presetSubtype="4"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down)">
                                      <p:cBhvr>
                                        <p:cTn id="24" dur="500"/>
                                        <p:tgtEl>
                                          <p:spTgt spid="6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down)">
                                      <p:cBhvr>
                                        <p:cTn id="27" dur="500"/>
                                        <p:tgtEl>
                                          <p:spTgt spid="88"/>
                                        </p:tgtEl>
                                      </p:cBhvr>
                                    </p:animEffect>
                                  </p:childTnLst>
                                </p:cTn>
                              </p:par>
                              <p:par>
                                <p:cTn id="28" presetID="22" presetClass="entr" presetSubtype="4"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down)">
                                      <p:cBhvr>
                                        <p:cTn id="30" dur="500"/>
                                        <p:tgtEl>
                                          <p:spTgt spid="72"/>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wipe(down)">
                                      <p:cBhvr>
                                        <p:cTn id="41" dur="500"/>
                                        <p:tgtEl>
                                          <p:spTgt spid="6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wipe(down)">
                                      <p:cBhvr>
                                        <p:cTn id="44" dur="500"/>
                                        <p:tgtEl>
                                          <p:spTgt spid="90"/>
                                        </p:tgtEl>
                                      </p:cBhvr>
                                    </p:animEffect>
                                  </p:childTnLst>
                                </p:cTn>
                              </p:par>
                              <p:par>
                                <p:cTn id="45" presetID="22" presetClass="entr" presetSubtype="4"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down)">
                                      <p:cBhvr>
                                        <p:cTn id="47" dur="500"/>
                                        <p:tgtEl>
                                          <p:spTgt spid="69"/>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1509-9591-6649-9802-FEF05A383ECA}"/>
              </a:ext>
            </a:extLst>
          </p:cNvPr>
          <p:cNvSpPr>
            <a:spLocks noGrp="1"/>
          </p:cNvSpPr>
          <p:nvPr>
            <p:ph type="title"/>
          </p:nvPr>
        </p:nvSpPr>
        <p:spPr>
          <a:xfrm>
            <a:off x="608102" y="5141522"/>
            <a:ext cx="7886700" cy="1325563"/>
          </a:xfrm>
        </p:spPr>
        <p:txBody>
          <a:bodyPr/>
          <a:lstStyle/>
          <a:p>
            <a:r>
              <a:rPr lang="en-US" dirty="0"/>
              <a:t>End of announcements!</a:t>
            </a:r>
          </a:p>
        </p:txBody>
      </p:sp>
      <p:sp>
        <p:nvSpPr>
          <p:cNvPr id="6" name="Title 1">
            <a:extLst>
              <a:ext uri="{FF2B5EF4-FFF2-40B4-BE49-F238E27FC236}">
                <a16:creationId xmlns:a16="http://schemas.microsoft.com/office/drawing/2014/main" id="{B21B2BF2-8557-7D47-A3DF-774491CA2FB3}"/>
              </a:ext>
            </a:extLst>
          </p:cNvPr>
          <p:cNvSpPr txBox="1">
            <a:spLocks/>
          </p:cNvSpPr>
          <p:nvPr/>
        </p:nvSpPr>
        <p:spPr>
          <a:xfrm>
            <a:off x="608102"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Links on Canvas</a:t>
            </a:r>
          </a:p>
        </p:txBody>
      </p:sp>
      <p:pic>
        <p:nvPicPr>
          <p:cNvPr id="4" name="Picture 3" descr="A screenshot of a computer&#10;&#10;Description automatically generated">
            <a:extLst>
              <a:ext uri="{FF2B5EF4-FFF2-40B4-BE49-F238E27FC236}">
                <a16:creationId xmlns:a16="http://schemas.microsoft.com/office/drawing/2014/main" id="{94B980E0-7848-DCF0-015C-FD5689AF6FBC}"/>
              </a:ext>
            </a:extLst>
          </p:cNvPr>
          <p:cNvPicPr>
            <a:picLocks noChangeAspect="1"/>
          </p:cNvPicPr>
          <p:nvPr/>
        </p:nvPicPr>
        <p:blipFill>
          <a:blip r:embed="rId2"/>
          <a:stretch>
            <a:fillRect/>
          </a:stretch>
        </p:blipFill>
        <p:spPr>
          <a:xfrm>
            <a:off x="974942" y="947772"/>
            <a:ext cx="7194115" cy="4571541"/>
          </a:xfrm>
          <a:prstGeom prst="rect">
            <a:avLst/>
          </a:prstGeom>
        </p:spPr>
      </p:pic>
    </p:spTree>
    <p:extLst>
      <p:ext uri="{BB962C8B-B14F-4D97-AF65-F5344CB8AC3E}">
        <p14:creationId xmlns:p14="http://schemas.microsoft.com/office/powerpoint/2010/main" val="291615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questions</a:t>
            </a:r>
          </a:p>
        </p:txBody>
      </p:sp>
      <p:sp>
        <p:nvSpPr>
          <p:cNvPr id="3" name="Content Placeholder 2"/>
          <p:cNvSpPr>
            <a:spLocks noGrp="1"/>
          </p:cNvSpPr>
          <p:nvPr>
            <p:ph idx="1"/>
          </p:nvPr>
        </p:nvSpPr>
        <p:spPr>
          <a:xfrm>
            <a:off x="628650" y="1939103"/>
            <a:ext cx="3391557" cy="1639669"/>
          </a:xfrm>
        </p:spPr>
        <p:txBody>
          <a:bodyPr>
            <a:normAutofit/>
          </a:bodyPr>
          <a:lstStyle/>
          <a:p>
            <a:pPr marL="514350" indent="-514350">
              <a:buFont typeface="+mj-lt"/>
              <a:buAutoNum type="arabicPeriod"/>
            </a:pPr>
            <a:r>
              <a:rPr lang="en-US" sz="3200" dirty="0"/>
              <a:t>Does this work?</a:t>
            </a:r>
          </a:p>
          <a:p>
            <a:pPr marL="514350" indent="-514350">
              <a:buFont typeface="+mj-lt"/>
              <a:buAutoNum type="arabicPeriod"/>
            </a:pPr>
            <a:r>
              <a:rPr lang="en-US" sz="3200" dirty="0"/>
              <a:t>Is it fast?</a:t>
            </a:r>
          </a:p>
        </p:txBody>
      </p:sp>
      <p:sp>
        <p:nvSpPr>
          <p:cNvPr id="5" name="TextBox 4"/>
          <p:cNvSpPr txBox="1"/>
          <p:nvPr/>
        </p:nvSpPr>
        <p:spPr>
          <a:xfrm>
            <a:off x="628650" y="4883901"/>
            <a:ext cx="2692546" cy="1261884"/>
          </a:xfrm>
          <a:prstGeom prst="rect">
            <a:avLst/>
          </a:prstGeom>
          <a:noFill/>
        </p:spPr>
        <p:txBody>
          <a:bodyPr wrap="square" rtlCol="0">
            <a:spAutoFit/>
          </a:bodyPr>
          <a:lstStyle/>
          <a:p>
            <a:r>
              <a:rPr lang="en-US" sz="2800" dirty="0"/>
              <a:t>Empirically: </a:t>
            </a:r>
          </a:p>
          <a:p>
            <a:pPr marL="457200" indent="-457200">
              <a:buFont typeface="+mj-lt"/>
              <a:buAutoNum type="arabicPeriod"/>
            </a:pPr>
            <a:r>
              <a:rPr lang="en-US" sz="2400" dirty="0"/>
              <a:t>Seems to work. </a:t>
            </a:r>
          </a:p>
          <a:p>
            <a:pPr marL="457200" indent="-457200">
              <a:buFont typeface="+mj-lt"/>
              <a:buAutoNum type="arabicPeriod"/>
            </a:pPr>
            <a:r>
              <a:rPr lang="en-US" sz="2400" dirty="0"/>
              <a:t>Seems fast.</a:t>
            </a:r>
          </a:p>
        </p:txBody>
      </p:sp>
      <p:sp>
        <p:nvSpPr>
          <p:cNvPr id="4" name="TextBox 3"/>
          <p:cNvSpPr txBox="1"/>
          <p:nvPr/>
        </p:nvSpPr>
        <p:spPr>
          <a:xfrm>
            <a:off x="4715861" y="2297272"/>
            <a:ext cx="3799489" cy="461665"/>
          </a:xfrm>
          <a:prstGeom prst="rect">
            <a:avLst/>
          </a:prstGeom>
          <a:noFill/>
        </p:spPr>
        <p:txBody>
          <a:bodyPr wrap="square" rtlCol="0">
            <a:spAutoFit/>
          </a:bodyPr>
          <a:lstStyle/>
          <a:p>
            <a:r>
              <a:rPr lang="en-US" sz="2400" dirty="0" err="1">
                <a:solidFill>
                  <a:schemeClr val="accent4"/>
                </a:solidFill>
              </a:rPr>
              <a:t>IPython</a:t>
            </a:r>
            <a:r>
              <a:rPr lang="en-US" sz="2400" dirty="0">
                <a:solidFill>
                  <a:schemeClr val="accent4"/>
                </a:solidFill>
              </a:rPr>
              <a:t> notebook says</a:t>
            </a:r>
            <a:r>
              <a:rPr lang="mr-IN" sz="2400" dirty="0">
                <a:solidFill>
                  <a:schemeClr val="accent4"/>
                </a:solidFill>
              </a:rPr>
              <a:t>…</a:t>
            </a:r>
            <a:endParaRPr lang="en-US" sz="2400" dirty="0">
              <a:solidFill>
                <a:schemeClr val="accent4"/>
              </a:solidFill>
            </a:endParaRPr>
          </a:p>
        </p:txBody>
      </p:sp>
      <p:pic>
        <p:nvPicPr>
          <p:cNvPr id="6" name="Picture 5">
            <a:extLst>
              <a:ext uri="{FF2B5EF4-FFF2-40B4-BE49-F238E27FC236}">
                <a16:creationId xmlns:a16="http://schemas.microsoft.com/office/drawing/2014/main" id="{944AF76C-83AA-654A-B3E9-5DA60D6A03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4032" y="2672987"/>
            <a:ext cx="5361459" cy="4021095"/>
          </a:xfrm>
          <a:prstGeom prst="rect">
            <a:avLst/>
          </a:prstGeom>
        </p:spPr>
      </p:pic>
    </p:spTree>
    <p:extLst>
      <p:ext uri="{BB962C8B-B14F-4D97-AF65-F5344CB8AC3E}">
        <p14:creationId xmlns:p14="http://schemas.microsoft.com/office/powerpoint/2010/main" val="196186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048A-5B5C-914C-9C02-D11AD4FDC746}"/>
              </a:ext>
            </a:extLst>
          </p:cNvPr>
          <p:cNvSpPr>
            <a:spLocks noGrp="1"/>
          </p:cNvSpPr>
          <p:nvPr>
            <p:ph type="title"/>
          </p:nvPr>
        </p:nvSpPr>
        <p:spPr/>
        <p:txBody>
          <a:bodyPr/>
          <a:lstStyle/>
          <a:p>
            <a:r>
              <a:rPr lang="en-US" dirty="0"/>
              <a:t>It works</a:t>
            </a:r>
          </a:p>
        </p:txBody>
      </p:sp>
      <p:sp>
        <p:nvSpPr>
          <p:cNvPr id="3" name="Content Placeholder 2">
            <a:extLst>
              <a:ext uri="{FF2B5EF4-FFF2-40B4-BE49-F238E27FC236}">
                <a16:creationId xmlns:a16="http://schemas.microsoft.com/office/drawing/2014/main" id="{868DC4B6-CDF4-7C4A-914A-9D8F69C47918}"/>
              </a:ext>
            </a:extLst>
          </p:cNvPr>
          <p:cNvSpPr>
            <a:spLocks noGrp="1"/>
          </p:cNvSpPr>
          <p:nvPr>
            <p:ph idx="1"/>
          </p:nvPr>
        </p:nvSpPr>
        <p:spPr>
          <a:xfrm>
            <a:off x="628650" y="1690689"/>
            <a:ext cx="7886700" cy="4486274"/>
          </a:xfrm>
        </p:spPr>
        <p:txBody>
          <a:bodyPr/>
          <a:lstStyle/>
          <a:p>
            <a:r>
              <a:rPr lang="en-US" dirty="0"/>
              <a:t>Yet another job for…</a:t>
            </a:r>
          </a:p>
        </p:txBody>
      </p:sp>
      <p:sp>
        <p:nvSpPr>
          <p:cNvPr id="4" name="Content Placeholder 2">
            <a:extLst>
              <a:ext uri="{FF2B5EF4-FFF2-40B4-BE49-F238E27FC236}">
                <a16:creationId xmlns:a16="http://schemas.microsoft.com/office/drawing/2014/main" id="{DB146BD7-BAA1-564B-AE17-F68D211EA4A3}"/>
              </a:ext>
            </a:extLst>
          </p:cNvPr>
          <p:cNvSpPr txBox="1">
            <a:spLocks/>
          </p:cNvSpPr>
          <p:nvPr/>
        </p:nvSpPr>
        <p:spPr>
          <a:xfrm>
            <a:off x="1338685" y="2777923"/>
            <a:ext cx="6466630" cy="2720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solidFill>
                  <a:schemeClr val="accent4"/>
                </a:solidFill>
              </a:rPr>
              <a:t>Proof By Induction!</a:t>
            </a:r>
          </a:p>
        </p:txBody>
      </p:sp>
      <p:sp>
        <p:nvSpPr>
          <p:cNvPr id="5" name="TextBox 4">
            <a:extLst>
              <a:ext uri="{FF2B5EF4-FFF2-40B4-BE49-F238E27FC236}">
                <a16:creationId xmlns:a16="http://schemas.microsoft.com/office/drawing/2014/main" id="{C4E7BB47-0D21-784D-B825-58A0E9E77B0A}"/>
              </a:ext>
            </a:extLst>
          </p:cNvPr>
          <p:cNvSpPr txBox="1"/>
          <p:nvPr/>
        </p:nvSpPr>
        <p:spPr>
          <a:xfrm>
            <a:off x="4211008" y="5432282"/>
            <a:ext cx="3819646" cy="646331"/>
          </a:xfrm>
          <a:prstGeom prst="rect">
            <a:avLst/>
          </a:prstGeom>
          <a:noFill/>
        </p:spPr>
        <p:txBody>
          <a:bodyPr wrap="square" rtlCol="0">
            <a:spAutoFit/>
          </a:bodyPr>
          <a:lstStyle/>
          <a:p>
            <a:r>
              <a:rPr lang="en-US" dirty="0">
                <a:solidFill>
                  <a:srgbClr val="7030A0"/>
                </a:solidFill>
              </a:rPr>
              <a:t>Work this out!  There’s a skipped slide with an outline to help you get started.</a:t>
            </a:r>
          </a:p>
        </p:txBody>
      </p:sp>
      <p:pic>
        <p:nvPicPr>
          <p:cNvPr id="6" name="Picture 5">
            <a:extLst>
              <a:ext uri="{FF2B5EF4-FFF2-40B4-BE49-F238E27FC236}">
                <a16:creationId xmlns:a16="http://schemas.microsoft.com/office/drawing/2014/main" id="{C4ACCD3A-E204-7141-A1F6-3A543D81E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3349" y="5616740"/>
            <a:ext cx="952678" cy="1090419"/>
          </a:xfrm>
          <a:prstGeom prst="rect">
            <a:avLst/>
          </a:prstGeom>
        </p:spPr>
      </p:pic>
    </p:spTree>
    <p:extLst>
      <p:ext uri="{BB962C8B-B14F-4D97-AF65-F5344CB8AC3E}">
        <p14:creationId xmlns:p14="http://schemas.microsoft.com/office/powerpoint/2010/main" val="117227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3" dur="5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6708"/>
            <a:ext cx="7886700" cy="907083"/>
          </a:xfrm>
        </p:spPr>
        <p:txBody>
          <a:bodyPr/>
          <a:lstStyle/>
          <a:p>
            <a:r>
              <a:rPr lang="en-US" dirty="0"/>
              <a:t>It works</a:t>
            </a:r>
            <a:endParaRPr lang="en-US" dirty="0">
              <a:solidFill>
                <a:schemeClr val="accent5"/>
              </a:solidFill>
            </a:endParaRPr>
          </a:p>
        </p:txBody>
      </p:sp>
      <p:sp>
        <p:nvSpPr>
          <p:cNvPr id="3" name="Content Placeholder 2"/>
          <p:cNvSpPr>
            <a:spLocks noGrp="1"/>
          </p:cNvSpPr>
          <p:nvPr>
            <p:ph idx="1"/>
          </p:nvPr>
        </p:nvSpPr>
        <p:spPr>
          <a:xfrm>
            <a:off x="628650" y="954635"/>
            <a:ext cx="7069609" cy="1568222"/>
          </a:xfrm>
        </p:spPr>
        <p:txBody>
          <a:bodyPr>
            <a:normAutofit/>
          </a:bodyPr>
          <a:lstStyle/>
          <a:p>
            <a:r>
              <a:rPr lang="en-US" sz="2400" b="1" dirty="0">
                <a:solidFill>
                  <a:schemeClr val="accent4"/>
                </a:solidFill>
              </a:rPr>
              <a:t>Inductive hypothesis: </a:t>
            </a:r>
          </a:p>
          <a:p>
            <a:pPr marL="0" indent="0" algn="ctr">
              <a:buNone/>
            </a:pPr>
            <a:r>
              <a:rPr lang="en-US" sz="2400" dirty="0"/>
              <a:t>“In every recursive call on an array of length at most </a:t>
            </a:r>
            <a:r>
              <a:rPr lang="en-US" sz="2400" dirty="0" err="1"/>
              <a:t>i</a:t>
            </a:r>
            <a:r>
              <a:rPr lang="en-US" sz="2400" dirty="0"/>
              <a:t>, MERGESORT returns a sorted array.”</a:t>
            </a:r>
          </a:p>
          <a:p>
            <a:pPr marL="0" indent="0" algn="ctr">
              <a:buNone/>
            </a:pPr>
            <a:endParaRPr lang="en-US" sz="1800" dirty="0">
              <a:solidFill>
                <a:schemeClr val="accent1"/>
              </a:solidFill>
            </a:endParaRP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5375189" y="2522857"/>
                <a:ext cx="3808090" cy="2755443"/>
              </a:xfrm>
              <a:prstGeom prst="rect">
                <a:avLst/>
              </a:prstGeom>
              <a:solidFill>
                <a:schemeClr val="accent2">
                  <a:lumMod val="20000"/>
                  <a:lumOff val="80000"/>
                </a:schemeClr>
              </a:solidFill>
              <a:ln>
                <a:solidFill>
                  <a:schemeClr val="accent2">
                    <a:lumMod val="50000"/>
                  </a:schemeClr>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dirty="0"/>
              </a:p>
              <a:p>
                <a:r>
                  <a:rPr lang="en-US" sz="1800" dirty="0">
                    <a:solidFill>
                      <a:schemeClr val="accent4"/>
                    </a:solidFill>
                  </a:rPr>
                  <a:t>MERGESORT</a:t>
                </a:r>
                <a:r>
                  <a:rPr lang="en-US" sz="1800" dirty="0"/>
                  <a:t>(A):</a:t>
                </a:r>
              </a:p>
              <a:p>
                <a:pPr lvl="1"/>
                <a:r>
                  <a:rPr lang="en-US" sz="1800" dirty="0"/>
                  <a:t>n = length(A)</a:t>
                </a:r>
              </a:p>
              <a:p>
                <a:pPr lvl="1"/>
                <a:r>
                  <a:rPr lang="en-US" sz="1800" b="1" dirty="0"/>
                  <a:t>if</a:t>
                </a:r>
                <a:r>
                  <a:rPr lang="en-US" sz="1800" dirty="0"/>
                  <a:t> n </a:t>
                </a:r>
                <a14:m>
                  <m:oMath xmlns:m="http://schemas.openxmlformats.org/officeDocument/2006/math">
                    <m:r>
                      <a:rPr lang="en-US" sz="1800" i="1" smtClean="0">
                        <a:latin typeface="Cambria Math" charset="0"/>
                        <a:ea typeface="Cambria Math" charset="0"/>
                        <a:cs typeface="Cambria Math" charset="0"/>
                      </a:rPr>
                      <m:t>≤</m:t>
                    </m:r>
                  </m:oMath>
                </a14:m>
                <a:r>
                  <a:rPr lang="en-US" sz="1800" dirty="0"/>
                  <a:t> 1:</a:t>
                </a:r>
              </a:p>
              <a:p>
                <a:pPr lvl="2"/>
                <a:r>
                  <a:rPr lang="en-US" sz="1800" b="1" dirty="0"/>
                  <a:t>return</a:t>
                </a:r>
                <a:r>
                  <a:rPr lang="en-US" sz="1800" dirty="0"/>
                  <a:t> A</a:t>
                </a:r>
              </a:p>
              <a:p>
                <a:pPr lvl="1"/>
                <a:r>
                  <a:rPr lang="en-US" sz="1800" dirty="0"/>
                  <a:t>L = </a:t>
                </a:r>
                <a:r>
                  <a:rPr lang="en-US" sz="1800" dirty="0">
                    <a:solidFill>
                      <a:schemeClr val="accent4"/>
                    </a:solidFill>
                  </a:rPr>
                  <a:t>MERGESORT</a:t>
                </a:r>
                <a:r>
                  <a:rPr lang="en-US" sz="1800" dirty="0"/>
                  <a:t>(A[1 : n/2])</a:t>
                </a:r>
              </a:p>
              <a:p>
                <a:pPr lvl="1"/>
                <a:r>
                  <a:rPr lang="en-US" sz="1800" dirty="0"/>
                  <a:t>R = </a:t>
                </a:r>
                <a:r>
                  <a:rPr lang="en-US" sz="1800" dirty="0">
                    <a:solidFill>
                      <a:schemeClr val="accent4"/>
                    </a:solidFill>
                  </a:rPr>
                  <a:t>MERGESORT</a:t>
                </a:r>
                <a:r>
                  <a:rPr lang="en-US" sz="1800" dirty="0"/>
                  <a:t>(A[n/2+1 : n])</a:t>
                </a:r>
              </a:p>
              <a:p>
                <a:pPr lvl="1"/>
                <a:r>
                  <a:rPr lang="en-US" sz="1800" b="1" dirty="0"/>
                  <a:t>return</a:t>
                </a:r>
                <a:r>
                  <a:rPr lang="en-US" sz="1800" dirty="0"/>
                  <a:t> </a:t>
                </a:r>
                <a:r>
                  <a:rPr lang="en-US" sz="1800" dirty="0">
                    <a:solidFill>
                      <a:schemeClr val="accent5"/>
                    </a:solidFill>
                  </a:rPr>
                  <a:t>MERGE</a:t>
                </a:r>
                <a:r>
                  <a:rPr lang="en-US" sz="1800" dirty="0"/>
                  <a:t>(L, R)</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5375189" y="2522857"/>
                <a:ext cx="3808090" cy="2755443"/>
              </a:xfrm>
              <a:prstGeom prst="rect">
                <a:avLst/>
              </a:prstGeom>
              <a:blipFill>
                <a:blip r:embed="rId2"/>
                <a:stretch>
                  <a:fillRect l="-997"/>
                </a:stretch>
              </a:blipFill>
              <a:ln>
                <a:solidFill>
                  <a:schemeClr val="accent2">
                    <a:lumMod val="50000"/>
                  </a:schemeClr>
                </a:solidFill>
              </a:ln>
            </p:spPr>
            <p:txBody>
              <a:bodyPr/>
              <a:lstStyle/>
              <a:p>
                <a:r>
                  <a:rPr lang="en-US">
                    <a:noFill/>
                  </a:rPr>
                  <a:t> </a:t>
                </a:r>
              </a:p>
            </p:txBody>
          </p:sp>
        </mc:Fallback>
      </mc:AlternateContent>
      <p:sp>
        <p:nvSpPr>
          <p:cNvPr id="5" name="TextBox 4"/>
          <p:cNvSpPr txBox="1"/>
          <p:nvPr/>
        </p:nvSpPr>
        <p:spPr>
          <a:xfrm>
            <a:off x="110633" y="2174440"/>
            <a:ext cx="5155848" cy="4878259"/>
          </a:xfrm>
          <a:prstGeom prst="rect">
            <a:avLst/>
          </a:prstGeom>
          <a:noFill/>
        </p:spPr>
        <p:txBody>
          <a:bodyPr wrap="square" rtlCol="0">
            <a:spAutoFit/>
          </a:bodyPr>
          <a:lstStyle/>
          <a:p>
            <a:pPr marL="800100" lvl="1" indent="-342900">
              <a:buFont typeface="Arial" charset="0"/>
              <a:buChar char="•"/>
            </a:pPr>
            <a:r>
              <a:rPr lang="en-US" sz="2400" b="1" dirty="0">
                <a:solidFill>
                  <a:schemeClr val="accent4"/>
                </a:solidFill>
              </a:rPr>
              <a:t>Base case (</a:t>
            </a:r>
            <a:r>
              <a:rPr lang="en-US" sz="2400" b="1" dirty="0" err="1">
                <a:solidFill>
                  <a:schemeClr val="accent4"/>
                </a:solidFill>
              </a:rPr>
              <a:t>i</a:t>
            </a:r>
            <a:r>
              <a:rPr lang="en-US" sz="2400" b="1" dirty="0">
                <a:solidFill>
                  <a:schemeClr val="accent4"/>
                </a:solidFill>
              </a:rPr>
              <a:t>=1): </a:t>
            </a:r>
            <a:r>
              <a:rPr lang="en-US" sz="2400" dirty="0"/>
              <a:t>a 1-element array is always sorted.</a:t>
            </a:r>
          </a:p>
          <a:p>
            <a:pPr marL="800100" lvl="1" indent="-342900">
              <a:buFont typeface="Arial" charset="0"/>
              <a:buChar char="•"/>
            </a:pPr>
            <a:endParaRPr lang="en-US" sz="1200" dirty="0"/>
          </a:p>
          <a:p>
            <a:pPr marL="800100" lvl="1" indent="-342900">
              <a:buFont typeface="Arial" charset="0"/>
              <a:buChar char="•"/>
            </a:pPr>
            <a:r>
              <a:rPr lang="en-US" sz="2400" b="1" dirty="0">
                <a:solidFill>
                  <a:schemeClr val="accent4"/>
                </a:solidFill>
              </a:rPr>
              <a:t>Inductive step: </a:t>
            </a:r>
            <a:r>
              <a:rPr lang="en-US" sz="2400" dirty="0"/>
              <a:t>Need to show: if the inductive hypothesis holds for k&lt;</a:t>
            </a:r>
            <a:r>
              <a:rPr lang="en-US" sz="2400" dirty="0" err="1"/>
              <a:t>i</a:t>
            </a:r>
            <a:r>
              <a:rPr lang="en-US" sz="2400" dirty="0"/>
              <a:t>, then it holds for k=</a:t>
            </a:r>
            <a:r>
              <a:rPr lang="en-US" sz="2400" dirty="0" err="1"/>
              <a:t>i</a:t>
            </a:r>
            <a:r>
              <a:rPr lang="en-US" sz="2400" dirty="0"/>
              <a:t>.</a:t>
            </a:r>
          </a:p>
          <a:p>
            <a:pPr marL="800100" lvl="1" indent="-342900">
              <a:buFont typeface="Arial" charset="0"/>
              <a:buChar char="•"/>
            </a:pPr>
            <a:r>
              <a:rPr lang="en-US" sz="2400" dirty="0"/>
              <a:t>Aka, need to show that if L and R are sorted, then MERGE(L,R) is sorted.</a:t>
            </a:r>
          </a:p>
          <a:p>
            <a:pPr marL="800100" lvl="1" indent="-342900">
              <a:buFont typeface="Arial" charset="0"/>
              <a:buChar char="•"/>
            </a:pPr>
            <a:endParaRPr lang="en-US" sz="1100" dirty="0"/>
          </a:p>
          <a:p>
            <a:pPr marL="800100" lvl="1" indent="-342900">
              <a:buFont typeface="Arial" charset="0"/>
              <a:buChar char="•"/>
            </a:pPr>
            <a:r>
              <a:rPr lang="en-US" sz="2400" b="1" dirty="0">
                <a:solidFill>
                  <a:schemeClr val="accent4"/>
                </a:solidFill>
              </a:rPr>
              <a:t>Conclusion: </a:t>
            </a:r>
            <a:r>
              <a:rPr lang="en-US" sz="2400" dirty="0"/>
              <a:t>In the top recursive call, MERGESORT returns a sorted array.</a:t>
            </a:r>
            <a:endParaRPr lang="en-US" sz="2400" dirty="0">
              <a:solidFill>
                <a:schemeClr val="accent4"/>
              </a:solidFill>
            </a:endParaRPr>
          </a:p>
          <a:p>
            <a:pPr marL="342900" indent="-342900">
              <a:buFont typeface="Arial" charset="0"/>
              <a:buChar char="•"/>
            </a:pPr>
            <a:endParaRPr lang="en-US" sz="2400" dirty="0"/>
          </a:p>
        </p:txBody>
      </p:sp>
      <p:sp>
        <p:nvSpPr>
          <p:cNvPr id="7" name="TextBox 6"/>
          <p:cNvSpPr txBox="1"/>
          <p:nvPr/>
        </p:nvSpPr>
        <p:spPr>
          <a:xfrm>
            <a:off x="5266481" y="5476053"/>
            <a:ext cx="3198281" cy="1231106"/>
          </a:xfrm>
          <a:prstGeom prst="rect">
            <a:avLst/>
          </a:prstGeom>
          <a:noFill/>
        </p:spPr>
        <p:txBody>
          <a:bodyPr wrap="square" rtlCol="0">
            <a:spAutoFit/>
          </a:bodyPr>
          <a:lstStyle/>
          <a:p>
            <a:pPr algn="ctr"/>
            <a:r>
              <a:rPr lang="en-US" dirty="0">
                <a:solidFill>
                  <a:srgbClr val="7030A0"/>
                </a:solidFill>
              </a:rPr>
              <a:t>Fill in the inductive step!</a:t>
            </a:r>
          </a:p>
          <a:p>
            <a:pPr algn="ctr"/>
            <a:r>
              <a:rPr lang="en-US" sz="1400" dirty="0">
                <a:solidFill>
                  <a:srgbClr val="7030A0"/>
                </a:solidFill>
              </a:rPr>
              <a:t>HINT: You will need to prove that the MERGE algorithm is correct, for which you may need…another proof by induction!</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3277" y="5278300"/>
            <a:ext cx="952678" cy="1090419"/>
          </a:xfrm>
          <a:prstGeom prst="rect">
            <a:avLst/>
          </a:prstGeom>
        </p:spPr>
      </p:pic>
      <p:sp>
        <p:nvSpPr>
          <p:cNvPr id="6" name="Rectangle 5">
            <a:extLst>
              <a:ext uri="{FF2B5EF4-FFF2-40B4-BE49-F238E27FC236}">
                <a16:creationId xmlns:a16="http://schemas.microsoft.com/office/drawing/2014/main" id="{0E6CFDE1-2691-554C-A219-05037558ED34}"/>
              </a:ext>
            </a:extLst>
          </p:cNvPr>
          <p:cNvSpPr/>
          <p:nvPr/>
        </p:nvSpPr>
        <p:spPr>
          <a:xfrm>
            <a:off x="5894172" y="106708"/>
            <a:ext cx="3151783" cy="646331"/>
          </a:xfrm>
          <a:prstGeom prst="rect">
            <a:avLst/>
          </a:prstGeom>
        </p:spPr>
        <p:txBody>
          <a:bodyPr wrap="square">
            <a:spAutoFit/>
          </a:bodyPr>
          <a:lstStyle/>
          <a:p>
            <a:pPr algn="r"/>
            <a:r>
              <a:rPr lang="en-US" dirty="0">
                <a:solidFill>
                  <a:srgbClr val="DE6769"/>
                </a:solidFill>
              </a:rPr>
              <a:t>Assume that n is a power of 2 for convenience.</a:t>
            </a:r>
          </a:p>
        </p:txBody>
      </p:sp>
      <p:sp>
        <p:nvSpPr>
          <p:cNvPr id="9" name="TextBox 8">
            <a:extLst>
              <a:ext uri="{FF2B5EF4-FFF2-40B4-BE49-F238E27FC236}">
                <a16:creationId xmlns:a16="http://schemas.microsoft.com/office/drawing/2014/main" id="{4A29DE37-193D-E749-B343-2F638A678E54}"/>
              </a:ext>
            </a:extLst>
          </p:cNvPr>
          <p:cNvSpPr txBox="1"/>
          <p:nvPr/>
        </p:nvSpPr>
        <p:spPr>
          <a:xfrm>
            <a:off x="2668066" y="60541"/>
            <a:ext cx="3183038" cy="369332"/>
          </a:xfrm>
          <a:prstGeom prst="rect">
            <a:avLst/>
          </a:prstGeom>
          <a:noFill/>
          <a:ln>
            <a:solidFill>
              <a:schemeClr val="tx1"/>
            </a:solidFill>
          </a:ln>
        </p:spPr>
        <p:txBody>
          <a:bodyPr wrap="square" rtlCol="0">
            <a:spAutoFit/>
          </a:bodyPr>
          <a:lstStyle/>
          <a:p>
            <a:pPr algn="ctr"/>
            <a:r>
              <a:rPr lang="en-US" dirty="0"/>
              <a:t>THIS SLIDE SKIPPED IN CLASS</a:t>
            </a:r>
          </a:p>
        </p:txBody>
      </p:sp>
    </p:spTree>
    <p:extLst>
      <p:ext uri="{BB962C8B-B14F-4D97-AF65-F5344CB8AC3E}">
        <p14:creationId xmlns:p14="http://schemas.microsoft.com/office/powerpoint/2010/main" val="10542191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5977"/>
            <a:ext cx="7886700" cy="1066109"/>
          </a:xfrm>
        </p:spPr>
        <p:txBody>
          <a:bodyPr/>
          <a:lstStyle/>
          <a:p>
            <a:r>
              <a:rPr lang="en-US" dirty="0"/>
              <a:t>It’s fast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70384"/>
                <a:ext cx="7886700" cy="1667086"/>
              </a:xfrm>
            </p:spPr>
            <p:style>
              <a:lnRef idx="2">
                <a:schemeClr val="accent4"/>
              </a:lnRef>
              <a:fillRef idx="1">
                <a:schemeClr val="lt1"/>
              </a:fillRef>
              <a:effectRef idx="0">
                <a:schemeClr val="accent4"/>
              </a:effectRef>
              <a:fontRef idx="minor">
                <a:schemeClr val="dk1"/>
              </a:fontRef>
            </p:style>
            <p:txBody>
              <a:bodyPr anchor="t">
                <a:normAutofit/>
              </a:bodyPr>
              <a:lstStyle/>
              <a:p>
                <a:pPr marL="0" indent="0">
                  <a:buNone/>
                </a:pPr>
                <a:r>
                  <a:rPr lang="en-US" dirty="0">
                    <a:solidFill>
                      <a:schemeClr val="accent4"/>
                    </a:solidFill>
                  </a:rPr>
                  <a:t>CLAIM:</a:t>
                </a:r>
                <a:endParaRPr lang="en-US" dirty="0">
                  <a:solidFill>
                    <a:schemeClr val="accent1"/>
                  </a:solidFill>
                </a:endParaRPr>
              </a:p>
              <a:p>
                <a:pPr marL="0" indent="0" algn="ctr">
                  <a:buNone/>
                </a:pPr>
                <a:r>
                  <a:rPr lang="en-US" dirty="0" err="1"/>
                  <a:t>MergeSort</a:t>
                </a:r>
                <a:r>
                  <a:rPr lang="en-US" dirty="0"/>
                  <a:t> runs in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𝑛</m:t>
                        </m:r>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log</m:t>
                            </m:r>
                          </m:fName>
                          <m:e>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e>
                        </m:func>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70384"/>
                <a:ext cx="7886700" cy="1667086"/>
              </a:xfrm>
              <a:blipFill>
                <a:blip r:embed="rId2"/>
                <a:stretch>
                  <a:fillRect l="-1605" t="-60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17936" y="3623316"/>
                <a:ext cx="8972053" cy="132343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solidFill>
                  </a:rPr>
                  <a:t>Proof coming soon.</a:t>
                </a:r>
              </a:p>
              <a:p>
                <a:pPr marL="457200" indent="-457200">
                  <a:buFont typeface="Arial" panose="020B0604020202020204" pitchFamily="34" charset="0"/>
                  <a:buChar char="•"/>
                </a:pPr>
                <a:r>
                  <a:rPr lang="en-US" sz="2800" dirty="0">
                    <a:solidFill>
                      <a:schemeClr val="tx1"/>
                    </a:solidFill>
                  </a:rPr>
                  <a:t>But first, how does this compare to </a:t>
                </a:r>
                <a:r>
                  <a:rPr lang="en-US" sz="2800" dirty="0" err="1">
                    <a:solidFill>
                      <a:schemeClr val="tx1"/>
                    </a:solidFill>
                  </a:rPr>
                  <a:t>InsertionSort</a:t>
                </a:r>
                <a:r>
                  <a:rPr lang="en-US" sz="2800" dirty="0">
                    <a:solidFill>
                      <a:schemeClr val="tx1"/>
                    </a:solidFill>
                  </a:rPr>
                  <a:t>?</a:t>
                </a:r>
                <a:endParaRPr lang="en-US" sz="2400" dirty="0"/>
              </a:p>
              <a:p>
                <a:pPr marL="800100" lvl="1" indent="-342900">
                  <a:buFont typeface="Arial" panose="020B0604020202020204" pitchFamily="34" charset="0"/>
                  <a:buChar char="•"/>
                </a:pPr>
                <a:r>
                  <a:rPr lang="en-US" sz="2400" dirty="0">
                    <a:solidFill>
                      <a:schemeClr val="tx1"/>
                    </a:solidFill>
                  </a:rPr>
                  <a:t>Recall </a:t>
                </a:r>
                <a:r>
                  <a:rPr lang="en-US" sz="2400" dirty="0" err="1">
                    <a:solidFill>
                      <a:schemeClr val="tx1"/>
                    </a:solidFill>
                  </a:rPr>
                  <a:t>InsertionSort</a:t>
                </a:r>
                <a:r>
                  <a:rPr lang="en-US" sz="2400" dirty="0">
                    <a:solidFill>
                      <a:schemeClr val="tx1"/>
                    </a:solidFill>
                  </a:rPr>
                  <a:t> ran in time O</a:t>
                </a:r>
                <a14:m>
                  <m:oMath xmlns:m="http://schemas.openxmlformats.org/officeDocument/2006/math">
                    <m:d>
                      <m:dPr>
                        <m:ctrlPr>
                          <a:rPr lang="en-US" sz="2400" b="0" i="1" smtClean="0">
                            <a:solidFill>
                              <a:schemeClr val="tx1"/>
                            </a:solidFill>
                            <a:latin typeface="Cambria Math" panose="02040503050406030204" pitchFamily="18" charset="0"/>
                          </a:rPr>
                        </m:ctrlPr>
                      </m:dPr>
                      <m:e>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rPr>
                              <m:t>𝑛</m:t>
                            </m:r>
                          </m:e>
                          <m:sup>
                            <m:r>
                              <a:rPr lang="en-US" sz="2400" b="0" i="1" smtClean="0">
                                <a:solidFill>
                                  <a:schemeClr val="tx1"/>
                                </a:solidFill>
                                <a:latin typeface="Cambria Math" panose="02040503050406030204" pitchFamily="18" charset="0"/>
                              </a:rPr>
                              <m:t>2</m:t>
                            </m:r>
                          </m:sup>
                        </m:sSup>
                      </m:e>
                    </m:d>
                  </m:oMath>
                </a14:m>
                <a:r>
                  <a:rPr lang="en-US" sz="2400" dirty="0">
                    <a:solidFill>
                      <a:schemeClr val="tx1"/>
                    </a:solidFill>
                  </a:rPr>
                  <a:t>.</a:t>
                </a:r>
                <a:endParaRPr lang="en-US" sz="2400" dirty="0">
                  <a:solidFill>
                    <a:schemeClr val="accent4"/>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17936" y="3623316"/>
                <a:ext cx="8972053" cy="1323439"/>
              </a:xfrm>
              <a:prstGeom prst="rect">
                <a:avLst/>
              </a:prstGeom>
              <a:blipFill>
                <a:blip r:embed="rId3"/>
                <a:stretch>
                  <a:fillRect l="-1132" t="-3774" b="-8491"/>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51F8485C-1BA7-CB42-89A5-077C844D4271}"/>
              </a:ext>
            </a:extLst>
          </p:cNvPr>
          <p:cNvSpPr/>
          <p:nvPr/>
        </p:nvSpPr>
        <p:spPr>
          <a:xfrm>
            <a:off x="5894172" y="106708"/>
            <a:ext cx="3151783" cy="646331"/>
          </a:xfrm>
          <a:prstGeom prst="rect">
            <a:avLst/>
          </a:prstGeom>
        </p:spPr>
        <p:txBody>
          <a:bodyPr wrap="square">
            <a:spAutoFit/>
          </a:bodyPr>
          <a:lstStyle/>
          <a:p>
            <a:pPr algn="r"/>
            <a:r>
              <a:rPr lang="en-US" dirty="0">
                <a:solidFill>
                  <a:srgbClr val="DE6769"/>
                </a:solidFill>
              </a:rPr>
              <a:t>Assume that n is a power of 2 for convenience.</a:t>
            </a:r>
          </a:p>
        </p:txBody>
      </p:sp>
    </p:spTree>
    <p:extLst>
      <p:ext uri="{BB962C8B-B14F-4D97-AF65-F5344CB8AC3E}">
        <p14:creationId xmlns:p14="http://schemas.microsoft.com/office/powerpoint/2010/main" val="71686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628650" y="365126"/>
                <a:ext cx="8515350" cy="1325563"/>
              </a:xfrm>
            </p:spPr>
            <p:txBody>
              <a:bodyPr>
                <a:normAutofit/>
              </a:bodyPr>
              <a:lstStyle/>
              <a:p>
                <a14:m>
                  <m:oMath xmlns:m="http://schemas.openxmlformats.org/officeDocument/2006/math">
                    <m:r>
                      <a:rPr lang="en-US" sz="4000" b="0" i="1" smtClean="0">
                        <a:latin typeface="Cambria Math" panose="02040503050406030204" pitchFamily="18" charset="0"/>
                      </a:rPr>
                      <m:t>𝑂</m:t>
                    </m:r>
                    <m:r>
                      <a:rPr lang="en-US" sz="4000" b="0" i="1" smtClean="0">
                        <a:latin typeface="Cambria Math" panose="02040503050406030204" pitchFamily="18" charset="0"/>
                      </a:rPr>
                      <m:t>(</m:t>
                    </m:r>
                    <m:r>
                      <a:rPr lang="en-US" sz="4000" i="1">
                        <a:latin typeface="Cambria Math" panose="02040503050406030204" pitchFamily="18" charset="0"/>
                      </a:rPr>
                      <m:t>𝑛</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log</m:t>
                        </m:r>
                      </m:fName>
                      <m:e>
                        <m:d>
                          <m:dPr>
                            <m:ctrlPr>
                              <a:rPr lang="en-US" sz="4000" i="1">
                                <a:latin typeface="Cambria Math" panose="02040503050406030204" pitchFamily="18" charset="0"/>
                              </a:rPr>
                            </m:ctrlPr>
                          </m:dPr>
                          <m:e>
                            <m:r>
                              <a:rPr lang="en-US" sz="4000" i="1">
                                <a:latin typeface="Cambria Math" panose="02040503050406030204" pitchFamily="18" charset="0"/>
                              </a:rPr>
                              <m:t>𝑛</m:t>
                            </m:r>
                          </m:e>
                        </m:d>
                        <m:r>
                          <a:rPr lang="en-US" sz="4000" b="0" i="1" smtClean="0">
                            <a:latin typeface="Cambria Math" panose="02040503050406030204" pitchFamily="18" charset="0"/>
                          </a:rPr>
                          <m:t>)</m:t>
                        </m:r>
                      </m:e>
                    </m:func>
                  </m:oMath>
                </a14:m>
                <a:r>
                  <a:rPr lang="en-US" sz="4000" dirty="0"/>
                  <a:t> vs. </a:t>
                </a:r>
                <a14:m>
                  <m:oMath xmlns:m="http://schemas.openxmlformats.org/officeDocument/2006/math">
                    <m:sSup>
                      <m:sSupPr>
                        <m:ctrlPr>
                          <a:rPr lang="en-US" sz="4000" i="1">
                            <a:latin typeface="Cambria Math" panose="02040503050406030204" pitchFamily="18" charset="0"/>
                          </a:rPr>
                        </m:ctrlPr>
                      </m:sSupPr>
                      <m:e>
                        <m:r>
                          <a:rPr lang="en-US" sz="4000" b="0" i="1" smtClean="0">
                            <a:latin typeface="Cambria Math" panose="02040503050406030204" pitchFamily="18" charset="0"/>
                          </a:rPr>
                          <m:t>𝑂</m:t>
                        </m:r>
                        <m:r>
                          <a:rPr lang="en-US" sz="4000" b="0" i="1" smtClean="0">
                            <a:latin typeface="Cambria Math" panose="02040503050406030204" pitchFamily="18" charset="0"/>
                          </a:rPr>
                          <m:t>(</m:t>
                        </m:r>
                        <m:r>
                          <a:rPr lang="en-US" sz="4000" i="1">
                            <a:latin typeface="Cambria Math" panose="02040503050406030204" pitchFamily="18" charset="0"/>
                          </a:rPr>
                          <m:t>𝑛</m:t>
                        </m:r>
                      </m:e>
                      <m:sup>
                        <m:r>
                          <a:rPr lang="en-US" sz="4000" i="1">
                            <a:latin typeface="Cambria Math" panose="02040503050406030204" pitchFamily="18" charset="0"/>
                          </a:rPr>
                          <m:t>2</m:t>
                        </m:r>
                      </m:sup>
                    </m:sSup>
                    <m:r>
                      <a:rPr lang="en-US" sz="4000" b="0" i="1" smtClean="0">
                        <a:latin typeface="Cambria Math" panose="02040503050406030204" pitchFamily="18" charset="0"/>
                      </a:rPr>
                      <m:t>)</m:t>
                    </m:r>
                  </m:oMath>
                </a14:m>
                <a:r>
                  <a:rPr lang="en-US" sz="4000" dirty="0"/>
                  <a:t>?  (Empirically)</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628650" y="365126"/>
                <a:ext cx="8515350" cy="1325563"/>
              </a:xfrm>
              <a:blipFill>
                <a:blip r:embed="rId2"/>
                <a:stretch>
                  <a:fillRect l="-894"/>
                </a:stretch>
              </a:blipFill>
            </p:spPr>
            <p:txBody>
              <a:bodyPr/>
              <a:lstStyle/>
              <a:p>
                <a:r>
                  <a:rPr lang="en-US">
                    <a:noFill/>
                  </a:rPr>
                  <a:t> </a:t>
                </a:r>
              </a:p>
            </p:txBody>
          </p:sp>
        </mc:Fallback>
      </mc:AlternateContent>
      <p:sp>
        <p:nvSpPr>
          <p:cNvPr id="5" name="TextBox 4"/>
          <p:cNvSpPr txBox="1"/>
          <p:nvPr/>
        </p:nvSpPr>
        <p:spPr>
          <a:xfrm>
            <a:off x="4930346" y="92906"/>
            <a:ext cx="4213654" cy="369332"/>
          </a:xfrm>
          <a:prstGeom prst="rect">
            <a:avLst/>
          </a:prstGeom>
          <a:noFill/>
        </p:spPr>
        <p:txBody>
          <a:bodyPr wrap="square" rtlCol="0">
            <a:spAutoFit/>
          </a:bodyPr>
          <a:lstStyle/>
          <a:p>
            <a:r>
              <a:rPr lang="en-US" dirty="0"/>
              <a:t>[See Lecture 2 </a:t>
            </a:r>
            <a:r>
              <a:rPr lang="en-US" dirty="0" err="1"/>
              <a:t>IPython</a:t>
            </a:r>
            <a:r>
              <a:rPr lang="en-US" dirty="0"/>
              <a:t> Notebook for code]</a:t>
            </a:r>
          </a:p>
        </p:txBody>
      </p:sp>
      <p:pic>
        <p:nvPicPr>
          <p:cNvPr id="8" name="Picture 7">
            <a:extLst>
              <a:ext uri="{FF2B5EF4-FFF2-40B4-BE49-F238E27FC236}">
                <a16:creationId xmlns:a16="http://schemas.microsoft.com/office/drawing/2014/main" id="{4815BEAF-46D7-EB46-8169-55D57300167B}"/>
              </a:ext>
            </a:extLst>
          </p:cNvPr>
          <p:cNvPicPr>
            <a:picLocks noChangeAspect="1"/>
          </p:cNvPicPr>
          <p:nvPr/>
        </p:nvPicPr>
        <p:blipFill>
          <a:blip r:embed="rId3"/>
          <a:stretch>
            <a:fillRect/>
          </a:stretch>
        </p:blipFill>
        <p:spPr>
          <a:xfrm>
            <a:off x="117666" y="1309816"/>
            <a:ext cx="7397578" cy="5548184"/>
          </a:xfrm>
          <a:prstGeom prst="rect">
            <a:avLst/>
          </a:prstGeom>
        </p:spPr>
      </p:pic>
      <p:sp>
        <p:nvSpPr>
          <p:cNvPr id="6" name="TextBox 5"/>
          <p:cNvSpPr txBox="1"/>
          <p:nvPr/>
        </p:nvSpPr>
        <p:spPr>
          <a:xfrm>
            <a:off x="7037173" y="2717046"/>
            <a:ext cx="2172549" cy="369332"/>
          </a:xfrm>
          <a:prstGeom prst="rect">
            <a:avLst/>
          </a:prstGeom>
          <a:noFill/>
        </p:spPr>
        <p:txBody>
          <a:bodyPr wrap="square" rtlCol="0">
            <a:spAutoFit/>
          </a:bodyPr>
          <a:lstStyle/>
          <a:p>
            <a:pPr algn="ctr"/>
            <a:r>
              <a:rPr lang="en-US" dirty="0">
                <a:solidFill>
                  <a:srgbClr val="DE6769"/>
                </a:solidFill>
              </a:rPr>
              <a:t>O(n</a:t>
            </a:r>
            <a:r>
              <a:rPr lang="en-US" baseline="30000" dirty="0">
                <a:solidFill>
                  <a:srgbClr val="DE6769"/>
                </a:solidFill>
              </a:rPr>
              <a:t>2</a:t>
            </a:r>
            <a:r>
              <a:rPr lang="en-US" dirty="0">
                <a:solidFill>
                  <a:srgbClr val="DE6769"/>
                </a:solidFill>
              </a:rPr>
              <a:t>)</a:t>
            </a:r>
          </a:p>
        </p:txBody>
      </p:sp>
      <p:sp>
        <p:nvSpPr>
          <p:cNvPr id="9" name="TextBox 8">
            <a:extLst>
              <a:ext uri="{FF2B5EF4-FFF2-40B4-BE49-F238E27FC236}">
                <a16:creationId xmlns:a16="http://schemas.microsoft.com/office/drawing/2014/main" id="{199D8910-53E4-BF4A-8828-41DF8C0434E9}"/>
              </a:ext>
            </a:extLst>
          </p:cNvPr>
          <p:cNvSpPr txBox="1"/>
          <p:nvPr/>
        </p:nvSpPr>
        <p:spPr>
          <a:xfrm>
            <a:off x="6377224" y="5154088"/>
            <a:ext cx="3202736" cy="369332"/>
          </a:xfrm>
          <a:prstGeom prst="rect">
            <a:avLst/>
          </a:prstGeom>
          <a:noFill/>
        </p:spPr>
        <p:txBody>
          <a:bodyPr wrap="square" rtlCol="0">
            <a:spAutoFit/>
          </a:bodyPr>
          <a:lstStyle/>
          <a:p>
            <a:pPr algn="ctr"/>
            <a:r>
              <a:rPr lang="en-US" dirty="0">
                <a:solidFill>
                  <a:srgbClr val="DE6769"/>
                </a:solidFill>
              </a:rPr>
              <a:t>Supposedly O(n </a:t>
            </a:r>
            <a:r>
              <a:rPr lang="en-US" dirty="0" err="1">
                <a:solidFill>
                  <a:srgbClr val="DE6769"/>
                </a:solidFill>
              </a:rPr>
              <a:t>logn</a:t>
            </a:r>
            <a:r>
              <a:rPr lang="en-US" dirty="0">
                <a:solidFill>
                  <a:srgbClr val="DE6769"/>
                </a:solidFill>
              </a:rPr>
              <a:t>)</a:t>
            </a:r>
          </a:p>
        </p:txBody>
      </p:sp>
      <p:cxnSp>
        <p:nvCxnSpPr>
          <p:cNvPr id="10" name="Straight Arrow Connector 9">
            <a:extLst>
              <a:ext uri="{FF2B5EF4-FFF2-40B4-BE49-F238E27FC236}">
                <a16:creationId xmlns:a16="http://schemas.microsoft.com/office/drawing/2014/main" id="{6F51E12F-2D2C-C246-A577-D6B2B2DFFA1F}"/>
              </a:ext>
            </a:extLst>
          </p:cNvPr>
          <p:cNvCxnSpPr>
            <a:cxnSpLocks/>
          </p:cNvCxnSpPr>
          <p:nvPr/>
        </p:nvCxnSpPr>
        <p:spPr>
          <a:xfrm flipH="1" flipV="1">
            <a:off x="6314304" y="2538268"/>
            <a:ext cx="1475458" cy="355732"/>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663DAF-605F-3846-AC45-B708310B3A74}"/>
              </a:ext>
            </a:extLst>
          </p:cNvPr>
          <p:cNvCxnSpPr>
            <a:cxnSpLocks/>
          </p:cNvCxnSpPr>
          <p:nvPr/>
        </p:nvCxnSpPr>
        <p:spPr>
          <a:xfrm flipH="1">
            <a:off x="6259728" y="3020833"/>
            <a:ext cx="1618094" cy="1655009"/>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67E4B4-B990-B94E-8C6D-852514430306}"/>
              </a:ext>
            </a:extLst>
          </p:cNvPr>
          <p:cNvCxnSpPr>
            <a:cxnSpLocks/>
          </p:cNvCxnSpPr>
          <p:nvPr/>
        </p:nvCxnSpPr>
        <p:spPr>
          <a:xfrm flipH="1">
            <a:off x="6728959" y="5523420"/>
            <a:ext cx="678838" cy="376861"/>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1886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77AF72A-55C9-5040-A278-3F4E834D08A5}"/>
                  </a:ext>
                </a:extLst>
              </p:cNvPr>
              <p:cNvSpPr>
                <a:spLocks noGrp="1"/>
              </p:cNvSpPr>
              <p:nvPr>
                <p:ph type="title"/>
              </p:nvPr>
            </p:nvSpPr>
            <p:spPr/>
            <p:txBody>
              <a:bodyPr>
                <a:normAutofit/>
              </a:bodyPr>
              <a:lstStyle/>
              <a:p>
                <a14:m>
                  <m:oMath xmlns:m="http://schemas.openxmlformats.org/officeDocument/2006/math">
                    <m:r>
                      <a:rPr lang="en-US" sz="4000" i="1">
                        <a:latin typeface="Cambria Math" panose="02040503050406030204" pitchFamily="18" charset="0"/>
                      </a:rPr>
                      <m:t>𝑂</m:t>
                    </m:r>
                    <m:r>
                      <a:rPr lang="en-US" sz="4000" i="1">
                        <a:latin typeface="Cambria Math" panose="02040503050406030204" pitchFamily="18" charset="0"/>
                      </a:rPr>
                      <m:t>(</m:t>
                    </m:r>
                    <m:r>
                      <a:rPr lang="en-US" sz="4000" i="1">
                        <a:latin typeface="Cambria Math" panose="02040503050406030204" pitchFamily="18" charset="0"/>
                      </a:rPr>
                      <m:t>𝑛</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log</m:t>
                        </m:r>
                      </m:fName>
                      <m:e>
                        <m:d>
                          <m:dPr>
                            <m:ctrlPr>
                              <a:rPr lang="en-US" sz="4000" i="1">
                                <a:latin typeface="Cambria Math" panose="02040503050406030204" pitchFamily="18" charset="0"/>
                              </a:rPr>
                            </m:ctrlPr>
                          </m:dPr>
                          <m:e>
                            <m:r>
                              <a:rPr lang="en-US" sz="4000" i="1">
                                <a:latin typeface="Cambria Math" panose="02040503050406030204" pitchFamily="18" charset="0"/>
                              </a:rPr>
                              <m:t>𝑛</m:t>
                            </m:r>
                          </m:e>
                        </m:d>
                        <m:r>
                          <a:rPr lang="en-US" sz="4000" i="1">
                            <a:latin typeface="Cambria Math" panose="02040503050406030204" pitchFamily="18" charset="0"/>
                          </a:rPr>
                          <m:t>)</m:t>
                        </m:r>
                      </m:e>
                    </m:func>
                  </m:oMath>
                </a14:m>
                <a:r>
                  <a:rPr lang="en-US" sz="4000" dirty="0"/>
                  <a:t> vs. </a:t>
                </a:r>
                <a14:m>
                  <m:oMath xmlns:m="http://schemas.openxmlformats.org/officeDocument/2006/math">
                    <m:sSup>
                      <m:sSupPr>
                        <m:ctrlPr>
                          <a:rPr lang="en-US" sz="4000" i="1">
                            <a:latin typeface="Cambria Math" panose="02040503050406030204" pitchFamily="18" charset="0"/>
                          </a:rPr>
                        </m:ctrlPr>
                      </m:sSupPr>
                      <m:e>
                        <m:r>
                          <a:rPr lang="en-US" sz="4000" i="1">
                            <a:latin typeface="Cambria Math" panose="02040503050406030204" pitchFamily="18" charset="0"/>
                          </a:rPr>
                          <m:t>𝑂</m:t>
                        </m:r>
                        <m:r>
                          <a:rPr lang="en-US" sz="4000" i="1">
                            <a:latin typeface="Cambria Math" panose="02040503050406030204" pitchFamily="18" charset="0"/>
                          </a:rPr>
                          <m:t>(</m:t>
                        </m:r>
                        <m:r>
                          <a:rPr lang="en-US" sz="4000" i="1">
                            <a:latin typeface="Cambria Math" panose="02040503050406030204" pitchFamily="18" charset="0"/>
                          </a:rPr>
                          <m:t>𝑛</m:t>
                        </m:r>
                      </m:e>
                      <m:sup>
                        <m:r>
                          <a:rPr lang="en-US" sz="4000" i="1">
                            <a:latin typeface="Cambria Math" panose="02040503050406030204" pitchFamily="18" charset="0"/>
                          </a:rPr>
                          <m:t>2</m:t>
                        </m:r>
                      </m:sup>
                    </m:sSup>
                    <m:r>
                      <a:rPr lang="en-US" sz="4000" i="1">
                        <a:latin typeface="Cambria Math" panose="02040503050406030204" pitchFamily="18" charset="0"/>
                      </a:rPr>
                      <m:t>)</m:t>
                    </m:r>
                  </m:oMath>
                </a14:m>
                <a:r>
                  <a:rPr lang="en-US" sz="4000" dirty="0"/>
                  <a:t>? </a:t>
                </a:r>
              </a:p>
            </p:txBody>
          </p:sp>
        </mc:Choice>
        <mc:Fallback xmlns="">
          <p:sp>
            <p:nvSpPr>
              <p:cNvPr id="2" name="Title 1">
                <a:extLst>
                  <a:ext uri="{FF2B5EF4-FFF2-40B4-BE49-F238E27FC236}">
                    <a16:creationId xmlns:a16="http://schemas.microsoft.com/office/drawing/2014/main" id="{977AF72A-55C9-5040-A278-3F4E834D08A5}"/>
                  </a:ext>
                </a:extLst>
              </p:cNvPr>
              <p:cNvSpPr>
                <a:spLocks noGrp="1" noRot="1" noChangeAspect="1" noMove="1" noResize="1" noEditPoints="1" noAdjustHandles="1" noChangeArrowheads="1" noChangeShapeType="1" noTextEdit="1"/>
              </p:cNvSpPr>
              <p:nvPr>
                <p:ph type="title"/>
              </p:nvPr>
            </p:nvSpPr>
            <p:spPr>
              <a:blipFill>
                <a:blip r:embed="rId2"/>
                <a:stretch>
                  <a:fillRect l="-965"/>
                </a:stretch>
              </a:blipFill>
            </p:spPr>
            <p:txBody>
              <a:bodyPr/>
              <a:lstStyle/>
              <a:p>
                <a:r>
                  <a:rPr lang="en-US">
                    <a:noFill/>
                  </a:rPr>
                  <a:t> </a:t>
                </a:r>
              </a:p>
            </p:txBody>
          </p:sp>
        </mc:Fallback>
      </mc:AlternateContent>
    </p:spTree>
    <p:extLst>
      <p:ext uri="{BB962C8B-B14F-4D97-AF65-F5344CB8AC3E}">
        <p14:creationId xmlns:p14="http://schemas.microsoft.com/office/powerpoint/2010/main" val="1522105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log refresher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29696"/>
                <a:ext cx="7886700" cy="1273139"/>
              </a:xfrm>
            </p:spPr>
            <p:txBody>
              <a:bodyPr>
                <a:normAutofit fontScale="92500" lnSpcReduction="10000"/>
              </a:bodyPr>
              <a:lstStyle/>
              <a:p>
                <a:r>
                  <a:rPr lang="en-US" dirty="0">
                    <a:solidFill>
                      <a:schemeClr val="accent4"/>
                    </a:solidFill>
                  </a:rPr>
                  <a:t>Def: </a:t>
                </a:r>
                <a:r>
                  <a:rPr lang="en-US" dirty="0">
                    <a:solidFill>
                      <a:schemeClr val="tx1"/>
                    </a:solidFill>
                  </a:rPr>
                  <a:t>log(n) is the number so that </a:t>
                </a: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2</m:t>
                        </m:r>
                      </m:e>
                      <m:sup>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log</m:t>
                            </m:r>
                          </m:fName>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𝑛</m:t>
                                </m:r>
                              </m:e>
                            </m:d>
                          </m:e>
                        </m:func>
                      </m:sup>
                    </m:s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𝑛</m:t>
                    </m:r>
                  </m:oMath>
                </a14:m>
                <a:r>
                  <a:rPr lang="en-US" dirty="0">
                    <a:solidFill>
                      <a:schemeClr val="tx1"/>
                    </a:solidFill>
                  </a:rPr>
                  <a:t>.</a:t>
                </a:r>
              </a:p>
              <a:p>
                <a:r>
                  <a:rPr lang="en-US" dirty="0">
                    <a:solidFill>
                      <a:schemeClr val="accent4"/>
                    </a:solidFill>
                  </a:rPr>
                  <a:t>Intuition: </a:t>
                </a:r>
                <a:r>
                  <a:rPr lang="en-US" dirty="0"/>
                  <a:t>log(n) is how many times you need to divide n by 2 in order to get down to 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29696"/>
                <a:ext cx="7886700" cy="1273139"/>
              </a:xfrm>
              <a:blipFill>
                <a:blip r:embed="rId2"/>
                <a:stretch>
                  <a:fillRect l="-1286" t="-8911" r="-2090" b="-4950"/>
                </a:stretch>
              </a:blipFill>
            </p:spPr>
            <p:txBody>
              <a:bodyPr/>
              <a:lstStyle/>
              <a:p>
                <a:r>
                  <a:rPr lang="en-US">
                    <a:noFill/>
                  </a:rPr>
                  <a:t> </a:t>
                </a:r>
              </a:p>
            </p:txBody>
          </p:sp>
        </mc:Fallback>
      </mc:AlternateContent>
      <p:sp>
        <p:nvSpPr>
          <p:cNvPr id="4" name="TextBox 3"/>
          <p:cNvSpPr txBox="1"/>
          <p:nvPr/>
        </p:nvSpPr>
        <p:spPr>
          <a:xfrm>
            <a:off x="1747140" y="2995856"/>
            <a:ext cx="2651867" cy="400110"/>
          </a:xfrm>
          <a:prstGeom prst="rect">
            <a:avLst/>
          </a:prstGeom>
          <a:noFill/>
        </p:spPr>
        <p:txBody>
          <a:bodyPr wrap="square" rtlCol="0">
            <a:spAutoFit/>
          </a:bodyPr>
          <a:lstStyle/>
          <a:p>
            <a:r>
              <a:rPr lang="en-US" sz="2000" dirty="0"/>
              <a:t>32, 16, 8, 4, 2, 1</a:t>
            </a:r>
          </a:p>
        </p:txBody>
      </p:sp>
      <p:sp>
        <p:nvSpPr>
          <p:cNvPr id="5" name="TextBox 4"/>
          <p:cNvSpPr txBox="1"/>
          <p:nvPr/>
        </p:nvSpPr>
        <p:spPr>
          <a:xfrm>
            <a:off x="4384410" y="2991234"/>
            <a:ext cx="1709531" cy="461665"/>
          </a:xfrm>
          <a:prstGeom prst="rect">
            <a:avLst/>
          </a:prstGeom>
          <a:noFill/>
        </p:spPr>
        <p:txBody>
          <a:bodyPr wrap="square" rtlCol="0">
            <a:spAutoFit/>
          </a:bodyPr>
          <a:lstStyle/>
          <a:p>
            <a:r>
              <a:rPr lang="en-US" sz="2400" dirty="0">
                <a:solidFill>
                  <a:schemeClr val="accent4"/>
                </a:solidFill>
              </a:rPr>
              <a:t>log(32) = 5</a:t>
            </a:r>
          </a:p>
        </p:txBody>
      </p:sp>
      <p:sp>
        <p:nvSpPr>
          <p:cNvPr id="6" name="TextBox 5"/>
          <p:cNvSpPr txBox="1"/>
          <p:nvPr/>
        </p:nvSpPr>
        <p:spPr>
          <a:xfrm>
            <a:off x="1747140" y="59854"/>
            <a:ext cx="5153819" cy="461665"/>
          </a:xfrm>
          <a:prstGeom prst="rect">
            <a:avLst/>
          </a:prstGeom>
          <a:noFill/>
          <a:ln>
            <a:solidFill>
              <a:srgbClr val="DE6769"/>
            </a:solidFill>
          </a:ln>
        </p:spPr>
        <p:txBody>
          <a:bodyPr wrap="square" rtlCol="0">
            <a:spAutoFit/>
          </a:bodyPr>
          <a:lstStyle/>
          <a:p>
            <a:pPr algn="ctr"/>
            <a:r>
              <a:rPr lang="en-US" sz="2400" b="1" dirty="0">
                <a:solidFill>
                  <a:srgbClr val="DE6769"/>
                </a:solidFill>
              </a:rPr>
              <a:t>All logarithms in this course are base 2</a:t>
            </a:r>
          </a:p>
        </p:txBody>
      </p:sp>
      <p:sp>
        <p:nvSpPr>
          <p:cNvPr id="7" name="TextBox 6"/>
          <p:cNvSpPr txBox="1"/>
          <p:nvPr/>
        </p:nvSpPr>
        <p:spPr>
          <a:xfrm>
            <a:off x="1747140" y="4065152"/>
            <a:ext cx="3042628" cy="400110"/>
          </a:xfrm>
          <a:prstGeom prst="rect">
            <a:avLst/>
          </a:prstGeom>
          <a:noFill/>
        </p:spPr>
        <p:txBody>
          <a:bodyPr wrap="square" rtlCol="0">
            <a:spAutoFit/>
          </a:bodyPr>
          <a:lstStyle/>
          <a:p>
            <a:r>
              <a:rPr lang="en-US" sz="2000" dirty="0"/>
              <a:t>64, 32, 16, 8, 4, 2, 1</a:t>
            </a:r>
          </a:p>
        </p:txBody>
      </p:sp>
      <p:sp>
        <p:nvSpPr>
          <p:cNvPr id="8" name="TextBox 7"/>
          <p:cNvSpPr txBox="1"/>
          <p:nvPr/>
        </p:nvSpPr>
        <p:spPr>
          <a:xfrm>
            <a:off x="4358105" y="4064932"/>
            <a:ext cx="1709531" cy="461665"/>
          </a:xfrm>
          <a:prstGeom prst="rect">
            <a:avLst/>
          </a:prstGeom>
          <a:noFill/>
        </p:spPr>
        <p:txBody>
          <a:bodyPr wrap="square" rtlCol="0">
            <a:spAutoFit/>
          </a:bodyPr>
          <a:lstStyle/>
          <a:p>
            <a:r>
              <a:rPr lang="en-US" sz="2400" dirty="0">
                <a:solidFill>
                  <a:schemeClr val="accent4"/>
                </a:solidFill>
              </a:rPr>
              <a:t>log(64) = 6</a:t>
            </a:r>
          </a:p>
        </p:txBody>
      </p:sp>
      <p:sp>
        <p:nvSpPr>
          <p:cNvPr id="9" name="TextBox 8"/>
          <p:cNvSpPr txBox="1"/>
          <p:nvPr/>
        </p:nvSpPr>
        <p:spPr>
          <a:xfrm>
            <a:off x="4358105" y="4677966"/>
            <a:ext cx="7118578" cy="1938992"/>
          </a:xfrm>
          <a:prstGeom prst="rect">
            <a:avLst/>
          </a:prstGeom>
          <a:noFill/>
        </p:spPr>
        <p:txBody>
          <a:bodyPr wrap="square" rtlCol="0">
            <a:spAutoFit/>
          </a:bodyPr>
          <a:lstStyle/>
          <a:p>
            <a:r>
              <a:rPr lang="en-US" sz="2400" dirty="0">
                <a:solidFill>
                  <a:schemeClr val="accent4"/>
                </a:solidFill>
              </a:rPr>
              <a:t>log(128) = 7</a:t>
            </a:r>
          </a:p>
          <a:p>
            <a:r>
              <a:rPr lang="en-US" sz="2400" dirty="0">
                <a:solidFill>
                  <a:schemeClr val="accent4"/>
                </a:solidFill>
              </a:rPr>
              <a:t>log(256) = 8 </a:t>
            </a:r>
          </a:p>
          <a:p>
            <a:r>
              <a:rPr lang="en-US" sz="2400" dirty="0">
                <a:solidFill>
                  <a:schemeClr val="accent4"/>
                </a:solidFill>
              </a:rPr>
              <a:t>log(512) = 9</a:t>
            </a:r>
          </a:p>
          <a:p>
            <a:r>
              <a:rPr lang="en-US" sz="2400" dirty="0">
                <a:solidFill>
                  <a:schemeClr val="accent4"/>
                </a:solidFill>
              </a:rPr>
              <a:t>….</a:t>
            </a:r>
          </a:p>
          <a:p>
            <a:r>
              <a:rPr lang="en-US" sz="2400" dirty="0">
                <a:solidFill>
                  <a:schemeClr val="accent4"/>
                </a:solidFill>
              </a:rPr>
              <a:t>log(</a:t>
            </a:r>
            <a:r>
              <a:rPr lang="en-US" sz="2400" b="1" dirty="0">
                <a:solidFill>
                  <a:schemeClr val="accent4"/>
                </a:solidFill>
              </a:rPr>
              <a:t># particles in the universe</a:t>
            </a:r>
            <a:r>
              <a:rPr lang="en-US" sz="2400" dirty="0">
                <a:solidFill>
                  <a:schemeClr val="accent4"/>
                </a:solidFill>
              </a:rPr>
              <a:t>) &lt; 280</a:t>
            </a:r>
          </a:p>
        </p:txBody>
      </p:sp>
      <p:sp>
        <p:nvSpPr>
          <p:cNvPr id="11" name="Right Brace 10">
            <a:extLst>
              <a:ext uri="{FF2B5EF4-FFF2-40B4-BE49-F238E27FC236}">
                <a16:creationId xmlns:a16="http://schemas.microsoft.com/office/drawing/2014/main" id="{6FE43DD2-5050-AE48-8F9D-9C797FFAF0B8}"/>
              </a:ext>
            </a:extLst>
          </p:cNvPr>
          <p:cNvSpPr/>
          <p:nvPr/>
        </p:nvSpPr>
        <p:spPr>
          <a:xfrm rot="5400000">
            <a:off x="2594974" y="2814183"/>
            <a:ext cx="457093" cy="1297459"/>
          </a:xfrm>
          <a:prstGeom prst="rightBrace">
            <a:avLst/>
          </a:prstGeom>
          <a:ln>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2313E16C-3DBA-3649-AF74-453E043CD7DE}"/>
              </a:ext>
            </a:extLst>
          </p:cNvPr>
          <p:cNvSpPr/>
          <p:nvPr/>
        </p:nvSpPr>
        <p:spPr>
          <a:xfrm rot="5400000">
            <a:off x="2798860" y="3736577"/>
            <a:ext cx="457093" cy="1705233"/>
          </a:xfrm>
          <a:prstGeom prst="rightBrace">
            <a:avLst/>
          </a:prstGeom>
          <a:ln>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9A8DC7E0-D79B-A44C-840D-198AD04049EC}"/>
              </a:ext>
            </a:extLst>
          </p:cNvPr>
          <p:cNvSpPr txBox="1"/>
          <p:nvPr/>
        </p:nvSpPr>
        <p:spPr>
          <a:xfrm>
            <a:off x="2312498" y="3670226"/>
            <a:ext cx="2086509" cy="338554"/>
          </a:xfrm>
          <a:prstGeom prst="rect">
            <a:avLst/>
          </a:prstGeom>
          <a:noFill/>
        </p:spPr>
        <p:txBody>
          <a:bodyPr wrap="square" rtlCol="0">
            <a:spAutoFit/>
          </a:bodyPr>
          <a:lstStyle/>
          <a:p>
            <a:r>
              <a:rPr lang="en-US" sz="1600" dirty="0">
                <a:solidFill>
                  <a:srgbClr val="DE6769"/>
                </a:solidFill>
              </a:rPr>
              <a:t>Halve 5 times</a:t>
            </a:r>
          </a:p>
        </p:txBody>
      </p:sp>
      <p:sp>
        <p:nvSpPr>
          <p:cNvPr id="14" name="TextBox 13">
            <a:extLst>
              <a:ext uri="{FF2B5EF4-FFF2-40B4-BE49-F238E27FC236}">
                <a16:creationId xmlns:a16="http://schemas.microsoft.com/office/drawing/2014/main" id="{F67E7C23-F995-8E42-A7F1-F83DC4D03177}"/>
              </a:ext>
            </a:extLst>
          </p:cNvPr>
          <p:cNvSpPr txBox="1"/>
          <p:nvPr/>
        </p:nvSpPr>
        <p:spPr>
          <a:xfrm>
            <a:off x="2312497" y="4819979"/>
            <a:ext cx="2086509" cy="338554"/>
          </a:xfrm>
          <a:prstGeom prst="rect">
            <a:avLst/>
          </a:prstGeom>
          <a:noFill/>
        </p:spPr>
        <p:txBody>
          <a:bodyPr wrap="square" rtlCol="0">
            <a:spAutoFit/>
          </a:bodyPr>
          <a:lstStyle/>
          <a:p>
            <a:r>
              <a:rPr lang="en-US" sz="1600" dirty="0">
                <a:solidFill>
                  <a:srgbClr val="DE6769"/>
                </a:solidFill>
              </a:rPr>
              <a:t>Halve 6 times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8428F5F-AEB8-664B-B440-10D48A5A7CCD}"/>
                  </a:ext>
                </a:extLst>
              </p:cNvPr>
              <p:cNvSpPr txBox="1"/>
              <p:nvPr/>
            </p:nvSpPr>
            <p:spPr>
              <a:xfrm>
                <a:off x="3268454" y="3000081"/>
                <a:ext cx="17095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4"/>
                          </a:solidFill>
                          <a:latin typeface="Cambria Math" panose="02040503050406030204" pitchFamily="18" charset="0"/>
                        </a:rPr>
                        <m:t>⇒</m:t>
                      </m:r>
                    </m:oMath>
                  </m:oMathPara>
                </a14:m>
                <a:endParaRPr lang="en-US" sz="2400" dirty="0">
                  <a:solidFill>
                    <a:schemeClr val="accent4"/>
                  </a:solidFill>
                </a:endParaRPr>
              </a:p>
            </p:txBody>
          </p:sp>
        </mc:Choice>
        <mc:Fallback xmlns="">
          <p:sp>
            <p:nvSpPr>
              <p:cNvPr id="15" name="TextBox 14">
                <a:extLst>
                  <a:ext uri="{FF2B5EF4-FFF2-40B4-BE49-F238E27FC236}">
                    <a16:creationId xmlns:a16="http://schemas.microsoft.com/office/drawing/2014/main" id="{D8428F5F-AEB8-664B-B440-10D48A5A7CCD}"/>
                  </a:ext>
                </a:extLst>
              </p:cNvPr>
              <p:cNvSpPr txBox="1">
                <a:spLocks noRot="1" noChangeAspect="1" noMove="1" noResize="1" noEditPoints="1" noAdjustHandles="1" noChangeArrowheads="1" noChangeShapeType="1" noTextEdit="1"/>
              </p:cNvSpPr>
              <p:nvPr/>
            </p:nvSpPr>
            <p:spPr>
              <a:xfrm>
                <a:off x="3268454" y="3000081"/>
                <a:ext cx="1709531"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631A45F-21F9-3444-8BE7-17E1DD0F0CFE}"/>
                  </a:ext>
                </a:extLst>
              </p:cNvPr>
              <p:cNvSpPr txBox="1"/>
              <p:nvPr/>
            </p:nvSpPr>
            <p:spPr>
              <a:xfrm>
                <a:off x="3295845" y="4043408"/>
                <a:ext cx="17095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4"/>
                          </a:solidFill>
                          <a:latin typeface="Cambria Math" panose="02040503050406030204" pitchFamily="18" charset="0"/>
                        </a:rPr>
                        <m:t>⇒</m:t>
                      </m:r>
                    </m:oMath>
                  </m:oMathPara>
                </a14:m>
                <a:endParaRPr lang="en-US" sz="2400" dirty="0">
                  <a:solidFill>
                    <a:schemeClr val="accent4"/>
                  </a:solidFill>
                </a:endParaRPr>
              </a:p>
            </p:txBody>
          </p:sp>
        </mc:Choice>
        <mc:Fallback xmlns="">
          <p:sp>
            <p:nvSpPr>
              <p:cNvPr id="16" name="TextBox 15">
                <a:extLst>
                  <a:ext uri="{FF2B5EF4-FFF2-40B4-BE49-F238E27FC236}">
                    <a16:creationId xmlns:a16="http://schemas.microsoft.com/office/drawing/2014/main" id="{D631A45F-21F9-3444-8BE7-17E1DD0F0CFE}"/>
                  </a:ext>
                </a:extLst>
              </p:cNvPr>
              <p:cNvSpPr txBox="1">
                <a:spLocks noRot="1" noChangeAspect="1" noMove="1" noResize="1" noEditPoints="1" noAdjustHandles="1" noChangeArrowheads="1" noChangeShapeType="1" noTextEdit="1"/>
              </p:cNvSpPr>
              <p:nvPr/>
            </p:nvSpPr>
            <p:spPr>
              <a:xfrm>
                <a:off x="3295845" y="4043408"/>
                <a:ext cx="1709531" cy="461665"/>
              </a:xfrm>
              <a:prstGeom prst="rect">
                <a:avLst/>
              </a:prstGeom>
              <a:blipFill>
                <a:blip r:embed="rId4"/>
                <a:stretch>
                  <a:fillRect/>
                </a:stretch>
              </a:blipFill>
            </p:spPr>
            <p:txBody>
              <a:bodyPr/>
              <a:lstStyle/>
              <a:p>
                <a:r>
                  <a:rPr lang="en-US">
                    <a:noFill/>
                  </a:rPr>
                  <a:t> </a:t>
                </a:r>
              </a:p>
            </p:txBody>
          </p:sp>
        </mc:Fallback>
      </mc:AlternateContent>
      <p:sp>
        <p:nvSpPr>
          <p:cNvPr id="17" name="Content Placeholder 2">
            <a:extLst>
              <a:ext uri="{FF2B5EF4-FFF2-40B4-BE49-F238E27FC236}">
                <a16:creationId xmlns:a16="http://schemas.microsoft.com/office/drawing/2014/main" id="{A4CBE78E-E0F4-F94C-B660-AF539184AA38}"/>
              </a:ext>
            </a:extLst>
          </p:cNvPr>
          <p:cNvSpPr txBox="1">
            <a:spLocks/>
          </p:cNvSpPr>
          <p:nvPr/>
        </p:nvSpPr>
        <p:spPr>
          <a:xfrm>
            <a:off x="509251" y="5473439"/>
            <a:ext cx="2757194" cy="977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log(n) </a:t>
            </a:r>
            <a:r>
              <a:rPr lang="en-US" dirty="0"/>
              <a:t>grows very slowly!</a:t>
            </a:r>
          </a:p>
        </p:txBody>
      </p:sp>
      <p:sp>
        <p:nvSpPr>
          <p:cNvPr id="18" name="TextBox 17">
            <a:extLst>
              <a:ext uri="{FF2B5EF4-FFF2-40B4-BE49-F238E27FC236}">
                <a16:creationId xmlns:a16="http://schemas.microsoft.com/office/drawing/2014/main" id="{E692E2E7-FEA4-7A48-A220-2AAE0CF0FDBF}"/>
              </a:ext>
            </a:extLst>
          </p:cNvPr>
          <p:cNvSpPr txBox="1"/>
          <p:nvPr/>
        </p:nvSpPr>
        <p:spPr>
          <a:xfrm>
            <a:off x="234778" y="325315"/>
            <a:ext cx="1779373" cy="369332"/>
          </a:xfrm>
          <a:prstGeom prst="rect">
            <a:avLst/>
          </a:prstGeom>
          <a:noFill/>
        </p:spPr>
        <p:txBody>
          <a:bodyPr wrap="square" rtlCol="0">
            <a:spAutoFit/>
          </a:bodyPr>
          <a:lstStyle/>
          <a:p>
            <a:r>
              <a:rPr lang="en-US" dirty="0">
                <a:solidFill>
                  <a:schemeClr val="accent4"/>
                </a:solidFill>
              </a:rPr>
              <a:t>Aside:</a:t>
            </a:r>
          </a:p>
        </p:txBody>
      </p:sp>
      <p:pic>
        <p:nvPicPr>
          <p:cNvPr id="19" name="Picture 18">
            <a:extLst>
              <a:ext uri="{FF2B5EF4-FFF2-40B4-BE49-F238E27FC236}">
                <a16:creationId xmlns:a16="http://schemas.microsoft.com/office/drawing/2014/main" id="{62A45612-4C50-B445-B577-A0A3D835F7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6123" y="172918"/>
            <a:ext cx="2421409" cy="1559387"/>
          </a:xfrm>
          <a:prstGeom prst="rect">
            <a:avLst/>
          </a:prstGeom>
        </p:spPr>
      </p:pic>
    </p:spTree>
    <p:extLst>
      <p:ext uri="{BB962C8B-B14F-4D97-AF65-F5344CB8AC3E}">
        <p14:creationId xmlns:p14="http://schemas.microsoft.com/office/powerpoint/2010/main" val="15212031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1" build="p" bldLvl="5"/>
      <p:bldP spid="5" grpId="0"/>
      <p:bldP spid="7" grpId="1"/>
      <p:bldP spid="8" grpId="0"/>
      <p:bldP spid="9" grpId="0" uiExpand="1" build="p"/>
      <p:bldP spid="11" grpId="0" animBg="1"/>
      <p:bldP spid="12" grpId="0" animBg="1"/>
      <p:bldP spid="13" grpId="0"/>
      <p:bldP spid="14" grpId="0"/>
      <p:bldP spid="15" grpId="0"/>
      <p:bldP spid="16" grpId="0"/>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3507935-BA78-9F4D-A50E-0E69A638B947}"/>
                  </a:ext>
                </a:extLst>
              </p:cNvPr>
              <p:cNvSpPr>
                <a:spLocks noGrp="1"/>
              </p:cNvSpPr>
              <p:nvPr>
                <p:ph idx="1"/>
              </p:nvPr>
            </p:nvSpPr>
            <p:spPr/>
            <p:txBody>
              <a:bodyPr/>
              <a:lstStyle/>
              <a:p>
                <a14:m>
                  <m:oMath xmlns:m="http://schemas.openxmlformats.org/officeDocument/2006/math">
                    <m:func>
                      <m:funcPr>
                        <m:ctrlPr>
                          <a:rPr lang="en-US" i="1" smtClean="0">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𝑛</m:t>
                            </m:r>
                          </m:e>
                        </m:d>
                      </m:e>
                    </m:func>
                  </m:oMath>
                </a14:m>
                <a:r>
                  <a:rPr lang="en-US" dirty="0"/>
                  <a:t> grows much more slowly than </a:t>
                </a:r>
                <a14:m>
                  <m:oMath xmlns:m="http://schemas.openxmlformats.org/officeDocument/2006/math">
                    <m:r>
                      <a:rPr lang="en-US" b="0" i="1" smtClean="0">
                        <a:latin typeface="Cambria Math" panose="02040503050406030204" pitchFamily="18" charset="0"/>
                      </a:rPr>
                      <m:t>𝑛</m:t>
                    </m:r>
                  </m:oMath>
                </a14:m>
                <a:endParaRPr lang="en-US" i="1" dirty="0">
                  <a:latin typeface="Cambria Math" panose="02040503050406030204" pitchFamily="18" charset="0"/>
                </a:endParaRPr>
              </a:p>
              <a:p>
                <a14:m>
                  <m:oMath xmlns:m="http://schemas.openxmlformats.org/officeDocument/2006/math">
                    <m:r>
                      <a:rPr lang="en-US" i="1" smtClean="0">
                        <a:latin typeface="Cambria Math" panose="02040503050406030204" pitchFamily="18" charset="0"/>
                      </a:rPr>
                      <m:t>𝑛</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𝑛</m:t>
                            </m:r>
                          </m:e>
                        </m:d>
                      </m:e>
                    </m:func>
                  </m:oMath>
                </a14:m>
                <a:r>
                  <a:rPr lang="en-US" dirty="0"/>
                  <a:t> grows much more slowly than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73507935-BA78-9F4D-A50E-0E69A638B947}"/>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itle 1">
                <a:extLst>
                  <a:ext uri="{FF2B5EF4-FFF2-40B4-BE49-F238E27FC236}">
                    <a16:creationId xmlns:a16="http://schemas.microsoft.com/office/drawing/2014/main" id="{4B2DE40B-DFEC-EB49-8A90-797C16E799D2}"/>
                  </a:ext>
                </a:extLst>
              </p:cNvPr>
              <p:cNvSpPr txBox="1">
                <a:spLocks/>
              </p:cNvSpPr>
              <p:nvPr/>
            </p:nvSpPr>
            <p:spPr>
              <a:xfrm>
                <a:off x="628650" y="36705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14:m>
                  <m:oMath xmlns:m="http://schemas.openxmlformats.org/officeDocument/2006/math">
                    <m:r>
                      <a:rPr lang="en-US" sz="4000" i="1" smtClean="0">
                        <a:latin typeface="Cambria Math" panose="02040503050406030204" pitchFamily="18" charset="0"/>
                      </a:rPr>
                      <m:t>𝑂</m:t>
                    </m:r>
                    <m:r>
                      <a:rPr lang="en-US" sz="4000" i="1" smtClean="0">
                        <a:latin typeface="Cambria Math" panose="02040503050406030204" pitchFamily="18" charset="0"/>
                      </a:rPr>
                      <m:t>(</m:t>
                    </m:r>
                    <m:r>
                      <a:rPr lang="en-US" sz="4000" i="1" smtClean="0">
                        <a:latin typeface="Cambria Math" panose="02040503050406030204" pitchFamily="18" charset="0"/>
                      </a:rPr>
                      <m:t>𝑛</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log</m:t>
                        </m:r>
                      </m:fName>
                      <m:e>
                        <m:r>
                          <a:rPr lang="en-US" sz="4000" b="0" i="1" smtClean="0">
                            <a:latin typeface="Cambria Math" panose="02040503050406030204" pitchFamily="18" charset="0"/>
                          </a:rPr>
                          <m:t> </m:t>
                        </m:r>
                        <m:r>
                          <a:rPr lang="en-US" sz="4000" b="0" i="1" smtClean="0">
                            <a:latin typeface="Cambria Math" panose="02040503050406030204" pitchFamily="18" charset="0"/>
                          </a:rPr>
                          <m:t>𝑛</m:t>
                        </m:r>
                        <m:r>
                          <a:rPr lang="en-US" sz="4000" i="1">
                            <a:latin typeface="Cambria Math" panose="02040503050406030204" pitchFamily="18" charset="0"/>
                          </a:rPr>
                          <m:t>)</m:t>
                        </m:r>
                      </m:e>
                    </m:func>
                  </m:oMath>
                </a14:m>
                <a:r>
                  <a:rPr lang="en-US" sz="4000" dirty="0"/>
                  <a:t> vs. </a:t>
                </a:r>
                <a14:m>
                  <m:oMath xmlns:m="http://schemas.openxmlformats.org/officeDocument/2006/math">
                    <m:sSup>
                      <m:sSupPr>
                        <m:ctrlPr>
                          <a:rPr lang="en-US" sz="4000" i="1">
                            <a:latin typeface="Cambria Math" panose="02040503050406030204" pitchFamily="18" charset="0"/>
                          </a:rPr>
                        </m:ctrlPr>
                      </m:sSupPr>
                      <m:e>
                        <m:r>
                          <a:rPr lang="en-US" sz="4000" i="1">
                            <a:latin typeface="Cambria Math" panose="02040503050406030204" pitchFamily="18" charset="0"/>
                          </a:rPr>
                          <m:t>𝑂</m:t>
                        </m:r>
                        <m:r>
                          <a:rPr lang="en-US" sz="4000" i="1">
                            <a:latin typeface="Cambria Math" panose="02040503050406030204" pitchFamily="18" charset="0"/>
                          </a:rPr>
                          <m:t>(</m:t>
                        </m:r>
                        <m:r>
                          <a:rPr lang="en-US" sz="4000" i="1">
                            <a:latin typeface="Cambria Math" panose="02040503050406030204" pitchFamily="18" charset="0"/>
                          </a:rPr>
                          <m:t>𝑛</m:t>
                        </m:r>
                      </m:e>
                      <m:sup>
                        <m:r>
                          <a:rPr lang="en-US" sz="4000" i="1">
                            <a:latin typeface="Cambria Math" panose="02040503050406030204" pitchFamily="18" charset="0"/>
                          </a:rPr>
                          <m:t>2</m:t>
                        </m:r>
                      </m:sup>
                    </m:sSup>
                    <m:r>
                      <a:rPr lang="en-US" sz="4000" i="1">
                        <a:latin typeface="Cambria Math" panose="02040503050406030204" pitchFamily="18" charset="0"/>
                      </a:rPr>
                      <m:t>)</m:t>
                    </m:r>
                  </m:oMath>
                </a14:m>
                <a:r>
                  <a:rPr lang="en-US" sz="4000" dirty="0"/>
                  <a:t>? </a:t>
                </a:r>
              </a:p>
            </p:txBody>
          </p:sp>
        </mc:Choice>
        <mc:Fallback xmlns="">
          <p:sp>
            <p:nvSpPr>
              <p:cNvPr id="8" name="Title 1">
                <a:extLst>
                  <a:ext uri="{FF2B5EF4-FFF2-40B4-BE49-F238E27FC236}">
                    <a16:creationId xmlns:a16="http://schemas.microsoft.com/office/drawing/2014/main" id="{4B2DE40B-DFEC-EB49-8A90-797C16E799D2}"/>
                  </a:ext>
                </a:extLst>
              </p:cNvPr>
              <p:cNvSpPr txBox="1">
                <a:spLocks noRot="1" noChangeAspect="1" noMove="1" noResize="1" noEditPoints="1" noAdjustHandles="1" noChangeArrowheads="1" noChangeShapeType="1" noTextEdit="1"/>
              </p:cNvSpPr>
              <p:nvPr/>
            </p:nvSpPr>
            <p:spPr>
              <a:xfrm>
                <a:off x="628650" y="367055"/>
                <a:ext cx="7886700" cy="1325563"/>
              </a:xfrm>
              <a:prstGeom prst="rect">
                <a:avLst/>
              </a:prstGeom>
              <a:blipFill>
                <a:blip r:embed="rId3"/>
                <a:stretch>
                  <a:fillRect l="-96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D6A364F-DA5D-0146-949A-E673F0CE2343}"/>
              </a:ext>
            </a:extLst>
          </p:cNvPr>
          <p:cNvSpPr txBox="1"/>
          <p:nvPr/>
        </p:nvSpPr>
        <p:spPr>
          <a:xfrm>
            <a:off x="1316620" y="4502552"/>
            <a:ext cx="6510760" cy="954107"/>
          </a:xfrm>
          <a:prstGeom prst="rect">
            <a:avLst/>
          </a:prstGeom>
          <a:noFill/>
        </p:spPr>
        <p:txBody>
          <a:bodyPr wrap="square" rtlCol="0">
            <a:spAutoFit/>
          </a:bodyPr>
          <a:lstStyle/>
          <a:p>
            <a:pPr algn="ctr"/>
            <a:r>
              <a:rPr lang="en-US" sz="2800" dirty="0">
                <a:solidFill>
                  <a:schemeClr val="accent4"/>
                </a:solidFill>
              </a:rPr>
              <a:t>Punchline: A running time of O(n log n) is a lot better than O(n</a:t>
            </a:r>
            <a:r>
              <a:rPr lang="en-US" sz="2800" baseline="30000" dirty="0">
                <a:solidFill>
                  <a:schemeClr val="accent4"/>
                </a:solidFill>
              </a:rPr>
              <a:t>2</a:t>
            </a:r>
            <a:r>
              <a:rPr lang="en-US" sz="2800" dirty="0">
                <a:solidFill>
                  <a:schemeClr val="accent4"/>
                </a:solidFill>
              </a:rPr>
              <a:t>)!</a:t>
            </a:r>
          </a:p>
        </p:txBody>
      </p:sp>
    </p:spTree>
    <p:extLst>
      <p:ext uri="{BB962C8B-B14F-4D97-AF65-F5344CB8AC3E}">
        <p14:creationId xmlns:p14="http://schemas.microsoft.com/office/powerpoint/2010/main" val="42236490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5977"/>
            <a:ext cx="7886700" cy="1066109"/>
          </a:xfrm>
        </p:spPr>
        <p:txBody>
          <a:bodyPr/>
          <a:lstStyle/>
          <a:p>
            <a:r>
              <a:rPr lang="en-US" dirty="0"/>
              <a:t>Now let’s prove the claim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70384"/>
                <a:ext cx="7886700" cy="1667086"/>
              </a:xfrm>
            </p:spPr>
            <p:style>
              <a:lnRef idx="2">
                <a:schemeClr val="accent4"/>
              </a:lnRef>
              <a:fillRef idx="1">
                <a:schemeClr val="lt1"/>
              </a:fillRef>
              <a:effectRef idx="0">
                <a:schemeClr val="accent4"/>
              </a:effectRef>
              <a:fontRef idx="minor">
                <a:schemeClr val="dk1"/>
              </a:fontRef>
            </p:style>
            <p:txBody>
              <a:bodyPr anchor="t">
                <a:normAutofit/>
              </a:bodyPr>
              <a:lstStyle/>
              <a:p>
                <a:pPr marL="0" indent="0">
                  <a:buNone/>
                </a:pPr>
                <a:r>
                  <a:rPr lang="en-US" dirty="0">
                    <a:solidFill>
                      <a:schemeClr val="accent4"/>
                    </a:solidFill>
                  </a:rPr>
                  <a:t>CLAIM:</a:t>
                </a:r>
                <a:endParaRPr lang="en-US" dirty="0">
                  <a:solidFill>
                    <a:schemeClr val="accent1"/>
                  </a:solidFill>
                </a:endParaRPr>
              </a:p>
              <a:p>
                <a:pPr marL="0" indent="0" algn="ctr">
                  <a:buNone/>
                </a:pPr>
                <a:r>
                  <a:rPr lang="en-US" dirty="0"/>
                  <a:t>MergeSort runs in time </a:t>
                </a:r>
                <a14:m>
                  <m:oMath xmlns:m="http://schemas.openxmlformats.org/officeDocument/2006/math">
                    <m:r>
                      <a:rPr lang="en-US" i="1" dirty="0">
                        <a:latin typeface="Cambria Math" panose="02040503050406030204" pitchFamily="18" charset="0"/>
                      </a:rPr>
                      <m:t>𝑂</m:t>
                    </m:r>
                    <m:d>
                      <m:dPr>
                        <m:ctrlPr>
                          <a:rPr lang="en-US" i="1" dirty="0">
                            <a:latin typeface="Cambria Math" panose="02040503050406030204" pitchFamily="18" charset="0"/>
                          </a:rPr>
                        </m:ctrlPr>
                      </m:dPr>
                      <m:e>
                        <m:r>
                          <a:rPr lang="en-US" i="1" dirty="0">
                            <a:latin typeface="Cambria Math" panose="02040503050406030204" pitchFamily="18" charset="0"/>
                          </a:rPr>
                          <m:t>𝑛</m:t>
                        </m:r>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log</m:t>
                            </m:r>
                          </m:fName>
                          <m:e>
                            <m:d>
                              <m:dPr>
                                <m:ctrlPr>
                                  <a:rPr lang="en-US" i="1" dirty="0">
                                    <a:latin typeface="Cambria Math" panose="02040503050406030204" pitchFamily="18" charset="0"/>
                                  </a:rPr>
                                </m:ctrlPr>
                              </m:dPr>
                              <m:e>
                                <m:r>
                                  <a:rPr lang="en-US" i="1" dirty="0">
                                    <a:latin typeface="Cambria Math" panose="02040503050406030204" pitchFamily="18" charset="0"/>
                                  </a:rPr>
                                  <m:t>𝑛</m:t>
                                </m:r>
                              </m:e>
                            </m:d>
                          </m:e>
                        </m:func>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70384"/>
                <a:ext cx="7886700" cy="1667086"/>
              </a:xfrm>
              <a:blipFill>
                <a:blip r:embed="rId2"/>
                <a:stretch>
                  <a:fillRect l="-1605" t="-6015"/>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51F8485C-1BA7-CB42-89A5-077C844D4271}"/>
              </a:ext>
            </a:extLst>
          </p:cNvPr>
          <p:cNvSpPr/>
          <p:nvPr/>
        </p:nvSpPr>
        <p:spPr>
          <a:xfrm>
            <a:off x="5894172" y="106708"/>
            <a:ext cx="3151783" cy="646331"/>
          </a:xfrm>
          <a:prstGeom prst="rect">
            <a:avLst/>
          </a:prstGeom>
        </p:spPr>
        <p:txBody>
          <a:bodyPr wrap="square">
            <a:spAutoFit/>
          </a:bodyPr>
          <a:lstStyle/>
          <a:p>
            <a:pPr algn="r"/>
            <a:r>
              <a:rPr lang="en-US" dirty="0">
                <a:solidFill>
                  <a:srgbClr val="DE6769"/>
                </a:solidFill>
              </a:rPr>
              <a:t>Assume that n is a power of 2 for convenience.</a:t>
            </a:r>
          </a:p>
        </p:txBody>
      </p:sp>
    </p:spTree>
    <p:extLst>
      <p:ext uri="{BB962C8B-B14F-4D97-AF65-F5344CB8AC3E}">
        <p14:creationId xmlns:p14="http://schemas.microsoft.com/office/powerpoint/2010/main" val="36540653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26" y="32145"/>
            <a:ext cx="7886700" cy="1325563"/>
          </a:xfrm>
        </p:spPr>
        <p:txBody>
          <a:bodyPr/>
          <a:lstStyle/>
          <a:p>
            <a:r>
              <a:rPr lang="en-US" dirty="0"/>
              <a:t>Let’s prove the claim</a:t>
            </a:r>
          </a:p>
        </p:txBody>
      </p:sp>
      <p:sp>
        <p:nvSpPr>
          <p:cNvPr id="4" name="Oval 3"/>
          <p:cNvSpPr/>
          <p:nvPr/>
        </p:nvSpPr>
        <p:spPr>
          <a:xfrm>
            <a:off x="5287900" y="11194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5" name="Oval 4"/>
          <p:cNvSpPr/>
          <p:nvPr/>
        </p:nvSpPr>
        <p:spPr>
          <a:xfrm>
            <a:off x="6277652" y="20410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6" name="Oval 5"/>
          <p:cNvSpPr/>
          <p:nvPr/>
        </p:nvSpPr>
        <p:spPr>
          <a:xfrm>
            <a:off x="4764342" y="20410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7" name="Oval 6"/>
          <p:cNvSpPr/>
          <p:nvPr/>
        </p:nvSpPr>
        <p:spPr>
          <a:xfrm>
            <a:off x="7222641" y="27957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8" name="Oval 7"/>
          <p:cNvSpPr/>
          <p:nvPr/>
        </p:nvSpPr>
        <p:spPr>
          <a:xfrm>
            <a:off x="7959647" y="59182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Oval 8"/>
          <p:cNvSpPr/>
          <p:nvPr/>
        </p:nvSpPr>
        <p:spPr>
          <a:xfrm>
            <a:off x="7550942" y="57522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Oval 9"/>
          <p:cNvSpPr/>
          <p:nvPr/>
        </p:nvSpPr>
        <p:spPr>
          <a:xfrm>
            <a:off x="7163007" y="59596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Oval 10"/>
          <p:cNvSpPr/>
          <p:nvPr/>
        </p:nvSpPr>
        <p:spPr>
          <a:xfrm>
            <a:off x="6824321" y="57522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Oval 11"/>
          <p:cNvSpPr/>
          <p:nvPr/>
        </p:nvSpPr>
        <p:spPr>
          <a:xfrm>
            <a:off x="6415616" y="59596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Oval 12"/>
          <p:cNvSpPr/>
          <p:nvPr/>
        </p:nvSpPr>
        <p:spPr>
          <a:xfrm>
            <a:off x="6009077" y="57744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Oval 13"/>
          <p:cNvSpPr/>
          <p:nvPr/>
        </p:nvSpPr>
        <p:spPr>
          <a:xfrm>
            <a:off x="5593440" y="59596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Oval 14"/>
          <p:cNvSpPr/>
          <p:nvPr/>
        </p:nvSpPr>
        <p:spPr>
          <a:xfrm>
            <a:off x="5177803" y="57744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Oval 15"/>
          <p:cNvSpPr/>
          <p:nvPr/>
        </p:nvSpPr>
        <p:spPr>
          <a:xfrm>
            <a:off x="4764342" y="59182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7" name="Oval 16"/>
          <p:cNvSpPr/>
          <p:nvPr/>
        </p:nvSpPr>
        <p:spPr>
          <a:xfrm>
            <a:off x="4377694" y="57243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4042176" y="58988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4144719" y="6167241"/>
            <a:ext cx="1075551" cy="461665"/>
          </a:xfrm>
          <a:prstGeom prst="rect">
            <a:avLst/>
          </a:prstGeom>
          <a:noFill/>
        </p:spPr>
        <p:txBody>
          <a:bodyPr wrap="none" rtlCol="0">
            <a:spAutoFit/>
          </a:bodyPr>
          <a:lstStyle/>
          <a:p>
            <a:r>
              <a:rPr lang="en-US" sz="2400" dirty="0"/>
              <a:t>(Size 1)</a:t>
            </a:r>
          </a:p>
        </p:txBody>
      </p:sp>
      <p:sp>
        <p:nvSpPr>
          <p:cNvPr id="20" name="TextBox 19"/>
          <p:cNvSpPr txBox="1"/>
          <p:nvPr/>
        </p:nvSpPr>
        <p:spPr>
          <a:xfrm>
            <a:off x="5957876" y="4782826"/>
            <a:ext cx="517375" cy="707886"/>
          </a:xfrm>
          <a:prstGeom prst="rect">
            <a:avLst/>
          </a:prstGeom>
          <a:noFill/>
        </p:spPr>
        <p:txBody>
          <a:bodyPr wrap="square" rtlCol="0">
            <a:spAutoFit/>
          </a:bodyPr>
          <a:lstStyle/>
          <a:p>
            <a:r>
              <a:rPr lang="mr-IN" sz="4000" dirty="0"/>
              <a:t>…</a:t>
            </a:r>
            <a:endParaRPr lang="en-US" sz="4000" dirty="0"/>
          </a:p>
        </p:txBody>
      </p:sp>
      <p:sp>
        <p:nvSpPr>
          <p:cNvPr id="21" name="Oval 20"/>
          <p:cNvSpPr/>
          <p:nvPr/>
        </p:nvSpPr>
        <p:spPr>
          <a:xfrm>
            <a:off x="6156928" y="28282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22" name="Oval 21"/>
          <p:cNvSpPr/>
          <p:nvPr/>
        </p:nvSpPr>
        <p:spPr>
          <a:xfrm>
            <a:off x="5069143" y="28472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23" name="Oval 22"/>
          <p:cNvSpPr/>
          <p:nvPr/>
        </p:nvSpPr>
        <p:spPr>
          <a:xfrm>
            <a:off x="4042176" y="28472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24" name="Oval 23"/>
          <p:cNvSpPr/>
          <p:nvPr/>
        </p:nvSpPr>
        <p:spPr>
          <a:xfrm>
            <a:off x="7813642" y="432354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5" name="Oval 24"/>
          <p:cNvSpPr/>
          <p:nvPr/>
        </p:nvSpPr>
        <p:spPr>
          <a:xfrm>
            <a:off x="6760173" y="43382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6" name="Oval 25"/>
          <p:cNvSpPr/>
          <p:nvPr/>
        </p:nvSpPr>
        <p:spPr>
          <a:xfrm>
            <a:off x="5646959" y="4323544"/>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7" name="Oval 26"/>
          <p:cNvSpPr/>
          <p:nvPr/>
        </p:nvSpPr>
        <p:spPr>
          <a:xfrm>
            <a:off x="4525071" y="434194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8" name="Oval 27"/>
          <p:cNvSpPr/>
          <p:nvPr/>
        </p:nvSpPr>
        <p:spPr>
          <a:xfrm>
            <a:off x="3469743" y="434158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9" name="Oval 28"/>
          <p:cNvSpPr/>
          <p:nvPr/>
        </p:nvSpPr>
        <p:spPr>
          <a:xfrm>
            <a:off x="2293727" y="43382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0" name="TextBox 29"/>
          <p:cNvSpPr txBox="1"/>
          <p:nvPr/>
        </p:nvSpPr>
        <p:spPr>
          <a:xfrm>
            <a:off x="5812099" y="3205816"/>
            <a:ext cx="517375" cy="707886"/>
          </a:xfrm>
          <a:prstGeom prst="rect">
            <a:avLst/>
          </a:prstGeom>
          <a:noFill/>
        </p:spPr>
        <p:txBody>
          <a:bodyPr wrap="square" rtlCol="0">
            <a:spAutoFit/>
          </a:bodyPr>
          <a:lstStyle/>
          <a:p>
            <a:r>
              <a:rPr lang="mr-IN" sz="4000" dirty="0"/>
              <a:t>…</a:t>
            </a:r>
            <a:endParaRPr lang="en-US" sz="4000" dirty="0"/>
          </a:p>
        </p:txBody>
      </p:sp>
      <p:sp>
        <p:nvSpPr>
          <p:cNvPr id="34" name="Oval 33"/>
          <p:cNvSpPr/>
          <p:nvPr/>
        </p:nvSpPr>
        <p:spPr>
          <a:xfrm>
            <a:off x="3675897" y="5738620"/>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5" name="Oval 34"/>
          <p:cNvSpPr/>
          <p:nvPr/>
        </p:nvSpPr>
        <p:spPr>
          <a:xfrm>
            <a:off x="3267192" y="594600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6" name="Oval 35"/>
          <p:cNvSpPr/>
          <p:nvPr/>
        </p:nvSpPr>
        <p:spPr>
          <a:xfrm>
            <a:off x="2860653" y="5760767"/>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7" name="Oval 36"/>
          <p:cNvSpPr/>
          <p:nvPr/>
        </p:nvSpPr>
        <p:spPr>
          <a:xfrm>
            <a:off x="2445016" y="594600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8" name="Oval 37"/>
          <p:cNvSpPr/>
          <p:nvPr/>
        </p:nvSpPr>
        <p:spPr>
          <a:xfrm>
            <a:off x="2029379" y="5760767"/>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9" name="Oval 38"/>
          <p:cNvSpPr/>
          <p:nvPr/>
        </p:nvSpPr>
        <p:spPr>
          <a:xfrm>
            <a:off x="1615918" y="590465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0" name="Oval 39"/>
          <p:cNvSpPr/>
          <p:nvPr/>
        </p:nvSpPr>
        <p:spPr>
          <a:xfrm>
            <a:off x="1229270" y="571069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1" name="Oval 40"/>
          <p:cNvSpPr/>
          <p:nvPr/>
        </p:nvSpPr>
        <p:spPr>
          <a:xfrm>
            <a:off x="893752" y="5885234"/>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2" name="TextBox 41"/>
          <p:cNvSpPr txBox="1"/>
          <p:nvPr/>
        </p:nvSpPr>
        <p:spPr>
          <a:xfrm>
            <a:off x="932027" y="3219914"/>
            <a:ext cx="2537716" cy="707886"/>
          </a:xfrm>
          <a:prstGeom prst="rect">
            <a:avLst/>
          </a:prstGeom>
          <a:noFill/>
        </p:spPr>
        <p:txBody>
          <a:bodyPr wrap="square" rtlCol="0">
            <a:spAutoFit/>
          </a:bodyPr>
          <a:lstStyle/>
          <a:p>
            <a:pPr algn="r"/>
            <a:r>
              <a:rPr lang="en-US" sz="2000" dirty="0">
                <a:solidFill>
                  <a:srgbClr val="DE6769"/>
                </a:solidFill>
              </a:rPr>
              <a:t>Focus on just one of these sub-problems</a:t>
            </a:r>
          </a:p>
        </p:txBody>
      </p:sp>
      <p:cxnSp>
        <p:nvCxnSpPr>
          <p:cNvPr id="44" name="Straight Arrow Connector 43"/>
          <p:cNvCxnSpPr>
            <a:stCxn id="42" idx="3"/>
            <a:endCxn id="27" idx="1"/>
          </p:cNvCxnSpPr>
          <p:nvPr/>
        </p:nvCxnSpPr>
        <p:spPr>
          <a:xfrm>
            <a:off x="3469743" y="3573857"/>
            <a:ext cx="1197491" cy="850942"/>
          </a:xfrm>
          <a:prstGeom prst="straightConnector1">
            <a:avLst/>
          </a:prstGeom>
          <a:ln w="19050">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301353" y="1183350"/>
            <a:ext cx="1316587" cy="369332"/>
          </a:xfrm>
          <a:prstGeom prst="rect">
            <a:avLst/>
          </a:prstGeom>
          <a:noFill/>
        </p:spPr>
        <p:txBody>
          <a:bodyPr wrap="square" rtlCol="0">
            <a:spAutoFit/>
          </a:bodyPr>
          <a:lstStyle/>
          <a:p>
            <a:r>
              <a:rPr lang="en-US"/>
              <a:t>Level 0</a:t>
            </a:r>
          </a:p>
        </p:txBody>
      </p:sp>
      <p:sp>
        <p:nvSpPr>
          <p:cNvPr id="43" name="TextBox 42"/>
          <p:cNvSpPr txBox="1"/>
          <p:nvPr/>
        </p:nvSpPr>
        <p:spPr>
          <a:xfrm>
            <a:off x="7772701" y="2046309"/>
            <a:ext cx="1316587" cy="369332"/>
          </a:xfrm>
          <a:prstGeom prst="rect">
            <a:avLst/>
          </a:prstGeom>
          <a:noFill/>
        </p:spPr>
        <p:txBody>
          <a:bodyPr wrap="square" rtlCol="0">
            <a:spAutoFit/>
          </a:bodyPr>
          <a:lstStyle/>
          <a:p>
            <a:r>
              <a:rPr lang="en-US"/>
              <a:t>Level 1</a:t>
            </a:r>
          </a:p>
        </p:txBody>
      </p:sp>
      <p:sp>
        <p:nvSpPr>
          <p:cNvPr id="45" name="TextBox 44"/>
          <p:cNvSpPr txBox="1"/>
          <p:nvPr/>
        </p:nvSpPr>
        <p:spPr>
          <a:xfrm>
            <a:off x="8264448" y="3903124"/>
            <a:ext cx="1316587" cy="369332"/>
          </a:xfrm>
          <a:prstGeom prst="rect">
            <a:avLst/>
          </a:prstGeom>
          <a:noFill/>
        </p:spPr>
        <p:txBody>
          <a:bodyPr wrap="square" rtlCol="0">
            <a:spAutoFit/>
          </a:bodyPr>
          <a:lstStyle/>
          <a:p>
            <a:r>
              <a:rPr lang="en-US" dirty="0"/>
              <a:t>Level t</a:t>
            </a:r>
          </a:p>
        </p:txBody>
      </p:sp>
      <p:sp>
        <p:nvSpPr>
          <p:cNvPr id="46" name="TextBox 45">
            <a:extLst>
              <a:ext uri="{FF2B5EF4-FFF2-40B4-BE49-F238E27FC236}">
                <a16:creationId xmlns:a16="http://schemas.microsoft.com/office/drawing/2014/main" id="{B2256855-BD41-AA44-A955-5C23D74F0365}"/>
              </a:ext>
            </a:extLst>
          </p:cNvPr>
          <p:cNvSpPr txBox="1"/>
          <p:nvPr/>
        </p:nvSpPr>
        <p:spPr>
          <a:xfrm>
            <a:off x="7910398" y="6213407"/>
            <a:ext cx="1316587" cy="369332"/>
          </a:xfrm>
          <a:prstGeom prst="rect">
            <a:avLst/>
          </a:prstGeom>
          <a:noFill/>
        </p:spPr>
        <p:txBody>
          <a:bodyPr wrap="square" rtlCol="0">
            <a:spAutoFit/>
          </a:bodyPr>
          <a:lstStyle/>
          <a:p>
            <a:r>
              <a:rPr lang="en-US" dirty="0"/>
              <a:t>Level log(n)</a:t>
            </a:r>
          </a:p>
        </p:txBody>
      </p:sp>
      <p:sp>
        <p:nvSpPr>
          <p:cNvPr id="47" name="TextBox 46">
            <a:extLst>
              <a:ext uri="{FF2B5EF4-FFF2-40B4-BE49-F238E27FC236}">
                <a16:creationId xmlns:a16="http://schemas.microsoft.com/office/drawing/2014/main" id="{D5F2BE66-FBE8-0C46-9022-CAB0887A7718}"/>
              </a:ext>
            </a:extLst>
          </p:cNvPr>
          <p:cNvSpPr txBox="1"/>
          <p:nvPr/>
        </p:nvSpPr>
        <p:spPr>
          <a:xfrm>
            <a:off x="405114" y="4297965"/>
            <a:ext cx="1795771" cy="646331"/>
          </a:xfrm>
          <a:prstGeom prst="rect">
            <a:avLst/>
          </a:prstGeom>
          <a:noFill/>
        </p:spPr>
        <p:txBody>
          <a:bodyPr wrap="square" rtlCol="0">
            <a:spAutoFit/>
          </a:bodyPr>
          <a:lstStyle/>
          <a:p>
            <a:pPr algn="ctr"/>
            <a:r>
              <a:rPr lang="en-US" dirty="0"/>
              <a:t>2</a:t>
            </a:r>
            <a:r>
              <a:rPr lang="en-US" baseline="30000" dirty="0"/>
              <a:t>t </a:t>
            </a:r>
            <a:r>
              <a:rPr lang="en-US" dirty="0"/>
              <a:t>subproblems at level t.</a:t>
            </a:r>
          </a:p>
        </p:txBody>
      </p:sp>
    </p:spTree>
    <p:extLst>
      <p:ext uri="{BB962C8B-B14F-4D97-AF65-F5344CB8AC3E}">
        <p14:creationId xmlns:p14="http://schemas.microsoft.com/office/powerpoint/2010/main" val="8481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1865"/>
            <a:ext cx="7886700" cy="1325563"/>
          </a:xfrm>
        </p:spPr>
        <p:txBody>
          <a:bodyPr/>
          <a:lstStyle/>
          <a:p>
            <a:r>
              <a:rPr lang="en-US" dirty="0"/>
              <a:t>Last time</a:t>
            </a:r>
          </a:p>
        </p:txBody>
      </p:sp>
      <p:sp>
        <p:nvSpPr>
          <p:cNvPr id="3" name="Content Placeholder 2"/>
          <p:cNvSpPr>
            <a:spLocks noGrp="1"/>
          </p:cNvSpPr>
          <p:nvPr>
            <p:ph idx="1"/>
          </p:nvPr>
        </p:nvSpPr>
        <p:spPr>
          <a:xfrm>
            <a:off x="781050" y="1909314"/>
            <a:ext cx="4277087" cy="2083346"/>
          </a:xfrm>
        </p:spPr>
        <p:txBody>
          <a:bodyPr>
            <a:normAutofit/>
          </a:bodyPr>
          <a:lstStyle/>
          <a:p>
            <a:r>
              <a:rPr lang="en-US" sz="2400" dirty="0"/>
              <a:t>Algorithms are awesome!</a:t>
            </a:r>
          </a:p>
          <a:p>
            <a:r>
              <a:rPr lang="en-US" sz="2400" dirty="0"/>
              <a:t>Our motivating questions: </a:t>
            </a:r>
          </a:p>
          <a:p>
            <a:pPr lvl="1"/>
            <a:r>
              <a:rPr lang="en-US" sz="2000" dirty="0"/>
              <a:t>Does it work?</a:t>
            </a:r>
          </a:p>
          <a:p>
            <a:pPr lvl="1"/>
            <a:r>
              <a:rPr lang="en-US" sz="2000" dirty="0"/>
              <a:t>Is it fast?</a:t>
            </a:r>
          </a:p>
          <a:p>
            <a:pPr lvl="1"/>
            <a:r>
              <a:rPr lang="en-US" sz="2000" dirty="0"/>
              <a:t>Can I do better? </a:t>
            </a:r>
          </a:p>
        </p:txBody>
      </p:sp>
      <p:sp>
        <p:nvSpPr>
          <p:cNvPr id="4" name="Content Placeholder 2"/>
          <p:cNvSpPr txBox="1">
            <a:spLocks/>
          </p:cNvSpPr>
          <p:nvPr/>
        </p:nvSpPr>
        <p:spPr>
          <a:xfrm>
            <a:off x="781050" y="4569620"/>
            <a:ext cx="7886700" cy="17196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Divide-and-conquer</a:t>
            </a:r>
          </a:p>
          <a:p>
            <a:r>
              <a:rPr lang="en-US" sz="2400" dirty="0"/>
              <a:t>Karatsuba integer multiplication</a:t>
            </a:r>
          </a:p>
          <a:p>
            <a:r>
              <a:rPr lang="en-US" sz="2400" dirty="0"/>
              <a:t>Not-so-rigorous analysis</a:t>
            </a:r>
          </a:p>
          <a:p>
            <a:endParaRPr lang="en-US" sz="2400" dirty="0"/>
          </a:p>
        </p:txBody>
      </p:sp>
      <p:sp>
        <p:nvSpPr>
          <p:cNvPr id="5" name="TextBox 4"/>
          <p:cNvSpPr txBox="1"/>
          <p:nvPr/>
        </p:nvSpPr>
        <p:spPr>
          <a:xfrm>
            <a:off x="628650" y="1259155"/>
            <a:ext cx="2006318" cy="584775"/>
          </a:xfrm>
          <a:prstGeom prst="rect">
            <a:avLst/>
          </a:prstGeom>
          <a:noFill/>
        </p:spPr>
        <p:txBody>
          <a:bodyPr wrap="none" rtlCol="0">
            <a:spAutoFit/>
          </a:bodyPr>
          <a:lstStyle/>
          <a:p>
            <a:r>
              <a:rPr lang="en-US" sz="3200" dirty="0">
                <a:solidFill>
                  <a:schemeClr val="tx2">
                    <a:lumMod val="60000"/>
                    <a:lumOff val="40000"/>
                  </a:schemeClr>
                </a:solidFill>
              </a:rPr>
              <a:t>Philosophy</a:t>
            </a:r>
          </a:p>
        </p:txBody>
      </p:sp>
      <p:sp>
        <p:nvSpPr>
          <p:cNvPr id="6" name="TextBox 5"/>
          <p:cNvSpPr txBox="1"/>
          <p:nvPr/>
        </p:nvSpPr>
        <p:spPr>
          <a:xfrm>
            <a:off x="628650" y="3939057"/>
            <a:ext cx="3094437" cy="584775"/>
          </a:xfrm>
          <a:prstGeom prst="rect">
            <a:avLst/>
          </a:prstGeom>
          <a:noFill/>
        </p:spPr>
        <p:txBody>
          <a:bodyPr wrap="none" rtlCol="0">
            <a:spAutoFit/>
          </a:bodyPr>
          <a:lstStyle/>
          <a:p>
            <a:r>
              <a:rPr lang="en-US" sz="3200" dirty="0">
                <a:solidFill>
                  <a:schemeClr val="tx2">
                    <a:lumMod val="60000"/>
                    <a:lumOff val="40000"/>
                  </a:schemeClr>
                </a:solidFill>
              </a:rPr>
              <a:t>Technical content</a:t>
            </a:r>
          </a:p>
        </p:txBody>
      </p:sp>
      <p:pic>
        <p:nvPicPr>
          <p:cNvPr id="7" name="Picture 6">
            <a:extLst>
              <a:ext uri="{FF2B5EF4-FFF2-40B4-BE49-F238E27FC236}">
                <a16:creationId xmlns:a16="http://schemas.microsoft.com/office/drawing/2014/main" id="{65E68388-1454-D835-A801-745760A4EE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71777" y="1027602"/>
            <a:ext cx="934968" cy="1308186"/>
          </a:xfrm>
          <a:prstGeom prst="rect">
            <a:avLst/>
          </a:prstGeom>
        </p:spPr>
      </p:pic>
      <p:pic>
        <p:nvPicPr>
          <p:cNvPr id="8" name="Picture 7">
            <a:extLst>
              <a:ext uri="{FF2B5EF4-FFF2-40B4-BE49-F238E27FC236}">
                <a16:creationId xmlns:a16="http://schemas.microsoft.com/office/drawing/2014/main" id="{0612B39A-4442-05C8-738F-A5D73124EF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8805" y="819104"/>
            <a:ext cx="1433365" cy="1582593"/>
          </a:xfrm>
          <a:prstGeom prst="rect">
            <a:avLst/>
          </a:prstGeom>
        </p:spPr>
      </p:pic>
      <p:sp>
        <p:nvSpPr>
          <p:cNvPr id="9" name="TextBox 8">
            <a:extLst>
              <a:ext uri="{FF2B5EF4-FFF2-40B4-BE49-F238E27FC236}">
                <a16:creationId xmlns:a16="http://schemas.microsoft.com/office/drawing/2014/main" id="{0BDB2D77-C2E1-936C-2B8E-D5FFAF1DC4E5}"/>
              </a:ext>
            </a:extLst>
          </p:cNvPr>
          <p:cNvSpPr txBox="1"/>
          <p:nvPr/>
        </p:nvSpPr>
        <p:spPr>
          <a:xfrm>
            <a:off x="5058137" y="2328026"/>
            <a:ext cx="2118690" cy="646331"/>
          </a:xfrm>
          <a:prstGeom prst="rect">
            <a:avLst/>
          </a:prstGeom>
          <a:noFill/>
        </p:spPr>
        <p:txBody>
          <a:bodyPr wrap="square" rtlCol="0">
            <a:spAutoFit/>
          </a:bodyPr>
          <a:lstStyle/>
          <a:p>
            <a:pPr algn="ctr"/>
            <a:r>
              <a:rPr lang="en-US" dirty="0"/>
              <a:t>Plucky the pedantic penguin </a:t>
            </a:r>
          </a:p>
        </p:txBody>
      </p:sp>
      <p:pic>
        <p:nvPicPr>
          <p:cNvPr id="10" name="Picture 9">
            <a:extLst>
              <a:ext uri="{FF2B5EF4-FFF2-40B4-BE49-F238E27FC236}">
                <a16:creationId xmlns:a16="http://schemas.microsoft.com/office/drawing/2014/main" id="{FAB6065D-6F01-7C9E-CDB8-391871F5BC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622268" y="4440786"/>
            <a:ext cx="1173177" cy="1800615"/>
          </a:xfrm>
          <a:prstGeom prst="rect">
            <a:avLst/>
          </a:prstGeom>
        </p:spPr>
      </p:pic>
      <p:pic>
        <p:nvPicPr>
          <p:cNvPr id="11" name="Picture 10">
            <a:extLst>
              <a:ext uri="{FF2B5EF4-FFF2-40B4-BE49-F238E27FC236}">
                <a16:creationId xmlns:a16="http://schemas.microsoft.com/office/drawing/2014/main" id="{991D4089-0032-E423-8DCB-93CF296BA0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0084" y="4799109"/>
            <a:ext cx="1327615" cy="1298867"/>
          </a:xfrm>
          <a:prstGeom prst="rect">
            <a:avLst/>
          </a:prstGeom>
        </p:spPr>
      </p:pic>
      <p:sp>
        <p:nvSpPr>
          <p:cNvPr id="12" name="TextBox 11">
            <a:extLst>
              <a:ext uri="{FF2B5EF4-FFF2-40B4-BE49-F238E27FC236}">
                <a16:creationId xmlns:a16="http://schemas.microsoft.com/office/drawing/2014/main" id="{44BC6ECC-A09F-73EF-CA67-CCC198E5146C}"/>
              </a:ext>
            </a:extLst>
          </p:cNvPr>
          <p:cNvSpPr txBox="1"/>
          <p:nvPr/>
        </p:nvSpPr>
        <p:spPr>
          <a:xfrm>
            <a:off x="4925084" y="6109218"/>
            <a:ext cx="2396129" cy="646331"/>
          </a:xfrm>
          <a:prstGeom prst="rect">
            <a:avLst/>
          </a:prstGeom>
          <a:noFill/>
        </p:spPr>
        <p:txBody>
          <a:bodyPr wrap="square" rtlCol="0">
            <a:spAutoFit/>
          </a:bodyPr>
          <a:lstStyle/>
          <a:p>
            <a:pPr algn="ctr"/>
            <a:r>
              <a:rPr lang="en-US" dirty="0"/>
              <a:t>Ollie the </a:t>
            </a:r>
          </a:p>
          <a:p>
            <a:pPr algn="ctr"/>
            <a:r>
              <a:rPr lang="en-US" dirty="0"/>
              <a:t>over-achieving ostrich</a:t>
            </a:r>
          </a:p>
        </p:txBody>
      </p:sp>
      <p:sp>
        <p:nvSpPr>
          <p:cNvPr id="13" name="TextBox 12">
            <a:extLst>
              <a:ext uri="{FF2B5EF4-FFF2-40B4-BE49-F238E27FC236}">
                <a16:creationId xmlns:a16="http://schemas.microsoft.com/office/drawing/2014/main" id="{96A7AFCE-81FD-32E7-C958-65BC866932C3}"/>
              </a:ext>
            </a:extLst>
          </p:cNvPr>
          <p:cNvSpPr txBox="1"/>
          <p:nvPr/>
        </p:nvSpPr>
        <p:spPr>
          <a:xfrm>
            <a:off x="6506745" y="201865"/>
            <a:ext cx="895117" cy="584775"/>
          </a:xfrm>
          <a:prstGeom prst="rect">
            <a:avLst/>
          </a:prstGeom>
          <a:noFill/>
        </p:spPr>
        <p:txBody>
          <a:bodyPr wrap="none" rtlCol="0">
            <a:spAutoFit/>
          </a:bodyPr>
          <a:lstStyle/>
          <a:p>
            <a:r>
              <a:rPr lang="en-US" sz="3200" dirty="0">
                <a:solidFill>
                  <a:schemeClr val="tx2">
                    <a:lumMod val="60000"/>
                    <a:lumOff val="40000"/>
                  </a:schemeClr>
                </a:solidFill>
              </a:rPr>
              <a:t>Cast</a:t>
            </a:r>
          </a:p>
        </p:txBody>
      </p:sp>
      <p:pic>
        <p:nvPicPr>
          <p:cNvPr id="14" name="Picture 13">
            <a:extLst>
              <a:ext uri="{FF2B5EF4-FFF2-40B4-BE49-F238E27FC236}">
                <a16:creationId xmlns:a16="http://schemas.microsoft.com/office/drawing/2014/main" id="{37778393-E0E1-ADD2-EF61-3DECAE8338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22268" y="2746985"/>
            <a:ext cx="2963280" cy="1607609"/>
          </a:xfrm>
          <a:prstGeom prst="rect">
            <a:avLst/>
          </a:prstGeom>
        </p:spPr>
      </p:pic>
      <p:sp>
        <p:nvSpPr>
          <p:cNvPr id="15" name="TextBox 14">
            <a:extLst>
              <a:ext uri="{FF2B5EF4-FFF2-40B4-BE49-F238E27FC236}">
                <a16:creationId xmlns:a16="http://schemas.microsoft.com/office/drawing/2014/main" id="{F49720C6-97B9-029C-43EE-2963B02AE28D}"/>
              </a:ext>
            </a:extLst>
          </p:cNvPr>
          <p:cNvSpPr txBox="1"/>
          <p:nvPr/>
        </p:nvSpPr>
        <p:spPr>
          <a:xfrm>
            <a:off x="6208856" y="3853930"/>
            <a:ext cx="2012793" cy="646331"/>
          </a:xfrm>
          <a:prstGeom prst="rect">
            <a:avLst/>
          </a:prstGeom>
          <a:noFill/>
        </p:spPr>
        <p:txBody>
          <a:bodyPr wrap="square" rtlCol="0">
            <a:spAutoFit/>
          </a:bodyPr>
          <a:lstStyle/>
          <a:p>
            <a:pPr algn="ctr"/>
            <a:r>
              <a:rPr lang="en-US" dirty="0"/>
              <a:t>Think-Pair-Share Terrapins</a:t>
            </a:r>
          </a:p>
        </p:txBody>
      </p:sp>
      <p:sp>
        <p:nvSpPr>
          <p:cNvPr id="17" name="TextBox 16">
            <a:extLst>
              <a:ext uri="{FF2B5EF4-FFF2-40B4-BE49-F238E27FC236}">
                <a16:creationId xmlns:a16="http://schemas.microsoft.com/office/drawing/2014/main" id="{A8FA9299-9EA3-0C08-F966-93D48EACBEC1}"/>
              </a:ext>
            </a:extLst>
          </p:cNvPr>
          <p:cNvSpPr txBox="1"/>
          <p:nvPr/>
        </p:nvSpPr>
        <p:spPr>
          <a:xfrm>
            <a:off x="7089466" y="2345008"/>
            <a:ext cx="2012793" cy="646331"/>
          </a:xfrm>
          <a:prstGeom prst="rect">
            <a:avLst/>
          </a:prstGeom>
          <a:noFill/>
        </p:spPr>
        <p:txBody>
          <a:bodyPr wrap="square" rtlCol="0">
            <a:spAutoFit/>
          </a:bodyPr>
          <a:lstStyle/>
          <a:p>
            <a:pPr algn="ctr"/>
            <a:r>
              <a:rPr lang="en-US" dirty="0"/>
              <a:t>Lucky the lackadaisical lemur</a:t>
            </a:r>
          </a:p>
        </p:txBody>
      </p:sp>
      <p:sp>
        <p:nvSpPr>
          <p:cNvPr id="18" name="TextBox 17">
            <a:extLst>
              <a:ext uri="{FF2B5EF4-FFF2-40B4-BE49-F238E27FC236}">
                <a16:creationId xmlns:a16="http://schemas.microsoft.com/office/drawing/2014/main" id="{5EFCC4A7-31FD-C71A-4E41-297C501B9516}"/>
              </a:ext>
            </a:extLst>
          </p:cNvPr>
          <p:cNvSpPr txBox="1"/>
          <p:nvPr/>
        </p:nvSpPr>
        <p:spPr>
          <a:xfrm>
            <a:off x="7306775" y="6120062"/>
            <a:ext cx="1920221" cy="646331"/>
          </a:xfrm>
          <a:prstGeom prst="rect">
            <a:avLst/>
          </a:prstGeom>
          <a:noFill/>
        </p:spPr>
        <p:txBody>
          <a:bodyPr wrap="square" rtlCol="0">
            <a:spAutoFit/>
          </a:bodyPr>
          <a:lstStyle/>
          <a:p>
            <a:pPr algn="ctr"/>
            <a:r>
              <a:rPr lang="en-US" dirty="0" err="1"/>
              <a:t>Siggi</a:t>
            </a:r>
            <a:r>
              <a:rPr lang="en-US" dirty="0"/>
              <a:t> the </a:t>
            </a:r>
          </a:p>
          <a:p>
            <a:pPr algn="ctr"/>
            <a:r>
              <a:rPr lang="en-US" dirty="0"/>
              <a:t>studious stork</a:t>
            </a:r>
          </a:p>
        </p:txBody>
      </p:sp>
    </p:spTree>
    <p:extLst>
      <p:ext uri="{BB962C8B-B14F-4D97-AF65-F5344CB8AC3E}">
        <p14:creationId xmlns:p14="http://schemas.microsoft.com/office/powerpoint/2010/main" val="128233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5" grpId="0"/>
      <p:bldP spid="17" grpId="0"/>
      <p:bldP spid="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17929"/>
            <a:ext cx="8972550" cy="1325563"/>
          </a:xfrm>
        </p:spPr>
        <p:txBody>
          <a:bodyPr/>
          <a:lstStyle/>
          <a:p>
            <a:r>
              <a:rPr lang="en-US" dirty="0"/>
              <a:t>How much work in this sub-problem?</a:t>
            </a:r>
          </a:p>
        </p:txBody>
      </p:sp>
      <p:sp>
        <p:nvSpPr>
          <p:cNvPr id="4" name="Oval 3"/>
          <p:cNvSpPr/>
          <p:nvPr/>
        </p:nvSpPr>
        <p:spPr>
          <a:xfrm>
            <a:off x="1872406" y="2593637"/>
            <a:ext cx="2180087" cy="97472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n/2</a:t>
            </a:r>
            <a:r>
              <a:rPr lang="en-US" sz="2800" baseline="30000" dirty="0"/>
              <a:t>t</a:t>
            </a:r>
            <a:endParaRPr lang="en-US" sz="2800" dirty="0"/>
          </a:p>
        </p:txBody>
      </p:sp>
      <p:sp>
        <p:nvSpPr>
          <p:cNvPr id="5" name="Oval 4"/>
          <p:cNvSpPr/>
          <p:nvPr/>
        </p:nvSpPr>
        <p:spPr>
          <a:xfrm>
            <a:off x="5743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n/2</a:t>
            </a:r>
            <a:r>
              <a:rPr lang="en-US" sz="2800" baseline="30000" dirty="0"/>
              <a:t>t+1</a:t>
            </a:r>
            <a:endParaRPr lang="en-US" sz="2800" dirty="0"/>
          </a:p>
        </p:txBody>
      </p:sp>
      <p:sp>
        <p:nvSpPr>
          <p:cNvPr id="6" name="Oval 5"/>
          <p:cNvSpPr/>
          <p:nvPr/>
        </p:nvSpPr>
        <p:spPr>
          <a:xfrm>
            <a:off x="34699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n/2</a:t>
            </a:r>
            <a:r>
              <a:rPr lang="en-US" sz="2800" baseline="30000" dirty="0"/>
              <a:t>t+1</a:t>
            </a:r>
            <a:endParaRPr lang="en-US" sz="2800" dirty="0"/>
          </a:p>
        </p:txBody>
      </p:sp>
      <p:sp>
        <p:nvSpPr>
          <p:cNvPr id="8" name="TextBox 7"/>
          <p:cNvSpPr txBox="1"/>
          <p:nvPr/>
        </p:nvSpPr>
        <p:spPr>
          <a:xfrm>
            <a:off x="5162144" y="2666372"/>
            <a:ext cx="3216166" cy="830997"/>
          </a:xfrm>
          <a:prstGeom prst="rect">
            <a:avLst/>
          </a:prstGeom>
          <a:noFill/>
        </p:spPr>
        <p:txBody>
          <a:bodyPr wrap="square" rtlCol="0">
            <a:spAutoFit/>
          </a:bodyPr>
          <a:lstStyle/>
          <a:p>
            <a:r>
              <a:rPr lang="en-US" sz="2400" dirty="0">
                <a:solidFill>
                  <a:schemeClr val="accent5"/>
                </a:solidFill>
              </a:rPr>
              <a:t>Time spent MERGE-</a:t>
            </a:r>
            <a:r>
              <a:rPr lang="en-US" sz="2400" dirty="0" err="1">
                <a:solidFill>
                  <a:schemeClr val="accent5"/>
                </a:solidFill>
              </a:rPr>
              <a:t>ing</a:t>
            </a:r>
            <a:r>
              <a:rPr lang="en-US" sz="2400" dirty="0">
                <a:solidFill>
                  <a:schemeClr val="accent5"/>
                </a:solidFill>
              </a:rPr>
              <a:t> the two </a:t>
            </a:r>
            <a:r>
              <a:rPr lang="en-US" sz="2400" dirty="0" err="1">
                <a:solidFill>
                  <a:schemeClr val="accent5"/>
                </a:solidFill>
              </a:rPr>
              <a:t>subproblems</a:t>
            </a:r>
            <a:endParaRPr lang="en-US" sz="2400" dirty="0">
              <a:solidFill>
                <a:schemeClr val="accent5"/>
              </a:solidFill>
            </a:endParaRPr>
          </a:p>
        </p:txBody>
      </p:sp>
      <p:cxnSp>
        <p:nvCxnSpPr>
          <p:cNvPr id="10" name="Straight Connector 9"/>
          <p:cNvCxnSpPr>
            <a:stCxn id="4" idx="4"/>
            <a:endCxn id="6" idx="0"/>
          </p:cNvCxnSpPr>
          <p:nvPr/>
        </p:nvCxnSpPr>
        <p:spPr>
          <a:xfrm>
            <a:off x="2962450" y="3568364"/>
            <a:ext cx="1266901"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4"/>
            <a:endCxn id="5" idx="0"/>
          </p:cNvCxnSpPr>
          <p:nvPr/>
        </p:nvCxnSpPr>
        <p:spPr>
          <a:xfrm flipH="1">
            <a:off x="1333751" y="3568364"/>
            <a:ext cx="1628699"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99184" y="4780529"/>
            <a:ext cx="3216166" cy="830997"/>
          </a:xfrm>
          <a:prstGeom prst="rect">
            <a:avLst/>
          </a:prstGeom>
          <a:noFill/>
        </p:spPr>
        <p:txBody>
          <a:bodyPr wrap="square" rtlCol="0">
            <a:spAutoFit/>
          </a:bodyPr>
          <a:lstStyle/>
          <a:p>
            <a:r>
              <a:rPr lang="en-US" sz="2400" dirty="0">
                <a:solidFill>
                  <a:schemeClr val="accent4"/>
                </a:solidFill>
              </a:rPr>
              <a:t>Time spent within the two sub-problems</a:t>
            </a:r>
          </a:p>
        </p:txBody>
      </p:sp>
      <p:sp>
        <p:nvSpPr>
          <p:cNvPr id="15" name="TextBox 14"/>
          <p:cNvSpPr txBox="1"/>
          <p:nvPr/>
        </p:nvSpPr>
        <p:spPr>
          <a:xfrm>
            <a:off x="6313027" y="3720225"/>
            <a:ext cx="914400" cy="923330"/>
          </a:xfrm>
          <a:prstGeom prst="rect">
            <a:avLst/>
          </a:prstGeom>
          <a:noFill/>
        </p:spPr>
        <p:txBody>
          <a:bodyPr wrap="square" rtlCol="0">
            <a:spAutoFit/>
          </a:bodyPr>
          <a:lstStyle/>
          <a:p>
            <a:r>
              <a:rPr lang="en-US" sz="5400" b="1" dirty="0"/>
              <a:t>+</a:t>
            </a:r>
          </a:p>
        </p:txBody>
      </p:sp>
      <p:sp>
        <p:nvSpPr>
          <p:cNvPr id="16" name="Oval 15"/>
          <p:cNvSpPr/>
          <p:nvPr/>
        </p:nvSpPr>
        <p:spPr>
          <a:xfrm>
            <a:off x="4587766" y="2112579"/>
            <a:ext cx="4130565" cy="184456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08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17929"/>
            <a:ext cx="8972550" cy="1325563"/>
          </a:xfrm>
        </p:spPr>
        <p:txBody>
          <a:bodyPr/>
          <a:lstStyle/>
          <a:p>
            <a:r>
              <a:rPr lang="en-US" dirty="0"/>
              <a:t>How much work in this sub-problem?</a:t>
            </a:r>
          </a:p>
        </p:txBody>
      </p:sp>
      <p:sp>
        <p:nvSpPr>
          <p:cNvPr id="4" name="Oval 3"/>
          <p:cNvSpPr/>
          <p:nvPr/>
        </p:nvSpPr>
        <p:spPr>
          <a:xfrm>
            <a:off x="1872406" y="2593637"/>
            <a:ext cx="2180087" cy="97472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a:t>
            </a:r>
          </a:p>
        </p:txBody>
      </p:sp>
      <p:sp>
        <p:nvSpPr>
          <p:cNvPr id="5" name="Oval 4"/>
          <p:cNvSpPr/>
          <p:nvPr/>
        </p:nvSpPr>
        <p:spPr>
          <a:xfrm>
            <a:off x="5743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k/2</a:t>
            </a:r>
          </a:p>
        </p:txBody>
      </p:sp>
      <p:sp>
        <p:nvSpPr>
          <p:cNvPr id="6" name="Oval 5"/>
          <p:cNvSpPr/>
          <p:nvPr/>
        </p:nvSpPr>
        <p:spPr>
          <a:xfrm>
            <a:off x="34699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k/2</a:t>
            </a:r>
          </a:p>
        </p:txBody>
      </p:sp>
      <p:sp>
        <p:nvSpPr>
          <p:cNvPr id="8" name="TextBox 7"/>
          <p:cNvSpPr txBox="1"/>
          <p:nvPr/>
        </p:nvSpPr>
        <p:spPr>
          <a:xfrm>
            <a:off x="5162144" y="2666372"/>
            <a:ext cx="3216166" cy="830997"/>
          </a:xfrm>
          <a:prstGeom prst="rect">
            <a:avLst/>
          </a:prstGeom>
          <a:noFill/>
        </p:spPr>
        <p:txBody>
          <a:bodyPr wrap="square" rtlCol="0">
            <a:spAutoFit/>
          </a:bodyPr>
          <a:lstStyle/>
          <a:p>
            <a:r>
              <a:rPr lang="en-US" sz="2400" dirty="0">
                <a:solidFill>
                  <a:schemeClr val="accent5"/>
                </a:solidFill>
              </a:rPr>
              <a:t>Time spent MERGE-</a:t>
            </a:r>
            <a:r>
              <a:rPr lang="en-US" sz="2400" dirty="0" err="1">
                <a:solidFill>
                  <a:schemeClr val="accent5"/>
                </a:solidFill>
              </a:rPr>
              <a:t>ing</a:t>
            </a:r>
            <a:r>
              <a:rPr lang="en-US" sz="2400" dirty="0">
                <a:solidFill>
                  <a:schemeClr val="accent5"/>
                </a:solidFill>
              </a:rPr>
              <a:t> the two </a:t>
            </a:r>
            <a:r>
              <a:rPr lang="en-US" sz="2400" dirty="0" err="1">
                <a:solidFill>
                  <a:schemeClr val="accent5"/>
                </a:solidFill>
              </a:rPr>
              <a:t>subproblems</a:t>
            </a:r>
            <a:endParaRPr lang="en-US" sz="2400" dirty="0">
              <a:solidFill>
                <a:schemeClr val="accent5"/>
              </a:solidFill>
            </a:endParaRPr>
          </a:p>
        </p:txBody>
      </p:sp>
      <p:cxnSp>
        <p:nvCxnSpPr>
          <p:cNvPr id="10" name="Straight Connector 9"/>
          <p:cNvCxnSpPr>
            <a:stCxn id="4" idx="4"/>
            <a:endCxn id="6" idx="0"/>
          </p:cNvCxnSpPr>
          <p:nvPr/>
        </p:nvCxnSpPr>
        <p:spPr>
          <a:xfrm>
            <a:off x="2962450" y="3568364"/>
            <a:ext cx="1266901"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4"/>
            <a:endCxn id="5" idx="0"/>
          </p:cNvCxnSpPr>
          <p:nvPr/>
        </p:nvCxnSpPr>
        <p:spPr>
          <a:xfrm flipH="1">
            <a:off x="1333751" y="3568364"/>
            <a:ext cx="1628699"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99184" y="4780529"/>
            <a:ext cx="3216166" cy="830997"/>
          </a:xfrm>
          <a:prstGeom prst="rect">
            <a:avLst/>
          </a:prstGeom>
          <a:noFill/>
        </p:spPr>
        <p:txBody>
          <a:bodyPr wrap="square" rtlCol="0">
            <a:spAutoFit/>
          </a:bodyPr>
          <a:lstStyle/>
          <a:p>
            <a:r>
              <a:rPr lang="en-US" sz="2400" dirty="0">
                <a:solidFill>
                  <a:schemeClr val="accent4"/>
                </a:solidFill>
              </a:rPr>
              <a:t>Time spent within the two sub-problems</a:t>
            </a:r>
          </a:p>
        </p:txBody>
      </p:sp>
      <p:sp>
        <p:nvSpPr>
          <p:cNvPr id="15" name="TextBox 14"/>
          <p:cNvSpPr txBox="1"/>
          <p:nvPr/>
        </p:nvSpPr>
        <p:spPr>
          <a:xfrm>
            <a:off x="6313027" y="3720225"/>
            <a:ext cx="914400" cy="923330"/>
          </a:xfrm>
          <a:prstGeom prst="rect">
            <a:avLst/>
          </a:prstGeom>
          <a:noFill/>
        </p:spPr>
        <p:txBody>
          <a:bodyPr wrap="square" rtlCol="0">
            <a:spAutoFit/>
          </a:bodyPr>
          <a:lstStyle/>
          <a:p>
            <a:r>
              <a:rPr lang="en-US" sz="5400" b="1" dirty="0"/>
              <a:t>+</a:t>
            </a:r>
          </a:p>
        </p:txBody>
      </p:sp>
      <p:sp>
        <p:nvSpPr>
          <p:cNvPr id="16" name="Oval 15"/>
          <p:cNvSpPr/>
          <p:nvPr/>
        </p:nvSpPr>
        <p:spPr>
          <a:xfrm>
            <a:off x="4587766" y="2112579"/>
            <a:ext cx="4130565" cy="184456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0750" y="1615570"/>
            <a:ext cx="2286000" cy="461665"/>
          </a:xfrm>
          <a:prstGeom prst="rect">
            <a:avLst/>
          </a:prstGeom>
          <a:noFill/>
        </p:spPr>
        <p:txBody>
          <a:bodyPr wrap="square" rtlCol="0">
            <a:spAutoFit/>
          </a:bodyPr>
          <a:lstStyle/>
          <a:p>
            <a:r>
              <a:rPr lang="en-US" sz="2400" dirty="0">
                <a:solidFill>
                  <a:srgbClr val="DE6769"/>
                </a:solidFill>
              </a:rPr>
              <a:t>Let k=n/2</a:t>
            </a:r>
            <a:r>
              <a:rPr lang="en-US" sz="2400" baseline="30000" dirty="0">
                <a:solidFill>
                  <a:srgbClr val="DE6769"/>
                </a:solidFill>
              </a:rPr>
              <a:t>t</a:t>
            </a:r>
            <a:r>
              <a:rPr lang="mr-IN" sz="2400" dirty="0">
                <a:solidFill>
                  <a:srgbClr val="DE6769"/>
                </a:solidFill>
              </a:rPr>
              <a:t>…</a:t>
            </a:r>
            <a:endParaRPr lang="en-US" sz="2400" dirty="0">
              <a:solidFill>
                <a:srgbClr val="DE6769"/>
              </a:solidFill>
            </a:endParaRPr>
          </a:p>
        </p:txBody>
      </p:sp>
    </p:spTree>
    <p:extLst>
      <p:ext uri="{BB962C8B-B14F-4D97-AF65-F5344CB8AC3E}">
        <p14:creationId xmlns:p14="http://schemas.microsoft.com/office/powerpoint/2010/main" val="227613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641278" y="5011943"/>
            <a:ext cx="5766649" cy="705201"/>
            <a:chOff x="1573619" y="3296093"/>
            <a:chExt cx="5766649" cy="705201"/>
          </a:xfrm>
          <a:solidFill>
            <a:schemeClr val="accent6">
              <a:lumMod val="40000"/>
              <a:lumOff val="60000"/>
            </a:schemeClr>
          </a:solidFill>
        </p:grpSpPr>
        <p:sp>
          <p:nvSpPr>
            <p:cNvPr id="30" name="Rectangle 29"/>
            <p:cNvSpPr/>
            <p:nvPr/>
          </p:nvSpPr>
          <p:spPr>
            <a:xfrm>
              <a:off x="1573619"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1" name="Rectangle 30"/>
            <p:cNvSpPr/>
            <p:nvPr/>
          </p:nvSpPr>
          <p:spPr>
            <a:xfrm>
              <a:off x="230353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2" name="Rectangle 31"/>
            <p:cNvSpPr/>
            <p:nvPr/>
          </p:nvSpPr>
          <p:spPr>
            <a:xfrm>
              <a:off x="301219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3" name="Rectangle 32"/>
            <p:cNvSpPr/>
            <p:nvPr/>
          </p:nvSpPr>
          <p:spPr>
            <a:xfrm>
              <a:off x="373865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4" name="Rectangle 33"/>
            <p:cNvSpPr/>
            <p:nvPr/>
          </p:nvSpPr>
          <p:spPr>
            <a:xfrm>
              <a:off x="447002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5" name="Rectangle 34"/>
            <p:cNvSpPr/>
            <p:nvPr/>
          </p:nvSpPr>
          <p:spPr>
            <a:xfrm>
              <a:off x="517868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6" name="Rectangle 35"/>
            <p:cNvSpPr/>
            <p:nvPr/>
          </p:nvSpPr>
          <p:spPr>
            <a:xfrm>
              <a:off x="5908601"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7" name="Rectangle 36"/>
            <p:cNvSpPr/>
            <p:nvPr/>
          </p:nvSpPr>
          <p:spPr>
            <a:xfrm>
              <a:off x="6635067"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grpSp>
      <p:sp>
        <p:nvSpPr>
          <p:cNvPr id="39" name="Rectangle 38"/>
          <p:cNvSpPr/>
          <p:nvPr/>
        </p:nvSpPr>
        <p:spPr>
          <a:xfrm>
            <a:off x="16416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2" name="Title 1"/>
          <p:cNvSpPr>
            <a:spLocks noGrp="1"/>
          </p:cNvSpPr>
          <p:nvPr>
            <p:ph type="title"/>
          </p:nvPr>
        </p:nvSpPr>
        <p:spPr>
          <a:xfrm>
            <a:off x="269684" y="0"/>
            <a:ext cx="4908226" cy="1683266"/>
          </a:xfrm>
        </p:spPr>
        <p:txBody>
          <a:bodyPr>
            <a:normAutofit/>
          </a:bodyPr>
          <a:lstStyle/>
          <a:p>
            <a:r>
              <a:rPr lang="en-US" dirty="0"/>
              <a:t>How long does it take to MERGE?</a:t>
            </a:r>
          </a:p>
        </p:txBody>
      </p:sp>
      <p:sp>
        <p:nvSpPr>
          <p:cNvPr id="21" name="Rectangle 20"/>
          <p:cNvSpPr/>
          <p:nvPr/>
        </p:nvSpPr>
        <p:spPr>
          <a:xfrm>
            <a:off x="545675"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2" name="Rectangle 21"/>
          <p:cNvSpPr/>
          <p:nvPr/>
        </p:nvSpPr>
        <p:spPr>
          <a:xfrm>
            <a:off x="127559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3" name="Rectangle 22"/>
          <p:cNvSpPr/>
          <p:nvPr/>
        </p:nvSpPr>
        <p:spPr>
          <a:xfrm>
            <a:off x="1984248"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4" name="Rectangle 23"/>
          <p:cNvSpPr/>
          <p:nvPr/>
        </p:nvSpPr>
        <p:spPr>
          <a:xfrm>
            <a:off x="271071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5" name="Rectangle 24"/>
          <p:cNvSpPr/>
          <p:nvPr/>
        </p:nvSpPr>
        <p:spPr>
          <a:xfrm>
            <a:off x="5372484"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6" name="Rectangle 25"/>
          <p:cNvSpPr/>
          <p:nvPr/>
        </p:nvSpPr>
        <p:spPr>
          <a:xfrm>
            <a:off x="6081138"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7" name="Rectangle 26"/>
          <p:cNvSpPr/>
          <p:nvPr/>
        </p:nvSpPr>
        <p:spPr>
          <a:xfrm>
            <a:off x="6811057"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8" name="Rectangle 27"/>
          <p:cNvSpPr/>
          <p:nvPr/>
        </p:nvSpPr>
        <p:spPr>
          <a:xfrm>
            <a:off x="7537523"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40" name="Rectangle 39"/>
          <p:cNvSpPr/>
          <p:nvPr/>
        </p:nvSpPr>
        <p:spPr>
          <a:xfrm>
            <a:off x="237119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endParaRPr lang="en-US" sz="3200" dirty="0">
              <a:solidFill>
                <a:schemeClr val="tx1"/>
              </a:solidFill>
            </a:endParaRPr>
          </a:p>
        </p:txBody>
      </p:sp>
      <p:sp>
        <p:nvSpPr>
          <p:cNvPr id="41" name="Rectangle 40"/>
          <p:cNvSpPr/>
          <p:nvPr/>
        </p:nvSpPr>
        <p:spPr>
          <a:xfrm>
            <a:off x="307985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2" name="Rectangle 41"/>
          <p:cNvSpPr/>
          <p:nvPr/>
        </p:nvSpPr>
        <p:spPr>
          <a:xfrm>
            <a:off x="380631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43" name="Rectangle 42"/>
          <p:cNvSpPr/>
          <p:nvPr/>
        </p:nvSpPr>
        <p:spPr>
          <a:xfrm>
            <a:off x="453768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44" name="Rectangle 43"/>
          <p:cNvSpPr/>
          <p:nvPr/>
        </p:nvSpPr>
        <p:spPr>
          <a:xfrm>
            <a:off x="52463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45" name="Rectangle 44"/>
          <p:cNvSpPr/>
          <p:nvPr/>
        </p:nvSpPr>
        <p:spPr>
          <a:xfrm>
            <a:off x="5976260"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46" name="Rectangle 45"/>
          <p:cNvSpPr/>
          <p:nvPr/>
        </p:nvSpPr>
        <p:spPr>
          <a:xfrm>
            <a:off x="6702726"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sp>
        <p:nvSpPr>
          <p:cNvPr id="47" name="Triangle 46"/>
          <p:cNvSpPr/>
          <p:nvPr/>
        </p:nvSpPr>
        <p:spPr>
          <a:xfrm>
            <a:off x="7556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47"/>
          <p:cNvSpPr/>
          <p:nvPr/>
        </p:nvSpPr>
        <p:spPr>
          <a:xfrm>
            <a:off x="56324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19048" y="172865"/>
            <a:ext cx="2102738" cy="923330"/>
          </a:xfrm>
          <a:prstGeom prst="rect">
            <a:avLst/>
          </a:prstGeom>
          <a:noFill/>
        </p:spPr>
        <p:txBody>
          <a:bodyPr wrap="square" rtlCol="0">
            <a:spAutoFit/>
          </a:bodyPr>
          <a:lstStyle/>
          <a:p>
            <a:r>
              <a:rPr lang="en-US" dirty="0"/>
              <a:t>Code for the </a:t>
            </a:r>
            <a:r>
              <a:rPr lang="en-US" dirty="0">
                <a:solidFill>
                  <a:schemeClr val="accent5"/>
                </a:solidFill>
              </a:rPr>
              <a:t>MERGE</a:t>
            </a:r>
            <a:r>
              <a:rPr lang="en-US" dirty="0"/>
              <a:t> step is given in the Lecture2 notebook.</a:t>
            </a:r>
          </a:p>
        </p:txBody>
      </p:sp>
      <p:sp>
        <p:nvSpPr>
          <p:cNvPr id="38" name="TextBox 37"/>
          <p:cNvSpPr txBox="1"/>
          <p:nvPr/>
        </p:nvSpPr>
        <p:spPr>
          <a:xfrm>
            <a:off x="158666" y="5133962"/>
            <a:ext cx="1387366" cy="461665"/>
          </a:xfrm>
          <a:prstGeom prst="rect">
            <a:avLst/>
          </a:prstGeom>
          <a:noFill/>
        </p:spPr>
        <p:txBody>
          <a:bodyPr wrap="square" rtlCol="0">
            <a:spAutoFit/>
          </a:bodyPr>
          <a:lstStyle/>
          <a:p>
            <a:r>
              <a:rPr lang="en-US" sz="2400" dirty="0">
                <a:solidFill>
                  <a:schemeClr val="accent5"/>
                </a:solidFill>
              </a:rPr>
              <a:t>MERGE!</a:t>
            </a:r>
            <a:endParaRPr lang="en-US" dirty="0">
              <a:solidFill>
                <a:schemeClr val="accent5"/>
              </a:solidFill>
            </a:endParaRPr>
          </a:p>
        </p:txBody>
      </p:sp>
      <p:grpSp>
        <p:nvGrpSpPr>
          <p:cNvPr id="61" name="Group 60"/>
          <p:cNvGrpSpPr/>
          <p:nvPr/>
        </p:nvGrpSpPr>
        <p:grpSpPr>
          <a:xfrm>
            <a:off x="4591903" y="205546"/>
            <a:ext cx="2089558" cy="1272173"/>
            <a:chOff x="6278201" y="959242"/>
            <a:chExt cx="2490742" cy="1890207"/>
          </a:xfrm>
        </p:grpSpPr>
        <p:sp>
          <p:nvSpPr>
            <p:cNvPr id="54" name="Oval 53"/>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55" name="Oval 54"/>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56" name="Oval 55"/>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57" name="Straight Connector 56"/>
            <p:cNvCxnSpPr>
              <a:endCxn id="54"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4"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6365251" y="2367668"/>
            <a:ext cx="964202" cy="584775"/>
          </a:xfrm>
          <a:prstGeom prst="rect">
            <a:avLst/>
          </a:prstGeom>
          <a:noFill/>
        </p:spPr>
        <p:txBody>
          <a:bodyPr wrap="square" rtlCol="0">
            <a:spAutoFit/>
          </a:bodyPr>
          <a:lstStyle/>
          <a:p>
            <a:r>
              <a:rPr lang="en-US" sz="3200" dirty="0"/>
              <a:t>k/2</a:t>
            </a:r>
          </a:p>
        </p:txBody>
      </p:sp>
      <p:sp>
        <p:nvSpPr>
          <p:cNvPr id="63" name="TextBox 62"/>
          <p:cNvSpPr txBox="1"/>
          <p:nvPr/>
        </p:nvSpPr>
        <p:spPr>
          <a:xfrm>
            <a:off x="1511777" y="2409433"/>
            <a:ext cx="964202" cy="584775"/>
          </a:xfrm>
          <a:prstGeom prst="rect">
            <a:avLst/>
          </a:prstGeom>
          <a:noFill/>
        </p:spPr>
        <p:txBody>
          <a:bodyPr wrap="square" rtlCol="0">
            <a:spAutoFit/>
          </a:bodyPr>
          <a:lstStyle/>
          <a:p>
            <a:r>
              <a:rPr lang="en-US" sz="3200" dirty="0"/>
              <a:t>k/2</a:t>
            </a:r>
          </a:p>
        </p:txBody>
      </p:sp>
      <p:sp>
        <p:nvSpPr>
          <p:cNvPr id="64" name="TextBox 63"/>
          <p:cNvSpPr txBox="1"/>
          <p:nvPr/>
        </p:nvSpPr>
        <p:spPr>
          <a:xfrm>
            <a:off x="4365502" y="6163233"/>
            <a:ext cx="964202" cy="584775"/>
          </a:xfrm>
          <a:prstGeom prst="rect">
            <a:avLst/>
          </a:prstGeom>
          <a:noFill/>
        </p:spPr>
        <p:txBody>
          <a:bodyPr wrap="square" rtlCol="0">
            <a:spAutoFit/>
          </a:bodyPr>
          <a:lstStyle/>
          <a:p>
            <a:r>
              <a:rPr lang="en-US" sz="3200"/>
              <a:t>k</a:t>
            </a:r>
            <a:endParaRPr lang="en-US" sz="3200" dirty="0"/>
          </a:p>
        </p:txBody>
      </p:sp>
      <p:sp>
        <p:nvSpPr>
          <p:cNvPr id="65" name="Right Brace 64"/>
          <p:cNvSpPr/>
          <p:nvPr/>
        </p:nvSpPr>
        <p:spPr>
          <a:xfrm rot="16200000">
            <a:off x="6575381" y="1659771"/>
            <a:ext cx="471352" cy="29130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ight Brace 65"/>
          <p:cNvSpPr/>
          <p:nvPr/>
        </p:nvSpPr>
        <p:spPr>
          <a:xfrm rot="16200000">
            <a:off x="1747797" y="1731609"/>
            <a:ext cx="471352" cy="29130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ight Brace 66"/>
          <p:cNvSpPr/>
          <p:nvPr/>
        </p:nvSpPr>
        <p:spPr>
          <a:xfrm rot="16200000" flipH="1">
            <a:off x="4245355" y="3099991"/>
            <a:ext cx="519646" cy="576542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97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3000" fill="hold" grpId="4" nodeType="clickEffect">
                                  <p:stCondLst>
                                    <p:cond delay="0"/>
                                  </p:stCondLst>
                                  <p:childTnLst>
                                    <p:anim calcmode="discrete" valueType="str">
                                      <p:cBhvr>
                                        <p:cTn id="6"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8.33333E-7 -3.7037E-7 L 0.07483 0.00301 " pathEditMode="relative" rAng="0" ptsTypes="AA">
                                      <p:cBhvr>
                                        <p:cTn id="18" dur="1000" fill="hold"/>
                                        <p:tgtEl>
                                          <p:spTgt spid="48"/>
                                        </p:tgtEl>
                                        <p:attrNameLst>
                                          <p:attrName>ppt_x</p:attrName>
                                          <p:attrName>ppt_y</p:attrName>
                                        </p:attrNameLst>
                                      </p:cBhvr>
                                      <p:rCtr x="3733" y="139"/>
                                    </p:animMotion>
                                  </p:childTnLst>
                                </p:cTn>
                              </p:par>
                            </p:childTnLst>
                          </p:cTn>
                        </p:par>
                      </p:childTnLst>
                    </p:cTn>
                  </p:par>
                  <p:par>
                    <p:cTn id="19" fill="hold">
                      <p:stCondLst>
                        <p:cond delay="indefinite"/>
                      </p:stCondLst>
                      <p:childTnLst>
                        <p:par>
                          <p:cTn id="20" fill="hold">
                            <p:stCondLst>
                              <p:cond delay="0"/>
                            </p:stCondLst>
                            <p:childTnLst>
                              <p:par>
                                <p:cTn id="21" presetID="35" presetClass="emph" presetSubtype="0" repeatCount="3000" fill="hold" grpId="5" nodeType="clickEffect">
                                  <p:stCondLst>
                                    <p:cond delay="0"/>
                                  </p:stCondLst>
                                  <p:childTnLst>
                                    <p:anim calcmode="discrete" valueType="str">
                                      <p:cBhvr>
                                        <p:cTn id="22"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0.07483 0.00301 L 0.14705 0.00301 " pathEditMode="relative" rAng="0" ptsTypes="AA">
                                      <p:cBhvr>
                                        <p:cTn id="30" dur="1000" fill="hold"/>
                                        <p:tgtEl>
                                          <p:spTgt spid="48"/>
                                        </p:tgtEl>
                                        <p:attrNameLst>
                                          <p:attrName>ppt_x</p:attrName>
                                          <p:attrName>ppt_y</p:attrName>
                                        </p:attrNameLst>
                                      </p:cBhvr>
                                      <p:rCtr x="3611" y="0"/>
                                    </p:animMotion>
                                  </p:childTnLst>
                                </p:cTn>
                              </p:par>
                            </p:childTnLst>
                          </p:cTn>
                        </p:par>
                      </p:childTnLst>
                    </p:cTn>
                  </p:par>
                  <p:par>
                    <p:cTn id="31" fill="hold">
                      <p:stCondLst>
                        <p:cond delay="indefinite"/>
                      </p:stCondLst>
                      <p:childTnLst>
                        <p:par>
                          <p:cTn id="32" fill="hold">
                            <p:stCondLst>
                              <p:cond delay="0"/>
                            </p:stCondLst>
                            <p:childTnLst>
                              <p:par>
                                <p:cTn id="33" presetID="35" presetClass="emph" presetSubtype="0" repeatCount="3000" fill="hold" grpId="4" nodeType="clickEffect">
                                  <p:stCondLst>
                                    <p:cond delay="0"/>
                                  </p:stCondLst>
                                  <p:childTnLst>
                                    <p:anim calcmode="discrete" valueType="str">
                                      <p:cBhvr>
                                        <p:cTn id="34"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4.16667E-6 -3.7037E-7 L 0.08211 0.01042 " pathEditMode="relative" rAng="0" ptsTypes="AA">
                                      <p:cBhvr>
                                        <p:cTn id="42" dur="500" fill="hold"/>
                                        <p:tgtEl>
                                          <p:spTgt spid="47"/>
                                        </p:tgtEl>
                                        <p:attrNameLst>
                                          <p:attrName>ppt_x</p:attrName>
                                          <p:attrName>ppt_y</p:attrName>
                                        </p:attrNameLst>
                                      </p:cBhvr>
                                      <p:rCtr x="4097" y="509"/>
                                    </p:animMotion>
                                  </p:childTnLst>
                                </p:cTn>
                              </p:par>
                            </p:childTnLst>
                          </p:cTn>
                        </p:par>
                      </p:childTnLst>
                    </p:cTn>
                  </p:par>
                  <p:par>
                    <p:cTn id="43" fill="hold">
                      <p:stCondLst>
                        <p:cond delay="indefinite"/>
                      </p:stCondLst>
                      <p:childTnLst>
                        <p:par>
                          <p:cTn id="44" fill="hold">
                            <p:stCondLst>
                              <p:cond delay="0"/>
                            </p:stCondLst>
                            <p:childTnLst>
                              <p:par>
                                <p:cTn id="45" presetID="35" presetClass="emph" presetSubtype="0" repeatCount="3000" fill="hold" grpId="5" nodeType="clickEffect">
                                  <p:stCondLst>
                                    <p:cond delay="0"/>
                                  </p:stCondLst>
                                  <p:childTnLst>
                                    <p:anim calcmode="discrete" valueType="str">
                                      <p:cBhvr>
                                        <p:cTn id="46"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2" nodeType="clickEffect">
                                  <p:stCondLst>
                                    <p:cond delay="0"/>
                                  </p:stCondLst>
                                  <p:childTnLst>
                                    <p:animMotion origin="layout" path="M 0.08211 0.01042 L 0.1592 0.01042 " pathEditMode="relative" rAng="0" ptsTypes="AA">
                                      <p:cBhvr>
                                        <p:cTn id="54" dur="500" fill="hold"/>
                                        <p:tgtEl>
                                          <p:spTgt spid="47"/>
                                        </p:tgtEl>
                                        <p:attrNameLst>
                                          <p:attrName>ppt_x</p:attrName>
                                          <p:attrName>ppt_y</p:attrName>
                                        </p:attrNameLst>
                                      </p:cBhvr>
                                      <p:rCtr x="3854" y="0"/>
                                    </p:animMotion>
                                  </p:childTnLst>
                                </p:cTn>
                              </p:par>
                            </p:childTnLst>
                          </p:cTn>
                        </p:par>
                      </p:childTnLst>
                    </p:cTn>
                  </p:par>
                  <p:par>
                    <p:cTn id="55" fill="hold">
                      <p:stCondLst>
                        <p:cond delay="indefinite"/>
                      </p:stCondLst>
                      <p:childTnLst>
                        <p:par>
                          <p:cTn id="56" fill="hold">
                            <p:stCondLst>
                              <p:cond delay="0"/>
                            </p:stCondLst>
                            <p:childTnLst>
                              <p:par>
                                <p:cTn id="57" presetID="35" presetClass="emph" presetSubtype="0" repeatCount="3000" fill="hold" grpId="6" nodeType="clickEffect">
                                  <p:stCondLst>
                                    <p:cond delay="0"/>
                                  </p:stCondLst>
                                  <p:childTnLst>
                                    <p:anim calcmode="discrete" valueType="str">
                                      <p:cBhvr>
                                        <p:cTn id="58"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3" nodeType="clickEffect">
                                  <p:stCondLst>
                                    <p:cond delay="0"/>
                                  </p:stCondLst>
                                  <p:childTnLst>
                                    <p:animMotion origin="layout" path="M 0.14705 0.00301 L 0.2276 0.00301 " pathEditMode="relative" rAng="0" ptsTypes="AA">
                                      <p:cBhvr>
                                        <p:cTn id="66" dur="500" fill="hold"/>
                                        <p:tgtEl>
                                          <p:spTgt spid="48"/>
                                        </p:tgtEl>
                                        <p:attrNameLst>
                                          <p:attrName>ppt_x</p:attrName>
                                          <p:attrName>ppt_y</p:attrName>
                                        </p:attrNameLst>
                                      </p:cBhvr>
                                      <p:rCtr x="4028" y="0"/>
                                    </p:animMotion>
                                  </p:childTnLst>
                                </p:cTn>
                              </p:par>
                            </p:childTnLst>
                          </p:cTn>
                        </p:par>
                      </p:childTnLst>
                    </p:cTn>
                  </p:par>
                  <p:par>
                    <p:cTn id="67" fill="hold">
                      <p:stCondLst>
                        <p:cond delay="indefinite"/>
                      </p:stCondLst>
                      <p:childTnLst>
                        <p:par>
                          <p:cTn id="68" fill="hold">
                            <p:stCondLst>
                              <p:cond delay="0"/>
                            </p:stCondLst>
                            <p:childTnLst>
                              <p:par>
                                <p:cTn id="69" presetID="35" presetClass="emph" presetSubtype="0" repeatCount="3000" fill="hold" grpId="6" nodeType="clickEffect">
                                  <p:stCondLst>
                                    <p:cond delay="0"/>
                                  </p:stCondLst>
                                  <p:childTnLst>
                                    <p:anim calcmode="discrete" valueType="str">
                                      <p:cBhvr>
                                        <p:cTn id="70"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3" nodeType="clickEffect">
                                  <p:stCondLst>
                                    <p:cond delay="0"/>
                                  </p:stCondLst>
                                  <p:childTnLst>
                                    <p:animMotion origin="layout" path="M 0.1592 0.01042 L 0.23906 0.01042 " pathEditMode="relative" rAng="0" ptsTypes="AA">
                                      <p:cBhvr>
                                        <p:cTn id="78" dur="500" fill="hold"/>
                                        <p:tgtEl>
                                          <p:spTgt spid="47"/>
                                        </p:tgtEl>
                                        <p:attrNameLst>
                                          <p:attrName>ppt_x</p:attrName>
                                          <p:attrName>ppt_y</p:attrName>
                                        </p:attrNameLst>
                                      </p:cBhvr>
                                      <p:rCtr x="3993" y="0"/>
                                    </p:animMotion>
                                  </p:childTnLst>
                                </p:cTn>
                              </p:par>
                            </p:childTnLst>
                          </p:cTn>
                        </p:par>
                      </p:childTnLst>
                    </p:cTn>
                  </p:par>
                  <p:par>
                    <p:cTn id="79" fill="hold">
                      <p:stCondLst>
                        <p:cond delay="indefinite"/>
                      </p:stCondLst>
                      <p:childTnLst>
                        <p:par>
                          <p:cTn id="80" fill="hold">
                            <p:stCondLst>
                              <p:cond delay="0"/>
                            </p:stCondLst>
                            <p:childTnLst>
                              <p:par>
                                <p:cTn id="81" presetID="35" presetClass="emph" presetSubtype="0" repeatCount="3000" fill="hold" grpId="7" nodeType="clickEffect">
                                  <p:stCondLst>
                                    <p:cond delay="0"/>
                                  </p:stCondLst>
                                  <p:childTnLst>
                                    <p:anim calcmode="discrete" valueType="str">
                                      <p:cBhvr>
                                        <p:cTn id="82"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5" presetClass="emph" presetSubtype="0" repeatCount="3000" fill="hold" grpId="7" nodeType="clickEffect">
                                  <p:stCondLst>
                                    <p:cond delay="0"/>
                                  </p:stCondLst>
                                  <p:childTnLst>
                                    <p:anim calcmode="discrete" valueType="str">
                                      <p:cBhvr>
                                        <p:cTn id="90"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allAtOnce" animBg="1"/>
      <p:bldP spid="40" grpId="0" animBg="1"/>
      <p:bldP spid="41" grpId="0" animBg="1"/>
      <p:bldP spid="42" grpId="0" animBg="1"/>
      <p:bldP spid="43" grpId="0" animBg="1"/>
      <p:bldP spid="44" grpId="0" animBg="1"/>
      <p:bldP spid="45" grpId="0" animBg="1"/>
      <p:bldP spid="46" grpId="0" animBg="1"/>
      <p:bldP spid="47" grpId="1" animBg="1"/>
      <p:bldP spid="47" grpId="2" animBg="1"/>
      <p:bldP spid="47" grpId="3" animBg="1"/>
      <p:bldP spid="47" grpId="4" animBg="1"/>
      <p:bldP spid="47" grpId="5" animBg="1"/>
      <p:bldP spid="47" grpId="6" animBg="1"/>
      <p:bldP spid="47" grpId="7" animBg="1"/>
      <p:bldP spid="48" grpId="1" animBg="1"/>
      <p:bldP spid="48" grpId="2" animBg="1"/>
      <p:bldP spid="48" grpId="3" animBg="1"/>
      <p:bldP spid="48" grpId="4" animBg="1"/>
      <p:bldP spid="48" grpId="5" animBg="1"/>
      <p:bldP spid="48" grpId="6" animBg="1"/>
      <p:bldP spid="48" grpId="7"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84" y="0"/>
            <a:ext cx="4908226" cy="1683266"/>
          </a:xfrm>
        </p:spPr>
        <p:txBody>
          <a:bodyPr>
            <a:normAutofit/>
          </a:bodyPr>
          <a:lstStyle/>
          <a:p>
            <a:r>
              <a:rPr lang="en-US" dirty="0"/>
              <a:t>How long does it take to MERGE?</a:t>
            </a:r>
          </a:p>
        </p:txBody>
      </p:sp>
      <p:sp>
        <p:nvSpPr>
          <p:cNvPr id="3" name="TextBox 2"/>
          <p:cNvSpPr txBox="1"/>
          <p:nvPr/>
        </p:nvSpPr>
        <p:spPr>
          <a:xfrm>
            <a:off x="6819048" y="172865"/>
            <a:ext cx="2102738" cy="923330"/>
          </a:xfrm>
          <a:prstGeom prst="rect">
            <a:avLst/>
          </a:prstGeom>
          <a:noFill/>
        </p:spPr>
        <p:txBody>
          <a:bodyPr wrap="square" rtlCol="0">
            <a:spAutoFit/>
          </a:bodyPr>
          <a:lstStyle/>
          <a:p>
            <a:r>
              <a:rPr lang="en-US" dirty="0"/>
              <a:t>Code for the </a:t>
            </a:r>
            <a:r>
              <a:rPr lang="en-US" dirty="0">
                <a:solidFill>
                  <a:schemeClr val="accent5"/>
                </a:solidFill>
              </a:rPr>
              <a:t>MERGE</a:t>
            </a:r>
            <a:r>
              <a:rPr lang="en-US" dirty="0"/>
              <a:t> step is given in the Lecture2 notebook.</a:t>
            </a:r>
          </a:p>
        </p:txBody>
      </p:sp>
      <p:grpSp>
        <p:nvGrpSpPr>
          <p:cNvPr id="61" name="Group 60"/>
          <p:cNvGrpSpPr/>
          <p:nvPr/>
        </p:nvGrpSpPr>
        <p:grpSpPr>
          <a:xfrm>
            <a:off x="4591903" y="205546"/>
            <a:ext cx="2089558" cy="1272173"/>
            <a:chOff x="6278201" y="959242"/>
            <a:chExt cx="2490742" cy="1890207"/>
          </a:xfrm>
        </p:grpSpPr>
        <p:sp>
          <p:nvSpPr>
            <p:cNvPr id="54" name="Oval 53"/>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55" name="Oval 54"/>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56" name="Oval 55"/>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57" name="Straight Connector 56"/>
            <p:cNvCxnSpPr>
              <a:endCxn id="54"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4"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233C507A-1973-6C49-8E76-0A5131C2A7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9801" y="3595820"/>
            <a:ext cx="4522946" cy="1709013"/>
          </a:xfrm>
          <a:prstGeom prst="rect">
            <a:avLst/>
          </a:prstGeom>
        </p:spPr>
      </p:pic>
      <p:sp>
        <p:nvSpPr>
          <p:cNvPr id="5" name="TextBox 4">
            <a:extLst>
              <a:ext uri="{FF2B5EF4-FFF2-40B4-BE49-F238E27FC236}">
                <a16:creationId xmlns:a16="http://schemas.microsoft.com/office/drawing/2014/main" id="{0B71C3DD-344A-F847-A35F-FF62FC9BDC85}"/>
              </a:ext>
            </a:extLst>
          </p:cNvPr>
          <p:cNvSpPr txBox="1"/>
          <p:nvPr/>
        </p:nvSpPr>
        <p:spPr>
          <a:xfrm>
            <a:off x="161083" y="5218335"/>
            <a:ext cx="6474941" cy="369332"/>
          </a:xfrm>
          <a:prstGeom prst="rect">
            <a:avLst/>
          </a:prstGeom>
          <a:noFill/>
        </p:spPr>
        <p:txBody>
          <a:bodyPr wrap="square" rtlCol="0">
            <a:spAutoFit/>
          </a:bodyPr>
          <a:lstStyle/>
          <a:p>
            <a:pPr algn="ctr"/>
            <a:r>
              <a:rPr lang="en-US" dirty="0"/>
              <a:t>Think-Pair-Share Terrapins (if time)</a:t>
            </a:r>
          </a:p>
        </p:txBody>
      </p:sp>
      <p:sp>
        <p:nvSpPr>
          <p:cNvPr id="49" name="TextBox 48">
            <a:extLst>
              <a:ext uri="{FF2B5EF4-FFF2-40B4-BE49-F238E27FC236}">
                <a16:creationId xmlns:a16="http://schemas.microsoft.com/office/drawing/2014/main" id="{D27A13A3-9434-1C41-ABCA-F1477C901E1F}"/>
              </a:ext>
            </a:extLst>
          </p:cNvPr>
          <p:cNvSpPr txBox="1"/>
          <p:nvPr/>
        </p:nvSpPr>
        <p:spPr>
          <a:xfrm>
            <a:off x="3398553" y="2377045"/>
            <a:ext cx="5418673" cy="830997"/>
          </a:xfrm>
          <a:prstGeom prst="rect">
            <a:avLst/>
          </a:prstGeom>
          <a:noFill/>
        </p:spPr>
        <p:txBody>
          <a:bodyPr wrap="square" rtlCol="0">
            <a:spAutoFit/>
          </a:bodyPr>
          <a:lstStyle/>
          <a:p>
            <a:pPr algn="ctr"/>
            <a:r>
              <a:rPr lang="en-US" sz="2400" dirty="0"/>
              <a:t>How long does it take to run MERGE on two lists of size k/2?</a:t>
            </a:r>
          </a:p>
        </p:txBody>
      </p:sp>
      <p:cxnSp>
        <p:nvCxnSpPr>
          <p:cNvPr id="50" name="Straight Connector 49">
            <a:extLst>
              <a:ext uri="{FF2B5EF4-FFF2-40B4-BE49-F238E27FC236}">
                <a16:creationId xmlns:a16="http://schemas.microsoft.com/office/drawing/2014/main" id="{12720D80-EFB5-0F4E-9A7E-FFDC00F3B8E9}"/>
              </a:ext>
            </a:extLst>
          </p:cNvPr>
          <p:cNvCxnSpPr>
            <a:cxnSpLocks/>
          </p:cNvCxnSpPr>
          <p:nvPr/>
        </p:nvCxnSpPr>
        <p:spPr>
          <a:xfrm flipH="1">
            <a:off x="3398553" y="3246469"/>
            <a:ext cx="653842" cy="673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54A2F25-AF0F-9E44-8099-10585A5BC3BA}"/>
              </a:ext>
            </a:extLst>
          </p:cNvPr>
          <p:cNvSpPr txBox="1"/>
          <p:nvPr/>
        </p:nvSpPr>
        <p:spPr>
          <a:xfrm>
            <a:off x="1237824" y="6121702"/>
            <a:ext cx="7500415" cy="400110"/>
          </a:xfrm>
          <a:prstGeom prst="rect">
            <a:avLst/>
          </a:prstGeom>
          <a:noFill/>
        </p:spPr>
        <p:txBody>
          <a:bodyPr wrap="square" rtlCol="0">
            <a:spAutoFit/>
          </a:bodyPr>
          <a:lstStyle/>
          <a:p>
            <a:r>
              <a:rPr lang="en-US" sz="2000" dirty="0">
                <a:solidFill>
                  <a:schemeClr val="accent4"/>
                </a:solidFill>
              </a:rPr>
              <a:t>Answer: It takes time O(k), since we just walk across the list once.</a:t>
            </a:r>
          </a:p>
        </p:txBody>
      </p:sp>
    </p:spTree>
    <p:extLst>
      <p:ext uri="{BB962C8B-B14F-4D97-AF65-F5344CB8AC3E}">
        <p14:creationId xmlns:p14="http://schemas.microsoft.com/office/powerpoint/2010/main" val="149402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76" y="206343"/>
            <a:ext cx="3273694" cy="700703"/>
          </a:xfrm>
        </p:spPr>
        <p:txBody>
          <a:bodyPr>
            <a:normAutofit fontScale="90000"/>
          </a:bodyPr>
          <a:lstStyle/>
          <a:p>
            <a:r>
              <a:rPr lang="en-US" dirty="0"/>
              <a:t>Recursion tree</a:t>
            </a:r>
          </a:p>
        </p:txBody>
      </p:sp>
      <p:sp>
        <p:nvSpPr>
          <p:cNvPr id="5" name="Oval 4"/>
          <p:cNvSpPr/>
          <p:nvPr/>
        </p:nvSpPr>
        <p:spPr>
          <a:xfrm>
            <a:off x="1207194" y="12763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8" name="Oval 7"/>
          <p:cNvSpPr/>
          <p:nvPr/>
        </p:nvSpPr>
        <p:spPr>
          <a:xfrm>
            <a:off x="2196946" y="21979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9" name="Oval 8"/>
          <p:cNvSpPr/>
          <p:nvPr/>
        </p:nvSpPr>
        <p:spPr>
          <a:xfrm>
            <a:off x="683636" y="21979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1" name="Oval 10"/>
          <p:cNvSpPr/>
          <p:nvPr/>
        </p:nvSpPr>
        <p:spPr>
          <a:xfrm>
            <a:off x="3141935" y="29526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18" name="Oval 17"/>
          <p:cNvSpPr/>
          <p:nvPr/>
        </p:nvSpPr>
        <p:spPr>
          <a:xfrm>
            <a:off x="3470236"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082301"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extBox 31"/>
          <p:cNvSpPr txBox="1"/>
          <p:nvPr/>
        </p:nvSpPr>
        <p:spPr>
          <a:xfrm>
            <a:off x="64013" y="6324141"/>
            <a:ext cx="1075551" cy="461665"/>
          </a:xfrm>
          <a:prstGeom prst="rect">
            <a:avLst/>
          </a:prstGeom>
          <a:noFill/>
        </p:spPr>
        <p:txBody>
          <a:bodyPr wrap="none" rtlCol="0">
            <a:spAutoFit/>
          </a:bodyPr>
          <a:lstStyle/>
          <a:p>
            <a:r>
              <a:rPr lang="en-US" sz="2400" dirty="0"/>
              <a:t>(Size 1)</a:t>
            </a:r>
          </a:p>
        </p:txBody>
      </p:sp>
      <p:sp>
        <p:nvSpPr>
          <p:cNvPr id="34" name="TextBox 33"/>
          <p:cNvSpPr txBox="1"/>
          <p:nvPr/>
        </p:nvSpPr>
        <p:spPr>
          <a:xfrm>
            <a:off x="1877170" y="4939726"/>
            <a:ext cx="517375" cy="707886"/>
          </a:xfrm>
          <a:prstGeom prst="rect">
            <a:avLst/>
          </a:prstGeom>
          <a:noFill/>
        </p:spPr>
        <p:txBody>
          <a:bodyPr wrap="square" rtlCol="0">
            <a:spAutoFit/>
          </a:bodyPr>
          <a:lstStyle/>
          <a:p>
            <a:r>
              <a:rPr lang="mr-IN" sz="4000" dirty="0"/>
              <a:t>…</a:t>
            </a:r>
            <a:endParaRPr lang="en-US" sz="4000" dirty="0"/>
          </a:p>
        </p:txBody>
      </p:sp>
      <p:sp>
        <p:nvSpPr>
          <p:cNvPr id="35" name="Oval 34"/>
          <p:cNvSpPr/>
          <p:nvPr/>
        </p:nvSpPr>
        <p:spPr>
          <a:xfrm>
            <a:off x="2076222" y="29851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6" name="Oval 35"/>
          <p:cNvSpPr/>
          <p:nvPr/>
        </p:nvSpPr>
        <p:spPr>
          <a:xfrm>
            <a:off x="988437"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7" name="Oval 36"/>
          <p:cNvSpPr/>
          <p:nvPr/>
        </p:nvSpPr>
        <p:spPr>
          <a:xfrm>
            <a:off x="-38530"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9" name="Oval 38"/>
          <p:cNvSpPr/>
          <p:nvPr/>
        </p:nvSpPr>
        <p:spPr>
          <a:xfrm>
            <a:off x="3463891" y="4477941"/>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8" name="Oval 37"/>
          <p:cNvSpPr/>
          <p:nvPr/>
        </p:nvSpPr>
        <p:spPr>
          <a:xfrm>
            <a:off x="2679467"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0" name="Oval 39"/>
          <p:cNvSpPr/>
          <p:nvPr/>
        </p:nvSpPr>
        <p:spPr>
          <a:xfrm>
            <a:off x="1961745"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1" name="Oval 40"/>
          <p:cNvSpPr/>
          <p:nvPr/>
        </p:nvSpPr>
        <p:spPr>
          <a:xfrm>
            <a:off x="1234438" y="4497132"/>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2" name="Oval 41"/>
          <p:cNvSpPr/>
          <p:nvPr/>
        </p:nvSpPr>
        <p:spPr>
          <a:xfrm>
            <a:off x="459001" y="4516087"/>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3" name="Oval 42"/>
          <p:cNvSpPr/>
          <p:nvPr/>
        </p:nvSpPr>
        <p:spPr>
          <a:xfrm>
            <a:off x="-246154" y="454341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5" name="TextBox 44"/>
          <p:cNvSpPr txBox="1"/>
          <p:nvPr/>
        </p:nvSpPr>
        <p:spPr>
          <a:xfrm>
            <a:off x="1731393" y="3362716"/>
            <a:ext cx="517375" cy="707886"/>
          </a:xfrm>
          <a:prstGeom prst="rect">
            <a:avLst/>
          </a:prstGeom>
          <a:noFill/>
        </p:spPr>
        <p:txBody>
          <a:bodyPr wrap="square" rtlCol="0">
            <a:spAutoFit/>
          </a:bodyPr>
          <a:lstStyle/>
          <a:p>
            <a:r>
              <a:rPr lang="mr-IN" sz="4000" dirty="0"/>
              <a:t>…</a:t>
            </a:r>
            <a:endParaRPr lang="en-US" sz="4000" dirty="0"/>
          </a:p>
        </p:txBody>
      </p:sp>
      <p:grpSp>
        <p:nvGrpSpPr>
          <p:cNvPr id="75" name="Group 74">
            <a:extLst>
              <a:ext uri="{FF2B5EF4-FFF2-40B4-BE49-F238E27FC236}">
                <a16:creationId xmlns:a16="http://schemas.microsoft.com/office/drawing/2014/main" id="{BE906E08-16F8-6448-8426-EEF70F8050F1}"/>
              </a:ext>
            </a:extLst>
          </p:cNvPr>
          <p:cNvGrpSpPr/>
          <p:nvPr/>
        </p:nvGrpSpPr>
        <p:grpSpPr>
          <a:xfrm>
            <a:off x="6493557" y="5369621"/>
            <a:ext cx="2089558" cy="1272173"/>
            <a:chOff x="6278201" y="959242"/>
            <a:chExt cx="2490742" cy="1890207"/>
          </a:xfrm>
        </p:grpSpPr>
        <p:sp>
          <p:nvSpPr>
            <p:cNvPr id="76" name="Oval 75">
              <a:extLst>
                <a:ext uri="{FF2B5EF4-FFF2-40B4-BE49-F238E27FC236}">
                  <a16:creationId xmlns:a16="http://schemas.microsoft.com/office/drawing/2014/main" id="{88A407DE-4549-1F4A-8DEB-1D64710D088E}"/>
                </a:ext>
              </a:extLst>
            </p:cNvPr>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77" name="Oval 76">
              <a:extLst>
                <a:ext uri="{FF2B5EF4-FFF2-40B4-BE49-F238E27FC236}">
                  <a16:creationId xmlns:a16="http://schemas.microsoft.com/office/drawing/2014/main" id="{E29F92EF-5103-DB41-863C-22333C29C79B}"/>
                </a:ext>
              </a:extLst>
            </p:cNvPr>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78" name="Oval 77">
              <a:extLst>
                <a:ext uri="{FF2B5EF4-FFF2-40B4-BE49-F238E27FC236}">
                  <a16:creationId xmlns:a16="http://schemas.microsoft.com/office/drawing/2014/main" id="{957C9E44-3CAA-024A-B045-0A21D4002E18}"/>
                </a:ext>
              </a:extLst>
            </p:cNvPr>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79" name="Straight Connector 78">
              <a:extLst>
                <a:ext uri="{FF2B5EF4-FFF2-40B4-BE49-F238E27FC236}">
                  <a16:creationId xmlns:a16="http://schemas.microsoft.com/office/drawing/2014/main" id="{86230225-DC5C-A04A-966C-280F25C70B3E}"/>
                </a:ext>
              </a:extLst>
            </p:cNvPr>
            <p:cNvCxnSpPr>
              <a:endCxn id="76"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607744A-A07A-484E-B798-EACBABB4F9C5}"/>
                </a:ext>
              </a:extLst>
            </p:cNvPr>
            <p:cNvCxnSpPr>
              <a:endCxn id="76"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74872BB0-7C45-9C43-BEDF-027A58B09092}"/>
              </a:ext>
            </a:extLst>
          </p:cNvPr>
          <p:cNvSpPr txBox="1"/>
          <p:nvPr/>
        </p:nvSpPr>
        <p:spPr>
          <a:xfrm>
            <a:off x="6374612" y="4633676"/>
            <a:ext cx="2584037" cy="646331"/>
          </a:xfrm>
          <a:prstGeom prst="rect">
            <a:avLst/>
          </a:prstGeom>
          <a:noFill/>
        </p:spPr>
        <p:txBody>
          <a:bodyPr wrap="square" rtlCol="0">
            <a:spAutoFit/>
          </a:bodyPr>
          <a:lstStyle/>
          <a:p>
            <a:r>
              <a:rPr lang="en-US" dirty="0"/>
              <a:t>There are O(k) operations done at this node.  </a:t>
            </a:r>
          </a:p>
        </p:txBody>
      </p:sp>
      <p:sp>
        <p:nvSpPr>
          <p:cNvPr id="33" name="Rectangle 32">
            <a:extLst>
              <a:ext uri="{FF2B5EF4-FFF2-40B4-BE49-F238E27FC236}">
                <a16:creationId xmlns:a16="http://schemas.microsoft.com/office/drawing/2014/main" id="{DA785EB1-3C22-8B4D-B52E-A1A49F868C72}"/>
              </a:ext>
            </a:extLst>
          </p:cNvPr>
          <p:cNvSpPr/>
          <p:nvPr/>
        </p:nvSpPr>
        <p:spPr>
          <a:xfrm>
            <a:off x="6251802" y="4386649"/>
            <a:ext cx="2706847" cy="2557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7949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76" y="206343"/>
            <a:ext cx="3273694" cy="700703"/>
          </a:xfrm>
        </p:spPr>
        <p:txBody>
          <a:bodyPr>
            <a:normAutofit fontScale="90000"/>
          </a:bodyPr>
          <a:lstStyle/>
          <a:p>
            <a:r>
              <a:rPr lang="en-US" dirty="0"/>
              <a:t>Recursion tree</a:t>
            </a:r>
          </a:p>
        </p:txBody>
      </p:sp>
      <p:sp>
        <p:nvSpPr>
          <p:cNvPr id="5" name="Oval 4"/>
          <p:cNvSpPr/>
          <p:nvPr/>
        </p:nvSpPr>
        <p:spPr>
          <a:xfrm>
            <a:off x="1207194" y="12763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8" name="Oval 7"/>
          <p:cNvSpPr/>
          <p:nvPr/>
        </p:nvSpPr>
        <p:spPr>
          <a:xfrm>
            <a:off x="2196946" y="21979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9" name="Oval 8"/>
          <p:cNvSpPr/>
          <p:nvPr/>
        </p:nvSpPr>
        <p:spPr>
          <a:xfrm>
            <a:off x="683636" y="21979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1" name="Oval 10"/>
          <p:cNvSpPr/>
          <p:nvPr/>
        </p:nvSpPr>
        <p:spPr>
          <a:xfrm>
            <a:off x="3141935" y="29526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18" name="Oval 17"/>
          <p:cNvSpPr/>
          <p:nvPr/>
        </p:nvSpPr>
        <p:spPr>
          <a:xfrm>
            <a:off x="3470236"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082301"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extBox 31"/>
          <p:cNvSpPr txBox="1"/>
          <p:nvPr/>
        </p:nvSpPr>
        <p:spPr>
          <a:xfrm>
            <a:off x="64013" y="6324141"/>
            <a:ext cx="1075551" cy="461665"/>
          </a:xfrm>
          <a:prstGeom prst="rect">
            <a:avLst/>
          </a:prstGeom>
          <a:noFill/>
        </p:spPr>
        <p:txBody>
          <a:bodyPr wrap="none" rtlCol="0">
            <a:spAutoFit/>
          </a:bodyPr>
          <a:lstStyle/>
          <a:p>
            <a:r>
              <a:rPr lang="en-US" sz="2400" dirty="0"/>
              <a:t>(Size 1)</a:t>
            </a:r>
          </a:p>
        </p:txBody>
      </p:sp>
      <p:sp>
        <p:nvSpPr>
          <p:cNvPr id="34" name="TextBox 33"/>
          <p:cNvSpPr txBox="1"/>
          <p:nvPr/>
        </p:nvSpPr>
        <p:spPr>
          <a:xfrm>
            <a:off x="1877170" y="4939726"/>
            <a:ext cx="517375" cy="707886"/>
          </a:xfrm>
          <a:prstGeom prst="rect">
            <a:avLst/>
          </a:prstGeom>
          <a:noFill/>
        </p:spPr>
        <p:txBody>
          <a:bodyPr wrap="square" rtlCol="0">
            <a:spAutoFit/>
          </a:bodyPr>
          <a:lstStyle/>
          <a:p>
            <a:r>
              <a:rPr lang="mr-IN" sz="4000" dirty="0"/>
              <a:t>…</a:t>
            </a:r>
            <a:endParaRPr lang="en-US" sz="4000" dirty="0"/>
          </a:p>
        </p:txBody>
      </p:sp>
      <p:sp>
        <p:nvSpPr>
          <p:cNvPr id="35" name="Oval 34"/>
          <p:cNvSpPr/>
          <p:nvPr/>
        </p:nvSpPr>
        <p:spPr>
          <a:xfrm>
            <a:off x="2076222" y="29851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6" name="Oval 35"/>
          <p:cNvSpPr/>
          <p:nvPr/>
        </p:nvSpPr>
        <p:spPr>
          <a:xfrm>
            <a:off x="988437"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7" name="Oval 36"/>
          <p:cNvSpPr/>
          <p:nvPr/>
        </p:nvSpPr>
        <p:spPr>
          <a:xfrm>
            <a:off x="-38530"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9" name="Oval 38"/>
          <p:cNvSpPr/>
          <p:nvPr/>
        </p:nvSpPr>
        <p:spPr>
          <a:xfrm>
            <a:off x="3463891" y="4477941"/>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8" name="Oval 37"/>
          <p:cNvSpPr/>
          <p:nvPr/>
        </p:nvSpPr>
        <p:spPr>
          <a:xfrm>
            <a:off x="2679467"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0" name="Oval 39"/>
          <p:cNvSpPr/>
          <p:nvPr/>
        </p:nvSpPr>
        <p:spPr>
          <a:xfrm>
            <a:off x="1961745"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1" name="Oval 40"/>
          <p:cNvSpPr/>
          <p:nvPr/>
        </p:nvSpPr>
        <p:spPr>
          <a:xfrm>
            <a:off x="1234438" y="4497132"/>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2" name="Oval 41"/>
          <p:cNvSpPr/>
          <p:nvPr/>
        </p:nvSpPr>
        <p:spPr>
          <a:xfrm>
            <a:off x="459001" y="4516087"/>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3" name="Oval 42"/>
          <p:cNvSpPr/>
          <p:nvPr/>
        </p:nvSpPr>
        <p:spPr>
          <a:xfrm>
            <a:off x="-246154" y="454341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5" name="TextBox 44"/>
          <p:cNvSpPr txBox="1"/>
          <p:nvPr/>
        </p:nvSpPr>
        <p:spPr>
          <a:xfrm>
            <a:off x="1731393" y="3362716"/>
            <a:ext cx="517375" cy="707886"/>
          </a:xfrm>
          <a:prstGeom prst="rect">
            <a:avLst/>
          </a:prstGeom>
          <a:noFill/>
        </p:spPr>
        <p:txBody>
          <a:bodyPr wrap="square" rtlCol="0">
            <a:spAutoFit/>
          </a:bodyPr>
          <a:lstStyle/>
          <a:p>
            <a:r>
              <a:rPr lang="mr-IN" sz="4000" dirty="0"/>
              <a:t>…</a:t>
            </a:r>
            <a:endParaRPr lang="en-US" sz="4000" dirty="0"/>
          </a:p>
        </p:txBody>
      </p:sp>
      <p:sp>
        <p:nvSpPr>
          <p:cNvPr id="6" name="TextBox 5">
            <a:extLst>
              <a:ext uri="{FF2B5EF4-FFF2-40B4-BE49-F238E27FC236}">
                <a16:creationId xmlns:a16="http://schemas.microsoft.com/office/drawing/2014/main" id="{7E72FDE4-1BF9-054B-AAC5-304FD69E67F7}"/>
              </a:ext>
            </a:extLst>
          </p:cNvPr>
          <p:cNvSpPr txBox="1"/>
          <p:nvPr/>
        </p:nvSpPr>
        <p:spPr>
          <a:xfrm>
            <a:off x="4150439" y="1244757"/>
            <a:ext cx="4993561" cy="646331"/>
          </a:xfrm>
          <a:prstGeom prst="rect">
            <a:avLst/>
          </a:prstGeom>
          <a:noFill/>
        </p:spPr>
        <p:txBody>
          <a:bodyPr wrap="square" rtlCol="0">
            <a:spAutoFit/>
          </a:bodyPr>
          <a:lstStyle/>
          <a:p>
            <a:r>
              <a:rPr lang="en-US" dirty="0">
                <a:solidFill>
                  <a:schemeClr val="accent1"/>
                </a:solidFill>
              </a:rPr>
              <a:t>How many operations are done at this level of the tree?  (Just MERGE-</a:t>
            </a:r>
            <a:r>
              <a:rPr lang="en-US" dirty="0" err="1">
                <a:solidFill>
                  <a:schemeClr val="accent1"/>
                </a:solidFill>
              </a:rPr>
              <a:t>ing</a:t>
            </a:r>
            <a:r>
              <a:rPr lang="en-US" dirty="0">
                <a:solidFill>
                  <a:schemeClr val="accent1"/>
                </a:solidFill>
              </a:rPr>
              <a:t> subproblems).</a:t>
            </a:r>
          </a:p>
        </p:txBody>
      </p:sp>
      <p:cxnSp>
        <p:nvCxnSpPr>
          <p:cNvPr id="10" name="Straight Arrow Connector 9">
            <a:extLst>
              <a:ext uri="{FF2B5EF4-FFF2-40B4-BE49-F238E27FC236}">
                <a16:creationId xmlns:a16="http://schemas.microsoft.com/office/drawing/2014/main" id="{7FC824EC-0BE4-2B45-8587-B8A326256A96}"/>
              </a:ext>
            </a:extLst>
          </p:cNvPr>
          <p:cNvCxnSpPr>
            <a:stCxn id="6" idx="1"/>
          </p:cNvCxnSpPr>
          <p:nvPr/>
        </p:nvCxnSpPr>
        <p:spPr>
          <a:xfrm flipH="1">
            <a:off x="2896015" y="1567923"/>
            <a:ext cx="1254424" cy="61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A25499E-3AB4-5449-A161-0E6773F41898}"/>
              </a:ext>
            </a:extLst>
          </p:cNvPr>
          <p:cNvSpPr txBox="1"/>
          <p:nvPr/>
        </p:nvSpPr>
        <p:spPr>
          <a:xfrm>
            <a:off x="4545854" y="2093006"/>
            <a:ext cx="4993561" cy="646331"/>
          </a:xfrm>
          <a:prstGeom prst="rect">
            <a:avLst/>
          </a:prstGeom>
          <a:noFill/>
        </p:spPr>
        <p:txBody>
          <a:bodyPr wrap="square" rtlCol="0">
            <a:spAutoFit/>
          </a:bodyPr>
          <a:lstStyle/>
          <a:p>
            <a:r>
              <a:rPr lang="en-US" dirty="0">
                <a:solidFill>
                  <a:schemeClr val="accent4"/>
                </a:solidFill>
              </a:rPr>
              <a:t>How about at this level of the tree?</a:t>
            </a:r>
          </a:p>
          <a:p>
            <a:r>
              <a:rPr lang="en-US" dirty="0">
                <a:solidFill>
                  <a:schemeClr val="accent4"/>
                </a:solidFill>
              </a:rPr>
              <a:t>(between both n/2-sized problems)</a:t>
            </a:r>
          </a:p>
        </p:txBody>
      </p:sp>
      <p:cxnSp>
        <p:nvCxnSpPr>
          <p:cNvPr id="58" name="Straight Arrow Connector 57">
            <a:extLst>
              <a:ext uri="{FF2B5EF4-FFF2-40B4-BE49-F238E27FC236}">
                <a16:creationId xmlns:a16="http://schemas.microsoft.com/office/drawing/2014/main" id="{23F63FE8-EDAE-DF40-AD02-628F1B2D75B1}"/>
              </a:ext>
            </a:extLst>
          </p:cNvPr>
          <p:cNvCxnSpPr>
            <a:cxnSpLocks/>
            <a:stCxn id="54" idx="1"/>
          </p:cNvCxnSpPr>
          <p:nvPr/>
        </p:nvCxnSpPr>
        <p:spPr>
          <a:xfrm flipH="1">
            <a:off x="3529870" y="2416172"/>
            <a:ext cx="1015984" cy="1582"/>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09686B9-9194-AC4C-ACB0-6C425437D4EA}"/>
              </a:ext>
            </a:extLst>
          </p:cNvPr>
          <p:cNvSpPr txBox="1"/>
          <p:nvPr/>
        </p:nvSpPr>
        <p:spPr>
          <a:xfrm>
            <a:off x="4894067" y="2985170"/>
            <a:ext cx="4993561" cy="369332"/>
          </a:xfrm>
          <a:prstGeom prst="rect">
            <a:avLst/>
          </a:prstGeom>
          <a:noFill/>
        </p:spPr>
        <p:txBody>
          <a:bodyPr wrap="square" rtlCol="0">
            <a:spAutoFit/>
          </a:bodyPr>
          <a:lstStyle/>
          <a:p>
            <a:r>
              <a:rPr lang="en-US" dirty="0">
                <a:solidFill>
                  <a:srgbClr val="002060"/>
                </a:solidFill>
              </a:rPr>
              <a:t>This level?</a:t>
            </a:r>
          </a:p>
        </p:txBody>
      </p:sp>
      <p:cxnSp>
        <p:nvCxnSpPr>
          <p:cNvPr id="70" name="Straight Arrow Connector 69">
            <a:extLst>
              <a:ext uri="{FF2B5EF4-FFF2-40B4-BE49-F238E27FC236}">
                <a16:creationId xmlns:a16="http://schemas.microsoft.com/office/drawing/2014/main" id="{E36042CE-5295-DD48-B3EE-51812321A95B}"/>
              </a:ext>
            </a:extLst>
          </p:cNvPr>
          <p:cNvCxnSpPr>
            <a:cxnSpLocks/>
            <a:stCxn id="66" idx="1"/>
          </p:cNvCxnSpPr>
          <p:nvPr/>
        </p:nvCxnSpPr>
        <p:spPr>
          <a:xfrm flipH="1">
            <a:off x="4037862" y="3169836"/>
            <a:ext cx="856205" cy="3463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6DFF640-20B4-7044-9F89-9090004CCFA4}"/>
              </a:ext>
            </a:extLst>
          </p:cNvPr>
          <p:cNvSpPr txBox="1"/>
          <p:nvPr/>
        </p:nvSpPr>
        <p:spPr>
          <a:xfrm>
            <a:off x="4966037" y="4236622"/>
            <a:ext cx="4993561" cy="369332"/>
          </a:xfrm>
          <a:prstGeom prst="rect">
            <a:avLst/>
          </a:prstGeom>
          <a:noFill/>
        </p:spPr>
        <p:txBody>
          <a:bodyPr wrap="square" rtlCol="0">
            <a:spAutoFit/>
          </a:bodyPr>
          <a:lstStyle/>
          <a:p>
            <a:r>
              <a:rPr lang="en-US" dirty="0">
                <a:solidFill>
                  <a:schemeClr val="accent5"/>
                </a:solidFill>
              </a:rPr>
              <a:t>This level?</a:t>
            </a:r>
          </a:p>
        </p:txBody>
      </p:sp>
      <p:cxnSp>
        <p:nvCxnSpPr>
          <p:cNvPr id="72" name="Straight Arrow Connector 71">
            <a:extLst>
              <a:ext uri="{FF2B5EF4-FFF2-40B4-BE49-F238E27FC236}">
                <a16:creationId xmlns:a16="http://schemas.microsoft.com/office/drawing/2014/main" id="{93FF92B4-13D3-BD41-B11A-340EB6F0F19B}"/>
              </a:ext>
            </a:extLst>
          </p:cNvPr>
          <p:cNvCxnSpPr>
            <a:cxnSpLocks/>
            <a:stCxn id="71" idx="1"/>
          </p:cNvCxnSpPr>
          <p:nvPr/>
        </p:nvCxnSpPr>
        <p:spPr>
          <a:xfrm flipH="1">
            <a:off x="4545854" y="4421288"/>
            <a:ext cx="420183" cy="184666"/>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BE906E08-16F8-6448-8426-EEF70F8050F1}"/>
              </a:ext>
            </a:extLst>
          </p:cNvPr>
          <p:cNvGrpSpPr/>
          <p:nvPr/>
        </p:nvGrpSpPr>
        <p:grpSpPr>
          <a:xfrm>
            <a:off x="6493557" y="5369621"/>
            <a:ext cx="2089558" cy="1272173"/>
            <a:chOff x="6278201" y="959242"/>
            <a:chExt cx="2490742" cy="1890207"/>
          </a:xfrm>
        </p:grpSpPr>
        <p:sp>
          <p:nvSpPr>
            <p:cNvPr id="76" name="Oval 75">
              <a:extLst>
                <a:ext uri="{FF2B5EF4-FFF2-40B4-BE49-F238E27FC236}">
                  <a16:creationId xmlns:a16="http://schemas.microsoft.com/office/drawing/2014/main" id="{88A407DE-4549-1F4A-8DEB-1D64710D088E}"/>
                </a:ext>
              </a:extLst>
            </p:cNvPr>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77" name="Oval 76">
              <a:extLst>
                <a:ext uri="{FF2B5EF4-FFF2-40B4-BE49-F238E27FC236}">
                  <a16:creationId xmlns:a16="http://schemas.microsoft.com/office/drawing/2014/main" id="{E29F92EF-5103-DB41-863C-22333C29C79B}"/>
                </a:ext>
              </a:extLst>
            </p:cNvPr>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78" name="Oval 77">
              <a:extLst>
                <a:ext uri="{FF2B5EF4-FFF2-40B4-BE49-F238E27FC236}">
                  <a16:creationId xmlns:a16="http://schemas.microsoft.com/office/drawing/2014/main" id="{957C9E44-3CAA-024A-B045-0A21D4002E18}"/>
                </a:ext>
              </a:extLst>
            </p:cNvPr>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79" name="Straight Connector 78">
              <a:extLst>
                <a:ext uri="{FF2B5EF4-FFF2-40B4-BE49-F238E27FC236}">
                  <a16:creationId xmlns:a16="http://schemas.microsoft.com/office/drawing/2014/main" id="{86230225-DC5C-A04A-966C-280F25C70B3E}"/>
                </a:ext>
              </a:extLst>
            </p:cNvPr>
            <p:cNvCxnSpPr>
              <a:endCxn id="76"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607744A-A07A-484E-B798-EACBABB4F9C5}"/>
                </a:ext>
              </a:extLst>
            </p:cNvPr>
            <p:cNvCxnSpPr>
              <a:endCxn id="76"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DA785EB1-3C22-8B4D-B52E-A1A49F868C72}"/>
              </a:ext>
            </a:extLst>
          </p:cNvPr>
          <p:cNvSpPr/>
          <p:nvPr/>
        </p:nvSpPr>
        <p:spPr>
          <a:xfrm>
            <a:off x="6251802" y="4386649"/>
            <a:ext cx="2706847" cy="2557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9F3469C-27CB-374D-8279-23EE918C3988}"/>
              </a:ext>
            </a:extLst>
          </p:cNvPr>
          <p:cNvSpPr txBox="1"/>
          <p:nvPr/>
        </p:nvSpPr>
        <p:spPr>
          <a:xfrm>
            <a:off x="6374612" y="4633676"/>
            <a:ext cx="2584037" cy="646331"/>
          </a:xfrm>
          <a:prstGeom prst="rect">
            <a:avLst/>
          </a:prstGeom>
          <a:noFill/>
        </p:spPr>
        <p:txBody>
          <a:bodyPr wrap="square" rtlCol="0">
            <a:spAutoFit/>
          </a:bodyPr>
          <a:lstStyle/>
          <a:p>
            <a:r>
              <a:rPr lang="en-US" dirty="0"/>
              <a:t>There are O(k) operations done at this node.  </a:t>
            </a:r>
          </a:p>
        </p:txBody>
      </p:sp>
    </p:spTree>
    <p:extLst>
      <p:ext uri="{BB962C8B-B14F-4D97-AF65-F5344CB8AC3E}">
        <p14:creationId xmlns:p14="http://schemas.microsoft.com/office/powerpoint/2010/main" val="20102105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4589390" y="3493096"/>
            <a:ext cx="517375" cy="707886"/>
          </a:xfrm>
          <a:prstGeom prst="rect">
            <a:avLst/>
          </a:prstGeom>
          <a:noFill/>
        </p:spPr>
        <p:txBody>
          <a:bodyPr wrap="square" rtlCol="0">
            <a:spAutoFit/>
          </a:bodyPr>
          <a:lstStyle/>
          <a:p>
            <a:r>
              <a:rPr lang="mr-IN" sz="4000" dirty="0"/>
              <a:t>…</a:t>
            </a:r>
            <a:endParaRPr lang="en-US" sz="4000" dirty="0"/>
          </a:p>
        </p:txBody>
      </p:sp>
      <p:sp>
        <p:nvSpPr>
          <p:cNvPr id="2" name="Title 1"/>
          <p:cNvSpPr>
            <a:spLocks noGrp="1"/>
          </p:cNvSpPr>
          <p:nvPr>
            <p:ph type="title"/>
          </p:nvPr>
        </p:nvSpPr>
        <p:spPr>
          <a:xfrm>
            <a:off x="256176" y="206343"/>
            <a:ext cx="3273694" cy="700703"/>
          </a:xfrm>
        </p:spPr>
        <p:txBody>
          <a:bodyPr>
            <a:normAutofit fontScale="90000"/>
          </a:bodyPr>
          <a:lstStyle/>
          <a:p>
            <a:r>
              <a:rPr lang="en-US" dirty="0"/>
              <a:t>Recursion tree</a:t>
            </a:r>
          </a:p>
        </p:txBody>
      </p:sp>
      <p:sp>
        <p:nvSpPr>
          <p:cNvPr id="5" name="Oval 4"/>
          <p:cNvSpPr/>
          <p:nvPr/>
        </p:nvSpPr>
        <p:spPr>
          <a:xfrm>
            <a:off x="1207194" y="12763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8" name="Oval 7"/>
          <p:cNvSpPr/>
          <p:nvPr/>
        </p:nvSpPr>
        <p:spPr>
          <a:xfrm>
            <a:off x="2196946" y="21979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9" name="Oval 8"/>
          <p:cNvSpPr/>
          <p:nvPr/>
        </p:nvSpPr>
        <p:spPr>
          <a:xfrm>
            <a:off x="683636" y="21979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1" name="Oval 10"/>
          <p:cNvSpPr/>
          <p:nvPr/>
        </p:nvSpPr>
        <p:spPr>
          <a:xfrm>
            <a:off x="3141935" y="29526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17" name="Oval 16"/>
          <p:cNvSpPr/>
          <p:nvPr/>
        </p:nvSpPr>
        <p:spPr>
          <a:xfrm>
            <a:off x="3878941"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3470236"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082301"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extBox 31"/>
          <p:cNvSpPr txBox="1"/>
          <p:nvPr/>
        </p:nvSpPr>
        <p:spPr>
          <a:xfrm>
            <a:off x="64013" y="6324141"/>
            <a:ext cx="1075551" cy="461665"/>
          </a:xfrm>
          <a:prstGeom prst="rect">
            <a:avLst/>
          </a:prstGeom>
          <a:noFill/>
        </p:spPr>
        <p:txBody>
          <a:bodyPr wrap="none" rtlCol="0">
            <a:spAutoFit/>
          </a:bodyPr>
          <a:lstStyle/>
          <a:p>
            <a:r>
              <a:rPr lang="en-US" sz="2400" dirty="0"/>
              <a:t>(Size 1)</a:t>
            </a:r>
          </a:p>
        </p:txBody>
      </p:sp>
      <p:sp>
        <p:nvSpPr>
          <p:cNvPr id="34" name="TextBox 33"/>
          <p:cNvSpPr txBox="1"/>
          <p:nvPr/>
        </p:nvSpPr>
        <p:spPr>
          <a:xfrm>
            <a:off x="1877170" y="4939726"/>
            <a:ext cx="517375" cy="707886"/>
          </a:xfrm>
          <a:prstGeom prst="rect">
            <a:avLst/>
          </a:prstGeom>
          <a:noFill/>
        </p:spPr>
        <p:txBody>
          <a:bodyPr wrap="square" rtlCol="0">
            <a:spAutoFit/>
          </a:bodyPr>
          <a:lstStyle/>
          <a:p>
            <a:r>
              <a:rPr lang="mr-IN" sz="4000" dirty="0"/>
              <a:t>…</a:t>
            </a:r>
            <a:endParaRPr lang="en-US" sz="4000" dirty="0"/>
          </a:p>
        </p:txBody>
      </p:sp>
      <p:sp>
        <p:nvSpPr>
          <p:cNvPr id="35" name="Oval 34"/>
          <p:cNvSpPr/>
          <p:nvPr/>
        </p:nvSpPr>
        <p:spPr>
          <a:xfrm>
            <a:off x="2076222" y="29851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6" name="Oval 35"/>
          <p:cNvSpPr/>
          <p:nvPr/>
        </p:nvSpPr>
        <p:spPr>
          <a:xfrm>
            <a:off x="988437"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7" name="Oval 36"/>
          <p:cNvSpPr/>
          <p:nvPr/>
        </p:nvSpPr>
        <p:spPr>
          <a:xfrm>
            <a:off x="-38530"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9" name="Oval 38"/>
          <p:cNvSpPr/>
          <p:nvPr/>
        </p:nvSpPr>
        <p:spPr>
          <a:xfrm>
            <a:off x="3463891" y="4477941"/>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8" name="Oval 37"/>
          <p:cNvSpPr/>
          <p:nvPr/>
        </p:nvSpPr>
        <p:spPr>
          <a:xfrm>
            <a:off x="2679467"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0" name="Oval 39"/>
          <p:cNvSpPr/>
          <p:nvPr/>
        </p:nvSpPr>
        <p:spPr>
          <a:xfrm>
            <a:off x="1961745"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1" name="Oval 40"/>
          <p:cNvSpPr/>
          <p:nvPr/>
        </p:nvSpPr>
        <p:spPr>
          <a:xfrm>
            <a:off x="1234438" y="4497132"/>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2" name="Oval 41"/>
          <p:cNvSpPr/>
          <p:nvPr/>
        </p:nvSpPr>
        <p:spPr>
          <a:xfrm>
            <a:off x="459001" y="4516087"/>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3" name="Oval 42"/>
          <p:cNvSpPr/>
          <p:nvPr/>
        </p:nvSpPr>
        <p:spPr>
          <a:xfrm>
            <a:off x="-246154" y="454341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5" name="TextBox 44"/>
          <p:cNvSpPr txBox="1"/>
          <p:nvPr/>
        </p:nvSpPr>
        <p:spPr>
          <a:xfrm>
            <a:off x="1731393" y="3362716"/>
            <a:ext cx="517375" cy="707886"/>
          </a:xfrm>
          <a:prstGeom prst="rect">
            <a:avLst/>
          </a:prstGeom>
          <a:noFill/>
        </p:spPr>
        <p:txBody>
          <a:bodyPr wrap="square" rtlCol="0">
            <a:spAutoFit/>
          </a:bodyPr>
          <a:lstStyle/>
          <a:p>
            <a:r>
              <a:rPr lang="mr-IN" sz="4000" dirty="0"/>
              <a:t>…</a:t>
            </a:r>
            <a:endParaRPr lang="en-US" sz="4000" dirty="0"/>
          </a:p>
        </p:txBody>
      </p:sp>
      <p:sp>
        <p:nvSpPr>
          <p:cNvPr id="48" name="TextBox 47"/>
          <p:cNvSpPr txBox="1"/>
          <p:nvPr/>
        </p:nvSpPr>
        <p:spPr>
          <a:xfrm>
            <a:off x="4398388" y="907046"/>
            <a:ext cx="719941" cy="400110"/>
          </a:xfrm>
          <a:prstGeom prst="rect">
            <a:avLst/>
          </a:prstGeom>
          <a:noFill/>
        </p:spPr>
        <p:txBody>
          <a:bodyPr wrap="none" rtlCol="0">
            <a:spAutoFit/>
          </a:bodyPr>
          <a:lstStyle/>
          <a:p>
            <a:r>
              <a:rPr lang="en-US" sz="2000" dirty="0"/>
              <a:t>Level</a:t>
            </a:r>
          </a:p>
        </p:txBody>
      </p:sp>
      <p:sp>
        <p:nvSpPr>
          <p:cNvPr id="49" name="TextBox 48"/>
          <p:cNvSpPr txBox="1"/>
          <p:nvPr/>
        </p:nvSpPr>
        <p:spPr>
          <a:xfrm>
            <a:off x="7408390" y="556694"/>
            <a:ext cx="1885513" cy="646331"/>
          </a:xfrm>
          <a:prstGeom prst="rect">
            <a:avLst/>
          </a:prstGeom>
          <a:noFill/>
        </p:spPr>
        <p:txBody>
          <a:bodyPr wrap="square" rtlCol="0">
            <a:spAutoFit/>
          </a:bodyPr>
          <a:lstStyle/>
          <a:p>
            <a:pPr algn="ctr"/>
            <a:r>
              <a:rPr lang="en-US" dirty="0"/>
              <a:t>Amount of work </a:t>
            </a:r>
            <a:r>
              <a:rPr lang="en-US" dirty="0">
                <a:solidFill>
                  <a:sysClr val="windowText" lastClr="000000"/>
                </a:solidFill>
              </a:rPr>
              <a:t>at </a:t>
            </a:r>
            <a:r>
              <a:rPr lang="en-US">
                <a:solidFill>
                  <a:sysClr val="windowText" lastClr="000000"/>
                </a:solidFill>
              </a:rPr>
              <a:t>this level</a:t>
            </a:r>
            <a:endParaRPr lang="en-US" dirty="0">
              <a:solidFill>
                <a:sysClr val="windowText" lastClr="000000"/>
              </a:solidFill>
            </a:endParaRPr>
          </a:p>
        </p:txBody>
      </p:sp>
      <p:cxnSp>
        <p:nvCxnSpPr>
          <p:cNvPr id="53" name="Straight Connector 52"/>
          <p:cNvCxnSpPr/>
          <p:nvPr/>
        </p:nvCxnSpPr>
        <p:spPr>
          <a:xfrm>
            <a:off x="3834671" y="1307156"/>
            <a:ext cx="59056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301409" y="752952"/>
            <a:ext cx="0" cy="6079088"/>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73374" y="1461788"/>
            <a:ext cx="367408" cy="523220"/>
          </a:xfrm>
          <a:prstGeom prst="rect">
            <a:avLst/>
          </a:prstGeom>
          <a:noFill/>
        </p:spPr>
        <p:txBody>
          <a:bodyPr wrap="none" rtlCol="0">
            <a:spAutoFit/>
          </a:bodyPr>
          <a:lstStyle/>
          <a:p>
            <a:r>
              <a:rPr lang="en-US" sz="2800"/>
              <a:t>0</a:t>
            </a:r>
          </a:p>
        </p:txBody>
      </p:sp>
      <p:sp>
        <p:nvSpPr>
          <p:cNvPr id="57" name="TextBox 56"/>
          <p:cNvSpPr txBox="1"/>
          <p:nvPr/>
        </p:nvSpPr>
        <p:spPr>
          <a:xfrm>
            <a:off x="5285365" y="660825"/>
            <a:ext cx="1069011" cy="646331"/>
          </a:xfrm>
          <a:prstGeom prst="rect">
            <a:avLst/>
          </a:prstGeom>
          <a:noFill/>
        </p:spPr>
        <p:txBody>
          <a:bodyPr wrap="none" rtlCol="0">
            <a:spAutoFit/>
          </a:bodyPr>
          <a:lstStyle/>
          <a:p>
            <a:pPr algn="ctr"/>
            <a:r>
              <a:rPr lang="en-US" dirty="0"/>
              <a:t># </a:t>
            </a:r>
          </a:p>
          <a:p>
            <a:pPr algn="ctr"/>
            <a:r>
              <a:rPr lang="en-US" dirty="0"/>
              <a:t>problems</a:t>
            </a:r>
          </a:p>
        </p:txBody>
      </p:sp>
      <p:cxnSp>
        <p:nvCxnSpPr>
          <p:cNvPr id="59" name="Straight Connector 58"/>
          <p:cNvCxnSpPr/>
          <p:nvPr/>
        </p:nvCxnSpPr>
        <p:spPr>
          <a:xfrm>
            <a:off x="5297232" y="843244"/>
            <a:ext cx="0" cy="6079088"/>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773374" y="2410155"/>
            <a:ext cx="367408" cy="523220"/>
          </a:xfrm>
          <a:prstGeom prst="rect">
            <a:avLst/>
          </a:prstGeom>
          <a:noFill/>
        </p:spPr>
        <p:txBody>
          <a:bodyPr wrap="none" rtlCol="0">
            <a:spAutoFit/>
          </a:bodyPr>
          <a:lstStyle/>
          <a:p>
            <a:r>
              <a:rPr lang="en-US" sz="2800" dirty="0"/>
              <a:t>1</a:t>
            </a:r>
          </a:p>
        </p:txBody>
      </p:sp>
      <p:sp>
        <p:nvSpPr>
          <p:cNvPr id="61" name="TextBox 60"/>
          <p:cNvSpPr txBox="1"/>
          <p:nvPr/>
        </p:nvSpPr>
        <p:spPr>
          <a:xfrm>
            <a:off x="4767254" y="2933375"/>
            <a:ext cx="389713" cy="523220"/>
          </a:xfrm>
          <a:prstGeom prst="rect">
            <a:avLst/>
          </a:prstGeom>
          <a:noFill/>
        </p:spPr>
        <p:txBody>
          <a:bodyPr wrap="square" rtlCol="0">
            <a:spAutoFit/>
          </a:bodyPr>
          <a:lstStyle/>
          <a:p>
            <a:r>
              <a:rPr lang="en-US" sz="2800" dirty="0"/>
              <a:t>2</a:t>
            </a:r>
          </a:p>
        </p:txBody>
      </p:sp>
      <p:sp>
        <p:nvSpPr>
          <p:cNvPr id="62" name="TextBox 61"/>
          <p:cNvSpPr txBox="1"/>
          <p:nvPr/>
        </p:nvSpPr>
        <p:spPr>
          <a:xfrm>
            <a:off x="4764860" y="4581994"/>
            <a:ext cx="389713" cy="523220"/>
          </a:xfrm>
          <a:prstGeom prst="rect">
            <a:avLst/>
          </a:prstGeom>
          <a:noFill/>
        </p:spPr>
        <p:txBody>
          <a:bodyPr wrap="square" rtlCol="0">
            <a:spAutoFit/>
          </a:bodyPr>
          <a:lstStyle/>
          <a:p>
            <a:r>
              <a:rPr lang="en-US" sz="2800" dirty="0"/>
              <a:t>t</a:t>
            </a:r>
          </a:p>
        </p:txBody>
      </p:sp>
      <p:sp>
        <p:nvSpPr>
          <p:cNvPr id="63" name="TextBox 62"/>
          <p:cNvSpPr txBox="1"/>
          <p:nvPr/>
        </p:nvSpPr>
        <p:spPr>
          <a:xfrm>
            <a:off x="4336917" y="5893926"/>
            <a:ext cx="1111884" cy="523220"/>
          </a:xfrm>
          <a:prstGeom prst="rect">
            <a:avLst/>
          </a:prstGeom>
          <a:noFill/>
        </p:spPr>
        <p:txBody>
          <a:bodyPr wrap="square" rtlCol="0">
            <a:spAutoFit/>
          </a:bodyPr>
          <a:lstStyle/>
          <a:p>
            <a:r>
              <a:rPr lang="en-US" sz="2800" dirty="0"/>
              <a:t>log(n)</a:t>
            </a:r>
          </a:p>
        </p:txBody>
      </p:sp>
      <p:sp>
        <p:nvSpPr>
          <p:cNvPr id="64" name="TextBox 63"/>
          <p:cNvSpPr txBox="1"/>
          <p:nvPr/>
        </p:nvSpPr>
        <p:spPr>
          <a:xfrm>
            <a:off x="5568070" y="1461788"/>
            <a:ext cx="733339" cy="5016758"/>
          </a:xfrm>
          <a:prstGeom prst="rect">
            <a:avLst/>
          </a:prstGeom>
          <a:noFill/>
        </p:spPr>
        <p:txBody>
          <a:bodyPr wrap="square" rtlCol="0">
            <a:spAutoFit/>
          </a:bodyPr>
          <a:lstStyle/>
          <a:p>
            <a:r>
              <a:rPr lang="en-US" sz="2800" dirty="0"/>
              <a:t>1</a:t>
            </a:r>
          </a:p>
          <a:p>
            <a:endParaRPr lang="en-US" sz="2800" dirty="0"/>
          </a:p>
          <a:p>
            <a:r>
              <a:rPr lang="en-US" sz="2800" dirty="0"/>
              <a:t>2</a:t>
            </a:r>
          </a:p>
          <a:p>
            <a:endParaRPr lang="en-US" sz="1600" dirty="0"/>
          </a:p>
          <a:p>
            <a:r>
              <a:rPr lang="en-US" sz="2800" dirty="0"/>
              <a:t>4</a:t>
            </a:r>
          </a:p>
          <a:p>
            <a:endParaRPr lang="en-US" sz="2800" dirty="0"/>
          </a:p>
          <a:p>
            <a:endParaRPr lang="en-US" sz="2800" dirty="0"/>
          </a:p>
          <a:p>
            <a:endParaRPr lang="en-US" sz="2400" dirty="0"/>
          </a:p>
          <a:p>
            <a:r>
              <a:rPr lang="en-US" sz="2800" dirty="0"/>
              <a:t>2</a:t>
            </a:r>
            <a:r>
              <a:rPr lang="en-US" sz="2800" baseline="30000" dirty="0"/>
              <a:t>t</a:t>
            </a:r>
          </a:p>
          <a:p>
            <a:endParaRPr lang="en-US" sz="2800" baseline="30000" dirty="0"/>
          </a:p>
          <a:p>
            <a:endParaRPr lang="en-US" sz="2800" baseline="30000" dirty="0"/>
          </a:p>
          <a:p>
            <a:endParaRPr lang="en-US" sz="2800" baseline="30000" dirty="0"/>
          </a:p>
          <a:p>
            <a:r>
              <a:rPr lang="en-US" sz="2800" dirty="0"/>
              <a:t>n</a:t>
            </a:r>
          </a:p>
        </p:txBody>
      </p:sp>
      <p:sp>
        <p:nvSpPr>
          <p:cNvPr id="65" name="TextBox 64"/>
          <p:cNvSpPr txBox="1"/>
          <p:nvPr/>
        </p:nvSpPr>
        <p:spPr>
          <a:xfrm>
            <a:off x="6373361" y="411023"/>
            <a:ext cx="1016044" cy="923330"/>
          </a:xfrm>
          <a:prstGeom prst="rect">
            <a:avLst/>
          </a:prstGeom>
          <a:noFill/>
        </p:spPr>
        <p:txBody>
          <a:bodyPr wrap="square" rtlCol="0">
            <a:spAutoFit/>
          </a:bodyPr>
          <a:lstStyle/>
          <a:p>
            <a:pPr algn="ctr"/>
            <a:r>
              <a:rPr lang="en-US" dirty="0"/>
              <a:t>Size of each</a:t>
            </a:r>
          </a:p>
          <a:p>
            <a:pPr algn="ctr"/>
            <a:r>
              <a:rPr lang="en-US" dirty="0"/>
              <a:t>problem</a:t>
            </a:r>
          </a:p>
        </p:txBody>
      </p:sp>
      <p:sp>
        <p:nvSpPr>
          <p:cNvPr id="67" name="TextBox 66"/>
          <p:cNvSpPr txBox="1"/>
          <p:nvPr/>
        </p:nvSpPr>
        <p:spPr>
          <a:xfrm>
            <a:off x="6597711" y="1448812"/>
            <a:ext cx="927177" cy="5016758"/>
          </a:xfrm>
          <a:prstGeom prst="rect">
            <a:avLst/>
          </a:prstGeom>
          <a:noFill/>
        </p:spPr>
        <p:txBody>
          <a:bodyPr wrap="square" rtlCol="0">
            <a:spAutoFit/>
          </a:bodyPr>
          <a:lstStyle/>
          <a:p>
            <a:r>
              <a:rPr lang="en-US" sz="2800" dirty="0"/>
              <a:t>n</a:t>
            </a:r>
          </a:p>
          <a:p>
            <a:endParaRPr lang="en-US" sz="2800" dirty="0"/>
          </a:p>
          <a:p>
            <a:r>
              <a:rPr lang="en-US" sz="2800" dirty="0"/>
              <a:t>n/2</a:t>
            </a:r>
          </a:p>
          <a:p>
            <a:endParaRPr lang="en-US" sz="1600" dirty="0"/>
          </a:p>
          <a:p>
            <a:r>
              <a:rPr lang="en-US" sz="2800" dirty="0"/>
              <a:t>n/4</a:t>
            </a:r>
          </a:p>
          <a:p>
            <a:endParaRPr lang="en-US" sz="2800" dirty="0"/>
          </a:p>
          <a:p>
            <a:endParaRPr lang="en-US" sz="2800" dirty="0"/>
          </a:p>
          <a:p>
            <a:endParaRPr lang="en-US" sz="2400" dirty="0"/>
          </a:p>
          <a:p>
            <a:r>
              <a:rPr lang="en-US" sz="2800" dirty="0"/>
              <a:t>n/2</a:t>
            </a:r>
            <a:r>
              <a:rPr lang="en-US" sz="2800" baseline="30000" dirty="0"/>
              <a:t>t</a:t>
            </a:r>
          </a:p>
          <a:p>
            <a:endParaRPr lang="en-US" sz="2800" baseline="30000" dirty="0"/>
          </a:p>
          <a:p>
            <a:endParaRPr lang="en-US" sz="2800" baseline="30000" dirty="0"/>
          </a:p>
          <a:p>
            <a:endParaRPr lang="en-US" sz="2800" baseline="30000" dirty="0"/>
          </a:p>
          <a:p>
            <a:r>
              <a:rPr lang="en-US" sz="2800" dirty="0"/>
              <a:t>1</a:t>
            </a:r>
          </a:p>
        </p:txBody>
      </p:sp>
      <p:cxnSp>
        <p:nvCxnSpPr>
          <p:cNvPr id="68" name="Straight Connector 67"/>
          <p:cNvCxnSpPr/>
          <p:nvPr/>
        </p:nvCxnSpPr>
        <p:spPr>
          <a:xfrm>
            <a:off x="7478506" y="778912"/>
            <a:ext cx="0" cy="6079088"/>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780444" y="1440692"/>
            <a:ext cx="1483989" cy="5016758"/>
          </a:xfrm>
          <a:prstGeom prst="rect">
            <a:avLst/>
          </a:prstGeom>
          <a:noFill/>
        </p:spPr>
        <p:txBody>
          <a:bodyPr wrap="square" rtlCol="0">
            <a:spAutoFit/>
          </a:bodyPr>
          <a:lstStyle/>
          <a:p>
            <a:r>
              <a:rPr lang="en-US" sz="2800" dirty="0"/>
              <a:t>O(n)</a:t>
            </a:r>
          </a:p>
          <a:p>
            <a:endParaRPr lang="en-US" sz="2800" dirty="0"/>
          </a:p>
          <a:p>
            <a:r>
              <a:rPr lang="en-US" sz="2800" dirty="0"/>
              <a:t>O(n)</a:t>
            </a:r>
          </a:p>
          <a:p>
            <a:endParaRPr lang="en-US" sz="1600" dirty="0"/>
          </a:p>
          <a:p>
            <a:r>
              <a:rPr lang="en-US" sz="2800" dirty="0"/>
              <a:t>O(n)</a:t>
            </a:r>
          </a:p>
          <a:p>
            <a:endParaRPr lang="en-US" sz="2800" dirty="0"/>
          </a:p>
          <a:p>
            <a:endParaRPr lang="en-US" sz="2800" dirty="0"/>
          </a:p>
          <a:p>
            <a:endParaRPr lang="en-US" sz="2400" dirty="0"/>
          </a:p>
          <a:p>
            <a:r>
              <a:rPr lang="en-US" sz="2800" dirty="0"/>
              <a:t>O(n)</a:t>
            </a:r>
            <a:endParaRPr lang="en-US" sz="2800" baseline="30000" dirty="0"/>
          </a:p>
          <a:p>
            <a:endParaRPr lang="en-US" sz="2800" baseline="30000" dirty="0"/>
          </a:p>
          <a:p>
            <a:endParaRPr lang="en-US" sz="2800" baseline="30000" dirty="0"/>
          </a:p>
          <a:p>
            <a:endParaRPr lang="en-US" sz="2800" baseline="30000" dirty="0"/>
          </a:p>
          <a:p>
            <a:r>
              <a:rPr lang="en-US" sz="2800" dirty="0"/>
              <a:t>O(n)</a:t>
            </a:r>
          </a:p>
        </p:txBody>
      </p:sp>
      <p:sp>
        <p:nvSpPr>
          <p:cNvPr id="73" name="TextBox 72"/>
          <p:cNvSpPr txBox="1"/>
          <p:nvPr/>
        </p:nvSpPr>
        <p:spPr>
          <a:xfrm>
            <a:off x="4613292" y="5034635"/>
            <a:ext cx="517375" cy="707886"/>
          </a:xfrm>
          <a:prstGeom prst="rect">
            <a:avLst/>
          </a:prstGeom>
          <a:noFill/>
        </p:spPr>
        <p:txBody>
          <a:bodyPr wrap="square" rtlCol="0">
            <a:spAutoFit/>
          </a:bodyPr>
          <a:lstStyle/>
          <a:p>
            <a:r>
              <a:rPr lang="mr-IN" sz="4000" dirty="0"/>
              <a:t>…</a:t>
            </a:r>
            <a:endParaRPr lang="en-US" sz="4000" dirty="0"/>
          </a:p>
        </p:txBody>
      </p:sp>
      <p:sp>
        <p:nvSpPr>
          <p:cNvPr id="50" name="Rounded Rectangle 49">
            <a:extLst>
              <a:ext uri="{FF2B5EF4-FFF2-40B4-BE49-F238E27FC236}">
                <a16:creationId xmlns:a16="http://schemas.microsoft.com/office/drawing/2014/main" id="{5A3C6111-B2AB-B546-828D-A7A036BA2181}"/>
              </a:ext>
            </a:extLst>
          </p:cNvPr>
          <p:cNvSpPr/>
          <p:nvPr/>
        </p:nvSpPr>
        <p:spPr>
          <a:xfrm>
            <a:off x="3508350" y="-17973"/>
            <a:ext cx="2865011" cy="532590"/>
          </a:xfrm>
          <a:prstGeom prst="roundRect">
            <a:avLst/>
          </a:prstGeom>
          <a:solidFill>
            <a:schemeClr val="accent1">
              <a:lumMod val="20000"/>
              <a:lumOff val="80000"/>
            </a:schemeClr>
          </a:solidFill>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Work this out yourself!</a:t>
            </a:r>
          </a:p>
        </p:txBody>
      </p:sp>
    </p:spTree>
    <p:extLst>
      <p:ext uri="{BB962C8B-B14F-4D97-AF65-F5344CB8AC3E}">
        <p14:creationId xmlns:p14="http://schemas.microsoft.com/office/powerpoint/2010/main" val="163679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p:bldP spid="6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5613"/>
            <a:ext cx="7886700" cy="1325563"/>
          </a:xfrm>
        </p:spPr>
        <p:txBody>
          <a:bodyPr/>
          <a:lstStyle/>
          <a:p>
            <a:r>
              <a:rPr lang="en-US" dirty="0"/>
              <a:t>Total runtime</a:t>
            </a:r>
            <a:r>
              <a:rPr lang="mr-IN" dirty="0"/>
              <a:t>…</a:t>
            </a:r>
            <a:endParaRPr lang="en-US" dirty="0"/>
          </a:p>
        </p:txBody>
      </p:sp>
      <p:sp>
        <p:nvSpPr>
          <p:cNvPr id="3" name="Content Placeholder 2"/>
          <p:cNvSpPr>
            <a:spLocks noGrp="1"/>
          </p:cNvSpPr>
          <p:nvPr>
            <p:ph idx="1"/>
          </p:nvPr>
        </p:nvSpPr>
        <p:spPr/>
        <p:txBody>
          <a:bodyPr/>
          <a:lstStyle/>
          <a:p>
            <a:pPr>
              <a:lnSpc>
                <a:spcPct val="150000"/>
              </a:lnSpc>
            </a:pPr>
            <a:r>
              <a:rPr lang="en-US" dirty="0"/>
              <a:t>O(n) steps per level, at every level</a:t>
            </a:r>
          </a:p>
          <a:p>
            <a:pPr>
              <a:lnSpc>
                <a:spcPct val="150000"/>
              </a:lnSpc>
            </a:pPr>
            <a:r>
              <a:rPr lang="en-US" dirty="0"/>
              <a:t>log(n) + 1 levels</a:t>
            </a:r>
          </a:p>
          <a:p>
            <a:pPr>
              <a:lnSpc>
                <a:spcPct val="150000"/>
              </a:lnSpc>
            </a:pPr>
            <a:r>
              <a:rPr lang="en-US" sz="3600" dirty="0">
                <a:solidFill>
                  <a:schemeClr val="accent4"/>
                </a:solidFill>
              </a:rPr>
              <a:t>O( n log(n) ) total!</a:t>
            </a:r>
          </a:p>
          <a:p>
            <a:pPr>
              <a:lnSpc>
                <a:spcPct val="150000"/>
              </a:lnSpc>
            </a:pPr>
            <a:endParaRPr lang="en-US" sz="3200" dirty="0">
              <a:solidFill>
                <a:schemeClr val="accent1"/>
              </a:solidFill>
            </a:endParaRPr>
          </a:p>
          <a:p>
            <a:pPr marL="0" indent="0" algn="r">
              <a:lnSpc>
                <a:spcPct val="150000"/>
              </a:lnSpc>
              <a:buNone/>
            </a:pPr>
            <a:r>
              <a:rPr lang="en-US" sz="3200" dirty="0">
                <a:solidFill>
                  <a:schemeClr val="accent1"/>
                </a:solidFill>
              </a:rPr>
              <a:t>That was the claim!</a:t>
            </a:r>
            <a:r>
              <a:rPr lang="en-US" sz="3600" dirty="0">
                <a:solidFill>
                  <a:schemeClr val="accent4"/>
                </a:solidFill>
              </a:rPr>
              <a:t> </a:t>
            </a:r>
            <a:endParaRPr lang="en-US" sz="3200" dirty="0">
              <a:solidFill>
                <a:schemeClr val="accent4"/>
              </a:solidFill>
            </a:endParaRPr>
          </a:p>
        </p:txBody>
      </p:sp>
    </p:spTree>
    <p:extLst>
      <p:ext uri="{BB962C8B-B14F-4D97-AF65-F5344CB8AC3E}">
        <p14:creationId xmlns:p14="http://schemas.microsoft.com/office/powerpoint/2010/main" val="81815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A83F-5ED5-544B-AB99-43E22CF20261}"/>
              </a:ext>
            </a:extLst>
          </p:cNvPr>
          <p:cNvSpPr>
            <a:spLocks noGrp="1"/>
          </p:cNvSpPr>
          <p:nvPr>
            <p:ph type="title"/>
          </p:nvPr>
        </p:nvSpPr>
        <p:spPr/>
        <p:txBody>
          <a:bodyPr/>
          <a:lstStyle/>
          <a:p>
            <a:r>
              <a:rPr lang="en-US" dirty="0"/>
              <a:t>What have we learned?</a:t>
            </a:r>
          </a:p>
        </p:txBody>
      </p:sp>
      <p:sp>
        <p:nvSpPr>
          <p:cNvPr id="3" name="Content Placeholder 2">
            <a:extLst>
              <a:ext uri="{FF2B5EF4-FFF2-40B4-BE49-F238E27FC236}">
                <a16:creationId xmlns:a16="http://schemas.microsoft.com/office/drawing/2014/main" id="{63FA27F4-3FD2-6C44-89D4-2B3A2A45F02C}"/>
              </a:ext>
            </a:extLst>
          </p:cNvPr>
          <p:cNvSpPr>
            <a:spLocks noGrp="1"/>
          </p:cNvSpPr>
          <p:nvPr>
            <p:ph idx="1"/>
          </p:nvPr>
        </p:nvSpPr>
        <p:spPr/>
        <p:txBody>
          <a:bodyPr/>
          <a:lstStyle/>
          <a:p>
            <a:r>
              <a:rPr lang="en-US" dirty="0" err="1"/>
              <a:t>MergeSort</a:t>
            </a:r>
            <a:r>
              <a:rPr lang="en-US" dirty="0"/>
              <a:t> correctly sorts a list of n integers in time O(n log(n) ).</a:t>
            </a:r>
          </a:p>
          <a:p>
            <a:r>
              <a:rPr lang="en-US" dirty="0"/>
              <a:t>That’s (asymptotically) better than </a:t>
            </a:r>
            <a:r>
              <a:rPr lang="en-US" dirty="0" err="1"/>
              <a:t>InsertionSort</a:t>
            </a:r>
            <a:r>
              <a:rPr lang="en-US" dirty="0"/>
              <a:t>!</a:t>
            </a:r>
          </a:p>
        </p:txBody>
      </p:sp>
    </p:spTree>
    <p:extLst>
      <p:ext uri="{BB962C8B-B14F-4D97-AF65-F5344CB8AC3E}">
        <p14:creationId xmlns:p14="http://schemas.microsoft.com/office/powerpoint/2010/main" val="37648262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t>
            </a:r>
            <a:r>
              <a:rPr lang="en-US" dirty="0" err="1"/>
              <a:t>analyisis</a:t>
            </a:r>
            <a:r>
              <a:rPr lang="en-US" dirty="0"/>
              <a:t>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rot="19110494">
            <a:off x="5686762" y="5128370"/>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BBF64A-2F77-0048-9626-4A97AAE02525}"/>
              </a:ext>
            </a:extLst>
          </p:cNvPr>
          <p:cNvSpPr/>
          <p:nvPr/>
        </p:nvSpPr>
        <p:spPr>
          <a:xfrm>
            <a:off x="4305352" y="5903444"/>
            <a:ext cx="1690271" cy="584775"/>
          </a:xfrm>
          <a:prstGeom prst="rect">
            <a:avLst/>
          </a:prstGeom>
        </p:spPr>
        <p:txBody>
          <a:bodyPr wrap="none">
            <a:spAutoFit/>
          </a:bodyPr>
          <a:lstStyle/>
          <a:p>
            <a:r>
              <a:rPr lang="en-US" sz="3200" dirty="0"/>
              <a:t>Wrap-Up</a:t>
            </a:r>
          </a:p>
        </p:txBody>
      </p:sp>
    </p:spTree>
    <p:extLst>
      <p:ext uri="{BB962C8B-B14F-4D97-AF65-F5344CB8AC3E}">
        <p14:creationId xmlns:p14="http://schemas.microsoft.com/office/powerpoint/2010/main" val="3634255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a:t>
            </a:r>
          </a:p>
        </p:txBody>
      </p:sp>
      <p:sp>
        <p:nvSpPr>
          <p:cNvPr id="3" name="Content Placeholder 2"/>
          <p:cNvSpPr>
            <a:spLocks noGrp="1"/>
          </p:cNvSpPr>
          <p:nvPr>
            <p:ph idx="1"/>
          </p:nvPr>
        </p:nvSpPr>
        <p:spPr/>
        <p:txBody>
          <a:bodyPr/>
          <a:lstStyle/>
          <a:p>
            <a:r>
              <a:rPr lang="en-US" dirty="0"/>
              <a:t>We are going to ask:</a:t>
            </a:r>
          </a:p>
          <a:p>
            <a:pPr lvl="1"/>
            <a:r>
              <a:rPr lang="en-US" dirty="0">
                <a:solidFill>
                  <a:schemeClr val="accent4"/>
                </a:solidFill>
              </a:rPr>
              <a:t>Does it work?</a:t>
            </a:r>
          </a:p>
          <a:p>
            <a:pPr lvl="1"/>
            <a:r>
              <a:rPr lang="en-US" dirty="0">
                <a:solidFill>
                  <a:schemeClr val="accent4"/>
                </a:solidFill>
              </a:rPr>
              <a:t>Is it fast?</a:t>
            </a:r>
          </a:p>
          <a:p>
            <a:pPr lvl="1"/>
            <a:endParaRPr lang="en-US" dirty="0"/>
          </a:p>
          <a:p>
            <a:r>
              <a:rPr lang="en-US" dirty="0"/>
              <a:t>We’ll start to see how to answer these by looking at some examples of sorting algorithms.</a:t>
            </a:r>
          </a:p>
          <a:p>
            <a:pPr lvl="1"/>
            <a:r>
              <a:rPr lang="en-US" dirty="0" err="1">
                <a:solidFill>
                  <a:schemeClr val="accent4"/>
                </a:solidFill>
              </a:rPr>
              <a:t>InsertionSort</a:t>
            </a:r>
            <a:endParaRPr lang="en-US" dirty="0">
              <a:solidFill>
                <a:schemeClr val="accent4"/>
              </a:solidFill>
            </a:endParaRPr>
          </a:p>
          <a:p>
            <a:pPr lvl="1"/>
            <a:r>
              <a:rPr lang="en-US" dirty="0" err="1">
                <a:solidFill>
                  <a:schemeClr val="accent4"/>
                </a:solidFill>
              </a:rPr>
              <a:t>MergeSort</a:t>
            </a:r>
            <a:endParaRPr lang="en-US" dirty="0">
              <a:solidFill>
                <a:schemeClr val="accent4"/>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52729" y="4001294"/>
            <a:ext cx="2662621" cy="2396359"/>
          </a:xfrm>
          <a:prstGeom prst="rect">
            <a:avLst/>
          </a:prstGeom>
        </p:spPr>
      </p:pic>
      <p:sp>
        <p:nvSpPr>
          <p:cNvPr id="5" name="TextBox 4"/>
          <p:cNvSpPr txBox="1"/>
          <p:nvPr/>
        </p:nvSpPr>
        <p:spPr>
          <a:xfrm>
            <a:off x="5628290" y="6324518"/>
            <a:ext cx="3373820" cy="369332"/>
          </a:xfrm>
          <a:prstGeom prst="rect">
            <a:avLst/>
          </a:prstGeom>
          <a:noFill/>
        </p:spPr>
        <p:txBody>
          <a:bodyPr wrap="square" rtlCol="0">
            <a:spAutoFit/>
          </a:bodyPr>
          <a:lstStyle/>
          <a:p>
            <a:r>
              <a:rPr lang="en-US" dirty="0" err="1">
                <a:solidFill>
                  <a:schemeClr val="accent4"/>
                </a:solidFill>
              </a:rPr>
              <a:t>SortingHatSort</a:t>
            </a:r>
            <a:r>
              <a:rPr lang="en-US" dirty="0">
                <a:solidFill>
                  <a:schemeClr val="accent4"/>
                </a:solidFill>
              </a:rPr>
              <a:t> not discussed</a:t>
            </a:r>
          </a:p>
        </p:txBody>
      </p:sp>
    </p:spTree>
    <p:extLst>
      <p:ext uri="{BB962C8B-B14F-4D97-AF65-F5344CB8AC3E}">
        <p14:creationId xmlns:p14="http://schemas.microsoft.com/office/powerpoint/2010/main" val="116040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a:xfrm>
            <a:off x="628650" y="1825624"/>
            <a:ext cx="7886700" cy="5032375"/>
          </a:xfrm>
        </p:spPr>
        <p:txBody>
          <a:bodyPr>
            <a:normAutofit fontScale="92500" lnSpcReduction="10000"/>
          </a:bodyPr>
          <a:lstStyle/>
          <a:p>
            <a:r>
              <a:rPr lang="en-US" dirty="0" err="1"/>
              <a:t>InsertionSort</a:t>
            </a:r>
            <a:r>
              <a:rPr lang="en-US" dirty="0"/>
              <a:t> runs in time O(n</a:t>
            </a:r>
            <a:r>
              <a:rPr lang="en-US" baseline="30000" dirty="0"/>
              <a:t>2</a:t>
            </a:r>
            <a:r>
              <a:rPr lang="en-US" dirty="0"/>
              <a:t>)</a:t>
            </a:r>
          </a:p>
          <a:p>
            <a:r>
              <a:rPr lang="en-US" dirty="0" err="1"/>
              <a:t>MergeSort</a:t>
            </a:r>
            <a:r>
              <a:rPr lang="en-US" dirty="0"/>
              <a:t> is a divide-and-conquer algorithm that runs in time O(n log(n))</a:t>
            </a:r>
          </a:p>
          <a:p>
            <a:endParaRPr lang="en-US" dirty="0">
              <a:solidFill>
                <a:schemeClr val="accent4"/>
              </a:solidFill>
            </a:endParaRPr>
          </a:p>
          <a:p>
            <a:r>
              <a:rPr lang="en-US" dirty="0"/>
              <a:t>How do we show an algorithm is correct?</a:t>
            </a:r>
          </a:p>
          <a:p>
            <a:pPr lvl="1"/>
            <a:r>
              <a:rPr lang="en-US" dirty="0">
                <a:solidFill>
                  <a:schemeClr val="accent4"/>
                </a:solidFill>
              </a:rPr>
              <a:t>Today, we did it by induction</a:t>
            </a:r>
          </a:p>
          <a:p>
            <a:r>
              <a:rPr lang="en-US" dirty="0"/>
              <a:t>How do we measure the runtime of an algorithm?</a:t>
            </a:r>
          </a:p>
          <a:p>
            <a:pPr lvl="1"/>
            <a:r>
              <a:rPr lang="en-US" dirty="0">
                <a:solidFill>
                  <a:schemeClr val="accent4"/>
                </a:solidFill>
              </a:rPr>
              <a:t>Worst-case analysis</a:t>
            </a:r>
          </a:p>
          <a:p>
            <a:pPr lvl="1"/>
            <a:r>
              <a:rPr lang="en-US" dirty="0">
                <a:solidFill>
                  <a:schemeClr val="accent4"/>
                </a:solidFill>
              </a:rPr>
              <a:t>Asymptotic analysis</a:t>
            </a:r>
          </a:p>
          <a:p>
            <a:r>
              <a:rPr lang="en-US" dirty="0"/>
              <a:t>How do we analyze the running time of a recursive algorithm?</a:t>
            </a:r>
          </a:p>
          <a:p>
            <a:pPr lvl="1"/>
            <a:r>
              <a:rPr lang="en-US" dirty="0">
                <a:solidFill>
                  <a:schemeClr val="accent4"/>
                </a:solidFill>
              </a:rPr>
              <a:t>One way is to draw a recursion tree.</a:t>
            </a:r>
          </a:p>
          <a:p>
            <a:endParaRPr lang="en-US" dirty="0">
              <a:solidFill>
                <a:srgbClr val="50496A"/>
              </a:solidFill>
            </a:endParaRPr>
          </a:p>
        </p:txBody>
      </p:sp>
    </p:spTree>
    <p:extLst>
      <p:ext uri="{BB962C8B-B14F-4D97-AF65-F5344CB8AC3E}">
        <p14:creationId xmlns:p14="http://schemas.microsoft.com/office/powerpoint/2010/main" val="6382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a:t>
            </a:r>
          </a:p>
        </p:txBody>
      </p:sp>
      <p:sp>
        <p:nvSpPr>
          <p:cNvPr id="3" name="Content Placeholder 2"/>
          <p:cNvSpPr>
            <a:spLocks noGrp="1"/>
          </p:cNvSpPr>
          <p:nvPr>
            <p:ph idx="1"/>
          </p:nvPr>
        </p:nvSpPr>
        <p:spPr>
          <a:xfrm>
            <a:off x="628650" y="1662278"/>
            <a:ext cx="7886700" cy="4351338"/>
          </a:xfrm>
        </p:spPr>
        <p:txBody>
          <a:bodyPr/>
          <a:lstStyle/>
          <a:p>
            <a:r>
              <a:rPr lang="en-US" dirty="0"/>
              <a:t>A more systematic approach to analyzing the runtime of recursive algorithms.</a:t>
            </a:r>
          </a:p>
        </p:txBody>
      </p:sp>
      <p:sp>
        <p:nvSpPr>
          <p:cNvPr id="4" name="Title 1"/>
          <p:cNvSpPr txBox="1">
            <a:spLocks/>
          </p:cNvSpPr>
          <p:nvPr/>
        </p:nvSpPr>
        <p:spPr>
          <a:xfrm>
            <a:off x="628650" y="285082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26021"/>
                </a:solidFill>
              </a:rPr>
              <a:t>Before</a:t>
            </a:r>
            <a:r>
              <a:rPr lang="en-US" dirty="0"/>
              <a:t> next time</a:t>
            </a:r>
          </a:p>
        </p:txBody>
      </p:sp>
      <p:sp>
        <p:nvSpPr>
          <p:cNvPr id="5" name="Content Placeholder 2"/>
          <p:cNvSpPr txBox="1">
            <a:spLocks/>
          </p:cNvSpPr>
          <p:nvPr/>
        </p:nvSpPr>
        <p:spPr>
          <a:xfrm>
            <a:off x="628650" y="4176386"/>
            <a:ext cx="7886700" cy="1837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Pre-lecture Exercise:</a:t>
            </a:r>
          </a:p>
          <a:p>
            <a:pPr lvl="1">
              <a:lnSpc>
                <a:spcPct val="100000"/>
              </a:lnSpc>
              <a:spcBef>
                <a:spcPts val="0"/>
              </a:spcBef>
            </a:pPr>
            <a:r>
              <a:rPr lang="en-US" dirty="0"/>
              <a:t>A few recurrence relations (see website)</a:t>
            </a:r>
          </a:p>
        </p:txBody>
      </p:sp>
    </p:spTree>
    <p:extLst>
      <p:ext uri="{BB962C8B-B14F-4D97-AF65-F5344CB8AC3E}">
        <p14:creationId xmlns:p14="http://schemas.microsoft.com/office/powerpoint/2010/main" val="1061325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64422</TotalTime>
  <Words>6021</Words>
  <Application>Microsoft Macintosh PowerPoint</Application>
  <PresentationFormat>On-screen Show (4:3)</PresentationFormat>
  <Paragraphs>1218</Paragraphs>
  <Slides>91</Slides>
  <Notes>3</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91</vt:i4>
      </vt:variant>
    </vt:vector>
  </HeadingPairs>
  <TitlesOfParts>
    <vt:vector size="99" baseType="lpstr">
      <vt:lpstr>Arial</vt:lpstr>
      <vt:lpstr>Calibri</vt:lpstr>
      <vt:lpstr>Calibri Light</vt:lpstr>
      <vt:lpstr>Cambria Math</vt:lpstr>
      <vt:lpstr>Comic Sans MS</vt:lpstr>
      <vt:lpstr>Copperplate Gothic Bold</vt:lpstr>
      <vt:lpstr>Courier</vt:lpstr>
      <vt:lpstr>Office Theme</vt:lpstr>
      <vt:lpstr>Lecture 2</vt:lpstr>
      <vt:lpstr>Announcements</vt:lpstr>
      <vt:lpstr>161A (ACE)</vt:lpstr>
      <vt:lpstr>Homework!</vt:lpstr>
      <vt:lpstr>Office Hours and Sections</vt:lpstr>
      <vt:lpstr>Huang basement</vt:lpstr>
      <vt:lpstr>End of announcements!</vt:lpstr>
      <vt:lpstr>Last time</vt:lpstr>
      <vt:lpstr>Sorting</vt:lpstr>
      <vt:lpstr>The Plan</vt:lpstr>
      <vt:lpstr>Sorting</vt:lpstr>
      <vt:lpstr>Pre-lecture exercise:</vt:lpstr>
      <vt:lpstr>Pre-lecture exercise:</vt:lpstr>
      <vt:lpstr>InsertionSort  example</vt:lpstr>
      <vt:lpstr>Insertion Sort</vt:lpstr>
      <vt:lpstr>The Plan</vt:lpstr>
      <vt:lpstr>Claim: InsertionSort “works”</vt:lpstr>
      <vt:lpstr>Claim: InsertionSort “works”</vt:lpstr>
      <vt:lpstr>What does it mean to “work”?</vt:lpstr>
      <vt:lpstr>Worst-case analysis</vt:lpstr>
      <vt:lpstr>Insertion Sort</vt:lpstr>
      <vt:lpstr>Why does this work?</vt:lpstr>
      <vt:lpstr>So just use this logic at every step.</vt:lpstr>
      <vt:lpstr>This sounds like a job for…</vt:lpstr>
      <vt:lpstr>The notes contain the details!</vt:lpstr>
      <vt:lpstr>Outline of a proof by induction</vt:lpstr>
      <vt:lpstr>Aside: proofs by induction</vt:lpstr>
      <vt:lpstr>What have we learned?</vt:lpstr>
      <vt:lpstr>The Plan</vt:lpstr>
      <vt:lpstr>How fast is InsertionSort?</vt:lpstr>
      <vt:lpstr>Issues with this answer?</vt:lpstr>
      <vt:lpstr>How fast is InsertionSort?</vt:lpstr>
      <vt:lpstr>Issues with this answer?</vt:lpstr>
      <vt:lpstr>In this class we will use…</vt:lpstr>
      <vt:lpstr>PowerPoint Presentation</vt:lpstr>
      <vt:lpstr>Why is this a good idea?</vt:lpstr>
      <vt:lpstr>Pros and Cons of Asymptotic Analysis</vt:lpstr>
      <vt:lpstr>Informal definition for O(…)</vt:lpstr>
      <vt:lpstr>Example 2n^2+10=O(n^2 )</vt:lpstr>
      <vt:lpstr>Example 2n^2+10=O(n^2 )</vt:lpstr>
      <vt:lpstr>Example 2n^2+10=O(n^2 )</vt:lpstr>
      <vt:lpstr>Formal definition of O(…)</vt:lpstr>
      <vt:lpstr>Example 2n^2+10=O(n^2 )</vt:lpstr>
      <vt:lpstr>Example 2n^2+10=O(n^2 )</vt:lpstr>
      <vt:lpstr>Example 2n^2+10=O(n^2 )</vt:lpstr>
      <vt:lpstr>Example 2n^2+10=O(n^2 )</vt:lpstr>
      <vt:lpstr>Same example 2n^2+10=O(n^2 )</vt:lpstr>
      <vt:lpstr>O(…) is an upper bound: n = O(n2) </vt:lpstr>
      <vt:lpstr>Ω(…) means a lower bound</vt:lpstr>
      <vt:lpstr>Example n log_2⁡(n)=Ω(3n)</vt:lpstr>
      <vt:lpstr>Θ(…) means both!</vt:lpstr>
      <vt:lpstr>Non-Example: n^2is not O(n)</vt:lpstr>
      <vt:lpstr>Take-away from examples</vt:lpstr>
      <vt:lpstr>Another example: polynomials</vt:lpstr>
      <vt:lpstr>Example: more polynomials</vt:lpstr>
      <vt:lpstr>Another example: polynomials</vt:lpstr>
      <vt:lpstr>More examples</vt:lpstr>
      <vt:lpstr>Brainteaser</vt:lpstr>
      <vt:lpstr>Recap: Asymptotic Notation</vt:lpstr>
      <vt:lpstr>Back to Insertion Sort</vt:lpstr>
      <vt:lpstr>Insertion Sort: running time</vt:lpstr>
      <vt:lpstr>Insertion Sort: running time</vt:lpstr>
      <vt:lpstr>What have we learned?</vt:lpstr>
      <vt:lpstr>The Plan</vt:lpstr>
      <vt:lpstr>Can we do better?</vt:lpstr>
      <vt:lpstr>MergeSort</vt:lpstr>
      <vt:lpstr>MergeSort Pseudocode</vt:lpstr>
      <vt:lpstr>What actually happens? First, recursively break up the array all the way down to the base cases</vt:lpstr>
      <vt:lpstr>Then, merge them all back up!</vt:lpstr>
      <vt:lpstr>Two questions</vt:lpstr>
      <vt:lpstr>It works</vt:lpstr>
      <vt:lpstr>It works</vt:lpstr>
      <vt:lpstr>It’s fast</vt:lpstr>
      <vt:lpstr>O(n log⁡〖(n))〗 vs. 〖O(n〗^2)?  (Empirically)</vt:lpstr>
      <vt:lpstr>O(n log⁡〖(n))〗 vs. 〖O(n〗^2)? </vt:lpstr>
      <vt:lpstr>Quick log refresher</vt:lpstr>
      <vt:lpstr>PowerPoint Presentation</vt:lpstr>
      <vt:lpstr>Now let’s prove the claim</vt:lpstr>
      <vt:lpstr>Let’s prove the claim</vt:lpstr>
      <vt:lpstr>How much work in this sub-problem?</vt:lpstr>
      <vt:lpstr>How much work in this sub-problem?</vt:lpstr>
      <vt:lpstr>How long does it take to MERGE?</vt:lpstr>
      <vt:lpstr>How long does it take to MERGE?</vt:lpstr>
      <vt:lpstr>Recursion tree</vt:lpstr>
      <vt:lpstr>Recursion tree</vt:lpstr>
      <vt:lpstr>Recursion tree</vt:lpstr>
      <vt:lpstr>Total runtime…</vt:lpstr>
      <vt:lpstr>What have we learned?</vt:lpstr>
      <vt:lpstr>The Plan</vt:lpstr>
      <vt:lpstr>Recap</vt:lpstr>
      <vt:lpstr>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dc:title>
  <dc:creator>Mary Katherine Wootters</dc:creator>
  <cp:lastModifiedBy>Nima Anari</cp:lastModifiedBy>
  <cp:revision>378</cp:revision>
  <cp:lastPrinted>2020-01-08T03:45:22Z</cp:lastPrinted>
  <dcterms:created xsi:type="dcterms:W3CDTF">2017-02-12T16:09:22Z</dcterms:created>
  <dcterms:modified xsi:type="dcterms:W3CDTF">2024-01-09T21:40:36Z</dcterms:modified>
</cp:coreProperties>
</file>