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0"/>
  </p:notesMasterIdLst>
  <p:handoutMasterIdLst>
    <p:handoutMasterId r:id="rId61"/>
  </p:handoutMasterIdLst>
  <p:sldIdLst>
    <p:sldId id="256" r:id="rId2"/>
    <p:sldId id="328" r:id="rId3"/>
    <p:sldId id="257" r:id="rId4"/>
    <p:sldId id="259" r:id="rId5"/>
    <p:sldId id="260" r:id="rId6"/>
    <p:sldId id="261" r:id="rId7"/>
    <p:sldId id="286" r:id="rId8"/>
    <p:sldId id="327" r:id="rId9"/>
    <p:sldId id="262" r:id="rId10"/>
    <p:sldId id="263" r:id="rId11"/>
    <p:sldId id="264" r:id="rId12"/>
    <p:sldId id="265" r:id="rId13"/>
    <p:sldId id="266" r:id="rId14"/>
    <p:sldId id="285" r:id="rId15"/>
    <p:sldId id="267" r:id="rId16"/>
    <p:sldId id="268" r:id="rId17"/>
    <p:sldId id="269" r:id="rId18"/>
    <p:sldId id="270" r:id="rId19"/>
    <p:sldId id="271" r:id="rId20"/>
    <p:sldId id="299" r:id="rId21"/>
    <p:sldId id="272" r:id="rId22"/>
    <p:sldId id="322" r:id="rId23"/>
    <p:sldId id="287" r:id="rId24"/>
    <p:sldId id="273" r:id="rId25"/>
    <p:sldId id="290" r:id="rId26"/>
    <p:sldId id="291" r:id="rId27"/>
    <p:sldId id="274" r:id="rId28"/>
    <p:sldId id="275" r:id="rId29"/>
    <p:sldId id="323" r:id="rId30"/>
    <p:sldId id="276" r:id="rId31"/>
    <p:sldId id="277" r:id="rId32"/>
    <p:sldId id="278" r:id="rId33"/>
    <p:sldId id="280" r:id="rId34"/>
    <p:sldId id="300" r:id="rId35"/>
    <p:sldId id="281" r:id="rId36"/>
    <p:sldId id="301" r:id="rId37"/>
    <p:sldId id="302" r:id="rId38"/>
    <p:sldId id="321" r:id="rId39"/>
    <p:sldId id="303" r:id="rId40"/>
    <p:sldId id="304" r:id="rId41"/>
    <p:sldId id="305" r:id="rId42"/>
    <p:sldId id="308" r:id="rId43"/>
    <p:sldId id="307" r:id="rId44"/>
    <p:sldId id="309" r:id="rId45"/>
    <p:sldId id="310" r:id="rId46"/>
    <p:sldId id="311" r:id="rId47"/>
    <p:sldId id="313" r:id="rId48"/>
    <p:sldId id="314" r:id="rId49"/>
    <p:sldId id="315" r:id="rId50"/>
    <p:sldId id="316" r:id="rId51"/>
    <p:sldId id="317" r:id="rId52"/>
    <p:sldId id="294" r:id="rId53"/>
    <p:sldId id="295" r:id="rId54"/>
    <p:sldId id="318" r:id="rId55"/>
    <p:sldId id="319" r:id="rId56"/>
    <p:sldId id="297" r:id="rId57"/>
    <p:sldId id="296" r:id="rId58"/>
    <p:sldId id="298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03"/>
    <p:restoredTop sz="92778"/>
  </p:normalViewPr>
  <p:slideViewPr>
    <p:cSldViewPr snapToGrid="0" snapToObjects="1">
      <p:cViewPr varScale="1">
        <p:scale>
          <a:sx n="111" d="100"/>
          <a:sy n="111" d="100"/>
        </p:scale>
        <p:origin x="23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EE7D-9BA9-584B-91CC-AE143B513D8E}" type="datetimeFigureOut">
              <a:rPr lang="en-US" smtClean="0"/>
              <a:t>1/29/24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F906A-332C-FF4D-90AE-385C5545D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76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45B36-363E-4C40-9A42-00F726CC1755}" type="datetimeFigureOut">
              <a:rPr lang="en-US" smtClean="0"/>
              <a:t>1/28/24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4D841-B791-BC4E-BB7B-773CB5D67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3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89D3-3AF1-8A4E-B826-2981C3C48F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81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D841-B791-BC4E-BB7B-773CB5D67A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71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D841-B791-BC4E-BB7B-773CB5D67AB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10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D841-B791-BC4E-BB7B-773CB5D67AB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F23D3FA-A147-584B-9C3F-377E443CC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404E-50EF-644B-A4E7-7F8F64E5A98B}" type="datetime1">
              <a:rPr lang="en-US" smtClean="0"/>
              <a:t>1/28/24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A732341-DC43-0244-8BAD-022126787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454E17-291A-9B4A-B77E-7BDF1134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D36F-0E82-4B44-BD1D-C80683BF0DB2}" type="datetime1">
              <a:rPr lang="en-US" smtClean="0"/>
              <a:t>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1D8B-726A-5A47-BB02-986ADF145D2C}" type="datetime1">
              <a:rPr lang="en-US" smtClean="0"/>
              <a:t>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FDB5-46FF-1A47-94E4-7B4DE357A1C5}" type="datetime1">
              <a:rPr lang="en-US" smtClean="0"/>
              <a:t>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D792-6C47-2542-8699-BB865DA99899}" type="datetime1">
              <a:rPr lang="en-US" smtClean="0"/>
              <a:t>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0544-EAF0-2E49-8D38-42411FC49FFC}" type="datetime1">
              <a:rPr lang="en-US" smtClean="0"/>
              <a:t>1/28/24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E367-A50D-1845-A3AF-0699281DF1D9}" type="datetime1">
              <a:rPr lang="en-US" smtClean="0"/>
              <a:t>1/28/24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B2E0-6C22-FA46-BE82-CD993121FE33}" type="datetime1">
              <a:rPr lang="en-US" smtClean="0"/>
              <a:t>1/28/24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B7C-C5D8-6F40-B08E-B0F68D642422}" type="datetime1">
              <a:rPr lang="en-US" smtClean="0"/>
              <a:t>1/28/24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96ED-3BDB-B348-AF28-C076A0489537}" type="datetime1">
              <a:rPr lang="en-US" smtClean="0"/>
              <a:t>1/28/24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F51F-F7BA-0B4F-BEB2-83D43C31E1C9}" type="datetime1">
              <a:rPr lang="en-US" smtClean="0"/>
              <a:t>1/28/24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7B2F3-7490-564D-8548-6F1142181EB7}" type="datetime1">
              <a:rPr lang="en-US" smtClean="0"/>
              <a:t>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3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13" Type="http://schemas.openxmlformats.org/officeDocument/2006/relationships/image" Target="../media/image16.png"/><Relationship Id="rId3" Type="http://schemas.openxmlformats.org/officeDocument/2006/relationships/image" Target="../media/image9.tiff"/><Relationship Id="rId7" Type="http://schemas.openxmlformats.org/officeDocument/2006/relationships/image" Target="../media/image20.tiff"/><Relationship Id="rId12" Type="http://schemas.openxmlformats.org/officeDocument/2006/relationships/image" Target="../media/image24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3.tiff"/><Relationship Id="rId5" Type="http://schemas.openxmlformats.org/officeDocument/2006/relationships/image" Target="../media/image14.tiff"/><Relationship Id="rId10" Type="http://schemas.openxmlformats.org/officeDocument/2006/relationships/image" Target="../media/image15.png"/><Relationship Id="rId4" Type="http://schemas.openxmlformats.org/officeDocument/2006/relationships/image" Target="../media/image13.tiff"/><Relationship Id="rId9" Type="http://schemas.openxmlformats.org/officeDocument/2006/relationships/image" Target="../media/image2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9.tiff"/><Relationship Id="rId7" Type="http://schemas.openxmlformats.org/officeDocument/2006/relationships/image" Target="../media/image31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f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21.tiff"/><Relationship Id="rId9" Type="http://schemas.openxmlformats.org/officeDocument/2006/relationships/image" Target="../media/image3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tiff"/><Relationship Id="rId4" Type="http://schemas.openxmlformats.org/officeDocument/2006/relationships/image" Target="../media/image27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iff"/><Relationship Id="rId5" Type="http://schemas.openxmlformats.org/officeDocument/2006/relationships/image" Target="../media/image36.tiff"/><Relationship Id="rId4" Type="http://schemas.openxmlformats.org/officeDocument/2006/relationships/image" Target="../media/image35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tiff"/><Relationship Id="rId3" Type="http://schemas.openxmlformats.org/officeDocument/2006/relationships/image" Target="../media/image45.tiff"/><Relationship Id="rId7" Type="http://schemas.openxmlformats.org/officeDocument/2006/relationships/image" Target="../media/image49.tiff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tiff"/><Relationship Id="rId5" Type="http://schemas.openxmlformats.org/officeDocument/2006/relationships/image" Target="../media/image47.tiff"/><Relationship Id="rId4" Type="http://schemas.openxmlformats.org/officeDocument/2006/relationships/image" Target="../media/image46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iff"/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tiff"/><Relationship Id="rId5" Type="http://schemas.openxmlformats.org/officeDocument/2006/relationships/image" Target="../media/image54.tiff"/><Relationship Id="rId4" Type="http://schemas.openxmlformats.org/officeDocument/2006/relationships/image" Target="../media/image53.tif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tiff"/><Relationship Id="rId3" Type="http://schemas.openxmlformats.org/officeDocument/2006/relationships/image" Target="../media/image45.tiff"/><Relationship Id="rId7" Type="http://schemas.openxmlformats.org/officeDocument/2006/relationships/image" Target="../media/image49.tiff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tiff"/><Relationship Id="rId5" Type="http://schemas.openxmlformats.org/officeDocument/2006/relationships/image" Target="../media/image47.tiff"/><Relationship Id="rId4" Type="http://schemas.openxmlformats.org/officeDocument/2006/relationships/image" Target="../media/image46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iff"/><Relationship Id="rId2" Type="http://schemas.openxmlformats.org/officeDocument/2006/relationships/image" Target="../media/image59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iff"/><Relationship Id="rId2" Type="http://schemas.openxmlformats.org/officeDocument/2006/relationships/image" Target="../media/image6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iff"/><Relationship Id="rId2" Type="http://schemas.openxmlformats.org/officeDocument/2006/relationships/image" Target="../media/image67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10" Type="http://schemas.openxmlformats.org/officeDocument/2006/relationships/image" Target="../media/image15.tiff"/><Relationship Id="rId4" Type="http://schemas.openxmlformats.org/officeDocument/2006/relationships/image" Target="../media/image9.tiff"/><Relationship Id="rId9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Sorting lower bounds and O(n)-time sorting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D5197-B1B1-3D4B-9980-85D24079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25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66270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All the sorting algorithms we have seen work like this.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56373" y="1831087"/>
            <a:ext cx="5040183" cy="718565"/>
            <a:chOff x="1573619" y="3296093"/>
            <a:chExt cx="5040183" cy="705201"/>
          </a:xfrm>
        </p:grpSpPr>
        <p:sp>
          <p:nvSpPr>
            <p:cNvPr id="5" name="Rectangle 4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5857" y="1687939"/>
            <a:ext cx="273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eg</a:t>
            </a:r>
            <a:r>
              <a:rPr lang="en-US" sz="2000" dirty="0"/>
              <a:t>, </a:t>
            </a:r>
            <a:r>
              <a:rPr lang="en-US" sz="2000" dirty="0" err="1">
                <a:solidFill>
                  <a:schemeClr val="accent5"/>
                </a:solidFill>
              </a:rPr>
              <a:t>QuickSort</a:t>
            </a:r>
            <a:r>
              <a:rPr lang="en-US" sz="2000" dirty="0"/>
              <a:t>:</a:t>
            </a:r>
          </a:p>
        </p:txBody>
      </p:sp>
      <p:pic>
        <p:nvPicPr>
          <p:cNvPr id="1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341" y="3096537"/>
            <a:ext cx="1659320" cy="18789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51" y="2991056"/>
            <a:ext cx="1378424" cy="17810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78775" y="2933236"/>
            <a:ext cx="4849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halkboard" charset="0"/>
                <a:ea typeface="Chalkboard" charset="0"/>
                <a:cs typeface="Chalkboard" charset="0"/>
              </a:rPr>
              <a:t>Is        bigger than        ?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35751" y="2774009"/>
            <a:ext cx="489086" cy="5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48601" y="2774009"/>
            <a:ext cx="477884" cy="6135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78775" y="3673712"/>
            <a:ext cx="4849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halkboard" charset="0"/>
                <a:ea typeface="Chalkboard" charset="0"/>
                <a:cs typeface="Chalkboard" charset="0"/>
              </a:rPr>
              <a:t>Is        bigger than        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78775" y="4422990"/>
            <a:ext cx="4849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halkboard" charset="0"/>
                <a:ea typeface="Chalkboard" charset="0"/>
                <a:cs typeface="Chalkboard" charset="0"/>
              </a:rPr>
              <a:t>Is        bigger than        ?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58312" y="3590805"/>
            <a:ext cx="466526" cy="5815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31376" y="4360005"/>
            <a:ext cx="493462" cy="596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48601" y="3622228"/>
            <a:ext cx="477884" cy="6135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48601" y="4388559"/>
            <a:ext cx="477884" cy="6135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41914" y="2835834"/>
            <a:ext cx="1773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41914" y="3621196"/>
            <a:ext cx="1773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43233" y="4388559"/>
            <a:ext cx="1773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927302" y="1831243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32679" y="1838173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90042" y="1914561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23785" y="5602300"/>
            <a:ext cx="705201" cy="718565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74938" y="5733933"/>
            <a:ext cx="103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etc.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95243" y="1481638"/>
            <a:ext cx="75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Pivot!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2E788-A1D9-9C4F-B67D-ADADCC70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7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01 0.53889 " pathEditMode="relative" ptsTypes="AA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1111 L 0.3658 0.54884 " pathEditMode="relative" ptsTypes="AA">
                                      <p:cBhvr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1.48148E-6 L -0.30469 0.54722 " pathEditMode="relative" ptsTypes="AA">
                                      <p:cBhvr>
                                        <p:cTn id="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 animBg="1"/>
      <p:bldP spid="22" grpId="0" animBg="1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813" y="316885"/>
            <a:ext cx="7177404" cy="1325563"/>
          </a:xfrm>
        </p:spPr>
        <p:txBody>
          <a:bodyPr/>
          <a:lstStyle/>
          <a:p>
            <a:r>
              <a:rPr lang="en-US" dirty="0"/>
              <a:t>Lower bound of </a:t>
            </a:r>
            <a:r>
              <a:rPr lang="en-US" dirty="0" err="1"/>
              <a:t>Ω</a:t>
            </a:r>
            <a:r>
              <a:rPr lang="en-US" dirty="0"/>
              <a:t>(n log(n)).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861" y="1828715"/>
            <a:ext cx="8602872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Theorem:</a:t>
            </a:r>
          </a:p>
          <a:p>
            <a:pPr lvl="1"/>
            <a:r>
              <a:rPr lang="en-US" dirty="0"/>
              <a:t>Any </a:t>
            </a:r>
            <a:r>
              <a:rPr lang="en-US" dirty="0">
                <a:solidFill>
                  <a:schemeClr val="accent4"/>
                </a:solidFill>
              </a:rPr>
              <a:t>deterministic comparison-based sorting algorithm </a:t>
            </a:r>
            <a:r>
              <a:rPr lang="en-US" dirty="0"/>
              <a:t>must take </a:t>
            </a:r>
            <a:r>
              <a:rPr lang="en-US" dirty="0" err="1"/>
              <a:t>Ω</a:t>
            </a:r>
            <a:r>
              <a:rPr lang="en-US" dirty="0"/>
              <a:t>(n log(n)) steps.</a:t>
            </a:r>
          </a:p>
          <a:p>
            <a:pPr lvl="1"/>
            <a:r>
              <a:rPr lang="en-US" dirty="0"/>
              <a:t>Any </a:t>
            </a:r>
            <a:r>
              <a:rPr lang="en-US" dirty="0">
                <a:solidFill>
                  <a:schemeClr val="accent4"/>
                </a:solidFill>
              </a:rPr>
              <a:t>randomized comparison-based sorting algorithm </a:t>
            </a:r>
            <a:r>
              <a:rPr lang="en-US" dirty="0"/>
              <a:t>must take </a:t>
            </a:r>
            <a:r>
              <a:rPr lang="en-US" dirty="0" err="1"/>
              <a:t>Ω</a:t>
            </a:r>
            <a:r>
              <a:rPr lang="en-US" dirty="0"/>
              <a:t>(n log(n)) steps in expectation.</a:t>
            </a:r>
          </a:p>
          <a:p>
            <a:endParaRPr lang="en-US" dirty="0"/>
          </a:p>
          <a:p>
            <a:r>
              <a:rPr lang="en-US" dirty="0"/>
              <a:t>How might we prove this?</a:t>
            </a:r>
          </a:p>
          <a:p>
            <a:endParaRPr lang="en-US" sz="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Consider all comparison-based algorithms, one-by-one, and analyze them.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Don’t do that.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48" y="263528"/>
            <a:ext cx="1117600" cy="1378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8096">
            <a:off x="6321734" y="3588032"/>
            <a:ext cx="2029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This covers all the sorting algorithms we know!!!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0328" y="5809014"/>
            <a:ext cx="5167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Instead, argue that all comparison-based sorting algorithms give rise to a </a:t>
            </a:r>
            <a:r>
              <a:rPr lang="en-US" b="1" dirty="0">
                <a:solidFill>
                  <a:schemeClr val="accent4"/>
                </a:solidFill>
              </a:rPr>
              <a:t>decision tree</a:t>
            </a:r>
            <a:r>
              <a:rPr lang="en-US" dirty="0">
                <a:solidFill>
                  <a:schemeClr val="accent4"/>
                </a:solidFill>
              </a:rPr>
              <a:t>.  </a:t>
            </a:r>
          </a:p>
          <a:p>
            <a:r>
              <a:rPr lang="en-US" dirty="0">
                <a:solidFill>
                  <a:schemeClr val="accent4"/>
                </a:solidFill>
              </a:rPr>
              <a:t>Then analyze decision trees.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6D3280-C672-A044-A2F7-A1E6AD7B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21" y="158390"/>
            <a:ext cx="8865441" cy="712687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Decision trees</a:t>
            </a:r>
            <a:endParaRPr lang="en-US" sz="49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024" y="1506406"/>
            <a:ext cx="1308577" cy="1481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69" y="1079034"/>
            <a:ext cx="810776" cy="810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108" y="996967"/>
            <a:ext cx="852594" cy="852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643" y="1039325"/>
            <a:ext cx="822761" cy="8227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3883" y="1957998"/>
            <a:ext cx="246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Sort these three things.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98843" y="1824675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979787" y="1794344"/>
            <a:ext cx="1619056" cy="627561"/>
            <a:chOff x="3979787" y="1794344"/>
            <a:chExt cx="1619056" cy="6275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296006" y="1865299"/>
                  <a:ext cx="80890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</a:rPr>
                          <m:t>≤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6006" y="1865299"/>
                  <a:ext cx="808903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9787" y="1889810"/>
              <a:ext cx="532095" cy="53209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1282" y="1794344"/>
              <a:ext cx="627561" cy="627561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/>
          <p:nvPr/>
        </p:nvCxnSpPr>
        <p:spPr>
          <a:xfrm flipH="1">
            <a:off x="3552752" y="2501923"/>
            <a:ext cx="940289" cy="6783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82201" y="2496347"/>
            <a:ext cx="1378862" cy="59917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37509" y="2548195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28590" y="2449554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281" y="3121644"/>
            <a:ext cx="716573" cy="716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32630" y="3255627"/>
                <a:ext cx="808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630" y="3255627"/>
                <a:ext cx="80890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762" y="3222220"/>
            <a:ext cx="552990" cy="55299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>
            <a:off x="1795477" y="3934129"/>
            <a:ext cx="833378" cy="56963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59994" y="3936451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8" y="4560732"/>
            <a:ext cx="678420" cy="6784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251" y="4676550"/>
            <a:ext cx="528286" cy="5282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704" y="4614521"/>
            <a:ext cx="624631" cy="62463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486925" y="3175656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4611" y="4523147"/>
            <a:ext cx="2229561" cy="8412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3241533" y="3876580"/>
            <a:ext cx="1102427" cy="70663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69636" y="3888572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625" y="4496667"/>
            <a:ext cx="716573" cy="716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39759" y="4625178"/>
                <a:ext cx="808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759" y="4625178"/>
                <a:ext cx="808903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576034" y="4690018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974" y="4556100"/>
            <a:ext cx="627561" cy="627561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 flipH="1">
            <a:off x="3316770" y="5228902"/>
            <a:ext cx="1070391" cy="7755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55365" y="5268063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997094" y="5254300"/>
            <a:ext cx="1102427" cy="70663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76034" y="5268063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804" y="6064023"/>
            <a:ext cx="678420" cy="6784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351" y="6157605"/>
            <a:ext cx="528286" cy="52828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391" y="6076397"/>
            <a:ext cx="624631" cy="62463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1682298" y="5985023"/>
            <a:ext cx="2229561" cy="8412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163" y="6046053"/>
            <a:ext cx="678420" cy="67842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915" y="6157605"/>
            <a:ext cx="528286" cy="52828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748" y="6076396"/>
            <a:ext cx="624631" cy="624631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383340" y="5969886"/>
            <a:ext cx="2229561" cy="8412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558381" y="3139078"/>
            <a:ext cx="105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4"/>
                </a:solidFill>
              </a:rPr>
              <a:t>etc</a:t>
            </a:r>
            <a:r>
              <a:rPr lang="mr-IN" sz="2400" dirty="0">
                <a:solidFill>
                  <a:schemeClr val="accent4"/>
                </a:solidFill>
              </a:rPr>
              <a:t>…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86127A-822C-BE49-B8C4-4FEFF817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6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1" grpId="0"/>
      <p:bldP spid="24" grpId="0"/>
      <p:bldP spid="28" grpId="0"/>
      <p:bldP spid="29" grpId="0" animBg="1"/>
      <p:bldP spid="31" grpId="0"/>
      <p:bldP spid="33" grpId="0"/>
      <p:bldP spid="34" grpId="0"/>
      <p:bldP spid="37" grpId="0"/>
      <p:bldP spid="39" grpId="0"/>
      <p:bldP spid="45" grpId="0" animBg="1"/>
      <p:bldP spid="49" grpId="0" animBg="1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64" y="262547"/>
            <a:ext cx="7886700" cy="1325563"/>
          </a:xfrm>
        </p:spPr>
        <p:txBody>
          <a:bodyPr/>
          <a:lstStyle/>
          <a:p>
            <a:r>
              <a:rPr lang="en-US" dirty="0"/>
              <a:t>Decision trees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58498" y="1226869"/>
            <a:ext cx="4125533" cy="2655277"/>
            <a:chOff x="2084198" y="1903075"/>
            <a:chExt cx="4672399" cy="3164587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3602851" y="2515571"/>
              <a:ext cx="557548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560997" y="2515571"/>
              <a:ext cx="53891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055906" y="2561843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30456" y="2561843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032471" y="1903075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882120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158288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4972802" y="3771807"/>
              <a:ext cx="10436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433722" y="3676270"/>
              <a:ext cx="863639" cy="773871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438494" y="389924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21315" y="3782161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2601274" y="3760129"/>
              <a:ext cx="679466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681337" y="3760129"/>
              <a:ext cx="264944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229533" y="378216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32886" y="3928216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6085500" y="4386727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4603069" y="4369256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3584050" y="4403869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2084198" y="4408894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</p:grpSp>
      <p:cxnSp>
        <p:nvCxnSpPr>
          <p:cNvPr id="58" name="Straight Connector 57"/>
          <p:cNvCxnSpPr>
            <a:cxnSpLocks/>
          </p:cNvCxnSpPr>
          <p:nvPr/>
        </p:nvCxnSpPr>
        <p:spPr>
          <a:xfrm flipH="1">
            <a:off x="3988662" y="3815195"/>
            <a:ext cx="404343" cy="829523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</p:cNvCxnSpPr>
          <p:nvPr/>
        </p:nvCxnSpPr>
        <p:spPr>
          <a:xfrm>
            <a:off x="8214094" y="3829305"/>
            <a:ext cx="614769" cy="156693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676088" y="4665261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5279" y="4786190"/>
            <a:ext cx="287594" cy="3002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621" y="4711833"/>
            <a:ext cx="384394" cy="40124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021" y="4721752"/>
            <a:ext cx="342770" cy="357795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4603504" y="5441055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561" y="5548917"/>
            <a:ext cx="287594" cy="3002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037" y="5487627"/>
            <a:ext cx="384394" cy="40124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497" y="5497546"/>
            <a:ext cx="342770" cy="357795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5980767" y="545097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097" y="5588670"/>
            <a:ext cx="287594" cy="3002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45" y="5497546"/>
            <a:ext cx="384394" cy="40124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971" y="5519877"/>
            <a:ext cx="342770" cy="357795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7132100" y="465053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301" y="4784068"/>
            <a:ext cx="287594" cy="30020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732" y="4711833"/>
            <a:ext cx="384394" cy="40124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4033" y="4707025"/>
            <a:ext cx="342770" cy="357795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8055903" y="5387082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343" y="5520607"/>
            <a:ext cx="287594" cy="3002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426" y="5453834"/>
            <a:ext cx="384394" cy="40124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8863" y="5459308"/>
            <a:ext cx="342770" cy="357795"/>
          </a:xfrm>
          <a:prstGeom prst="rect">
            <a:avLst/>
          </a:prstGeom>
        </p:spPr>
      </p:pic>
      <p:cxnSp>
        <p:nvCxnSpPr>
          <p:cNvPr id="92" name="Straight Connector 91"/>
          <p:cNvCxnSpPr/>
          <p:nvPr/>
        </p:nvCxnSpPr>
        <p:spPr>
          <a:xfrm>
            <a:off x="6928875" y="380204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962157" y="383161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818015" y="3751997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5503150" y="3822510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6447123" y="3797489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7757308" y="3824784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76416" y="1357748"/>
            <a:ext cx="34228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Internal nodes correspond to yes/no questions.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Each internal node has two children, one for “yes” and one for “no.”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Leaf nodes correspond to outputs.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 this case, all possible orderings of the items.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Running an algorithm on a particular input corresponds to a particular path through the tree.</a:t>
            </a:r>
          </a:p>
        </p:txBody>
      </p:sp>
      <p:sp>
        <p:nvSpPr>
          <p:cNvPr id="105" name="Freeform 104"/>
          <p:cNvSpPr/>
          <p:nvPr/>
        </p:nvSpPr>
        <p:spPr>
          <a:xfrm>
            <a:off x="5134416" y="1774413"/>
            <a:ext cx="1582891" cy="3684895"/>
          </a:xfrm>
          <a:custGeom>
            <a:avLst/>
            <a:gdLst>
              <a:gd name="connsiteX0" fmla="*/ 1050371 w 1582891"/>
              <a:gd name="connsiteY0" fmla="*/ 0 h 3684895"/>
              <a:gd name="connsiteX1" fmla="*/ 559052 w 1582891"/>
              <a:gd name="connsiteY1" fmla="*/ 354842 h 3684895"/>
              <a:gd name="connsiteX2" fmla="*/ 367983 w 1582891"/>
              <a:gd name="connsiteY2" fmla="*/ 791570 h 3684895"/>
              <a:gd name="connsiteX3" fmla="*/ 736473 w 1582891"/>
              <a:gd name="connsiteY3" fmla="*/ 1501254 h 3684895"/>
              <a:gd name="connsiteX4" fmla="*/ 818359 w 1582891"/>
              <a:gd name="connsiteY4" fmla="*/ 2006221 h 3684895"/>
              <a:gd name="connsiteX5" fmla="*/ 395279 w 1582891"/>
              <a:gd name="connsiteY5" fmla="*/ 2306471 h 3684895"/>
              <a:gd name="connsiteX6" fmla="*/ 40437 w 1582891"/>
              <a:gd name="connsiteY6" fmla="*/ 2606722 h 3684895"/>
              <a:gd name="connsiteX7" fmla="*/ 176915 w 1582891"/>
              <a:gd name="connsiteY7" fmla="*/ 2893325 h 3684895"/>
              <a:gd name="connsiteX8" fmla="*/ 1541691 w 1582891"/>
              <a:gd name="connsiteY8" fmla="*/ 3316406 h 3684895"/>
              <a:gd name="connsiteX9" fmla="*/ 1255088 w 1582891"/>
              <a:gd name="connsiteY9" fmla="*/ 3684895 h 3684895"/>
              <a:gd name="connsiteX10" fmla="*/ 1255088 w 1582891"/>
              <a:gd name="connsiteY10" fmla="*/ 3684895 h 3684895"/>
              <a:gd name="connsiteX11" fmla="*/ 1268736 w 1582891"/>
              <a:gd name="connsiteY11" fmla="*/ 3657600 h 368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2891" h="3684895">
                <a:moveTo>
                  <a:pt x="1050371" y="0"/>
                </a:moveTo>
                <a:cubicBezTo>
                  <a:pt x="861577" y="111457"/>
                  <a:pt x="672783" y="222914"/>
                  <a:pt x="559052" y="354842"/>
                </a:cubicBezTo>
                <a:cubicBezTo>
                  <a:pt x="445321" y="486770"/>
                  <a:pt x="338413" y="600502"/>
                  <a:pt x="367983" y="791570"/>
                </a:cubicBezTo>
                <a:cubicBezTo>
                  <a:pt x="397553" y="982638"/>
                  <a:pt x="661410" y="1298812"/>
                  <a:pt x="736473" y="1501254"/>
                </a:cubicBezTo>
                <a:cubicBezTo>
                  <a:pt x="811536" y="1703696"/>
                  <a:pt x="875225" y="1872018"/>
                  <a:pt x="818359" y="2006221"/>
                </a:cubicBezTo>
                <a:cubicBezTo>
                  <a:pt x="761493" y="2140424"/>
                  <a:pt x="524933" y="2206388"/>
                  <a:pt x="395279" y="2306471"/>
                </a:cubicBezTo>
                <a:cubicBezTo>
                  <a:pt x="265625" y="2406554"/>
                  <a:pt x="76831" y="2508913"/>
                  <a:pt x="40437" y="2606722"/>
                </a:cubicBezTo>
                <a:cubicBezTo>
                  <a:pt x="4043" y="2704531"/>
                  <a:pt x="-73294" y="2775044"/>
                  <a:pt x="176915" y="2893325"/>
                </a:cubicBezTo>
                <a:cubicBezTo>
                  <a:pt x="427124" y="3011606"/>
                  <a:pt x="1361996" y="3184478"/>
                  <a:pt x="1541691" y="3316406"/>
                </a:cubicBezTo>
                <a:cubicBezTo>
                  <a:pt x="1721386" y="3448334"/>
                  <a:pt x="1255088" y="3684895"/>
                  <a:pt x="1255088" y="3684895"/>
                </a:cubicBezTo>
                <a:lnTo>
                  <a:pt x="1255088" y="3684895"/>
                </a:lnTo>
                <a:lnTo>
                  <a:pt x="1268736" y="3657600"/>
                </a:lnTo>
              </a:path>
            </a:pathLst>
          </a:custGeom>
          <a:noFill/>
          <a:ln w="73025">
            <a:solidFill>
              <a:srgbClr val="DE676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41E854-7D33-794A-977C-0C9AC1489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  <p:bldP spid="1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7134132" y="3494642"/>
            <a:ext cx="1107423" cy="543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65" y="-16438"/>
            <a:ext cx="8993889" cy="549778"/>
          </a:xfrm>
        </p:spPr>
        <p:txBody>
          <a:bodyPr>
            <a:noAutofit/>
          </a:bodyPr>
          <a:lstStyle/>
          <a:p>
            <a:r>
              <a:rPr lang="en-US" sz="3200" dirty="0"/>
              <a:t>Comparison-based algorithms look like decision trees</a:t>
            </a:r>
            <a:r>
              <a:rPr lang="en-US" sz="28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643" y="879169"/>
            <a:ext cx="616748" cy="616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375" y="803363"/>
            <a:ext cx="648558" cy="648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230" y="842673"/>
            <a:ext cx="625864" cy="625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4449" y="1520170"/>
            <a:ext cx="2260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Example: Sort these three things using </a:t>
            </a:r>
            <a:r>
              <a:rPr lang="en-US" dirty="0" err="1"/>
              <a:t>QuickSort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77312" y="835237"/>
                <a:ext cx="808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312" y="835237"/>
                <a:ext cx="80890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093" y="854628"/>
            <a:ext cx="484438" cy="4844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415" y="817412"/>
            <a:ext cx="491599" cy="491599"/>
          </a:xfrm>
          <a:prstGeom prst="rect">
            <a:avLst/>
          </a:prstGeom>
        </p:spPr>
      </p:pic>
      <p:cxnSp>
        <p:nvCxnSpPr>
          <p:cNvPr id="18" name="Straight Connector 17"/>
          <p:cNvCxnSpPr>
            <a:stCxn id="14" idx="2"/>
          </p:cNvCxnSpPr>
          <p:nvPr/>
        </p:nvCxnSpPr>
        <p:spPr>
          <a:xfrm>
            <a:off x="4481764" y="1358457"/>
            <a:ext cx="264232" cy="47053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81835" y="1453600"/>
            <a:ext cx="751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681" y="1790335"/>
            <a:ext cx="484438" cy="4844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936" y="1785671"/>
            <a:ext cx="491599" cy="49159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62695" y="731698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cxnSp>
        <p:nvCxnSpPr>
          <p:cNvPr id="27" name="Straight Connector 26"/>
          <p:cNvCxnSpPr>
            <a:stCxn id="14" idx="2"/>
          </p:cNvCxnSpPr>
          <p:nvPr/>
        </p:nvCxnSpPr>
        <p:spPr>
          <a:xfrm flipH="1">
            <a:off x="2244472" y="1358457"/>
            <a:ext cx="2237292" cy="52332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51730" y="1602594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06" y="1818093"/>
            <a:ext cx="484438" cy="4844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145" y="1854126"/>
            <a:ext cx="491599" cy="491599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5015535" y="2276021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463906" y="2235740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012208" y="2275665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9955" y="2284676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87839" y="2207210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95839" y="2234076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96665" y="2255011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1252" y="2275665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19403" y="2558219"/>
                <a:ext cx="808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403" y="2558219"/>
                <a:ext cx="808903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506" y="2540394"/>
            <a:ext cx="491599" cy="49159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470525" y="2482189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5274134" y="3129292"/>
            <a:ext cx="1090920" cy="45431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644061" y="3042562"/>
            <a:ext cx="751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3751059" y="3099485"/>
            <a:ext cx="940810" cy="48412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623870" y="2958493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820" y="3539971"/>
            <a:ext cx="484438" cy="48443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075" y="3535307"/>
            <a:ext cx="491599" cy="491599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>
            <a:off x="7111674" y="4025657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560045" y="3985376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983978" y="3956846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491978" y="3983712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314" y="3634681"/>
            <a:ext cx="484438" cy="48443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569" y="3630017"/>
            <a:ext cx="491599" cy="491599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>
            <a:off x="3372168" y="4120367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820539" y="4080086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244472" y="4051556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52472" y="4078422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602" y="3584928"/>
            <a:ext cx="509424" cy="50942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121" y="2535158"/>
            <a:ext cx="509424" cy="50942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580" y="3507130"/>
            <a:ext cx="509424" cy="509424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1952985" y="4655153"/>
            <a:ext cx="2210938" cy="5259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629" y="4682463"/>
            <a:ext cx="484438" cy="48443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008" y="4657477"/>
            <a:ext cx="509424" cy="50942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231" y="4640932"/>
            <a:ext cx="491599" cy="491599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1624246" y="4298692"/>
            <a:ext cx="9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425135" y="4268683"/>
                <a:ext cx="808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135" y="4268683"/>
                <a:ext cx="80890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7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916" y="4288074"/>
            <a:ext cx="484438" cy="484438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>
            <a:off x="7026335" y="4809728"/>
            <a:ext cx="1090920" cy="45431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396262" y="4722998"/>
            <a:ext cx="751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5503260" y="4779921"/>
            <a:ext cx="940810" cy="48412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376071" y="4638929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421104" y="4169970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792" y="4262025"/>
            <a:ext cx="509424" cy="509424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-176173" y="4376404"/>
            <a:ext cx="1781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5"/>
                </a:solidFill>
              </a:rPr>
              <a:t>Then we’re done (after some base-case stuff)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860470" y="4034971"/>
            <a:ext cx="1046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5"/>
                </a:solidFill>
              </a:rPr>
              <a:t>Now </a:t>
            </a:r>
            <a:r>
              <a:rPr lang="en-US" dirty="0" err="1">
                <a:solidFill>
                  <a:schemeClr val="accent5"/>
                </a:solidFill>
              </a:rPr>
              <a:t>recurse</a:t>
            </a:r>
            <a:r>
              <a:rPr lang="en-US" dirty="0">
                <a:solidFill>
                  <a:schemeClr val="accent5"/>
                </a:solidFill>
              </a:rPr>
              <a:t> on 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616255" y="3139926"/>
            <a:ext cx="75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Pivot!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548" y="5350140"/>
            <a:ext cx="509424" cy="509424"/>
          </a:xfrm>
          <a:prstGeom prst="rect">
            <a:avLst/>
          </a:prstGeom>
        </p:spPr>
      </p:pic>
      <p:cxnSp>
        <p:nvCxnSpPr>
          <p:cNvPr id="87" name="Straight Connector 86"/>
          <p:cNvCxnSpPr/>
          <p:nvPr/>
        </p:nvCxnSpPr>
        <p:spPr>
          <a:xfrm>
            <a:off x="5767876" y="5789895"/>
            <a:ext cx="41119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578510" y="5749614"/>
            <a:ext cx="674069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858340" y="5721084"/>
            <a:ext cx="40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793338" y="5747950"/>
            <a:ext cx="24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215" y="5268954"/>
            <a:ext cx="484438" cy="484438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470" y="5264043"/>
            <a:ext cx="509424" cy="509424"/>
          </a:xfrm>
          <a:prstGeom prst="rect">
            <a:avLst/>
          </a:prstGeom>
        </p:spPr>
      </p:pic>
      <p:cxnSp>
        <p:nvCxnSpPr>
          <p:cNvPr id="96" name="Straight Connector 95"/>
          <p:cNvCxnSpPr/>
          <p:nvPr/>
        </p:nvCxnSpPr>
        <p:spPr>
          <a:xfrm>
            <a:off x="8379798" y="5703798"/>
            <a:ext cx="41119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190432" y="5663517"/>
            <a:ext cx="674069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470262" y="5634987"/>
            <a:ext cx="40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405260" y="5661853"/>
            <a:ext cx="24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490" y="5156443"/>
            <a:ext cx="484438" cy="484438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1306516" y="860697"/>
            <a:ext cx="2210938" cy="5259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756" y="902227"/>
            <a:ext cx="484438" cy="484438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487" y="842872"/>
            <a:ext cx="509424" cy="509424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041" y="860697"/>
            <a:ext cx="491599" cy="491599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1987741" y="512057"/>
            <a:ext cx="75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Pivot!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4126261" y="6224472"/>
            <a:ext cx="2210938" cy="5259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434" y="6251782"/>
            <a:ext cx="484438" cy="484438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061" y="6240901"/>
            <a:ext cx="509424" cy="509424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616" y="6219538"/>
            <a:ext cx="491599" cy="491599"/>
          </a:xfrm>
          <a:prstGeom prst="rect">
            <a:avLst/>
          </a:prstGeom>
        </p:spPr>
      </p:pic>
      <p:sp>
        <p:nvSpPr>
          <p:cNvPr id="115" name="Rectangle 114"/>
          <p:cNvSpPr/>
          <p:nvPr/>
        </p:nvSpPr>
        <p:spPr>
          <a:xfrm>
            <a:off x="6924372" y="6159518"/>
            <a:ext cx="2210938" cy="5259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683" y="6210676"/>
            <a:ext cx="484438" cy="484438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833" y="6167790"/>
            <a:ext cx="509424" cy="509424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727" y="6154584"/>
            <a:ext cx="491599" cy="491599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3805030" y="5883671"/>
            <a:ext cx="9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Return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539655" y="5841344"/>
            <a:ext cx="9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Return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83337" y="5983932"/>
            <a:ext cx="2763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5"/>
                </a:solidFill>
              </a:rPr>
              <a:t>In either case, we’re done (after some base case stuff and returning recursive calls).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099093" y="2660301"/>
            <a:ext cx="160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etc...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A1F93B-142A-B54D-850C-36F39C1B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1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4" grpId="0"/>
      <p:bldP spid="19" grpId="0"/>
      <p:bldP spid="26" grpId="0"/>
      <p:bldP spid="28" grpId="0"/>
      <p:bldP spid="39" grpId="0"/>
      <p:bldP spid="40" grpId="0"/>
      <p:bldP spid="41" grpId="0"/>
      <p:bldP spid="42" grpId="0"/>
      <p:bldP spid="45" grpId="0"/>
      <p:bldP spid="48" grpId="0"/>
      <p:bldP spid="50" grpId="0"/>
      <p:bldP spid="52" grpId="0"/>
      <p:bldP spid="57" grpId="0"/>
      <p:bldP spid="58" grpId="0"/>
      <p:bldP spid="63" grpId="0"/>
      <p:bldP spid="64" grpId="0"/>
      <p:bldP spid="68" grpId="0" animBg="1"/>
      <p:bldP spid="72" grpId="0"/>
      <p:bldP spid="73" grpId="0"/>
      <p:bldP spid="77" grpId="0"/>
      <p:bldP spid="79" grpId="0"/>
      <p:bldP spid="80" grpId="0"/>
      <p:bldP spid="82" grpId="0"/>
      <p:bldP spid="83" grpId="0"/>
      <p:bldP spid="85" grpId="0"/>
      <p:bldP spid="89" grpId="0"/>
      <p:bldP spid="90" grpId="0"/>
      <p:bldP spid="98" grpId="0"/>
      <p:bldP spid="99" grpId="0"/>
      <p:bldP spid="106" grpId="0" animBg="1"/>
      <p:bldP spid="110" grpId="0"/>
      <p:bldP spid="111" grpId="0" animBg="1"/>
      <p:bldP spid="115" grpId="0" animBg="1"/>
      <p:bldP spid="119" grpId="0"/>
      <p:bldP spid="120" grpId="0"/>
      <p:bldP spid="121" grpId="0"/>
      <p:bldP spid="1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99" y="67492"/>
            <a:ext cx="8755087" cy="1178335"/>
          </a:xfrm>
        </p:spPr>
        <p:txBody>
          <a:bodyPr>
            <a:noAutofit/>
          </a:bodyPr>
          <a:lstStyle/>
          <a:p>
            <a:r>
              <a:rPr lang="en-US" sz="3600" dirty="0"/>
              <a:t>Q: What’s the runtime on a particular input?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09233" y="1690689"/>
            <a:ext cx="4125533" cy="2655277"/>
            <a:chOff x="2084198" y="1903075"/>
            <a:chExt cx="4672399" cy="3164587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3602851" y="2515571"/>
              <a:ext cx="557548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60997" y="2515571"/>
              <a:ext cx="53891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055906" y="2561843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30456" y="2561843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032471" y="1903075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882120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158288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4972802" y="3771807"/>
              <a:ext cx="10436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33722" y="3676270"/>
              <a:ext cx="863639" cy="773871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438494" y="389924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21315" y="3782161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2601274" y="3760129"/>
              <a:ext cx="679466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681337" y="3760129"/>
              <a:ext cx="264944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229533" y="378216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32886" y="3928216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6085500" y="4386727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603069" y="4369256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584050" y="4403869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084198" y="4408894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H="1">
            <a:off x="969548" y="4157737"/>
            <a:ext cx="1463246" cy="1357860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64829" y="4293125"/>
            <a:ext cx="798108" cy="63686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2694" y="5515597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85" y="5636526"/>
            <a:ext cx="287594" cy="300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227" y="5562169"/>
            <a:ext cx="384394" cy="4012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27" y="5572088"/>
            <a:ext cx="342770" cy="35779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959857" y="4956679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048" y="5077608"/>
            <a:ext cx="287594" cy="300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598" y="5020070"/>
            <a:ext cx="384394" cy="4012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483" y="5063518"/>
            <a:ext cx="342770" cy="35779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54239" y="6275936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296" y="6383798"/>
            <a:ext cx="287594" cy="300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772" y="6322508"/>
            <a:ext cx="384394" cy="40124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232" y="6332427"/>
            <a:ext cx="342770" cy="35779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231502" y="591479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832" y="6052490"/>
            <a:ext cx="287594" cy="300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680" y="5961366"/>
            <a:ext cx="384394" cy="40124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706" y="5983697"/>
            <a:ext cx="342770" cy="35779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382835" y="511435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036" y="5247888"/>
            <a:ext cx="287594" cy="3002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467" y="5175653"/>
            <a:ext cx="384394" cy="40124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768" y="5170845"/>
            <a:ext cx="342770" cy="357795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6881004" y="4929993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444" y="5063518"/>
            <a:ext cx="287594" cy="3002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527" y="4996745"/>
            <a:ext cx="384394" cy="40124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964" y="5002219"/>
            <a:ext cx="342770" cy="357795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5179610" y="426586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212892" y="429543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068750" y="4215817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753885" y="4286330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697858" y="4261309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008043" y="4288604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3385151" y="2238233"/>
            <a:ext cx="1582891" cy="3684895"/>
          </a:xfrm>
          <a:custGeom>
            <a:avLst/>
            <a:gdLst>
              <a:gd name="connsiteX0" fmla="*/ 1050371 w 1582891"/>
              <a:gd name="connsiteY0" fmla="*/ 0 h 3684895"/>
              <a:gd name="connsiteX1" fmla="*/ 559052 w 1582891"/>
              <a:gd name="connsiteY1" fmla="*/ 354842 h 3684895"/>
              <a:gd name="connsiteX2" fmla="*/ 367983 w 1582891"/>
              <a:gd name="connsiteY2" fmla="*/ 791570 h 3684895"/>
              <a:gd name="connsiteX3" fmla="*/ 736473 w 1582891"/>
              <a:gd name="connsiteY3" fmla="*/ 1501254 h 3684895"/>
              <a:gd name="connsiteX4" fmla="*/ 818359 w 1582891"/>
              <a:gd name="connsiteY4" fmla="*/ 2006221 h 3684895"/>
              <a:gd name="connsiteX5" fmla="*/ 395279 w 1582891"/>
              <a:gd name="connsiteY5" fmla="*/ 2306471 h 3684895"/>
              <a:gd name="connsiteX6" fmla="*/ 40437 w 1582891"/>
              <a:gd name="connsiteY6" fmla="*/ 2606722 h 3684895"/>
              <a:gd name="connsiteX7" fmla="*/ 176915 w 1582891"/>
              <a:gd name="connsiteY7" fmla="*/ 2893325 h 3684895"/>
              <a:gd name="connsiteX8" fmla="*/ 1541691 w 1582891"/>
              <a:gd name="connsiteY8" fmla="*/ 3316406 h 3684895"/>
              <a:gd name="connsiteX9" fmla="*/ 1255088 w 1582891"/>
              <a:gd name="connsiteY9" fmla="*/ 3684895 h 3684895"/>
              <a:gd name="connsiteX10" fmla="*/ 1255088 w 1582891"/>
              <a:gd name="connsiteY10" fmla="*/ 3684895 h 3684895"/>
              <a:gd name="connsiteX11" fmla="*/ 1268736 w 1582891"/>
              <a:gd name="connsiteY11" fmla="*/ 3657600 h 368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2891" h="3684895">
                <a:moveTo>
                  <a:pt x="1050371" y="0"/>
                </a:moveTo>
                <a:cubicBezTo>
                  <a:pt x="861577" y="111457"/>
                  <a:pt x="672783" y="222914"/>
                  <a:pt x="559052" y="354842"/>
                </a:cubicBezTo>
                <a:cubicBezTo>
                  <a:pt x="445321" y="486770"/>
                  <a:pt x="338413" y="600502"/>
                  <a:pt x="367983" y="791570"/>
                </a:cubicBezTo>
                <a:cubicBezTo>
                  <a:pt x="397553" y="982638"/>
                  <a:pt x="661410" y="1298812"/>
                  <a:pt x="736473" y="1501254"/>
                </a:cubicBezTo>
                <a:cubicBezTo>
                  <a:pt x="811536" y="1703696"/>
                  <a:pt x="875225" y="1872018"/>
                  <a:pt x="818359" y="2006221"/>
                </a:cubicBezTo>
                <a:cubicBezTo>
                  <a:pt x="761493" y="2140424"/>
                  <a:pt x="524933" y="2206388"/>
                  <a:pt x="395279" y="2306471"/>
                </a:cubicBezTo>
                <a:cubicBezTo>
                  <a:pt x="265625" y="2406554"/>
                  <a:pt x="76831" y="2508913"/>
                  <a:pt x="40437" y="2606722"/>
                </a:cubicBezTo>
                <a:cubicBezTo>
                  <a:pt x="4043" y="2704531"/>
                  <a:pt x="-73294" y="2775044"/>
                  <a:pt x="176915" y="2893325"/>
                </a:cubicBezTo>
                <a:cubicBezTo>
                  <a:pt x="427124" y="3011606"/>
                  <a:pt x="1361996" y="3184478"/>
                  <a:pt x="1541691" y="3316406"/>
                </a:cubicBezTo>
                <a:cubicBezTo>
                  <a:pt x="1721386" y="3448334"/>
                  <a:pt x="1255088" y="3684895"/>
                  <a:pt x="1255088" y="3684895"/>
                </a:cubicBezTo>
                <a:lnTo>
                  <a:pt x="1255088" y="3684895"/>
                </a:lnTo>
                <a:lnTo>
                  <a:pt x="1268736" y="3657600"/>
                </a:lnTo>
              </a:path>
            </a:pathLst>
          </a:custGeom>
          <a:noFill/>
          <a:ln w="73025">
            <a:solidFill>
              <a:srgbClr val="DE676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808951" y="1444583"/>
            <a:ext cx="3033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DE6769"/>
                </a:solidFill>
              </a:rPr>
              <a:t>If we take this path through the tree, the runtime is </a:t>
            </a:r>
          </a:p>
          <a:p>
            <a:pPr algn="ctr"/>
            <a:r>
              <a:rPr lang="en-US" sz="2000" b="1" dirty="0" err="1">
                <a:solidFill>
                  <a:srgbClr val="DE6769"/>
                </a:solidFill>
              </a:rPr>
              <a:t>Ω</a:t>
            </a:r>
            <a:r>
              <a:rPr lang="en-US" sz="2000" b="1" dirty="0">
                <a:solidFill>
                  <a:srgbClr val="DE6769"/>
                </a:solidFill>
              </a:rPr>
              <a:t>(length of the path).</a:t>
            </a:r>
          </a:p>
        </p:txBody>
      </p:sp>
      <p:cxnSp>
        <p:nvCxnSpPr>
          <p:cNvPr id="61" name="Straight Arrow Connector 60"/>
          <p:cNvCxnSpPr>
            <a:stCxn id="59" idx="1"/>
          </p:cNvCxnSpPr>
          <p:nvPr/>
        </p:nvCxnSpPr>
        <p:spPr>
          <a:xfrm flipH="1">
            <a:off x="4275191" y="1952415"/>
            <a:ext cx="1533760" cy="1372037"/>
          </a:xfrm>
          <a:prstGeom prst="straightConnector1">
            <a:avLst/>
          </a:prstGeom>
          <a:ln w="9525">
            <a:solidFill>
              <a:srgbClr val="DE676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66670" y="1125054"/>
            <a:ext cx="332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A: At least the length of the path from the root to the corresponding leaf.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2808D5-89C5-4248-ABCF-ECB119F1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62" y="75524"/>
            <a:ext cx="7886700" cy="1178335"/>
          </a:xfrm>
        </p:spPr>
        <p:txBody>
          <a:bodyPr>
            <a:normAutofit fontScale="90000"/>
          </a:bodyPr>
          <a:lstStyle/>
          <a:p>
            <a:r>
              <a:rPr lang="en-US" dirty="0"/>
              <a:t>Q: What’s the worst-case runtime?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09233" y="1690689"/>
            <a:ext cx="4125533" cy="2655277"/>
            <a:chOff x="2084198" y="1903075"/>
            <a:chExt cx="4672399" cy="3164587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3602851" y="2515571"/>
              <a:ext cx="557548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60997" y="2515571"/>
              <a:ext cx="53891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055906" y="2561843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30456" y="2561843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032471" y="1903075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882120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158288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4972802" y="3771807"/>
              <a:ext cx="10436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33722" y="3676270"/>
              <a:ext cx="863639" cy="773871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438494" y="389924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21315" y="3782161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2601274" y="3760129"/>
              <a:ext cx="679466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681337" y="3760129"/>
              <a:ext cx="264944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229533" y="378216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32886" y="3928216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6085500" y="4386727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603069" y="4369256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584050" y="4403869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084198" y="4408894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H="1">
            <a:off x="969548" y="4157737"/>
            <a:ext cx="1463246" cy="1357860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64829" y="4293125"/>
            <a:ext cx="798108" cy="63686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2694" y="5515597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85" y="5636526"/>
            <a:ext cx="287594" cy="300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227" y="5562169"/>
            <a:ext cx="384394" cy="4012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27" y="5572088"/>
            <a:ext cx="342770" cy="35779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959857" y="4956679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048" y="5077608"/>
            <a:ext cx="287594" cy="300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598" y="5020070"/>
            <a:ext cx="384394" cy="4012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483" y="5063518"/>
            <a:ext cx="342770" cy="35779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908234" y="624397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291" y="6351836"/>
            <a:ext cx="287594" cy="300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767" y="6290546"/>
            <a:ext cx="384394" cy="40124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227" y="6300465"/>
            <a:ext cx="342770" cy="35779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231502" y="591479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832" y="6052490"/>
            <a:ext cx="287594" cy="300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680" y="5961366"/>
            <a:ext cx="384394" cy="40124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706" y="5983697"/>
            <a:ext cx="342770" cy="35779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382835" y="511435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036" y="5247888"/>
            <a:ext cx="287594" cy="3002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467" y="5175653"/>
            <a:ext cx="384394" cy="40124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768" y="5170845"/>
            <a:ext cx="342770" cy="357795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6881004" y="4929993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444" y="5063518"/>
            <a:ext cx="287594" cy="3002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527" y="4996745"/>
            <a:ext cx="384394" cy="40124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964" y="5002219"/>
            <a:ext cx="342770" cy="357795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5179610" y="426586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212892" y="429543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068750" y="4215817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753885" y="4286330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697858" y="4261309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008043" y="4288604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36887" y="996857"/>
            <a:ext cx="654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A: At least </a:t>
            </a:r>
            <a:r>
              <a:rPr lang="en-US" sz="2800" dirty="0" err="1"/>
              <a:t>Ω</a:t>
            </a:r>
            <a:r>
              <a:rPr lang="en-US" sz="2800" dirty="0"/>
              <a:t>(length of the longest path).</a:t>
            </a:r>
          </a:p>
        </p:txBody>
      </p:sp>
      <p:sp>
        <p:nvSpPr>
          <p:cNvPr id="3" name="Freeform 2"/>
          <p:cNvSpPr/>
          <p:nvPr/>
        </p:nvSpPr>
        <p:spPr>
          <a:xfrm>
            <a:off x="3068566" y="2150533"/>
            <a:ext cx="1283301" cy="4080934"/>
          </a:xfrm>
          <a:custGeom>
            <a:avLst/>
            <a:gdLst>
              <a:gd name="connsiteX0" fmla="*/ 1283301 w 1283301"/>
              <a:gd name="connsiteY0" fmla="*/ 0 h 4080934"/>
              <a:gd name="connsiteX1" fmla="*/ 792234 w 1283301"/>
              <a:gd name="connsiteY1" fmla="*/ 677334 h 4080934"/>
              <a:gd name="connsiteX2" fmla="*/ 775301 w 1283301"/>
              <a:gd name="connsiteY2" fmla="*/ 1049867 h 4080934"/>
              <a:gd name="connsiteX3" fmla="*/ 1097034 w 1283301"/>
              <a:gd name="connsiteY3" fmla="*/ 1625600 h 4080934"/>
              <a:gd name="connsiteX4" fmla="*/ 1029301 w 1283301"/>
              <a:gd name="connsiteY4" fmla="*/ 1913467 h 4080934"/>
              <a:gd name="connsiteX5" fmla="*/ 368901 w 1283301"/>
              <a:gd name="connsiteY5" fmla="*/ 2540000 h 4080934"/>
              <a:gd name="connsiteX6" fmla="*/ 724501 w 1283301"/>
              <a:gd name="connsiteY6" fmla="*/ 2794000 h 4080934"/>
              <a:gd name="connsiteX7" fmla="*/ 1130901 w 1283301"/>
              <a:gd name="connsiteY7" fmla="*/ 2946400 h 4080934"/>
              <a:gd name="connsiteX8" fmla="*/ 419701 w 1283301"/>
              <a:gd name="connsiteY8" fmla="*/ 3318934 h 4080934"/>
              <a:gd name="connsiteX9" fmla="*/ 1080101 w 1283301"/>
              <a:gd name="connsiteY9" fmla="*/ 3572934 h 4080934"/>
              <a:gd name="connsiteX10" fmla="*/ 13301 w 1283301"/>
              <a:gd name="connsiteY10" fmla="*/ 3860800 h 4080934"/>
              <a:gd name="connsiteX11" fmla="*/ 453567 w 1283301"/>
              <a:gd name="connsiteY11" fmla="*/ 4080934 h 408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3301" h="4080934">
                <a:moveTo>
                  <a:pt x="1283301" y="0"/>
                </a:moveTo>
                <a:cubicBezTo>
                  <a:pt x="1080101" y="251178"/>
                  <a:pt x="876901" y="502356"/>
                  <a:pt x="792234" y="677334"/>
                </a:cubicBezTo>
                <a:cubicBezTo>
                  <a:pt x="707567" y="852312"/>
                  <a:pt x="724501" y="891823"/>
                  <a:pt x="775301" y="1049867"/>
                </a:cubicBezTo>
                <a:cubicBezTo>
                  <a:pt x="826101" y="1207911"/>
                  <a:pt x="1054701" y="1481667"/>
                  <a:pt x="1097034" y="1625600"/>
                </a:cubicBezTo>
                <a:cubicBezTo>
                  <a:pt x="1139367" y="1769533"/>
                  <a:pt x="1150657" y="1761067"/>
                  <a:pt x="1029301" y="1913467"/>
                </a:cubicBezTo>
                <a:cubicBezTo>
                  <a:pt x="907945" y="2065867"/>
                  <a:pt x="419701" y="2393244"/>
                  <a:pt x="368901" y="2540000"/>
                </a:cubicBezTo>
                <a:cubicBezTo>
                  <a:pt x="318101" y="2686756"/>
                  <a:pt x="597501" y="2726267"/>
                  <a:pt x="724501" y="2794000"/>
                </a:cubicBezTo>
                <a:cubicBezTo>
                  <a:pt x="851501" y="2861733"/>
                  <a:pt x="1181701" y="2858911"/>
                  <a:pt x="1130901" y="2946400"/>
                </a:cubicBezTo>
                <a:cubicBezTo>
                  <a:pt x="1080101" y="3033889"/>
                  <a:pt x="428168" y="3214512"/>
                  <a:pt x="419701" y="3318934"/>
                </a:cubicBezTo>
                <a:cubicBezTo>
                  <a:pt x="411234" y="3423356"/>
                  <a:pt x="1147834" y="3482623"/>
                  <a:pt x="1080101" y="3572934"/>
                </a:cubicBezTo>
                <a:cubicBezTo>
                  <a:pt x="1012368" y="3663245"/>
                  <a:pt x="117723" y="3776133"/>
                  <a:pt x="13301" y="3860800"/>
                </a:cubicBezTo>
                <a:cubicBezTo>
                  <a:pt x="-91121" y="3945467"/>
                  <a:pt x="453567" y="4080934"/>
                  <a:pt x="453567" y="4080934"/>
                </a:cubicBezTo>
              </a:path>
            </a:pathLst>
          </a:custGeom>
          <a:noFill/>
          <a:ln w="76200">
            <a:solidFill>
              <a:srgbClr val="DE676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8258" flipH="1">
            <a:off x="450847" y="5144908"/>
            <a:ext cx="2633452" cy="2331361"/>
          </a:xfrm>
          <a:prstGeom prst="rect">
            <a:avLst/>
          </a:prstGeom>
        </p:spPr>
      </p:pic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D5F2CCBC-403B-9F49-ACB5-02D7A2AC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26" y="211376"/>
            <a:ext cx="7886700" cy="927577"/>
          </a:xfrm>
        </p:spPr>
        <p:txBody>
          <a:bodyPr/>
          <a:lstStyle/>
          <a:p>
            <a:r>
              <a:rPr lang="en-US" dirty="0"/>
              <a:t>How long is the longest path?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91626" y="1690689"/>
            <a:ext cx="4994524" cy="3672881"/>
            <a:chOff x="382694" y="1690689"/>
            <a:chExt cx="7672018" cy="4715425"/>
          </a:xfrm>
        </p:grpSpPr>
        <p:grpSp>
          <p:nvGrpSpPr>
            <p:cNvPr id="4" name="Group 3"/>
            <p:cNvGrpSpPr/>
            <p:nvPr/>
          </p:nvGrpSpPr>
          <p:grpSpPr>
            <a:xfrm>
              <a:off x="2509233" y="1690689"/>
              <a:ext cx="4125533" cy="2655277"/>
              <a:chOff x="2084198" y="1903075"/>
              <a:chExt cx="4672399" cy="3164587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H="1">
                <a:off x="3602851" y="2515571"/>
                <a:ext cx="557548" cy="678334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4560997" y="2515571"/>
                <a:ext cx="538919" cy="678334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3229064" y="2686220"/>
                <a:ext cx="904545" cy="346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YES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830456" y="2561846"/>
                <a:ext cx="1073893" cy="423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NO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032471" y="1903075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82120" y="3159311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158288" y="3159311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H="1">
                <a:off x="4972802" y="3771807"/>
                <a:ext cx="104369" cy="678334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433722" y="3676270"/>
                <a:ext cx="863639" cy="773871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438494" y="3899241"/>
                <a:ext cx="904545" cy="346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YES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821316" y="3782161"/>
                <a:ext cx="774426" cy="346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NO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H="1">
                <a:off x="2601274" y="3760129"/>
                <a:ext cx="679466" cy="690012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681337" y="3760129"/>
                <a:ext cx="264944" cy="690012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2229533" y="3782161"/>
                <a:ext cx="1290773" cy="36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YES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332886" y="3928216"/>
                <a:ext cx="774426" cy="346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NO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085500" y="4386727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3069" y="4369256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584050" y="4403869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084198" y="4408894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 flipH="1">
              <a:off x="969548" y="4157737"/>
              <a:ext cx="1463246" cy="1357860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464829" y="4293125"/>
              <a:ext cx="798108" cy="636868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382694" y="5515597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885" y="5636526"/>
              <a:ext cx="287594" cy="3002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0227" y="5562169"/>
              <a:ext cx="384394" cy="40124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627" y="5572088"/>
              <a:ext cx="342770" cy="35779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1959857" y="4956679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9048" y="5077608"/>
              <a:ext cx="287594" cy="3002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6598" y="5020070"/>
              <a:ext cx="384394" cy="40124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0483" y="5063518"/>
              <a:ext cx="342770" cy="357795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2854239" y="5904875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7296" y="6012737"/>
              <a:ext cx="287594" cy="3002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1772" y="5951447"/>
              <a:ext cx="384394" cy="40124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8232" y="5961366"/>
              <a:ext cx="342770" cy="357795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4231502" y="5914794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4832" y="6052490"/>
              <a:ext cx="287594" cy="3002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0680" y="5961366"/>
              <a:ext cx="384394" cy="40124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706" y="5983697"/>
              <a:ext cx="342770" cy="357795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5382835" y="5114354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7036" y="5247888"/>
              <a:ext cx="287594" cy="3002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6467" y="5175653"/>
              <a:ext cx="384394" cy="401243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4768" y="5170845"/>
              <a:ext cx="342770" cy="357795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6881004" y="4929993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8444" y="5063518"/>
              <a:ext cx="287594" cy="3002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7527" y="4996745"/>
              <a:ext cx="384394" cy="401243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3964" y="5002219"/>
              <a:ext cx="342770" cy="357795"/>
            </a:xfrm>
            <a:prstGeom prst="rect">
              <a:avLst/>
            </a:prstGeom>
          </p:spPr>
        </p:pic>
        <p:cxnSp>
          <p:nvCxnSpPr>
            <p:cNvPr id="50" name="Straight Connector 49"/>
            <p:cNvCxnSpPr/>
            <p:nvPr/>
          </p:nvCxnSpPr>
          <p:spPr>
            <a:xfrm>
              <a:off x="5179610" y="4265861"/>
              <a:ext cx="252244" cy="231208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212892" y="4295431"/>
              <a:ext cx="252244" cy="231208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068750" y="4215817"/>
              <a:ext cx="252244" cy="231208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3753885" y="4286330"/>
              <a:ext cx="258838" cy="240309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697858" y="4261309"/>
              <a:ext cx="258838" cy="240309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6008043" y="4288604"/>
              <a:ext cx="258838" cy="240309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4951980" y="1801504"/>
            <a:ext cx="4225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This is a binary tree with at least _____ leaves.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The shallowest tree with </a:t>
            </a:r>
            <a:r>
              <a:rPr lang="en-US" sz="2400" dirty="0">
                <a:solidFill>
                  <a:srgbClr val="DE6769"/>
                </a:solidFill>
              </a:rPr>
              <a:t>n! </a:t>
            </a:r>
            <a:r>
              <a:rPr lang="en-US" sz="2400" dirty="0"/>
              <a:t>leaves is the completely balanced one, which has depth ______.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So in all such trees, the longest path is at least </a:t>
            </a:r>
            <a:r>
              <a:rPr lang="en-US" sz="2400" dirty="0">
                <a:solidFill>
                  <a:srgbClr val="DE6769"/>
                </a:solidFill>
              </a:rPr>
              <a:t>log(n!).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6163448" y="2123142"/>
            <a:ext cx="586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E6769"/>
                </a:solidFill>
              </a:rPr>
              <a:t>n!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155224" y="3981708"/>
            <a:ext cx="87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DE6769"/>
                </a:solidFill>
              </a:rPr>
              <a:t>log(n!)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57120" y="5651851"/>
            <a:ext cx="533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n! is about (n/e)</a:t>
            </a:r>
            <a:r>
              <a:rPr lang="en-US" sz="2400" baseline="30000" dirty="0"/>
              <a:t>n</a:t>
            </a:r>
            <a:r>
              <a:rPr lang="en-US" sz="2400" dirty="0"/>
              <a:t> (</a:t>
            </a:r>
            <a:r>
              <a:rPr lang="en-US" sz="2400" dirty="0" err="1"/>
              <a:t>Stirling’s</a:t>
            </a:r>
            <a:r>
              <a:rPr lang="en-US" sz="2400" dirty="0"/>
              <a:t> approx.</a:t>
            </a:r>
            <a:r>
              <a:rPr lang="en-US" sz="2400" b="1" dirty="0"/>
              <a:t>*</a:t>
            </a:r>
            <a:r>
              <a:rPr lang="en-US" sz="2400" dirty="0"/>
              <a:t>).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log(n!) is about n log(n/e) = </a:t>
            </a:r>
            <a:r>
              <a:rPr lang="en-US" sz="2400" dirty="0" err="1"/>
              <a:t>Ω</a:t>
            </a:r>
            <a:r>
              <a:rPr lang="en-US" sz="2400" dirty="0"/>
              <a:t>(n log(n)).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92928" y="5776491"/>
            <a:ext cx="3422767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Conclusion</a:t>
            </a:r>
            <a:r>
              <a:rPr lang="en-US" sz="2000" dirty="0">
                <a:solidFill>
                  <a:srgbClr val="7030A0"/>
                </a:solidFill>
              </a:rPr>
              <a:t>: the longest path has length at least </a:t>
            </a:r>
            <a:r>
              <a:rPr lang="en-US" sz="2000" dirty="0" err="1">
                <a:solidFill>
                  <a:srgbClr val="7030A0"/>
                </a:solidFill>
              </a:rPr>
              <a:t>Ω</a:t>
            </a:r>
            <a:r>
              <a:rPr lang="en-US" sz="2000" dirty="0">
                <a:solidFill>
                  <a:srgbClr val="7030A0"/>
                </a:solidFill>
              </a:rPr>
              <a:t>(n log(n)).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874" y="87360"/>
            <a:ext cx="415246" cy="555532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404120" y="14469"/>
            <a:ext cx="1650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being sloppy about floors  and ceilings!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379590" y="948237"/>
            <a:ext cx="409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We want a statement: in all such trees, the longest path is at least _____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586506"/>
            <a:ext cx="89640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</a:t>
            </a:r>
            <a:r>
              <a:rPr lang="en-US" sz="1200" dirty="0" err="1"/>
              <a:t>Stirling’s</a:t>
            </a:r>
            <a:r>
              <a:rPr lang="en-US" sz="1200" dirty="0"/>
              <a:t> approximation is a bit more complicated than this, but this is good enough for the asymptotic result we want.</a:t>
            </a:r>
          </a:p>
        </p:txBody>
      </p:sp>
      <p:sp>
        <p:nvSpPr>
          <p:cNvPr id="65" name="Slide Number Placeholder 64">
            <a:extLst>
              <a:ext uri="{FF2B5EF4-FFF2-40B4-BE49-F238E27FC236}">
                <a16:creationId xmlns:a16="http://schemas.microsoft.com/office/drawing/2014/main" id="{18EE0E13-8D6C-CD45-810D-E3532030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6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uiExpand="1" build="p" bldLvl="2"/>
      <p:bldP spid="58" grpId="0"/>
      <p:bldP spid="59" grpId="0"/>
      <p:bldP spid="60" grpId="0" uiExpand="1" build="p"/>
      <p:bldP spid="61" grpId="0" animBg="1"/>
      <p:bldP spid="63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bound of </a:t>
            </a:r>
            <a:r>
              <a:rPr lang="en-US" dirty="0" err="1"/>
              <a:t>Ω</a:t>
            </a:r>
            <a:r>
              <a:rPr lang="en-US" dirty="0"/>
              <a:t>(n log(n)).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963" y="1501778"/>
            <a:ext cx="8858037" cy="538744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Theorem:</a:t>
            </a:r>
          </a:p>
          <a:p>
            <a:pPr lvl="1"/>
            <a:r>
              <a:rPr lang="en-US" dirty="0"/>
              <a:t>Any deterministic comparison-based sorting algorithm must take </a:t>
            </a:r>
            <a:r>
              <a:rPr lang="en-US" dirty="0" err="1"/>
              <a:t>Ω</a:t>
            </a:r>
            <a:r>
              <a:rPr lang="en-US" dirty="0"/>
              <a:t>(n log(n)) steps.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Proof recap:</a:t>
            </a:r>
          </a:p>
          <a:p>
            <a:pPr lvl="1"/>
            <a:r>
              <a:rPr lang="en-US" dirty="0"/>
              <a:t>Any deterministic comparison-based algorithm can be represented as a decision tree with n! leaves.</a:t>
            </a:r>
          </a:p>
          <a:p>
            <a:pPr lvl="1"/>
            <a:endParaRPr lang="en-US" sz="1200" dirty="0"/>
          </a:p>
          <a:p>
            <a:pPr lvl="1"/>
            <a:r>
              <a:rPr lang="en-US" dirty="0"/>
              <a:t>The worst-case running time is at least the depth of the decision tree.</a:t>
            </a:r>
          </a:p>
          <a:p>
            <a:pPr lvl="1"/>
            <a:endParaRPr lang="en-US" sz="1400" dirty="0"/>
          </a:p>
          <a:p>
            <a:pPr lvl="1"/>
            <a:r>
              <a:rPr lang="en-US" dirty="0"/>
              <a:t>All decision trees with n! leaves have depth </a:t>
            </a:r>
            <a:r>
              <a:rPr lang="en-US" dirty="0" err="1"/>
              <a:t>Ω</a:t>
            </a:r>
            <a:r>
              <a:rPr lang="en-US" dirty="0"/>
              <a:t>(n log(n)).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 any comparison-based sorting algorithm must have worst-case running time at least </a:t>
            </a:r>
            <a:r>
              <a:rPr lang="en-US" dirty="0" err="1"/>
              <a:t>Ω</a:t>
            </a:r>
            <a:r>
              <a:rPr lang="en-US" dirty="0"/>
              <a:t>(n log(n)).</a:t>
            </a:r>
          </a:p>
          <a:p>
            <a:pPr lvl="1"/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933" y="311769"/>
            <a:ext cx="1117600" cy="13789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AA498-D4A3-EE49-82EC-A5E8A1F2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2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2" y="5672667"/>
            <a:ext cx="2937935" cy="138751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E6769"/>
                </a:solidFill>
              </a:rPr>
              <a:t>\end{Aside}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example, </a:t>
            </a:r>
            <a:r>
              <a:rPr lang="en-US" dirty="0" err="1"/>
              <a:t>QuickSort</a:t>
            </a:r>
            <a:r>
              <a:rPr lang="en-US" dirty="0"/>
              <a:t>?</a:t>
            </a:r>
          </a:p>
          <a:p>
            <a:r>
              <a:rPr lang="en-US" dirty="0">
                <a:solidFill>
                  <a:schemeClr val="accent4"/>
                </a:solidFill>
              </a:rPr>
              <a:t>Theorem:</a:t>
            </a:r>
          </a:p>
          <a:p>
            <a:pPr lvl="1"/>
            <a:r>
              <a:rPr lang="en-US" dirty="0"/>
              <a:t>Any randomized comparison-based sorting algorithm must take </a:t>
            </a:r>
            <a:r>
              <a:rPr lang="en-US" dirty="0" err="1"/>
              <a:t>Ω</a:t>
            </a:r>
            <a:r>
              <a:rPr lang="en-US" dirty="0"/>
              <a:t>(n log(n)) steps in expectation.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Proof:</a:t>
            </a:r>
          </a:p>
          <a:p>
            <a:pPr lvl="1"/>
            <a:r>
              <a:rPr lang="en-US" dirty="0"/>
              <a:t>(same ideas as deterministic case)</a:t>
            </a:r>
          </a:p>
          <a:p>
            <a:pPr lvl="1"/>
            <a:r>
              <a:rPr lang="en-US" dirty="0"/>
              <a:t>(you are not responsible for this proof in this class)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36885" y="5468499"/>
            <a:ext cx="2478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Try to prove this yourself!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732" y="5384239"/>
            <a:ext cx="783779" cy="1161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4413" y="6442505"/>
            <a:ext cx="307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Ollie the over-achieving ostrich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672807"/>
            <a:ext cx="897467" cy="110731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5448" y="386342"/>
            <a:ext cx="91418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DE6769"/>
                </a:solidFill>
              </a:rPr>
              <a:t>Aside: </a:t>
            </a:r>
            <a:br>
              <a:rPr lang="en-US" sz="4000" dirty="0">
                <a:solidFill>
                  <a:schemeClr val="accent5"/>
                </a:solidFill>
              </a:rPr>
            </a:br>
            <a:r>
              <a:rPr lang="en-US" sz="4000" dirty="0"/>
              <a:t>What about randomized algorithms?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DA3D2-C0E6-0A4B-96F2-C0CF9F12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9833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 rot="15189228">
            <a:off x="6218781" y="5737992"/>
            <a:ext cx="1652582" cy="23065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93" y="23537"/>
            <a:ext cx="7886700" cy="1325563"/>
          </a:xfrm>
        </p:spPr>
        <p:txBody>
          <a:bodyPr/>
          <a:lstStyle/>
          <a:p>
            <a:r>
              <a:rPr lang="en-US"/>
              <a:t>Roadmap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20707109">
            <a:off x="1426319" y="1360930"/>
            <a:ext cx="4085497" cy="254511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9051690">
            <a:off x="6300845" y="1287293"/>
            <a:ext cx="1652582" cy="230657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5902107">
            <a:off x="4724159" y="2255944"/>
            <a:ext cx="2399306" cy="5150143"/>
          </a:xfrm>
          <a:prstGeom prst="ellipse">
            <a:avLst/>
          </a:prstGeom>
          <a:solidFill>
            <a:srgbClr val="FFE0D3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5467718">
            <a:off x="1649492" y="2887997"/>
            <a:ext cx="2356849" cy="4823651"/>
          </a:xfrm>
          <a:prstGeom prst="ellipse">
            <a:avLst/>
          </a:prstGeom>
          <a:solidFill>
            <a:srgbClr val="FFBF00">
              <a:alpha val="22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1439558">
            <a:off x="4185928" y="2556479"/>
            <a:ext cx="247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Sorting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1039" y="5019720"/>
            <a:ext cx="247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Graphs!</a:t>
            </a:r>
          </a:p>
        </p:txBody>
      </p:sp>
      <p:sp>
        <p:nvSpPr>
          <p:cNvPr id="11" name="TextBox 10"/>
          <p:cNvSpPr txBox="1"/>
          <p:nvPr/>
        </p:nvSpPr>
        <p:spPr>
          <a:xfrm rot="843160">
            <a:off x="362710" y="5582501"/>
            <a:ext cx="2657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Longest, Shortest, Max and Min</a:t>
            </a:r>
            <a:r>
              <a:rPr lang="mr-IN" sz="2400" dirty="0"/>
              <a:t>…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 rot="3022463">
            <a:off x="6201711" y="2122266"/>
            <a:ext cx="1779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Data structures</a:t>
            </a:r>
          </a:p>
        </p:txBody>
      </p:sp>
      <p:sp>
        <p:nvSpPr>
          <p:cNvPr id="18" name="Freeform 17"/>
          <p:cNvSpPr/>
          <p:nvPr/>
        </p:nvSpPr>
        <p:spPr>
          <a:xfrm>
            <a:off x="924896" y="1361246"/>
            <a:ext cx="6878049" cy="5317695"/>
          </a:xfrm>
          <a:custGeom>
            <a:avLst/>
            <a:gdLst>
              <a:gd name="connsiteX0" fmla="*/ 0 w 6878049"/>
              <a:gd name="connsiteY0" fmla="*/ 1585144 h 5317695"/>
              <a:gd name="connsiteX1" fmla="*/ 149902 w 6878049"/>
              <a:gd name="connsiteY1" fmla="*/ 1105459 h 5317695"/>
              <a:gd name="connsiteX2" fmla="*/ 674557 w 6878049"/>
              <a:gd name="connsiteY2" fmla="*/ 790665 h 5317695"/>
              <a:gd name="connsiteX3" fmla="*/ 1409076 w 6878049"/>
              <a:gd name="connsiteY3" fmla="*/ 1360291 h 5317695"/>
              <a:gd name="connsiteX4" fmla="*/ 2008682 w 6878049"/>
              <a:gd name="connsiteY4" fmla="*/ 1854967 h 5317695"/>
              <a:gd name="connsiteX5" fmla="*/ 2953062 w 6878049"/>
              <a:gd name="connsiteY5" fmla="*/ 1525183 h 5317695"/>
              <a:gd name="connsiteX6" fmla="*/ 3672590 w 6878049"/>
              <a:gd name="connsiteY6" fmla="*/ 505852 h 5317695"/>
              <a:gd name="connsiteX7" fmla="*/ 5171607 w 6878049"/>
              <a:gd name="connsiteY7" fmla="*/ 11177 h 5317695"/>
              <a:gd name="connsiteX8" fmla="*/ 6610662 w 6878049"/>
              <a:gd name="connsiteY8" fmla="*/ 955557 h 5317695"/>
              <a:gd name="connsiteX9" fmla="*/ 6865495 w 6878049"/>
              <a:gd name="connsiteY9" fmla="*/ 2919268 h 5317695"/>
              <a:gd name="connsiteX10" fmla="*/ 6430780 w 6878049"/>
              <a:gd name="connsiteY10" fmla="*/ 3503885 h 5317695"/>
              <a:gd name="connsiteX11" fmla="*/ 5966085 w 6878049"/>
              <a:gd name="connsiteY11" fmla="*/ 2499544 h 5317695"/>
              <a:gd name="connsiteX12" fmla="*/ 5681272 w 6878049"/>
              <a:gd name="connsiteY12" fmla="*/ 3578836 h 5317695"/>
              <a:gd name="connsiteX13" fmla="*/ 5081666 w 6878049"/>
              <a:gd name="connsiteY13" fmla="*/ 2544514 h 5317695"/>
              <a:gd name="connsiteX14" fmla="*/ 4197246 w 6878049"/>
              <a:gd name="connsiteY14" fmla="*/ 3623806 h 5317695"/>
              <a:gd name="connsiteX15" fmla="*/ 1753849 w 6878049"/>
              <a:gd name="connsiteY15" fmla="*/ 3518875 h 5317695"/>
              <a:gd name="connsiteX16" fmla="*/ 929390 w 6878049"/>
              <a:gd name="connsiteY16" fmla="*/ 3758718 h 5317695"/>
              <a:gd name="connsiteX17" fmla="*/ 1633928 w 6878049"/>
              <a:gd name="connsiteY17" fmla="*/ 4343334 h 5317695"/>
              <a:gd name="connsiteX18" fmla="*/ 4107305 w 6878049"/>
              <a:gd name="connsiteY18" fmla="*/ 4178442 h 5317695"/>
              <a:gd name="connsiteX19" fmla="*/ 5321508 w 6878049"/>
              <a:gd name="connsiteY19" fmla="*/ 4463255 h 5317695"/>
              <a:gd name="connsiteX20" fmla="*/ 6041036 w 6878049"/>
              <a:gd name="connsiteY20" fmla="*/ 5317695 h 531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78049" h="5317695">
                <a:moveTo>
                  <a:pt x="0" y="1585144"/>
                </a:moveTo>
                <a:cubicBezTo>
                  <a:pt x="18738" y="1411508"/>
                  <a:pt x="37476" y="1237872"/>
                  <a:pt x="149902" y="1105459"/>
                </a:cubicBezTo>
                <a:cubicBezTo>
                  <a:pt x="262328" y="973046"/>
                  <a:pt x="464695" y="748193"/>
                  <a:pt x="674557" y="790665"/>
                </a:cubicBezTo>
                <a:cubicBezTo>
                  <a:pt x="884419" y="833137"/>
                  <a:pt x="1186722" y="1182907"/>
                  <a:pt x="1409076" y="1360291"/>
                </a:cubicBezTo>
                <a:cubicBezTo>
                  <a:pt x="1631430" y="1537675"/>
                  <a:pt x="1751351" y="1827485"/>
                  <a:pt x="2008682" y="1854967"/>
                </a:cubicBezTo>
                <a:cubicBezTo>
                  <a:pt x="2266013" y="1882449"/>
                  <a:pt x="2675744" y="1750036"/>
                  <a:pt x="2953062" y="1525183"/>
                </a:cubicBezTo>
                <a:cubicBezTo>
                  <a:pt x="3230380" y="1300330"/>
                  <a:pt x="3302833" y="758186"/>
                  <a:pt x="3672590" y="505852"/>
                </a:cubicBezTo>
                <a:cubicBezTo>
                  <a:pt x="4042347" y="253518"/>
                  <a:pt x="4681928" y="-63774"/>
                  <a:pt x="5171607" y="11177"/>
                </a:cubicBezTo>
                <a:cubicBezTo>
                  <a:pt x="5661286" y="86128"/>
                  <a:pt x="6328347" y="470875"/>
                  <a:pt x="6610662" y="955557"/>
                </a:cubicBezTo>
                <a:cubicBezTo>
                  <a:pt x="6892977" y="1440239"/>
                  <a:pt x="6895475" y="2494547"/>
                  <a:pt x="6865495" y="2919268"/>
                </a:cubicBezTo>
                <a:cubicBezTo>
                  <a:pt x="6835515" y="3343989"/>
                  <a:pt x="6580682" y="3573839"/>
                  <a:pt x="6430780" y="3503885"/>
                </a:cubicBezTo>
                <a:cubicBezTo>
                  <a:pt x="6280878" y="3433931"/>
                  <a:pt x="6091003" y="2487052"/>
                  <a:pt x="5966085" y="2499544"/>
                </a:cubicBezTo>
                <a:cubicBezTo>
                  <a:pt x="5841167" y="2512036"/>
                  <a:pt x="5828675" y="3571341"/>
                  <a:pt x="5681272" y="3578836"/>
                </a:cubicBezTo>
                <a:cubicBezTo>
                  <a:pt x="5533869" y="3586331"/>
                  <a:pt x="5329004" y="2537019"/>
                  <a:pt x="5081666" y="2544514"/>
                </a:cubicBezTo>
                <a:cubicBezTo>
                  <a:pt x="4834328" y="2552009"/>
                  <a:pt x="4751882" y="3461413"/>
                  <a:pt x="4197246" y="3623806"/>
                </a:cubicBezTo>
                <a:cubicBezTo>
                  <a:pt x="3642610" y="3786199"/>
                  <a:pt x="2298491" y="3496390"/>
                  <a:pt x="1753849" y="3518875"/>
                </a:cubicBezTo>
                <a:cubicBezTo>
                  <a:pt x="1209207" y="3541360"/>
                  <a:pt x="949377" y="3621308"/>
                  <a:pt x="929390" y="3758718"/>
                </a:cubicBezTo>
                <a:cubicBezTo>
                  <a:pt x="909403" y="3896128"/>
                  <a:pt x="1104276" y="4273380"/>
                  <a:pt x="1633928" y="4343334"/>
                </a:cubicBezTo>
                <a:cubicBezTo>
                  <a:pt x="2163580" y="4413288"/>
                  <a:pt x="3492708" y="4158455"/>
                  <a:pt x="4107305" y="4178442"/>
                </a:cubicBezTo>
                <a:cubicBezTo>
                  <a:pt x="4721902" y="4198429"/>
                  <a:pt x="4999220" y="4273380"/>
                  <a:pt x="5321508" y="4463255"/>
                </a:cubicBezTo>
                <a:cubicBezTo>
                  <a:pt x="5643796" y="4653130"/>
                  <a:pt x="6041036" y="5317695"/>
                  <a:pt x="6041036" y="5317695"/>
                </a:cubicBezTo>
              </a:path>
            </a:pathLst>
          </a:custGeom>
          <a:noFill/>
          <a:ln w="38100">
            <a:solidFill>
              <a:srgbClr val="7030A0"/>
            </a:solidFill>
            <a:headEnd type="oval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71646" y="2549150"/>
            <a:ext cx="243834" cy="247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49316" y="2946633"/>
            <a:ext cx="243834" cy="247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48930" y="1855985"/>
            <a:ext cx="243834" cy="247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42634" y="4912837"/>
            <a:ext cx="243834" cy="247698"/>
          </a:xfrm>
          <a:prstGeom prst="ellipse">
            <a:avLst/>
          </a:prstGeom>
          <a:solidFill>
            <a:srgbClr val="FF0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17146" y="4890108"/>
            <a:ext cx="243834" cy="24769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32891" y="2169093"/>
            <a:ext cx="173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Asymptotic Analysis</a:t>
            </a:r>
          </a:p>
        </p:txBody>
      </p:sp>
      <p:sp>
        <p:nvSpPr>
          <p:cNvPr id="20" name="TextBox 19"/>
          <p:cNvSpPr txBox="1"/>
          <p:nvPr/>
        </p:nvSpPr>
        <p:spPr>
          <a:xfrm rot="20402520">
            <a:off x="2792614" y="3178663"/>
            <a:ext cx="173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Recurrences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21310332">
            <a:off x="3289183" y="1489118"/>
            <a:ext cx="149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Randomized </a:t>
            </a:r>
            <a:r>
              <a:rPr lang="en-US" dirty="0" err="1"/>
              <a:t>Algs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425952" y="4268115"/>
            <a:ext cx="177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Dynamic Programming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97553" y="4540789"/>
            <a:ext cx="177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Greedy </a:t>
            </a:r>
            <a:r>
              <a:rPr lang="en-US" dirty="0" err="1"/>
              <a:t>Algs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9746300">
            <a:off x="1559261" y="1291860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 lectures</a:t>
            </a:r>
          </a:p>
        </p:txBody>
      </p:sp>
      <p:sp>
        <p:nvSpPr>
          <p:cNvPr id="25" name="TextBox 24"/>
          <p:cNvSpPr txBox="1"/>
          <p:nvPr/>
        </p:nvSpPr>
        <p:spPr>
          <a:xfrm rot="3040279">
            <a:off x="7262222" y="1855954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2 </a:t>
            </a:r>
            <a:r>
              <a:rPr lang="en-US" b="1" dirty="0"/>
              <a:t>lectures</a:t>
            </a:r>
          </a:p>
        </p:txBody>
      </p:sp>
      <p:sp>
        <p:nvSpPr>
          <p:cNvPr id="26" name="TextBox 25"/>
          <p:cNvSpPr txBox="1"/>
          <p:nvPr/>
        </p:nvSpPr>
        <p:spPr>
          <a:xfrm rot="20906463">
            <a:off x="3965768" y="6058732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 lectures</a:t>
            </a:r>
          </a:p>
        </p:txBody>
      </p:sp>
      <p:sp>
        <p:nvSpPr>
          <p:cNvPr id="29" name="Oval 28"/>
          <p:cNvSpPr/>
          <p:nvPr/>
        </p:nvSpPr>
        <p:spPr>
          <a:xfrm>
            <a:off x="810104" y="2872965"/>
            <a:ext cx="243834" cy="247698"/>
          </a:xfrm>
          <a:prstGeom prst="ellipse">
            <a:avLst/>
          </a:prstGeom>
          <a:solidFill>
            <a:srgbClr val="00B0F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rot="21431565">
            <a:off x="40473" y="3118024"/>
            <a:ext cx="173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Divide and conquer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3406427">
            <a:off x="7632562" y="6494276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lecture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32754" y="6027003"/>
            <a:ext cx="2473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</a:t>
            </a:r>
          </a:p>
          <a:p>
            <a:r>
              <a:rPr lang="en-US" sz="2400" dirty="0"/>
              <a:t>Future!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44536" y="28138"/>
            <a:ext cx="426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More detailed schedule on the website!</a:t>
            </a:r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B3DDEFF3-5535-FC4D-9E55-2D86683C184E}"/>
              </a:ext>
            </a:extLst>
          </p:cNvPr>
          <p:cNvSpPr/>
          <p:nvPr/>
        </p:nvSpPr>
        <p:spPr>
          <a:xfrm>
            <a:off x="7542108" y="3377753"/>
            <a:ext cx="443861" cy="30601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646C6EB7-5A0E-6E42-AF2F-4DCECC61C213}"/>
              </a:ext>
            </a:extLst>
          </p:cNvPr>
          <p:cNvSpPr/>
          <p:nvPr/>
        </p:nvSpPr>
        <p:spPr>
          <a:xfrm>
            <a:off x="6002528" y="5635495"/>
            <a:ext cx="443861" cy="30601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61D884-8134-3443-9A4C-C7D362F61C5F}"/>
              </a:ext>
            </a:extLst>
          </p:cNvPr>
          <p:cNvSpPr txBox="1"/>
          <p:nvPr/>
        </p:nvSpPr>
        <p:spPr>
          <a:xfrm>
            <a:off x="4956965" y="5647641"/>
            <a:ext cx="118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FINAL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379FF78-BFFC-5E44-B891-FB02DD06EBCA}"/>
              </a:ext>
            </a:extLst>
          </p:cNvPr>
          <p:cNvSpPr txBox="1"/>
          <p:nvPr/>
        </p:nvSpPr>
        <p:spPr>
          <a:xfrm>
            <a:off x="7907407" y="3360576"/>
            <a:ext cx="118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MIDTERM</a:t>
            </a:r>
          </a:p>
        </p:txBody>
      </p:sp>
    </p:spTree>
    <p:extLst>
      <p:ext uri="{BB962C8B-B14F-4D97-AF65-F5344CB8AC3E}">
        <p14:creationId xmlns:p14="http://schemas.microsoft.com/office/powerpoint/2010/main" val="475904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963" y="1896224"/>
            <a:ext cx="8858037" cy="538744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Theorem:</a:t>
            </a:r>
          </a:p>
          <a:p>
            <a:pPr lvl="1"/>
            <a:r>
              <a:rPr lang="en-US" dirty="0"/>
              <a:t>Any deterministic comparison-based sorting algorithm must take </a:t>
            </a:r>
            <a:r>
              <a:rPr lang="en-US" dirty="0" err="1"/>
              <a:t>Ω</a:t>
            </a:r>
            <a:r>
              <a:rPr lang="en-US" dirty="0"/>
              <a:t>(n log(n)) steps.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Theorem:</a:t>
            </a:r>
          </a:p>
          <a:p>
            <a:pPr lvl="1"/>
            <a:r>
              <a:rPr lang="en-US" dirty="0"/>
              <a:t>Any randomized comparison-based sorting algorithm must take </a:t>
            </a:r>
            <a:r>
              <a:rPr lang="en-US" dirty="0" err="1"/>
              <a:t>Ω</a:t>
            </a:r>
            <a:r>
              <a:rPr lang="en-US" dirty="0"/>
              <a:t>(n log(n)) steps in expectation.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766" y="365126"/>
            <a:ext cx="1326776" cy="163700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 that’s bad news</a:t>
            </a:r>
            <a:endParaRPr lang="en-US" dirty="0">
              <a:solidFill>
                <a:srgbClr val="DE6769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9FE3DB-D385-4842-863D-DAAE2F204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71419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399" y="2139567"/>
            <a:ext cx="7741655" cy="962785"/>
          </a:xfrm>
        </p:spPr>
        <p:txBody>
          <a:bodyPr>
            <a:normAutofit/>
          </a:bodyPr>
          <a:lstStyle/>
          <a:p>
            <a:r>
              <a:rPr lang="en-US" sz="2400" dirty="0"/>
              <a:t>This is one of the cool things about lower bounds like this: we know when we can declare victory!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1355" y="234901"/>
            <a:ext cx="7886700" cy="1620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On the bright side,</a:t>
            </a:r>
          </a:p>
          <a:p>
            <a:r>
              <a:rPr lang="en-US" dirty="0" err="1"/>
              <a:t>MergeSort</a:t>
            </a:r>
            <a:r>
              <a:rPr lang="en-US" dirty="0"/>
              <a:t> is optimal!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543" y="3386616"/>
            <a:ext cx="2028874" cy="285756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E37B3-AA56-1246-86B5-898E7F80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01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29" y="130547"/>
            <a:ext cx="7886700" cy="1325563"/>
          </a:xfrm>
        </p:spPr>
        <p:txBody>
          <a:bodyPr/>
          <a:lstStyle/>
          <a:p>
            <a:r>
              <a:rPr lang="en-US" dirty="0"/>
              <a:t>But what about </a:t>
            </a:r>
            <a:r>
              <a:rPr lang="en-US" dirty="0" err="1"/>
              <a:t>StickSort</a:t>
            </a:r>
            <a:r>
              <a:rPr lang="en-US" dirty="0"/>
              <a:t>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3937" y="1499510"/>
            <a:ext cx="7533564" cy="1695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StickSort</a:t>
            </a:r>
            <a:r>
              <a:rPr lang="en-US" sz="2400" dirty="0"/>
              <a:t> can’t be implemented as a comparison-based sorting algorithm.  So these lower bounds don’t apply.</a:t>
            </a:r>
          </a:p>
          <a:p>
            <a:r>
              <a:rPr lang="en-US" sz="2400" dirty="0"/>
              <a:t>But </a:t>
            </a:r>
            <a:r>
              <a:rPr lang="en-US" sz="2400" dirty="0" err="1"/>
              <a:t>StickSort</a:t>
            </a:r>
            <a:r>
              <a:rPr lang="en-US" sz="2400" dirty="0"/>
              <a:t> was kind of silly.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681" y="4076112"/>
            <a:ext cx="1139798" cy="15248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26499" y="3169740"/>
            <a:ext cx="1951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Especially if I have to spend time cutting all those sticks to be the right size!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61473" y="4407113"/>
            <a:ext cx="5797135" cy="1858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Is there another model of computation that’s </a:t>
            </a:r>
            <a:r>
              <a:rPr lang="en-US" sz="2400" dirty="0">
                <a:solidFill>
                  <a:schemeClr val="accent4"/>
                </a:solidFill>
                <a:latin typeface="+mn-lt"/>
              </a:rPr>
              <a:t>less silly </a:t>
            </a:r>
            <a:r>
              <a:rPr lang="en-US" sz="2400" dirty="0">
                <a:latin typeface="+mn-lt"/>
              </a:rPr>
              <a:t>than the </a:t>
            </a:r>
            <a:r>
              <a:rPr lang="en-US" sz="2400" dirty="0" err="1">
                <a:latin typeface="+mn-lt"/>
              </a:rPr>
              <a:t>StickSort</a:t>
            </a:r>
            <a:r>
              <a:rPr lang="en-US" sz="2400" dirty="0">
                <a:latin typeface="+mn-lt"/>
              </a:rPr>
              <a:t> model,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>in which we can </a:t>
            </a:r>
            <a:r>
              <a:rPr lang="en-US" sz="2400" dirty="0">
                <a:solidFill>
                  <a:schemeClr val="accent4"/>
                </a:solidFill>
                <a:latin typeface="+mn-lt"/>
              </a:rPr>
              <a:t>sort faster </a:t>
            </a:r>
            <a:r>
              <a:rPr lang="en-US" sz="2400" dirty="0">
                <a:latin typeface="+mn-lt"/>
              </a:rPr>
              <a:t>than </a:t>
            </a:r>
            <a:r>
              <a:rPr lang="en-US" sz="2400" dirty="0" err="1">
                <a:latin typeface="+mn-lt"/>
              </a:rPr>
              <a:t>nlog</a:t>
            </a:r>
            <a:r>
              <a:rPr lang="en-US" sz="2400" dirty="0">
                <a:latin typeface="+mn-lt"/>
              </a:rPr>
              <a:t>(n)?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CF44F-4F09-B448-8771-342F797C3422}"/>
              </a:ext>
            </a:extLst>
          </p:cNvPr>
          <p:cNvSpPr txBox="1">
            <a:spLocks/>
          </p:cNvSpPr>
          <p:nvPr/>
        </p:nvSpPr>
        <p:spPr>
          <a:xfrm>
            <a:off x="452029" y="35129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Can we do better?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5D8826-DC49-E348-84AA-28A30146B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6" y="558800"/>
            <a:ext cx="8520114" cy="1794933"/>
          </a:xfrm>
        </p:spPr>
        <p:txBody>
          <a:bodyPr>
            <a:normAutofit/>
          </a:bodyPr>
          <a:lstStyle/>
          <a:p>
            <a:r>
              <a:rPr lang="en-US"/>
              <a:t>Beyond comparison-based </a:t>
            </a:r>
            <a:br>
              <a:rPr lang="en-US" dirty="0"/>
            </a:br>
            <a:r>
              <a:rPr lang="en-US" dirty="0"/>
              <a:t>sorting algorithms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3077802"/>
            <a:ext cx="3731260" cy="339205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B77E8B-55AA-014E-8FC7-37279537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7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985668" y="4680159"/>
            <a:ext cx="5167758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66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model of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items you are sorting have </a:t>
            </a:r>
            <a:r>
              <a:rPr lang="en-US" dirty="0">
                <a:solidFill>
                  <a:schemeClr val="accent4"/>
                </a:solidFill>
              </a:rPr>
              <a:t>meaningful values.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1908" y="2745487"/>
            <a:ext cx="5040183" cy="718565"/>
            <a:chOff x="1573619" y="3296093"/>
            <a:chExt cx="5040183" cy="705201"/>
          </a:xfrm>
        </p:grpSpPr>
        <p:sp>
          <p:nvSpPr>
            <p:cNvPr id="5" name="Rectangle 4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76358" y="4735773"/>
            <a:ext cx="4786377" cy="779348"/>
            <a:chOff x="1388277" y="4087538"/>
            <a:chExt cx="6332369" cy="92261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8277" y="4157560"/>
              <a:ext cx="810776" cy="8107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3589" y="4157560"/>
              <a:ext cx="813389" cy="81338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3066" y="4087538"/>
              <a:ext cx="808236" cy="80823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2743" y="4181424"/>
              <a:ext cx="804865" cy="80486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0208" y="4157560"/>
              <a:ext cx="852594" cy="8525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0542" y="4133793"/>
              <a:ext cx="822761" cy="82276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2457" y="4158100"/>
              <a:ext cx="828189" cy="828189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3972349" y="3913089"/>
            <a:ext cx="11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instead of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5E309D7-396C-B747-B6D2-7E386D0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Pre-lecture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long does it take to sort n people by their month of birth?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898" y="4792132"/>
            <a:ext cx="846617" cy="1202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895" y="4550849"/>
            <a:ext cx="1169603" cy="1443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5780" y="4792132"/>
            <a:ext cx="1118635" cy="1130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979" y="4527617"/>
            <a:ext cx="942463" cy="14667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0297" y="6070057"/>
            <a:ext cx="143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(Jan)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978864" y="6070057"/>
            <a:ext cx="155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(Jan)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457525" y="6037911"/>
            <a:ext cx="155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 (Apr)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874761" y="6037911"/>
            <a:ext cx="155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 (May)</a:t>
            </a:r>
            <a:endParaRPr lang="en-US" sz="12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482A5FF-C118-0C4D-A0EB-E7F68690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25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6DD773-CB9B-F9A2-59D0-4F404B52B463}"/>
              </a:ext>
            </a:extLst>
          </p:cNvPr>
          <p:cNvGrpSpPr/>
          <p:nvPr/>
        </p:nvGrpSpPr>
        <p:grpSpPr>
          <a:xfrm>
            <a:off x="933624" y="3276173"/>
            <a:ext cx="2700274" cy="1173818"/>
            <a:chOff x="933624" y="3276173"/>
            <a:chExt cx="2700274" cy="117381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FF118AF-89CA-98F7-4557-B25878CC2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624" y="3276173"/>
              <a:ext cx="2700274" cy="96566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ED3286-C753-87CF-B40D-2E02660773D1}"/>
                </a:ext>
              </a:extLst>
            </p:cNvPr>
            <p:cNvSpPr txBox="1"/>
            <p:nvPr/>
          </p:nvSpPr>
          <p:spPr>
            <a:xfrm>
              <a:off x="1277748" y="4080659"/>
              <a:ext cx="2012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Share your answers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294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985668" y="4680159"/>
            <a:ext cx="5167758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66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model of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items you are sorting have </a:t>
            </a:r>
            <a:r>
              <a:rPr lang="en-US" dirty="0">
                <a:solidFill>
                  <a:schemeClr val="accent4"/>
                </a:solidFill>
              </a:rPr>
              <a:t>meaningful values.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1908" y="2745487"/>
            <a:ext cx="5040183" cy="718565"/>
            <a:chOff x="1573619" y="3296093"/>
            <a:chExt cx="5040183" cy="705201"/>
          </a:xfrm>
        </p:grpSpPr>
        <p:sp>
          <p:nvSpPr>
            <p:cNvPr id="5" name="Rectangle 4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76358" y="4735773"/>
            <a:ext cx="4786377" cy="779348"/>
            <a:chOff x="1388277" y="4087538"/>
            <a:chExt cx="6332369" cy="92261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8277" y="4157560"/>
              <a:ext cx="810776" cy="8107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3589" y="4157560"/>
              <a:ext cx="813389" cy="81338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3066" y="4087538"/>
              <a:ext cx="808236" cy="80823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2743" y="4181424"/>
              <a:ext cx="804865" cy="80486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0208" y="4157560"/>
              <a:ext cx="852594" cy="8525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0542" y="4133793"/>
              <a:ext cx="822761" cy="82276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2457" y="4158100"/>
              <a:ext cx="828189" cy="828189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3972349" y="3913089"/>
            <a:ext cx="11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instead of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1DCA6316-971C-8B47-A4B2-81E40DC7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48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49" y="127194"/>
            <a:ext cx="7886700" cy="685752"/>
          </a:xfrm>
        </p:spPr>
        <p:txBody>
          <a:bodyPr>
            <a:normAutofit fontScale="90000"/>
          </a:bodyPr>
          <a:lstStyle/>
          <a:p>
            <a:r>
              <a:rPr lang="en-US" dirty="0"/>
              <a:t>Why might this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350" y="1314506"/>
            <a:ext cx="2462166" cy="508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CountingSort</a:t>
            </a:r>
            <a:r>
              <a:rPr lang="en-US" dirty="0"/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3266559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6478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05132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1598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2968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71622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01541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558708" y="2524828"/>
            <a:ext cx="630924" cy="2156347"/>
            <a:chOff x="628650" y="3152633"/>
            <a:chExt cx="889379" cy="2115403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547252" y="2524829"/>
            <a:ext cx="630924" cy="2156347"/>
            <a:chOff x="628650" y="3152633"/>
            <a:chExt cx="889379" cy="2115403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547697" y="2524830"/>
            <a:ext cx="630924" cy="2156347"/>
            <a:chOff x="628650" y="3152633"/>
            <a:chExt cx="889379" cy="211540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536242" y="2524831"/>
            <a:ext cx="630924" cy="2156347"/>
            <a:chOff x="628650" y="3152633"/>
            <a:chExt cx="889379" cy="2115403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482628" y="2524831"/>
            <a:ext cx="630924" cy="2156347"/>
            <a:chOff x="628650" y="3152633"/>
            <a:chExt cx="889379" cy="2115403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384092" y="2524831"/>
            <a:ext cx="630924" cy="2156347"/>
            <a:chOff x="628650" y="3152633"/>
            <a:chExt cx="889379" cy="2115403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8234619" y="2524831"/>
            <a:ext cx="630924" cy="2156347"/>
            <a:chOff x="628650" y="3152633"/>
            <a:chExt cx="889379" cy="2115403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56799" y="2524829"/>
            <a:ext cx="630924" cy="2156347"/>
            <a:chOff x="628650" y="3152633"/>
            <a:chExt cx="889379" cy="2115403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657244" y="2524830"/>
            <a:ext cx="630924" cy="2156347"/>
            <a:chOff x="628650" y="3152633"/>
            <a:chExt cx="889379" cy="2115403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782607" y="4841122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83051" y="4841122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684515" y="4839591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674805" y="4786387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675249" y="4786387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675693" y="4783325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608435" y="4752967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541177" y="4749905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355386" y="4719547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286354" y="3978995"/>
            <a:ext cx="546901" cy="648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587977" y="3978995"/>
            <a:ext cx="535272" cy="651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10443" y="3978995"/>
            <a:ext cx="535568" cy="682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599432" y="3978995"/>
            <a:ext cx="530679" cy="6599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708979" y="3978995"/>
            <a:ext cx="549945" cy="6599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6044" y="4021229"/>
            <a:ext cx="542380" cy="6599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708979" y="3330054"/>
            <a:ext cx="542051" cy="6252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31868" y="5595583"/>
            <a:ext cx="190691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DE6769"/>
                </a:solidFill>
              </a:rPr>
              <a:t>SORTED!</a:t>
            </a:r>
          </a:p>
          <a:p>
            <a:r>
              <a:rPr lang="en-US" sz="2100" dirty="0"/>
              <a:t>In time O(n).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336" y="76110"/>
            <a:ext cx="649282" cy="868634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912618" y="-58666"/>
            <a:ext cx="3281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Implement the buckets as linked lists.  They are first-in, first-out.   This will be useful later.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23307" y="5726387"/>
            <a:ext cx="1521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Concatenate </a:t>
            </a:r>
            <a:r>
              <a:rPr lang="en-US"/>
              <a:t>the buckets!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2B3C5-960D-9745-95BC-EA3C5038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23 -0.34675 L -1.11111E-6 -4.81481E-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3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38 -0.36181 L 2.22222E-6 3.7037E-6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98 -0.38009 L -1.66667E-6 -2.22222E-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8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3 -0.39606 L 5E-6 -3.7037E-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73 -0.39143 L -0.00208 0.0007 " pathEditMode="relative" ptsTypes="AA">
                                      <p:cBhvr>
                                        <p:cTn id="8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219 -0.40532 L 0.00121 -0.00532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49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62 -0.29444 L -3.05556E-6 0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40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9635 0.23125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14914 0.23542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0.21164 0.33056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17604 0.2338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02275 0.23357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02309 0.23611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-0.25608 0.2345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1" animBg="1"/>
      <p:bldP spid="63" grpId="2" animBg="1"/>
      <p:bldP spid="63" grpId="3" animBg="1"/>
      <p:bldP spid="64" grpId="1" animBg="1"/>
      <p:bldP spid="64" grpId="2" animBg="1"/>
      <p:bldP spid="64" grpId="3" animBg="1"/>
      <p:bldP spid="65" grpId="1" animBg="1"/>
      <p:bldP spid="65" grpId="2" animBg="1"/>
      <p:bldP spid="65" grpId="3" animBg="1"/>
      <p:bldP spid="66" grpId="0" animBg="1"/>
      <p:bldP spid="66" grpId="1" animBg="1"/>
      <p:bldP spid="66" grpId="2" animBg="1"/>
      <p:bldP spid="67" grpId="1" animBg="1"/>
      <p:bldP spid="67" grpId="2" animBg="1"/>
      <p:bldP spid="67" grpId="3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/>
      <p:bldP spid="72" grpId="0"/>
      <p:bldP spid="7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26" y="381626"/>
            <a:ext cx="7886700" cy="614101"/>
          </a:xfrm>
        </p:spPr>
        <p:txBody>
          <a:bodyPr>
            <a:normAutofit fontScale="90000"/>
          </a:bodyPr>
          <a:lstStyle/>
          <a:p>
            <a:r>
              <a:rPr lang="en-US" dirty="0"/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757" y="1234628"/>
            <a:ext cx="8375303" cy="4351338"/>
          </a:xfrm>
        </p:spPr>
        <p:txBody>
          <a:bodyPr>
            <a:normAutofit/>
          </a:bodyPr>
          <a:lstStyle/>
          <a:p>
            <a:r>
              <a:rPr lang="en-US" sz="2400" dirty="0"/>
              <a:t>Need to be able to know what bucket to put something in.</a:t>
            </a:r>
          </a:p>
          <a:p>
            <a:pPr lvl="1"/>
            <a:r>
              <a:rPr lang="en-US" sz="2000" dirty="0">
                <a:solidFill>
                  <a:schemeClr val="accent4"/>
                </a:solidFill>
              </a:rPr>
              <a:t>We assume we can evaluate the items directly, not just by comparison </a:t>
            </a:r>
          </a:p>
          <a:p>
            <a:r>
              <a:rPr lang="en-US" sz="2400" dirty="0"/>
              <a:t>Need to know what values might show up ahead of time.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Need to assume there are not too many such values.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9757" y="2570707"/>
            <a:ext cx="7992844" cy="674098"/>
            <a:chOff x="1997317" y="3229162"/>
            <a:chExt cx="5040183" cy="718565"/>
          </a:xfrm>
        </p:grpSpPr>
        <p:sp>
          <p:nvSpPr>
            <p:cNvPr id="4" name="Rectangle 3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2723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12345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r>
                <a:rPr lang="en-US" sz="3200" baseline="30000" dirty="0">
                  <a:solidFill>
                    <a:schemeClr val="tx1"/>
                  </a:solidFill>
                </a:rPr>
                <a:t>1000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100000000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9" name="Group 418"/>
          <p:cNvGrpSpPr/>
          <p:nvPr/>
        </p:nvGrpSpPr>
        <p:grpSpPr>
          <a:xfrm>
            <a:off x="-2765806" y="4240182"/>
            <a:ext cx="13299729" cy="2492501"/>
            <a:chOff x="-2765806" y="4240182"/>
            <a:chExt cx="13299729" cy="2492501"/>
          </a:xfrm>
        </p:grpSpPr>
        <p:grpSp>
          <p:nvGrpSpPr>
            <p:cNvPr id="48" name="Group 47"/>
            <p:cNvGrpSpPr/>
            <p:nvPr/>
          </p:nvGrpSpPr>
          <p:grpSpPr>
            <a:xfrm>
              <a:off x="522506" y="4255357"/>
              <a:ext cx="3164574" cy="627805"/>
              <a:chOff x="656799" y="2524828"/>
              <a:chExt cx="8208744" cy="215635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29296" y="4255357"/>
              <a:ext cx="3164574" cy="627805"/>
              <a:chOff x="656799" y="2524828"/>
              <a:chExt cx="8208744" cy="215635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80" name="Straight Connector 7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77" name="Straight Connector 7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6" name="Group 85"/>
            <p:cNvGrpSpPr/>
            <p:nvPr/>
          </p:nvGrpSpPr>
          <p:grpSpPr>
            <a:xfrm>
              <a:off x="763048" y="5197062"/>
              <a:ext cx="3164574" cy="627805"/>
              <a:chOff x="656799" y="2524828"/>
              <a:chExt cx="8208744" cy="2156350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96" name="Straight Connector 9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3" name="Group 122"/>
            <p:cNvGrpSpPr/>
            <p:nvPr/>
          </p:nvGrpSpPr>
          <p:grpSpPr>
            <a:xfrm>
              <a:off x="4070376" y="5192782"/>
              <a:ext cx="3164574" cy="627805"/>
              <a:chOff x="656799" y="2524828"/>
              <a:chExt cx="8208744" cy="2156350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0" name="Group 159"/>
            <p:cNvGrpSpPr/>
            <p:nvPr/>
          </p:nvGrpSpPr>
          <p:grpSpPr>
            <a:xfrm>
              <a:off x="7121169" y="4240182"/>
              <a:ext cx="3164574" cy="627805"/>
              <a:chOff x="656799" y="2524828"/>
              <a:chExt cx="8208744" cy="2156350"/>
            </a:xfrm>
          </p:grpSpPr>
          <p:grpSp>
            <p:nvGrpSpPr>
              <p:cNvPr id="161" name="Group 160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2" name="Group 161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3" name="Group 162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up 163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" name="Group 164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9" name="Group 168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7" name="Group 196"/>
            <p:cNvGrpSpPr/>
            <p:nvPr/>
          </p:nvGrpSpPr>
          <p:grpSpPr>
            <a:xfrm>
              <a:off x="7369349" y="5181887"/>
              <a:ext cx="3164574" cy="627805"/>
              <a:chOff x="656799" y="2524828"/>
              <a:chExt cx="8208744" cy="2156350"/>
            </a:xfrm>
          </p:grpSpPr>
          <p:grpSp>
            <p:nvGrpSpPr>
              <p:cNvPr id="198" name="Group 197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9" name="Group 198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28" name="Straight Connector 22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" name="Group 199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1" name="Group 200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22" name="Straight Connector 22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201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19" name="Straight Connector 21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202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" name="Group 203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" name="Group 204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6" name="Group 205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4" name="Group 233"/>
            <p:cNvGrpSpPr/>
            <p:nvPr/>
          </p:nvGrpSpPr>
          <p:grpSpPr>
            <a:xfrm>
              <a:off x="6043886" y="6104878"/>
              <a:ext cx="3164574" cy="627805"/>
              <a:chOff x="656799" y="2524828"/>
              <a:chExt cx="8208744" cy="2156350"/>
            </a:xfrm>
          </p:grpSpPr>
          <p:grpSp>
            <p:nvGrpSpPr>
              <p:cNvPr id="235" name="Group 234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68" name="Straight Connector 26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65" name="Straight Connector 26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236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62" name="Straight Connector 26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237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59" name="Straight Connector 25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9" name="Group 238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56" name="Straight Connector 25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" name="Group 239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53" name="Straight Connector 25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1" name="Group 240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50" name="Straight Connector 24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2" name="Group 241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47" name="Straight Connector 24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3" name="Group 242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44" name="Straight Connector 24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1" name="Group 270"/>
            <p:cNvGrpSpPr/>
            <p:nvPr/>
          </p:nvGrpSpPr>
          <p:grpSpPr>
            <a:xfrm>
              <a:off x="2717402" y="6104878"/>
              <a:ext cx="3164574" cy="627805"/>
              <a:chOff x="656799" y="2524828"/>
              <a:chExt cx="8208744" cy="2156350"/>
            </a:xfrm>
          </p:grpSpPr>
          <p:grpSp>
            <p:nvGrpSpPr>
              <p:cNvPr id="272" name="Group 271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05" name="Straight Connector 30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" name="Group 272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02" name="Straight Connector 30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" name="Group 273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9" name="Straight Connector 29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5" name="Group 274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6" name="Straight Connector 29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" name="Group 275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3" name="Straight Connector 29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7" name="Group 276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0" name="Straight Connector 28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277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87" name="Straight Connector 28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278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84" name="Straight Connector 28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0" name="Group 279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81" name="Straight Connector 28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8" name="Group 307"/>
            <p:cNvGrpSpPr/>
            <p:nvPr/>
          </p:nvGrpSpPr>
          <p:grpSpPr>
            <a:xfrm>
              <a:off x="-609891" y="6104877"/>
              <a:ext cx="3164574" cy="627805"/>
              <a:chOff x="656799" y="2524828"/>
              <a:chExt cx="8208744" cy="2156350"/>
            </a:xfrm>
          </p:grpSpPr>
          <p:grpSp>
            <p:nvGrpSpPr>
              <p:cNvPr id="309" name="Group 308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42" name="Straight Connector 34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0" name="Group 309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39" name="Straight Connector 33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1" name="Group 310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36" name="Straight Connector 33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2" name="Group 311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33" name="Straight Connector 33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3" name="Group 312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30" name="Straight Connector 32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4" name="Group 313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27" name="Straight Connector 32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5" name="Group 314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24" name="Straight Connector 32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Connector 32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6" name="Group 315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21" name="Straight Connector 32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32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7" name="Group 316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18" name="Straight Connector 31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31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5" name="Group 344"/>
            <p:cNvGrpSpPr/>
            <p:nvPr/>
          </p:nvGrpSpPr>
          <p:grpSpPr>
            <a:xfrm>
              <a:off x="-2518215" y="5180115"/>
              <a:ext cx="3164574" cy="627805"/>
              <a:chOff x="656799" y="2524828"/>
              <a:chExt cx="8208744" cy="2156350"/>
            </a:xfrm>
          </p:grpSpPr>
          <p:grpSp>
            <p:nvGrpSpPr>
              <p:cNvPr id="346" name="Group 345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79" name="Straight Connector 37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7" name="Group 346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76" name="Straight Connector 37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8" name="Group 347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73" name="Straight Connector 37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9" name="Group 348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70" name="Straight Connector 36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0" name="Group 349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67" name="Straight Connector 36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1" name="Group 350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64" name="Straight Connector 36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36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Straight Connector 36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2" name="Group 351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61" name="Straight Connector 36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Connector 36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3" name="Group 352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58" name="Straight Connector 35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4" name="Group 353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55" name="Straight Connector 35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2" name="Group 381"/>
            <p:cNvGrpSpPr/>
            <p:nvPr/>
          </p:nvGrpSpPr>
          <p:grpSpPr>
            <a:xfrm>
              <a:off x="-2765806" y="4240182"/>
              <a:ext cx="3164574" cy="627805"/>
              <a:chOff x="656799" y="2524828"/>
              <a:chExt cx="8208744" cy="2156350"/>
            </a:xfrm>
          </p:grpSpPr>
          <p:grpSp>
            <p:nvGrpSpPr>
              <p:cNvPr id="383" name="Group 382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16" name="Straight Connector 41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Connector 41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Straight Connector 41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4" name="Group 383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13" name="Straight Connector 41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5" name="Group 384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6" name="Group 385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07" name="Straight Connector 40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Straight Connector 40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7" name="Group 386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04" name="Straight Connector 40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8" name="Group 387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01" name="Straight Connector 40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Straight Connector 40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9" name="Group 388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98" name="Straight Connector 39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Straight Connector 39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0" name="Group 389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95" name="Straight Connector 39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39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1" name="Group 390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92" name="Straight Connector 39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20" name="Slide Number Placeholder 419">
            <a:extLst>
              <a:ext uri="{FF2B5EF4-FFF2-40B4-BE49-F238E27FC236}">
                <a16:creationId xmlns:a16="http://schemas.microsoft.com/office/drawing/2014/main" id="{85352BD0-9F31-CA47-9321-165B976D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1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BEFD3-B617-D944-AE53-5171C911A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0FEEC-380C-4F40-A27E-488FB1E55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sorting integers up to size M</a:t>
            </a:r>
          </a:p>
          <a:p>
            <a:pPr lvl="1"/>
            <a:r>
              <a:rPr lang="en-US" dirty="0"/>
              <a:t>or more generally for lexicographically sorting strings</a:t>
            </a:r>
          </a:p>
          <a:p>
            <a:r>
              <a:rPr lang="en-US" dirty="0"/>
              <a:t>Can use less space than </a:t>
            </a:r>
            <a:r>
              <a:rPr lang="en-US" dirty="0" err="1"/>
              <a:t>CountingSort</a:t>
            </a:r>
            <a:endParaRPr lang="en-US" dirty="0"/>
          </a:p>
          <a:p>
            <a:endParaRPr lang="en-US" dirty="0"/>
          </a:p>
          <a:p>
            <a:r>
              <a:rPr lang="en-US" dirty="0"/>
              <a:t>Idea: </a:t>
            </a:r>
            <a:r>
              <a:rPr lang="en-US" dirty="0" err="1"/>
              <a:t>CountingSort</a:t>
            </a:r>
            <a:r>
              <a:rPr lang="en-US" dirty="0"/>
              <a:t> on the least-significant digit first, then the next least-significant, and so 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959A2-0010-B24B-A28F-963855E7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seen a few O(n log(n))-time algorithms.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MERGESORT has worst-case running time O(n log(n))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QUICKSORT has expected running time O(n log(n))</a:t>
            </a:r>
          </a:p>
          <a:p>
            <a:pPr lvl="1"/>
            <a:endParaRPr lang="en-US" sz="9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3600" b="1" i="1" dirty="0">
                <a:solidFill>
                  <a:srgbClr val="DE6769"/>
                </a:solidFill>
              </a:rPr>
              <a:t>Can we do better?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785" y="4930642"/>
            <a:ext cx="2323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Depends on who you ask</a:t>
            </a:r>
            <a:r>
              <a:rPr lang="mr-IN" sz="2400" dirty="0">
                <a:solidFill>
                  <a:schemeClr val="accent4"/>
                </a:solidFill>
              </a:rPr>
              <a:t>…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807" y="4116124"/>
            <a:ext cx="2924386" cy="2658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1" y="3588426"/>
            <a:ext cx="2590800" cy="319704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5B04C-F06F-E54F-A575-3A1C088A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1372332" y="3260608"/>
            <a:ext cx="7185535" cy="1479815"/>
            <a:chOff x="452083" y="3472385"/>
            <a:chExt cx="8208744" cy="2156350"/>
          </a:xfrm>
        </p:grpSpPr>
        <p:grpSp>
          <p:nvGrpSpPr>
            <p:cNvPr id="4" name="Group 3"/>
            <p:cNvGrpSpPr/>
            <p:nvPr/>
          </p:nvGrpSpPr>
          <p:grpSpPr>
            <a:xfrm>
              <a:off x="2353992" y="3472385"/>
              <a:ext cx="630924" cy="2156347"/>
              <a:chOff x="628650" y="3152633"/>
              <a:chExt cx="889379" cy="2115403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3342536" y="3472386"/>
              <a:ext cx="630924" cy="2156347"/>
              <a:chOff x="628650" y="3152633"/>
              <a:chExt cx="889379" cy="2115403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4342981" y="3472387"/>
              <a:ext cx="630924" cy="2156347"/>
              <a:chOff x="628650" y="3152633"/>
              <a:chExt cx="889379" cy="2115403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5331526" y="3472388"/>
              <a:ext cx="630924" cy="2156347"/>
              <a:chOff x="628650" y="3152633"/>
              <a:chExt cx="889379" cy="2115403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6277912" y="3472388"/>
              <a:ext cx="630924" cy="2156347"/>
              <a:chOff x="628650" y="3152633"/>
              <a:chExt cx="889379" cy="2115403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7179376" y="3472388"/>
              <a:ext cx="630924" cy="2156347"/>
              <a:chOff x="628650" y="3152633"/>
              <a:chExt cx="889379" cy="2115403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8029903" y="3472388"/>
              <a:ext cx="630924" cy="2156347"/>
              <a:chOff x="628650" y="3152633"/>
              <a:chExt cx="889379" cy="2115403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452083" y="3472386"/>
              <a:ext cx="630924" cy="2156347"/>
              <a:chOff x="628650" y="3152633"/>
              <a:chExt cx="889379" cy="2115403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1452528" y="3472387"/>
              <a:ext cx="630924" cy="2156347"/>
              <a:chOff x="628650" y="3152633"/>
              <a:chExt cx="889379" cy="2115403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/>
          <p:cNvGrpSpPr/>
          <p:nvPr/>
        </p:nvGrpSpPr>
        <p:grpSpPr>
          <a:xfrm>
            <a:off x="1434161" y="4645916"/>
            <a:ext cx="6972065" cy="614437"/>
            <a:chOff x="577891" y="5697462"/>
            <a:chExt cx="7989162" cy="614437"/>
          </a:xfrm>
        </p:grpSpPr>
        <p:sp>
          <p:nvSpPr>
            <p:cNvPr id="40" name="Rectangle 39"/>
            <p:cNvSpPr/>
            <p:nvPr/>
          </p:nvSpPr>
          <p:spPr>
            <a:xfrm>
              <a:off x="577891" y="5788679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78335" y="5788679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79799" y="5787148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470089" y="5733944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470533" y="5733944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70977" y="5730882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03719" y="5700524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336461" y="5697462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199644" y="5733944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68677" y="1982161"/>
            <a:ext cx="7992844" cy="674098"/>
            <a:chOff x="1997317" y="3229162"/>
            <a:chExt cx="5040183" cy="718565"/>
          </a:xfrm>
        </p:grpSpPr>
        <p:sp>
          <p:nvSpPr>
            <p:cNvPr id="52" name="Rectangle 51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234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464145" y="3258576"/>
            <a:ext cx="0" cy="147981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16425" y="3258576"/>
            <a:ext cx="0" cy="147981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464145" y="4738389"/>
            <a:ext cx="54186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74821" y="4735602"/>
            <a:ext cx="43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65" name="Rectangle 64"/>
          <p:cNvSpPr/>
          <p:nvPr/>
        </p:nvSpPr>
        <p:spPr>
          <a:xfrm rot="5400000">
            <a:off x="4461373" y="3843740"/>
            <a:ext cx="1185320" cy="4784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345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79292" y="4000516"/>
            <a:ext cx="537134" cy="7269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062083" y="4117443"/>
            <a:ext cx="544049" cy="610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12633" y="4264644"/>
            <a:ext cx="460667" cy="445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395066" y="3820324"/>
            <a:ext cx="547257" cy="4221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419653" y="3282791"/>
            <a:ext cx="490936" cy="5036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 rot="5400000">
            <a:off x="3641361" y="3914390"/>
            <a:ext cx="1118325" cy="4689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234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583420" y="5672766"/>
            <a:ext cx="7974447" cy="674098"/>
            <a:chOff x="1997317" y="3229162"/>
            <a:chExt cx="5028582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4" name="Rectangle 123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</p:grpSp>
      <p:sp>
        <p:nvSpPr>
          <p:cNvPr id="72" name="Title 71">
            <a:extLst>
              <a:ext uri="{FF2B5EF4-FFF2-40B4-BE49-F238E27FC236}">
                <a16:creationId xmlns:a16="http://schemas.microsoft.com/office/drawing/2014/main" id="{3AB59E5F-5495-6B49-B247-A1D08C2D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164" y="298087"/>
            <a:ext cx="8708836" cy="1325563"/>
          </a:xfrm>
        </p:spPr>
        <p:txBody>
          <a:bodyPr/>
          <a:lstStyle/>
          <a:p>
            <a:r>
              <a:rPr lang="en-US" dirty="0"/>
              <a:t>Step 1: </a:t>
            </a:r>
            <a:r>
              <a:rPr lang="en-US" sz="3600" dirty="0" err="1"/>
              <a:t>CountingSort</a:t>
            </a:r>
            <a:r>
              <a:rPr lang="en-US" sz="3600" dirty="0"/>
              <a:t> on least significant digit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FAD8A1-3AB0-8048-9BE9-6FE16845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1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7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122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02" y="353491"/>
            <a:ext cx="8774198" cy="825731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2: </a:t>
            </a:r>
            <a:r>
              <a:rPr lang="en-US" sz="3600" dirty="0" err="1"/>
              <a:t>CountingSort</a:t>
            </a:r>
            <a:r>
              <a:rPr lang="en-US" sz="3600" dirty="0"/>
              <a:t> on the 2</a:t>
            </a:r>
            <a:r>
              <a:rPr lang="en-US" sz="3600" baseline="30000" dirty="0"/>
              <a:t>nd</a:t>
            </a:r>
            <a:r>
              <a:rPr lang="en-US" sz="3600" dirty="0"/>
              <a:t> least sig. digit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498508" y="2946162"/>
            <a:ext cx="8093722" cy="2001777"/>
            <a:chOff x="498508" y="2946162"/>
            <a:chExt cx="8093722" cy="2001777"/>
          </a:xfrm>
        </p:grpSpPr>
        <p:grpSp>
          <p:nvGrpSpPr>
            <p:cNvPr id="4" name="Group 3"/>
            <p:cNvGrpSpPr/>
            <p:nvPr/>
          </p:nvGrpSpPr>
          <p:grpSpPr>
            <a:xfrm>
              <a:off x="1406695" y="2948194"/>
              <a:ext cx="7185535" cy="1479815"/>
              <a:chOff x="452083" y="3472385"/>
              <a:chExt cx="8208744" cy="215635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353992" y="3472385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3342536" y="3472386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"/>
              <p:cNvGrpSpPr/>
              <p:nvPr/>
            </p:nvGrpSpPr>
            <p:grpSpPr>
              <a:xfrm>
                <a:off x="4342981" y="3472387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>
                <a:off x="5331526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6277912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7179376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8029903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452083" y="3472386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1452528" y="3472387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" name="Group 40"/>
            <p:cNvGrpSpPr/>
            <p:nvPr/>
          </p:nvGrpSpPr>
          <p:grpSpPr>
            <a:xfrm>
              <a:off x="1468524" y="4333502"/>
              <a:ext cx="7007872" cy="614437"/>
              <a:chOff x="577891" y="5697462"/>
              <a:chExt cx="8030192" cy="614437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77891" y="5788679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578335" y="5788679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479799" y="5787148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470089" y="573394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470533" y="573394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470977" y="573088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403719" y="570052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336461" y="569746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240674" y="573088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>
              <a:off x="498508" y="2946162"/>
              <a:ext cx="0" cy="147981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050788" y="2946162"/>
              <a:ext cx="0" cy="147981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98508" y="4425975"/>
              <a:ext cx="54186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09184" y="4423188"/>
              <a:ext cx="431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0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47767" y="1622631"/>
            <a:ext cx="7974447" cy="674098"/>
            <a:chOff x="1997317" y="3229162"/>
            <a:chExt cx="5028582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1" name="Rectangle 70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4873350" y="3821968"/>
            <a:ext cx="445400" cy="601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50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295542" y="3776542"/>
            <a:ext cx="529311" cy="601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435002" y="3812980"/>
            <a:ext cx="529311" cy="601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1372" y="3902755"/>
            <a:ext cx="481821" cy="5114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 rot="5400000">
            <a:off x="2880562" y="3736542"/>
            <a:ext cx="932528" cy="4916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234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67395" y="3382323"/>
            <a:ext cx="446190" cy="5317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 rot="5400000">
            <a:off x="3689192" y="3597071"/>
            <a:ext cx="1074177" cy="5048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345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491495" y="5388161"/>
            <a:ext cx="7974447" cy="674098"/>
            <a:chOff x="1997317" y="3229162"/>
            <a:chExt cx="5028582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9" name="Rectangle 88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D597B9-4DC0-0B48-8B8D-C5460F4A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9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7" grpId="0" animBg="1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81" y="371624"/>
            <a:ext cx="8931854" cy="825731"/>
          </a:xfrm>
        </p:spPr>
        <p:txBody>
          <a:bodyPr>
            <a:normAutofit/>
          </a:bodyPr>
          <a:lstStyle/>
          <a:p>
            <a:r>
              <a:rPr lang="en-US" dirty="0"/>
              <a:t>Step 3: </a:t>
            </a:r>
            <a:r>
              <a:rPr lang="en-US" sz="3600" dirty="0" err="1"/>
              <a:t>CountingSort</a:t>
            </a:r>
            <a:r>
              <a:rPr lang="en-US" sz="3600" dirty="0"/>
              <a:t> on the 3</a:t>
            </a:r>
            <a:r>
              <a:rPr lang="en-US" sz="3600" baseline="30000" dirty="0"/>
              <a:t>rd</a:t>
            </a:r>
            <a:r>
              <a:rPr lang="en-US" sz="3600" dirty="0"/>
              <a:t> least sig. digit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498508" y="2946162"/>
            <a:ext cx="8093722" cy="2001777"/>
            <a:chOff x="498508" y="2946162"/>
            <a:chExt cx="8093722" cy="2001777"/>
          </a:xfrm>
        </p:grpSpPr>
        <p:grpSp>
          <p:nvGrpSpPr>
            <p:cNvPr id="4" name="Group 3"/>
            <p:cNvGrpSpPr/>
            <p:nvPr/>
          </p:nvGrpSpPr>
          <p:grpSpPr>
            <a:xfrm>
              <a:off x="1406695" y="2948194"/>
              <a:ext cx="7185535" cy="1479815"/>
              <a:chOff x="452083" y="3472385"/>
              <a:chExt cx="8208744" cy="215635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353992" y="3472385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3342536" y="3472386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"/>
              <p:cNvGrpSpPr/>
              <p:nvPr/>
            </p:nvGrpSpPr>
            <p:grpSpPr>
              <a:xfrm>
                <a:off x="4342981" y="3472387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>
                <a:off x="5331526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6277912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7179376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8029903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452083" y="3472386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1452528" y="3472387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" name="Group 40"/>
            <p:cNvGrpSpPr/>
            <p:nvPr/>
          </p:nvGrpSpPr>
          <p:grpSpPr>
            <a:xfrm>
              <a:off x="1468524" y="4333502"/>
              <a:ext cx="7007872" cy="614437"/>
              <a:chOff x="577891" y="5697462"/>
              <a:chExt cx="8030192" cy="614437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77891" y="5788679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578335" y="5788679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479799" y="5787148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470089" y="573394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470533" y="573394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470977" y="573088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403719" y="570052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336461" y="569746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240674" y="573088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>
              <a:off x="498508" y="2946162"/>
              <a:ext cx="0" cy="147981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050788" y="2946162"/>
              <a:ext cx="0" cy="147981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98508" y="4425975"/>
              <a:ext cx="54186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09184" y="4423188"/>
              <a:ext cx="431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0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548622" y="2643613"/>
            <a:ext cx="445400" cy="3293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50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08055" y="3039301"/>
            <a:ext cx="529311" cy="3647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20162" y="3431581"/>
            <a:ext cx="529311" cy="3599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441843" y="3859472"/>
            <a:ext cx="481821" cy="5114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 rot="5400000">
            <a:off x="2088388" y="3684996"/>
            <a:ext cx="932528" cy="4916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234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66893" y="3835174"/>
            <a:ext cx="446190" cy="5317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 rot="5400000">
            <a:off x="2891242" y="3685864"/>
            <a:ext cx="947472" cy="5048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345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491495" y="5388161"/>
            <a:ext cx="7872523" cy="674099"/>
            <a:chOff x="1997317" y="3229162"/>
            <a:chExt cx="4964310" cy="71856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9" name="Rectangle 88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162356" y="3229163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284265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64250" y="1529294"/>
            <a:ext cx="7974447" cy="674098"/>
            <a:chOff x="1997317" y="3229162"/>
            <a:chExt cx="5028582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6" name="Rectangle 85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145644" y="6190961"/>
            <a:ext cx="1788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 worked!!</a:t>
            </a:r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4C307C7E-4568-6C48-B3A4-E90A495A2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7" grpId="0" animBg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7" grpId="0" animBg="1"/>
          <p:bldP spid="3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4675"/>
          </a:xfrm>
        </p:spPr>
        <p:txBody>
          <a:bodyPr/>
          <a:lstStyle/>
          <a:p>
            <a:r>
              <a:rPr lang="en-US" dirty="0"/>
              <a:t>Why does this work?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2506" y="1690689"/>
            <a:ext cx="7992844" cy="674098"/>
            <a:chOff x="1997317" y="3229162"/>
            <a:chExt cx="5040183" cy="718565"/>
          </a:xfrm>
        </p:grpSpPr>
        <p:sp>
          <p:nvSpPr>
            <p:cNvPr id="5" name="Rectangle 4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234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2506" y="2809986"/>
            <a:ext cx="7974449" cy="674098"/>
            <a:chOff x="1997317" y="3229162"/>
            <a:chExt cx="5028583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07582" y="3229162"/>
              <a:ext cx="718318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8777" y="5139956"/>
            <a:ext cx="7872523" cy="674099"/>
            <a:chOff x="1997317" y="3229162"/>
            <a:chExt cx="4964310" cy="71856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" name="Rectangle 20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62356" y="3229163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84265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7815" y="3974971"/>
            <a:ext cx="7974447" cy="674098"/>
            <a:chOff x="1997317" y="3229162"/>
            <a:chExt cx="5028582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44524" y="1260578"/>
            <a:ext cx="29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Original array: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6320" y="2442245"/>
            <a:ext cx="367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array is sorted by the first digit.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6319" y="3588957"/>
            <a:ext cx="454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array is sorted by the first two digits.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4524" y="4770624"/>
            <a:ext cx="454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array is sorted by all three digits.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22038" y="5814054"/>
            <a:ext cx="162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Sorted array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27253" y="2812480"/>
            <a:ext cx="7974449" cy="674098"/>
            <a:chOff x="1997317" y="3229162"/>
            <a:chExt cx="5028583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2" name="Rectangle 41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r>
                <a:rPr lang="en-US" sz="3200" b="1" dirty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r>
                <a:rPr lang="en-US" sz="3200" b="1" dirty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</a:t>
              </a:r>
              <a:r>
                <a:rPr lang="en-US" sz="3200" b="1" dirty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r>
                <a:rPr lang="en-US" sz="3200" b="1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</a:t>
              </a:r>
              <a:r>
                <a:rPr lang="en-US" sz="3200" b="1" dirty="0">
                  <a:solidFill>
                    <a:schemeClr val="tx1"/>
                  </a:solidFill>
                </a:rPr>
                <a:t>4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307582" y="3229162"/>
              <a:ext cx="718318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</a:t>
              </a:r>
              <a:r>
                <a:rPr lang="en-US" sz="3200" b="1" dirty="0">
                  <a:solidFill>
                    <a:schemeClr val="tx1"/>
                  </a:solidFill>
                </a:rPr>
                <a:t>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27815" y="3990572"/>
            <a:ext cx="7974447" cy="674098"/>
            <a:chOff x="1997317" y="3229162"/>
            <a:chExt cx="5028582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1" name="Rectangle 50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r>
                <a:rPr lang="en-US" sz="3200" b="1" dirty="0">
                  <a:solidFill>
                    <a:schemeClr val="tx1"/>
                  </a:solidFill>
                </a:rPr>
                <a:t>01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01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r>
                <a:rPr lang="en-US" sz="3200" b="1" dirty="0">
                  <a:solidFill>
                    <a:schemeClr val="tx1"/>
                  </a:solidFill>
                </a:rPr>
                <a:t>34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r>
                <a:rPr lang="en-US" sz="3200" b="1" dirty="0">
                  <a:solidFill>
                    <a:schemeClr val="tx1"/>
                  </a:solidFill>
                </a:rPr>
                <a:t>45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50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78777" y="5155557"/>
            <a:ext cx="7872523" cy="674099"/>
            <a:chOff x="1997317" y="3229162"/>
            <a:chExt cx="4964310" cy="71856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Rectangle 58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001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013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021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162356" y="3229163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050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284265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345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E537C3-B22A-1C4B-A990-BBEF529F2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2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82CD-74E8-0A49-B429-DDBBB3944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prove this is correct…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048AD-2942-E246-9ADB-A384EB40D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inductive hypothesis?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E5254E-9944-124A-B3EA-5D9CFFEE5E41}"/>
              </a:ext>
            </a:extLst>
          </p:cNvPr>
          <p:cNvGrpSpPr/>
          <p:nvPr/>
        </p:nvGrpSpPr>
        <p:grpSpPr>
          <a:xfrm>
            <a:off x="3657600" y="3389586"/>
            <a:ext cx="5486400" cy="3225763"/>
            <a:chOff x="216319" y="1260578"/>
            <a:chExt cx="8927681" cy="498121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1595C6-E35E-1047-8D0B-57EB1A8E12AF}"/>
                </a:ext>
              </a:extLst>
            </p:cNvPr>
            <p:cNvGrpSpPr/>
            <p:nvPr/>
          </p:nvGrpSpPr>
          <p:grpSpPr>
            <a:xfrm>
              <a:off x="522506" y="1690689"/>
              <a:ext cx="7992844" cy="674098"/>
              <a:chOff x="1997317" y="3229162"/>
              <a:chExt cx="5040183" cy="71856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F3DE895-1792-EB4C-8CA9-0EA631431F1E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4DCF21-9AA5-BF48-9EC3-A5A017E729A5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FD6780-926A-7A4B-9BBA-CE0D6F318D6F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13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3F23C95-85C6-F842-84A0-8E186C51ADA0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AD76DC3-9DB3-3244-9C4F-175575F0BD79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50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966B606-35AB-3F4C-A785-33CFFEA30DE9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AC315DA-149D-7348-8EAC-6C9863D60343}"/>
                  </a:ext>
                </a:extLst>
              </p:cNvPr>
              <p:cNvSpPr/>
              <p:nvPr/>
            </p:nvSpPr>
            <p:spPr>
              <a:xfrm>
                <a:off x="6332299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605E070-5723-4F46-8239-E7870BC1165A}"/>
                </a:ext>
              </a:extLst>
            </p:cNvPr>
            <p:cNvGrpSpPr/>
            <p:nvPr/>
          </p:nvGrpSpPr>
          <p:grpSpPr>
            <a:xfrm>
              <a:off x="522506" y="2809986"/>
              <a:ext cx="7974449" cy="674098"/>
              <a:chOff x="1997317" y="3229162"/>
              <a:chExt cx="5028583" cy="71856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5F94BF1-8A8D-3547-8138-B3B3D8819977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50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22AEECD-BE7D-CD43-AD3D-339742AF038E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E91783-2410-3B43-89E1-1159CFAB8B6D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9D5300E-F9F9-9B40-BEDE-3A0044166BBD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3319BE1-F85B-0A4F-91F8-9B42B1EBAFDD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13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4230C1C-4C94-F54C-8C4B-D5B581BFFB72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234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5339B43-D1BF-C740-8386-517A1FEDEDE1}"/>
                  </a:ext>
                </a:extLst>
              </p:cNvPr>
              <p:cNvSpPr/>
              <p:nvPr/>
            </p:nvSpPr>
            <p:spPr>
              <a:xfrm>
                <a:off x="6307582" y="3229162"/>
                <a:ext cx="718318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345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1AE64E4-6053-914E-98C3-631AE8B4BBF7}"/>
                </a:ext>
              </a:extLst>
            </p:cNvPr>
            <p:cNvGrpSpPr/>
            <p:nvPr/>
          </p:nvGrpSpPr>
          <p:grpSpPr>
            <a:xfrm>
              <a:off x="578777" y="5139956"/>
              <a:ext cx="7872523" cy="674099"/>
              <a:chOff x="1997317" y="3229162"/>
              <a:chExt cx="4964310" cy="718566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5335854-B217-9E4A-AC04-FF783638A26F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CF195E3-F604-0946-9480-AF0B38EC69A0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2CD801D-3832-764D-A5E1-3A857C9613A8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08A0988-15EB-1C46-8899-5E12331AFA92}"/>
                  </a:ext>
                </a:extLst>
              </p:cNvPr>
              <p:cNvSpPr/>
              <p:nvPr/>
            </p:nvSpPr>
            <p:spPr>
              <a:xfrm>
                <a:off x="4162356" y="3229163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50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52F193D-A755-2242-8DF9-1204C83C1BC1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101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A8BDB4-A262-CA44-8383-9B3403F81D35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234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3B9BE37-B0BD-6D47-A0D9-6DD8C3DD26B3}"/>
                  </a:ext>
                </a:extLst>
              </p:cNvPr>
              <p:cNvSpPr/>
              <p:nvPr/>
            </p:nvSpPr>
            <p:spPr>
              <a:xfrm>
                <a:off x="6284265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345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948265E-B1A7-BC4E-8573-97CB40AD2B16}"/>
                </a:ext>
              </a:extLst>
            </p:cNvPr>
            <p:cNvGrpSpPr/>
            <p:nvPr/>
          </p:nvGrpSpPr>
          <p:grpSpPr>
            <a:xfrm>
              <a:off x="527815" y="3974971"/>
              <a:ext cx="7974447" cy="674098"/>
              <a:chOff x="1997317" y="3229162"/>
              <a:chExt cx="5028582" cy="718565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9EDF7CB-2740-F944-81B1-5196C8ADC97D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101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35CFA9-2295-D242-8025-A77DD92AEA1D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86FBDB4-10F4-AC41-A8B0-92391C6357F3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DFFBA2C-F5F9-994D-AE48-D49339C788F7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CBCEEF-DAD9-8947-B5B7-9CA2390D41A8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234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F274624-C8FA-9E45-8F7A-E2A1055AD2D0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345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178071B-F8C6-2548-AFB6-76BD45D54611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50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0CFE899-76E0-1A47-B9BB-3D3DAD5BF65B}"/>
                </a:ext>
              </a:extLst>
            </p:cNvPr>
            <p:cNvSpPr txBox="1"/>
            <p:nvPr/>
          </p:nvSpPr>
          <p:spPr>
            <a:xfrm>
              <a:off x="244524" y="1260578"/>
              <a:ext cx="2961564" cy="42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Original array: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80ED8D-CB32-B24C-BC98-EA9DC72EEE74}"/>
                </a:ext>
              </a:extLst>
            </p:cNvPr>
            <p:cNvSpPr txBox="1"/>
            <p:nvPr/>
          </p:nvSpPr>
          <p:spPr>
            <a:xfrm>
              <a:off x="216321" y="2442245"/>
              <a:ext cx="5310429" cy="42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Next array is sorted by the first digit.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BCFACD6-3BE2-E546-B46A-4158EBDFD039}"/>
                </a:ext>
              </a:extLst>
            </p:cNvPr>
            <p:cNvSpPr txBox="1"/>
            <p:nvPr/>
          </p:nvSpPr>
          <p:spPr>
            <a:xfrm>
              <a:off x="216319" y="3588957"/>
              <a:ext cx="4546748" cy="42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Next array is sorted by the first two digits.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ED5E8A8-1F48-F048-AD2E-4BAE9EF931AC}"/>
                </a:ext>
              </a:extLst>
            </p:cNvPr>
            <p:cNvSpPr txBox="1"/>
            <p:nvPr/>
          </p:nvSpPr>
          <p:spPr>
            <a:xfrm>
              <a:off x="244524" y="4770624"/>
              <a:ext cx="4546748" cy="42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Next array is sorted by all three digits.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32E8597-6B98-9145-9EB2-CA8A2DC87BDB}"/>
                </a:ext>
              </a:extLst>
            </p:cNvPr>
            <p:cNvSpPr txBox="1"/>
            <p:nvPr/>
          </p:nvSpPr>
          <p:spPr>
            <a:xfrm>
              <a:off x="7522039" y="5814054"/>
              <a:ext cx="1621961" cy="42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Sorted array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ED8D1D0-AE88-B844-A231-6B141CC73273}"/>
                </a:ext>
              </a:extLst>
            </p:cNvPr>
            <p:cNvGrpSpPr/>
            <p:nvPr/>
          </p:nvGrpSpPr>
          <p:grpSpPr>
            <a:xfrm>
              <a:off x="527253" y="2812480"/>
              <a:ext cx="7974449" cy="674098"/>
              <a:chOff x="1997317" y="3229162"/>
              <a:chExt cx="5028583" cy="71856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3A43B37-302B-794E-A784-B6C6B25CE451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0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FC9F01F-25F4-FF42-871A-C900F3BD125F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E54E5A9-E997-4242-98F0-7F4994B82E87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9F911F6-8E45-EE4D-8ADD-886B7717FE7E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E8616CC-6B37-E84B-9378-2610ED8B244B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3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3138BE9-02BE-644E-BDDF-21510034212C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23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4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6ECF9C0-A332-CC4B-901B-72EF962572B9}"/>
                  </a:ext>
                </a:extLst>
              </p:cNvPr>
              <p:cNvSpPr/>
              <p:nvPr/>
            </p:nvSpPr>
            <p:spPr>
              <a:xfrm>
                <a:off x="6307582" y="3229162"/>
                <a:ext cx="718318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34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5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1ADD092-00BB-6A4C-B7C4-104234C97A10}"/>
                </a:ext>
              </a:extLst>
            </p:cNvPr>
            <p:cNvGrpSpPr/>
            <p:nvPr/>
          </p:nvGrpSpPr>
          <p:grpSpPr>
            <a:xfrm>
              <a:off x="527815" y="3990572"/>
              <a:ext cx="7974447" cy="674098"/>
              <a:chOff x="1997317" y="3229162"/>
              <a:chExt cx="5028582" cy="718565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9232D8E-E6C1-BE43-88DA-090A2F0BD2B8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01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960C079-86E5-C44F-A6B1-BBBAD4304B19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01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CC468DD-EFE5-F842-A904-488FA57D643F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5AF1FD6-D73E-B942-882E-5BE2D27E2A40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B72607B-C989-BA44-8DC1-E46500B34D3C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34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5451D38-2C71-334A-8EE7-71B8B608EE23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45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111C502-8308-A74B-A785-1EEFA96C2B53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50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3A8AF2E-8C73-5D4C-B022-9D35E074BFA4}"/>
                </a:ext>
              </a:extLst>
            </p:cNvPr>
            <p:cNvGrpSpPr/>
            <p:nvPr/>
          </p:nvGrpSpPr>
          <p:grpSpPr>
            <a:xfrm>
              <a:off x="578777" y="5155557"/>
              <a:ext cx="7872523" cy="674099"/>
              <a:chOff x="1997317" y="3229162"/>
              <a:chExt cx="4964310" cy="718566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DD3CFB6-6772-3B40-BEED-F3E5BD4141EE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001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6481D73-15A1-384C-B5D5-FEA41F29BBA3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013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14211A7-C45F-0542-901E-54D9F4FD1861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021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3A5B50D-0F34-8543-867B-765CAFE41CF1}"/>
                  </a:ext>
                </a:extLst>
              </p:cNvPr>
              <p:cNvSpPr/>
              <p:nvPr/>
            </p:nvSpPr>
            <p:spPr>
              <a:xfrm>
                <a:off x="4162356" y="3229163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050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251044C-B1BD-C747-9AFB-C3646AD0DDDC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101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9C7E0DE-BD11-1045-A7BD-4C077B39FE1F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234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F3F6972-88D0-5349-94A3-A8BC7C0FF277}"/>
                  </a:ext>
                </a:extLst>
              </p:cNvPr>
              <p:cNvSpPr/>
              <p:nvPr/>
            </p:nvSpPr>
            <p:spPr>
              <a:xfrm>
                <a:off x="6284265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345</a:t>
                </a:r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E0EAA3AC-A62B-CF41-93EB-5616C833DA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93" y="4162422"/>
            <a:ext cx="3023685" cy="1073254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B3422B49-411D-904D-8F38-4AFB14A96D28}"/>
              </a:ext>
            </a:extLst>
          </p:cNvPr>
          <p:cNvSpPr txBox="1"/>
          <p:nvPr/>
        </p:nvSpPr>
        <p:spPr>
          <a:xfrm>
            <a:off x="313636" y="5176929"/>
            <a:ext cx="292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Think-Share Terrapins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3DCADE28-0A88-0F40-A776-14044E09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8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r>
              <a:rPr lang="en-US" dirty="0"/>
              <a:t> is correct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71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Inductive hypothesis: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the </a:t>
            </a:r>
            <a:r>
              <a:rPr lang="en-US" dirty="0" err="1">
                <a:solidFill>
                  <a:schemeClr val="accent4"/>
                </a:solidFill>
              </a:rPr>
              <a:t>k’th</a:t>
            </a:r>
            <a:r>
              <a:rPr lang="en-US" dirty="0">
                <a:solidFill>
                  <a:schemeClr val="accent4"/>
                </a:solidFill>
              </a:rPr>
              <a:t> iteration, the array is sorted by the first k least-significant digits.</a:t>
            </a:r>
          </a:p>
          <a:p>
            <a:r>
              <a:rPr lang="en-US" dirty="0"/>
              <a:t>Base case: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“Sorted by 0 least-significant digits” means not yet sorted, so the IH holds for k=0.</a:t>
            </a:r>
          </a:p>
          <a:p>
            <a:r>
              <a:rPr lang="en-US" dirty="0"/>
              <a:t>Inductive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TO DO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inductive hypothesis holds for all k, so after the last iteration, the array is sorted by all the digits.  Hence, it’s sorted!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50896-D3FF-DE4E-B159-FED4CAC7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7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9428-29FC-6143-9D34-A861AA9C1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60EF6-655B-DA43-80A6-BF37D5E86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91" y="2016695"/>
            <a:ext cx="8616951" cy="4351338"/>
          </a:xfrm>
        </p:spPr>
        <p:txBody>
          <a:bodyPr/>
          <a:lstStyle/>
          <a:p>
            <a:r>
              <a:rPr lang="en-US" dirty="0"/>
              <a:t>Need to show: if IH holds for k=i-1, then it holds for k=</a:t>
            </a:r>
            <a:r>
              <a:rPr lang="en-US" dirty="0" err="1"/>
              <a:t>i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Suppose that after the i-1’st iteration, the array is sorted by the first i-1 least-significant digits.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Need to show that after the </a:t>
            </a:r>
            <a:r>
              <a:rPr lang="en-US" dirty="0" err="1">
                <a:solidFill>
                  <a:schemeClr val="accent4"/>
                </a:solidFill>
              </a:rPr>
              <a:t>i’th</a:t>
            </a:r>
            <a:r>
              <a:rPr lang="en-US" dirty="0">
                <a:solidFill>
                  <a:schemeClr val="accent4"/>
                </a:solidFill>
              </a:rPr>
              <a:t> iteration, the array is sorted by the first </a:t>
            </a:r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 least-significant digits.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89777B-7082-5248-95EB-9A5EF30FBD8E}"/>
              </a:ext>
            </a:extLst>
          </p:cNvPr>
          <p:cNvSpPr/>
          <p:nvPr/>
        </p:nvSpPr>
        <p:spPr>
          <a:xfrm>
            <a:off x="4414345" y="3651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Inductive hypothesis: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the </a:t>
            </a:r>
            <a:r>
              <a:rPr lang="en-US" dirty="0" err="1">
                <a:solidFill>
                  <a:schemeClr val="accent4"/>
                </a:solidFill>
              </a:rPr>
              <a:t>k’th</a:t>
            </a:r>
            <a:r>
              <a:rPr lang="en-US" dirty="0">
                <a:solidFill>
                  <a:schemeClr val="accent4"/>
                </a:solidFill>
              </a:rPr>
              <a:t> iteration, the array is sorted by the first k least-significant digits.</a:t>
            </a: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1850202-83E1-004D-99DC-57FA88423A9E}"/>
              </a:ext>
            </a:extLst>
          </p:cNvPr>
          <p:cNvGrpSpPr/>
          <p:nvPr/>
        </p:nvGrpSpPr>
        <p:grpSpPr>
          <a:xfrm>
            <a:off x="100859" y="4506149"/>
            <a:ext cx="8816582" cy="2441725"/>
            <a:chOff x="100859" y="4506149"/>
            <a:chExt cx="8816582" cy="2441725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8858C4D-8415-F344-B27F-474D9411CF70}"/>
                </a:ext>
              </a:extLst>
            </p:cNvPr>
            <p:cNvGrpSpPr/>
            <p:nvPr/>
          </p:nvGrpSpPr>
          <p:grpSpPr>
            <a:xfrm>
              <a:off x="606971" y="4860179"/>
              <a:ext cx="8310470" cy="1718363"/>
              <a:chOff x="447767" y="1622631"/>
              <a:chExt cx="8144463" cy="4439628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FB511995-1374-4941-870C-EC8717117CE5}"/>
                  </a:ext>
                </a:extLst>
              </p:cNvPr>
              <p:cNvGrpSpPr/>
              <p:nvPr/>
            </p:nvGrpSpPr>
            <p:grpSpPr>
              <a:xfrm>
                <a:off x="498508" y="2946162"/>
                <a:ext cx="8093722" cy="2054524"/>
                <a:chOff x="498508" y="2946162"/>
                <a:chExt cx="8093722" cy="2054524"/>
              </a:xfrm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67DD4D41-8AF3-0341-B4C4-944DE2008020}"/>
                    </a:ext>
                  </a:extLst>
                </p:cNvPr>
                <p:cNvGrpSpPr/>
                <p:nvPr/>
              </p:nvGrpSpPr>
              <p:grpSpPr>
                <a:xfrm>
                  <a:off x="1406695" y="2948194"/>
                  <a:ext cx="7185535" cy="1479815"/>
                  <a:chOff x="452083" y="3472385"/>
                  <a:chExt cx="8208744" cy="2156350"/>
                </a:xfrm>
              </p:grpSpPr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12C80581-2C29-9240-BE7B-7C78D4B73E75}"/>
                      </a:ext>
                    </a:extLst>
                  </p:cNvPr>
                  <p:cNvGrpSpPr/>
                  <p:nvPr/>
                </p:nvGrpSpPr>
                <p:grpSpPr>
                  <a:xfrm>
                    <a:off x="2353992" y="3472385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54" name="Straight Connector 153">
                      <a:extLst>
                        <a:ext uri="{FF2B5EF4-FFF2-40B4-BE49-F238E27FC236}">
                          <a16:creationId xmlns:a16="http://schemas.microsoft.com/office/drawing/2014/main" id="{18DDACC8-E75D-5F49-A077-A33D3426736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Straight Connector 154">
                      <a:extLst>
                        <a:ext uri="{FF2B5EF4-FFF2-40B4-BE49-F238E27FC236}">
                          <a16:creationId xmlns:a16="http://schemas.microsoft.com/office/drawing/2014/main" id="{B46583E4-E21F-704F-ABDD-CB97BE5D685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155">
                      <a:extLst>
                        <a:ext uri="{FF2B5EF4-FFF2-40B4-BE49-F238E27FC236}">
                          <a16:creationId xmlns:a16="http://schemas.microsoft.com/office/drawing/2014/main" id="{2B6A9293-978B-8A4B-AE97-A166554E704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6948323F-8976-E94E-B841-DFC7CFB6DB92}"/>
                      </a:ext>
                    </a:extLst>
                  </p:cNvPr>
                  <p:cNvGrpSpPr/>
                  <p:nvPr/>
                </p:nvGrpSpPr>
                <p:grpSpPr>
                  <a:xfrm>
                    <a:off x="3342536" y="3472386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51" name="Straight Connector 150">
                      <a:extLst>
                        <a:ext uri="{FF2B5EF4-FFF2-40B4-BE49-F238E27FC236}">
                          <a16:creationId xmlns:a16="http://schemas.microsoft.com/office/drawing/2014/main" id="{36D77712-0C76-724C-8571-BC36ECBA30E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Straight Connector 151">
                      <a:extLst>
                        <a:ext uri="{FF2B5EF4-FFF2-40B4-BE49-F238E27FC236}">
                          <a16:creationId xmlns:a16="http://schemas.microsoft.com/office/drawing/2014/main" id="{878F8E86-E8C2-484A-850C-6D9FCA0A69E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Straight Connector 152">
                      <a:extLst>
                        <a:ext uri="{FF2B5EF4-FFF2-40B4-BE49-F238E27FC236}">
                          <a16:creationId xmlns:a16="http://schemas.microsoft.com/office/drawing/2014/main" id="{E0AC00EB-236C-864D-99CE-D3241735EF0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27C4C1B2-969C-EE42-B726-31CC84574733}"/>
                      </a:ext>
                    </a:extLst>
                  </p:cNvPr>
                  <p:cNvGrpSpPr/>
                  <p:nvPr/>
                </p:nvGrpSpPr>
                <p:grpSpPr>
                  <a:xfrm>
                    <a:off x="4342981" y="3472387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48" name="Straight Connector 147">
                      <a:extLst>
                        <a:ext uri="{FF2B5EF4-FFF2-40B4-BE49-F238E27FC236}">
                          <a16:creationId xmlns:a16="http://schemas.microsoft.com/office/drawing/2014/main" id="{0E98F291-718A-D842-8DFC-64FA8DC56DE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Straight Connector 148">
                      <a:extLst>
                        <a:ext uri="{FF2B5EF4-FFF2-40B4-BE49-F238E27FC236}">
                          <a16:creationId xmlns:a16="http://schemas.microsoft.com/office/drawing/2014/main" id="{8D798AEE-D7AF-244B-9CD6-2460F3BF19B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Connector 149">
                      <a:extLst>
                        <a:ext uri="{FF2B5EF4-FFF2-40B4-BE49-F238E27FC236}">
                          <a16:creationId xmlns:a16="http://schemas.microsoft.com/office/drawing/2014/main" id="{85D5A102-EC13-6545-9082-EAA965DAF11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4" name="Group 123">
                    <a:extLst>
                      <a:ext uri="{FF2B5EF4-FFF2-40B4-BE49-F238E27FC236}">
                        <a16:creationId xmlns:a16="http://schemas.microsoft.com/office/drawing/2014/main" id="{569703DD-00B1-9344-84ED-25DC36208C77}"/>
                      </a:ext>
                    </a:extLst>
                  </p:cNvPr>
                  <p:cNvGrpSpPr/>
                  <p:nvPr/>
                </p:nvGrpSpPr>
                <p:grpSpPr>
                  <a:xfrm>
                    <a:off x="5331526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45" name="Straight Connector 144">
                      <a:extLst>
                        <a:ext uri="{FF2B5EF4-FFF2-40B4-BE49-F238E27FC236}">
                          <a16:creationId xmlns:a16="http://schemas.microsoft.com/office/drawing/2014/main" id="{93E909EA-EF5A-E947-8657-7B875ACE98F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Straight Connector 145">
                      <a:extLst>
                        <a:ext uri="{FF2B5EF4-FFF2-40B4-BE49-F238E27FC236}">
                          <a16:creationId xmlns:a16="http://schemas.microsoft.com/office/drawing/2014/main" id="{86694C5F-D8B7-9C4E-9C20-A69F0CC7484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Straight Connector 146">
                      <a:extLst>
                        <a:ext uri="{FF2B5EF4-FFF2-40B4-BE49-F238E27FC236}">
                          <a16:creationId xmlns:a16="http://schemas.microsoft.com/office/drawing/2014/main" id="{EBC24090-C4F0-924E-BA14-770B5AE8075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9D82108E-AE00-4340-A7EE-3C72D059AB82}"/>
                      </a:ext>
                    </a:extLst>
                  </p:cNvPr>
                  <p:cNvGrpSpPr/>
                  <p:nvPr/>
                </p:nvGrpSpPr>
                <p:grpSpPr>
                  <a:xfrm>
                    <a:off x="6277912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42" name="Straight Connector 141">
                      <a:extLst>
                        <a:ext uri="{FF2B5EF4-FFF2-40B4-BE49-F238E27FC236}">
                          <a16:creationId xmlns:a16="http://schemas.microsoft.com/office/drawing/2014/main" id="{AD621D18-2096-4846-8990-D2E76678A75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" name="Straight Connector 142">
                      <a:extLst>
                        <a:ext uri="{FF2B5EF4-FFF2-40B4-BE49-F238E27FC236}">
                          <a16:creationId xmlns:a16="http://schemas.microsoft.com/office/drawing/2014/main" id="{6A96A50F-C0A1-0E45-90BF-86269D3F4F5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Straight Connector 143">
                      <a:extLst>
                        <a:ext uri="{FF2B5EF4-FFF2-40B4-BE49-F238E27FC236}">
                          <a16:creationId xmlns:a16="http://schemas.microsoft.com/office/drawing/2014/main" id="{88B90E3F-A50C-2549-BBFA-EC5F55C2D1E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ECE376C0-F276-9E47-8A06-BC52556AEB00}"/>
                      </a:ext>
                    </a:extLst>
                  </p:cNvPr>
                  <p:cNvGrpSpPr/>
                  <p:nvPr/>
                </p:nvGrpSpPr>
                <p:grpSpPr>
                  <a:xfrm>
                    <a:off x="7179376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39" name="Straight Connector 138">
                      <a:extLst>
                        <a:ext uri="{FF2B5EF4-FFF2-40B4-BE49-F238E27FC236}">
                          <a16:creationId xmlns:a16="http://schemas.microsoft.com/office/drawing/2014/main" id="{450AFAD0-6C18-D041-8576-F202A6D97EF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Connector 139">
                      <a:extLst>
                        <a:ext uri="{FF2B5EF4-FFF2-40B4-BE49-F238E27FC236}">
                          <a16:creationId xmlns:a16="http://schemas.microsoft.com/office/drawing/2014/main" id="{B2FF232E-6938-2145-A1A4-BFD15BE11DA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Straight Connector 140">
                      <a:extLst>
                        <a:ext uri="{FF2B5EF4-FFF2-40B4-BE49-F238E27FC236}">
                          <a16:creationId xmlns:a16="http://schemas.microsoft.com/office/drawing/2014/main" id="{FFAC7F19-1097-F640-A932-CC38DFB96D6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C2469A6F-CB3A-BB4C-9E26-524AF00D5C89}"/>
                      </a:ext>
                    </a:extLst>
                  </p:cNvPr>
                  <p:cNvGrpSpPr/>
                  <p:nvPr/>
                </p:nvGrpSpPr>
                <p:grpSpPr>
                  <a:xfrm>
                    <a:off x="8029903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36" name="Straight Connector 135">
                      <a:extLst>
                        <a:ext uri="{FF2B5EF4-FFF2-40B4-BE49-F238E27FC236}">
                          <a16:creationId xmlns:a16="http://schemas.microsoft.com/office/drawing/2014/main" id="{4BF5B0B4-3565-324A-A910-6D87ABF41EE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Straight Connector 136">
                      <a:extLst>
                        <a:ext uri="{FF2B5EF4-FFF2-40B4-BE49-F238E27FC236}">
                          <a16:creationId xmlns:a16="http://schemas.microsoft.com/office/drawing/2014/main" id="{A59232E2-FD86-8748-BACA-AC9CE287CAA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Straight Connector 137">
                      <a:extLst>
                        <a:ext uri="{FF2B5EF4-FFF2-40B4-BE49-F238E27FC236}">
                          <a16:creationId xmlns:a16="http://schemas.microsoft.com/office/drawing/2014/main" id="{4F05E0F8-581E-064F-A9A2-D53890FD10F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95B2005C-2D6D-0D48-B6A2-CF8F902B4146}"/>
                      </a:ext>
                    </a:extLst>
                  </p:cNvPr>
                  <p:cNvGrpSpPr/>
                  <p:nvPr/>
                </p:nvGrpSpPr>
                <p:grpSpPr>
                  <a:xfrm>
                    <a:off x="452083" y="3472386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33" name="Straight Connector 132">
                      <a:extLst>
                        <a:ext uri="{FF2B5EF4-FFF2-40B4-BE49-F238E27FC236}">
                          <a16:creationId xmlns:a16="http://schemas.microsoft.com/office/drawing/2014/main" id="{5C0EC2D6-B6E6-2E41-BD39-5B678674FBF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Straight Connector 133">
                      <a:extLst>
                        <a:ext uri="{FF2B5EF4-FFF2-40B4-BE49-F238E27FC236}">
                          <a16:creationId xmlns:a16="http://schemas.microsoft.com/office/drawing/2014/main" id="{E476B1C5-2206-4445-AB9B-A136CC70FBA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Connector 134">
                      <a:extLst>
                        <a:ext uri="{FF2B5EF4-FFF2-40B4-BE49-F238E27FC236}">
                          <a16:creationId xmlns:a16="http://schemas.microsoft.com/office/drawing/2014/main" id="{0AF88198-36F2-B04D-B4C6-977F6AF57AB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9" name="Group 128">
                    <a:extLst>
                      <a:ext uri="{FF2B5EF4-FFF2-40B4-BE49-F238E27FC236}">
                        <a16:creationId xmlns:a16="http://schemas.microsoft.com/office/drawing/2014/main" id="{5DF6A9EF-8826-B442-A61A-E7AB2F1C5F3B}"/>
                      </a:ext>
                    </a:extLst>
                  </p:cNvPr>
                  <p:cNvGrpSpPr/>
                  <p:nvPr/>
                </p:nvGrpSpPr>
                <p:grpSpPr>
                  <a:xfrm>
                    <a:off x="1452528" y="3472387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30" name="Straight Connector 129">
                      <a:extLst>
                        <a:ext uri="{FF2B5EF4-FFF2-40B4-BE49-F238E27FC236}">
                          <a16:creationId xmlns:a16="http://schemas.microsoft.com/office/drawing/2014/main" id="{CFAA5169-F6A3-8548-847C-6CAA00CD787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Straight Connector 130">
                      <a:extLst>
                        <a:ext uri="{FF2B5EF4-FFF2-40B4-BE49-F238E27FC236}">
                          <a16:creationId xmlns:a16="http://schemas.microsoft.com/office/drawing/2014/main" id="{04A13E5B-EEA5-4449-AAAB-CEC7AC39CF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Straight Connector 131">
                      <a:extLst>
                        <a:ext uri="{FF2B5EF4-FFF2-40B4-BE49-F238E27FC236}">
                          <a16:creationId xmlns:a16="http://schemas.microsoft.com/office/drawing/2014/main" id="{146E956B-C2D1-D347-909A-3EF10505D2C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7D3A3822-2A7C-744B-9B74-C7FEA4EC795B}"/>
                    </a:ext>
                  </a:extLst>
                </p:cNvPr>
                <p:cNvGrpSpPr/>
                <p:nvPr/>
              </p:nvGrpSpPr>
              <p:grpSpPr>
                <a:xfrm>
                  <a:off x="1426090" y="4333502"/>
                  <a:ext cx="7092740" cy="667184"/>
                  <a:chOff x="529266" y="5697462"/>
                  <a:chExt cx="8127442" cy="667184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F0D738C9-0CE0-8C40-8CAD-76EA2AC6B9A3}"/>
                      </a:ext>
                    </a:extLst>
                  </p:cNvPr>
                  <p:cNvSpPr/>
                  <p:nvPr/>
                </p:nvSpPr>
                <p:spPr>
                  <a:xfrm>
                    <a:off x="529266" y="5788678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1197F38C-028D-F947-A5B8-1F2E290D9966}"/>
                      </a:ext>
                    </a:extLst>
                  </p:cNvPr>
                  <p:cNvSpPr/>
                  <p:nvPr/>
                </p:nvSpPr>
                <p:spPr>
                  <a:xfrm>
                    <a:off x="1529709" y="5788678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4ED96014-B78C-CC4A-9602-362E5CB26B4B}"/>
                      </a:ext>
                    </a:extLst>
                  </p:cNvPr>
                  <p:cNvSpPr/>
                  <p:nvPr/>
                </p:nvSpPr>
                <p:spPr>
                  <a:xfrm>
                    <a:off x="2431174" y="5787147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951BAB37-F1CC-BD4F-97B8-369DC6D998B8}"/>
                      </a:ext>
                    </a:extLst>
                  </p:cNvPr>
                  <p:cNvSpPr/>
                  <p:nvPr/>
                </p:nvSpPr>
                <p:spPr>
                  <a:xfrm>
                    <a:off x="3421462" y="573394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14F55650-2114-6A43-85D0-483536FD8ACE}"/>
                      </a:ext>
                    </a:extLst>
                  </p:cNvPr>
                  <p:cNvSpPr/>
                  <p:nvPr/>
                </p:nvSpPr>
                <p:spPr>
                  <a:xfrm>
                    <a:off x="4421907" y="573394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739C84C4-0078-2748-909D-E8F7E6345662}"/>
                      </a:ext>
                    </a:extLst>
                  </p:cNvPr>
                  <p:cNvSpPr/>
                  <p:nvPr/>
                </p:nvSpPr>
                <p:spPr>
                  <a:xfrm>
                    <a:off x="5422350" y="573088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24B787AA-BC47-A54F-8712-260D89665097}"/>
                      </a:ext>
                    </a:extLst>
                  </p:cNvPr>
                  <p:cNvSpPr/>
                  <p:nvPr/>
                </p:nvSpPr>
                <p:spPr>
                  <a:xfrm>
                    <a:off x="6355093" y="570052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6747F8D4-3A57-C549-8CB5-5E61CBB060BA}"/>
                      </a:ext>
                    </a:extLst>
                  </p:cNvPr>
                  <p:cNvSpPr/>
                  <p:nvPr/>
                </p:nvSpPr>
                <p:spPr>
                  <a:xfrm>
                    <a:off x="7287835" y="569746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9583547B-1FC1-FA40-8D0B-D9676B61F1D4}"/>
                      </a:ext>
                    </a:extLst>
                  </p:cNvPr>
                  <p:cNvSpPr/>
                  <p:nvPr/>
                </p:nvSpPr>
                <p:spPr>
                  <a:xfrm>
                    <a:off x="8192048" y="573088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9</a:t>
                    </a:r>
                  </a:p>
                </p:txBody>
              </p:sp>
            </p:grp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F1D07E2A-979C-F941-A350-A9FE5D4C4C88}"/>
                    </a:ext>
                  </a:extLst>
                </p:cNvPr>
                <p:cNvCxnSpPr/>
                <p:nvPr/>
              </p:nvCxnSpPr>
              <p:spPr>
                <a:xfrm>
                  <a:off x="498508" y="2946162"/>
                  <a:ext cx="0" cy="147981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D113044E-BEE6-6049-9052-BC6F868B1663}"/>
                    </a:ext>
                  </a:extLst>
                </p:cNvPr>
                <p:cNvCxnSpPr/>
                <p:nvPr/>
              </p:nvCxnSpPr>
              <p:spPr>
                <a:xfrm>
                  <a:off x="1050788" y="2946162"/>
                  <a:ext cx="0" cy="147981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92400427-9AB4-764A-86BA-E3E5B3A58684}"/>
                    </a:ext>
                  </a:extLst>
                </p:cNvPr>
                <p:cNvCxnSpPr/>
                <p:nvPr/>
              </p:nvCxnSpPr>
              <p:spPr>
                <a:xfrm flipH="1">
                  <a:off x="498508" y="4425975"/>
                  <a:ext cx="541863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60646D8F-7791-CF40-88EB-F20DF92664FB}"/>
                    </a:ext>
                  </a:extLst>
                </p:cNvPr>
                <p:cNvSpPr txBox="1"/>
                <p:nvPr/>
              </p:nvSpPr>
              <p:spPr>
                <a:xfrm>
                  <a:off x="609183" y="4423187"/>
                  <a:ext cx="431187" cy="575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0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54C2228-89C5-BC4C-AFD6-B30489000D9B}"/>
                  </a:ext>
                </a:extLst>
              </p:cNvPr>
              <p:cNvGrpSpPr/>
              <p:nvPr/>
            </p:nvGrpSpPr>
            <p:grpSpPr>
              <a:xfrm>
                <a:off x="447767" y="1622631"/>
                <a:ext cx="7974447" cy="674098"/>
                <a:chOff x="1997317" y="3229162"/>
                <a:chExt cx="5028582" cy="718565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17E4081-8364-B04F-B504-2020F29A2592}"/>
                    </a:ext>
                  </a:extLst>
                </p:cNvPr>
                <p:cNvSpPr/>
                <p:nvPr/>
              </p:nvSpPr>
              <p:spPr>
                <a:xfrm>
                  <a:off x="1997317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050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96A9545B-CCE9-1441-B509-1D315752C751}"/>
                    </a:ext>
                  </a:extLst>
                </p:cNvPr>
                <p:cNvSpPr/>
                <p:nvPr/>
              </p:nvSpPr>
              <p:spPr>
                <a:xfrm>
                  <a:off x="2720303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021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4DA8B2D3-DA5C-3246-991A-69FAAED45A3C}"/>
                    </a:ext>
                  </a:extLst>
                </p:cNvPr>
                <p:cNvSpPr/>
                <p:nvPr/>
              </p:nvSpPr>
              <p:spPr>
                <a:xfrm>
                  <a:off x="343589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101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01F37303-81A1-E946-9274-DC841500D3A0}"/>
                    </a:ext>
                  </a:extLst>
                </p:cNvPr>
                <p:cNvSpPr/>
                <p:nvPr/>
              </p:nvSpPr>
              <p:spPr>
                <a:xfrm>
                  <a:off x="416235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002</a:t>
                  </a: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88D586CB-CE7C-2A4B-A122-2F2E3EB8C43D}"/>
                    </a:ext>
                  </a:extLst>
                </p:cNvPr>
                <p:cNvSpPr/>
                <p:nvPr/>
              </p:nvSpPr>
              <p:spPr>
                <a:xfrm>
                  <a:off x="489372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013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98C81223-483D-1D47-901D-212EBD8EFD59}"/>
                    </a:ext>
                  </a:extLst>
                </p:cNvPr>
                <p:cNvSpPr/>
                <p:nvPr/>
              </p:nvSpPr>
              <p:spPr>
                <a:xfrm>
                  <a:off x="560238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234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DD711766-239C-A44B-876A-A03EFEAADDAD}"/>
                    </a:ext>
                  </a:extLst>
                </p:cNvPr>
                <p:cNvSpPr/>
                <p:nvPr/>
              </p:nvSpPr>
              <p:spPr>
                <a:xfrm>
                  <a:off x="6348537" y="3229162"/>
                  <a:ext cx="677362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345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1F65C34-DE61-6344-8D82-627C59ECD6D9}"/>
                  </a:ext>
                </a:extLst>
              </p:cNvPr>
              <p:cNvSpPr/>
              <p:nvPr/>
            </p:nvSpPr>
            <p:spPr>
              <a:xfrm>
                <a:off x="4801633" y="3485308"/>
                <a:ext cx="563245" cy="88161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0C91C2E-CB4B-8D43-ACB6-AEFD61635E8E}"/>
                  </a:ext>
                </a:extLst>
              </p:cNvPr>
              <p:cNvSpPr/>
              <p:nvPr/>
            </p:nvSpPr>
            <p:spPr>
              <a:xfrm>
                <a:off x="2295542" y="3464574"/>
                <a:ext cx="529311" cy="9131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B5711B5-A391-124A-A37C-7FDFD67B095D}"/>
                  </a:ext>
                </a:extLst>
              </p:cNvPr>
              <p:cNvSpPr/>
              <p:nvPr/>
            </p:nvSpPr>
            <p:spPr>
              <a:xfrm>
                <a:off x="1435002" y="3485308"/>
                <a:ext cx="529311" cy="9288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5E08A22-D402-1F41-A520-332A824129FD}"/>
                  </a:ext>
                </a:extLst>
              </p:cNvPr>
              <p:cNvSpPr/>
              <p:nvPr/>
            </p:nvSpPr>
            <p:spPr>
              <a:xfrm>
                <a:off x="511695" y="3484739"/>
                <a:ext cx="561362" cy="92042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101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13FB533-5C2F-0E4E-94F2-B9DBBB253808}"/>
                  </a:ext>
                </a:extLst>
              </p:cNvPr>
              <p:cNvSpPr/>
              <p:nvPr/>
            </p:nvSpPr>
            <p:spPr>
              <a:xfrm>
                <a:off x="3036031" y="3364845"/>
                <a:ext cx="609908" cy="104032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95CCAEC-7A44-AD47-8F4C-BA07CD5092F4}"/>
                  </a:ext>
                </a:extLst>
              </p:cNvPr>
              <p:cNvSpPr/>
              <p:nvPr/>
            </p:nvSpPr>
            <p:spPr>
              <a:xfrm>
                <a:off x="545199" y="2684207"/>
                <a:ext cx="556165" cy="79612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8937FFE-6E83-D64B-9F88-21930BB6FC07}"/>
                  </a:ext>
                </a:extLst>
              </p:cNvPr>
              <p:cNvSpPr/>
              <p:nvPr/>
            </p:nvSpPr>
            <p:spPr>
              <a:xfrm>
                <a:off x="3924614" y="3328475"/>
                <a:ext cx="553497" cy="105746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BB89059D-CD71-1243-80A5-CD2B421EC4D2}"/>
                  </a:ext>
                </a:extLst>
              </p:cNvPr>
              <p:cNvGrpSpPr/>
              <p:nvPr/>
            </p:nvGrpSpPr>
            <p:grpSpPr>
              <a:xfrm>
                <a:off x="491495" y="5388161"/>
                <a:ext cx="7974447" cy="674098"/>
                <a:chOff x="1997317" y="3229162"/>
                <a:chExt cx="5028582" cy="718565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47696E76-E469-C542-9E68-E24E3F48B5FA}"/>
                    </a:ext>
                  </a:extLst>
                </p:cNvPr>
                <p:cNvSpPr/>
                <p:nvPr/>
              </p:nvSpPr>
              <p:spPr>
                <a:xfrm>
                  <a:off x="1997317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101</a:t>
                  </a: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06631F35-289B-024F-BBBE-3D80C0580204}"/>
                    </a:ext>
                  </a:extLst>
                </p:cNvPr>
                <p:cNvSpPr/>
                <p:nvPr/>
              </p:nvSpPr>
              <p:spPr>
                <a:xfrm>
                  <a:off x="2720303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002</a:t>
                  </a: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24DA90B-F617-AC48-855E-9486E158D924}"/>
                    </a:ext>
                  </a:extLst>
                </p:cNvPr>
                <p:cNvSpPr/>
                <p:nvPr/>
              </p:nvSpPr>
              <p:spPr>
                <a:xfrm>
                  <a:off x="343589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013</a:t>
                  </a: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12CBBCA8-91AD-8A4E-B372-D7FADA1719A4}"/>
                    </a:ext>
                  </a:extLst>
                </p:cNvPr>
                <p:cNvSpPr/>
                <p:nvPr/>
              </p:nvSpPr>
              <p:spPr>
                <a:xfrm>
                  <a:off x="416235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021</a:t>
                  </a: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F56AAB15-6AB8-AC4F-9C32-7915CF8A87FB}"/>
                    </a:ext>
                  </a:extLst>
                </p:cNvPr>
                <p:cNvSpPr/>
                <p:nvPr/>
              </p:nvSpPr>
              <p:spPr>
                <a:xfrm>
                  <a:off x="489372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234</a:t>
                  </a: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B4CE1020-D198-8245-AE10-3BD296C2E9DB}"/>
                    </a:ext>
                  </a:extLst>
                </p:cNvPr>
                <p:cNvSpPr/>
                <p:nvPr/>
              </p:nvSpPr>
              <p:spPr>
                <a:xfrm>
                  <a:off x="560238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345</a:t>
                  </a: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15A2D13A-B63F-2B44-B08D-340C17F502B0}"/>
                    </a:ext>
                  </a:extLst>
                </p:cNvPr>
                <p:cNvSpPr/>
                <p:nvPr/>
              </p:nvSpPr>
              <p:spPr>
                <a:xfrm>
                  <a:off x="6348537" y="3229162"/>
                  <a:ext cx="677362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050</a:t>
                  </a:r>
                </a:p>
              </p:txBody>
            </p:sp>
          </p:grpSp>
        </p:grp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8103E98C-0EAE-0E4F-902B-EC760CD647F7}"/>
                </a:ext>
              </a:extLst>
            </p:cNvPr>
            <p:cNvSpPr txBox="1"/>
            <p:nvPr/>
          </p:nvSpPr>
          <p:spPr>
            <a:xfrm>
              <a:off x="500383" y="4506149"/>
              <a:ext cx="3674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IH: this array is sorted by first digit.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98616CFE-3F8D-8A4F-9CF9-4C9FCE18617B}"/>
                </a:ext>
              </a:extLst>
            </p:cNvPr>
            <p:cNvSpPr txBox="1"/>
            <p:nvPr/>
          </p:nvSpPr>
          <p:spPr>
            <a:xfrm>
              <a:off x="500383" y="6578542"/>
              <a:ext cx="6205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Want to show: this array is sorted by 1</a:t>
              </a:r>
              <a:r>
                <a:rPr lang="en-US" baseline="30000" dirty="0"/>
                <a:t>st</a:t>
              </a:r>
              <a:r>
                <a:rPr lang="en-US" dirty="0"/>
                <a:t> and 2</a:t>
              </a:r>
              <a:r>
                <a:rPr lang="en-US" baseline="30000" dirty="0"/>
                <a:t>nd</a:t>
              </a:r>
              <a:r>
                <a:rPr lang="en-US" dirty="0"/>
                <a:t> digits.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BFC33F6B-2976-7342-9BE8-980D9C95D7A0}"/>
                </a:ext>
              </a:extLst>
            </p:cNvPr>
            <p:cNvSpPr txBox="1"/>
            <p:nvPr/>
          </p:nvSpPr>
          <p:spPr>
            <a:xfrm rot="16200000">
              <a:off x="-554078" y="5405584"/>
              <a:ext cx="1679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EXAMPLE: </a:t>
              </a:r>
              <a:r>
                <a:rPr lang="en-US" dirty="0" err="1"/>
                <a:t>i</a:t>
              </a:r>
              <a:r>
                <a:rPr lang="en-US" dirty="0"/>
                <a:t>=2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0B8B1-937E-5848-BB1E-79DB2B59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4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D01DD-E9FF-9140-86C5-8860FFC3D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05" y="1397487"/>
            <a:ext cx="8976492" cy="21566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Let x=[x</a:t>
            </a:r>
            <a:r>
              <a:rPr lang="en-US" baseline="-25000" dirty="0"/>
              <a:t>d</a:t>
            </a:r>
            <a:r>
              <a:rPr lang="en-US" dirty="0"/>
              <a:t>x</a:t>
            </a:r>
            <a:r>
              <a:rPr lang="en-US" baseline="-25000" dirty="0"/>
              <a:t>d-1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and y=[y</a:t>
            </a:r>
            <a:r>
              <a:rPr lang="en-US" baseline="-25000" dirty="0"/>
              <a:t>d</a:t>
            </a:r>
            <a:r>
              <a:rPr lang="en-US" dirty="0"/>
              <a:t>y</a:t>
            </a:r>
            <a:r>
              <a:rPr lang="en-US" baseline="-25000" dirty="0"/>
              <a:t>d-1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 be any </a:t>
            </a:r>
            <a:r>
              <a:rPr lang="en-US" dirty="0" err="1"/>
              <a:t>x,y</a:t>
            </a:r>
            <a:r>
              <a:rPr lang="en-US" dirty="0"/>
              <a:t>.</a:t>
            </a:r>
          </a:p>
          <a:p>
            <a:r>
              <a:rPr lang="en-US" dirty="0"/>
              <a:t>Suppose [x</a:t>
            </a:r>
            <a:r>
              <a:rPr lang="en-US" baseline="-25000" dirty="0"/>
              <a:t>i</a:t>
            </a:r>
            <a:r>
              <a:rPr lang="en-US" dirty="0"/>
              <a:t>x</a:t>
            </a:r>
            <a:r>
              <a:rPr lang="en-US" baseline="-25000" dirty="0"/>
              <a:t>i-1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&lt; [y</a:t>
            </a:r>
            <a:r>
              <a:rPr lang="en-US" baseline="-25000" dirty="0"/>
              <a:t>i</a:t>
            </a:r>
            <a:r>
              <a:rPr lang="en-US" dirty="0"/>
              <a:t>y</a:t>
            </a:r>
            <a:r>
              <a:rPr lang="en-US" baseline="-25000" dirty="0"/>
              <a:t>i-1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].</a:t>
            </a:r>
          </a:p>
          <a:p>
            <a:r>
              <a:rPr lang="en-US" dirty="0"/>
              <a:t>Want to show that x appears before y at end of </a:t>
            </a:r>
            <a:r>
              <a:rPr lang="en-US" dirty="0" err="1"/>
              <a:t>i’th</a:t>
            </a:r>
            <a:r>
              <a:rPr lang="en-US" dirty="0"/>
              <a:t> iteration.</a:t>
            </a:r>
          </a:p>
          <a:p>
            <a:r>
              <a:rPr lang="en-US" dirty="0">
                <a:solidFill>
                  <a:schemeClr val="accent4"/>
                </a:solidFill>
              </a:rPr>
              <a:t>CASE 1: x</a:t>
            </a:r>
            <a:r>
              <a:rPr lang="en-US" baseline="-25000" dirty="0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&lt;</a:t>
            </a:r>
            <a:r>
              <a:rPr lang="en-US" dirty="0" err="1">
                <a:solidFill>
                  <a:schemeClr val="accent4"/>
                </a:solidFill>
              </a:rPr>
              <a:t>y</a:t>
            </a:r>
            <a:r>
              <a:rPr lang="en-US" baseline="-25000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  </a:t>
            </a:r>
          </a:p>
          <a:p>
            <a:pPr lvl="1"/>
            <a:r>
              <a:rPr lang="en-US" dirty="0"/>
              <a:t>x is in an earlier bucket than y.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CCB534-DBB8-B24F-89FB-ED699A0132D3}"/>
              </a:ext>
            </a:extLst>
          </p:cNvPr>
          <p:cNvGrpSpPr/>
          <p:nvPr/>
        </p:nvGrpSpPr>
        <p:grpSpPr>
          <a:xfrm>
            <a:off x="606971" y="4860179"/>
            <a:ext cx="8310470" cy="1718363"/>
            <a:chOff x="447767" y="1622631"/>
            <a:chExt cx="8144463" cy="44396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B44C3C-43F8-A743-8076-D063A304B9FF}"/>
                </a:ext>
              </a:extLst>
            </p:cNvPr>
            <p:cNvGrpSpPr/>
            <p:nvPr/>
          </p:nvGrpSpPr>
          <p:grpSpPr>
            <a:xfrm>
              <a:off x="498508" y="2946162"/>
              <a:ext cx="8093722" cy="2054524"/>
              <a:chOff x="498508" y="2946162"/>
              <a:chExt cx="8093722" cy="2054524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90DD2FB-B6DF-3043-920F-AE2E5C83C63D}"/>
                  </a:ext>
                </a:extLst>
              </p:cNvPr>
              <p:cNvGrpSpPr/>
              <p:nvPr/>
            </p:nvGrpSpPr>
            <p:grpSpPr>
              <a:xfrm>
                <a:off x="1406695" y="2948194"/>
                <a:ext cx="7185535" cy="1479815"/>
                <a:chOff x="452083" y="3472385"/>
                <a:chExt cx="8208744" cy="2156350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D8D6CCFE-3B0D-814F-BFCF-2435E40FA66C}"/>
                    </a:ext>
                  </a:extLst>
                </p:cNvPr>
                <p:cNvGrpSpPr/>
                <p:nvPr/>
              </p:nvGrpSpPr>
              <p:grpSpPr>
                <a:xfrm>
                  <a:off x="2353992" y="3472385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E6674856-A8FE-6D46-BD8F-A76227E02244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BCC86534-407C-EB41-B23A-23040C982E9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2AA6BFB0-323F-E441-980C-134A069478F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035BF23-B941-964D-9B50-6A6D9A7AC229}"/>
                    </a:ext>
                  </a:extLst>
                </p:cNvPr>
                <p:cNvGrpSpPr/>
                <p:nvPr/>
              </p:nvGrpSpPr>
              <p:grpSpPr>
                <a:xfrm>
                  <a:off x="3342536" y="3472386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ACBAF34A-EFEE-564D-8976-756EABCC0571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9B18B38B-1A26-B940-ACE3-0364517EB897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4CEE158F-C846-914A-BC51-28BE1576A9E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9E1AC53F-969C-F94B-B990-074AEB0000B3}"/>
                    </a:ext>
                  </a:extLst>
                </p:cNvPr>
                <p:cNvGrpSpPr/>
                <p:nvPr/>
              </p:nvGrpSpPr>
              <p:grpSpPr>
                <a:xfrm>
                  <a:off x="4342981" y="3472387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B0A90B52-ECC2-934D-8E47-BA2E1772C7C1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D755C2E5-AC36-414D-B26B-8D3287464C3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2265ECD6-786C-3B4A-9676-FDDE2D623C4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994A7B1B-1DFE-4043-A9C6-DB659369444B}"/>
                    </a:ext>
                  </a:extLst>
                </p:cNvPr>
                <p:cNvGrpSpPr/>
                <p:nvPr/>
              </p:nvGrpSpPr>
              <p:grpSpPr>
                <a:xfrm>
                  <a:off x="5331526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669D3BF6-52E9-C341-844B-EA328B1380D3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AAE7D904-2412-5E4E-A117-FA3EAFCDC72B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4076E784-A772-CF43-B7B4-D3C183D595D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7D5942A2-0DEA-4C43-B1F3-A1BA6A3883C6}"/>
                    </a:ext>
                  </a:extLst>
                </p:cNvPr>
                <p:cNvGrpSpPr/>
                <p:nvPr/>
              </p:nvGrpSpPr>
              <p:grpSpPr>
                <a:xfrm>
                  <a:off x="6277912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96B45775-5B84-1240-847F-BFBA507E7C0F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E310CE67-9939-B54A-9D44-F3065BC26DCC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9B778834-F045-994B-AB25-D355EA05B87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6087964-E843-1948-9AD9-CA9D8833ABD4}"/>
                    </a:ext>
                  </a:extLst>
                </p:cNvPr>
                <p:cNvGrpSpPr/>
                <p:nvPr/>
              </p:nvGrpSpPr>
              <p:grpSpPr>
                <a:xfrm>
                  <a:off x="7179376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EAFBABD4-EB6E-A44D-9419-E7D7BE86E6D6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AF105672-C36C-5A44-BF2D-4543B8C8E98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CB13ED83-D704-E74D-8F4D-0B0F3D81E0B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939F41A2-0BA7-F24F-A525-F0BE751D1329}"/>
                    </a:ext>
                  </a:extLst>
                </p:cNvPr>
                <p:cNvGrpSpPr/>
                <p:nvPr/>
              </p:nvGrpSpPr>
              <p:grpSpPr>
                <a:xfrm>
                  <a:off x="8029903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FEFFA908-F863-D44B-9356-AE68B7832703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9378CEF6-BB45-8F41-AEC7-325FC886E680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38E667A-3C36-DF4D-9FAB-6AEC3D5F67A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FC6FB38B-A4D1-424C-AE36-B32D2E3FBBD8}"/>
                    </a:ext>
                  </a:extLst>
                </p:cNvPr>
                <p:cNvGrpSpPr/>
                <p:nvPr/>
              </p:nvGrpSpPr>
              <p:grpSpPr>
                <a:xfrm>
                  <a:off x="452083" y="3472386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BF4797BF-9AE8-2040-9DCC-7A87D637082B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2FA7E757-D591-6D4A-B40D-53A21AB67F76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B8B5CC8F-D3EB-9D46-9E68-67292AECA84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E73BE7EF-9393-1545-9C89-1A38B2AC57A3}"/>
                    </a:ext>
                  </a:extLst>
                </p:cNvPr>
                <p:cNvGrpSpPr/>
                <p:nvPr/>
              </p:nvGrpSpPr>
              <p:grpSpPr>
                <a:xfrm>
                  <a:off x="1452528" y="3472387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CC484531-0BE6-B240-AA97-BC235788104A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D6983395-ACB3-924C-8927-DF56F4C3FD28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FB61624B-782C-EF4A-BDE1-1EC4D8C32FB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07D87F5-E794-4B4F-B6A4-896A71453E1A}"/>
                  </a:ext>
                </a:extLst>
              </p:cNvPr>
              <p:cNvGrpSpPr/>
              <p:nvPr/>
            </p:nvGrpSpPr>
            <p:grpSpPr>
              <a:xfrm>
                <a:off x="1426090" y="4333502"/>
                <a:ext cx="7092740" cy="667184"/>
                <a:chOff x="529266" y="5697462"/>
                <a:chExt cx="8127442" cy="667184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7EFBF6E-45E8-EE44-8E88-E9267D397C32}"/>
                    </a:ext>
                  </a:extLst>
                </p:cNvPr>
                <p:cNvSpPr/>
                <p:nvPr/>
              </p:nvSpPr>
              <p:spPr>
                <a:xfrm>
                  <a:off x="529266" y="5788678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8E67735-2110-AC41-AABA-38C71FDE7425}"/>
                    </a:ext>
                  </a:extLst>
                </p:cNvPr>
                <p:cNvSpPr/>
                <p:nvPr/>
              </p:nvSpPr>
              <p:spPr>
                <a:xfrm>
                  <a:off x="1529709" y="5788678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39E4984-C6C8-7D46-A643-87479AF1E877}"/>
                    </a:ext>
                  </a:extLst>
                </p:cNvPr>
                <p:cNvSpPr/>
                <p:nvPr/>
              </p:nvSpPr>
              <p:spPr>
                <a:xfrm>
                  <a:off x="2431174" y="5787147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36CE69C-83F2-214C-BE8A-1520CF17BA94}"/>
                    </a:ext>
                  </a:extLst>
                </p:cNvPr>
                <p:cNvSpPr/>
                <p:nvPr/>
              </p:nvSpPr>
              <p:spPr>
                <a:xfrm>
                  <a:off x="3421462" y="573394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A1A29F3F-48B0-0E46-A2E8-77E584CD8AE2}"/>
                    </a:ext>
                  </a:extLst>
                </p:cNvPr>
                <p:cNvSpPr/>
                <p:nvPr/>
              </p:nvSpPr>
              <p:spPr>
                <a:xfrm>
                  <a:off x="4421907" y="573394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44D7C9C-CC57-0849-8F14-FF7D88C47207}"/>
                    </a:ext>
                  </a:extLst>
                </p:cNvPr>
                <p:cNvSpPr/>
                <p:nvPr/>
              </p:nvSpPr>
              <p:spPr>
                <a:xfrm>
                  <a:off x="5422350" y="573088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FB012E7-259B-AA49-81C3-40C81492A37E}"/>
                    </a:ext>
                  </a:extLst>
                </p:cNvPr>
                <p:cNvSpPr/>
                <p:nvPr/>
              </p:nvSpPr>
              <p:spPr>
                <a:xfrm>
                  <a:off x="6355093" y="570052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8B32212-BBE8-CB45-83A9-05B19D2A6F52}"/>
                    </a:ext>
                  </a:extLst>
                </p:cNvPr>
                <p:cNvSpPr/>
                <p:nvPr/>
              </p:nvSpPr>
              <p:spPr>
                <a:xfrm>
                  <a:off x="7287835" y="569746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33E8DCA-D299-CB4C-AE95-1DBF06269485}"/>
                    </a:ext>
                  </a:extLst>
                </p:cNvPr>
                <p:cNvSpPr/>
                <p:nvPr/>
              </p:nvSpPr>
              <p:spPr>
                <a:xfrm>
                  <a:off x="8192048" y="573088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CA1228D-12D3-DA4F-B1F8-FFC432E60AF4}"/>
                  </a:ext>
                </a:extLst>
              </p:cNvPr>
              <p:cNvCxnSpPr/>
              <p:nvPr/>
            </p:nvCxnSpPr>
            <p:spPr>
              <a:xfrm>
                <a:off x="498508" y="2946162"/>
                <a:ext cx="0" cy="147981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C8BE9FE-B736-7347-AF3D-15A0914A915E}"/>
                  </a:ext>
                </a:extLst>
              </p:cNvPr>
              <p:cNvCxnSpPr/>
              <p:nvPr/>
            </p:nvCxnSpPr>
            <p:spPr>
              <a:xfrm>
                <a:off x="1050788" y="2946162"/>
                <a:ext cx="0" cy="147981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766A27C-C7CD-1142-81CF-039E0277A155}"/>
                  </a:ext>
                </a:extLst>
              </p:cNvPr>
              <p:cNvCxnSpPr/>
              <p:nvPr/>
            </p:nvCxnSpPr>
            <p:spPr>
              <a:xfrm flipH="1">
                <a:off x="498508" y="4425975"/>
                <a:ext cx="541863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B4874E7-56AF-2247-834D-1DF9F8752446}"/>
                  </a:ext>
                </a:extLst>
              </p:cNvPr>
              <p:cNvSpPr txBox="1"/>
              <p:nvPr/>
            </p:nvSpPr>
            <p:spPr>
              <a:xfrm>
                <a:off x="609183" y="4423187"/>
                <a:ext cx="431187" cy="57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0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EF5491D-B276-254A-8200-7FA7F4CC5707}"/>
                </a:ext>
              </a:extLst>
            </p:cNvPr>
            <p:cNvGrpSpPr/>
            <p:nvPr/>
          </p:nvGrpSpPr>
          <p:grpSpPr>
            <a:xfrm>
              <a:off x="447767" y="1622631"/>
              <a:ext cx="7974447" cy="674098"/>
              <a:chOff x="1997317" y="3229162"/>
              <a:chExt cx="5028582" cy="71856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3A32F9-AC1E-1A43-93EA-73CA43EB0648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4EF647-CD12-564A-8198-23667F9DBBEA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228061E-D1AC-3546-BF77-95E9106856E1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F90721B-27F1-BF47-9F3F-7A1A9B170D8C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8A0D2D5-D11B-EE47-9EF3-C1670AD7F9D6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568061A-754C-8746-89FA-F2B94ABC9B34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3E7D75C-20A9-444F-94DB-27E29B75FAC7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56D8A9-37D3-D542-9112-6F9DD1D29978}"/>
                </a:ext>
              </a:extLst>
            </p:cNvPr>
            <p:cNvSpPr/>
            <p:nvPr/>
          </p:nvSpPr>
          <p:spPr>
            <a:xfrm>
              <a:off x="4801633" y="3485308"/>
              <a:ext cx="563245" cy="88161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050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F5DF0D-8ECB-8D48-8428-FFBE5E81E3D4}"/>
                </a:ext>
              </a:extLst>
            </p:cNvPr>
            <p:cNvSpPr/>
            <p:nvPr/>
          </p:nvSpPr>
          <p:spPr>
            <a:xfrm>
              <a:off x="2295542" y="3464574"/>
              <a:ext cx="529311" cy="9131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021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6735C1-8321-BF4C-ABE2-2D04028B8F25}"/>
                </a:ext>
              </a:extLst>
            </p:cNvPr>
            <p:cNvSpPr/>
            <p:nvPr/>
          </p:nvSpPr>
          <p:spPr>
            <a:xfrm>
              <a:off x="1435002" y="3485308"/>
              <a:ext cx="529311" cy="92889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013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9DA832-6157-ED47-99E0-13847FC63CE7}"/>
                </a:ext>
              </a:extLst>
            </p:cNvPr>
            <p:cNvSpPr/>
            <p:nvPr/>
          </p:nvSpPr>
          <p:spPr>
            <a:xfrm>
              <a:off x="511695" y="3484739"/>
              <a:ext cx="561362" cy="9204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101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2B6F4B-5040-4F4C-BDF2-D91A3A2C0C6C}"/>
                </a:ext>
              </a:extLst>
            </p:cNvPr>
            <p:cNvSpPr/>
            <p:nvPr/>
          </p:nvSpPr>
          <p:spPr>
            <a:xfrm>
              <a:off x="3036031" y="3364845"/>
              <a:ext cx="609908" cy="10403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234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05278A-F41A-4743-A613-CC72FC57F803}"/>
                </a:ext>
              </a:extLst>
            </p:cNvPr>
            <p:cNvSpPr/>
            <p:nvPr/>
          </p:nvSpPr>
          <p:spPr>
            <a:xfrm>
              <a:off x="545199" y="2645163"/>
              <a:ext cx="527858" cy="8351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002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67FDA8-9B92-154C-960C-979384A18039}"/>
                </a:ext>
              </a:extLst>
            </p:cNvPr>
            <p:cNvSpPr/>
            <p:nvPr/>
          </p:nvSpPr>
          <p:spPr>
            <a:xfrm>
              <a:off x="3924614" y="3328475"/>
              <a:ext cx="553497" cy="10574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345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33E87B9-1D77-8D47-9316-AE2F7E19180C}"/>
                </a:ext>
              </a:extLst>
            </p:cNvPr>
            <p:cNvGrpSpPr/>
            <p:nvPr/>
          </p:nvGrpSpPr>
          <p:grpSpPr>
            <a:xfrm>
              <a:off x="491495" y="5388161"/>
              <a:ext cx="7974447" cy="674098"/>
              <a:chOff x="1997317" y="3229162"/>
              <a:chExt cx="5028582" cy="718565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BA89091-194A-EE45-A1D5-E3CC3BDA3433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960AC7-60FA-3A45-99B9-BF5344466B3D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7C8CA1-100F-A040-8068-D0EAACCB1DBD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B7D53AB-236B-6643-AAD3-387B24314E2A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ED8A84-B7E7-CC47-99F6-F10BB2B08E87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BE2EFD2-1C26-1048-9C06-7AFEF0E0A4FD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A876069-F095-E24F-8BBC-6E1D2900CB66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</a:p>
            </p:txBody>
          </p:sp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552B760D-0CD5-E74D-B42D-8F6BB720F771}"/>
              </a:ext>
            </a:extLst>
          </p:cNvPr>
          <p:cNvSpPr/>
          <p:nvPr/>
        </p:nvSpPr>
        <p:spPr>
          <a:xfrm>
            <a:off x="4738528" y="-8986"/>
            <a:ext cx="4305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accent4"/>
                </a:solidFill>
              </a:rPr>
              <a:t>Want to show: after the </a:t>
            </a:r>
            <a:r>
              <a:rPr lang="en-US" sz="2400" dirty="0" err="1">
                <a:solidFill>
                  <a:schemeClr val="accent4"/>
                </a:solidFill>
              </a:rPr>
              <a:t>i’th</a:t>
            </a:r>
            <a:r>
              <a:rPr lang="en-US" sz="2400" dirty="0">
                <a:solidFill>
                  <a:schemeClr val="accent4"/>
                </a:solidFill>
              </a:rPr>
              <a:t> iteration, the array is sorted by the first </a:t>
            </a:r>
            <a:r>
              <a:rPr lang="en-US" sz="24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 least-significant digits.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163523C-4BF0-1D4D-BFD7-6782240E106E}"/>
              </a:ext>
            </a:extLst>
          </p:cNvPr>
          <p:cNvSpPr txBox="1"/>
          <p:nvPr/>
        </p:nvSpPr>
        <p:spPr>
          <a:xfrm>
            <a:off x="500383" y="4506149"/>
            <a:ext cx="367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IH: this array is sorted by first digit.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57DC057-2C9C-0946-BC9E-151956342C50}"/>
              </a:ext>
            </a:extLst>
          </p:cNvPr>
          <p:cNvSpPr txBox="1"/>
          <p:nvPr/>
        </p:nvSpPr>
        <p:spPr>
          <a:xfrm>
            <a:off x="500383" y="6578542"/>
            <a:ext cx="620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Want to show: this array is sorted by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digits.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7A11AE6-7174-1941-929D-6F88EA16C142}"/>
              </a:ext>
            </a:extLst>
          </p:cNvPr>
          <p:cNvSpPr txBox="1"/>
          <p:nvPr/>
        </p:nvSpPr>
        <p:spPr>
          <a:xfrm rot="16200000">
            <a:off x="-554078" y="5405584"/>
            <a:ext cx="167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</a:t>
            </a:r>
            <a:r>
              <a:rPr lang="en-US" dirty="0" err="1"/>
              <a:t>i</a:t>
            </a:r>
            <a:r>
              <a:rPr lang="en-US" dirty="0"/>
              <a:t>=2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DAA5F0E6-5234-774E-AE28-D0574159B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65" y="18296"/>
            <a:ext cx="7886700" cy="1325563"/>
          </a:xfrm>
        </p:spPr>
        <p:txBody>
          <a:bodyPr/>
          <a:lstStyle/>
          <a:p>
            <a:r>
              <a:rPr lang="en-US" dirty="0"/>
              <a:t>Proof sketch…</a:t>
            </a:r>
            <a:br>
              <a:rPr lang="en-US" sz="2400" dirty="0"/>
            </a:br>
            <a:r>
              <a:rPr lang="en-US" sz="2400" dirty="0"/>
              <a:t>proof on next (skipped) slide</a:t>
            </a:r>
            <a:endParaRPr lang="en-US" dirty="0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4CDEFE84-0F95-8A43-AE43-28AF9DD188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829" y="2899418"/>
            <a:ext cx="867436" cy="903960"/>
          </a:xfrm>
          <a:prstGeom prst="rect">
            <a:avLst/>
          </a:prstGeom>
        </p:spPr>
      </p:pic>
      <p:sp>
        <p:nvSpPr>
          <p:cNvPr id="92" name="7-Point Star 91">
            <a:extLst>
              <a:ext uri="{FF2B5EF4-FFF2-40B4-BE49-F238E27FC236}">
                <a16:creationId xmlns:a16="http://schemas.microsoft.com/office/drawing/2014/main" id="{D8EDD6E3-287D-0343-8833-472D0455E745}"/>
              </a:ext>
            </a:extLst>
          </p:cNvPr>
          <p:cNvSpPr/>
          <p:nvPr/>
        </p:nvSpPr>
        <p:spPr>
          <a:xfrm>
            <a:off x="5977672" y="4616487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3" name="7-Point Star 92">
            <a:extLst>
              <a:ext uri="{FF2B5EF4-FFF2-40B4-BE49-F238E27FC236}">
                <a16:creationId xmlns:a16="http://schemas.microsoft.com/office/drawing/2014/main" id="{59ECEE23-BD77-BA44-95A6-832A6930BCC8}"/>
              </a:ext>
            </a:extLst>
          </p:cNvPr>
          <p:cNvSpPr/>
          <p:nvPr/>
        </p:nvSpPr>
        <p:spPr>
          <a:xfrm>
            <a:off x="2512976" y="4657348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4" name="7-Point Star 93">
            <a:extLst>
              <a:ext uri="{FF2B5EF4-FFF2-40B4-BE49-F238E27FC236}">
                <a16:creationId xmlns:a16="http://schemas.microsoft.com/office/drawing/2014/main" id="{E3F9D296-37F5-BC44-A434-B5B02970A4E5}"/>
              </a:ext>
            </a:extLst>
          </p:cNvPr>
          <p:cNvSpPr/>
          <p:nvPr/>
        </p:nvSpPr>
        <p:spPr>
          <a:xfrm>
            <a:off x="2665517" y="5282166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5" name="7-Point Star 94">
            <a:extLst>
              <a:ext uri="{FF2B5EF4-FFF2-40B4-BE49-F238E27FC236}">
                <a16:creationId xmlns:a16="http://schemas.microsoft.com/office/drawing/2014/main" id="{7D76B95F-DCB7-6B46-BA0C-9E65A973AFA8}"/>
              </a:ext>
            </a:extLst>
          </p:cNvPr>
          <p:cNvSpPr/>
          <p:nvPr/>
        </p:nvSpPr>
        <p:spPr>
          <a:xfrm>
            <a:off x="1834425" y="5263270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6" name="7-Point Star 95">
            <a:extLst>
              <a:ext uri="{FF2B5EF4-FFF2-40B4-BE49-F238E27FC236}">
                <a16:creationId xmlns:a16="http://schemas.microsoft.com/office/drawing/2014/main" id="{8C376675-0B71-4C48-8897-BADC6491B2C8}"/>
              </a:ext>
            </a:extLst>
          </p:cNvPr>
          <p:cNvSpPr/>
          <p:nvPr/>
        </p:nvSpPr>
        <p:spPr>
          <a:xfrm>
            <a:off x="3654681" y="6069821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7" name="7-Point Star 96">
            <a:extLst>
              <a:ext uri="{FF2B5EF4-FFF2-40B4-BE49-F238E27FC236}">
                <a16:creationId xmlns:a16="http://schemas.microsoft.com/office/drawing/2014/main" id="{D0C7035D-539F-B548-A4A5-0CED61049C44}"/>
              </a:ext>
            </a:extLst>
          </p:cNvPr>
          <p:cNvSpPr/>
          <p:nvPr/>
        </p:nvSpPr>
        <p:spPr>
          <a:xfrm>
            <a:off x="4820776" y="6132158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7218793-007D-B04B-B1F7-A8CD15C5DB22}"/>
              </a:ext>
            </a:extLst>
          </p:cNvPr>
          <p:cNvSpPr txBox="1"/>
          <p:nvPr/>
        </p:nvSpPr>
        <p:spPr>
          <a:xfrm>
            <a:off x="6376190" y="2614996"/>
            <a:ext cx="27678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DE6769"/>
                </a:solidFill>
              </a:rPr>
              <a:t>Aka, we want to show that for any x and y so that x belongs before y, we put x before 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B1C13B-D7CA-0748-AFAD-3840687A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4761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D01DD-E9FF-9140-86C5-8860FFC3D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05" y="1397487"/>
            <a:ext cx="8976492" cy="30381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Let x=[x</a:t>
            </a:r>
            <a:r>
              <a:rPr lang="en-US" baseline="-25000" dirty="0"/>
              <a:t>d</a:t>
            </a:r>
            <a:r>
              <a:rPr lang="en-US" dirty="0"/>
              <a:t>x</a:t>
            </a:r>
            <a:r>
              <a:rPr lang="en-US" baseline="-25000" dirty="0"/>
              <a:t>d-1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and y=[y</a:t>
            </a:r>
            <a:r>
              <a:rPr lang="en-US" baseline="-25000" dirty="0"/>
              <a:t>d</a:t>
            </a:r>
            <a:r>
              <a:rPr lang="en-US" dirty="0"/>
              <a:t>y</a:t>
            </a:r>
            <a:r>
              <a:rPr lang="en-US" baseline="-25000" dirty="0"/>
              <a:t>d-1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 be any </a:t>
            </a:r>
            <a:r>
              <a:rPr lang="en-US" dirty="0" err="1"/>
              <a:t>x,y</a:t>
            </a:r>
            <a:r>
              <a:rPr lang="en-US" dirty="0"/>
              <a:t>.</a:t>
            </a:r>
          </a:p>
          <a:p>
            <a:r>
              <a:rPr lang="en-US" dirty="0"/>
              <a:t>Suppose [x</a:t>
            </a:r>
            <a:r>
              <a:rPr lang="en-US" baseline="-25000" dirty="0"/>
              <a:t>i</a:t>
            </a:r>
            <a:r>
              <a:rPr lang="en-US" dirty="0"/>
              <a:t>x</a:t>
            </a:r>
            <a:r>
              <a:rPr lang="en-US" baseline="-25000" dirty="0"/>
              <a:t>i-1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&lt; [y</a:t>
            </a:r>
            <a:r>
              <a:rPr lang="en-US" baseline="-25000" dirty="0"/>
              <a:t>i</a:t>
            </a:r>
            <a:r>
              <a:rPr lang="en-US" dirty="0"/>
              <a:t>y</a:t>
            </a:r>
            <a:r>
              <a:rPr lang="en-US" baseline="-25000" dirty="0"/>
              <a:t>i-1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].</a:t>
            </a:r>
          </a:p>
          <a:p>
            <a:r>
              <a:rPr lang="en-US" dirty="0"/>
              <a:t>Want to show that x appears before y at end of </a:t>
            </a:r>
            <a:r>
              <a:rPr lang="en-US" dirty="0" err="1"/>
              <a:t>i’th</a:t>
            </a:r>
            <a:r>
              <a:rPr lang="en-US" dirty="0"/>
              <a:t> iteration.</a:t>
            </a:r>
          </a:p>
          <a:p>
            <a:r>
              <a:rPr lang="en-US" dirty="0">
                <a:solidFill>
                  <a:schemeClr val="accent4"/>
                </a:solidFill>
              </a:rPr>
              <a:t>CASE 1: x</a:t>
            </a:r>
            <a:r>
              <a:rPr lang="en-US" baseline="-25000" dirty="0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&lt;</a:t>
            </a:r>
            <a:r>
              <a:rPr lang="en-US" dirty="0" err="1">
                <a:solidFill>
                  <a:schemeClr val="accent4"/>
                </a:solidFill>
              </a:rPr>
              <a:t>y</a:t>
            </a:r>
            <a:r>
              <a:rPr lang="en-US" baseline="-25000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  </a:t>
            </a:r>
          </a:p>
          <a:p>
            <a:pPr lvl="1"/>
            <a:r>
              <a:rPr lang="en-US" dirty="0"/>
              <a:t>x is in an earlier bucket than y.</a:t>
            </a:r>
          </a:p>
          <a:p>
            <a:r>
              <a:rPr lang="en-US" dirty="0">
                <a:solidFill>
                  <a:schemeClr val="accent4"/>
                </a:solidFill>
              </a:rPr>
              <a:t>CASE 2: x</a:t>
            </a:r>
            <a:r>
              <a:rPr lang="en-US" baseline="-25000" dirty="0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=</a:t>
            </a:r>
            <a:r>
              <a:rPr lang="en-US" dirty="0" err="1">
                <a:solidFill>
                  <a:schemeClr val="accent4"/>
                </a:solidFill>
              </a:rPr>
              <a:t>y</a:t>
            </a:r>
            <a:r>
              <a:rPr lang="en-US" baseline="-25000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 </a:t>
            </a:r>
          </a:p>
          <a:p>
            <a:pPr lvl="1"/>
            <a:r>
              <a:rPr lang="en-US" dirty="0"/>
              <a:t>[x</a:t>
            </a:r>
            <a:r>
              <a:rPr lang="en-US" baseline="-25000" dirty="0"/>
              <a:t>i-1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&lt; [y</a:t>
            </a:r>
            <a:r>
              <a:rPr lang="en-US" baseline="-25000" dirty="0"/>
              <a:t>i-1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],</a:t>
            </a:r>
          </a:p>
          <a:p>
            <a:pPr lvl="1"/>
            <a:r>
              <a:rPr lang="en-US" dirty="0"/>
              <a:t>x and y in same bucket, but x was put in the bucket first.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CCB534-DBB8-B24F-89FB-ED699A0132D3}"/>
              </a:ext>
            </a:extLst>
          </p:cNvPr>
          <p:cNvGrpSpPr/>
          <p:nvPr/>
        </p:nvGrpSpPr>
        <p:grpSpPr>
          <a:xfrm>
            <a:off x="606971" y="4860179"/>
            <a:ext cx="8310470" cy="1718363"/>
            <a:chOff x="447767" y="1622631"/>
            <a:chExt cx="8144463" cy="44396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B44C3C-43F8-A743-8076-D063A304B9FF}"/>
                </a:ext>
              </a:extLst>
            </p:cNvPr>
            <p:cNvGrpSpPr/>
            <p:nvPr/>
          </p:nvGrpSpPr>
          <p:grpSpPr>
            <a:xfrm>
              <a:off x="498508" y="2946162"/>
              <a:ext cx="8093722" cy="2054524"/>
              <a:chOff x="498508" y="2946162"/>
              <a:chExt cx="8093722" cy="2054524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90DD2FB-B6DF-3043-920F-AE2E5C83C63D}"/>
                  </a:ext>
                </a:extLst>
              </p:cNvPr>
              <p:cNvGrpSpPr/>
              <p:nvPr/>
            </p:nvGrpSpPr>
            <p:grpSpPr>
              <a:xfrm>
                <a:off x="1406695" y="2948194"/>
                <a:ext cx="7185535" cy="1479815"/>
                <a:chOff x="452083" y="3472385"/>
                <a:chExt cx="8208744" cy="2156350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D8D6CCFE-3B0D-814F-BFCF-2435E40FA66C}"/>
                    </a:ext>
                  </a:extLst>
                </p:cNvPr>
                <p:cNvGrpSpPr/>
                <p:nvPr/>
              </p:nvGrpSpPr>
              <p:grpSpPr>
                <a:xfrm>
                  <a:off x="2353992" y="3472385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E6674856-A8FE-6D46-BD8F-A76227E02244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BCC86534-407C-EB41-B23A-23040C982E9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2AA6BFB0-323F-E441-980C-134A069478F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035BF23-B941-964D-9B50-6A6D9A7AC229}"/>
                    </a:ext>
                  </a:extLst>
                </p:cNvPr>
                <p:cNvGrpSpPr/>
                <p:nvPr/>
              </p:nvGrpSpPr>
              <p:grpSpPr>
                <a:xfrm>
                  <a:off x="3342536" y="3472386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ACBAF34A-EFEE-564D-8976-756EABCC0571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9B18B38B-1A26-B940-ACE3-0364517EB897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4CEE158F-C846-914A-BC51-28BE1576A9E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9E1AC53F-969C-F94B-B990-074AEB0000B3}"/>
                    </a:ext>
                  </a:extLst>
                </p:cNvPr>
                <p:cNvGrpSpPr/>
                <p:nvPr/>
              </p:nvGrpSpPr>
              <p:grpSpPr>
                <a:xfrm>
                  <a:off x="4342981" y="3472387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B0A90B52-ECC2-934D-8E47-BA2E1772C7C1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D755C2E5-AC36-414D-B26B-8D3287464C3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2265ECD6-786C-3B4A-9676-FDDE2D623C4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994A7B1B-1DFE-4043-A9C6-DB659369444B}"/>
                    </a:ext>
                  </a:extLst>
                </p:cNvPr>
                <p:cNvGrpSpPr/>
                <p:nvPr/>
              </p:nvGrpSpPr>
              <p:grpSpPr>
                <a:xfrm>
                  <a:off x="5331526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669D3BF6-52E9-C341-844B-EA328B1380D3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AAE7D904-2412-5E4E-A117-FA3EAFCDC72B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4076E784-A772-CF43-B7B4-D3C183D595D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7D5942A2-0DEA-4C43-B1F3-A1BA6A3883C6}"/>
                    </a:ext>
                  </a:extLst>
                </p:cNvPr>
                <p:cNvGrpSpPr/>
                <p:nvPr/>
              </p:nvGrpSpPr>
              <p:grpSpPr>
                <a:xfrm>
                  <a:off x="6277912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96B45775-5B84-1240-847F-BFBA507E7C0F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E310CE67-9939-B54A-9D44-F3065BC26DCC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9B778834-F045-994B-AB25-D355EA05B87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6087964-E843-1948-9AD9-CA9D8833ABD4}"/>
                    </a:ext>
                  </a:extLst>
                </p:cNvPr>
                <p:cNvGrpSpPr/>
                <p:nvPr/>
              </p:nvGrpSpPr>
              <p:grpSpPr>
                <a:xfrm>
                  <a:off x="7179376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EAFBABD4-EB6E-A44D-9419-E7D7BE86E6D6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AF105672-C36C-5A44-BF2D-4543B8C8E98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CB13ED83-D704-E74D-8F4D-0B0F3D81E0B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939F41A2-0BA7-F24F-A525-F0BE751D1329}"/>
                    </a:ext>
                  </a:extLst>
                </p:cNvPr>
                <p:cNvGrpSpPr/>
                <p:nvPr/>
              </p:nvGrpSpPr>
              <p:grpSpPr>
                <a:xfrm>
                  <a:off x="8029903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FEFFA908-F863-D44B-9356-AE68B7832703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9378CEF6-BB45-8F41-AEC7-325FC886E680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38E667A-3C36-DF4D-9FAB-6AEC3D5F67A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FC6FB38B-A4D1-424C-AE36-B32D2E3FBBD8}"/>
                    </a:ext>
                  </a:extLst>
                </p:cNvPr>
                <p:cNvGrpSpPr/>
                <p:nvPr/>
              </p:nvGrpSpPr>
              <p:grpSpPr>
                <a:xfrm>
                  <a:off x="452083" y="3472386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BF4797BF-9AE8-2040-9DCC-7A87D637082B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2FA7E757-D591-6D4A-B40D-53A21AB67F76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B8B5CC8F-D3EB-9D46-9E68-67292AECA84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E73BE7EF-9393-1545-9C89-1A38B2AC57A3}"/>
                    </a:ext>
                  </a:extLst>
                </p:cNvPr>
                <p:cNvGrpSpPr/>
                <p:nvPr/>
              </p:nvGrpSpPr>
              <p:grpSpPr>
                <a:xfrm>
                  <a:off x="1452528" y="3472387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CC484531-0BE6-B240-AA97-BC235788104A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D6983395-ACB3-924C-8927-DF56F4C3FD28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FB61624B-782C-EF4A-BDE1-1EC4D8C32FB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07D87F5-E794-4B4F-B6A4-896A71453E1A}"/>
                  </a:ext>
                </a:extLst>
              </p:cNvPr>
              <p:cNvGrpSpPr/>
              <p:nvPr/>
            </p:nvGrpSpPr>
            <p:grpSpPr>
              <a:xfrm>
                <a:off x="1426090" y="4333502"/>
                <a:ext cx="7092740" cy="667184"/>
                <a:chOff x="529266" y="5697462"/>
                <a:chExt cx="8127442" cy="667184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7EFBF6E-45E8-EE44-8E88-E9267D397C32}"/>
                    </a:ext>
                  </a:extLst>
                </p:cNvPr>
                <p:cNvSpPr/>
                <p:nvPr/>
              </p:nvSpPr>
              <p:spPr>
                <a:xfrm>
                  <a:off x="529266" y="5788678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8E67735-2110-AC41-AABA-38C71FDE7425}"/>
                    </a:ext>
                  </a:extLst>
                </p:cNvPr>
                <p:cNvSpPr/>
                <p:nvPr/>
              </p:nvSpPr>
              <p:spPr>
                <a:xfrm>
                  <a:off x="1529709" y="5788678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39E4984-C6C8-7D46-A643-87479AF1E877}"/>
                    </a:ext>
                  </a:extLst>
                </p:cNvPr>
                <p:cNvSpPr/>
                <p:nvPr/>
              </p:nvSpPr>
              <p:spPr>
                <a:xfrm>
                  <a:off x="2431174" y="5787147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36CE69C-83F2-214C-BE8A-1520CF17BA94}"/>
                    </a:ext>
                  </a:extLst>
                </p:cNvPr>
                <p:cNvSpPr/>
                <p:nvPr/>
              </p:nvSpPr>
              <p:spPr>
                <a:xfrm>
                  <a:off x="3421462" y="573394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A1A29F3F-48B0-0E46-A2E8-77E584CD8AE2}"/>
                    </a:ext>
                  </a:extLst>
                </p:cNvPr>
                <p:cNvSpPr/>
                <p:nvPr/>
              </p:nvSpPr>
              <p:spPr>
                <a:xfrm>
                  <a:off x="4421907" y="573394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44D7C9C-CC57-0849-8F14-FF7D88C47207}"/>
                    </a:ext>
                  </a:extLst>
                </p:cNvPr>
                <p:cNvSpPr/>
                <p:nvPr/>
              </p:nvSpPr>
              <p:spPr>
                <a:xfrm>
                  <a:off x="5422350" y="573088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FB012E7-259B-AA49-81C3-40C81492A37E}"/>
                    </a:ext>
                  </a:extLst>
                </p:cNvPr>
                <p:cNvSpPr/>
                <p:nvPr/>
              </p:nvSpPr>
              <p:spPr>
                <a:xfrm>
                  <a:off x="6355093" y="570052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8B32212-BBE8-CB45-83A9-05B19D2A6F52}"/>
                    </a:ext>
                  </a:extLst>
                </p:cNvPr>
                <p:cNvSpPr/>
                <p:nvPr/>
              </p:nvSpPr>
              <p:spPr>
                <a:xfrm>
                  <a:off x="7287835" y="569746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33E8DCA-D299-CB4C-AE95-1DBF06269485}"/>
                    </a:ext>
                  </a:extLst>
                </p:cNvPr>
                <p:cNvSpPr/>
                <p:nvPr/>
              </p:nvSpPr>
              <p:spPr>
                <a:xfrm>
                  <a:off x="8192048" y="573088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CA1228D-12D3-DA4F-B1F8-FFC432E60AF4}"/>
                  </a:ext>
                </a:extLst>
              </p:cNvPr>
              <p:cNvCxnSpPr/>
              <p:nvPr/>
            </p:nvCxnSpPr>
            <p:spPr>
              <a:xfrm>
                <a:off x="498508" y="2946162"/>
                <a:ext cx="0" cy="147981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C8BE9FE-B736-7347-AF3D-15A0914A915E}"/>
                  </a:ext>
                </a:extLst>
              </p:cNvPr>
              <p:cNvCxnSpPr/>
              <p:nvPr/>
            </p:nvCxnSpPr>
            <p:spPr>
              <a:xfrm>
                <a:off x="1050788" y="2946162"/>
                <a:ext cx="0" cy="147981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766A27C-C7CD-1142-81CF-039E0277A155}"/>
                  </a:ext>
                </a:extLst>
              </p:cNvPr>
              <p:cNvCxnSpPr/>
              <p:nvPr/>
            </p:nvCxnSpPr>
            <p:spPr>
              <a:xfrm flipH="1">
                <a:off x="498508" y="4425975"/>
                <a:ext cx="541863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B4874E7-56AF-2247-834D-1DF9F8752446}"/>
                  </a:ext>
                </a:extLst>
              </p:cNvPr>
              <p:cNvSpPr txBox="1"/>
              <p:nvPr/>
            </p:nvSpPr>
            <p:spPr>
              <a:xfrm>
                <a:off x="609183" y="4423187"/>
                <a:ext cx="431187" cy="57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0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EF5491D-B276-254A-8200-7FA7F4CC5707}"/>
                </a:ext>
              </a:extLst>
            </p:cNvPr>
            <p:cNvGrpSpPr/>
            <p:nvPr/>
          </p:nvGrpSpPr>
          <p:grpSpPr>
            <a:xfrm>
              <a:off x="447767" y="1622631"/>
              <a:ext cx="7974447" cy="674098"/>
              <a:chOff x="1997317" y="3229162"/>
              <a:chExt cx="5028582" cy="71856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3A32F9-AC1E-1A43-93EA-73CA43EB0648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4EF647-CD12-564A-8198-23667F9DBBEA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228061E-D1AC-3546-BF77-95E9106856E1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F90721B-27F1-BF47-9F3F-7A1A9B170D8C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8A0D2D5-D11B-EE47-9EF3-C1670AD7F9D6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568061A-754C-8746-89FA-F2B94ABC9B34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3E7D75C-20A9-444F-94DB-27E29B75FAC7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56D8A9-37D3-D542-9112-6F9DD1D29978}"/>
                </a:ext>
              </a:extLst>
            </p:cNvPr>
            <p:cNvSpPr/>
            <p:nvPr/>
          </p:nvSpPr>
          <p:spPr>
            <a:xfrm>
              <a:off x="4801633" y="3485308"/>
              <a:ext cx="563245" cy="88161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050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F5DF0D-8ECB-8D48-8428-FFBE5E81E3D4}"/>
                </a:ext>
              </a:extLst>
            </p:cNvPr>
            <p:cNvSpPr/>
            <p:nvPr/>
          </p:nvSpPr>
          <p:spPr>
            <a:xfrm>
              <a:off x="2295542" y="3464574"/>
              <a:ext cx="529311" cy="9131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021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6735C1-8321-BF4C-ABE2-2D04028B8F25}"/>
                </a:ext>
              </a:extLst>
            </p:cNvPr>
            <p:cNvSpPr/>
            <p:nvPr/>
          </p:nvSpPr>
          <p:spPr>
            <a:xfrm>
              <a:off x="1435002" y="3485308"/>
              <a:ext cx="529311" cy="92889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013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9DA832-6157-ED47-99E0-13847FC63CE7}"/>
                </a:ext>
              </a:extLst>
            </p:cNvPr>
            <p:cNvSpPr/>
            <p:nvPr/>
          </p:nvSpPr>
          <p:spPr>
            <a:xfrm>
              <a:off x="511695" y="3484739"/>
              <a:ext cx="561362" cy="9204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101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2B6F4B-5040-4F4C-BDF2-D91A3A2C0C6C}"/>
                </a:ext>
              </a:extLst>
            </p:cNvPr>
            <p:cNvSpPr/>
            <p:nvPr/>
          </p:nvSpPr>
          <p:spPr>
            <a:xfrm>
              <a:off x="3036031" y="3364845"/>
              <a:ext cx="609908" cy="10403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234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05278A-F41A-4743-A613-CC72FC57F803}"/>
                </a:ext>
              </a:extLst>
            </p:cNvPr>
            <p:cNvSpPr/>
            <p:nvPr/>
          </p:nvSpPr>
          <p:spPr>
            <a:xfrm>
              <a:off x="545199" y="2731490"/>
              <a:ext cx="582820" cy="72951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002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67FDA8-9B92-154C-960C-979384A18039}"/>
                </a:ext>
              </a:extLst>
            </p:cNvPr>
            <p:cNvSpPr/>
            <p:nvPr/>
          </p:nvSpPr>
          <p:spPr>
            <a:xfrm>
              <a:off x="3924614" y="3328475"/>
              <a:ext cx="553497" cy="10574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345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33E87B9-1D77-8D47-9316-AE2F7E19180C}"/>
                </a:ext>
              </a:extLst>
            </p:cNvPr>
            <p:cNvGrpSpPr/>
            <p:nvPr/>
          </p:nvGrpSpPr>
          <p:grpSpPr>
            <a:xfrm>
              <a:off x="491495" y="5388161"/>
              <a:ext cx="7974447" cy="674098"/>
              <a:chOff x="1997317" y="3229162"/>
              <a:chExt cx="5028582" cy="718565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BA89091-194A-EE45-A1D5-E3CC3BDA3433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960AC7-60FA-3A45-99B9-BF5344466B3D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7C8CA1-100F-A040-8068-D0EAACCB1DBD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B7D53AB-236B-6643-AAD3-387B24314E2A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ED8A84-B7E7-CC47-99F6-F10BB2B08E87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BE2EFD2-1C26-1048-9C06-7AFEF0E0A4FD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A876069-F095-E24F-8BBC-6E1D2900CB66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</a:p>
            </p:txBody>
          </p:sp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552B760D-0CD5-E74D-B42D-8F6BB720F771}"/>
              </a:ext>
            </a:extLst>
          </p:cNvPr>
          <p:cNvSpPr/>
          <p:nvPr/>
        </p:nvSpPr>
        <p:spPr>
          <a:xfrm>
            <a:off x="4738528" y="-8986"/>
            <a:ext cx="4305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accent4"/>
                </a:solidFill>
              </a:rPr>
              <a:t>Want to show: after the </a:t>
            </a:r>
            <a:r>
              <a:rPr lang="en-US" sz="2400" dirty="0" err="1">
                <a:solidFill>
                  <a:schemeClr val="accent4"/>
                </a:solidFill>
              </a:rPr>
              <a:t>i’th</a:t>
            </a:r>
            <a:r>
              <a:rPr lang="en-US" sz="2400" dirty="0">
                <a:solidFill>
                  <a:schemeClr val="accent4"/>
                </a:solidFill>
              </a:rPr>
              <a:t> iteration, the array is sorted by the first </a:t>
            </a:r>
            <a:r>
              <a:rPr lang="en-US" sz="24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 least-significant digits.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163523C-4BF0-1D4D-BFD7-6782240E106E}"/>
              </a:ext>
            </a:extLst>
          </p:cNvPr>
          <p:cNvSpPr txBox="1"/>
          <p:nvPr/>
        </p:nvSpPr>
        <p:spPr>
          <a:xfrm>
            <a:off x="500383" y="4506149"/>
            <a:ext cx="367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IH: this array is sorted by first digit.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57DC057-2C9C-0946-BC9E-151956342C50}"/>
              </a:ext>
            </a:extLst>
          </p:cNvPr>
          <p:cNvSpPr txBox="1"/>
          <p:nvPr/>
        </p:nvSpPr>
        <p:spPr>
          <a:xfrm>
            <a:off x="500383" y="6578542"/>
            <a:ext cx="620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Want to show: this array is sorted by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digits.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7A11AE6-7174-1941-929D-6F88EA16C142}"/>
              </a:ext>
            </a:extLst>
          </p:cNvPr>
          <p:cNvSpPr txBox="1"/>
          <p:nvPr/>
        </p:nvSpPr>
        <p:spPr>
          <a:xfrm rot="16200000">
            <a:off x="-554078" y="5405584"/>
            <a:ext cx="167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</a:t>
            </a:r>
            <a:r>
              <a:rPr lang="en-US" dirty="0" err="1"/>
              <a:t>i</a:t>
            </a:r>
            <a:r>
              <a:rPr lang="en-US" dirty="0"/>
              <a:t>=2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DAA5F0E6-5234-774E-AE28-D0574159B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65" y="18296"/>
            <a:ext cx="7886700" cy="1325563"/>
          </a:xfrm>
        </p:spPr>
        <p:txBody>
          <a:bodyPr/>
          <a:lstStyle/>
          <a:p>
            <a:r>
              <a:rPr lang="en-US" dirty="0"/>
              <a:t>Proof sketch…</a:t>
            </a:r>
            <a:br>
              <a:rPr lang="en-US" sz="2400" dirty="0"/>
            </a:br>
            <a:r>
              <a:rPr lang="en-US" sz="2400" dirty="0"/>
              <a:t>proof on next (skipped) slide</a:t>
            </a:r>
            <a:endParaRPr lang="en-US" dirty="0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7EE3FD72-B326-614F-94D1-8A4CA01348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611" y="3648731"/>
            <a:ext cx="1063503" cy="1108282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CDEFE84-0F95-8A43-AE43-28AF9DD188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829" y="2899418"/>
            <a:ext cx="867436" cy="903960"/>
          </a:xfrm>
          <a:prstGeom prst="rect">
            <a:avLst/>
          </a:prstGeom>
        </p:spPr>
      </p:pic>
      <p:sp>
        <p:nvSpPr>
          <p:cNvPr id="92" name="7-Point Star 91">
            <a:extLst>
              <a:ext uri="{FF2B5EF4-FFF2-40B4-BE49-F238E27FC236}">
                <a16:creationId xmlns:a16="http://schemas.microsoft.com/office/drawing/2014/main" id="{D8EDD6E3-287D-0343-8833-472D0455E745}"/>
              </a:ext>
            </a:extLst>
          </p:cNvPr>
          <p:cNvSpPr/>
          <p:nvPr/>
        </p:nvSpPr>
        <p:spPr>
          <a:xfrm>
            <a:off x="2838043" y="4846751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3" name="7-Point Star 92">
            <a:extLst>
              <a:ext uri="{FF2B5EF4-FFF2-40B4-BE49-F238E27FC236}">
                <a16:creationId xmlns:a16="http://schemas.microsoft.com/office/drawing/2014/main" id="{59ECEE23-BD77-BA44-95A6-832A6930BCC8}"/>
              </a:ext>
            </a:extLst>
          </p:cNvPr>
          <p:cNvSpPr/>
          <p:nvPr/>
        </p:nvSpPr>
        <p:spPr>
          <a:xfrm>
            <a:off x="4821774" y="4608028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4" name="7-Point Star 93">
            <a:extLst>
              <a:ext uri="{FF2B5EF4-FFF2-40B4-BE49-F238E27FC236}">
                <a16:creationId xmlns:a16="http://schemas.microsoft.com/office/drawing/2014/main" id="{E3F9D296-37F5-BC44-A434-B5B02970A4E5}"/>
              </a:ext>
            </a:extLst>
          </p:cNvPr>
          <p:cNvSpPr/>
          <p:nvPr/>
        </p:nvSpPr>
        <p:spPr>
          <a:xfrm>
            <a:off x="357056" y="5065300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5" name="7-Point Star 94">
            <a:extLst>
              <a:ext uri="{FF2B5EF4-FFF2-40B4-BE49-F238E27FC236}">
                <a16:creationId xmlns:a16="http://schemas.microsoft.com/office/drawing/2014/main" id="{7D76B95F-DCB7-6B46-BA0C-9E65A973AFA8}"/>
              </a:ext>
            </a:extLst>
          </p:cNvPr>
          <p:cNvSpPr/>
          <p:nvPr/>
        </p:nvSpPr>
        <p:spPr>
          <a:xfrm>
            <a:off x="1065008" y="5608283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6" name="7-Point Star 95">
            <a:extLst>
              <a:ext uri="{FF2B5EF4-FFF2-40B4-BE49-F238E27FC236}">
                <a16:creationId xmlns:a16="http://schemas.microsoft.com/office/drawing/2014/main" id="{8C376675-0B71-4C48-8897-BADC6491B2C8}"/>
              </a:ext>
            </a:extLst>
          </p:cNvPr>
          <p:cNvSpPr/>
          <p:nvPr/>
        </p:nvSpPr>
        <p:spPr>
          <a:xfrm>
            <a:off x="486998" y="6198837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7" name="7-Point Star 96">
            <a:extLst>
              <a:ext uri="{FF2B5EF4-FFF2-40B4-BE49-F238E27FC236}">
                <a16:creationId xmlns:a16="http://schemas.microsoft.com/office/drawing/2014/main" id="{D0C7035D-539F-B548-A4A5-0CED61049C44}"/>
              </a:ext>
            </a:extLst>
          </p:cNvPr>
          <p:cNvSpPr/>
          <p:nvPr/>
        </p:nvSpPr>
        <p:spPr>
          <a:xfrm>
            <a:off x="2573245" y="6206913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E42025B-C610-ED4E-B8CC-55EC48051B52}"/>
              </a:ext>
            </a:extLst>
          </p:cNvPr>
          <p:cNvSpPr txBox="1"/>
          <p:nvPr/>
        </p:nvSpPr>
        <p:spPr>
          <a:xfrm>
            <a:off x="6376190" y="2614996"/>
            <a:ext cx="27678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DE6769"/>
                </a:solidFill>
              </a:rPr>
              <a:t>Aka, we want to show that for any x and y so that x belongs before y, we put x before 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C16A0F-84E5-4D43-AC86-15A66205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D01DD-E9FF-9140-86C5-8860FFC3D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45" y="1139409"/>
            <a:ext cx="8744432" cy="6002369"/>
          </a:xfrm>
        </p:spPr>
        <p:txBody>
          <a:bodyPr>
            <a:noAutofit/>
          </a:bodyPr>
          <a:lstStyle/>
          <a:p>
            <a:r>
              <a:rPr lang="en-US" sz="2400" dirty="0"/>
              <a:t>Let x=[x</a:t>
            </a:r>
            <a:r>
              <a:rPr lang="en-US" sz="2400" baseline="-25000" dirty="0"/>
              <a:t>d</a:t>
            </a:r>
            <a:r>
              <a:rPr lang="en-US" sz="2400" dirty="0"/>
              <a:t>x</a:t>
            </a:r>
            <a:r>
              <a:rPr lang="en-US" sz="2400" baseline="-25000" dirty="0"/>
              <a:t>d-1</a:t>
            </a:r>
            <a:r>
              <a:rPr lang="en-US" sz="2400" dirty="0"/>
              <a:t>…x</a:t>
            </a:r>
            <a:r>
              <a:rPr lang="en-US" sz="2400" baseline="-25000" dirty="0"/>
              <a:t>2</a:t>
            </a:r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] and y=[y</a:t>
            </a:r>
            <a:r>
              <a:rPr lang="en-US" sz="2400" baseline="-25000" dirty="0"/>
              <a:t>d</a:t>
            </a:r>
            <a:r>
              <a:rPr lang="en-US" sz="2400" dirty="0"/>
              <a:t>y</a:t>
            </a:r>
            <a:r>
              <a:rPr lang="en-US" sz="2400" baseline="-25000" dirty="0"/>
              <a:t>d-1</a:t>
            </a:r>
            <a:r>
              <a:rPr lang="en-US" sz="2400" dirty="0"/>
              <a:t>…y</a:t>
            </a:r>
            <a:r>
              <a:rPr lang="en-US" sz="2400" baseline="-25000" dirty="0"/>
              <a:t>2</a:t>
            </a:r>
            <a:r>
              <a:rPr lang="en-US" sz="2400" dirty="0"/>
              <a:t>y</a:t>
            </a:r>
            <a:r>
              <a:rPr lang="en-US" sz="2400" baseline="-25000" dirty="0"/>
              <a:t>1</a:t>
            </a:r>
            <a:r>
              <a:rPr lang="en-US" sz="2400" dirty="0"/>
              <a:t>] be any </a:t>
            </a:r>
            <a:r>
              <a:rPr lang="en-US" sz="2400" dirty="0" err="1"/>
              <a:t>x,y</a:t>
            </a:r>
            <a:r>
              <a:rPr lang="en-US" sz="2400" dirty="0"/>
              <a:t>.</a:t>
            </a:r>
          </a:p>
          <a:p>
            <a:r>
              <a:rPr lang="en-US" sz="2400" dirty="0"/>
              <a:t>Suppose [x</a:t>
            </a:r>
            <a:r>
              <a:rPr lang="en-US" sz="2400" baseline="-25000" dirty="0"/>
              <a:t>i</a:t>
            </a:r>
            <a:r>
              <a:rPr lang="en-US" sz="2400" dirty="0"/>
              <a:t>x</a:t>
            </a:r>
            <a:r>
              <a:rPr lang="en-US" sz="2400" baseline="-25000" dirty="0"/>
              <a:t>i-1</a:t>
            </a:r>
            <a:r>
              <a:rPr lang="en-US" sz="2400" dirty="0"/>
              <a:t>…x</a:t>
            </a:r>
            <a:r>
              <a:rPr lang="en-US" sz="2400" baseline="-25000" dirty="0"/>
              <a:t>2</a:t>
            </a:r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] &lt; [y</a:t>
            </a:r>
            <a:r>
              <a:rPr lang="en-US" sz="2400" baseline="-25000" dirty="0"/>
              <a:t>i</a:t>
            </a:r>
            <a:r>
              <a:rPr lang="en-US" sz="2400" dirty="0"/>
              <a:t>y</a:t>
            </a:r>
            <a:r>
              <a:rPr lang="en-US" sz="2400" baseline="-25000" dirty="0"/>
              <a:t>i-1</a:t>
            </a:r>
            <a:r>
              <a:rPr lang="en-US" sz="2400" dirty="0"/>
              <a:t>…y</a:t>
            </a:r>
            <a:r>
              <a:rPr lang="en-US" sz="2400" baseline="-25000" dirty="0"/>
              <a:t>2</a:t>
            </a:r>
            <a:r>
              <a:rPr lang="en-US" sz="2400" dirty="0"/>
              <a:t>y</a:t>
            </a:r>
            <a:r>
              <a:rPr lang="en-US" sz="2400" baseline="-25000" dirty="0"/>
              <a:t>1</a:t>
            </a:r>
            <a:r>
              <a:rPr lang="en-US" sz="2400" dirty="0"/>
              <a:t>].</a:t>
            </a:r>
          </a:p>
          <a:p>
            <a:r>
              <a:rPr lang="en-US" sz="2400" dirty="0"/>
              <a:t>Want to show that x appears before y at end of </a:t>
            </a:r>
            <a:r>
              <a:rPr lang="en-US" sz="2400" dirty="0" err="1"/>
              <a:t>i’th</a:t>
            </a:r>
            <a:r>
              <a:rPr lang="en-US" sz="2400" dirty="0"/>
              <a:t> iteration.</a:t>
            </a:r>
          </a:p>
          <a:p>
            <a:r>
              <a:rPr lang="en-US" sz="2400" dirty="0">
                <a:solidFill>
                  <a:schemeClr val="accent4"/>
                </a:solidFill>
              </a:rPr>
              <a:t>CASE 1: x</a:t>
            </a:r>
            <a:r>
              <a:rPr lang="en-US" sz="2400" baseline="-25000" dirty="0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&lt;</a:t>
            </a:r>
            <a:r>
              <a:rPr lang="en-US" sz="2400" dirty="0" err="1">
                <a:solidFill>
                  <a:schemeClr val="accent4"/>
                </a:solidFill>
              </a:rPr>
              <a:t>y</a:t>
            </a:r>
            <a:r>
              <a:rPr lang="en-US" sz="2400" baseline="-250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. </a:t>
            </a:r>
          </a:p>
          <a:p>
            <a:pPr lvl="1"/>
            <a:r>
              <a:rPr lang="en-US" dirty="0"/>
              <a:t>x appears in an earlier bucket than y, so x appears before y after the </a:t>
            </a:r>
            <a:r>
              <a:rPr lang="en-US" dirty="0" err="1"/>
              <a:t>i’th</a:t>
            </a:r>
            <a:r>
              <a:rPr lang="en-US" dirty="0"/>
              <a:t> iteration.</a:t>
            </a:r>
          </a:p>
          <a:p>
            <a:r>
              <a:rPr lang="en-US" sz="2400" dirty="0">
                <a:solidFill>
                  <a:schemeClr val="accent4"/>
                </a:solidFill>
              </a:rPr>
              <a:t>CASE 2: x</a:t>
            </a:r>
            <a:r>
              <a:rPr lang="en-US" sz="2400" baseline="-25000" dirty="0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=</a:t>
            </a:r>
            <a:r>
              <a:rPr lang="en-US" sz="2400" dirty="0" err="1">
                <a:solidFill>
                  <a:schemeClr val="accent4"/>
                </a:solidFill>
              </a:rPr>
              <a:t>y</a:t>
            </a:r>
            <a:r>
              <a:rPr lang="en-US" sz="2400" baseline="-250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. </a:t>
            </a:r>
          </a:p>
          <a:p>
            <a:pPr lvl="1"/>
            <a:r>
              <a:rPr lang="en-US" dirty="0"/>
              <a:t>x and y end up in the same bucket. </a:t>
            </a:r>
          </a:p>
          <a:p>
            <a:pPr lvl="1"/>
            <a:r>
              <a:rPr lang="en-US" dirty="0"/>
              <a:t>In this case, [x</a:t>
            </a:r>
            <a:r>
              <a:rPr lang="en-US" baseline="-25000" dirty="0"/>
              <a:t>i-1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&lt; [y</a:t>
            </a:r>
            <a:r>
              <a:rPr lang="en-US" baseline="-25000" dirty="0"/>
              <a:t>i-1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], so by the inductive hypothesis, x appeared before y after i-1’st iteration. </a:t>
            </a:r>
          </a:p>
          <a:p>
            <a:pPr lvl="1"/>
            <a:r>
              <a:rPr lang="en-US" dirty="0"/>
              <a:t>Then x was placed into the bucket before y was, so it also comes out of the bucket before y does.  </a:t>
            </a:r>
          </a:p>
          <a:p>
            <a:pPr lvl="2"/>
            <a:r>
              <a:rPr lang="en-US" dirty="0"/>
              <a:t>Recall that the buckets are FIFO queues.  </a:t>
            </a:r>
          </a:p>
          <a:p>
            <a:pPr lvl="1"/>
            <a:r>
              <a:rPr lang="en-US" dirty="0"/>
              <a:t>So x appears before y in the </a:t>
            </a:r>
            <a:r>
              <a:rPr lang="en-US" dirty="0" err="1"/>
              <a:t>i’th</a:t>
            </a:r>
            <a:r>
              <a:rPr lang="en-US" dirty="0"/>
              <a:t> iteration.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52B760D-0CD5-E74D-B42D-8F6BB720F771}"/>
              </a:ext>
            </a:extLst>
          </p:cNvPr>
          <p:cNvSpPr/>
          <p:nvPr/>
        </p:nvSpPr>
        <p:spPr>
          <a:xfrm>
            <a:off x="299545" y="173421"/>
            <a:ext cx="8481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Want to show: after the </a:t>
            </a:r>
            <a:r>
              <a:rPr lang="en-US" sz="2400" dirty="0" err="1">
                <a:solidFill>
                  <a:schemeClr val="accent4"/>
                </a:solidFill>
              </a:rPr>
              <a:t>i’th</a:t>
            </a:r>
            <a:r>
              <a:rPr lang="en-US" sz="2400" dirty="0">
                <a:solidFill>
                  <a:schemeClr val="accent4"/>
                </a:solidFill>
              </a:rPr>
              <a:t> iteration, the array is sorted by the first </a:t>
            </a:r>
            <a:r>
              <a:rPr lang="en-US" sz="24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 least-significant digits.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AC2D8A-2507-6C4D-BD96-47AA40B75D77}"/>
              </a:ext>
            </a:extLst>
          </p:cNvPr>
          <p:cNvSpPr txBox="1"/>
          <p:nvPr/>
        </p:nvSpPr>
        <p:spPr>
          <a:xfrm>
            <a:off x="7272984" y="827314"/>
            <a:ext cx="1770993" cy="923330"/>
          </a:xfrm>
          <a:prstGeom prst="rect">
            <a:avLst/>
          </a:prstGeom>
          <a:noFill/>
          <a:ln>
            <a:solidFill>
              <a:srgbClr val="DE676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DE6769"/>
                </a:solidFill>
              </a:rPr>
              <a:t>SLIDE SKIPPED IN CLASS.  Here for reference.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99851-7B71-1349-A393-4DF8F5D5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9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015" y="11176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An O(1)-time algorithm for sorting:</a:t>
            </a:r>
            <a:br>
              <a:rPr lang="en-US" dirty="0"/>
            </a:br>
            <a:r>
              <a:rPr lang="en-US" sz="4800" dirty="0" err="1">
                <a:solidFill>
                  <a:schemeClr val="accent4"/>
                </a:solidFill>
              </a:rPr>
              <a:t>StickSort</a:t>
            </a:r>
            <a:endParaRPr lang="en-US" sz="48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406168" cy="4107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Problem: sort these n sticks by length.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51560" y="2453418"/>
            <a:ext cx="230448" cy="1532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55165" y="2756865"/>
            <a:ext cx="228314" cy="2380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73781" y="2374727"/>
            <a:ext cx="241113" cy="1517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49254" y="2803016"/>
            <a:ext cx="228314" cy="1852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80669" y="2559445"/>
            <a:ext cx="232758" cy="2307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03106" y="3001422"/>
            <a:ext cx="255259" cy="727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48044" y="3468822"/>
            <a:ext cx="211509" cy="1490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93949" y="2486184"/>
            <a:ext cx="211509" cy="1726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39854" y="1323833"/>
            <a:ext cx="225476" cy="3858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05789" y="2486184"/>
            <a:ext cx="225655" cy="1075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82137" y="6414448"/>
            <a:ext cx="8447964" cy="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28650" y="518201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Algorithm: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Drop them on a table.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81309" y="4313258"/>
            <a:ext cx="1839052" cy="9949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Now they are sorted this way.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255779" y="3582561"/>
            <a:ext cx="0" cy="638836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255779" y="5282185"/>
            <a:ext cx="0" cy="595868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24" y="100133"/>
            <a:ext cx="1625537" cy="1475697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C523886-03B8-694D-973F-43123ED97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8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0" presetClass="path" presetSubtype="0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39 -0.00972 L 0.00191 0.41505 " pathEditMode="relative" rAng="0" ptsTypes="AA" p14:bounceEnd="50000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" y="21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0.07153 L 3.33333E-6 0.17847 " pathEditMode="relative" rAng="0" ptsTypes="AA" p14:bounceEnd="50000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74 0.01736 L -0.0033 0.32152 " pathEditMode="relative" rAng="0" ptsTypes="AA" p14:bounceEnd="50000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" y="15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7 -1.85185E-6 L -0.00694 0.21158 " pathEditMode="relative" rAng="0" ptsTypes="AA" p14:bounceEnd="50000">
                                          <p:cBhvr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" y="105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22 -0.00509 L -0.00122 0.39491 " pathEditMode="relative" rAng="0" ptsTypes="AA" p14:bounceEnd="50000">
                                          <p:cBhvr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0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-0.00851 0.21944 " pathEditMode="relative" rAng="0" ptsTypes="AA" p14:bounceEnd="50000">
                                          <p:cBhvr>
                                            <p:cTn id="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4" y="109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0 L 0.00659 0.25509 " pathEditMode="relative" rAng="0" ptsTypes="AA" p14:bounceEnd="50000">
                                          <p:cBhvr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127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99 0.00487 L -0.00399 0.36899 " pathEditMode="relative" rAng="0" ptsTypes="AA" p14:bounceEnd="50000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81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82 0.00579 L -0.00087 0.1801 " pathEditMode="relative" rAng="0" ptsTypes="AA" p14:bounceEnd="50000">
                                          <p:cBhvr>
                                            <p:cTn id="5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" y="87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0" presetClass="path" presetSubtype="0" repeatCount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43 0.01806 L -0.00209 0.35047 " pathEditMode="relative" rAng="0" ptsTypes="AA" p14:bounceEnd="50000">
                                          <p:cBhvr>
                                            <p:cTn id="5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1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0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07407E-6 L 0.00087 -0.41805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" y="-2090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6" grpId="0"/>
          <p:bldP spid="16" grpId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0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39 -0.00972 L 0.00191 0.41505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" y="21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0.07153 L 3.33333E-6 0.17847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74 0.01736 L -0.0033 0.32152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" y="15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7 -1.85185E-6 L -0.00694 0.21158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" y="105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22 -0.00509 L -0.00122 0.39491 " pathEditMode="relative" rAng="0" ptsTypes="AA">
                                          <p:cBhvr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0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-0.00851 0.21944 " pathEditMode="relative" rAng="0" ptsTypes="AA">
                                          <p:cBhvr>
                                            <p:cTn id="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4" y="109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0 L 0.00659 0.25509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127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99 0.00487 L -0.00399 0.36899 " pathEditMode="relative" rAng="0" ptsTypes="AA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81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82 0.00579 L -0.00087 0.1801 " pathEditMode="relative" rAng="0" ptsTypes="AA">
                                          <p:cBhvr>
                                            <p:cTn id="5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" y="87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0" presetClass="path" presetSubtype="0" repeatCount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43 0.01806 L -0.00209 0.35047 " pathEditMode="relative" rAng="0" ptsTypes="AA">
                                          <p:cBhvr>
                                            <p:cTn id="5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1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0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07407E-6 L 0.00087 -0.41805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" y="-2090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6" grpId="0"/>
          <p:bldP spid="16" grpId="1"/>
          <p:bldP spid="17" grpId="0"/>
        </p:bldLst>
      </p:timing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9428-29FC-6143-9D34-A861AA9C1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step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89777B-7082-5248-95EB-9A5EF30FBD8E}"/>
              </a:ext>
            </a:extLst>
          </p:cNvPr>
          <p:cNvSpPr/>
          <p:nvPr/>
        </p:nvSpPr>
        <p:spPr>
          <a:xfrm>
            <a:off x="4414345" y="3651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Inductive hypothesis: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the </a:t>
            </a:r>
            <a:r>
              <a:rPr lang="en-US" dirty="0" err="1">
                <a:solidFill>
                  <a:schemeClr val="accent4"/>
                </a:solidFill>
              </a:rPr>
              <a:t>k’th</a:t>
            </a:r>
            <a:r>
              <a:rPr lang="en-US" dirty="0">
                <a:solidFill>
                  <a:schemeClr val="accent4"/>
                </a:solidFill>
              </a:rPr>
              <a:t> iteration, the array is sorted by the first k least-significant digits.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A1367F-EF34-3640-87BF-5E57BD7642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0501" y="3630213"/>
            <a:ext cx="867436" cy="90396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7C2876-28EC-604B-B6F6-6BEC55383FD5}"/>
              </a:ext>
            </a:extLst>
          </p:cNvPr>
          <p:cNvSpPr txBox="1">
            <a:spLocks/>
          </p:cNvSpPr>
          <p:nvPr/>
        </p:nvSpPr>
        <p:spPr>
          <a:xfrm>
            <a:off x="470191" y="2016695"/>
            <a:ext cx="86169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Need to show: if IH holds for k=i-1, then it holds for k=i.</a:t>
            </a:r>
          </a:p>
          <a:p>
            <a:pPr lvl="1"/>
            <a:r>
              <a:rPr lang="en-US">
                <a:solidFill>
                  <a:schemeClr val="accent4"/>
                </a:solidFill>
              </a:rPr>
              <a:t>Suppose that after the i-1’st iteration, the array is sorted by the first i-1 least-significant digits.</a:t>
            </a:r>
          </a:p>
          <a:p>
            <a:pPr lvl="1"/>
            <a:r>
              <a:rPr lang="en-US">
                <a:solidFill>
                  <a:schemeClr val="accent4"/>
                </a:solidFill>
              </a:rPr>
              <a:t>Need to show that after the i’th iteration, the array is sorted by the first i least-significant digits.</a:t>
            </a:r>
            <a:endParaRPr lang="en-US" dirty="0">
              <a:solidFill>
                <a:schemeClr val="accent4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70C4AB-EDAD-CE45-B51C-5DF49DB17CC2}"/>
              </a:ext>
            </a:extLst>
          </p:cNvPr>
          <p:cNvGrpSpPr/>
          <p:nvPr/>
        </p:nvGrpSpPr>
        <p:grpSpPr>
          <a:xfrm>
            <a:off x="100859" y="4506149"/>
            <a:ext cx="8816582" cy="2441725"/>
            <a:chOff x="100859" y="4506149"/>
            <a:chExt cx="8816582" cy="24417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D49DD2-98FF-C841-8020-216D74536043}"/>
                </a:ext>
              </a:extLst>
            </p:cNvPr>
            <p:cNvGrpSpPr/>
            <p:nvPr/>
          </p:nvGrpSpPr>
          <p:grpSpPr>
            <a:xfrm>
              <a:off x="606971" y="4860179"/>
              <a:ext cx="8310470" cy="1718363"/>
              <a:chOff x="447767" y="1622631"/>
              <a:chExt cx="8144463" cy="4439628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F3C3715-ACB3-FC48-9921-D541D58AFB6F}"/>
                  </a:ext>
                </a:extLst>
              </p:cNvPr>
              <p:cNvGrpSpPr/>
              <p:nvPr/>
            </p:nvGrpSpPr>
            <p:grpSpPr>
              <a:xfrm>
                <a:off x="498508" y="2946162"/>
                <a:ext cx="8093722" cy="2054524"/>
                <a:chOff x="498508" y="2946162"/>
                <a:chExt cx="8093722" cy="2054524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81D5F9E7-7F46-5C49-BC5D-B33574AFFCEA}"/>
                    </a:ext>
                  </a:extLst>
                </p:cNvPr>
                <p:cNvGrpSpPr/>
                <p:nvPr/>
              </p:nvGrpSpPr>
              <p:grpSpPr>
                <a:xfrm>
                  <a:off x="1406695" y="2948194"/>
                  <a:ext cx="7185535" cy="1479815"/>
                  <a:chOff x="452083" y="3472385"/>
                  <a:chExt cx="8208744" cy="2156350"/>
                </a:xfrm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14F628A1-9B93-B64A-A106-366B0548753A}"/>
                      </a:ext>
                    </a:extLst>
                  </p:cNvPr>
                  <p:cNvGrpSpPr/>
                  <p:nvPr/>
                </p:nvGrpSpPr>
                <p:grpSpPr>
                  <a:xfrm>
                    <a:off x="2353992" y="3472385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86" name="Straight Connector 85">
                      <a:extLst>
                        <a:ext uri="{FF2B5EF4-FFF2-40B4-BE49-F238E27FC236}">
                          <a16:creationId xmlns:a16="http://schemas.microsoft.com/office/drawing/2014/main" id="{8246C9E5-B22A-9541-A8A6-12232087DCD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19DEFA6D-FC5C-2E47-A127-A38D47366C1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87">
                      <a:extLst>
                        <a:ext uri="{FF2B5EF4-FFF2-40B4-BE49-F238E27FC236}">
                          <a16:creationId xmlns:a16="http://schemas.microsoft.com/office/drawing/2014/main" id="{499BFAC0-D345-F841-98C0-083D84B3417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22FDBCCE-9B6E-1D44-A062-84A1D7CE061B}"/>
                      </a:ext>
                    </a:extLst>
                  </p:cNvPr>
                  <p:cNvGrpSpPr/>
                  <p:nvPr/>
                </p:nvGrpSpPr>
                <p:grpSpPr>
                  <a:xfrm>
                    <a:off x="3342536" y="3472386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83" name="Straight Connector 82">
                      <a:extLst>
                        <a:ext uri="{FF2B5EF4-FFF2-40B4-BE49-F238E27FC236}">
                          <a16:creationId xmlns:a16="http://schemas.microsoft.com/office/drawing/2014/main" id="{E09F5210-C236-A549-8D55-6991EF17751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Straight Connector 83">
                      <a:extLst>
                        <a:ext uri="{FF2B5EF4-FFF2-40B4-BE49-F238E27FC236}">
                          <a16:creationId xmlns:a16="http://schemas.microsoft.com/office/drawing/2014/main" id="{3790BF5F-62DC-3A47-AC88-EE404669B7F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Straight Connector 84">
                      <a:extLst>
                        <a:ext uri="{FF2B5EF4-FFF2-40B4-BE49-F238E27FC236}">
                          <a16:creationId xmlns:a16="http://schemas.microsoft.com/office/drawing/2014/main" id="{AB445857-AF50-C347-808B-C29F3D03C54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FC60A922-C41B-8E45-94A3-29565FF92B00}"/>
                      </a:ext>
                    </a:extLst>
                  </p:cNvPr>
                  <p:cNvGrpSpPr/>
                  <p:nvPr/>
                </p:nvGrpSpPr>
                <p:grpSpPr>
                  <a:xfrm>
                    <a:off x="4342981" y="3472387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9148B6EC-FCC0-D247-B56F-B8D508AFD7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9E149220-87BE-F04F-AD30-A13E516B4BA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Connector 81">
                      <a:extLst>
                        <a:ext uri="{FF2B5EF4-FFF2-40B4-BE49-F238E27FC236}">
                          <a16:creationId xmlns:a16="http://schemas.microsoft.com/office/drawing/2014/main" id="{C4142FC9-FCA5-FB4A-9DA4-0C121411A16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C690B027-60D4-6343-A88E-9DF8EAA9DF97}"/>
                      </a:ext>
                    </a:extLst>
                  </p:cNvPr>
                  <p:cNvGrpSpPr/>
                  <p:nvPr/>
                </p:nvGrpSpPr>
                <p:grpSpPr>
                  <a:xfrm>
                    <a:off x="5331526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20A02FCB-4E0E-F844-9895-F2452D5E7F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63E2D9C7-4649-C540-9B8A-0A78B6B332A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>
                      <a:extLst>
                        <a:ext uri="{FF2B5EF4-FFF2-40B4-BE49-F238E27FC236}">
                          <a16:creationId xmlns:a16="http://schemas.microsoft.com/office/drawing/2014/main" id="{D92436BE-191E-2D40-8FDB-3454BA44ACD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A82C0121-1B8B-C34C-81D5-1A2A82B94662}"/>
                      </a:ext>
                    </a:extLst>
                  </p:cNvPr>
                  <p:cNvGrpSpPr/>
                  <p:nvPr/>
                </p:nvGrpSpPr>
                <p:grpSpPr>
                  <a:xfrm>
                    <a:off x="6277912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C4087C06-54C1-5747-B0C2-4CE2180057D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084F40E0-1441-EB47-B0DF-2F032AD4AB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>
                      <a:extLst>
                        <a:ext uri="{FF2B5EF4-FFF2-40B4-BE49-F238E27FC236}">
                          <a16:creationId xmlns:a16="http://schemas.microsoft.com/office/drawing/2014/main" id="{ECC9ACCA-BBFA-0C47-A4B5-1DD89F6779F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CDF797AD-847C-6F4C-8CDB-7A9A48DFAD98}"/>
                      </a:ext>
                    </a:extLst>
                  </p:cNvPr>
                  <p:cNvGrpSpPr/>
                  <p:nvPr/>
                </p:nvGrpSpPr>
                <p:grpSpPr>
                  <a:xfrm>
                    <a:off x="7179376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55CFAA97-D04B-A14E-A8AE-BC3B63017C3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id="{4E158B6B-2AA6-9A4C-A4E6-A2334A06235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id="{971ECA50-FD27-BE43-BD64-B70C2CB68E6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40C6CACB-8370-1940-8DC6-1EB777331677}"/>
                      </a:ext>
                    </a:extLst>
                  </p:cNvPr>
                  <p:cNvGrpSpPr/>
                  <p:nvPr/>
                </p:nvGrpSpPr>
                <p:grpSpPr>
                  <a:xfrm>
                    <a:off x="8029903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C49ACC31-F0A7-E341-8594-A753EB31A1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id="{65E17F5E-4F36-B843-802F-AE59C7AD4A1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id="{D34D34C9-C670-6042-BB89-59175FCDA4A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B2B2148B-2865-E542-BB6C-CC11AAAFDABB}"/>
                      </a:ext>
                    </a:extLst>
                  </p:cNvPr>
                  <p:cNvGrpSpPr/>
                  <p:nvPr/>
                </p:nvGrpSpPr>
                <p:grpSpPr>
                  <a:xfrm>
                    <a:off x="452083" y="3472386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65" name="Straight Connector 64">
                      <a:extLst>
                        <a:ext uri="{FF2B5EF4-FFF2-40B4-BE49-F238E27FC236}">
                          <a16:creationId xmlns:a16="http://schemas.microsoft.com/office/drawing/2014/main" id="{45BF69F6-94FD-E343-803C-52F4C4AD395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Connector 65">
                      <a:extLst>
                        <a:ext uri="{FF2B5EF4-FFF2-40B4-BE49-F238E27FC236}">
                          <a16:creationId xmlns:a16="http://schemas.microsoft.com/office/drawing/2014/main" id="{740180DC-926D-3341-9BBF-C8C5FEBA56C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0011BC89-8981-DA44-8F25-019332876C0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B1B6727C-F157-A641-8BB3-27FDA2735489}"/>
                      </a:ext>
                    </a:extLst>
                  </p:cNvPr>
                  <p:cNvGrpSpPr/>
                  <p:nvPr/>
                </p:nvGrpSpPr>
                <p:grpSpPr>
                  <a:xfrm>
                    <a:off x="1452528" y="3472387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3E0ED3EC-B186-AB42-8F4B-A4621F7752A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8D16326F-0F0D-0F46-9AD6-CE6FB2B5884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>
                      <a:extLst>
                        <a:ext uri="{FF2B5EF4-FFF2-40B4-BE49-F238E27FC236}">
                          <a16:creationId xmlns:a16="http://schemas.microsoft.com/office/drawing/2014/main" id="{DFE14B18-4DB0-6D4D-BF9E-91AA299F528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2B939EBE-CD5D-5543-90C8-8E0350264F81}"/>
                    </a:ext>
                  </a:extLst>
                </p:cNvPr>
                <p:cNvGrpSpPr/>
                <p:nvPr/>
              </p:nvGrpSpPr>
              <p:grpSpPr>
                <a:xfrm>
                  <a:off x="1426090" y="4333502"/>
                  <a:ext cx="7092740" cy="667184"/>
                  <a:chOff x="529266" y="5697462"/>
                  <a:chExt cx="8127442" cy="667184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037D8EC1-3332-4841-8514-A03286B50827}"/>
                      </a:ext>
                    </a:extLst>
                  </p:cNvPr>
                  <p:cNvSpPr/>
                  <p:nvPr/>
                </p:nvSpPr>
                <p:spPr>
                  <a:xfrm>
                    <a:off x="529266" y="5788678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68285965-6964-0F46-9984-878119900B4D}"/>
                      </a:ext>
                    </a:extLst>
                  </p:cNvPr>
                  <p:cNvSpPr/>
                  <p:nvPr/>
                </p:nvSpPr>
                <p:spPr>
                  <a:xfrm>
                    <a:off x="1529709" y="5788678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7AA04C3E-1B7B-EF4C-859F-A22F784D72AA}"/>
                      </a:ext>
                    </a:extLst>
                  </p:cNvPr>
                  <p:cNvSpPr/>
                  <p:nvPr/>
                </p:nvSpPr>
                <p:spPr>
                  <a:xfrm>
                    <a:off x="2431174" y="5787147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BE5A50EF-5887-1D43-A655-2C3F544450C0}"/>
                      </a:ext>
                    </a:extLst>
                  </p:cNvPr>
                  <p:cNvSpPr/>
                  <p:nvPr/>
                </p:nvSpPr>
                <p:spPr>
                  <a:xfrm>
                    <a:off x="3421462" y="573394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4799F240-7CAF-AD4E-8536-770A554CB331}"/>
                      </a:ext>
                    </a:extLst>
                  </p:cNvPr>
                  <p:cNvSpPr/>
                  <p:nvPr/>
                </p:nvSpPr>
                <p:spPr>
                  <a:xfrm>
                    <a:off x="4421907" y="573394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1579FF67-7935-D143-BDC6-DD4FC20B7C72}"/>
                      </a:ext>
                    </a:extLst>
                  </p:cNvPr>
                  <p:cNvSpPr/>
                  <p:nvPr/>
                </p:nvSpPr>
                <p:spPr>
                  <a:xfrm>
                    <a:off x="5422350" y="573088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BAA11B8C-99B9-F246-95C6-62C04456311F}"/>
                      </a:ext>
                    </a:extLst>
                  </p:cNvPr>
                  <p:cNvSpPr/>
                  <p:nvPr/>
                </p:nvSpPr>
                <p:spPr>
                  <a:xfrm>
                    <a:off x="6355093" y="570052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FB9A76E3-DEF9-5C4B-BF86-CDE5D51A53EC}"/>
                      </a:ext>
                    </a:extLst>
                  </p:cNvPr>
                  <p:cNvSpPr/>
                  <p:nvPr/>
                </p:nvSpPr>
                <p:spPr>
                  <a:xfrm>
                    <a:off x="7287835" y="569746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B79D61EA-E7C0-8C46-9DF3-8292ECEF576E}"/>
                      </a:ext>
                    </a:extLst>
                  </p:cNvPr>
                  <p:cNvSpPr/>
                  <p:nvPr/>
                </p:nvSpPr>
                <p:spPr>
                  <a:xfrm>
                    <a:off x="8192048" y="573088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9</a:t>
                    </a:r>
                  </a:p>
                </p:txBody>
              </p:sp>
            </p:grp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9AC720BF-CC99-E340-8C17-C8225D62AC78}"/>
                    </a:ext>
                  </a:extLst>
                </p:cNvPr>
                <p:cNvCxnSpPr/>
                <p:nvPr/>
              </p:nvCxnSpPr>
              <p:spPr>
                <a:xfrm>
                  <a:off x="498508" y="2946162"/>
                  <a:ext cx="0" cy="147981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5A8F4C1D-A4D1-1D4E-88BA-DF51AA941B7D}"/>
                    </a:ext>
                  </a:extLst>
                </p:cNvPr>
                <p:cNvCxnSpPr/>
                <p:nvPr/>
              </p:nvCxnSpPr>
              <p:spPr>
                <a:xfrm>
                  <a:off x="1050788" y="2946162"/>
                  <a:ext cx="0" cy="147981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AE73E9B6-9A97-464B-82EC-AA09B883D9BB}"/>
                    </a:ext>
                  </a:extLst>
                </p:cNvPr>
                <p:cNvCxnSpPr/>
                <p:nvPr/>
              </p:nvCxnSpPr>
              <p:spPr>
                <a:xfrm flipH="1">
                  <a:off x="498508" y="4425975"/>
                  <a:ext cx="541863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992CB44-F927-CD4A-A366-288564F7356C}"/>
                    </a:ext>
                  </a:extLst>
                </p:cNvPr>
                <p:cNvSpPr txBox="1"/>
                <p:nvPr/>
              </p:nvSpPr>
              <p:spPr>
                <a:xfrm>
                  <a:off x="609183" y="4423187"/>
                  <a:ext cx="431187" cy="575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0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9A9F7C12-F722-0047-824A-3C1F4FD63EB4}"/>
                  </a:ext>
                </a:extLst>
              </p:cNvPr>
              <p:cNvGrpSpPr/>
              <p:nvPr/>
            </p:nvGrpSpPr>
            <p:grpSpPr>
              <a:xfrm>
                <a:off x="447767" y="1622631"/>
                <a:ext cx="7974447" cy="674098"/>
                <a:chOff x="1997317" y="3229162"/>
                <a:chExt cx="5028582" cy="718565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D17910B-AC6C-5F4C-8715-9E4D377716A4}"/>
                    </a:ext>
                  </a:extLst>
                </p:cNvPr>
                <p:cNvSpPr/>
                <p:nvPr/>
              </p:nvSpPr>
              <p:spPr>
                <a:xfrm>
                  <a:off x="1997317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050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C6A5EB6-55F3-6C4C-AFBE-D04D1A5C6B4C}"/>
                    </a:ext>
                  </a:extLst>
                </p:cNvPr>
                <p:cNvSpPr/>
                <p:nvPr/>
              </p:nvSpPr>
              <p:spPr>
                <a:xfrm>
                  <a:off x="2720303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021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4B90A49-B695-CE47-AAB1-1ACC72739A3C}"/>
                    </a:ext>
                  </a:extLst>
                </p:cNvPr>
                <p:cNvSpPr/>
                <p:nvPr/>
              </p:nvSpPr>
              <p:spPr>
                <a:xfrm>
                  <a:off x="343589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101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EC8F4415-48DD-5849-BB60-5B3D90EA10DF}"/>
                    </a:ext>
                  </a:extLst>
                </p:cNvPr>
                <p:cNvSpPr/>
                <p:nvPr/>
              </p:nvSpPr>
              <p:spPr>
                <a:xfrm>
                  <a:off x="416235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002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5190756C-7C2D-8640-B22B-8037639274C9}"/>
                    </a:ext>
                  </a:extLst>
                </p:cNvPr>
                <p:cNvSpPr/>
                <p:nvPr/>
              </p:nvSpPr>
              <p:spPr>
                <a:xfrm>
                  <a:off x="489372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013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B06EF74A-FC0F-004A-8C89-8C403B1FF42C}"/>
                    </a:ext>
                  </a:extLst>
                </p:cNvPr>
                <p:cNvSpPr/>
                <p:nvPr/>
              </p:nvSpPr>
              <p:spPr>
                <a:xfrm>
                  <a:off x="560238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234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165D8D1-23BB-4540-A14C-FB4700BFE08F}"/>
                    </a:ext>
                  </a:extLst>
                </p:cNvPr>
                <p:cNvSpPr/>
                <p:nvPr/>
              </p:nvSpPr>
              <p:spPr>
                <a:xfrm>
                  <a:off x="6348537" y="3229162"/>
                  <a:ext cx="677362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345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0B14B77-800D-2C4E-B7FA-C65282DE1685}"/>
                  </a:ext>
                </a:extLst>
              </p:cNvPr>
              <p:cNvSpPr/>
              <p:nvPr/>
            </p:nvSpPr>
            <p:spPr>
              <a:xfrm>
                <a:off x="4801633" y="3485308"/>
                <a:ext cx="563245" cy="88161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C875BB8-4F7B-414D-908E-BBEEDB892F10}"/>
                  </a:ext>
                </a:extLst>
              </p:cNvPr>
              <p:cNvSpPr/>
              <p:nvPr/>
            </p:nvSpPr>
            <p:spPr>
              <a:xfrm>
                <a:off x="2295542" y="3464574"/>
                <a:ext cx="529311" cy="9131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38D6A1-B1C8-A546-9E72-5501436F1760}"/>
                  </a:ext>
                </a:extLst>
              </p:cNvPr>
              <p:cNvSpPr/>
              <p:nvPr/>
            </p:nvSpPr>
            <p:spPr>
              <a:xfrm>
                <a:off x="1435002" y="3485308"/>
                <a:ext cx="529311" cy="9288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EB2C480-E923-3544-97DF-C78F0E505F26}"/>
                  </a:ext>
                </a:extLst>
              </p:cNvPr>
              <p:cNvSpPr/>
              <p:nvPr/>
            </p:nvSpPr>
            <p:spPr>
              <a:xfrm>
                <a:off x="511695" y="3484739"/>
                <a:ext cx="561362" cy="92042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101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519EF4D-867B-964C-BEFD-75BC8E55506B}"/>
                  </a:ext>
                </a:extLst>
              </p:cNvPr>
              <p:cNvSpPr/>
              <p:nvPr/>
            </p:nvSpPr>
            <p:spPr>
              <a:xfrm>
                <a:off x="3036031" y="3364845"/>
                <a:ext cx="609908" cy="104032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5B4A0B9-F0EA-BF4F-87AB-51D8CFB69C74}"/>
                  </a:ext>
                </a:extLst>
              </p:cNvPr>
              <p:cNvSpPr/>
              <p:nvPr/>
            </p:nvSpPr>
            <p:spPr>
              <a:xfrm>
                <a:off x="545199" y="2622323"/>
                <a:ext cx="585355" cy="85800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1B08994-88E0-E543-B701-37C5B8221553}"/>
                  </a:ext>
                </a:extLst>
              </p:cNvPr>
              <p:cNvSpPr/>
              <p:nvPr/>
            </p:nvSpPr>
            <p:spPr>
              <a:xfrm>
                <a:off x="3924614" y="3328475"/>
                <a:ext cx="553497" cy="105746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1F49513-DF12-E141-ACFF-4613CA4F058F}"/>
                  </a:ext>
                </a:extLst>
              </p:cNvPr>
              <p:cNvGrpSpPr/>
              <p:nvPr/>
            </p:nvGrpSpPr>
            <p:grpSpPr>
              <a:xfrm>
                <a:off x="491495" y="5388161"/>
                <a:ext cx="7974447" cy="674098"/>
                <a:chOff x="1997317" y="3229162"/>
                <a:chExt cx="5028582" cy="718565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08F07C3-DC08-7D49-81FE-21F2202E307B}"/>
                    </a:ext>
                  </a:extLst>
                </p:cNvPr>
                <p:cNvSpPr/>
                <p:nvPr/>
              </p:nvSpPr>
              <p:spPr>
                <a:xfrm>
                  <a:off x="1997317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101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397B052-3260-7C4D-8D8D-46288E66FD68}"/>
                    </a:ext>
                  </a:extLst>
                </p:cNvPr>
                <p:cNvSpPr/>
                <p:nvPr/>
              </p:nvSpPr>
              <p:spPr>
                <a:xfrm>
                  <a:off x="2720303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002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1A956F4-1A42-D04A-B124-B82D6CED28BF}"/>
                    </a:ext>
                  </a:extLst>
                </p:cNvPr>
                <p:cNvSpPr/>
                <p:nvPr/>
              </p:nvSpPr>
              <p:spPr>
                <a:xfrm>
                  <a:off x="343589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013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D4DCF00-043A-ED43-A311-8110626DE90B}"/>
                    </a:ext>
                  </a:extLst>
                </p:cNvPr>
                <p:cNvSpPr/>
                <p:nvPr/>
              </p:nvSpPr>
              <p:spPr>
                <a:xfrm>
                  <a:off x="416235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021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826B8F9-BA17-7D44-874B-8CDBAF4AE4A9}"/>
                    </a:ext>
                  </a:extLst>
                </p:cNvPr>
                <p:cNvSpPr/>
                <p:nvPr/>
              </p:nvSpPr>
              <p:spPr>
                <a:xfrm>
                  <a:off x="489372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234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EEC8874-B7FA-8748-8618-4A194EC6F23A}"/>
                    </a:ext>
                  </a:extLst>
                </p:cNvPr>
                <p:cNvSpPr/>
                <p:nvPr/>
              </p:nvSpPr>
              <p:spPr>
                <a:xfrm>
                  <a:off x="560238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345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FE4DFC63-ED10-C846-B41D-59820FFEC7D3}"/>
                    </a:ext>
                  </a:extLst>
                </p:cNvPr>
                <p:cNvSpPr/>
                <p:nvPr/>
              </p:nvSpPr>
              <p:spPr>
                <a:xfrm>
                  <a:off x="6348537" y="3229162"/>
                  <a:ext cx="677362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050</a:t>
                  </a:r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5D03E8-2049-DE4F-87BD-216B1B74C268}"/>
                </a:ext>
              </a:extLst>
            </p:cNvPr>
            <p:cNvSpPr txBox="1"/>
            <p:nvPr/>
          </p:nvSpPr>
          <p:spPr>
            <a:xfrm>
              <a:off x="500383" y="4506149"/>
              <a:ext cx="3674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IH: this array is sorted by first digit.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8C2A8B-1EC9-B149-B9E6-B69D0B826D81}"/>
                </a:ext>
              </a:extLst>
            </p:cNvPr>
            <p:cNvSpPr txBox="1"/>
            <p:nvPr/>
          </p:nvSpPr>
          <p:spPr>
            <a:xfrm>
              <a:off x="500383" y="6578542"/>
              <a:ext cx="6205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Want to show: this array is sorted by 1</a:t>
              </a:r>
              <a:r>
                <a:rPr lang="en-US" baseline="30000" dirty="0"/>
                <a:t>st</a:t>
              </a:r>
              <a:r>
                <a:rPr lang="en-US" dirty="0"/>
                <a:t> and 2</a:t>
              </a:r>
              <a:r>
                <a:rPr lang="en-US" baseline="30000" dirty="0"/>
                <a:t>nd</a:t>
              </a:r>
              <a:r>
                <a:rPr lang="en-US" dirty="0"/>
                <a:t> digits.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A372B2-2A7A-C146-8DE5-7C990C30F6AA}"/>
                </a:ext>
              </a:extLst>
            </p:cNvPr>
            <p:cNvSpPr txBox="1"/>
            <p:nvPr/>
          </p:nvSpPr>
          <p:spPr>
            <a:xfrm rot="16200000">
              <a:off x="-554078" y="5405584"/>
              <a:ext cx="1679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EXAMPLE: </a:t>
              </a:r>
              <a:r>
                <a:rPr lang="en-US" dirty="0" err="1"/>
                <a:t>i</a:t>
              </a:r>
              <a:r>
                <a:rPr lang="en-US" dirty="0"/>
                <a:t>=2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26BE94-0A94-7641-9A4D-1EC36FA29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916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r>
              <a:rPr lang="en-US" dirty="0"/>
              <a:t> is correct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71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Inductive hypothesis: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the </a:t>
            </a:r>
            <a:r>
              <a:rPr lang="en-US" dirty="0" err="1">
                <a:solidFill>
                  <a:schemeClr val="accent4"/>
                </a:solidFill>
              </a:rPr>
              <a:t>k’th</a:t>
            </a:r>
            <a:r>
              <a:rPr lang="en-US" dirty="0">
                <a:solidFill>
                  <a:schemeClr val="accent4"/>
                </a:solidFill>
              </a:rPr>
              <a:t> iteration, the array is sorted by the first k least-significant digits.</a:t>
            </a:r>
          </a:p>
          <a:p>
            <a:r>
              <a:rPr lang="en-US" dirty="0"/>
              <a:t>Base case: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“Sorted by 0 least-significant digits” means not sorted, so the IH holds for k=0.</a:t>
            </a:r>
          </a:p>
          <a:p>
            <a:r>
              <a:rPr lang="en-US" dirty="0"/>
              <a:t>Inductive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TO DO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inductive hypothesis holds for all k, so after the last iteration, the array is sorted by all the digits.  Hence, it’s sorted!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A97C4-DCE9-F345-B4B8-D257E5AFEF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700" y="4209988"/>
            <a:ext cx="534389" cy="5568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E1FC5-EE46-5946-83C7-DE31C3C0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6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1491-95BF-274C-BB01-DCAEE2F2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running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C908B-4AD6-244F-96C4-691D732F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678761"/>
          </a:xfrm>
        </p:spPr>
        <p:txBody>
          <a:bodyPr>
            <a:normAutofit/>
          </a:bodyPr>
          <a:lstStyle/>
          <a:p>
            <a:r>
              <a:rPr lang="en-US" dirty="0"/>
              <a:t>Suppose we are sorting n d-digit numbers (in base 10).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many iterations are there?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long does each iteration take?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total running time?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5DD5B8-8C93-A740-B4DB-D7BC4E343E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148" y="4629044"/>
            <a:ext cx="3023685" cy="10732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F75B5-301C-C44F-86DD-6238946D8510}"/>
              </a:ext>
            </a:extLst>
          </p:cNvPr>
          <p:cNvSpPr txBox="1"/>
          <p:nvPr/>
        </p:nvSpPr>
        <p:spPr>
          <a:xfrm>
            <a:off x="6220191" y="5643551"/>
            <a:ext cx="292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Think-Share Terrapins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59237F-E701-4649-B3D9-C98BCAB6373D}"/>
              </a:ext>
            </a:extLst>
          </p:cNvPr>
          <p:cNvGrpSpPr/>
          <p:nvPr/>
        </p:nvGrpSpPr>
        <p:grpSpPr>
          <a:xfrm>
            <a:off x="1230832" y="2619894"/>
            <a:ext cx="6903053" cy="598590"/>
            <a:chOff x="1997317" y="3229162"/>
            <a:chExt cx="5040183" cy="7185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160ED4-8E98-ED4B-B7CF-14C05975D65C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021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C3DDD7-C360-0943-B55A-6B3B955ECC33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4F229E-528E-1E49-B97C-2F270EACED1E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013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67FB79-5466-D84D-815C-76E93C66F2EF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101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B0F37A-9E3B-EE45-8AF7-25975CE3CDF0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050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86B45E-AAAB-3848-AED7-E4291D7962C9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234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B723E0-D7DA-7242-AA15-508B84092315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001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6CB270A-99E1-3642-AFC1-5847C52E5FDB}"/>
              </a:ext>
            </a:extLst>
          </p:cNvPr>
          <p:cNvSpPr txBox="1"/>
          <p:nvPr/>
        </p:nvSpPr>
        <p:spPr>
          <a:xfrm>
            <a:off x="409903" y="2250562"/>
            <a:ext cx="327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e.g., n=7, d=3: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7FB429-EDB0-F542-94D7-15EB1424AD72}"/>
              </a:ext>
            </a:extLst>
          </p:cNvPr>
          <p:cNvSpPr txBox="1"/>
          <p:nvPr/>
        </p:nvSpPr>
        <p:spPr>
          <a:xfrm>
            <a:off x="6749277" y="672039"/>
            <a:ext cx="2394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for </a:t>
            </a:r>
            <a:r>
              <a:rPr lang="en-US" dirty="0" err="1">
                <a:solidFill>
                  <a:schemeClr val="accent4"/>
                </a:solidFill>
              </a:rPr>
              <a:t>RadixSorting</a:t>
            </a:r>
            <a:r>
              <a:rPr lang="en-US" dirty="0">
                <a:solidFill>
                  <a:schemeClr val="accent4"/>
                </a:solidFill>
              </a:rPr>
              <a:t> numbers base-10.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A0D1A37-AF31-6F4A-B6C4-122C5F18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1491-95BF-274C-BB01-DCAEE2F2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running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C908B-4AD6-244F-96C4-691D732F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316568" cy="5678761"/>
          </a:xfrm>
        </p:spPr>
        <p:txBody>
          <a:bodyPr>
            <a:normAutofit/>
          </a:bodyPr>
          <a:lstStyle/>
          <a:p>
            <a:r>
              <a:rPr lang="en-US" dirty="0"/>
              <a:t>Suppose we are sorting n d-digit numbers (in base 10).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many iterations are there?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 iterations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long does each iteration take?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Time to initialize 10 buckets, plus time to put n numbers in 10 buckets.  O(n).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total running time?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O(</a:t>
            </a:r>
            <a:r>
              <a:rPr lang="en-US" dirty="0" err="1">
                <a:solidFill>
                  <a:schemeClr val="accent4"/>
                </a:solidFill>
              </a:rPr>
              <a:t>nd</a:t>
            </a:r>
            <a:r>
              <a:rPr lang="en-US" dirty="0">
                <a:solidFill>
                  <a:schemeClr val="accent4"/>
                </a:solidFill>
              </a:rPr>
              <a:t>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5DD5B8-8C93-A740-B4DB-D7BC4E343E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148" y="5238645"/>
            <a:ext cx="3023685" cy="10732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F75B5-301C-C44F-86DD-6238946D8510}"/>
              </a:ext>
            </a:extLst>
          </p:cNvPr>
          <p:cNvSpPr txBox="1"/>
          <p:nvPr/>
        </p:nvSpPr>
        <p:spPr>
          <a:xfrm>
            <a:off x="6220191" y="6253152"/>
            <a:ext cx="292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Think-Share </a:t>
            </a:r>
            <a:r>
              <a:rPr lang="en-US" dirty="0"/>
              <a:t>Terrapins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59237F-E701-4649-B3D9-C98BCAB6373D}"/>
              </a:ext>
            </a:extLst>
          </p:cNvPr>
          <p:cNvGrpSpPr/>
          <p:nvPr/>
        </p:nvGrpSpPr>
        <p:grpSpPr>
          <a:xfrm>
            <a:off x="1230832" y="2619894"/>
            <a:ext cx="6903053" cy="598590"/>
            <a:chOff x="1997317" y="3229162"/>
            <a:chExt cx="5040183" cy="7185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160ED4-8E98-ED4B-B7CF-14C05975D65C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021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C3DDD7-C360-0943-B55A-6B3B955ECC33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4F229E-528E-1E49-B97C-2F270EACED1E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013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67FB79-5466-D84D-815C-76E93C66F2EF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101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B0F37A-9E3B-EE45-8AF7-25975CE3CDF0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050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86B45E-AAAB-3848-AED7-E4291D7962C9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234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B723E0-D7DA-7242-AA15-508B84092315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001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6CB270A-99E1-3642-AFC1-5847C52E5FDB}"/>
              </a:ext>
            </a:extLst>
          </p:cNvPr>
          <p:cNvSpPr txBox="1"/>
          <p:nvPr/>
        </p:nvSpPr>
        <p:spPr>
          <a:xfrm>
            <a:off x="409903" y="2250562"/>
            <a:ext cx="327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e.g., n=7, d=3: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8E4F98-F9B4-5849-98B9-ABB20E7CCB9F}"/>
              </a:ext>
            </a:extLst>
          </p:cNvPr>
          <p:cNvSpPr txBox="1"/>
          <p:nvPr/>
        </p:nvSpPr>
        <p:spPr>
          <a:xfrm>
            <a:off x="6749277" y="672039"/>
            <a:ext cx="2394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for </a:t>
            </a:r>
            <a:r>
              <a:rPr lang="en-US" dirty="0" err="1">
                <a:solidFill>
                  <a:schemeClr val="accent4"/>
                </a:solidFill>
              </a:rPr>
              <a:t>RadixSorting</a:t>
            </a:r>
            <a:r>
              <a:rPr lang="en-US" dirty="0">
                <a:solidFill>
                  <a:schemeClr val="accent4"/>
                </a:solidFill>
              </a:rPr>
              <a:t> numbers base-10.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F7D7F7D-2078-9548-8A3D-70555478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0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882F0-FD29-0045-A9B9-C30079E7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doesn’t seem so great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C3CB40-8BD6-D942-AA91-DB826A4309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51535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sort n integers, each of which is in {1,2,…,n}…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 =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charset="0"/>
                      </a:rPr>
                      <m:t>+1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For example: </a:t>
                </a:r>
              </a:p>
              <a:p>
                <a:pPr lvl="2"/>
                <a:r>
                  <a:rPr lang="en-US" dirty="0">
                    <a:solidFill>
                      <a:schemeClr val="accent4"/>
                    </a:solidFill>
                  </a:rPr>
                  <a:t>n = 1234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1234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+1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More explanation on next (skipped) slide.</a:t>
                </a:r>
              </a:p>
              <a:p>
                <a:r>
                  <a:rPr lang="en-US" dirty="0"/>
                  <a:t>Time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Same as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MergeSort</a:t>
                </a:r>
                <a:r>
                  <a:rPr lang="en-US" dirty="0">
                    <a:solidFill>
                      <a:schemeClr val="accent4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C3CB40-8BD6-D942-AA91-DB826A4309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515350" cy="4351338"/>
              </a:xfrm>
              <a:blipFill>
                <a:blip r:embed="rId2"/>
                <a:stretch>
                  <a:fillRect l="-1341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A100A05-E553-1841-901B-2C93C5D0A0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780" y="4968657"/>
            <a:ext cx="1326776" cy="16370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1D9D9-9F89-3B47-9F6D-3B2CF26C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3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ED9F91C-48C0-014D-A0E2-94E861C2FE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36988" y="-135446"/>
                <a:ext cx="7886700" cy="1325563"/>
              </a:xfrm>
            </p:spPr>
            <p:txBody>
              <a:bodyPr/>
              <a:lstStyle/>
              <a:p>
                <a:r>
                  <a:rPr lang="en-US" dirty="0"/>
                  <a:t>Aside: why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 dirty="0">
                        <a:latin typeface="Cambria Math" charset="0"/>
                      </a:rPr>
                      <m:t>+1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ED9F91C-48C0-014D-A0E2-94E861C2FE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6988" y="-135446"/>
                <a:ext cx="7886700" cy="1325563"/>
              </a:xfrm>
              <a:blipFill>
                <a:blip r:embed="rId2"/>
                <a:stretch>
                  <a:fillRect l="-3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3F71BE-E6B1-874C-A02E-E3909454B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866" y="1189958"/>
                <a:ext cx="8641474" cy="579416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When we write a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base 10, that means: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⋅10+⋯+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∈{0,1,…,9}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≠0.</m:t>
                    </m:r>
                  </m:oMath>
                </a14:m>
                <a:r>
                  <a:rPr lang="en-US" sz="2400" dirty="0"/>
                  <a:t>  Then we have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+1 −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b="0" dirty="0"/>
              </a:p>
              <a:p>
                <a:r>
                  <a:rPr lang="en-US" sz="2400" b="0" dirty="0"/>
                  <a:t>On the other hand, we also have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+1 −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e>
                        </m:func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+1≤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3F71BE-E6B1-874C-A02E-E3909454B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866" y="1189958"/>
                <a:ext cx="8641474" cy="5794165"/>
              </a:xfrm>
              <a:blipFill>
                <a:blip r:embed="rId3"/>
                <a:stretch>
                  <a:fillRect l="-880" t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59C62AA-A836-FA4A-9174-D547C15ECE8B}"/>
              </a:ext>
            </a:extLst>
          </p:cNvPr>
          <p:cNvSpPr txBox="1"/>
          <p:nvPr/>
        </p:nvSpPr>
        <p:spPr>
          <a:xfrm>
            <a:off x="8040413" y="189185"/>
            <a:ext cx="93016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6B832-1D5E-7644-84AE-9BBED8FD8061}"/>
              </a:ext>
            </a:extLst>
          </p:cNvPr>
          <p:cNvSpPr txBox="1"/>
          <p:nvPr/>
        </p:nvSpPr>
        <p:spPr>
          <a:xfrm>
            <a:off x="5218381" y="2562825"/>
            <a:ext cx="266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6769"/>
                </a:solidFill>
              </a:rPr>
              <a:t>Since x is bigger than just the last term in that sum!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5AE675-498C-C34B-9597-F6CC1C6F1C27}"/>
              </a:ext>
            </a:extLst>
          </p:cNvPr>
          <p:cNvCxnSpPr/>
          <p:nvPr/>
        </p:nvCxnSpPr>
        <p:spPr>
          <a:xfrm flipH="1">
            <a:off x="2790492" y="2956958"/>
            <a:ext cx="2427889" cy="0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F0A6E5-CFE9-B34C-A2C6-65E348413FAB}"/>
                  </a:ext>
                </a:extLst>
              </p:cNvPr>
              <p:cNvSpPr txBox="1"/>
              <p:nvPr/>
            </p:nvSpPr>
            <p:spPr>
              <a:xfrm>
                <a:off x="6056472" y="4430690"/>
                <a:ext cx="3150477" cy="928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DE6769"/>
                    </a:solidFill>
                  </a:rPr>
                  <a:t>Since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+1)⋅</m:t>
                    </m:r>
                    <m:sSup>
                      <m:sSupPr>
                        <m:ctrlP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DE6769"/>
                    </a:solidFill>
                  </a:rPr>
                  <a:t>  then the </a:t>
                </a:r>
                <a:r>
                  <a:rPr lang="en-US" dirty="0" err="1">
                    <a:solidFill>
                      <a:srgbClr val="DE6769"/>
                    </a:solidFill>
                  </a:rPr>
                  <a:t>d’th</a:t>
                </a:r>
                <a:r>
                  <a:rPr lang="en-US" dirty="0">
                    <a:solidFill>
                      <a:srgbClr val="DE6769"/>
                    </a:solidFill>
                  </a:rPr>
                  <a:t> digit would have been </a:t>
                </a:r>
                <a:r>
                  <a:rPr lang="en-US" dirty="0" err="1">
                    <a:solidFill>
                      <a:srgbClr val="DE6769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DE6769"/>
                    </a:solidFill>
                  </a:rPr>
                  <a:t>d</a:t>
                </a:r>
                <a:r>
                  <a:rPr lang="en-US" baseline="-25000" dirty="0">
                    <a:solidFill>
                      <a:srgbClr val="DE6769"/>
                    </a:solidFill>
                  </a:rPr>
                  <a:t> </a:t>
                </a:r>
                <a:r>
                  <a:rPr lang="en-US" dirty="0">
                    <a:solidFill>
                      <a:srgbClr val="DE6769"/>
                    </a:solidFill>
                  </a:rPr>
                  <a:t>+1 instead of </a:t>
                </a:r>
                <a:r>
                  <a:rPr lang="en-US" dirty="0" err="1">
                    <a:solidFill>
                      <a:srgbClr val="DE6769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DE6769"/>
                    </a:solidFill>
                  </a:rPr>
                  <a:t>d</a:t>
                </a:r>
                <a:endParaRPr lang="en-US" dirty="0">
                  <a:solidFill>
                    <a:srgbClr val="DE6769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F0A6E5-CFE9-B34C-A2C6-65E348413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472" y="4430690"/>
                <a:ext cx="3150477" cy="928267"/>
              </a:xfrm>
              <a:prstGeom prst="rect">
                <a:avLst/>
              </a:prstGeom>
              <a:blipFill>
                <a:blip r:embed="rId4"/>
                <a:stretch>
                  <a:fillRect l="-1606" t="-2703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03222D-FC72-054C-81C8-59E7DCCCFBF5}"/>
              </a:ext>
            </a:extLst>
          </p:cNvPr>
          <p:cNvCxnSpPr>
            <a:cxnSpLocks/>
          </p:cNvCxnSpPr>
          <p:nvPr/>
        </p:nvCxnSpPr>
        <p:spPr>
          <a:xfrm flipH="1">
            <a:off x="3373822" y="4653169"/>
            <a:ext cx="2682650" cy="128202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55C2422-BDAD-5F48-A040-920B5F6B1A48}"/>
              </a:ext>
            </a:extLst>
          </p:cNvPr>
          <p:cNvSpPr txBox="1"/>
          <p:nvPr/>
        </p:nvSpPr>
        <p:spPr>
          <a:xfrm>
            <a:off x="5251883" y="3271301"/>
            <a:ext cx="386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(take logs of both sides and rearrange)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62A402-5AA2-0B4F-88DA-FA1CE736F2C7}"/>
              </a:ext>
            </a:extLst>
          </p:cNvPr>
          <p:cNvCxnSpPr/>
          <p:nvPr/>
        </p:nvCxnSpPr>
        <p:spPr>
          <a:xfrm flipH="1" flipV="1">
            <a:off x="4414340" y="3323444"/>
            <a:ext cx="804041" cy="13252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B4CFC47-62B4-484B-A375-A3464446DE8E}"/>
                  </a:ext>
                </a:extLst>
              </p:cNvPr>
              <p:cNvSpPr/>
              <p:nvPr/>
            </p:nvSpPr>
            <p:spPr>
              <a:xfrm>
                <a:off x="5488398" y="5776607"/>
                <a:ext cx="33947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func>
                    <m:r>
                      <a:rPr lang="en-US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&lt;10 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B4CFC47-62B4-484B-A375-A3464446D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398" y="5776607"/>
                <a:ext cx="3394775" cy="369332"/>
              </a:xfrm>
              <a:prstGeom prst="rect">
                <a:avLst/>
              </a:prstGeom>
              <a:blipFill>
                <a:blip r:embed="rId5"/>
                <a:stretch>
                  <a:fillRect l="-74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8661D59E-3A9F-844C-9803-1721BDDB3AD9}"/>
              </a:ext>
            </a:extLst>
          </p:cNvPr>
          <p:cNvSpPr/>
          <p:nvPr/>
        </p:nvSpPr>
        <p:spPr>
          <a:xfrm>
            <a:off x="5579674" y="6197262"/>
            <a:ext cx="2052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Since d is an integer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EA84267-1E30-B64D-98BB-85F10CBB688E}"/>
              </a:ext>
            </a:extLst>
          </p:cNvPr>
          <p:cNvCxnSpPr>
            <a:cxnSpLocks/>
          </p:cNvCxnSpPr>
          <p:nvPr/>
        </p:nvCxnSpPr>
        <p:spPr>
          <a:xfrm flipH="1" flipV="1">
            <a:off x="2569779" y="5454390"/>
            <a:ext cx="2918619" cy="506883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817C0B5-906A-A347-989C-ABB6888C3550}"/>
              </a:ext>
            </a:extLst>
          </p:cNvPr>
          <p:cNvCxnSpPr>
            <a:cxnSpLocks/>
          </p:cNvCxnSpPr>
          <p:nvPr/>
        </p:nvCxnSpPr>
        <p:spPr>
          <a:xfrm flipH="1" flipV="1">
            <a:off x="3203455" y="5793907"/>
            <a:ext cx="2376220" cy="53669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1123D8A-295B-F846-90A6-8C378014E64A}"/>
                  </a:ext>
                </a:extLst>
              </p:cNvPr>
              <p:cNvSpPr/>
              <p:nvPr/>
            </p:nvSpPr>
            <p:spPr>
              <a:xfrm>
                <a:off x="5251883" y="3675567"/>
                <a:ext cx="29138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&gt; 0</m:t>
                        </m:r>
                      </m:e>
                    </m:func>
                    <m:r>
                      <a:rPr lang="en-US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1123D8A-295B-F846-90A6-8C378014E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883" y="3675567"/>
                <a:ext cx="2913875" cy="369332"/>
              </a:xfrm>
              <a:prstGeom prst="rect">
                <a:avLst/>
              </a:prstGeom>
              <a:blipFill>
                <a:blip r:embed="rId6"/>
                <a:stretch>
                  <a:fillRect l="-870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BE8502E-A22F-F14F-AFA5-78C2120A0FAD}"/>
              </a:ext>
            </a:extLst>
          </p:cNvPr>
          <p:cNvCxnSpPr>
            <a:cxnSpLocks/>
          </p:cNvCxnSpPr>
          <p:nvPr/>
        </p:nvCxnSpPr>
        <p:spPr>
          <a:xfrm flipH="1" flipV="1">
            <a:off x="3026979" y="3640633"/>
            <a:ext cx="2191403" cy="19304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62A38230-0078-4D43-89DC-0545DD222350}"/>
              </a:ext>
            </a:extLst>
          </p:cNvPr>
          <p:cNvSpPr/>
          <p:nvPr/>
        </p:nvSpPr>
        <p:spPr>
          <a:xfrm>
            <a:off x="5255492" y="4063506"/>
            <a:ext cx="2052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Since d is an integer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9E9598-8C16-4647-8FF4-14AF08D64B46}"/>
              </a:ext>
            </a:extLst>
          </p:cNvPr>
          <p:cNvCxnSpPr>
            <a:cxnSpLocks/>
          </p:cNvCxnSpPr>
          <p:nvPr/>
        </p:nvCxnSpPr>
        <p:spPr>
          <a:xfrm flipH="1" flipV="1">
            <a:off x="3203455" y="3991530"/>
            <a:ext cx="2014927" cy="23506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75DC351-87B6-6745-AB78-DC15CA1D8A52}"/>
              </a:ext>
            </a:extLst>
          </p:cNvPr>
          <p:cNvSpPr txBox="1"/>
          <p:nvPr/>
        </p:nvSpPr>
        <p:spPr>
          <a:xfrm>
            <a:off x="5306014" y="5377504"/>
            <a:ext cx="386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(take logs of both sides and rearrange)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46A8673-3AC0-C441-B35C-5CA89853215A}"/>
              </a:ext>
            </a:extLst>
          </p:cNvPr>
          <p:cNvCxnSpPr>
            <a:cxnSpLocks/>
          </p:cNvCxnSpPr>
          <p:nvPr/>
        </p:nvCxnSpPr>
        <p:spPr>
          <a:xfrm flipH="1" flipV="1">
            <a:off x="4894384" y="5189881"/>
            <a:ext cx="442171" cy="37228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329D5-785F-8446-87D8-6D0A7A3C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947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BC05D-BB01-5649-AF82-3610EB023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357C-C9E6-E04C-A697-5CC7EF853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RadixSort base 10 doesn’t seem to be such a good idea…</a:t>
            </a:r>
          </a:p>
          <a:p>
            <a:r>
              <a:rPr lang="en-US" dirty="0"/>
              <a:t>But what if we change the base? (Let’s say base r)</a:t>
            </a:r>
          </a:p>
          <a:p>
            <a:r>
              <a:rPr lang="en-US" dirty="0"/>
              <a:t>We will see there’s a trade-off: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Bigger r means more buckets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Bigger r means fewer digits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56E54-862D-D346-A777-4053A82B0B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918" y="4934858"/>
            <a:ext cx="2978446" cy="16765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98EEF-D166-E141-B0A3-59B59258C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3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4675"/>
          </a:xfrm>
        </p:spPr>
        <p:txBody>
          <a:bodyPr/>
          <a:lstStyle/>
          <a:p>
            <a:r>
              <a:rPr lang="en-US" dirty="0"/>
              <a:t>Example: base 100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2506" y="1690689"/>
            <a:ext cx="7992844" cy="674098"/>
            <a:chOff x="1997317" y="3229162"/>
            <a:chExt cx="5040183" cy="718565"/>
          </a:xfrm>
        </p:grpSpPr>
        <p:sp>
          <p:nvSpPr>
            <p:cNvPr id="5" name="Rectangle 4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234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44524" y="1260578"/>
            <a:ext cx="29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Original array: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B77E49-0848-3143-AD9F-FA26EF29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335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4675"/>
          </a:xfrm>
        </p:spPr>
        <p:txBody>
          <a:bodyPr/>
          <a:lstStyle/>
          <a:p>
            <a:r>
              <a:rPr lang="en-US" dirty="0"/>
              <a:t>Example: base 100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2506" y="1690689"/>
            <a:ext cx="7992844" cy="674098"/>
            <a:chOff x="1997317" y="3229162"/>
            <a:chExt cx="5040183" cy="718565"/>
          </a:xfrm>
        </p:grpSpPr>
        <p:sp>
          <p:nvSpPr>
            <p:cNvPr id="5" name="Rectangle 4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44524" y="1260578"/>
            <a:ext cx="29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Original array: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59A10C7-530C-1946-85C2-D92247D076A7}"/>
              </a:ext>
            </a:extLst>
          </p:cNvPr>
          <p:cNvGrpSpPr/>
          <p:nvPr/>
        </p:nvGrpSpPr>
        <p:grpSpPr>
          <a:xfrm>
            <a:off x="52963" y="2613787"/>
            <a:ext cx="8857619" cy="2123404"/>
            <a:chOff x="52963" y="2613787"/>
            <a:chExt cx="8857619" cy="2123404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64D14E9-D555-E84F-84DC-FE5BB2B46ACA}"/>
                </a:ext>
              </a:extLst>
            </p:cNvPr>
            <p:cNvGrpSpPr/>
            <p:nvPr/>
          </p:nvGrpSpPr>
          <p:grpSpPr>
            <a:xfrm>
              <a:off x="717494" y="3026980"/>
              <a:ext cx="525615" cy="1275824"/>
              <a:chOff x="628650" y="3152633"/>
              <a:chExt cx="889379" cy="2115403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F5D2D9F9-BC01-474A-9572-52314628D71B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CB0B91EC-52C8-8F4A-8183-625F7225934C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BCEFE5C-4884-F64F-911B-6F2451998AD0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52EEB28-73CB-8348-A17C-490238046849}"/>
                </a:ext>
              </a:extLst>
            </p:cNvPr>
            <p:cNvGrpSpPr/>
            <p:nvPr/>
          </p:nvGrpSpPr>
          <p:grpSpPr>
            <a:xfrm>
              <a:off x="1496001" y="3041563"/>
              <a:ext cx="525615" cy="1275824"/>
              <a:chOff x="628650" y="3152633"/>
              <a:chExt cx="889379" cy="2115403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999B9CE-B87D-764F-8991-85C2C8D83363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2BBAF75-D23D-AB4A-81D6-07E132E1951E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C4A78846-B408-6D43-AADD-A563624E2125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7E82D09-FDF0-5147-8A29-55EC54B71636}"/>
                </a:ext>
              </a:extLst>
            </p:cNvPr>
            <p:cNvGrpSpPr/>
            <p:nvPr/>
          </p:nvGrpSpPr>
          <p:grpSpPr>
            <a:xfrm>
              <a:off x="2284423" y="3041563"/>
              <a:ext cx="525615" cy="1275824"/>
              <a:chOff x="628650" y="3152633"/>
              <a:chExt cx="889379" cy="2115403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522E59A-6B89-8C4D-AB57-A043E19CBC89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D65A8C2-6319-044C-9E20-F3D917B4175B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DA6CD34-C33B-6F48-BE05-5E58D20A0935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AFDD25A5-A526-1148-BA5A-5DB88CF0B03D}"/>
                </a:ext>
              </a:extLst>
            </p:cNvPr>
            <p:cNvGrpSpPr/>
            <p:nvPr/>
          </p:nvGrpSpPr>
          <p:grpSpPr>
            <a:xfrm>
              <a:off x="3796255" y="3009283"/>
              <a:ext cx="525615" cy="1275824"/>
              <a:chOff x="628650" y="3152633"/>
              <a:chExt cx="889379" cy="2115403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F0C5A536-1ED3-1D41-B451-4B0BF27DAFCA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D53F02EB-679E-CB40-9EA0-C041C4CDF43D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3706BDFC-EF91-2147-82C4-68F9D0129EAE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24F0D82-A2AF-B044-AE9D-C17F56C15075}"/>
                </a:ext>
              </a:extLst>
            </p:cNvPr>
            <p:cNvGrpSpPr/>
            <p:nvPr/>
          </p:nvGrpSpPr>
          <p:grpSpPr>
            <a:xfrm>
              <a:off x="7567989" y="3041563"/>
              <a:ext cx="525615" cy="1275824"/>
              <a:chOff x="628650" y="3152633"/>
              <a:chExt cx="889379" cy="2115403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7C511D04-1D2E-1546-8867-84D5476F1989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57D9A4AE-84C2-7846-AC09-2F6561F226E9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6D15C3B-0895-324A-8085-D4AC0A3EA1D8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65072D3-ADA0-264C-A086-6E0FF436FF71}"/>
                </a:ext>
              </a:extLst>
            </p:cNvPr>
            <p:cNvGrpSpPr/>
            <p:nvPr/>
          </p:nvGrpSpPr>
          <p:grpSpPr>
            <a:xfrm>
              <a:off x="8346496" y="3041563"/>
              <a:ext cx="525615" cy="1275824"/>
              <a:chOff x="628650" y="3152633"/>
              <a:chExt cx="889379" cy="2115403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BEE1A6C4-B50E-9645-AA09-E0AC33552B6A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69B29F9-6CE4-7B42-84C0-D84F1D0312AA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F5460357-7AEE-C042-A8EF-27D26FD82B0F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0DFB31C-EAB0-CC4C-8102-61B3B63BF060}"/>
                </a:ext>
              </a:extLst>
            </p:cNvPr>
            <p:cNvSpPr txBox="1"/>
            <p:nvPr/>
          </p:nvSpPr>
          <p:spPr>
            <a:xfrm>
              <a:off x="776131" y="4317387"/>
              <a:ext cx="77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0176F9D-F1A3-6146-8868-AC98513AA895}"/>
                </a:ext>
              </a:extLst>
            </p:cNvPr>
            <p:cNvSpPr txBox="1"/>
            <p:nvPr/>
          </p:nvSpPr>
          <p:spPr>
            <a:xfrm>
              <a:off x="1530277" y="4331969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01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C2F934E-BCFA-8D4C-B805-068D9B9E580B}"/>
                </a:ext>
              </a:extLst>
            </p:cNvPr>
            <p:cNvSpPr txBox="1"/>
            <p:nvPr/>
          </p:nvSpPr>
          <p:spPr>
            <a:xfrm>
              <a:off x="2328613" y="4336329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12EDE1D-B336-1243-8B3F-ADBD22D07FA1}"/>
                </a:ext>
              </a:extLst>
            </p:cNvPr>
            <p:cNvSpPr txBox="1"/>
            <p:nvPr/>
          </p:nvSpPr>
          <p:spPr>
            <a:xfrm>
              <a:off x="3882772" y="4317387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34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6570744-0B8B-1F4B-9C83-51C7B9F99B4D}"/>
                </a:ext>
              </a:extLst>
            </p:cNvPr>
            <p:cNvSpPr txBox="1"/>
            <p:nvPr/>
          </p:nvSpPr>
          <p:spPr>
            <a:xfrm>
              <a:off x="8429157" y="4331969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99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7B939D3-787E-0F4B-83A5-AB65D46B4F8B}"/>
                </a:ext>
              </a:extLst>
            </p:cNvPr>
            <p:cNvSpPr txBox="1"/>
            <p:nvPr/>
          </p:nvSpPr>
          <p:spPr>
            <a:xfrm>
              <a:off x="7630821" y="4336329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98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012F001-E7AE-7042-B165-FEA986D1972E}"/>
                </a:ext>
              </a:extLst>
            </p:cNvPr>
            <p:cNvGrpSpPr/>
            <p:nvPr/>
          </p:nvGrpSpPr>
          <p:grpSpPr>
            <a:xfrm>
              <a:off x="5403748" y="3056145"/>
              <a:ext cx="525615" cy="1275824"/>
              <a:chOff x="628650" y="3152633"/>
              <a:chExt cx="889379" cy="2115403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2D14D93E-1EC2-214B-81D9-7C0394E1194E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3705D75E-FFDD-3C4D-8498-9C42DD0949C3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44D105D2-F259-A94A-B42E-14EF45E53E89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E943E98-90F5-1948-9B6C-E7D1E40F501C}"/>
                </a:ext>
              </a:extLst>
            </p:cNvPr>
            <p:cNvSpPr txBox="1"/>
            <p:nvPr/>
          </p:nvSpPr>
          <p:spPr>
            <a:xfrm>
              <a:off x="5457852" y="4367859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9A4EB8E-9CCA-5147-8E66-40F7F8B3658A}"/>
                </a:ext>
              </a:extLst>
            </p:cNvPr>
            <p:cNvSpPr txBox="1"/>
            <p:nvPr/>
          </p:nvSpPr>
          <p:spPr>
            <a:xfrm>
              <a:off x="52963" y="2613787"/>
              <a:ext cx="1396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 buckets: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B51F79A-2CB0-0748-BCF3-2421C09F195D}"/>
                </a:ext>
              </a:extLst>
            </p:cNvPr>
            <p:cNvSpPr txBox="1"/>
            <p:nvPr/>
          </p:nvSpPr>
          <p:spPr>
            <a:xfrm>
              <a:off x="6439034" y="3139543"/>
              <a:ext cx="9811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…</a:t>
              </a:r>
              <a:endParaRPr lang="en-US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42C2AD7-2E46-ED4C-8104-E56CF01AA067}"/>
                </a:ext>
              </a:extLst>
            </p:cNvPr>
            <p:cNvSpPr txBox="1"/>
            <p:nvPr/>
          </p:nvSpPr>
          <p:spPr>
            <a:xfrm>
              <a:off x="4609796" y="3105970"/>
              <a:ext cx="9811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…</a:t>
              </a:r>
              <a:endParaRPr lang="en-US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44F606B-3408-8A45-8F69-02CD9522003F}"/>
                </a:ext>
              </a:extLst>
            </p:cNvPr>
            <p:cNvSpPr txBox="1"/>
            <p:nvPr/>
          </p:nvSpPr>
          <p:spPr>
            <a:xfrm>
              <a:off x="3047711" y="3093194"/>
              <a:ext cx="9811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…</a:t>
              </a:r>
              <a:endParaRPr lang="en-US" dirty="0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2C517E1-974F-CA46-93C9-9F6693ADB991}"/>
              </a:ext>
            </a:extLst>
          </p:cNvPr>
          <p:cNvGrpSpPr/>
          <p:nvPr/>
        </p:nvGrpSpPr>
        <p:grpSpPr>
          <a:xfrm>
            <a:off x="522506" y="5329188"/>
            <a:ext cx="7992844" cy="674098"/>
            <a:chOff x="1997317" y="3229162"/>
            <a:chExt cx="5040183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8153C4D-AFFC-814E-9502-11920D0BC351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A96FEF9-3BBB-0E45-A1FC-461FBCDBF529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7536B59-3E16-BF41-94D0-3FB73B07E6AC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7D7FD7F-BAD8-7643-8308-D9C7379D1A03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F0BE324-0AD7-2A42-B763-AB3A7B0DBF4B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8F60D6B-FD61-6848-9BF2-586459FEC9C3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62464A6-7B99-654A-BFCD-8F0CDFE331F7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91CCEE84-052D-4C42-9C02-0DB94E4ECBE1}"/>
              </a:ext>
            </a:extLst>
          </p:cNvPr>
          <p:cNvSpPr/>
          <p:nvPr/>
        </p:nvSpPr>
        <p:spPr>
          <a:xfrm>
            <a:off x="1419904" y="3872695"/>
            <a:ext cx="606646" cy="412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0101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7CEAA83-47B0-5B45-B2F4-6AA2E7515C66}"/>
              </a:ext>
            </a:extLst>
          </p:cNvPr>
          <p:cNvSpPr/>
          <p:nvPr/>
        </p:nvSpPr>
        <p:spPr>
          <a:xfrm>
            <a:off x="1460420" y="3408139"/>
            <a:ext cx="606646" cy="412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0001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4D9F8D7-F8D6-FF40-8632-DAD01E81B1FB}"/>
              </a:ext>
            </a:extLst>
          </p:cNvPr>
          <p:cNvSpPr/>
          <p:nvPr/>
        </p:nvSpPr>
        <p:spPr>
          <a:xfrm>
            <a:off x="5355917" y="3877991"/>
            <a:ext cx="606646" cy="412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0050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A23F3F9-46F6-074C-A509-1D2E55BDED28}"/>
              </a:ext>
            </a:extLst>
          </p:cNvPr>
          <p:cNvSpPr/>
          <p:nvPr/>
        </p:nvSpPr>
        <p:spPr>
          <a:xfrm>
            <a:off x="3769839" y="3820551"/>
            <a:ext cx="606646" cy="412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0234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9667C26-4DF6-7448-A8BD-5655208F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6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1" animBg="1"/>
          <p:bldP spid="101" grpId="1" animBg="1"/>
          <p:bldP spid="102" grpId="0" animBg="1"/>
          <p:bldP spid="10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1" animBg="1"/>
          <p:bldP spid="101" grpId="1" animBg="1"/>
          <p:bldP spid="102" grpId="0" animBg="1"/>
          <p:bldP spid="106" grpId="0" animBg="1"/>
        </p:bldLst>
      </p:timing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4675"/>
          </a:xfrm>
        </p:spPr>
        <p:txBody>
          <a:bodyPr/>
          <a:lstStyle/>
          <a:p>
            <a:r>
              <a:rPr lang="en-US" dirty="0"/>
              <a:t>Example: base 100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64D14E9-D555-E84F-84DC-FE5BB2B46ACA}"/>
              </a:ext>
            </a:extLst>
          </p:cNvPr>
          <p:cNvGrpSpPr/>
          <p:nvPr/>
        </p:nvGrpSpPr>
        <p:grpSpPr>
          <a:xfrm>
            <a:off x="717494" y="3641343"/>
            <a:ext cx="525615" cy="1275824"/>
            <a:chOff x="628650" y="3152633"/>
            <a:chExt cx="889379" cy="2115403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5D2D9F9-BC01-474A-9572-52314628D71B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B0B91EC-52C8-8F4A-8183-625F7225934C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BCEFE5C-4884-F64F-911B-6F2451998AD0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52EEB28-73CB-8348-A17C-490238046849}"/>
              </a:ext>
            </a:extLst>
          </p:cNvPr>
          <p:cNvGrpSpPr/>
          <p:nvPr/>
        </p:nvGrpSpPr>
        <p:grpSpPr>
          <a:xfrm>
            <a:off x="1496001" y="3655926"/>
            <a:ext cx="525615" cy="1275824"/>
            <a:chOff x="628650" y="3152633"/>
            <a:chExt cx="889379" cy="2115403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999B9CE-B87D-764F-8991-85C2C8D83363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BBAF75-D23D-AB4A-81D6-07E132E1951E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4A78846-B408-6D43-AADD-A563624E2125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7E82D09-FDF0-5147-8A29-55EC54B71636}"/>
              </a:ext>
            </a:extLst>
          </p:cNvPr>
          <p:cNvGrpSpPr/>
          <p:nvPr/>
        </p:nvGrpSpPr>
        <p:grpSpPr>
          <a:xfrm>
            <a:off x="2284423" y="3655926"/>
            <a:ext cx="525615" cy="1275824"/>
            <a:chOff x="628650" y="3152633"/>
            <a:chExt cx="889379" cy="2115403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522E59A-6B89-8C4D-AB57-A043E19CBC89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D65A8C2-6319-044C-9E20-F3D917B4175B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DA6CD34-C33B-6F48-BE05-5E58D20A0935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FDD25A5-A526-1148-BA5A-5DB88CF0B03D}"/>
              </a:ext>
            </a:extLst>
          </p:cNvPr>
          <p:cNvGrpSpPr/>
          <p:nvPr/>
        </p:nvGrpSpPr>
        <p:grpSpPr>
          <a:xfrm>
            <a:off x="3137537" y="3649356"/>
            <a:ext cx="525615" cy="1275824"/>
            <a:chOff x="628650" y="3152633"/>
            <a:chExt cx="889379" cy="2115403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0C5A536-1ED3-1D41-B451-4B0BF27DAFCA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53F02EB-679E-CB40-9EA0-C041C4CDF43D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706BDFC-EF91-2147-82C4-68F9D0129EAE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24F0D82-A2AF-B044-AE9D-C17F56C15075}"/>
              </a:ext>
            </a:extLst>
          </p:cNvPr>
          <p:cNvGrpSpPr/>
          <p:nvPr/>
        </p:nvGrpSpPr>
        <p:grpSpPr>
          <a:xfrm>
            <a:off x="7567989" y="3655926"/>
            <a:ext cx="525615" cy="1275824"/>
            <a:chOff x="628650" y="3152633"/>
            <a:chExt cx="889379" cy="2115403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C511D04-1D2E-1546-8867-84D5476F1989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7D9A4AE-84C2-7846-AC09-2F6561F226E9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6D15C3B-0895-324A-8085-D4AC0A3EA1D8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65072D3-ADA0-264C-A086-6E0FF436FF71}"/>
              </a:ext>
            </a:extLst>
          </p:cNvPr>
          <p:cNvGrpSpPr/>
          <p:nvPr/>
        </p:nvGrpSpPr>
        <p:grpSpPr>
          <a:xfrm>
            <a:off x="8346496" y="3655926"/>
            <a:ext cx="525615" cy="1275824"/>
            <a:chOff x="628650" y="3152633"/>
            <a:chExt cx="889379" cy="2115403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EE1A6C4-B50E-9645-AA09-E0AC33552B6A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69B29F9-6CE4-7B42-84C0-D84F1D0312AA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5460357-7AEE-C042-A8EF-27D26FD82B0F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0DFB31C-EAB0-CC4C-8102-61B3B63BF060}"/>
              </a:ext>
            </a:extLst>
          </p:cNvPr>
          <p:cNvSpPr txBox="1"/>
          <p:nvPr/>
        </p:nvSpPr>
        <p:spPr>
          <a:xfrm>
            <a:off x="776131" y="4931750"/>
            <a:ext cx="77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0176F9D-F1A3-6146-8868-AC98513AA895}"/>
              </a:ext>
            </a:extLst>
          </p:cNvPr>
          <p:cNvSpPr txBox="1"/>
          <p:nvPr/>
        </p:nvSpPr>
        <p:spPr>
          <a:xfrm>
            <a:off x="1530277" y="4946332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C2F934E-BCFA-8D4C-B805-068D9B9E580B}"/>
              </a:ext>
            </a:extLst>
          </p:cNvPr>
          <p:cNvSpPr txBox="1"/>
          <p:nvPr/>
        </p:nvSpPr>
        <p:spPr>
          <a:xfrm>
            <a:off x="2328613" y="4950692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12EDE1D-B336-1243-8B3F-ADBD22D07FA1}"/>
              </a:ext>
            </a:extLst>
          </p:cNvPr>
          <p:cNvSpPr txBox="1"/>
          <p:nvPr/>
        </p:nvSpPr>
        <p:spPr>
          <a:xfrm>
            <a:off x="3168907" y="4947049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6570744-0B8B-1F4B-9C83-51C7B9F99B4D}"/>
              </a:ext>
            </a:extLst>
          </p:cNvPr>
          <p:cNvSpPr txBox="1"/>
          <p:nvPr/>
        </p:nvSpPr>
        <p:spPr>
          <a:xfrm>
            <a:off x="8429157" y="4946332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99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7B939D3-787E-0F4B-83A5-AB65D46B4F8B}"/>
              </a:ext>
            </a:extLst>
          </p:cNvPr>
          <p:cNvSpPr txBox="1"/>
          <p:nvPr/>
        </p:nvSpPr>
        <p:spPr>
          <a:xfrm>
            <a:off x="7630821" y="4950692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98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012F001-E7AE-7042-B165-FEA986D1972E}"/>
              </a:ext>
            </a:extLst>
          </p:cNvPr>
          <p:cNvGrpSpPr/>
          <p:nvPr/>
        </p:nvGrpSpPr>
        <p:grpSpPr>
          <a:xfrm>
            <a:off x="5403748" y="3670508"/>
            <a:ext cx="525615" cy="1275824"/>
            <a:chOff x="628650" y="3152633"/>
            <a:chExt cx="889379" cy="2115403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D14D93E-1EC2-214B-81D9-7C0394E1194E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705D75E-FFDD-3C4D-8498-9C42DD0949C3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4D105D2-F259-A94A-B42E-14EF45E53E89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FE943E98-90F5-1948-9B6C-E7D1E40F501C}"/>
              </a:ext>
            </a:extLst>
          </p:cNvPr>
          <p:cNvSpPr txBox="1"/>
          <p:nvPr/>
        </p:nvSpPr>
        <p:spPr>
          <a:xfrm>
            <a:off x="5457852" y="4982222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1CCEE84-052D-4C42-9C02-0DB94E4ECBE1}"/>
              </a:ext>
            </a:extLst>
          </p:cNvPr>
          <p:cNvSpPr/>
          <p:nvPr/>
        </p:nvSpPr>
        <p:spPr>
          <a:xfrm>
            <a:off x="605282" y="4487058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0001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7CEAA83-47B0-5B45-B2F4-6AA2E7515C66}"/>
              </a:ext>
            </a:extLst>
          </p:cNvPr>
          <p:cNvSpPr/>
          <p:nvPr/>
        </p:nvSpPr>
        <p:spPr>
          <a:xfrm>
            <a:off x="645798" y="4022502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0013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4D9F8D7-F8D6-FF40-8632-DAD01E81B1FB}"/>
              </a:ext>
            </a:extLst>
          </p:cNvPr>
          <p:cNvSpPr/>
          <p:nvPr/>
        </p:nvSpPr>
        <p:spPr>
          <a:xfrm>
            <a:off x="2241741" y="4468502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0234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A4EB8E-9CCA-5147-8E66-40F7F8B3658A}"/>
              </a:ext>
            </a:extLst>
          </p:cNvPr>
          <p:cNvSpPr txBox="1"/>
          <p:nvPr/>
        </p:nvSpPr>
        <p:spPr>
          <a:xfrm>
            <a:off x="52963" y="2613787"/>
            <a:ext cx="139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 buckets: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B51F79A-2CB0-0748-BCF3-2421C09F195D}"/>
              </a:ext>
            </a:extLst>
          </p:cNvPr>
          <p:cNvSpPr txBox="1"/>
          <p:nvPr/>
        </p:nvSpPr>
        <p:spPr>
          <a:xfrm>
            <a:off x="6439034" y="3753906"/>
            <a:ext cx="981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…</a:t>
            </a:r>
            <a:endParaRPr lang="en-US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42C2AD7-2E46-ED4C-8104-E56CF01AA067}"/>
              </a:ext>
            </a:extLst>
          </p:cNvPr>
          <p:cNvSpPr txBox="1"/>
          <p:nvPr/>
        </p:nvSpPr>
        <p:spPr>
          <a:xfrm>
            <a:off x="4609796" y="3720333"/>
            <a:ext cx="981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…</a:t>
            </a:r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A23F3F9-46F6-074C-A509-1D2E55BDED28}"/>
              </a:ext>
            </a:extLst>
          </p:cNvPr>
          <p:cNvSpPr/>
          <p:nvPr/>
        </p:nvSpPr>
        <p:spPr>
          <a:xfrm>
            <a:off x="1455486" y="4476998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0101</a:t>
            </a:r>
            <a:endParaRPr lang="en-US" sz="1050" dirty="0">
              <a:solidFill>
                <a:schemeClr val="tx1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2C517E1-974F-CA46-93C9-9F6693ADB991}"/>
              </a:ext>
            </a:extLst>
          </p:cNvPr>
          <p:cNvGrpSpPr/>
          <p:nvPr/>
        </p:nvGrpSpPr>
        <p:grpSpPr>
          <a:xfrm>
            <a:off x="645798" y="1729858"/>
            <a:ext cx="7992844" cy="674098"/>
            <a:chOff x="1997317" y="3229162"/>
            <a:chExt cx="5040183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8153C4D-AFFC-814E-9502-11920D0BC351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A96FEF9-3BBB-0E45-A1FC-461FBCDBF529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7536B59-3E16-BF41-94D0-3FB73B07E6AC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7D7FD7F-BAD8-7643-8308-D9C7379D1A03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F0BE324-0AD7-2A42-B763-AB3A7B0DBF4B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8F60D6B-FD61-6848-9BF2-586459FEC9C3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62464A6-7B99-654A-BFCD-8F0CDFE331F7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CDD7BA34-7C1C-D849-8676-B08A3460F7A3}"/>
              </a:ext>
            </a:extLst>
          </p:cNvPr>
          <p:cNvSpPr/>
          <p:nvPr/>
        </p:nvSpPr>
        <p:spPr>
          <a:xfrm>
            <a:off x="572824" y="3575170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0021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132FAE5-ABF1-4E4F-B0A8-D3E876294755}"/>
              </a:ext>
            </a:extLst>
          </p:cNvPr>
          <p:cNvSpPr/>
          <p:nvPr/>
        </p:nvSpPr>
        <p:spPr>
          <a:xfrm>
            <a:off x="606104" y="3094950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0050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B21C509-1AA5-4A47-AA91-E5A8BD357380}"/>
              </a:ext>
            </a:extLst>
          </p:cNvPr>
          <p:cNvSpPr/>
          <p:nvPr/>
        </p:nvSpPr>
        <p:spPr>
          <a:xfrm>
            <a:off x="3094111" y="4468502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0345</a:t>
            </a:r>
            <a:endParaRPr lang="en-US" sz="1050" dirty="0">
              <a:solidFill>
                <a:schemeClr val="tx1"/>
              </a:solidFill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98B0AE8-78A8-BF4E-BDD1-149E5A5ADBCB}"/>
              </a:ext>
            </a:extLst>
          </p:cNvPr>
          <p:cNvGrpSpPr/>
          <p:nvPr/>
        </p:nvGrpSpPr>
        <p:grpSpPr>
          <a:xfrm>
            <a:off x="677025" y="5711669"/>
            <a:ext cx="7992844" cy="674098"/>
            <a:chOff x="1997317" y="3229162"/>
            <a:chExt cx="5040183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F2E334D-3FE0-6242-AD02-1DC72F361A32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CB17A6E-782D-5844-9F90-D7051986095C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3AB16D7-E015-6048-BD88-4DCC53D48D42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07EA3B0-5715-A94A-92DC-512E04A14597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4D6CEC7-2DE8-454D-B157-192A322C19FB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C95E45B-7CC7-9A4C-99BE-309370087A5A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31040C5-F26E-D548-81D3-3D23F8BDD579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77E8B02-CDBF-1D4A-BBFF-1571A50F80EB}"/>
              </a:ext>
            </a:extLst>
          </p:cNvPr>
          <p:cNvSpPr txBox="1"/>
          <p:nvPr/>
        </p:nvSpPr>
        <p:spPr>
          <a:xfrm>
            <a:off x="8110706" y="6408080"/>
            <a:ext cx="204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6769"/>
                </a:solidFill>
              </a:rPr>
              <a:t>Sorted!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68B2D-6BFF-9A49-8A8F-E882C6F8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6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 animBg="1"/>
          <p:bldP spid="101" grpId="0" animBg="1"/>
          <p:bldP spid="102" grpId="0" animBg="1"/>
          <p:bldP spid="106" grpId="0" animBg="1"/>
          <p:bldP spid="63" grpId="0" animBg="1"/>
          <p:bldP spid="64" grpId="0" animBg="1"/>
          <p:bldP spid="115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 animBg="1"/>
          <p:bldP spid="101" grpId="0" animBg="1"/>
          <p:bldP spid="102" grpId="0" animBg="1"/>
          <p:bldP spid="106" grpId="0" animBg="1"/>
          <p:bldP spid="63" grpId="0" animBg="1"/>
          <p:bldP spid="64" grpId="0" animBg="1"/>
          <p:bldP spid="115" grpId="0" animBg="1"/>
          <p:bldP spid="1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8707"/>
          </a:xfrm>
        </p:spPr>
        <p:txBody>
          <a:bodyPr/>
          <a:lstStyle/>
          <a:p>
            <a:r>
              <a:rPr lang="en-US" dirty="0"/>
              <a:t>That may have been unsatisfying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3140"/>
            <a:ext cx="7886700" cy="5131559"/>
          </a:xfrm>
        </p:spPr>
        <p:txBody>
          <a:bodyPr>
            <a:normAutofit/>
          </a:bodyPr>
          <a:lstStyle/>
          <a:p>
            <a:r>
              <a:rPr lang="en-US" dirty="0"/>
              <a:t>But </a:t>
            </a:r>
            <a:r>
              <a:rPr lang="en-US" dirty="0" err="1"/>
              <a:t>StickSort</a:t>
            </a:r>
            <a:r>
              <a:rPr lang="en-US" dirty="0"/>
              <a:t> does raise some important questions: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What is our model of computation?</a:t>
            </a:r>
          </a:p>
          <a:p>
            <a:pPr lvl="2"/>
            <a:r>
              <a:rPr lang="en-US" dirty="0"/>
              <a:t>Input: array</a:t>
            </a:r>
          </a:p>
          <a:p>
            <a:pPr lvl="2"/>
            <a:r>
              <a:rPr lang="en-US" dirty="0"/>
              <a:t>Output: sorted array</a:t>
            </a:r>
          </a:p>
          <a:p>
            <a:pPr lvl="2"/>
            <a:r>
              <a:rPr lang="en-US" dirty="0"/>
              <a:t>Operations allowed: comparisons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i="1" dirty="0"/>
              <a:t>-vs-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Input: sticks</a:t>
            </a:r>
          </a:p>
          <a:p>
            <a:pPr lvl="2"/>
            <a:r>
              <a:rPr lang="en-US" dirty="0"/>
              <a:t>Output: sorted sticks in vertical order</a:t>
            </a:r>
          </a:p>
          <a:p>
            <a:pPr lvl="2"/>
            <a:r>
              <a:rPr lang="en-US" dirty="0"/>
              <a:t>Operations allowed: dropping on tables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What are reasonable models of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91EB8-E8B6-C747-BC91-0950EA95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7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4675"/>
          </a:xfrm>
        </p:spPr>
        <p:txBody>
          <a:bodyPr/>
          <a:lstStyle/>
          <a:p>
            <a:r>
              <a:rPr lang="en-US" dirty="0"/>
              <a:t>Example: base 100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2C517E1-974F-CA46-93C9-9F6693ADB991}"/>
              </a:ext>
            </a:extLst>
          </p:cNvPr>
          <p:cNvGrpSpPr/>
          <p:nvPr/>
        </p:nvGrpSpPr>
        <p:grpSpPr>
          <a:xfrm>
            <a:off x="666217" y="2801420"/>
            <a:ext cx="7992844" cy="674098"/>
            <a:chOff x="1997317" y="3229162"/>
            <a:chExt cx="5040183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8153C4D-AFFC-814E-9502-11920D0BC351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A96FEF9-3BBB-0E45-A1FC-461FBCDBF529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7536B59-3E16-BF41-94D0-3FB73B07E6AC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7D7FD7F-BAD8-7643-8308-D9C7379D1A03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F0BE324-0AD7-2A42-B763-AB3A7B0DBF4B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8F60D6B-FD61-6848-9BF2-586459FEC9C3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62464A6-7B99-654A-BFCD-8F0CDFE331F7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98B0AE8-78A8-BF4E-BDD1-149E5A5ADBCB}"/>
              </a:ext>
            </a:extLst>
          </p:cNvPr>
          <p:cNvGrpSpPr/>
          <p:nvPr/>
        </p:nvGrpSpPr>
        <p:grpSpPr>
          <a:xfrm>
            <a:off x="666217" y="3868581"/>
            <a:ext cx="7992844" cy="674098"/>
            <a:chOff x="1997317" y="3229162"/>
            <a:chExt cx="5040183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F2E334D-3FE0-6242-AD02-1DC72F361A32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CB17A6E-782D-5844-9F90-D7051986095C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3AB16D7-E015-6048-BD88-4DCC53D48D42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07EA3B0-5715-A94A-92DC-512E04A14597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4D6CEC7-2DE8-454D-B157-192A322C19FB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C95E45B-7CC7-9A4C-99BE-309370087A5A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31040C5-F26E-D548-81D3-3D23F8BDD579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8533493-1361-4E45-8A6B-69A6735C45E9}"/>
              </a:ext>
            </a:extLst>
          </p:cNvPr>
          <p:cNvGrpSpPr/>
          <p:nvPr/>
        </p:nvGrpSpPr>
        <p:grpSpPr>
          <a:xfrm>
            <a:off x="666217" y="1734259"/>
            <a:ext cx="7992844" cy="674098"/>
            <a:chOff x="1997317" y="3229162"/>
            <a:chExt cx="5040183" cy="718565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65E75C1-512E-9343-ADAA-631BD1136977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DC5FAD3-10B5-494A-AFE2-84C9AC66C915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544CF83E-FBCA-B540-90D0-4127C10BDCFC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A4B6A67-7248-1747-B51B-A73F2C632BFB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955F298-A126-8C4F-BACD-2632D748B7ED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336324DA-ABB8-3B4E-91D4-F06D9B5FD839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98638624-DCB1-2E4F-9AE2-788A41848223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6AD4759-147B-C646-A32B-2F168F68AF02}"/>
              </a:ext>
            </a:extLst>
          </p:cNvPr>
          <p:cNvSpPr txBox="1"/>
          <p:nvPr/>
        </p:nvSpPr>
        <p:spPr>
          <a:xfrm>
            <a:off x="666217" y="4972050"/>
            <a:ext cx="41915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Base 100: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d=2, so only 2 iterations.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100 buckets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8A50675-43DC-2C44-AF40-597E71C455AE}"/>
              </a:ext>
            </a:extLst>
          </p:cNvPr>
          <p:cNvSpPr txBox="1"/>
          <p:nvPr/>
        </p:nvSpPr>
        <p:spPr>
          <a:xfrm>
            <a:off x="5516411" y="5000625"/>
            <a:ext cx="31718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Base 10: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d=3, so 3 iterations.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10 buckets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4C31F7-42F0-814D-9865-CA1175A29A34}"/>
              </a:ext>
            </a:extLst>
          </p:cNvPr>
          <p:cNvSpPr txBox="1"/>
          <p:nvPr/>
        </p:nvSpPr>
        <p:spPr>
          <a:xfrm>
            <a:off x="4443186" y="5372100"/>
            <a:ext cx="60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7DECC-1267-1C4A-9C00-158DBE192903}"/>
              </a:ext>
            </a:extLst>
          </p:cNvPr>
          <p:cNvSpPr txBox="1"/>
          <p:nvPr/>
        </p:nvSpPr>
        <p:spPr>
          <a:xfrm>
            <a:off x="666217" y="6295519"/>
            <a:ext cx="795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Bigger base means more buckets but fewer iterations.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CCAF49-1DDD-094E-A477-B3D54A022B66}"/>
              </a:ext>
            </a:extLst>
          </p:cNvPr>
          <p:cNvSpPr txBox="1"/>
          <p:nvPr/>
        </p:nvSpPr>
        <p:spPr>
          <a:xfrm>
            <a:off x="174171" y="1349829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array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065BA30-CFF3-484B-A0DB-040F35940C49}"/>
              </a:ext>
            </a:extLst>
          </p:cNvPr>
          <p:cNvSpPr txBox="1"/>
          <p:nvPr/>
        </p:nvSpPr>
        <p:spPr>
          <a:xfrm>
            <a:off x="7604046" y="4598283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Sorted array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A8FCB4-B9EA-A344-BBFD-20082DDC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2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0" grpId="0"/>
      <p:bldP spid="5" grpId="0"/>
      <p:bldP spid="6" grpId="0"/>
      <p:bldP spid="7" grpId="0"/>
      <p:bldP spid="13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B068-15F1-AD45-AA18-66FDEF1C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running time of </a:t>
            </a:r>
            <a:r>
              <a:rPr lang="en-US" dirty="0" err="1"/>
              <a:t>RadixSort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F8F79-92EF-6746-810F-79D5FE7AA6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0936" y="1538515"/>
                <a:ext cx="8733064" cy="516708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Say we want to sort: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n integers,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maximum size M,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in base r.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Number of iterations of </a:t>
                </a:r>
                <a:r>
                  <a:rPr lang="en-US" dirty="0" err="1">
                    <a:solidFill>
                      <a:schemeClr val="tx1"/>
                    </a:solidFill>
                  </a:rPr>
                  <a:t>RadixSort</a:t>
                </a:r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Same as number of digits, base r, of an integer x of max size M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i="0" dirty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𝑀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+1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Time per iteration: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Initialize r buckets, put n items into them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total time.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Total time: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 dirty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𝑀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accent4"/>
                                </a:solidFill>
                              </a:rPr>
                              <m:t> </m:t>
                            </m:r>
                          </m:e>
                        </m:d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F8F79-92EF-6746-810F-79D5FE7AA6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936" y="1538515"/>
                <a:ext cx="8733064" cy="5167085"/>
              </a:xfrm>
              <a:blipFill>
                <a:blip r:embed="rId2"/>
                <a:stretch>
                  <a:fillRect l="-1016" t="-2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5DFE720-E8E7-1643-9FEB-333D448563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0095" y="4513942"/>
            <a:ext cx="1493905" cy="1328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833EFE-4DC7-A44B-908F-6B3F6BEDD646}"/>
              </a:ext>
            </a:extLst>
          </p:cNvPr>
          <p:cNvSpPr txBox="1"/>
          <p:nvPr/>
        </p:nvSpPr>
        <p:spPr>
          <a:xfrm>
            <a:off x="6677638" y="3904343"/>
            <a:ext cx="25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Convince yourself that this is the right formula for 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A179F-2EBD-854C-857B-E1538FEC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9021"/>
            <a:ext cx="7886700" cy="1325563"/>
          </a:xfrm>
        </p:spPr>
        <p:txBody>
          <a:bodyPr/>
          <a:lstStyle/>
          <a:p>
            <a:r>
              <a:rPr lang="en-US" dirty="0"/>
              <a:t>Trade-offs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676" y="1383960"/>
            <a:ext cx="7886700" cy="4351338"/>
          </a:xfrm>
        </p:spPr>
        <p:txBody>
          <a:bodyPr/>
          <a:lstStyle/>
          <a:p>
            <a:r>
              <a:rPr lang="en-US" dirty="0"/>
              <a:t>Given n, M, how should we choose r?</a:t>
            </a:r>
          </a:p>
          <a:p>
            <a:r>
              <a:rPr lang="en-US" dirty="0"/>
              <a:t>Looks like there’s some sweet spot: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62311" y="6365489"/>
            <a:ext cx="338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4"/>
                </a:solidFill>
              </a:rPr>
              <a:t>IPython</a:t>
            </a:r>
            <a:r>
              <a:rPr lang="en-US" dirty="0">
                <a:solidFill>
                  <a:schemeClr val="accent4"/>
                </a:solidFill>
              </a:rPr>
              <a:t> Notebook for Lecture 6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163" y="2703962"/>
            <a:ext cx="4330450" cy="3094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62" y="2663576"/>
            <a:ext cx="4561171" cy="32596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B5C0BA9-3FA8-9944-B0BA-4383979F1FF5}"/>
                  </a:ext>
                </a:extLst>
              </p:cNvPr>
              <p:cNvSpPr/>
              <p:nvPr/>
            </p:nvSpPr>
            <p:spPr>
              <a:xfrm>
                <a:off x="4572000" y="76750"/>
                <a:ext cx="4479624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Running time: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 dirty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𝑀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accent4"/>
                                </a:solidFill>
                              </a:rPr>
                              <m:t> </m:t>
                            </m:r>
                          </m:e>
                        </m:d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B5C0BA9-3FA8-9944-B0BA-4383979F1F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76750"/>
                <a:ext cx="4479624" cy="404983"/>
              </a:xfrm>
              <a:prstGeom prst="rect">
                <a:avLst/>
              </a:prstGeom>
              <a:blipFill>
                <a:blip r:embed="rId4"/>
                <a:stretch>
                  <a:fillRect l="-1133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C0AB9-950D-7C44-A240-695E6ADB5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36" y="230072"/>
            <a:ext cx="7886700" cy="1325563"/>
          </a:xfrm>
        </p:spPr>
        <p:txBody>
          <a:bodyPr/>
          <a:lstStyle/>
          <a:p>
            <a:r>
              <a:rPr lang="en-US" dirty="0"/>
              <a:t>A reasonable choice: r=n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776" y="5424564"/>
            <a:ext cx="775233" cy="11358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8194" y="6368533"/>
            <a:ext cx="331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Ollie the over-achieving ostrich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2285" y="5573383"/>
            <a:ext cx="6717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Choosing r = n is pretty good.  What choice of r optimizes the asymptotic running time?  What if I also care about space?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9A4545A-1FFC-3F44-9FC7-EB78F2418A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164" y="2249713"/>
                <a:ext cx="7886700" cy="31389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Running time: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36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sz="36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36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600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charset="0"/>
                                            </a:rPr>
                                            <m:t>𝑀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+1</m:t>
                              </m:r>
                              <m:r>
                                <m:rPr>
                                  <m:nor/>
                                </m:rPr>
                                <a:rPr lang="en-US" sz="3600" dirty="0">
                                  <a:solidFill>
                                    <a:schemeClr val="accent4"/>
                                  </a:solidFill>
                                </a:rPr>
                                <m:t> </m:t>
                              </m:r>
                            </m:e>
                          </m:d>
                          <m:r>
                            <a:rPr lang="en-US" sz="36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Choose n=r: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36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sz="36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36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600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 dirty="0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charset="0"/>
                                            </a:rPr>
                                            <m:t>𝑀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+1</m:t>
                              </m:r>
                              <m:r>
                                <m:rPr>
                                  <m:nor/>
                                </m:rPr>
                                <a:rPr lang="en-US" sz="3600" dirty="0">
                                  <a:solidFill>
                                    <a:schemeClr val="accent4"/>
                                  </a:solidFill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9A4545A-1FFC-3F44-9FC7-EB78F2418A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164" y="2249713"/>
                <a:ext cx="7886700" cy="3138969"/>
              </a:xfrm>
              <a:blipFill>
                <a:blip r:embed="rId4"/>
                <a:stretch>
                  <a:fillRect l="-1286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712E1B8-13C3-DB45-9F50-80BFEFCFDAFA}"/>
              </a:ext>
            </a:extLst>
          </p:cNvPr>
          <p:cNvSpPr txBox="1"/>
          <p:nvPr/>
        </p:nvSpPr>
        <p:spPr>
          <a:xfrm>
            <a:off x="4693845" y="3693615"/>
            <a:ext cx="4555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E6769"/>
                </a:solidFill>
              </a:rPr>
              <a:t>Intuition: balance n and r here.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06BD4E-C7B2-CE45-AA97-D1CC0C58F5A7}"/>
              </a:ext>
            </a:extLst>
          </p:cNvPr>
          <p:cNvCxnSpPr/>
          <p:nvPr/>
        </p:nvCxnSpPr>
        <p:spPr>
          <a:xfrm flipV="1">
            <a:off x="6605130" y="3425371"/>
            <a:ext cx="318184" cy="365502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69B08F-B50E-434E-9A83-25F5F71BA921}"/>
              </a:ext>
            </a:extLst>
          </p:cNvPr>
          <p:cNvCxnSpPr>
            <a:cxnSpLocks/>
          </p:cNvCxnSpPr>
          <p:nvPr/>
        </p:nvCxnSpPr>
        <p:spPr>
          <a:xfrm flipH="1" flipV="1">
            <a:off x="6168570" y="3425371"/>
            <a:ext cx="333830" cy="343517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E1601C-9DFF-F640-ABD2-7DCA52D4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3A75-C289-1941-A070-3D786E3AF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181521" cy="1325563"/>
          </a:xfrm>
        </p:spPr>
        <p:txBody>
          <a:bodyPr/>
          <a:lstStyle/>
          <a:p>
            <a:r>
              <a:rPr lang="en-US" dirty="0"/>
              <a:t>Running time of </a:t>
            </a:r>
            <a:r>
              <a:rPr lang="en-US" dirty="0" err="1"/>
              <a:t>RadixSort</a:t>
            </a:r>
            <a:r>
              <a:rPr lang="en-US" dirty="0"/>
              <a:t> with r=n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FC97B9-8B82-B748-9F85-A2BD0AEC24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9964" y="1854654"/>
                <a:ext cx="8704036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sort n integers of size at most M, time is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 dirty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𝑀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accent4"/>
                                </a:solidFill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 the running time (in terms of n) depends on how big M is in terms of n: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for some constant c, then this is O(n).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, then this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r>
                  <a:rPr lang="en-US" dirty="0"/>
                  <a:t>The number of buckets needed is r=n.</a:t>
                </a:r>
              </a:p>
              <a:p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FC97B9-8B82-B748-9F85-A2BD0AEC24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964" y="1854654"/>
                <a:ext cx="8704036" cy="4351338"/>
              </a:xfrm>
              <a:blipFill>
                <a:blip r:embed="rId2"/>
                <a:stretch>
                  <a:fillRect l="-1312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5A9E2-CA68-9C44-833A-3ED555E5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0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132AF-7F03-854A-9A5F-04098464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E4C0E-AAE2-6040-82E8-30578DD36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r>
              <a:rPr lang="en-US" dirty="0"/>
              <a:t> can sort n integers of size at most n</a:t>
            </a:r>
            <a:r>
              <a:rPr lang="en-US" baseline="30000" dirty="0"/>
              <a:t>100</a:t>
            </a:r>
            <a:r>
              <a:rPr lang="en-US" dirty="0"/>
              <a:t> in time O(n), and needs enough space to store O(n) integers. </a:t>
            </a:r>
          </a:p>
          <a:p>
            <a:r>
              <a:rPr lang="en-US" dirty="0"/>
              <a:t>If your integers have size much much bigger than n (like 2</a:t>
            </a:r>
            <a:r>
              <a:rPr lang="en-US" baseline="30000" dirty="0"/>
              <a:t>n</a:t>
            </a:r>
            <a:r>
              <a:rPr lang="en-US" dirty="0"/>
              <a:t>), maybe you shouldn’t use </a:t>
            </a:r>
            <a:r>
              <a:rPr lang="en-US" dirty="0" err="1"/>
              <a:t>RadixSort</a:t>
            </a:r>
            <a:r>
              <a:rPr lang="en-US" dirty="0"/>
              <a:t>.</a:t>
            </a:r>
          </a:p>
          <a:p>
            <a:r>
              <a:rPr lang="en-US" dirty="0"/>
              <a:t>It matters how we pick the base.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0A8F8A-CC11-874F-9B0F-CC88758CABDE}"/>
              </a:ext>
            </a:extLst>
          </p:cNvPr>
          <p:cNvSpPr txBox="1"/>
          <p:nvPr/>
        </p:nvSpPr>
        <p:spPr>
          <a:xfrm>
            <a:off x="6966857" y="595086"/>
            <a:ext cx="2002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You can put any constant here instead of 100.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D199F99-BF41-1F4F-BA66-D31EE2A317AC}"/>
              </a:ext>
            </a:extLst>
          </p:cNvPr>
          <p:cNvCxnSpPr>
            <a:stCxn id="4" idx="2"/>
          </p:cNvCxnSpPr>
          <p:nvPr/>
        </p:nvCxnSpPr>
        <p:spPr>
          <a:xfrm flipH="1">
            <a:off x="7750629" y="1518416"/>
            <a:ext cx="217714" cy="30720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69DA913-8CDB-B244-BDBF-5C0D28A5E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500" y="4601029"/>
            <a:ext cx="3115329" cy="20768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4DAFC-2AD3-9C48-BAA6-7A12EA6B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4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36" y="142829"/>
            <a:ext cx="7886700" cy="1325563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11" y="1470212"/>
            <a:ext cx="9154245" cy="55111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difficult sorting is depends on the model of computation.</a:t>
            </a:r>
          </a:p>
          <a:p>
            <a:r>
              <a:rPr lang="en-US" dirty="0"/>
              <a:t>How reasonable a model of computation is is up for debate.</a:t>
            </a:r>
          </a:p>
          <a:p>
            <a:endParaRPr lang="en-US" dirty="0"/>
          </a:p>
          <a:p>
            <a:r>
              <a:rPr lang="en-US" dirty="0"/>
              <a:t>Comparison-based sorting model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includes </a:t>
            </a:r>
            <a:r>
              <a:rPr lang="en-US" dirty="0" err="1">
                <a:solidFill>
                  <a:schemeClr val="accent4"/>
                </a:solidFill>
              </a:rPr>
              <a:t>MergeSort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dirty="0" err="1">
                <a:solidFill>
                  <a:schemeClr val="accent4"/>
                </a:solidFill>
              </a:rPr>
              <a:t>InsertionSort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Any algorithm in this model must use at least </a:t>
            </a:r>
            <a:r>
              <a:rPr lang="en-US" dirty="0" err="1">
                <a:solidFill>
                  <a:schemeClr val="accent4"/>
                </a:solidFill>
              </a:rPr>
              <a:t>Ω</a:t>
            </a:r>
            <a:r>
              <a:rPr lang="en-US" dirty="0">
                <a:solidFill>
                  <a:schemeClr val="accent4"/>
                </a:solidFill>
              </a:rPr>
              <a:t>(n log(n)) operations. </a:t>
            </a:r>
            <a:r>
              <a:rPr lang="en-US" dirty="0">
                <a:solidFill>
                  <a:schemeClr val="accent4"/>
                </a:solidFill>
                <a:sym typeface="Wingdings" pitchFamily="2" charset="2"/>
              </a:rPr>
              <a:t> 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But it can handle arbitrary comparable objects. </a:t>
            </a:r>
            <a:r>
              <a:rPr lang="en-US" dirty="0">
                <a:solidFill>
                  <a:schemeClr val="accent4"/>
                </a:solidFill>
                <a:sym typeface="Wingdings" pitchFamily="2" charset="2"/>
              </a:rPr>
              <a:t> 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If we are sorting small integers (or other reasonable data):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CountingSort</a:t>
            </a:r>
            <a:r>
              <a:rPr lang="en-US" dirty="0">
                <a:solidFill>
                  <a:schemeClr val="accent4"/>
                </a:solidFill>
              </a:rPr>
              <a:t> and </a:t>
            </a:r>
            <a:r>
              <a:rPr lang="en-US" dirty="0" err="1">
                <a:solidFill>
                  <a:schemeClr val="accent4"/>
                </a:solidFill>
              </a:rPr>
              <a:t>RadixSort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Both run in time O(n) </a:t>
            </a:r>
            <a:r>
              <a:rPr lang="en-US" dirty="0">
                <a:solidFill>
                  <a:schemeClr val="accent4"/>
                </a:solidFill>
                <a:sym typeface="Wingdings" pitchFamily="2" charset="2"/>
              </a:rPr>
              <a:t> </a:t>
            </a:r>
          </a:p>
          <a:p>
            <a:pPr lvl="1"/>
            <a:r>
              <a:rPr lang="en-US" dirty="0">
                <a:solidFill>
                  <a:schemeClr val="accent4"/>
                </a:solidFill>
                <a:sym typeface="Wingdings" pitchFamily="2" charset="2"/>
              </a:rPr>
              <a:t>Might take more space and/or be slower if integers get too big  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759" y="5462421"/>
            <a:ext cx="665853" cy="60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324" y="3715657"/>
            <a:ext cx="619024" cy="76376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707D8-B34A-574A-9845-C9AC9A25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351338"/>
          </a:xfrm>
        </p:spPr>
        <p:txBody>
          <a:bodyPr/>
          <a:lstStyle/>
          <a:p>
            <a:r>
              <a:rPr lang="en-US" dirty="0"/>
              <a:t>Binary search trees!  </a:t>
            </a:r>
          </a:p>
          <a:p>
            <a:r>
              <a:rPr lang="en-US" dirty="0"/>
              <a:t>Balanced binary search trees!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Pre-lecture exercise for Lecture 7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Remember binary search trees?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367917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8200"/>
                </a:solidFill>
              </a:rPr>
              <a:t>Before</a:t>
            </a:r>
            <a:r>
              <a:rPr lang="en-US" dirty="0"/>
              <a:t> next 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7AE9C-3F0C-114E-88D7-3AAD5BEF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296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262" y="467657"/>
            <a:ext cx="4847291" cy="609866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E6C94D-E0CE-B04E-B3DB-CF47C3C1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two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Comparison-based sorting model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includes </a:t>
            </a:r>
            <a:r>
              <a:rPr lang="en-US" dirty="0" err="1">
                <a:solidFill>
                  <a:schemeClr val="accent4"/>
                </a:solidFill>
              </a:rPr>
              <a:t>MergeSort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dirty="0" err="1">
                <a:solidFill>
                  <a:schemeClr val="accent4"/>
                </a:solidFill>
              </a:rPr>
              <a:t>InsertionSort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We’ll see that any algorithm in this model must take at least </a:t>
            </a:r>
            <a:r>
              <a:rPr lang="en-US" dirty="0" err="1">
                <a:solidFill>
                  <a:schemeClr val="accent4"/>
                </a:solidFill>
              </a:rPr>
              <a:t>Ω</a:t>
            </a:r>
            <a:r>
              <a:rPr lang="en-US" dirty="0">
                <a:solidFill>
                  <a:schemeClr val="accent4"/>
                </a:solidFill>
              </a:rPr>
              <a:t>(n log(n)) steps.</a:t>
            </a:r>
          </a:p>
          <a:p>
            <a:pPr lvl="1"/>
            <a:endParaRPr lang="en-US" dirty="0"/>
          </a:p>
          <a:p>
            <a:r>
              <a:rPr lang="en-US" dirty="0"/>
              <a:t>Another model </a:t>
            </a:r>
            <a:r>
              <a:rPr lang="en-US" sz="2000" dirty="0">
                <a:solidFill>
                  <a:schemeClr val="tx2"/>
                </a:solidFill>
              </a:rPr>
              <a:t>(more reasonable than the stick model</a:t>
            </a:r>
            <a:r>
              <a:rPr lang="mr-IN" sz="2000" dirty="0">
                <a:solidFill>
                  <a:schemeClr val="tx2"/>
                </a:solidFill>
              </a:rPr>
              <a:t>…</a:t>
            </a:r>
            <a:r>
              <a:rPr lang="en-US" sz="2000" dirty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CountingSort</a:t>
            </a:r>
            <a:r>
              <a:rPr lang="en-US" dirty="0">
                <a:solidFill>
                  <a:schemeClr val="accent4"/>
                </a:solidFill>
              </a:rPr>
              <a:t> and </a:t>
            </a:r>
            <a:r>
              <a:rPr lang="en-US" dirty="0" err="1">
                <a:solidFill>
                  <a:schemeClr val="accent4"/>
                </a:solidFill>
              </a:rPr>
              <a:t>RadixSort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Both run in time O(n)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18603"/>
            <a:ext cx="1257300" cy="1141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0688"/>
            <a:ext cx="1208190" cy="14906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B5241-1DC5-9B45-967E-6D9228D6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1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6" y="0"/>
            <a:ext cx="8283045" cy="1794933"/>
          </a:xfrm>
        </p:spPr>
        <p:txBody>
          <a:bodyPr/>
          <a:lstStyle/>
          <a:p>
            <a:r>
              <a:rPr lang="en-US" dirty="0"/>
              <a:t>Comparison-based sorting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438" y="2556933"/>
            <a:ext cx="3107830" cy="383506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FBDA1F-A74B-0743-BEE5-79D7D4E8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AC48B-EB9B-004E-927F-2CA12795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Comparison-based sorting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5F3B3-F68D-6341-A93B-A0AAD519C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want to sort an array of items.</a:t>
            </a:r>
          </a:p>
          <a:p>
            <a:r>
              <a:rPr lang="en-US" dirty="0"/>
              <a:t>You can’t access the items’ values directly: you can only compare two items and find out which is bigger or smaller.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CEB28-275C-A041-9FBB-79E8169B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92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9979"/>
          </a:xfrm>
        </p:spPr>
        <p:txBody>
          <a:bodyPr>
            <a:normAutofit/>
          </a:bodyPr>
          <a:lstStyle/>
          <a:p>
            <a:r>
              <a:rPr lang="en-US" sz="4000" dirty="0"/>
              <a:t>Comparison-based sorting algorithms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587" y="2028671"/>
            <a:ext cx="2497185" cy="2827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6579" y="4851380"/>
            <a:ext cx="35066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There is a </a:t>
            </a:r>
            <a:r>
              <a:rPr lang="en-US" dirty="0">
                <a:solidFill>
                  <a:schemeClr val="accent4"/>
                </a:solidFill>
              </a:rPr>
              <a:t>genie</a:t>
            </a:r>
            <a:r>
              <a:rPr lang="en-US" dirty="0"/>
              <a:t> who knows what the right order is.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genie can answer YES/NO questions of the form: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Chalkboard" charset="0"/>
                <a:ea typeface="Chalkboard" charset="0"/>
                <a:cs typeface="Chalkboard" charset="0"/>
              </a:rPr>
              <a:t> is [this] bigger than [that]?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78" y="4089246"/>
            <a:ext cx="1853442" cy="2394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1175" y="6299422"/>
            <a:ext cx="126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Algorithm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9637" y="2187767"/>
            <a:ext cx="6372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Want to sort these items. </a:t>
            </a:r>
          </a:p>
          <a:p>
            <a:r>
              <a:rPr lang="en-US" dirty="0"/>
              <a:t>There’s some ordering on them, but we don’t know what it is.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47" y="1236939"/>
            <a:ext cx="810776" cy="8107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359" y="1236939"/>
            <a:ext cx="813389" cy="8133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836" y="1166917"/>
            <a:ext cx="808236" cy="8082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513" y="1260803"/>
            <a:ext cx="804865" cy="8048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978" y="1236939"/>
            <a:ext cx="852594" cy="8525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312" y="1213172"/>
            <a:ext cx="822761" cy="82276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73557" y="3192195"/>
            <a:ext cx="484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halkboard" charset="0"/>
                <a:ea typeface="Chalkboard" charset="0"/>
                <a:cs typeface="Chalkboard" charset="0"/>
              </a:rPr>
              <a:t>Is          bigger than          ? 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359" y="2916478"/>
            <a:ext cx="813389" cy="8133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978" y="2972194"/>
            <a:ext cx="822761" cy="822761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H="1">
            <a:off x="4885572" y="3051100"/>
            <a:ext cx="1522015" cy="14179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498154" y="4502509"/>
            <a:ext cx="2124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069748" y="3794955"/>
            <a:ext cx="646156" cy="6700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661417" y="5653091"/>
            <a:ext cx="2871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</a:rPr>
              <a:t>The algorithm’s job is to output </a:t>
            </a:r>
            <a:r>
              <a:rPr lang="en-US" sz="2000">
                <a:solidFill>
                  <a:schemeClr val="accent5"/>
                </a:solidFill>
              </a:rPr>
              <a:t>a correctly sorted </a:t>
            </a:r>
            <a:r>
              <a:rPr lang="en-US" sz="2000" dirty="0">
                <a:solidFill>
                  <a:schemeClr val="accent5"/>
                </a:solidFill>
              </a:rPr>
              <a:t>list of all the objects.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439" y="1016561"/>
            <a:ext cx="440756" cy="44075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342738" y="1066739"/>
            <a:ext cx="2956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           is shorthand for</a:t>
            </a:r>
          </a:p>
          <a:p>
            <a:endParaRPr lang="en-US" sz="1000" dirty="0">
              <a:solidFill>
                <a:schemeClr val="accent5"/>
              </a:solidFill>
            </a:endParaRPr>
          </a:p>
          <a:p>
            <a:r>
              <a:rPr lang="en-US" sz="1600" dirty="0">
                <a:solidFill>
                  <a:schemeClr val="accent5"/>
                </a:solidFill>
              </a:rPr>
              <a:t> “the first thing in the input list”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E28931-518B-304D-A5CA-6B74B121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4" grpId="0"/>
      <p:bldP spid="30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11846</TotalTime>
  <Words>3972</Words>
  <Application>Microsoft Macintosh PowerPoint</Application>
  <PresentationFormat>On-screen Show (4:3)</PresentationFormat>
  <Paragraphs>1093</Paragraphs>
  <Slides>58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Calibri Light</vt:lpstr>
      <vt:lpstr>Cambria Math</vt:lpstr>
      <vt:lpstr>Chalkboard</vt:lpstr>
      <vt:lpstr>Gill Sans Ultra Bold</vt:lpstr>
      <vt:lpstr>Office Theme</vt:lpstr>
      <vt:lpstr>Lecture 6</vt:lpstr>
      <vt:lpstr>Roadmap</vt:lpstr>
      <vt:lpstr>Sorting</vt:lpstr>
      <vt:lpstr>An O(1)-time algorithm for sorting: StickSort</vt:lpstr>
      <vt:lpstr>That may have been unsatisfying</vt:lpstr>
      <vt:lpstr>Today: two models</vt:lpstr>
      <vt:lpstr>Comparison-based sorting</vt:lpstr>
      <vt:lpstr>Comparison-based sorting algorithms</vt:lpstr>
      <vt:lpstr>Comparison-based sorting algorithms</vt:lpstr>
      <vt:lpstr>All the sorting algorithms we have seen work like this.</vt:lpstr>
      <vt:lpstr>Lower bound of Ω(n log(n)). </vt:lpstr>
      <vt:lpstr>Decision trees</vt:lpstr>
      <vt:lpstr>Decision trees</vt:lpstr>
      <vt:lpstr>Comparison-based algorithms look like decision trees.</vt:lpstr>
      <vt:lpstr>Q: What’s the runtime on a particular input?</vt:lpstr>
      <vt:lpstr>Q: What’s the worst-case runtime?</vt:lpstr>
      <vt:lpstr>How long is the longest path?</vt:lpstr>
      <vt:lpstr>Lower bound of Ω(n log(n)). </vt:lpstr>
      <vt:lpstr>\end{Aside}</vt:lpstr>
      <vt:lpstr>PowerPoint Presentation</vt:lpstr>
      <vt:lpstr>PowerPoint Presentation</vt:lpstr>
      <vt:lpstr>But what about StickSort?</vt:lpstr>
      <vt:lpstr>Beyond comparison-based  sorting algorithms</vt:lpstr>
      <vt:lpstr>Another model of computation</vt:lpstr>
      <vt:lpstr>Pre-lecture exercise</vt:lpstr>
      <vt:lpstr>Another model of computation</vt:lpstr>
      <vt:lpstr>Why might this help?</vt:lpstr>
      <vt:lpstr>Assumptions</vt:lpstr>
      <vt:lpstr>RadixSort</vt:lpstr>
      <vt:lpstr>Step 1: CountingSort on least significant digit</vt:lpstr>
      <vt:lpstr>Step 2: CountingSort on the 2nd least sig. digit</vt:lpstr>
      <vt:lpstr>Step 3: CountingSort on the 3rd least sig. digit</vt:lpstr>
      <vt:lpstr>Why does this work?</vt:lpstr>
      <vt:lpstr>To prove this is correct…</vt:lpstr>
      <vt:lpstr>RadixSort is correct</vt:lpstr>
      <vt:lpstr>Inductive step</vt:lpstr>
      <vt:lpstr>Proof sketch… proof on next (skipped) slide</vt:lpstr>
      <vt:lpstr>Proof sketch… proof on next (skipped) slide</vt:lpstr>
      <vt:lpstr>PowerPoint Presentation</vt:lpstr>
      <vt:lpstr>Inductive step</vt:lpstr>
      <vt:lpstr>RadixSort is correct</vt:lpstr>
      <vt:lpstr>What is the running time?</vt:lpstr>
      <vt:lpstr>What is the running time?</vt:lpstr>
      <vt:lpstr>This doesn’t seem so great</vt:lpstr>
      <vt:lpstr>Aside: why d=⌊log_10⁡(n) ⌋+1 ?</vt:lpstr>
      <vt:lpstr>Can we do better?</vt:lpstr>
      <vt:lpstr>Example: base 100</vt:lpstr>
      <vt:lpstr>Example: base 100</vt:lpstr>
      <vt:lpstr>Example: base 100</vt:lpstr>
      <vt:lpstr>Example: base 100</vt:lpstr>
      <vt:lpstr>General running time of RadixSort</vt:lpstr>
      <vt:lpstr>Trade-offs</vt:lpstr>
      <vt:lpstr>A reasonable choice: r=n</vt:lpstr>
      <vt:lpstr>Running time of RadixSort with r=n</vt:lpstr>
      <vt:lpstr>What have we learned?</vt:lpstr>
      <vt:lpstr>Recap</vt:lpstr>
      <vt:lpstr>Next time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</dc:title>
  <dc:creator>Mary Katherine Wootters</dc:creator>
  <cp:lastModifiedBy>Moses Samson Charikar</cp:lastModifiedBy>
  <cp:revision>155</cp:revision>
  <cp:lastPrinted>2020-01-27T02:29:31Z</cp:lastPrinted>
  <dcterms:created xsi:type="dcterms:W3CDTF">2017-04-18T17:03:54Z</dcterms:created>
  <dcterms:modified xsi:type="dcterms:W3CDTF">2024-01-29T16:59:21Z</dcterms:modified>
</cp:coreProperties>
</file>