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  <p:sldMasterId id="214748366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42" roundtripDataSignature="AMtx7miS5AzpWCXM0KQSMowGqWHa6a0Y6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C5A0588-8010-44FA-995D-70931464A308}">
  <a:tblStyle styleId="{BC5A0588-8010-44FA-995D-70931464A30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EFEB"/>
          </a:solidFill>
        </a:fill>
      </a:tcStyle>
    </a:wholeTbl>
    <a:band1H>
      <a:tcTxStyle/>
      <a:tcStyle>
        <a:fill>
          <a:solidFill>
            <a:srgbClr val="CBDDD5"/>
          </a:solidFill>
        </a:fill>
      </a:tcStyle>
    </a:band1H>
    <a:band2H>
      <a:tcTxStyle/>
    </a:band2H>
    <a:band1V>
      <a:tcTxStyle/>
      <a:tcStyle>
        <a:fill>
          <a:solidFill>
            <a:srgbClr val="CBDDD5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20" Type="http://schemas.openxmlformats.org/officeDocument/2006/relationships/slide" Target="slides/slide13.xml"/><Relationship Id="rId42" Type="http://customschemas.google.com/relationships/presentationmetadata" Target="metadata"/><Relationship Id="rId41" Type="http://schemas.openxmlformats.org/officeDocument/2006/relationships/slide" Target="slides/slide34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slide" Target="slides/slide28.xml"/><Relationship Id="rId12" Type="http://schemas.openxmlformats.org/officeDocument/2006/relationships/slide" Target="slides/slide5.xml"/><Relationship Id="rId34" Type="http://schemas.openxmlformats.org/officeDocument/2006/relationships/slide" Target="slides/slide27.xml"/><Relationship Id="rId15" Type="http://schemas.openxmlformats.org/officeDocument/2006/relationships/slide" Target="slides/slide8.xml"/><Relationship Id="rId37" Type="http://schemas.openxmlformats.org/officeDocument/2006/relationships/slide" Target="slides/slide30.xml"/><Relationship Id="rId14" Type="http://schemas.openxmlformats.org/officeDocument/2006/relationships/slide" Target="slides/slide7.xml"/><Relationship Id="rId36" Type="http://schemas.openxmlformats.org/officeDocument/2006/relationships/slide" Target="slides/slide29.xml"/><Relationship Id="rId17" Type="http://schemas.openxmlformats.org/officeDocument/2006/relationships/slide" Target="slides/slide10.xml"/><Relationship Id="rId39" Type="http://schemas.openxmlformats.org/officeDocument/2006/relationships/slide" Target="slides/slide32.xml"/><Relationship Id="rId16" Type="http://schemas.openxmlformats.org/officeDocument/2006/relationships/slide" Target="slides/slide9.xml"/><Relationship Id="rId38" Type="http://schemas.openxmlformats.org/officeDocument/2006/relationships/slide" Target="slides/slide31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2b65f18ccf1_0_5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g2b65f18ccf1_0_5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b65f18ccf1_0_5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g2b65f18ccf1_0_5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2b65f18ccf1_0_5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g2b65f18ccf1_0_5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2b65f18ccf1_0_5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g2b65f18ccf1_0_5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b65f18ccf1_0_5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g2b65f18ccf1_0_5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2b65f18ccf1_0_5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g2b65f18ccf1_0_5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2b65f18ccf1_0_57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g2b65f18ccf1_0_5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2b66694f28f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g2b66694f28f_0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2b65f18ccf1_0_6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42" name="Google Shape;442;g2b65f18ccf1_0_6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7" name="Google Shape;44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7" name="Google Shape;167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3" name="Google Shape;45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9" name="Google Shape;45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lang="en-US" sz="2000"/>
              <a:t>Skip this example if time does not allow</a:t>
            </a:r>
            <a:endParaRPr b="0" sz="20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7" name="Google Shape;47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6" name="Google Shape;49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6" name="Google Shape;51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7" name="Google Shape;53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9" name="Google Shape;55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2" name="Google Shape;58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6" name="Google Shape;60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1" name="Google Shape;631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3" name="Google Shape;173;p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0" name="Google Shape;660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V is sandwiched by u 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U is sandwiched by v 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They do not overlap 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Interleave never happens 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2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6" name="Google Shape;666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1" name="Google Shape;68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8" name="Google Shape;688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9" name="Google Shape;699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https://www.stanfordlawreview.org/online/privacy-and-big-data-big-data-and-its-exclusions/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00" name="Google Shape;700;p3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b65f18ccf1_0_3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2b65f18ccf1_0_3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b65f18ccf1_0_3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g2b65f18ccf1_0_3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b65f18ccf1_0_4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g2b65f18ccf1_0_4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b65f18ccf1_0_4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g2b65f18ccf1_0_4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b65f18ccf1_0_4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g2b65f18ccf1_0_4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2b65f18ccf1_0_46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g2b65f18ccf1_0_4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9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9"/>
          <p:cNvSpPr txBox="1"/>
          <p:nvPr>
            <p:ph idx="1" type="subTitle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" name="Google Shape;14;p3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8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8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8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9" name="Google Shape;69;p4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9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4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0"/>
          <p:cNvSpPr txBox="1"/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50"/>
          <p:cNvSpPr txBox="1"/>
          <p:nvPr>
            <p:ph idx="1" type="body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5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5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5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b65f18ccf1_0_589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g2b65f18ccf1_0_589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93" name="Google Shape;93;g2b65f18ccf1_0_58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g2b65f18ccf1_0_58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g2b65f18ccf1_0_58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b65f18ccf1_0_59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g2b65f18ccf1_0_59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9" name="Google Shape;99;g2b65f18ccf1_0_59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0" name="Google Shape;100;g2b65f18ccf1_0_59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g2b65f18ccf1_0_59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b65f18ccf1_0_601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g2b65f18ccf1_0_601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5" name="Google Shape;105;g2b65f18ccf1_0_60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6" name="Google Shape;106;g2b65f18ccf1_0_60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7" name="Google Shape;107;g2b65f18ccf1_0_60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b65f18ccf1_0_60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0" name="Google Shape;110;g2b65f18ccf1_0_607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1" name="Google Shape;111;g2b65f18ccf1_0_607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2" name="Google Shape;112;g2b65f18ccf1_0_60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3" name="Google Shape;113;g2b65f18ccf1_0_60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4" name="Google Shape;114;g2b65f18ccf1_0_60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b65f18ccf1_0_614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g2b65f18ccf1_0_614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18" name="Google Shape;118;g2b65f18ccf1_0_614"/>
          <p:cNvSpPr txBox="1"/>
          <p:nvPr>
            <p:ph idx="2" type="body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9" name="Google Shape;119;g2b65f18ccf1_0_614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20" name="Google Shape;120;g2b65f18ccf1_0_614"/>
          <p:cNvSpPr txBox="1"/>
          <p:nvPr>
            <p:ph idx="4" type="body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1" name="Google Shape;121;g2b65f18ccf1_0_6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2" name="Google Shape;122;g2b65f18ccf1_0_6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g2b65f18ccf1_0_6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b65f18ccf1_0_62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6" name="Google Shape;126;g2b65f18ccf1_0_6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7" name="Google Shape;127;g2b65f18ccf1_0_6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8" name="Google Shape;128;g2b65f18ccf1_0_6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b65f18ccf1_0_62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1" name="Google Shape;131;g2b65f18ccf1_0_62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2" name="Google Shape;132;g2b65f18ccf1_0_62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0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4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b65f18ccf1_0_632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5" name="Google Shape;135;g2b65f18ccf1_0_632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36" name="Google Shape;136;g2b65f18ccf1_0_632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37" name="Google Shape;137;g2b65f18ccf1_0_63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8" name="Google Shape;138;g2b65f18ccf1_0_63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9" name="Google Shape;139;g2b65f18ccf1_0_63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b65f18ccf1_0_639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2" name="Google Shape;142;g2b65f18ccf1_0_639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g2b65f18ccf1_0_639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44" name="Google Shape;144;g2b65f18ccf1_0_63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5" name="Google Shape;145;g2b65f18ccf1_0_63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6" name="Google Shape;146;g2b65f18ccf1_0_63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b65f18ccf1_0_64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9" name="Google Shape;149;g2b65f18ccf1_0_646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0" name="Google Shape;150;g2b65f18ccf1_0_64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1" name="Google Shape;151;g2b65f18ccf1_0_64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2" name="Google Shape;152;g2b65f18ccf1_0_64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b65f18ccf1_0_652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5" name="Google Shape;155;g2b65f18ccf1_0_652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6" name="Google Shape;156;g2b65f18ccf1_0_65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7" name="Google Shape;157;g2b65f18ccf1_0_65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8" name="Google Shape;158;g2b65f18ccf1_0_65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175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26" name="Google Shape;26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2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2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42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4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3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3"/>
          <p:cNvSpPr txBox="1"/>
          <p:nvPr>
            <p:ph idx="1" type="body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4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4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4"/>
          <p:cNvSpPr txBox="1"/>
          <p:nvPr>
            <p:ph idx="1" type="body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3" name="Google Shape;43;p44"/>
          <p:cNvSpPr txBox="1"/>
          <p:nvPr>
            <p:ph idx="2" type="body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44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5" name="Google Shape;45;p44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4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4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7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7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61" name="Google Shape;61;p47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2" name="Google Shape;62;p4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8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38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3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3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3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b65f18ccf1_0_58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86" name="Google Shape;86;g2b65f18ccf1_0_58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g2b65f18ccf1_0_58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g2b65f18ccf1_0_58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g2b65f18ccf1_0_58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lang="en-US"/>
              <a:t>CS 161 Section 5</a:t>
            </a:r>
            <a:endParaRPr/>
          </a:p>
        </p:txBody>
      </p:sp>
      <p:sp>
        <p:nvSpPr>
          <p:cNvPr id="164" name="Google Shape;164;p1"/>
          <p:cNvSpPr txBox="1"/>
          <p:nvPr>
            <p:ph idx="1" type="subTitle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CA: [name of CA]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2b65f18ccf1_0_510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From the previous slide:</a:t>
            </a:r>
            <a:br>
              <a:rPr lang="en-US"/>
            </a:br>
            <a:r>
              <a:rPr lang="en-US"/>
              <a:t>H</a:t>
            </a:r>
            <a:r>
              <a:rPr lang="en-US"/>
              <a:t>ow to pick Hash function with low collision?</a:t>
            </a:r>
            <a:endParaRPr/>
          </a:p>
        </p:txBody>
      </p:sp>
      <p:sp>
        <p:nvSpPr>
          <p:cNvPr id="359" name="Google Shape;359;g2b65f18ccf1_0_510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r>
              <a:rPr lang="en-US" sz="2700"/>
              <a:t>Solution: Universal Hash Family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2b65f18ccf1_0_51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Universal hash family</a:t>
            </a:r>
            <a:br>
              <a:rPr lang="en-US"/>
            </a:br>
            <a:r>
              <a:rPr lang="en-US" sz="2400">
                <a:solidFill>
                  <a:srgbClr val="FF7300"/>
                </a:solidFill>
              </a:rPr>
              <a:t>Let’s compare this definition with "All that we needed" </a:t>
            </a:r>
            <a:endParaRPr/>
          </a:p>
        </p:txBody>
      </p:sp>
      <p:sp>
        <p:nvSpPr>
          <p:cNvPr id="365" name="Google Shape;365;g2b65f18ccf1_0_515"/>
          <p:cNvSpPr txBox="1"/>
          <p:nvPr/>
        </p:nvSpPr>
        <p:spPr>
          <a:xfrm>
            <a:off x="1614488" y="1801801"/>
            <a:ext cx="5915100" cy="1953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389" r="0" t="-3749"/>
            </a:stretch>
          </a:blip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 </a:t>
            </a:r>
            <a:endParaRPr sz="1100"/>
          </a:p>
        </p:txBody>
      </p:sp>
      <p:sp>
        <p:nvSpPr>
          <p:cNvPr id="366" name="Google Shape;366;g2b65f18ccf1_0_515"/>
          <p:cNvSpPr txBox="1"/>
          <p:nvPr/>
        </p:nvSpPr>
        <p:spPr>
          <a:xfrm>
            <a:off x="1844150" y="3853525"/>
            <a:ext cx="5436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E.g. The family of all hash functions h:U-&gt;[n] is a universal hash family as we showed earlier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2b65f18ccf1_0_53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But </a:t>
            </a:r>
            <a:r>
              <a:rPr lang="en-US"/>
              <a:t>We Also Need a Small Hash Family!</a:t>
            </a:r>
            <a:endParaRPr/>
          </a:p>
        </p:txBody>
      </p:sp>
      <p:sp>
        <p:nvSpPr>
          <p:cNvPr id="372" name="Google Shape;372;g2b65f18ccf1_0_53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Remember that after we select the hash function, we need to store the hash function for search/delete.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What will happen if we did not remember the hash function?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171450" lvl="0" marL="177800" rtl="0" algn="l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-US"/>
              <a:t>With a smaller hash family it’s easier to remember which function from the family we’re using.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The set of all hash functions contains n</a:t>
            </a:r>
            <a:r>
              <a:rPr baseline="30000" lang="en-US"/>
              <a:t>U </a:t>
            </a:r>
            <a:r>
              <a:rPr lang="en-US"/>
              <a:t>functions. </a:t>
            </a:r>
            <a:br>
              <a:rPr lang="en-US"/>
            </a:br>
            <a:r>
              <a:rPr lang="en-US"/>
              <a:t>So to store the index of a function, we need log(n</a:t>
            </a:r>
            <a:r>
              <a:rPr baseline="30000" lang="en-US"/>
              <a:t>U</a:t>
            </a:r>
            <a:r>
              <a:rPr lang="en-US"/>
              <a:t>)=Ulog(n) bits ☹.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2b65f18ccf1_0_525"/>
          <p:cNvSpPr txBox="1"/>
          <p:nvPr>
            <p:ph type="title"/>
          </p:nvPr>
        </p:nvSpPr>
        <p:spPr>
          <a:xfrm>
            <a:off x="1353122" y="171944"/>
            <a:ext cx="6648000" cy="57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W</a:t>
            </a:r>
            <a:r>
              <a:rPr lang="en-US"/>
              <a:t>e need Ulog(n) bits to store </a:t>
            </a:r>
            <a:r>
              <a:rPr lang="en-US"/>
              <a:t>an</a:t>
            </a:r>
            <a:r>
              <a:rPr lang="en-US"/>
              <a:t> </a:t>
            </a:r>
            <a:r>
              <a:rPr lang="en-US"/>
              <a:t>arbitrary</a:t>
            </a:r>
            <a:r>
              <a:rPr lang="en-US"/>
              <a:t> hash function h:U -&gt; {1,…,n}</a:t>
            </a:r>
            <a:endParaRPr/>
          </a:p>
        </p:txBody>
      </p:sp>
      <p:sp>
        <p:nvSpPr>
          <p:cNvPr id="378" name="Google Shape;378;g2b65f18ccf1_0_525"/>
          <p:cNvSpPr/>
          <p:nvPr/>
        </p:nvSpPr>
        <p:spPr>
          <a:xfrm rot="412489">
            <a:off x="3559784" y="2726702"/>
            <a:ext cx="4325235" cy="2360744"/>
          </a:xfrm>
          <a:custGeom>
            <a:rect b="b" l="l" r="r" t="t"/>
            <a:pathLst>
              <a:path extrusionOk="0" h="3892067" w="6090974">
                <a:moveTo>
                  <a:pt x="629621" y="2465925"/>
                </a:moveTo>
                <a:cubicBezTo>
                  <a:pt x="782021" y="2500902"/>
                  <a:pt x="1004375" y="2425951"/>
                  <a:pt x="1154277" y="2316023"/>
                </a:cubicBezTo>
                <a:cubicBezTo>
                  <a:pt x="1304179" y="2206095"/>
                  <a:pt x="1446585" y="2048699"/>
                  <a:pt x="1529031" y="1806358"/>
                </a:cubicBezTo>
                <a:cubicBezTo>
                  <a:pt x="1611477" y="1564017"/>
                  <a:pt x="1549018" y="1136797"/>
                  <a:pt x="1648952" y="861977"/>
                </a:cubicBezTo>
                <a:cubicBezTo>
                  <a:pt x="1748886" y="587157"/>
                  <a:pt x="1921273" y="274863"/>
                  <a:pt x="2128637" y="157440"/>
                </a:cubicBezTo>
                <a:cubicBezTo>
                  <a:pt x="2336001" y="40017"/>
                  <a:pt x="2708257" y="182424"/>
                  <a:pt x="2893136" y="157440"/>
                </a:cubicBezTo>
                <a:cubicBezTo>
                  <a:pt x="3078015" y="132456"/>
                  <a:pt x="3110493" y="-37433"/>
                  <a:pt x="3237909" y="7538"/>
                </a:cubicBezTo>
                <a:cubicBezTo>
                  <a:pt x="3365325" y="52509"/>
                  <a:pt x="3580185" y="319834"/>
                  <a:pt x="3657634" y="427263"/>
                </a:cubicBezTo>
                <a:cubicBezTo>
                  <a:pt x="3735083" y="534692"/>
                  <a:pt x="3587679" y="644620"/>
                  <a:pt x="3702604" y="652115"/>
                </a:cubicBezTo>
                <a:cubicBezTo>
                  <a:pt x="3817529" y="659610"/>
                  <a:pt x="4077359" y="494718"/>
                  <a:pt x="4347182" y="472233"/>
                </a:cubicBezTo>
                <a:cubicBezTo>
                  <a:pt x="4617005" y="449748"/>
                  <a:pt x="5049221" y="432260"/>
                  <a:pt x="5321542" y="517204"/>
                </a:cubicBezTo>
                <a:cubicBezTo>
                  <a:pt x="5593863" y="602148"/>
                  <a:pt x="5858689" y="702083"/>
                  <a:pt x="5981109" y="981899"/>
                </a:cubicBezTo>
                <a:cubicBezTo>
                  <a:pt x="6103529" y="1261715"/>
                  <a:pt x="6116021" y="1781374"/>
                  <a:pt x="6056060" y="2196102"/>
                </a:cubicBezTo>
                <a:cubicBezTo>
                  <a:pt x="5996099" y="2610830"/>
                  <a:pt x="5791233" y="3232922"/>
                  <a:pt x="5621345" y="3470266"/>
                </a:cubicBezTo>
                <a:cubicBezTo>
                  <a:pt x="5451457" y="3707610"/>
                  <a:pt x="5169142" y="3685124"/>
                  <a:pt x="5036729" y="3620167"/>
                </a:cubicBezTo>
                <a:cubicBezTo>
                  <a:pt x="4904316" y="3555210"/>
                  <a:pt x="5079201" y="3160469"/>
                  <a:pt x="4826867" y="3080522"/>
                </a:cubicBezTo>
                <a:cubicBezTo>
                  <a:pt x="4574533" y="3000575"/>
                  <a:pt x="3765064" y="3035551"/>
                  <a:pt x="3522723" y="3140482"/>
                </a:cubicBezTo>
                <a:cubicBezTo>
                  <a:pt x="3280382" y="3245413"/>
                  <a:pt x="3492742" y="3610174"/>
                  <a:pt x="3372821" y="3710108"/>
                </a:cubicBezTo>
                <a:cubicBezTo>
                  <a:pt x="3252900" y="3810042"/>
                  <a:pt x="2998067" y="4047387"/>
                  <a:pt x="2803195" y="3740089"/>
                </a:cubicBezTo>
                <a:cubicBezTo>
                  <a:pt x="2608323" y="3432791"/>
                  <a:pt x="2378473" y="2101164"/>
                  <a:pt x="2203588" y="1866318"/>
                </a:cubicBezTo>
                <a:cubicBezTo>
                  <a:pt x="2028703" y="1631472"/>
                  <a:pt x="1951254" y="2168619"/>
                  <a:pt x="1753883" y="2331013"/>
                </a:cubicBezTo>
                <a:cubicBezTo>
                  <a:pt x="1556513" y="2493407"/>
                  <a:pt x="1269201" y="2768227"/>
                  <a:pt x="1019365" y="2840679"/>
                </a:cubicBezTo>
                <a:cubicBezTo>
                  <a:pt x="769529" y="2913131"/>
                  <a:pt x="424755" y="2865662"/>
                  <a:pt x="254867" y="2765728"/>
                </a:cubicBezTo>
                <a:cubicBezTo>
                  <a:pt x="84979" y="2665794"/>
                  <a:pt x="2532" y="2351000"/>
                  <a:pt x="34" y="2241072"/>
                </a:cubicBezTo>
                <a:cubicBezTo>
                  <a:pt x="-2464" y="2131144"/>
                  <a:pt x="132448" y="2063689"/>
                  <a:pt x="239877" y="2106161"/>
                </a:cubicBezTo>
                <a:cubicBezTo>
                  <a:pt x="347306" y="2148633"/>
                  <a:pt x="477221" y="2430948"/>
                  <a:pt x="629621" y="2465925"/>
                </a:cubicBezTo>
                <a:close/>
              </a:path>
            </a:pathLst>
          </a:cu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g2b65f18ccf1_0_525"/>
          <p:cNvSpPr txBox="1"/>
          <p:nvPr/>
        </p:nvSpPr>
        <p:spPr>
          <a:xfrm rot="378484">
            <a:off x="4722419" y="3442611"/>
            <a:ext cx="3249172" cy="71563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All of the hash functions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h:U →{1,…,n}</a:t>
            </a:r>
            <a:endParaRPr sz="1100"/>
          </a:p>
        </p:txBody>
      </p:sp>
      <p:sp>
        <p:nvSpPr>
          <p:cNvPr id="380" name="Google Shape;380;g2b65f18ccf1_0_525"/>
          <p:cNvSpPr txBox="1"/>
          <p:nvPr/>
        </p:nvSpPr>
        <p:spPr>
          <a:xfrm>
            <a:off x="1353121" y="935040"/>
            <a:ext cx="6400500" cy="10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0955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Say that this elephant-shaped blob represents the set of all hash functions.</a:t>
            </a:r>
            <a:endParaRPr sz="1100"/>
          </a:p>
          <a:p>
            <a:pPr indent="-20955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has size n</a:t>
            </a:r>
            <a:r>
              <a:rPr baseline="30000"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1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(Really big!)</a:t>
            </a:r>
            <a:endParaRPr sz="1100"/>
          </a:p>
        </p:txBody>
      </p:sp>
      <p:sp>
        <p:nvSpPr>
          <p:cNvPr id="381" name="Google Shape;381;g2b65f18ccf1_0_525"/>
          <p:cNvSpPr txBox="1"/>
          <p:nvPr/>
        </p:nvSpPr>
        <p:spPr>
          <a:xfrm>
            <a:off x="1353121" y="2063047"/>
            <a:ext cx="57405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0955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remember an arbitrary function from this set, we need log(n</a:t>
            </a:r>
            <a:r>
              <a:rPr baseline="30000"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= Ulog(n) bits.</a:t>
            </a:r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2b65f18ccf1_0_538"/>
          <p:cNvSpPr txBox="1"/>
          <p:nvPr>
            <p:ph type="title"/>
          </p:nvPr>
        </p:nvSpPr>
        <p:spPr>
          <a:xfrm>
            <a:off x="1614488" y="273845"/>
            <a:ext cx="5915100" cy="67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000"/>
              <a:t>An example of small universal hash family</a:t>
            </a:r>
            <a:endParaRPr/>
          </a:p>
        </p:txBody>
      </p:sp>
      <p:sp>
        <p:nvSpPr>
          <p:cNvPr id="387" name="Google Shape;387;g2b65f18ccf1_0_538"/>
          <p:cNvSpPr txBox="1"/>
          <p:nvPr>
            <p:ph idx="1" type="body"/>
          </p:nvPr>
        </p:nvSpPr>
        <p:spPr>
          <a:xfrm>
            <a:off x="1614488" y="979361"/>
            <a:ext cx="5915100" cy="3263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979" l="-1389" r="0" t="-2239"/>
            </a:stretch>
          </a:blipFill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/>
              <a:t> </a:t>
            </a:r>
            <a:endParaRPr/>
          </a:p>
        </p:txBody>
      </p:sp>
      <p:grpSp>
        <p:nvGrpSpPr>
          <p:cNvPr id="388" name="Google Shape;388;g2b65f18ccf1_0_538"/>
          <p:cNvGrpSpPr/>
          <p:nvPr/>
        </p:nvGrpSpPr>
        <p:grpSpPr>
          <a:xfrm flipH="1">
            <a:off x="6956234" y="3904068"/>
            <a:ext cx="907798" cy="1122429"/>
            <a:chOff x="628650" y="4603505"/>
            <a:chExt cx="1603317" cy="1835234"/>
          </a:xfrm>
        </p:grpSpPr>
        <p:sp>
          <p:nvSpPr>
            <p:cNvPr id="389" name="Google Shape;389;g2b65f18ccf1_0_538"/>
            <p:cNvSpPr/>
            <p:nvPr/>
          </p:nvSpPr>
          <p:spPr>
            <a:xfrm>
              <a:off x="628650" y="4603505"/>
              <a:ext cx="1603317" cy="1835234"/>
            </a:xfrm>
            <a:custGeom>
              <a:rect b="b" l="l" r="r" t="t"/>
              <a:pathLst>
                <a:path extrusionOk="0" h="1984037" w="1937543">
                  <a:moveTo>
                    <a:pt x="1546745" y="1017332"/>
                  </a:moveTo>
                  <a:cubicBezTo>
                    <a:pt x="1634187" y="914899"/>
                    <a:pt x="1784089" y="847443"/>
                    <a:pt x="1846548" y="777489"/>
                  </a:cubicBezTo>
                  <a:cubicBezTo>
                    <a:pt x="1909007" y="707535"/>
                    <a:pt x="1966470" y="637581"/>
                    <a:pt x="1921499" y="597607"/>
                  </a:cubicBezTo>
                  <a:cubicBezTo>
                    <a:pt x="1876528" y="557633"/>
                    <a:pt x="1674161" y="535148"/>
                    <a:pt x="1576725" y="537647"/>
                  </a:cubicBezTo>
                  <a:cubicBezTo>
                    <a:pt x="1479289" y="540145"/>
                    <a:pt x="1374358" y="622591"/>
                    <a:pt x="1336883" y="612598"/>
                  </a:cubicBezTo>
                  <a:cubicBezTo>
                    <a:pt x="1299408" y="602604"/>
                    <a:pt x="1391847" y="535148"/>
                    <a:pt x="1351873" y="477686"/>
                  </a:cubicBezTo>
                  <a:cubicBezTo>
                    <a:pt x="1311899" y="420224"/>
                    <a:pt x="1189479" y="270322"/>
                    <a:pt x="1097040" y="267824"/>
                  </a:cubicBezTo>
                  <a:cubicBezTo>
                    <a:pt x="1004601" y="265326"/>
                    <a:pt x="832214" y="392742"/>
                    <a:pt x="797237" y="462696"/>
                  </a:cubicBezTo>
                  <a:cubicBezTo>
                    <a:pt x="762260" y="532650"/>
                    <a:pt x="827217" y="632584"/>
                    <a:pt x="887178" y="687548"/>
                  </a:cubicBezTo>
                  <a:cubicBezTo>
                    <a:pt x="947139" y="742512"/>
                    <a:pt x="1144509" y="752506"/>
                    <a:pt x="1157001" y="792480"/>
                  </a:cubicBezTo>
                  <a:cubicBezTo>
                    <a:pt x="1169493" y="832454"/>
                    <a:pt x="1047073" y="844945"/>
                    <a:pt x="962129" y="927391"/>
                  </a:cubicBezTo>
                  <a:cubicBezTo>
                    <a:pt x="877185" y="1009837"/>
                    <a:pt x="729781" y="1152244"/>
                    <a:pt x="647335" y="1287155"/>
                  </a:cubicBezTo>
                  <a:cubicBezTo>
                    <a:pt x="564889" y="1422066"/>
                    <a:pt x="542404" y="1686893"/>
                    <a:pt x="467453" y="1736860"/>
                  </a:cubicBezTo>
                  <a:cubicBezTo>
                    <a:pt x="392502" y="1786827"/>
                    <a:pt x="200128" y="1689391"/>
                    <a:pt x="197630" y="1586958"/>
                  </a:cubicBezTo>
                  <a:cubicBezTo>
                    <a:pt x="195132" y="1484525"/>
                    <a:pt x="372515" y="1279660"/>
                    <a:pt x="452463" y="1122263"/>
                  </a:cubicBezTo>
                  <a:cubicBezTo>
                    <a:pt x="532411" y="964866"/>
                    <a:pt x="667322" y="819962"/>
                    <a:pt x="677315" y="642578"/>
                  </a:cubicBezTo>
                  <a:cubicBezTo>
                    <a:pt x="687308" y="465194"/>
                    <a:pt x="614857" y="160394"/>
                    <a:pt x="512424" y="57961"/>
                  </a:cubicBezTo>
                  <a:cubicBezTo>
                    <a:pt x="409991" y="-44472"/>
                    <a:pt x="115185" y="17987"/>
                    <a:pt x="62719" y="27981"/>
                  </a:cubicBezTo>
                  <a:cubicBezTo>
                    <a:pt x="10253" y="37975"/>
                    <a:pt x="140168" y="97935"/>
                    <a:pt x="197630" y="117922"/>
                  </a:cubicBezTo>
                  <a:cubicBezTo>
                    <a:pt x="255092" y="137909"/>
                    <a:pt x="347532" y="82945"/>
                    <a:pt x="407493" y="147902"/>
                  </a:cubicBezTo>
                  <a:cubicBezTo>
                    <a:pt x="467454" y="212859"/>
                    <a:pt x="572384" y="347771"/>
                    <a:pt x="557394" y="507666"/>
                  </a:cubicBezTo>
                  <a:cubicBezTo>
                    <a:pt x="542404" y="667561"/>
                    <a:pt x="409991" y="927391"/>
                    <a:pt x="317552" y="1107273"/>
                  </a:cubicBezTo>
                  <a:cubicBezTo>
                    <a:pt x="225113" y="1287155"/>
                    <a:pt x="25243" y="1462040"/>
                    <a:pt x="2758" y="1586958"/>
                  </a:cubicBezTo>
                  <a:cubicBezTo>
                    <a:pt x="-19727" y="1711876"/>
                    <a:pt x="100194" y="1794322"/>
                    <a:pt x="182640" y="1856781"/>
                  </a:cubicBezTo>
                  <a:cubicBezTo>
                    <a:pt x="265086" y="1919240"/>
                    <a:pt x="419985" y="1956715"/>
                    <a:pt x="497434" y="1961712"/>
                  </a:cubicBezTo>
                  <a:cubicBezTo>
                    <a:pt x="574883" y="1966709"/>
                    <a:pt x="609860" y="1884263"/>
                    <a:pt x="647335" y="1886761"/>
                  </a:cubicBezTo>
                  <a:cubicBezTo>
                    <a:pt x="684810" y="1889259"/>
                    <a:pt x="579879" y="1964210"/>
                    <a:pt x="722286" y="1976702"/>
                  </a:cubicBezTo>
                  <a:cubicBezTo>
                    <a:pt x="864693" y="1989194"/>
                    <a:pt x="1356870" y="1986695"/>
                    <a:pt x="1501775" y="1961712"/>
                  </a:cubicBezTo>
                  <a:cubicBezTo>
                    <a:pt x="1646680" y="1936729"/>
                    <a:pt x="1611702" y="1851784"/>
                    <a:pt x="1591715" y="1826801"/>
                  </a:cubicBezTo>
                  <a:cubicBezTo>
                    <a:pt x="1571728" y="1801818"/>
                    <a:pt x="1404338" y="1839293"/>
                    <a:pt x="1381853" y="1811811"/>
                  </a:cubicBezTo>
                  <a:cubicBezTo>
                    <a:pt x="1359368" y="1784329"/>
                    <a:pt x="1466797" y="1731863"/>
                    <a:pt x="1456804" y="1661909"/>
                  </a:cubicBezTo>
                  <a:cubicBezTo>
                    <a:pt x="1446811" y="1591955"/>
                    <a:pt x="1304405" y="1507011"/>
                    <a:pt x="1321893" y="1392086"/>
                  </a:cubicBezTo>
                  <a:cubicBezTo>
                    <a:pt x="1339381" y="1277161"/>
                    <a:pt x="1459303" y="1119765"/>
                    <a:pt x="1546745" y="1017332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g2b65f18ccf1_0_538"/>
            <p:cNvSpPr/>
            <p:nvPr/>
          </p:nvSpPr>
          <p:spPr>
            <a:xfrm rot="1335995">
              <a:off x="1874326" y="5339837"/>
              <a:ext cx="185143" cy="91351"/>
            </a:xfrm>
            <a:custGeom>
              <a:rect b="b" l="l" r="r" t="t"/>
              <a:pathLst>
                <a:path extrusionOk="0" h="124775" w="269822">
                  <a:moveTo>
                    <a:pt x="269822" y="89941"/>
                  </a:moveTo>
                  <a:cubicBezTo>
                    <a:pt x="194871" y="112426"/>
                    <a:pt x="119920" y="134912"/>
                    <a:pt x="74950" y="119922"/>
                  </a:cubicBezTo>
                  <a:cubicBezTo>
                    <a:pt x="29980" y="104932"/>
                    <a:pt x="0" y="0"/>
                    <a:pt x="0" y="0"/>
                  </a:cubicBez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1" name="Google Shape;391;g2b65f18ccf1_0_538"/>
          <p:cNvSpPr txBox="1"/>
          <p:nvPr/>
        </p:nvSpPr>
        <p:spPr>
          <a:xfrm rot="1456339">
            <a:off x="7179184" y="3604125"/>
            <a:ext cx="580187" cy="53090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??</a:t>
            </a:r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" name="Google Shape;396;g2b65f18ccf1_0_547"/>
          <p:cNvGrpSpPr/>
          <p:nvPr/>
        </p:nvGrpSpPr>
        <p:grpSpPr>
          <a:xfrm flipH="1">
            <a:off x="6602317" y="206751"/>
            <a:ext cx="1208901" cy="1517188"/>
            <a:chOff x="628650" y="4603505"/>
            <a:chExt cx="1603317" cy="1835234"/>
          </a:xfrm>
        </p:grpSpPr>
        <p:sp>
          <p:nvSpPr>
            <p:cNvPr id="397" name="Google Shape;397;g2b65f18ccf1_0_547"/>
            <p:cNvSpPr/>
            <p:nvPr/>
          </p:nvSpPr>
          <p:spPr>
            <a:xfrm>
              <a:off x="628650" y="4603505"/>
              <a:ext cx="1603317" cy="1835234"/>
            </a:xfrm>
            <a:custGeom>
              <a:rect b="b" l="l" r="r" t="t"/>
              <a:pathLst>
                <a:path extrusionOk="0" h="1984037" w="1937543">
                  <a:moveTo>
                    <a:pt x="1546745" y="1017332"/>
                  </a:moveTo>
                  <a:cubicBezTo>
                    <a:pt x="1634187" y="914899"/>
                    <a:pt x="1784089" y="847443"/>
                    <a:pt x="1846548" y="777489"/>
                  </a:cubicBezTo>
                  <a:cubicBezTo>
                    <a:pt x="1909007" y="707535"/>
                    <a:pt x="1966470" y="637581"/>
                    <a:pt x="1921499" y="597607"/>
                  </a:cubicBezTo>
                  <a:cubicBezTo>
                    <a:pt x="1876528" y="557633"/>
                    <a:pt x="1674161" y="535148"/>
                    <a:pt x="1576725" y="537647"/>
                  </a:cubicBezTo>
                  <a:cubicBezTo>
                    <a:pt x="1479289" y="540145"/>
                    <a:pt x="1374358" y="622591"/>
                    <a:pt x="1336883" y="612598"/>
                  </a:cubicBezTo>
                  <a:cubicBezTo>
                    <a:pt x="1299408" y="602604"/>
                    <a:pt x="1391847" y="535148"/>
                    <a:pt x="1351873" y="477686"/>
                  </a:cubicBezTo>
                  <a:cubicBezTo>
                    <a:pt x="1311899" y="420224"/>
                    <a:pt x="1189479" y="270322"/>
                    <a:pt x="1097040" y="267824"/>
                  </a:cubicBezTo>
                  <a:cubicBezTo>
                    <a:pt x="1004601" y="265326"/>
                    <a:pt x="832214" y="392742"/>
                    <a:pt x="797237" y="462696"/>
                  </a:cubicBezTo>
                  <a:cubicBezTo>
                    <a:pt x="762260" y="532650"/>
                    <a:pt x="827217" y="632584"/>
                    <a:pt x="887178" y="687548"/>
                  </a:cubicBezTo>
                  <a:cubicBezTo>
                    <a:pt x="947139" y="742512"/>
                    <a:pt x="1144509" y="752506"/>
                    <a:pt x="1157001" y="792480"/>
                  </a:cubicBezTo>
                  <a:cubicBezTo>
                    <a:pt x="1169493" y="832454"/>
                    <a:pt x="1047073" y="844945"/>
                    <a:pt x="962129" y="927391"/>
                  </a:cubicBezTo>
                  <a:cubicBezTo>
                    <a:pt x="877185" y="1009837"/>
                    <a:pt x="729781" y="1152244"/>
                    <a:pt x="647335" y="1287155"/>
                  </a:cubicBezTo>
                  <a:cubicBezTo>
                    <a:pt x="564889" y="1422066"/>
                    <a:pt x="542404" y="1686893"/>
                    <a:pt x="467453" y="1736860"/>
                  </a:cubicBezTo>
                  <a:cubicBezTo>
                    <a:pt x="392502" y="1786827"/>
                    <a:pt x="200128" y="1689391"/>
                    <a:pt x="197630" y="1586958"/>
                  </a:cubicBezTo>
                  <a:cubicBezTo>
                    <a:pt x="195132" y="1484525"/>
                    <a:pt x="372515" y="1279660"/>
                    <a:pt x="452463" y="1122263"/>
                  </a:cubicBezTo>
                  <a:cubicBezTo>
                    <a:pt x="532411" y="964866"/>
                    <a:pt x="667322" y="819962"/>
                    <a:pt x="677315" y="642578"/>
                  </a:cubicBezTo>
                  <a:cubicBezTo>
                    <a:pt x="687308" y="465194"/>
                    <a:pt x="614857" y="160394"/>
                    <a:pt x="512424" y="57961"/>
                  </a:cubicBezTo>
                  <a:cubicBezTo>
                    <a:pt x="409991" y="-44472"/>
                    <a:pt x="115185" y="17987"/>
                    <a:pt x="62719" y="27981"/>
                  </a:cubicBezTo>
                  <a:cubicBezTo>
                    <a:pt x="10253" y="37975"/>
                    <a:pt x="140168" y="97935"/>
                    <a:pt x="197630" y="117922"/>
                  </a:cubicBezTo>
                  <a:cubicBezTo>
                    <a:pt x="255092" y="137909"/>
                    <a:pt x="347532" y="82945"/>
                    <a:pt x="407493" y="147902"/>
                  </a:cubicBezTo>
                  <a:cubicBezTo>
                    <a:pt x="467454" y="212859"/>
                    <a:pt x="572384" y="347771"/>
                    <a:pt x="557394" y="507666"/>
                  </a:cubicBezTo>
                  <a:cubicBezTo>
                    <a:pt x="542404" y="667561"/>
                    <a:pt x="409991" y="927391"/>
                    <a:pt x="317552" y="1107273"/>
                  </a:cubicBezTo>
                  <a:cubicBezTo>
                    <a:pt x="225113" y="1287155"/>
                    <a:pt x="25243" y="1462040"/>
                    <a:pt x="2758" y="1586958"/>
                  </a:cubicBezTo>
                  <a:cubicBezTo>
                    <a:pt x="-19727" y="1711876"/>
                    <a:pt x="100194" y="1794322"/>
                    <a:pt x="182640" y="1856781"/>
                  </a:cubicBezTo>
                  <a:cubicBezTo>
                    <a:pt x="265086" y="1919240"/>
                    <a:pt x="419985" y="1956715"/>
                    <a:pt x="497434" y="1961712"/>
                  </a:cubicBezTo>
                  <a:cubicBezTo>
                    <a:pt x="574883" y="1966709"/>
                    <a:pt x="609860" y="1884263"/>
                    <a:pt x="647335" y="1886761"/>
                  </a:cubicBezTo>
                  <a:cubicBezTo>
                    <a:pt x="684810" y="1889259"/>
                    <a:pt x="579879" y="1964210"/>
                    <a:pt x="722286" y="1976702"/>
                  </a:cubicBezTo>
                  <a:cubicBezTo>
                    <a:pt x="864693" y="1989194"/>
                    <a:pt x="1356870" y="1986695"/>
                    <a:pt x="1501775" y="1961712"/>
                  </a:cubicBezTo>
                  <a:cubicBezTo>
                    <a:pt x="1646680" y="1936729"/>
                    <a:pt x="1611702" y="1851784"/>
                    <a:pt x="1591715" y="1826801"/>
                  </a:cubicBezTo>
                  <a:cubicBezTo>
                    <a:pt x="1571728" y="1801818"/>
                    <a:pt x="1404338" y="1839293"/>
                    <a:pt x="1381853" y="1811811"/>
                  </a:cubicBezTo>
                  <a:cubicBezTo>
                    <a:pt x="1359368" y="1784329"/>
                    <a:pt x="1466797" y="1731863"/>
                    <a:pt x="1456804" y="1661909"/>
                  </a:cubicBezTo>
                  <a:cubicBezTo>
                    <a:pt x="1446811" y="1591955"/>
                    <a:pt x="1304405" y="1507011"/>
                    <a:pt x="1321893" y="1392086"/>
                  </a:cubicBezTo>
                  <a:cubicBezTo>
                    <a:pt x="1339381" y="1277161"/>
                    <a:pt x="1459303" y="1119765"/>
                    <a:pt x="1546745" y="1017332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g2b65f18ccf1_0_547"/>
            <p:cNvSpPr/>
            <p:nvPr/>
          </p:nvSpPr>
          <p:spPr>
            <a:xfrm rot="1335995">
              <a:off x="1874326" y="5339837"/>
              <a:ext cx="185143" cy="91351"/>
            </a:xfrm>
            <a:custGeom>
              <a:rect b="b" l="l" r="r" t="t"/>
              <a:pathLst>
                <a:path extrusionOk="0" h="124775" w="269822">
                  <a:moveTo>
                    <a:pt x="269822" y="89941"/>
                  </a:moveTo>
                  <a:cubicBezTo>
                    <a:pt x="194871" y="112426"/>
                    <a:pt x="119920" y="134912"/>
                    <a:pt x="74950" y="119922"/>
                  </a:cubicBezTo>
                  <a:cubicBezTo>
                    <a:pt x="29980" y="104932"/>
                    <a:pt x="0" y="0"/>
                    <a:pt x="0" y="0"/>
                  </a:cubicBez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9" name="Google Shape;399;g2b65f18ccf1_0_547"/>
          <p:cNvSpPr txBox="1"/>
          <p:nvPr>
            <p:ph type="title"/>
          </p:nvPr>
        </p:nvSpPr>
        <p:spPr>
          <a:xfrm>
            <a:off x="1447032" y="252782"/>
            <a:ext cx="6478800" cy="54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</a:pPr>
            <a:r>
              <a:rPr lang="en-US" sz="2700"/>
              <a:t>So the whole scheme will be</a:t>
            </a:r>
            <a:endParaRPr/>
          </a:p>
        </p:txBody>
      </p:sp>
      <p:sp>
        <p:nvSpPr>
          <p:cNvPr id="400" name="Google Shape;400;g2b65f18ccf1_0_547"/>
          <p:cNvSpPr/>
          <p:nvPr/>
        </p:nvSpPr>
        <p:spPr>
          <a:xfrm>
            <a:off x="1237958" y="1023425"/>
            <a:ext cx="3105900" cy="39636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1" name="Google Shape;401;g2b65f18ccf1_0_547"/>
          <p:cNvGrpSpPr/>
          <p:nvPr/>
        </p:nvGrpSpPr>
        <p:grpSpPr>
          <a:xfrm>
            <a:off x="5524943" y="2802533"/>
            <a:ext cx="1286335" cy="2227609"/>
            <a:chOff x="5336275" y="3575713"/>
            <a:chExt cx="1798063" cy="2975303"/>
          </a:xfrm>
        </p:grpSpPr>
        <p:sp>
          <p:nvSpPr>
            <p:cNvPr id="402" name="Google Shape;402;g2b65f18ccf1_0_547"/>
            <p:cNvSpPr/>
            <p:nvPr/>
          </p:nvSpPr>
          <p:spPr>
            <a:xfrm>
              <a:off x="5336275" y="3684896"/>
              <a:ext cx="546000" cy="573300"/>
            </a:xfrm>
            <a:prstGeom prst="rect">
              <a:avLst/>
            </a:prstGeom>
            <a:noFill/>
            <a:ln cap="flat" cmpd="sng" w="381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g2b65f18ccf1_0_547"/>
            <p:cNvSpPr/>
            <p:nvPr/>
          </p:nvSpPr>
          <p:spPr>
            <a:xfrm>
              <a:off x="5336275" y="4258101"/>
              <a:ext cx="546000" cy="573300"/>
            </a:xfrm>
            <a:prstGeom prst="rect">
              <a:avLst/>
            </a:prstGeom>
            <a:noFill/>
            <a:ln cap="flat" cmpd="sng" w="381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g2b65f18ccf1_0_547"/>
            <p:cNvSpPr/>
            <p:nvPr/>
          </p:nvSpPr>
          <p:spPr>
            <a:xfrm>
              <a:off x="5337128" y="4831306"/>
              <a:ext cx="546000" cy="573300"/>
            </a:xfrm>
            <a:prstGeom prst="rect">
              <a:avLst/>
            </a:prstGeom>
            <a:noFill/>
            <a:ln cap="flat" cmpd="sng" w="381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g2b65f18ccf1_0_547"/>
            <p:cNvSpPr/>
            <p:nvPr/>
          </p:nvSpPr>
          <p:spPr>
            <a:xfrm>
              <a:off x="5338408" y="5404511"/>
              <a:ext cx="546000" cy="573300"/>
            </a:xfrm>
            <a:prstGeom prst="rect">
              <a:avLst/>
            </a:prstGeom>
            <a:noFill/>
            <a:ln cap="flat" cmpd="sng" w="381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g2b65f18ccf1_0_547"/>
            <p:cNvSpPr/>
            <p:nvPr/>
          </p:nvSpPr>
          <p:spPr>
            <a:xfrm>
              <a:off x="5337128" y="5977716"/>
              <a:ext cx="546000" cy="573300"/>
            </a:xfrm>
            <a:prstGeom prst="rect">
              <a:avLst/>
            </a:prstGeom>
            <a:noFill/>
            <a:ln cap="flat" cmpd="sng" w="381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g2b65f18ccf1_0_547"/>
            <p:cNvSpPr/>
            <p:nvPr/>
          </p:nvSpPr>
          <p:spPr>
            <a:xfrm>
              <a:off x="6045958" y="3575713"/>
              <a:ext cx="573300" cy="2975100"/>
            </a:xfrm>
            <a:prstGeom prst="rightBrace">
              <a:avLst>
                <a:gd fmla="val 8333" name="adj1"/>
                <a:gd fmla="val 49004" name="adj2"/>
              </a:avLst>
            </a:prstGeom>
            <a:noFill/>
            <a:ln cap="flat" cmpd="sng" w="254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g2b65f18ccf1_0_547"/>
            <p:cNvSpPr txBox="1"/>
            <p:nvPr/>
          </p:nvSpPr>
          <p:spPr>
            <a:xfrm rot="5400000">
              <a:off x="5875988" y="5118352"/>
              <a:ext cx="2118600" cy="39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n buckets</a:t>
              </a:r>
              <a:endParaRPr sz="1100"/>
            </a:p>
          </p:txBody>
        </p:sp>
      </p:grpSp>
      <p:cxnSp>
        <p:nvCxnSpPr>
          <p:cNvPr id="409" name="Google Shape;409;g2b65f18ccf1_0_547"/>
          <p:cNvCxnSpPr/>
          <p:nvPr/>
        </p:nvCxnSpPr>
        <p:spPr>
          <a:xfrm>
            <a:off x="4494909" y="3472150"/>
            <a:ext cx="631500" cy="0"/>
          </a:xfrm>
          <a:prstGeom prst="straightConnector1">
            <a:avLst/>
          </a:prstGeom>
          <a:noFill/>
          <a:ln cap="flat" cmpd="sng" w="38100">
            <a:solidFill>
              <a:srgbClr val="7030A0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410" name="Google Shape;410;g2b65f18ccf1_0_547"/>
          <p:cNvSpPr txBox="1"/>
          <p:nvPr/>
        </p:nvSpPr>
        <p:spPr>
          <a:xfrm>
            <a:off x="4669592" y="3489080"/>
            <a:ext cx="6966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baseline="-25000" lang="en-US" sz="21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a,b</a:t>
            </a:r>
            <a:endParaRPr sz="14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1" name="Google Shape;411;g2b65f18ccf1_0_5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21437" y="791921"/>
            <a:ext cx="665402" cy="415360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g2b65f18ccf1_0_547"/>
          <p:cNvSpPr/>
          <p:nvPr/>
        </p:nvSpPr>
        <p:spPr>
          <a:xfrm rot="-707569">
            <a:off x="2180164" y="3563033"/>
            <a:ext cx="600372" cy="604141"/>
          </a:xfrm>
          <a:prstGeom prst="rect">
            <a:avLst/>
          </a:prstGeom>
          <a:solidFill>
            <a:srgbClr val="C7E4F6"/>
          </a:solidFill>
          <a:ln cap="flat" cmpd="sng" w="508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baseline="-25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g2b65f18ccf1_0_547"/>
          <p:cNvSpPr/>
          <p:nvPr/>
        </p:nvSpPr>
        <p:spPr>
          <a:xfrm rot="1066836">
            <a:off x="1733960" y="2908506"/>
            <a:ext cx="564883" cy="554825"/>
          </a:xfrm>
          <a:prstGeom prst="rect">
            <a:avLst/>
          </a:prstGeom>
          <a:solidFill>
            <a:srgbClr val="C7E4F6"/>
          </a:solidFill>
          <a:ln cap="flat" cmpd="sng" w="508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baseline="-25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g2b65f18ccf1_0_547"/>
          <p:cNvSpPr/>
          <p:nvPr/>
        </p:nvSpPr>
        <p:spPr>
          <a:xfrm rot="-2095596">
            <a:off x="3366890" y="3577528"/>
            <a:ext cx="516657" cy="618774"/>
          </a:xfrm>
          <a:prstGeom prst="rect">
            <a:avLst/>
          </a:prstGeom>
          <a:solidFill>
            <a:srgbClr val="C7E4F6"/>
          </a:solidFill>
          <a:ln cap="flat" cmpd="sng" w="508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baseline="-25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g2b65f18ccf1_0_547"/>
          <p:cNvSpPr/>
          <p:nvPr/>
        </p:nvSpPr>
        <p:spPr>
          <a:xfrm>
            <a:off x="6154689" y="4137631"/>
            <a:ext cx="399000" cy="439800"/>
          </a:xfrm>
          <a:prstGeom prst="rect">
            <a:avLst/>
          </a:prstGeom>
          <a:solidFill>
            <a:srgbClr val="C7E4F6"/>
          </a:solidFill>
          <a:ln cap="flat" cmpd="sng" w="508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baseline="-25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16" name="Google Shape;416;g2b65f18ccf1_0_547"/>
          <p:cNvCxnSpPr/>
          <p:nvPr/>
        </p:nvCxnSpPr>
        <p:spPr>
          <a:xfrm flipH="1" rot="10800000">
            <a:off x="5821231" y="4369337"/>
            <a:ext cx="330300" cy="111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417" name="Google Shape;417;g2b65f18ccf1_0_547"/>
          <p:cNvSpPr/>
          <p:nvPr/>
        </p:nvSpPr>
        <p:spPr>
          <a:xfrm>
            <a:off x="2750024" y="3018982"/>
            <a:ext cx="2876265" cy="1376147"/>
          </a:xfrm>
          <a:custGeom>
            <a:rect b="b" l="l" r="r" t="t"/>
            <a:pathLst>
              <a:path extrusionOk="0" h="1834862" w="3835020">
                <a:moveTo>
                  <a:pt x="0" y="874237"/>
                </a:moveTo>
                <a:cubicBezTo>
                  <a:pt x="2274" y="692267"/>
                  <a:pt x="4549" y="510297"/>
                  <a:pt x="191068" y="369270"/>
                </a:cubicBezTo>
                <a:cubicBezTo>
                  <a:pt x="377587" y="228243"/>
                  <a:pt x="841612" y="-97028"/>
                  <a:pt x="1119116" y="28076"/>
                </a:cubicBezTo>
                <a:cubicBezTo>
                  <a:pt x="1396620" y="153180"/>
                  <a:pt x="1594513" y="833294"/>
                  <a:pt x="1856095" y="1119897"/>
                </a:cubicBezTo>
                <a:cubicBezTo>
                  <a:pt x="2117677" y="1406500"/>
                  <a:pt x="2358787" y="1629413"/>
                  <a:pt x="2688608" y="1747694"/>
                </a:cubicBezTo>
                <a:cubicBezTo>
                  <a:pt x="3018429" y="1865975"/>
                  <a:pt x="3835020" y="1829581"/>
                  <a:pt x="3835020" y="1829581"/>
                </a:cubicBezTo>
              </a:path>
            </a:pathLst>
          </a:custGeom>
          <a:noFill/>
          <a:ln cap="flat" cmpd="sng" w="381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g2b65f18ccf1_0_547"/>
          <p:cNvSpPr/>
          <p:nvPr/>
        </p:nvSpPr>
        <p:spPr>
          <a:xfrm>
            <a:off x="3288374" y="4742587"/>
            <a:ext cx="1398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Universe U</a:t>
            </a:r>
            <a:endParaRPr sz="1100"/>
          </a:p>
        </p:txBody>
      </p:sp>
      <p:sp>
        <p:nvSpPr>
          <p:cNvPr id="419" name="Google Shape;419;g2b65f18ccf1_0_547"/>
          <p:cNvSpPr/>
          <p:nvPr/>
        </p:nvSpPr>
        <p:spPr>
          <a:xfrm rot="-1157999">
            <a:off x="2798154" y="2032071"/>
            <a:ext cx="571837" cy="409970"/>
          </a:xfrm>
          <a:prstGeom prst="rect">
            <a:avLst/>
          </a:prstGeom>
          <a:solidFill>
            <a:srgbClr val="C7E4F6"/>
          </a:solidFill>
          <a:ln cap="flat" cmpd="sng" w="508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baseline="-25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g2b65f18ccf1_0_547"/>
          <p:cNvSpPr txBox="1"/>
          <p:nvPr/>
        </p:nvSpPr>
        <p:spPr>
          <a:xfrm>
            <a:off x="4186146" y="1033509"/>
            <a:ext cx="21681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Choose a and b at random and form the function h</a:t>
            </a:r>
            <a:r>
              <a:rPr baseline="-25000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a,b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g2b65f18ccf1_0_547"/>
          <p:cNvSpPr txBox="1"/>
          <p:nvPr/>
        </p:nvSpPr>
        <p:spPr>
          <a:xfrm>
            <a:off x="5525205" y="1814732"/>
            <a:ext cx="22860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We can store h in space O(log(U)) since we just need to store a and b.</a:t>
            </a:r>
            <a:endParaRPr sz="1100"/>
          </a:p>
        </p:txBody>
      </p:sp>
      <p:sp>
        <p:nvSpPr>
          <p:cNvPr id="422" name="Google Shape;422;g2b65f18ccf1_0_547"/>
          <p:cNvSpPr txBox="1"/>
          <p:nvPr/>
        </p:nvSpPr>
        <p:spPr>
          <a:xfrm>
            <a:off x="6903211" y="2999352"/>
            <a:ext cx="1008300" cy="11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Probably these buckets will be pretty balanced.</a:t>
            </a:r>
            <a:endParaRPr sz="1100"/>
          </a:p>
        </p:txBody>
      </p:sp>
      <p:pic>
        <p:nvPicPr>
          <p:cNvPr id="423" name="Google Shape;423;g2b65f18ccf1_0_5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8262" y="3421814"/>
            <a:ext cx="1790289" cy="1923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2b65f18ccf1_0_57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Conclusion:</a:t>
            </a:r>
            <a:endParaRPr/>
          </a:p>
        </p:txBody>
      </p:sp>
      <p:sp>
        <p:nvSpPr>
          <p:cNvPr id="429" name="Google Shape;429;g2b65f18ccf1_0_578"/>
          <p:cNvSpPr txBox="1"/>
          <p:nvPr>
            <p:ph idx="1" type="body"/>
          </p:nvPr>
        </p:nvSpPr>
        <p:spPr>
          <a:xfrm>
            <a:off x="1614488" y="1268018"/>
            <a:ext cx="6386700" cy="37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We can build a hash table that supports </a:t>
            </a:r>
            <a:r>
              <a:rPr lang="en-US">
                <a:solidFill>
                  <a:schemeClr val="accent4"/>
                </a:solidFill>
              </a:rPr>
              <a:t>INSERT</a:t>
            </a:r>
            <a:r>
              <a:rPr lang="en-US"/>
              <a:t>/</a:t>
            </a:r>
            <a:r>
              <a:rPr lang="en-US">
                <a:solidFill>
                  <a:schemeClr val="accent1"/>
                </a:solidFill>
              </a:rPr>
              <a:t>DELETE</a:t>
            </a:r>
            <a:r>
              <a:rPr lang="en-US"/>
              <a:t>/</a:t>
            </a:r>
            <a:r>
              <a:rPr lang="en-US">
                <a:solidFill>
                  <a:srgbClr val="FF0000"/>
                </a:solidFill>
              </a:rPr>
              <a:t>SEARCH</a:t>
            </a:r>
            <a:r>
              <a:rPr lang="en-US">
                <a:solidFill>
                  <a:schemeClr val="accent5"/>
                </a:solidFill>
              </a:rPr>
              <a:t> </a:t>
            </a:r>
            <a:r>
              <a:rPr lang="en-US"/>
              <a:t>in O(1) expected time,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030A0"/>
              </a:buClr>
              <a:buSzPts val="1800"/>
              <a:buChar char="•"/>
            </a:pPr>
            <a:r>
              <a:rPr lang="en-US">
                <a:solidFill>
                  <a:srgbClr val="7030A0"/>
                </a:solidFill>
              </a:rPr>
              <a:t>if we know that only n items are </a:t>
            </a:r>
            <a:r>
              <a:rPr lang="en-US">
                <a:solidFill>
                  <a:srgbClr val="7030A0"/>
                </a:solidFill>
              </a:rPr>
              <a:t>ever</a:t>
            </a:r>
            <a:r>
              <a:rPr lang="en-US">
                <a:solidFill>
                  <a:srgbClr val="7030A0"/>
                </a:solidFill>
              </a:rPr>
              <a:t> going to show up, where n is waaaayyyyyy less than the size U of the universe</a:t>
            </a:r>
            <a:r>
              <a:rPr lang="en-US"/>
              <a:t>.</a:t>
            </a:r>
            <a:endParaRPr/>
          </a:p>
          <a:p>
            <a:pPr indent="-635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The space to implement this hash table is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700"/>
              <a:buNone/>
            </a:pPr>
            <a:r>
              <a:rPr lang="en-US" sz="2700">
                <a:solidFill>
                  <a:schemeClr val="accent1"/>
                </a:solidFill>
              </a:rPr>
              <a:t>O(n log(U)) bits.</a:t>
            </a:r>
            <a:endParaRPr/>
          </a:p>
          <a:p>
            <a:pPr indent="-17145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•"/>
            </a:pPr>
            <a:r>
              <a:rPr lang="en-US" sz="1500">
                <a:solidFill>
                  <a:schemeClr val="accent1"/>
                </a:solidFill>
              </a:rPr>
              <a:t>O(n) buckets </a:t>
            </a:r>
            <a:endParaRPr/>
          </a:p>
          <a:p>
            <a:pPr indent="-17145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•"/>
            </a:pPr>
            <a:r>
              <a:rPr lang="en-US" sz="1500">
                <a:solidFill>
                  <a:schemeClr val="accent1"/>
                </a:solidFill>
              </a:rPr>
              <a:t>O(n) items with log(U) bits per item </a:t>
            </a:r>
            <a:endParaRPr/>
          </a:p>
          <a:p>
            <a:pPr indent="-17145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•"/>
            </a:pPr>
            <a:r>
              <a:rPr lang="en-US" sz="1500">
                <a:solidFill>
                  <a:schemeClr val="accent1"/>
                </a:solidFill>
              </a:rPr>
              <a:t>O(log(U)) to store the hash fn.</a:t>
            </a:r>
            <a:endParaRPr sz="2700">
              <a:solidFill>
                <a:schemeClr val="accent1"/>
              </a:solidFill>
            </a:endParaRPr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1800"/>
              <a:buChar char="•"/>
            </a:pPr>
            <a:r>
              <a:rPr lang="en-US" sz="1800">
                <a:solidFill>
                  <a:srgbClr val="FF0000"/>
                </a:solidFill>
              </a:rPr>
              <a:t>U is waaayyyyyy bigger than n, but log(U) probably isn’t.</a:t>
            </a:r>
            <a:endParaRPr sz="27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2b66694f28f_0_2"/>
          <p:cNvSpPr txBox="1"/>
          <p:nvPr>
            <p:ph type="title"/>
          </p:nvPr>
        </p:nvSpPr>
        <p:spPr>
          <a:xfrm>
            <a:off x="767797" y="273845"/>
            <a:ext cx="7513800" cy="77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Running times (in a perfect world…)</a:t>
            </a:r>
            <a:endParaRPr/>
          </a:p>
        </p:txBody>
      </p:sp>
      <p:graphicFrame>
        <p:nvGraphicFramePr>
          <p:cNvPr id="435" name="Google Shape;435;g2b66694f28f_0_2"/>
          <p:cNvGraphicFramePr/>
          <p:nvPr/>
        </p:nvGraphicFramePr>
        <p:xfrm>
          <a:off x="1855254" y="1073943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{BC5A0588-8010-44FA-995D-70931464A308}</a:tableStyleId>
              </a:tblPr>
              <a:tblGrid>
                <a:gridCol w="899725"/>
                <a:gridCol w="899725"/>
                <a:gridCol w="899725"/>
                <a:gridCol w="899725"/>
                <a:gridCol w="917300"/>
                <a:gridCol w="917300"/>
              </a:tblGrid>
              <a:tr h="9725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28725" marB="28725" marR="57450" marL="57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Sorted Arrays</a:t>
                      </a:r>
                      <a:endParaRPr sz="1400" u="none" cap="none" strike="noStrike"/>
                    </a:p>
                  </a:txBody>
                  <a:tcPr marT="28725" marB="28725" marR="57450" marL="57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Linked Lists</a:t>
                      </a:r>
                      <a:endParaRPr sz="1100"/>
                    </a:p>
                  </a:txBody>
                  <a:tcPr marT="28725" marB="28725" marR="57450" marL="57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Heaps</a:t>
                      </a:r>
                      <a:endParaRPr sz="1100"/>
                    </a:p>
                  </a:txBody>
                  <a:tcPr marT="28725" marB="28725" marR="57450" marL="5745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Red-Black Binary Search Trees</a:t>
                      </a:r>
                      <a:endParaRPr sz="1100"/>
                    </a:p>
                  </a:txBody>
                  <a:tcPr marT="28725" marB="28725" marR="57450" marL="5745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Hash Table</a:t>
                      </a:r>
                      <a:endParaRPr sz="1100"/>
                    </a:p>
                  </a:txBody>
                  <a:tcPr marT="28725" marB="28725" marR="57450" marL="57450" anchor="ctr">
                    <a:solidFill>
                      <a:schemeClr val="accent2"/>
                    </a:solidFill>
                  </a:tcPr>
                </a:tc>
              </a:tr>
              <a:tr h="6897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Search</a:t>
                      </a:r>
                      <a:endParaRPr sz="1100"/>
                    </a:p>
                  </a:txBody>
                  <a:tcPr marT="28725" marB="28725" marR="57450" marL="57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O(log(n))        </a:t>
                      </a:r>
                      <a:endParaRPr sz="1100"/>
                    </a:p>
                  </a:txBody>
                  <a:tcPr marT="28725" marB="28725" marR="57450" marL="57450" anchor="ctr">
                    <a:solidFill>
                      <a:srgbClr val="C5F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O(n)</a:t>
                      </a:r>
                      <a:endParaRPr sz="1100"/>
                    </a:p>
                  </a:txBody>
                  <a:tcPr marT="28725" marB="28725" marR="57450" marL="57450" anchor="ctr">
                    <a:solidFill>
                      <a:srgbClr val="C5F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O(n)</a:t>
                      </a:r>
                      <a:endParaRPr sz="1100"/>
                    </a:p>
                  </a:txBody>
                  <a:tcPr marT="28725" marB="28725" marR="57450" marL="57450" anchor="ctr">
                    <a:solidFill>
                      <a:srgbClr val="E1CC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/>
                        <a:t>O(log(n))</a:t>
                      </a:r>
                      <a:endParaRPr sz="1100"/>
                    </a:p>
                  </a:txBody>
                  <a:tcPr marT="28725" marB="28725" marR="57450" marL="57450" anchor="ctr">
                    <a:solidFill>
                      <a:srgbClr val="D6EF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/>
                        <a:t>O(1)</a:t>
                      </a:r>
                      <a:endParaRPr sz="1100"/>
                    </a:p>
                  </a:txBody>
                  <a:tcPr marT="28725" marB="28725" marR="57450" marL="57450" anchor="ctr">
                    <a:solidFill>
                      <a:srgbClr val="CFE6B3"/>
                    </a:solidFill>
                  </a:tcPr>
                </a:tc>
              </a:tr>
              <a:tr h="613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Delete</a:t>
                      </a:r>
                      <a:endParaRPr sz="1100"/>
                    </a:p>
                  </a:txBody>
                  <a:tcPr marT="28725" marB="28725" marR="57450" marL="57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O(n)</a:t>
                      </a:r>
                      <a:endParaRPr sz="1100"/>
                    </a:p>
                  </a:txBody>
                  <a:tcPr marT="28725" marB="28725" marR="57450" marL="57450" anchor="ctr">
                    <a:solidFill>
                      <a:srgbClr val="C5F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Search</a:t>
                      </a:r>
                      <a:br>
                        <a:rPr lang="en-US" sz="1400" u="none" cap="none" strike="noStrike"/>
                      </a:br>
                      <a:r>
                        <a:rPr lang="en-US" sz="1400" u="none" cap="none" strike="noStrike"/>
                        <a:t>+O(1)</a:t>
                      </a:r>
                      <a:endParaRPr sz="1100"/>
                    </a:p>
                  </a:txBody>
                  <a:tcPr marT="28725" marB="28725" marR="57450" marL="57450" anchor="ctr">
                    <a:solidFill>
                      <a:srgbClr val="C5F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Search</a:t>
                      </a:r>
                      <a:br>
                        <a:rPr lang="en-US" sz="1400" u="none" cap="none" strike="noStrike"/>
                      </a:br>
                      <a:r>
                        <a:rPr lang="en-US" sz="1400" u="none" cap="none" strike="noStrike"/>
                        <a:t>+O(log(n))</a:t>
                      </a:r>
                      <a:endParaRPr sz="1100"/>
                    </a:p>
                  </a:txBody>
                  <a:tcPr marT="28725" marB="28725" marR="57450" marL="57450" anchor="ctr">
                    <a:solidFill>
                      <a:srgbClr val="E1CC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/>
                        <a:t>O(log(n))</a:t>
                      </a:r>
                      <a:endParaRPr sz="1100"/>
                    </a:p>
                  </a:txBody>
                  <a:tcPr marT="28725" marB="28725" marR="57450" marL="57450" anchor="ctr">
                    <a:solidFill>
                      <a:srgbClr val="D6EF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/>
                        <a:t>O(1)</a:t>
                      </a:r>
                      <a:endParaRPr sz="1100"/>
                    </a:p>
                  </a:txBody>
                  <a:tcPr marT="28725" marB="28725" marR="57450" marL="57450" anchor="ctr">
                    <a:solidFill>
                      <a:srgbClr val="CFE6B3"/>
                    </a:solidFill>
                  </a:tcPr>
                </a:tc>
              </a:tr>
              <a:tr h="771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Insert</a:t>
                      </a:r>
                      <a:endParaRPr sz="1100"/>
                    </a:p>
                  </a:txBody>
                  <a:tcPr marT="28725" marB="28725" marR="57450" marL="57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O(n)</a:t>
                      </a:r>
                      <a:endParaRPr sz="1100"/>
                    </a:p>
                  </a:txBody>
                  <a:tcPr marT="28725" marB="28725" marR="57450" marL="57450" anchor="ctr">
                    <a:solidFill>
                      <a:srgbClr val="C5F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O(1)</a:t>
                      </a:r>
                      <a:endParaRPr sz="1100"/>
                    </a:p>
                  </a:txBody>
                  <a:tcPr marT="28725" marB="28725" marR="57450" marL="57450" anchor="ctr">
                    <a:solidFill>
                      <a:srgbClr val="C5F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O(log(n))</a:t>
                      </a:r>
                      <a:endParaRPr sz="1100"/>
                    </a:p>
                  </a:txBody>
                  <a:tcPr marT="28725" marB="28725" marR="57450" marL="57450" anchor="ctr">
                    <a:solidFill>
                      <a:srgbClr val="E1CC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/>
                        <a:t>O(log(n))</a:t>
                      </a:r>
                      <a:endParaRPr sz="1100"/>
                    </a:p>
                  </a:txBody>
                  <a:tcPr marT="28725" marB="28725" marR="57450" marL="57450" anchor="ctr">
                    <a:solidFill>
                      <a:srgbClr val="D6EF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/>
                        <a:t>O(1)</a:t>
                      </a:r>
                      <a:endParaRPr sz="1100"/>
                    </a:p>
                  </a:txBody>
                  <a:tcPr marT="28725" marB="28725" marR="57450" marL="57450" anchor="ctr">
                    <a:solidFill>
                      <a:srgbClr val="CFE6B3"/>
                    </a:solidFill>
                  </a:tcPr>
                </a:tc>
              </a:tr>
              <a:tr h="771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Extract-min</a:t>
                      </a:r>
                      <a:endParaRPr sz="1100"/>
                    </a:p>
                  </a:txBody>
                  <a:tcPr marT="28725" marB="28725" marR="57450" marL="57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O(1)</a:t>
                      </a:r>
                      <a:endParaRPr sz="1100"/>
                    </a:p>
                  </a:txBody>
                  <a:tcPr marT="28725" marB="28725" marR="57450" marL="57450" anchor="ctr">
                    <a:solidFill>
                      <a:srgbClr val="C5F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O(n)</a:t>
                      </a:r>
                      <a:endParaRPr sz="1100"/>
                    </a:p>
                  </a:txBody>
                  <a:tcPr marT="28725" marB="28725" marR="57450" marL="57450" anchor="ctr">
                    <a:solidFill>
                      <a:srgbClr val="C5F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O(log(n))</a:t>
                      </a:r>
                      <a:endParaRPr sz="1100"/>
                    </a:p>
                  </a:txBody>
                  <a:tcPr marT="28725" marB="28725" marR="57450" marL="57450" anchor="ctr">
                    <a:solidFill>
                      <a:srgbClr val="E1CC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/>
                        <a:t>O(log(n))</a:t>
                      </a:r>
                      <a:endParaRPr sz="1100"/>
                    </a:p>
                  </a:txBody>
                  <a:tcPr marT="28725" marB="28725" marR="57450" marL="57450" anchor="ctr">
                    <a:solidFill>
                      <a:srgbClr val="D6EF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/>
                        <a:t>O(n)</a:t>
                      </a:r>
                      <a:endParaRPr sz="1100"/>
                    </a:p>
                  </a:txBody>
                  <a:tcPr marT="28725" marB="28725" marR="57450" marL="57450" anchor="ctr">
                    <a:solidFill>
                      <a:srgbClr val="CFE6B3"/>
                    </a:solidFill>
                  </a:tcPr>
                </a:tc>
              </a:tr>
            </a:tbl>
          </a:graphicData>
        </a:graphic>
      </p:graphicFrame>
      <p:sp>
        <p:nvSpPr>
          <p:cNvPr id="436" name="Google Shape;436;g2b66694f28f_0_2"/>
          <p:cNvSpPr txBox="1"/>
          <p:nvPr/>
        </p:nvSpPr>
        <p:spPr>
          <a:xfrm>
            <a:off x="7882247" y="3072740"/>
            <a:ext cx="1196100" cy="5001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 expectation!</a:t>
            </a:r>
            <a:endParaRPr sz="1100"/>
          </a:p>
        </p:txBody>
      </p:sp>
      <p:cxnSp>
        <p:nvCxnSpPr>
          <p:cNvPr id="437" name="Google Shape;437;g2b66694f28f_0_2"/>
          <p:cNvCxnSpPr>
            <a:stCxn id="436" idx="0"/>
          </p:cNvCxnSpPr>
          <p:nvPr/>
        </p:nvCxnSpPr>
        <p:spPr>
          <a:xfrm rot="10800000">
            <a:off x="7288697" y="2413640"/>
            <a:ext cx="1191600" cy="6591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38" name="Google Shape;438;g2b66694f28f_0_2"/>
          <p:cNvCxnSpPr>
            <a:stCxn id="436" idx="0"/>
          </p:cNvCxnSpPr>
          <p:nvPr/>
        </p:nvCxnSpPr>
        <p:spPr>
          <a:xfrm rot="10800000">
            <a:off x="7288697" y="2983340"/>
            <a:ext cx="1191600" cy="894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39" name="Google Shape;439;g2b66694f28f_0_2"/>
          <p:cNvCxnSpPr>
            <a:stCxn id="436" idx="2"/>
          </p:cNvCxnSpPr>
          <p:nvPr/>
        </p:nvCxnSpPr>
        <p:spPr>
          <a:xfrm flipH="1">
            <a:off x="7288697" y="3572840"/>
            <a:ext cx="1191600" cy="4089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2b65f18ccf1_0_658"/>
          <p:cNvSpPr txBox="1"/>
          <p:nvPr>
            <p:ph type="ctrTitle"/>
          </p:nvPr>
        </p:nvSpPr>
        <p:spPr>
          <a:xfrm>
            <a:off x="1143000" y="2204419"/>
            <a:ext cx="68580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lang="en-US"/>
              <a:t>Graph (DFS and BFS)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4276"/>
              <a:buFont typeface="Calibri"/>
              <a:buNone/>
            </a:pPr>
            <a:r>
              <a:rPr lang="en-US"/>
              <a:t>Graph</a:t>
            </a:r>
            <a:endParaRPr/>
          </a:p>
        </p:txBody>
      </p:sp>
      <p:sp>
        <p:nvSpPr>
          <p:cNvPr id="450" name="Google Shape;45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Definition: A graph G = (V,E) consists of two things: A collection V of vertices and a collection E of edges.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None/>
            </a:pPr>
            <a:r>
              <a:rPr lang="en-US"/>
              <a:t>Two ways to explore a graph that we’ve covered in class: DFS and BFS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Today’s Agenda</a:t>
            </a:r>
            <a:endParaRPr/>
          </a:p>
        </p:txBody>
      </p:sp>
      <p:sp>
        <p:nvSpPr>
          <p:cNvPr id="170" name="Google Shape;170;p2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Recap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Hashing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Graph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DFS</a:t>
            </a:r>
            <a:endParaRPr sz="1800"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BFS</a:t>
            </a:r>
            <a:endParaRPr sz="1800"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Handout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4276"/>
              <a:buFont typeface="Calibri"/>
              <a:buNone/>
            </a:pPr>
            <a:r>
              <a:rPr lang="en-US"/>
              <a:t>DFS</a:t>
            </a:r>
            <a:endParaRPr/>
          </a:p>
        </p:txBody>
      </p:sp>
      <p:sp>
        <p:nvSpPr>
          <p:cNvPr id="456" name="Google Shape;456;p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-342898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1081"/>
              <a:buChar char="●"/>
            </a:pPr>
            <a:r>
              <a:rPr b="1" lang="en-US" sz="2400"/>
              <a:t>DFS</a:t>
            </a:r>
            <a:r>
              <a:rPr lang="en-US" sz="2400"/>
              <a:t>(w, currentTime):</a:t>
            </a:r>
            <a:endParaRPr/>
          </a:p>
          <a:p>
            <a:pPr indent="-3175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3063"/>
              <a:buChar char="○"/>
            </a:pPr>
            <a:r>
              <a:rPr lang="en-US" sz="2400"/>
              <a:t>w.startTime = currentTime</a:t>
            </a:r>
            <a:endParaRPr sz="2400"/>
          </a:p>
          <a:p>
            <a:pPr indent="-3175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3063"/>
              <a:buChar char="○"/>
            </a:pPr>
            <a:r>
              <a:rPr lang="en-US" sz="2400"/>
              <a:t>currentTime ++</a:t>
            </a:r>
            <a:endParaRPr/>
          </a:p>
          <a:p>
            <a:pPr indent="-3175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3063"/>
              <a:buChar char="○"/>
            </a:pPr>
            <a:r>
              <a:rPr lang="en-US" sz="2400"/>
              <a:t>Mark w as </a:t>
            </a:r>
            <a:r>
              <a:rPr b="1" lang="en-US" sz="2400">
                <a:solidFill>
                  <a:schemeClr val="accent6"/>
                </a:solidFill>
              </a:rPr>
              <a:t>in progress</a:t>
            </a:r>
            <a:r>
              <a:rPr lang="en-US" sz="2400">
                <a:solidFill>
                  <a:schemeClr val="accent6"/>
                </a:solidFill>
              </a:rPr>
              <a:t>.</a:t>
            </a:r>
            <a:endParaRPr/>
          </a:p>
          <a:p>
            <a:pPr indent="-3175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3063"/>
              <a:buChar char="○"/>
            </a:pPr>
            <a:r>
              <a:rPr b="1" lang="en-US" sz="2400"/>
              <a:t>for</a:t>
            </a:r>
            <a:r>
              <a:rPr lang="en-US" sz="2400"/>
              <a:t> v in w.neighbors:</a:t>
            </a:r>
            <a:endParaRPr/>
          </a:p>
          <a:p>
            <a:pPr indent="-317500" lvl="2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63063"/>
              <a:buChar char="■"/>
            </a:pPr>
            <a:r>
              <a:rPr b="1" lang="en-US" sz="2400">
                <a:solidFill>
                  <a:schemeClr val="accent4"/>
                </a:solidFill>
              </a:rPr>
              <a:t>if </a:t>
            </a:r>
            <a:r>
              <a:rPr lang="en-US" sz="2400">
                <a:solidFill>
                  <a:schemeClr val="accent4"/>
                </a:solidFill>
              </a:rPr>
              <a:t>v is </a:t>
            </a:r>
            <a:r>
              <a:rPr b="1" lang="en-US" sz="2400">
                <a:solidFill>
                  <a:schemeClr val="accent4"/>
                </a:solidFill>
              </a:rPr>
              <a:t>unvisited</a:t>
            </a:r>
            <a:r>
              <a:rPr lang="en-US" sz="2400">
                <a:solidFill>
                  <a:schemeClr val="accent4"/>
                </a:solidFill>
              </a:rPr>
              <a:t>:</a:t>
            </a:r>
            <a:endParaRPr/>
          </a:p>
          <a:p>
            <a:pPr indent="-317500" lvl="3" marL="1828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63063"/>
              <a:buChar char="●"/>
            </a:pPr>
            <a:r>
              <a:rPr lang="en-US" sz="2400">
                <a:solidFill>
                  <a:schemeClr val="accent4"/>
                </a:solidFill>
              </a:rPr>
              <a:t>currentTime </a:t>
            </a:r>
            <a:endParaRPr/>
          </a:p>
          <a:p>
            <a:pPr indent="0" lvl="3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63063"/>
              <a:buNone/>
            </a:pPr>
            <a:r>
              <a:rPr lang="en-US" sz="2400">
                <a:solidFill>
                  <a:schemeClr val="accent4"/>
                </a:solidFill>
              </a:rPr>
              <a:t>         = </a:t>
            </a:r>
            <a:r>
              <a:rPr b="1" lang="en-US" sz="2400">
                <a:solidFill>
                  <a:schemeClr val="accent4"/>
                </a:solidFill>
              </a:rPr>
              <a:t>DFS</a:t>
            </a:r>
            <a:r>
              <a:rPr lang="en-US" sz="2400">
                <a:solidFill>
                  <a:schemeClr val="accent4"/>
                </a:solidFill>
              </a:rPr>
              <a:t>(v, currentTime)</a:t>
            </a:r>
            <a:endParaRPr/>
          </a:p>
          <a:p>
            <a:pPr indent="-317500" lvl="3" marL="1828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63063"/>
              <a:buChar char="●"/>
            </a:pPr>
            <a:r>
              <a:rPr lang="en-US" sz="2400">
                <a:solidFill>
                  <a:schemeClr val="accent4"/>
                </a:solidFill>
              </a:rPr>
              <a:t>currentTime ++</a:t>
            </a:r>
            <a:endParaRPr/>
          </a:p>
          <a:p>
            <a:pPr indent="-3175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3063"/>
              <a:buChar char="○"/>
            </a:pPr>
            <a:r>
              <a:rPr lang="en-US" sz="2400"/>
              <a:t>w.finishTime = currentTime</a:t>
            </a:r>
            <a:endParaRPr sz="2400"/>
          </a:p>
          <a:p>
            <a:pPr indent="-3175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3063"/>
              <a:buChar char="○"/>
            </a:pPr>
            <a:r>
              <a:rPr lang="en-US" sz="2400"/>
              <a:t>Mark w as </a:t>
            </a:r>
            <a:r>
              <a:rPr b="1" lang="en-US" sz="2400">
                <a:solidFill>
                  <a:schemeClr val="accent1"/>
                </a:solidFill>
              </a:rPr>
              <a:t>all done</a:t>
            </a:r>
            <a:endParaRPr/>
          </a:p>
          <a:p>
            <a:pPr indent="-3175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3063"/>
              <a:buChar char="○"/>
            </a:pPr>
            <a:r>
              <a:rPr b="1" lang="en-US" sz="2400"/>
              <a:t>return</a:t>
            </a:r>
            <a:r>
              <a:rPr lang="en-US" sz="2400"/>
              <a:t> currentTime </a:t>
            </a:r>
            <a:endParaRPr/>
          </a:p>
          <a:p>
            <a:pPr indent="-2286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3063"/>
              <a:buNone/>
            </a:pPr>
            <a:r>
              <a:t/>
            </a:r>
            <a:endParaRPr b="1" sz="24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3"/>
          <p:cNvSpPr txBox="1"/>
          <p:nvPr>
            <p:ph type="title"/>
          </p:nvPr>
        </p:nvSpPr>
        <p:spPr>
          <a:xfrm>
            <a:off x="311700" y="228675"/>
            <a:ext cx="8760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4276"/>
              <a:buFont typeface="Calibri"/>
              <a:buNone/>
            </a:pPr>
            <a:r>
              <a:rPr lang="en-US"/>
              <a:t>Example DFS (we sort edges in alphabetical order)</a:t>
            </a:r>
            <a:endParaRPr/>
          </a:p>
        </p:txBody>
      </p:sp>
      <p:sp>
        <p:nvSpPr>
          <p:cNvPr id="462" name="Google Shape;462;p13"/>
          <p:cNvSpPr/>
          <p:nvPr/>
        </p:nvSpPr>
        <p:spPr>
          <a:xfrm>
            <a:off x="735550" y="1017725"/>
            <a:ext cx="1384500" cy="13845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0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b="0" i="0" sz="4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13"/>
          <p:cNvSpPr/>
          <p:nvPr/>
        </p:nvSpPr>
        <p:spPr>
          <a:xfrm>
            <a:off x="3187500" y="1017725"/>
            <a:ext cx="1384500" cy="1384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0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13"/>
          <p:cNvSpPr/>
          <p:nvPr/>
        </p:nvSpPr>
        <p:spPr>
          <a:xfrm>
            <a:off x="5835050" y="1017725"/>
            <a:ext cx="1384500" cy="1384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0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13"/>
          <p:cNvSpPr/>
          <p:nvPr/>
        </p:nvSpPr>
        <p:spPr>
          <a:xfrm>
            <a:off x="735550" y="3323725"/>
            <a:ext cx="1384500" cy="1384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0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13"/>
          <p:cNvSpPr/>
          <p:nvPr/>
        </p:nvSpPr>
        <p:spPr>
          <a:xfrm>
            <a:off x="3187500" y="3323725"/>
            <a:ext cx="1384500" cy="1384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0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13"/>
          <p:cNvSpPr/>
          <p:nvPr/>
        </p:nvSpPr>
        <p:spPr>
          <a:xfrm>
            <a:off x="5835050" y="3323725"/>
            <a:ext cx="1384500" cy="1384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0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68" name="Google Shape;468;p13"/>
          <p:cNvCxnSpPr>
            <a:stCxn id="462" idx="4"/>
            <a:endCxn id="465" idx="0"/>
          </p:cNvCxnSpPr>
          <p:nvPr/>
        </p:nvCxnSpPr>
        <p:spPr>
          <a:xfrm>
            <a:off x="1427800" y="2402225"/>
            <a:ext cx="0" cy="921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69" name="Google Shape;469;p13"/>
          <p:cNvCxnSpPr>
            <a:stCxn id="463" idx="4"/>
            <a:endCxn id="466" idx="0"/>
          </p:cNvCxnSpPr>
          <p:nvPr/>
        </p:nvCxnSpPr>
        <p:spPr>
          <a:xfrm>
            <a:off x="3879750" y="2402225"/>
            <a:ext cx="0" cy="921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70" name="Google Shape;470;p13"/>
          <p:cNvCxnSpPr>
            <a:stCxn id="465" idx="7"/>
            <a:endCxn id="463" idx="2"/>
          </p:cNvCxnSpPr>
          <p:nvPr/>
        </p:nvCxnSpPr>
        <p:spPr>
          <a:xfrm flipH="1" rot="10800000">
            <a:off x="1917295" y="1709980"/>
            <a:ext cx="1270200" cy="1816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71" name="Google Shape;471;p13"/>
          <p:cNvCxnSpPr>
            <a:stCxn id="465" idx="6"/>
            <a:endCxn id="466" idx="2"/>
          </p:cNvCxnSpPr>
          <p:nvPr/>
        </p:nvCxnSpPr>
        <p:spPr>
          <a:xfrm>
            <a:off x="2120050" y="4015975"/>
            <a:ext cx="1067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72" name="Google Shape;472;p13"/>
          <p:cNvCxnSpPr>
            <a:stCxn id="466" idx="6"/>
            <a:endCxn id="467" idx="2"/>
          </p:cNvCxnSpPr>
          <p:nvPr/>
        </p:nvCxnSpPr>
        <p:spPr>
          <a:xfrm>
            <a:off x="4572000" y="4015975"/>
            <a:ext cx="1263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73" name="Google Shape;473;p13"/>
          <p:cNvCxnSpPr>
            <a:endCxn id="464" idx="2"/>
          </p:cNvCxnSpPr>
          <p:nvPr/>
        </p:nvCxnSpPr>
        <p:spPr>
          <a:xfrm>
            <a:off x="4572050" y="1709975"/>
            <a:ext cx="1263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74" name="Google Shape;474;p13"/>
          <p:cNvSpPr txBox="1"/>
          <p:nvPr/>
        </p:nvSpPr>
        <p:spPr>
          <a:xfrm>
            <a:off x="53600" y="1139400"/>
            <a:ext cx="678000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 1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14"/>
          <p:cNvSpPr txBox="1"/>
          <p:nvPr>
            <p:ph type="title"/>
          </p:nvPr>
        </p:nvSpPr>
        <p:spPr>
          <a:xfrm>
            <a:off x="311700" y="228675"/>
            <a:ext cx="8760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4276"/>
              <a:buFont typeface="Calibri"/>
              <a:buNone/>
            </a:pPr>
            <a:r>
              <a:rPr lang="en-US"/>
              <a:t>Example DFS (we sort edges in alphabetical order)</a:t>
            </a:r>
            <a:endParaRPr/>
          </a:p>
        </p:txBody>
      </p:sp>
      <p:sp>
        <p:nvSpPr>
          <p:cNvPr id="480" name="Google Shape;480;p14"/>
          <p:cNvSpPr/>
          <p:nvPr/>
        </p:nvSpPr>
        <p:spPr>
          <a:xfrm>
            <a:off x="735550" y="1017725"/>
            <a:ext cx="1384500" cy="13845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0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b="0" i="0" sz="4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14"/>
          <p:cNvSpPr/>
          <p:nvPr/>
        </p:nvSpPr>
        <p:spPr>
          <a:xfrm>
            <a:off x="3187500" y="1017725"/>
            <a:ext cx="1384500" cy="1384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0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14"/>
          <p:cNvSpPr/>
          <p:nvPr/>
        </p:nvSpPr>
        <p:spPr>
          <a:xfrm>
            <a:off x="5835050" y="1017725"/>
            <a:ext cx="1384500" cy="1384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0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14"/>
          <p:cNvSpPr/>
          <p:nvPr/>
        </p:nvSpPr>
        <p:spPr>
          <a:xfrm>
            <a:off x="735550" y="3323725"/>
            <a:ext cx="1384500" cy="13845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0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14"/>
          <p:cNvSpPr/>
          <p:nvPr/>
        </p:nvSpPr>
        <p:spPr>
          <a:xfrm>
            <a:off x="3187500" y="3323725"/>
            <a:ext cx="1384500" cy="1384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0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14"/>
          <p:cNvSpPr/>
          <p:nvPr/>
        </p:nvSpPr>
        <p:spPr>
          <a:xfrm>
            <a:off x="5835050" y="3323725"/>
            <a:ext cx="1384500" cy="1384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0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6" name="Google Shape;486;p14"/>
          <p:cNvCxnSpPr>
            <a:stCxn id="480" idx="4"/>
            <a:endCxn id="483" idx="0"/>
          </p:cNvCxnSpPr>
          <p:nvPr/>
        </p:nvCxnSpPr>
        <p:spPr>
          <a:xfrm>
            <a:off x="1427800" y="2402225"/>
            <a:ext cx="0" cy="921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87" name="Google Shape;487;p14"/>
          <p:cNvCxnSpPr>
            <a:stCxn id="481" idx="4"/>
            <a:endCxn id="484" idx="0"/>
          </p:cNvCxnSpPr>
          <p:nvPr/>
        </p:nvCxnSpPr>
        <p:spPr>
          <a:xfrm>
            <a:off x="3879750" y="2402225"/>
            <a:ext cx="0" cy="921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88" name="Google Shape;488;p14"/>
          <p:cNvCxnSpPr>
            <a:stCxn id="483" idx="7"/>
            <a:endCxn id="481" idx="2"/>
          </p:cNvCxnSpPr>
          <p:nvPr/>
        </p:nvCxnSpPr>
        <p:spPr>
          <a:xfrm flipH="1" rot="10800000">
            <a:off x="1917295" y="1709980"/>
            <a:ext cx="1270200" cy="1816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89" name="Google Shape;489;p14"/>
          <p:cNvCxnSpPr>
            <a:stCxn id="483" idx="6"/>
            <a:endCxn id="484" idx="2"/>
          </p:cNvCxnSpPr>
          <p:nvPr/>
        </p:nvCxnSpPr>
        <p:spPr>
          <a:xfrm>
            <a:off x="2120050" y="4015975"/>
            <a:ext cx="1067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90" name="Google Shape;490;p14"/>
          <p:cNvCxnSpPr>
            <a:stCxn id="484" idx="6"/>
            <a:endCxn id="485" idx="2"/>
          </p:cNvCxnSpPr>
          <p:nvPr/>
        </p:nvCxnSpPr>
        <p:spPr>
          <a:xfrm>
            <a:off x="4572000" y="4015975"/>
            <a:ext cx="1263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91" name="Google Shape;491;p14"/>
          <p:cNvCxnSpPr/>
          <p:nvPr/>
        </p:nvCxnSpPr>
        <p:spPr>
          <a:xfrm>
            <a:off x="4572050" y="1709975"/>
            <a:ext cx="1263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92" name="Google Shape;492;p14"/>
          <p:cNvSpPr txBox="1"/>
          <p:nvPr/>
        </p:nvSpPr>
        <p:spPr>
          <a:xfrm>
            <a:off x="53600" y="1139400"/>
            <a:ext cx="678000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 1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14"/>
          <p:cNvSpPr txBox="1"/>
          <p:nvPr/>
        </p:nvSpPr>
        <p:spPr>
          <a:xfrm>
            <a:off x="53600" y="3454350"/>
            <a:ext cx="678000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: 2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15"/>
          <p:cNvSpPr txBox="1"/>
          <p:nvPr>
            <p:ph type="title"/>
          </p:nvPr>
        </p:nvSpPr>
        <p:spPr>
          <a:xfrm>
            <a:off x="311700" y="228675"/>
            <a:ext cx="8760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4276"/>
              <a:buFont typeface="Calibri"/>
              <a:buNone/>
            </a:pPr>
            <a:r>
              <a:rPr lang="en-US"/>
              <a:t>Example DFS (we sort edges in alphabetical order)</a:t>
            </a:r>
            <a:endParaRPr/>
          </a:p>
        </p:txBody>
      </p:sp>
      <p:sp>
        <p:nvSpPr>
          <p:cNvPr id="499" name="Google Shape;499;p15"/>
          <p:cNvSpPr/>
          <p:nvPr/>
        </p:nvSpPr>
        <p:spPr>
          <a:xfrm>
            <a:off x="735550" y="1017725"/>
            <a:ext cx="1384500" cy="13845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0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b="0" i="0" sz="4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15"/>
          <p:cNvSpPr/>
          <p:nvPr/>
        </p:nvSpPr>
        <p:spPr>
          <a:xfrm>
            <a:off x="3187500" y="1017725"/>
            <a:ext cx="1384500" cy="13845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0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p15"/>
          <p:cNvSpPr/>
          <p:nvPr/>
        </p:nvSpPr>
        <p:spPr>
          <a:xfrm>
            <a:off x="5835050" y="1017725"/>
            <a:ext cx="1384500" cy="1384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0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p15"/>
          <p:cNvSpPr/>
          <p:nvPr/>
        </p:nvSpPr>
        <p:spPr>
          <a:xfrm>
            <a:off x="735550" y="3323725"/>
            <a:ext cx="1384500" cy="13845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0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15"/>
          <p:cNvSpPr/>
          <p:nvPr/>
        </p:nvSpPr>
        <p:spPr>
          <a:xfrm>
            <a:off x="3187500" y="3323725"/>
            <a:ext cx="1384500" cy="1384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0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15"/>
          <p:cNvSpPr/>
          <p:nvPr/>
        </p:nvSpPr>
        <p:spPr>
          <a:xfrm>
            <a:off x="5835050" y="3323725"/>
            <a:ext cx="1384500" cy="1384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0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05" name="Google Shape;505;p15"/>
          <p:cNvCxnSpPr>
            <a:stCxn id="499" idx="4"/>
            <a:endCxn id="502" idx="0"/>
          </p:cNvCxnSpPr>
          <p:nvPr/>
        </p:nvCxnSpPr>
        <p:spPr>
          <a:xfrm>
            <a:off x="1427800" y="2402225"/>
            <a:ext cx="0" cy="921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06" name="Google Shape;506;p15"/>
          <p:cNvCxnSpPr>
            <a:stCxn id="500" idx="4"/>
            <a:endCxn id="503" idx="0"/>
          </p:cNvCxnSpPr>
          <p:nvPr/>
        </p:nvCxnSpPr>
        <p:spPr>
          <a:xfrm>
            <a:off x="3879750" y="2402225"/>
            <a:ext cx="0" cy="921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07" name="Google Shape;507;p15"/>
          <p:cNvCxnSpPr>
            <a:stCxn id="502" idx="7"/>
            <a:endCxn id="500" idx="2"/>
          </p:cNvCxnSpPr>
          <p:nvPr/>
        </p:nvCxnSpPr>
        <p:spPr>
          <a:xfrm flipH="1" rot="10800000">
            <a:off x="1917295" y="1709980"/>
            <a:ext cx="1270200" cy="1816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08" name="Google Shape;508;p15"/>
          <p:cNvCxnSpPr>
            <a:stCxn id="502" idx="6"/>
            <a:endCxn id="503" idx="2"/>
          </p:cNvCxnSpPr>
          <p:nvPr/>
        </p:nvCxnSpPr>
        <p:spPr>
          <a:xfrm>
            <a:off x="2120050" y="4015975"/>
            <a:ext cx="1067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09" name="Google Shape;509;p15"/>
          <p:cNvCxnSpPr>
            <a:stCxn id="503" idx="6"/>
            <a:endCxn id="504" idx="2"/>
          </p:cNvCxnSpPr>
          <p:nvPr/>
        </p:nvCxnSpPr>
        <p:spPr>
          <a:xfrm>
            <a:off x="4572000" y="4015975"/>
            <a:ext cx="1263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10" name="Google Shape;510;p15"/>
          <p:cNvCxnSpPr/>
          <p:nvPr/>
        </p:nvCxnSpPr>
        <p:spPr>
          <a:xfrm>
            <a:off x="4572050" y="1709975"/>
            <a:ext cx="1263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11" name="Google Shape;511;p15"/>
          <p:cNvSpPr txBox="1"/>
          <p:nvPr/>
        </p:nvSpPr>
        <p:spPr>
          <a:xfrm>
            <a:off x="53600" y="1139400"/>
            <a:ext cx="678000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 1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15"/>
          <p:cNvSpPr txBox="1"/>
          <p:nvPr/>
        </p:nvSpPr>
        <p:spPr>
          <a:xfrm>
            <a:off x="53600" y="3454350"/>
            <a:ext cx="678000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: 2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15"/>
          <p:cNvSpPr txBox="1"/>
          <p:nvPr/>
        </p:nvSpPr>
        <p:spPr>
          <a:xfrm>
            <a:off x="2463650" y="1148350"/>
            <a:ext cx="678000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: 3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16"/>
          <p:cNvSpPr txBox="1"/>
          <p:nvPr>
            <p:ph type="title"/>
          </p:nvPr>
        </p:nvSpPr>
        <p:spPr>
          <a:xfrm>
            <a:off x="311700" y="228675"/>
            <a:ext cx="8760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4276"/>
              <a:buFont typeface="Calibri"/>
              <a:buNone/>
            </a:pPr>
            <a:r>
              <a:rPr lang="en-US"/>
              <a:t>Example DFS (we sort edges in alphabetical order)</a:t>
            </a:r>
            <a:endParaRPr/>
          </a:p>
        </p:txBody>
      </p:sp>
      <p:sp>
        <p:nvSpPr>
          <p:cNvPr id="519" name="Google Shape;519;p16"/>
          <p:cNvSpPr/>
          <p:nvPr/>
        </p:nvSpPr>
        <p:spPr>
          <a:xfrm>
            <a:off x="735550" y="1017725"/>
            <a:ext cx="1384500" cy="13845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0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b="0" i="0" sz="4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16"/>
          <p:cNvSpPr/>
          <p:nvPr/>
        </p:nvSpPr>
        <p:spPr>
          <a:xfrm>
            <a:off x="3187500" y="1017725"/>
            <a:ext cx="1384500" cy="13845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0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16"/>
          <p:cNvSpPr/>
          <p:nvPr/>
        </p:nvSpPr>
        <p:spPr>
          <a:xfrm>
            <a:off x="5835050" y="1017725"/>
            <a:ext cx="1384500" cy="13845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0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16"/>
          <p:cNvSpPr/>
          <p:nvPr/>
        </p:nvSpPr>
        <p:spPr>
          <a:xfrm>
            <a:off x="735550" y="3323725"/>
            <a:ext cx="1384500" cy="13845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0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16"/>
          <p:cNvSpPr/>
          <p:nvPr/>
        </p:nvSpPr>
        <p:spPr>
          <a:xfrm>
            <a:off x="3187500" y="3323725"/>
            <a:ext cx="1384500" cy="1384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0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p16"/>
          <p:cNvSpPr/>
          <p:nvPr/>
        </p:nvSpPr>
        <p:spPr>
          <a:xfrm>
            <a:off x="5835050" y="3323725"/>
            <a:ext cx="1384500" cy="1384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0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25" name="Google Shape;525;p16"/>
          <p:cNvCxnSpPr>
            <a:stCxn id="519" idx="4"/>
            <a:endCxn id="522" idx="0"/>
          </p:cNvCxnSpPr>
          <p:nvPr/>
        </p:nvCxnSpPr>
        <p:spPr>
          <a:xfrm>
            <a:off x="1427800" y="2402225"/>
            <a:ext cx="0" cy="921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26" name="Google Shape;526;p16"/>
          <p:cNvCxnSpPr>
            <a:stCxn id="520" idx="4"/>
            <a:endCxn id="523" idx="0"/>
          </p:cNvCxnSpPr>
          <p:nvPr/>
        </p:nvCxnSpPr>
        <p:spPr>
          <a:xfrm>
            <a:off x="3879750" y="2402225"/>
            <a:ext cx="0" cy="921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27" name="Google Shape;527;p16"/>
          <p:cNvCxnSpPr>
            <a:stCxn id="522" idx="7"/>
            <a:endCxn id="520" idx="2"/>
          </p:cNvCxnSpPr>
          <p:nvPr/>
        </p:nvCxnSpPr>
        <p:spPr>
          <a:xfrm flipH="1" rot="10800000">
            <a:off x="1917295" y="1709980"/>
            <a:ext cx="1270200" cy="1816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28" name="Google Shape;528;p16"/>
          <p:cNvCxnSpPr>
            <a:stCxn id="522" idx="6"/>
            <a:endCxn id="523" idx="2"/>
          </p:cNvCxnSpPr>
          <p:nvPr/>
        </p:nvCxnSpPr>
        <p:spPr>
          <a:xfrm>
            <a:off x="2120050" y="4015975"/>
            <a:ext cx="1067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29" name="Google Shape;529;p16"/>
          <p:cNvCxnSpPr>
            <a:stCxn id="523" idx="6"/>
            <a:endCxn id="524" idx="2"/>
          </p:cNvCxnSpPr>
          <p:nvPr/>
        </p:nvCxnSpPr>
        <p:spPr>
          <a:xfrm>
            <a:off x="4572000" y="4015975"/>
            <a:ext cx="1263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30" name="Google Shape;530;p16"/>
          <p:cNvCxnSpPr/>
          <p:nvPr/>
        </p:nvCxnSpPr>
        <p:spPr>
          <a:xfrm>
            <a:off x="4572050" y="1709975"/>
            <a:ext cx="1263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31" name="Google Shape;531;p16"/>
          <p:cNvSpPr txBox="1"/>
          <p:nvPr/>
        </p:nvSpPr>
        <p:spPr>
          <a:xfrm>
            <a:off x="53600" y="1139400"/>
            <a:ext cx="678000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 1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p16"/>
          <p:cNvSpPr txBox="1"/>
          <p:nvPr/>
        </p:nvSpPr>
        <p:spPr>
          <a:xfrm>
            <a:off x="53600" y="3454350"/>
            <a:ext cx="678000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: 2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16"/>
          <p:cNvSpPr txBox="1"/>
          <p:nvPr/>
        </p:nvSpPr>
        <p:spPr>
          <a:xfrm>
            <a:off x="2463650" y="1148350"/>
            <a:ext cx="678000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: 3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16"/>
          <p:cNvSpPr txBox="1"/>
          <p:nvPr/>
        </p:nvSpPr>
        <p:spPr>
          <a:xfrm>
            <a:off x="5157000" y="1148350"/>
            <a:ext cx="678000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: 4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17"/>
          <p:cNvSpPr txBox="1"/>
          <p:nvPr>
            <p:ph type="title"/>
          </p:nvPr>
        </p:nvSpPr>
        <p:spPr>
          <a:xfrm>
            <a:off x="311700" y="228675"/>
            <a:ext cx="8760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4276"/>
              <a:buFont typeface="Calibri"/>
              <a:buNone/>
            </a:pPr>
            <a:r>
              <a:rPr lang="en-US"/>
              <a:t>Example DFS (we sort edges in alphabetical order)</a:t>
            </a:r>
            <a:endParaRPr/>
          </a:p>
        </p:txBody>
      </p:sp>
      <p:sp>
        <p:nvSpPr>
          <p:cNvPr id="540" name="Google Shape;540;p17"/>
          <p:cNvSpPr/>
          <p:nvPr/>
        </p:nvSpPr>
        <p:spPr>
          <a:xfrm>
            <a:off x="735550" y="1017725"/>
            <a:ext cx="1384500" cy="13845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0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b="0" i="0" sz="4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p17"/>
          <p:cNvSpPr/>
          <p:nvPr/>
        </p:nvSpPr>
        <p:spPr>
          <a:xfrm>
            <a:off x="3187500" y="1017725"/>
            <a:ext cx="1384500" cy="13845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0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p17"/>
          <p:cNvSpPr/>
          <p:nvPr/>
        </p:nvSpPr>
        <p:spPr>
          <a:xfrm>
            <a:off x="5835050" y="1017725"/>
            <a:ext cx="1384500" cy="13845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0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Google Shape;543;p17"/>
          <p:cNvSpPr/>
          <p:nvPr/>
        </p:nvSpPr>
        <p:spPr>
          <a:xfrm>
            <a:off x="735550" y="3323725"/>
            <a:ext cx="1384500" cy="13845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0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p17"/>
          <p:cNvSpPr/>
          <p:nvPr/>
        </p:nvSpPr>
        <p:spPr>
          <a:xfrm>
            <a:off x="3187500" y="3323725"/>
            <a:ext cx="1384500" cy="1384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0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17"/>
          <p:cNvSpPr/>
          <p:nvPr/>
        </p:nvSpPr>
        <p:spPr>
          <a:xfrm>
            <a:off x="5835050" y="3323725"/>
            <a:ext cx="1384500" cy="1384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0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46" name="Google Shape;546;p17"/>
          <p:cNvCxnSpPr>
            <a:stCxn id="540" idx="4"/>
            <a:endCxn id="543" idx="0"/>
          </p:cNvCxnSpPr>
          <p:nvPr/>
        </p:nvCxnSpPr>
        <p:spPr>
          <a:xfrm>
            <a:off x="1427800" y="2402225"/>
            <a:ext cx="0" cy="921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47" name="Google Shape;547;p17"/>
          <p:cNvCxnSpPr>
            <a:stCxn id="541" idx="4"/>
            <a:endCxn id="544" idx="0"/>
          </p:cNvCxnSpPr>
          <p:nvPr/>
        </p:nvCxnSpPr>
        <p:spPr>
          <a:xfrm>
            <a:off x="3879750" y="2402225"/>
            <a:ext cx="0" cy="921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48" name="Google Shape;548;p17"/>
          <p:cNvCxnSpPr>
            <a:stCxn id="543" idx="7"/>
            <a:endCxn id="541" idx="2"/>
          </p:cNvCxnSpPr>
          <p:nvPr/>
        </p:nvCxnSpPr>
        <p:spPr>
          <a:xfrm flipH="1" rot="10800000">
            <a:off x="1917295" y="1709980"/>
            <a:ext cx="1270200" cy="1816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49" name="Google Shape;549;p17"/>
          <p:cNvCxnSpPr>
            <a:stCxn id="543" idx="6"/>
            <a:endCxn id="544" idx="2"/>
          </p:cNvCxnSpPr>
          <p:nvPr/>
        </p:nvCxnSpPr>
        <p:spPr>
          <a:xfrm>
            <a:off x="2120050" y="4015975"/>
            <a:ext cx="1067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50" name="Google Shape;550;p17"/>
          <p:cNvCxnSpPr>
            <a:stCxn id="544" idx="6"/>
            <a:endCxn id="545" idx="2"/>
          </p:cNvCxnSpPr>
          <p:nvPr/>
        </p:nvCxnSpPr>
        <p:spPr>
          <a:xfrm>
            <a:off x="4572000" y="4015975"/>
            <a:ext cx="1263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51" name="Google Shape;551;p17"/>
          <p:cNvCxnSpPr/>
          <p:nvPr/>
        </p:nvCxnSpPr>
        <p:spPr>
          <a:xfrm>
            <a:off x="4572050" y="1709975"/>
            <a:ext cx="1263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52" name="Google Shape;552;p17"/>
          <p:cNvSpPr txBox="1"/>
          <p:nvPr/>
        </p:nvSpPr>
        <p:spPr>
          <a:xfrm>
            <a:off x="53600" y="1139400"/>
            <a:ext cx="678000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 1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17"/>
          <p:cNvSpPr txBox="1"/>
          <p:nvPr/>
        </p:nvSpPr>
        <p:spPr>
          <a:xfrm>
            <a:off x="53600" y="3454350"/>
            <a:ext cx="678000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: 2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17"/>
          <p:cNvSpPr txBox="1"/>
          <p:nvPr/>
        </p:nvSpPr>
        <p:spPr>
          <a:xfrm>
            <a:off x="2463650" y="1148350"/>
            <a:ext cx="678000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: 3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17"/>
          <p:cNvSpPr txBox="1"/>
          <p:nvPr/>
        </p:nvSpPr>
        <p:spPr>
          <a:xfrm>
            <a:off x="5157000" y="1148350"/>
            <a:ext cx="678000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: 4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p17"/>
          <p:cNvSpPr txBox="1"/>
          <p:nvPr/>
        </p:nvSpPr>
        <p:spPr>
          <a:xfrm>
            <a:off x="5081850" y="1871400"/>
            <a:ext cx="828300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 : 5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18"/>
          <p:cNvSpPr txBox="1"/>
          <p:nvPr>
            <p:ph type="title"/>
          </p:nvPr>
        </p:nvSpPr>
        <p:spPr>
          <a:xfrm>
            <a:off x="311700" y="228675"/>
            <a:ext cx="8760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4276"/>
              <a:buFont typeface="Calibri"/>
              <a:buNone/>
            </a:pPr>
            <a:r>
              <a:rPr lang="en-US"/>
              <a:t>Example DFS (we sort edges in alphabetical order)</a:t>
            </a:r>
            <a:endParaRPr/>
          </a:p>
        </p:txBody>
      </p:sp>
      <p:sp>
        <p:nvSpPr>
          <p:cNvPr id="562" name="Google Shape;562;p18"/>
          <p:cNvSpPr/>
          <p:nvPr/>
        </p:nvSpPr>
        <p:spPr>
          <a:xfrm>
            <a:off x="735550" y="1017725"/>
            <a:ext cx="1384500" cy="13845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0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b="0" i="0" sz="4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p18"/>
          <p:cNvSpPr/>
          <p:nvPr/>
        </p:nvSpPr>
        <p:spPr>
          <a:xfrm>
            <a:off x="3187500" y="1017725"/>
            <a:ext cx="1384500" cy="13845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0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" name="Google Shape;564;p18"/>
          <p:cNvSpPr/>
          <p:nvPr/>
        </p:nvSpPr>
        <p:spPr>
          <a:xfrm>
            <a:off x="5835050" y="1017725"/>
            <a:ext cx="1384500" cy="13845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0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18"/>
          <p:cNvSpPr/>
          <p:nvPr/>
        </p:nvSpPr>
        <p:spPr>
          <a:xfrm>
            <a:off x="735550" y="3323725"/>
            <a:ext cx="1384500" cy="13845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0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p18"/>
          <p:cNvSpPr/>
          <p:nvPr/>
        </p:nvSpPr>
        <p:spPr>
          <a:xfrm>
            <a:off x="3187500" y="3323725"/>
            <a:ext cx="1384500" cy="13845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0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p18"/>
          <p:cNvSpPr/>
          <p:nvPr/>
        </p:nvSpPr>
        <p:spPr>
          <a:xfrm>
            <a:off x="5835050" y="3323725"/>
            <a:ext cx="1384500" cy="1384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0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68" name="Google Shape;568;p18"/>
          <p:cNvCxnSpPr>
            <a:stCxn id="562" idx="4"/>
            <a:endCxn id="565" idx="0"/>
          </p:cNvCxnSpPr>
          <p:nvPr/>
        </p:nvCxnSpPr>
        <p:spPr>
          <a:xfrm>
            <a:off x="1427800" y="2402225"/>
            <a:ext cx="0" cy="921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69" name="Google Shape;569;p18"/>
          <p:cNvCxnSpPr>
            <a:stCxn id="563" idx="4"/>
            <a:endCxn id="566" idx="0"/>
          </p:cNvCxnSpPr>
          <p:nvPr/>
        </p:nvCxnSpPr>
        <p:spPr>
          <a:xfrm>
            <a:off x="3879750" y="2402225"/>
            <a:ext cx="0" cy="921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70" name="Google Shape;570;p18"/>
          <p:cNvCxnSpPr>
            <a:stCxn id="565" idx="7"/>
            <a:endCxn id="563" idx="2"/>
          </p:cNvCxnSpPr>
          <p:nvPr/>
        </p:nvCxnSpPr>
        <p:spPr>
          <a:xfrm flipH="1" rot="10800000">
            <a:off x="1917295" y="1709980"/>
            <a:ext cx="1270200" cy="1816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71" name="Google Shape;571;p18"/>
          <p:cNvCxnSpPr>
            <a:stCxn id="565" idx="6"/>
            <a:endCxn id="566" idx="2"/>
          </p:cNvCxnSpPr>
          <p:nvPr/>
        </p:nvCxnSpPr>
        <p:spPr>
          <a:xfrm>
            <a:off x="2120050" y="4015975"/>
            <a:ext cx="1067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72" name="Google Shape;572;p18"/>
          <p:cNvCxnSpPr>
            <a:stCxn id="566" idx="6"/>
            <a:endCxn id="567" idx="2"/>
          </p:cNvCxnSpPr>
          <p:nvPr/>
        </p:nvCxnSpPr>
        <p:spPr>
          <a:xfrm>
            <a:off x="4572000" y="4015975"/>
            <a:ext cx="1263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73" name="Google Shape;573;p18"/>
          <p:cNvCxnSpPr/>
          <p:nvPr/>
        </p:nvCxnSpPr>
        <p:spPr>
          <a:xfrm>
            <a:off x="4572050" y="1709975"/>
            <a:ext cx="1263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74" name="Google Shape;574;p18"/>
          <p:cNvSpPr txBox="1"/>
          <p:nvPr/>
        </p:nvSpPr>
        <p:spPr>
          <a:xfrm>
            <a:off x="53600" y="1139400"/>
            <a:ext cx="678000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 1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18"/>
          <p:cNvSpPr txBox="1"/>
          <p:nvPr/>
        </p:nvSpPr>
        <p:spPr>
          <a:xfrm>
            <a:off x="53600" y="3454350"/>
            <a:ext cx="678000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: 2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18"/>
          <p:cNvSpPr txBox="1"/>
          <p:nvPr/>
        </p:nvSpPr>
        <p:spPr>
          <a:xfrm>
            <a:off x="2463650" y="1148350"/>
            <a:ext cx="678000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: 3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18"/>
          <p:cNvSpPr txBox="1"/>
          <p:nvPr/>
        </p:nvSpPr>
        <p:spPr>
          <a:xfrm>
            <a:off x="5157000" y="1148350"/>
            <a:ext cx="678000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: 4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18"/>
          <p:cNvSpPr txBox="1"/>
          <p:nvPr/>
        </p:nvSpPr>
        <p:spPr>
          <a:xfrm>
            <a:off x="5081850" y="1871400"/>
            <a:ext cx="828300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 : 5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18"/>
          <p:cNvSpPr txBox="1"/>
          <p:nvPr/>
        </p:nvSpPr>
        <p:spPr>
          <a:xfrm>
            <a:off x="2463650" y="3454350"/>
            <a:ext cx="678000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: 6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19"/>
          <p:cNvSpPr txBox="1"/>
          <p:nvPr>
            <p:ph type="title"/>
          </p:nvPr>
        </p:nvSpPr>
        <p:spPr>
          <a:xfrm>
            <a:off x="311700" y="228675"/>
            <a:ext cx="8760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4276"/>
              <a:buFont typeface="Calibri"/>
              <a:buNone/>
            </a:pPr>
            <a:r>
              <a:rPr lang="en-US"/>
              <a:t>Example DFS (we sort edges in alphabetical order)</a:t>
            </a:r>
            <a:endParaRPr/>
          </a:p>
        </p:txBody>
      </p:sp>
      <p:sp>
        <p:nvSpPr>
          <p:cNvPr id="585" name="Google Shape;585;p19"/>
          <p:cNvSpPr/>
          <p:nvPr/>
        </p:nvSpPr>
        <p:spPr>
          <a:xfrm>
            <a:off x="735550" y="1017725"/>
            <a:ext cx="1384500" cy="13845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0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b="0" i="0" sz="4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19"/>
          <p:cNvSpPr/>
          <p:nvPr/>
        </p:nvSpPr>
        <p:spPr>
          <a:xfrm>
            <a:off x="3187500" y="1017725"/>
            <a:ext cx="1384500" cy="13845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0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p19"/>
          <p:cNvSpPr/>
          <p:nvPr/>
        </p:nvSpPr>
        <p:spPr>
          <a:xfrm>
            <a:off x="5835050" y="1017725"/>
            <a:ext cx="1384500" cy="13845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0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" name="Google Shape;588;p19"/>
          <p:cNvSpPr/>
          <p:nvPr/>
        </p:nvSpPr>
        <p:spPr>
          <a:xfrm>
            <a:off x="735550" y="3323725"/>
            <a:ext cx="1384500" cy="13845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0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Google Shape;589;p19"/>
          <p:cNvSpPr/>
          <p:nvPr/>
        </p:nvSpPr>
        <p:spPr>
          <a:xfrm>
            <a:off x="3187500" y="3323725"/>
            <a:ext cx="1384500" cy="13845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0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Google Shape;590;p19"/>
          <p:cNvSpPr/>
          <p:nvPr/>
        </p:nvSpPr>
        <p:spPr>
          <a:xfrm>
            <a:off x="5835050" y="3323725"/>
            <a:ext cx="1384500" cy="13845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0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91" name="Google Shape;591;p19"/>
          <p:cNvCxnSpPr>
            <a:stCxn id="585" idx="4"/>
            <a:endCxn id="588" idx="0"/>
          </p:cNvCxnSpPr>
          <p:nvPr/>
        </p:nvCxnSpPr>
        <p:spPr>
          <a:xfrm>
            <a:off x="1427800" y="2402225"/>
            <a:ext cx="0" cy="921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92" name="Google Shape;592;p19"/>
          <p:cNvCxnSpPr>
            <a:stCxn id="586" idx="4"/>
            <a:endCxn id="589" idx="0"/>
          </p:cNvCxnSpPr>
          <p:nvPr/>
        </p:nvCxnSpPr>
        <p:spPr>
          <a:xfrm>
            <a:off x="3879750" y="2402225"/>
            <a:ext cx="0" cy="921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93" name="Google Shape;593;p19"/>
          <p:cNvCxnSpPr>
            <a:stCxn id="588" idx="7"/>
            <a:endCxn id="586" idx="2"/>
          </p:cNvCxnSpPr>
          <p:nvPr/>
        </p:nvCxnSpPr>
        <p:spPr>
          <a:xfrm flipH="1" rot="10800000">
            <a:off x="1917295" y="1709980"/>
            <a:ext cx="1270200" cy="1816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94" name="Google Shape;594;p19"/>
          <p:cNvCxnSpPr>
            <a:stCxn id="588" idx="6"/>
            <a:endCxn id="589" idx="2"/>
          </p:cNvCxnSpPr>
          <p:nvPr/>
        </p:nvCxnSpPr>
        <p:spPr>
          <a:xfrm>
            <a:off x="2120050" y="4015975"/>
            <a:ext cx="1067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95" name="Google Shape;595;p19"/>
          <p:cNvCxnSpPr>
            <a:stCxn id="589" idx="6"/>
            <a:endCxn id="590" idx="2"/>
          </p:cNvCxnSpPr>
          <p:nvPr/>
        </p:nvCxnSpPr>
        <p:spPr>
          <a:xfrm>
            <a:off x="4572000" y="4015975"/>
            <a:ext cx="1263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96" name="Google Shape;596;p19"/>
          <p:cNvCxnSpPr/>
          <p:nvPr/>
        </p:nvCxnSpPr>
        <p:spPr>
          <a:xfrm>
            <a:off x="4572050" y="1709975"/>
            <a:ext cx="1263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97" name="Google Shape;597;p19"/>
          <p:cNvSpPr txBox="1"/>
          <p:nvPr/>
        </p:nvSpPr>
        <p:spPr>
          <a:xfrm>
            <a:off x="53600" y="1139400"/>
            <a:ext cx="678000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 1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Google Shape;598;p19"/>
          <p:cNvSpPr txBox="1"/>
          <p:nvPr/>
        </p:nvSpPr>
        <p:spPr>
          <a:xfrm>
            <a:off x="53600" y="3454350"/>
            <a:ext cx="678000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: 2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p19"/>
          <p:cNvSpPr txBox="1"/>
          <p:nvPr/>
        </p:nvSpPr>
        <p:spPr>
          <a:xfrm>
            <a:off x="2463650" y="1148350"/>
            <a:ext cx="678000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: 3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Google Shape;600;p19"/>
          <p:cNvSpPr txBox="1"/>
          <p:nvPr/>
        </p:nvSpPr>
        <p:spPr>
          <a:xfrm>
            <a:off x="5157000" y="1148350"/>
            <a:ext cx="678000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: 4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1" name="Google Shape;601;p19"/>
          <p:cNvSpPr txBox="1"/>
          <p:nvPr/>
        </p:nvSpPr>
        <p:spPr>
          <a:xfrm>
            <a:off x="2463650" y="3454350"/>
            <a:ext cx="678000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: 6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p19"/>
          <p:cNvSpPr txBox="1"/>
          <p:nvPr/>
        </p:nvSpPr>
        <p:spPr>
          <a:xfrm>
            <a:off x="5081850" y="3454350"/>
            <a:ext cx="678000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: 7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19"/>
          <p:cNvSpPr txBox="1"/>
          <p:nvPr/>
        </p:nvSpPr>
        <p:spPr>
          <a:xfrm>
            <a:off x="5081850" y="1871400"/>
            <a:ext cx="828300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 : 5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20"/>
          <p:cNvSpPr txBox="1"/>
          <p:nvPr>
            <p:ph type="title"/>
          </p:nvPr>
        </p:nvSpPr>
        <p:spPr>
          <a:xfrm>
            <a:off x="311700" y="228675"/>
            <a:ext cx="8760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4276"/>
              <a:buFont typeface="Calibri"/>
              <a:buNone/>
            </a:pPr>
            <a:r>
              <a:rPr lang="en-US"/>
              <a:t>Example DFS (we sort edges in alphabetical order)</a:t>
            </a:r>
            <a:endParaRPr/>
          </a:p>
        </p:txBody>
      </p:sp>
      <p:sp>
        <p:nvSpPr>
          <p:cNvPr id="609" name="Google Shape;609;p20"/>
          <p:cNvSpPr/>
          <p:nvPr/>
        </p:nvSpPr>
        <p:spPr>
          <a:xfrm>
            <a:off x="735550" y="1017725"/>
            <a:ext cx="1384500" cy="13845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0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b="0" i="0" sz="4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0" name="Google Shape;610;p20"/>
          <p:cNvSpPr/>
          <p:nvPr/>
        </p:nvSpPr>
        <p:spPr>
          <a:xfrm>
            <a:off x="3187500" y="1017725"/>
            <a:ext cx="1384500" cy="13845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0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1" name="Google Shape;611;p20"/>
          <p:cNvSpPr/>
          <p:nvPr/>
        </p:nvSpPr>
        <p:spPr>
          <a:xfrm>
            <a:off x="5835050" y="1017725"/>
            <a:ext cx="1384500" cy="13845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0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2" name="Google Shape;612;p20"/>
          <p:cNvSpPr/>
          <p:nvPr/>
        </p:nvSpPr>
        <p:spPr>
          <a:xfrm>
            <a:off x="735550" y="3323725"/>
            <a:ext cx="1384500" cy="13845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0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3" name="Google Shape;613;p20"/>
          <p:cNvSpPr/>
          <p:nvPr/>
        </p:nvSpPr>
        <p:spPr>
          <a:xfrm>
            <a:off x="3187500" y="3323725"/>
            <a:ext cx="1384500" cy="13845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0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4" name="Google Shape;614;p20"/>
          <p:cNvSpPr/>
          <p:nvPr/>
        </p:nvSpPr>
        <p:spPr>
          <a:xfrm>
            <a:off x="5835050" y="3323725"/>
            <a:ext cx="1384500" cy="13845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0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15" name="Google Shape;615;p20"/>
          <p:cNvCxnSpPr>
            <a:stCxn id="609" idx="4"/>
            <a:endCxn id="612" idx="0"/>
          </p:cNvCxnSpPr>
          <p:nvPr/>
        </p:nvCxnSpPr>
        <p:spPr>
          <a:xfrm>
            <a:off x="1427800" y="2402225"/>
            <a:ext cx="0" cy="921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16" name="Google Shape;616;p20"/>
          <p:cNvCxnSpPr>
            <a:stCxn id="610" idx="4"/>
            <a:endCxn id="613" idx="0"/>
          </p:cNvCxnSpPr>
          <p:nvPr/>
        </p:nvCxnSpPr>
        <p:spPr>
          <a:xfrm>
            <a:off x="3879750" y="2402225"/>
            <a:ext cx="0" cy="921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17" name="Google Shape;617;p20"/>
          <p:cNvCxnSpPr>
            <a:stCxn id="612" idx="7"/>
            <a:endCxn id="610" idx="2"/>
          </p:cNvCxnSpPr>
          <p:nvPr/>
        </p:nvCxnSpPr>
        <p:spPr>
          <a:xfrm flipH="1" rot="10800000">
            <a:off x="1917295" y="1709980"/>
            <a:ext cx="1270200" cy="1816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18" name="Google Shape;618;p20"/>
          <p:cNvCxnSpPr>
            <a:stCxn id="612" idx="6"/>
            <a:endCxn id="613" idx="2"/>
          </p:cNvCxnSpPr>
          <p:nvPr/>
        </p:nvCxnSpPr>
        <p:spPr>
          <a:xfrm>
            <a:off x="2120050" y="4015975"/>
            <a:ext cx="1067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19" name="Google Shape;619;p20"/>
          <p:cNvCxnSpPr>
            <a:stCxn id="613" idx="6"/>
            <a:endCxn id="614" idx="2"/>
          </p:cNvCxnSpPr>
          <p:nvPr/>
        </p:nvCxnSpPr>
        <p:spPr>
          <a:xfrm>
            <a:off x="4572000" y="4015975"/>
            <a:ext cx="1263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20" name="Google Shape;620;p20"/>
          <p:cNvCxnSpPr/>
          <p:nvPr/>
        </p:nvCxnSpPr>
        <p:spPr>
          <a:xfrm>
            <a:off x="4572050" y="1709975"/>
            <a:ext cx="1263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621" name="Google Shape;621;p20"/>
          <p:cNvSpPr txBox="1"/>
          <p:nvPr/>
        </p:nvSpPr>
        <p:spPr>
          <a:xfrm>
            <a:off x="53600" y="1139400"/>
            <a:ext cx="678000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 1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20"/>
          <p:cNvSpPr txBox="1"/>
          <p:nvPr/>
        </p:nvSpPr>
        <p:spPr>
          <a:xfrm>
            <a:off x="53600" y="3454350"/>
            <a:ext cx="678000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: 2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p20"/>
          <p:cNvSpPr txBox="1"/>
          <p:nvPr/>
        </p:nvSpPr>
        <p:spPr>
          <a:xfrm>
            <a:off x="2463650" y="1148350"/>
            <a:ext cx="678000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: 3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4" name="Google Shape;624;p20"/>
          <p:cNvSpPr txBox="1"/>
          <p:nvPr/>
        </p:nvSpPr>
        <p:spPr>
          <a:xfrm>
            <a:off x="5157000" y="1148350"/>
            <a:ext cx="678000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: 4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5" name="Google Shape;625;p20"/>
          <p:cNvSpPr txBox="1"/>
          <p:nvPr/>
        </p:nvSpPr>
        <p:spPr>
          <a:xfrm>
            <a:off x="2463650" y="3454350"/>
            <a:ext cx="678000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: 6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6" name="Google Shape;626;p20"/>
          <p:cNvSpPr txBox="1"/>
          <p:nvPr/>
        </p:nvSpPr>
        <p:spPr>
          <a:xfrm>
            <a:off x="5081850" y="3454350"/>
            <a:ext cx="678000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: 7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7" name="Google Shape;627;p20"/>
          <p:cNvSpPr txBox="1"/>
          <p:nvPr/>
        </p:nvSpPr>
        <p:spPr>
          <a:xfrm>
            <a:off x="5006700" y="4177400"/>
            <a:ext cx="828300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 : 8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p20"/>
          <p:cNvSpPr txBox="1"/>
          <p:nvPr/>
        </p:nvSpPr>
        <p:spPr>
          <a:xfrm>
            <a:off x="5081850" y="1871400"/>
            <a:ext cx="828300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 : 5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21"/>
          <p:cNvSpPr txBox="1"/>
          <p:nvPr>
            <p:ph type="title"/>
          </p:nvPr>
        </p:nvSpPr>
        <p:spPr>
          <a:xfrm>
            <a:off x="311700" y="228675"/>
            <a:ext cx="8760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4276"/>
              <a:buFont typeface="Calibri"/>
              <a:buNone/>
            </a:pPr>
            <a:r>
              <a:rPr lang="en-US"/>
              <a:t>Example DFS (we sort edges in alphabetical order)</a:t>
            </a:r>
            <a:endParaRPr/>
          </a:p>
        </p:txBody>
      </p:sp>
      <p:sp>
        <p:nvSpPr>
          <p:cNvPr id="634" name="Google Shape;634;p21"/>
          <p:cNvSpPr/>
          <p:nvPr/>
        </p:nvSpPr>
        <p:spPr>
          <a:xfrm>
            <a:off x="735550" y="1017725"/>
            <a:ext cx="1384500" cy="13845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0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b="0" i="0" sz="4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Google Shape;635;p21"/>
          <p:cNvSpPr/>
          <p:nvPr/>
        </p:nvSpPr>
        <p:spPr>
          <a:xfrm>
            <a:off x="3187500" y="1017725"/>
            <a:ext cx="1384500" cy="13845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0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6" name="Google Shape;636;p21"/>
          <p:cNvSpPr/>
          <p:nvPr/>
        </p:nvSpPr>
        <p:spPr>
          <a:xfrm>
            <a:off x="5835050" y="1017725"/>
            <a:ext cx="1384500" cy="13845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0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7" name="Google Shape;637;p21"/>
          <p:cNvSpPr/>
          <p:nvPr/>
        </p:nvSpPr>
        <p:spPr>
          <a:xfrm>
            <a:off x="735550" y="3323725"/>
            <a:ext cx="1384500" cy="13845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0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8" name="Google Shape;638;p21"/>
          <p:cNvSpPr/>
          <p:nvPr/>
        </p:nvSpPr>
        <p:spPr>
          <a:xfrm>
            <a:off x="3187500" y="3323725"/>
            <a:ext cx="1384500" cy="13845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0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9" name="Google Shape;639;p21"/>
          <p:cNvSpPr/>
          <p:nvPr/>
        </p:nvSpPr>
        <p:spPr>
          <a:xfrm>
            <a:off x="5835050" y="3323725"/>
            <a:ext cx="1384500" cy="13845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0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40" name="Google Shape;640;p21"/>
          <p:cNvCxnSpPr>
            <a:stCxn id="634" idx="4"/>
            <a:endCxn id="637" idx="0"/>
          </p:cNvCxnSpPr>
          <p:nvPr/>
        </p:nvCxnSpPr>
        <p:spPr>
          <a:xfrm>
            <a:off x="1427800" y="2402225"/>
            <a:ext cx="0" cy="921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41" name="Google Shape;641;p21"/>
          <p:cNvCxnSpPr>
            <a:stCxn id="635" idx="4"/>
            <a:endCxn id="638" idx="0"/>
          </p:cNvCxnSpPr>
          <p:nvPr/>
        </p:nvCxnSpPr>
        <p:spPr>
          <a:xfrm>
            <a:off x="3879750" y="2402225"/>
            <a:ext cx="0" cy="921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42" name="Google Shape;642;p21"/>
          <p:cNvCxnSpPr>
            <a:stCxn id="637" idx="7"/>
            <a:endCxn id="635" idx="2"/>
          </p:cNvCxnSpPr>
          <p:nvPr/>
        </p:nvCxnSpPr>
        <p:spPr>
          <a:xfrm flipH="1" rot="10800000">
            <a:off x="1917295" y="1709980"/>
            <a:ext cx="1270200" cy="1816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43" name="Google Shape;643;p21"/>
          <p:cNvCxnSpPr>
            <a:stCxn id="637" idx="6"/>
            <a:endCxn id="638" idx="2"/>
          </p:cNvCxnSpPr>
          <p:nvPr/>
        </p:nvCxnSpPr>
        <p:spPr>
          <a:xfrm>
            <a:off x="2120050" y="4015975"/>
            <a:ext cx="1067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44" name="Google Shape;644;p21"/>
          <p:cNvCxnSpPr>
            <a:stCxn id="638" idx="6"/>
            <a:endCxn id="639" idx="2"/>
          </p:cNvCxnSpPr>
          <p:nvPr/>
        </p:nvCxnSpPr>
        <p:spPr>
          <a:xfrm>
            <a:off x="4572000" y="4015975"/>
            <a:ext cx="1263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45" name="Google Shape;645;p21"/>
          <p:cNvCxnSpPr/>
          <p:nvPr/>
        </p:nvCxnSpPr>
        <p:spPr>
          <a:xfrm>
            <a:off x="4572050" y="1709975"/>
            <a:ext cx="1263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646" name="Google Shape;646;p21"/>
          <p:cNvSpPr txBox="1"/>
          <p:nvPr/>
        </p:nvSpPr>
        <p:spPr>
          <a:xfrm>
            <a:off x="53600" y="1139400"/>
            <a:ext cx="678000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 1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Google Shape;647;p21"/>
          <p:cNvSpPr txBox="1"/>
          <p:nvPr/>
        </p:nvSpPr>
        <p:spPr>
          <a:xfrm>
            <a:off x="-21550" y="1862450"/>
            <a:ext cx="914400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 12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8" name="Google Shape;648;p21"/>
          <p:cNvSpPr txBox="1"/>
          <p:nvPr/>
        </p:nvSpPr>
        <p:spPr>
          <a:xfrm>
            <a:off x="53600" y="3454350"/>
            <a:ext cx="678000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: 2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9" name="Google Shape;649;p21"/>
          <p:cNvSpPr txBox="1"/>
          <p:nvPr/>
        </p:nvSpPr>
        <p:spPr>
          <a:xfrm>
            <a:off x="-21550" y="4177400"/>
            <a:ext cx="828300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 : 11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0" name="Google Shape;650;p21"/>
          <p:cNvSpPr txBox="1"/>
          <p:nvPr/>
        </p:nvSpPr>
        <p:spPr>
          <a:xfrm>
            <a:off x="2463650" y="1148350"/>
            <a:ext cx="678000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: 3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" name="Google Shape;651;p21"/>
          <p:cNvSpPr txBox="1"/>
          <p:nvPr/>
        </p:nvSpPr>
        <p:spPr>
          <a:xfrm>
            <a:off x="2388500" y="1871400"/>
            <a:ext cx="914400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 10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2" name="Google Shape;652;p21"/>
          <p:cNvSpPr txBox="1"/>
          <p:nvPr/>
        </p:nvSpPr>
        <p:spPr>
          <a:xfrm>
            <a:off x="2463650" y="3454350"/>
            <a:ext cx="678000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: 6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3" name="Google Shape;653;p21"/>
          <p:cNvSpPr txBox="1"/>
          <p:nvPr/>
        </p:nvSpPr>
        <p:spPr>
          <a:xfrm>
            <a:off x="2388500" y="4177400"/>
            <a:ext cx="828300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 : 9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4" name="Google Shape;654;p21"/>
          <p:cNvSpPr txBox="1"/>
          <p:nvPr/>
        </p:nvSpPr>
        <p:spPr>
          <a:xfrm>
            <a:off x="5157000" y="1148350"/>
            <a:ext cx="678000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: 4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5" name="Google Shape;655;p21"/>
          <p:cNvSpPr txBox="1"/>
          <p:nvPr/>
        </p:nvSpPr>
        <p:spPr>
          <a:xfrm>
            <a:off x="5081850" y="1871400"/>
            <a:ext cx="828300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 : 5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6" name="Google Shape;656;p21"/>
          <p:cNvSpPr txBox="1"/>
          <p:nvPr/>
        </p:nvSpPr>
        <p:spPr>
          <a:xfrm>
            <a:off x="5081850" y="3454350"/>
            <a:ext cx="678000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: 7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7" name="Google Shape;657;p21"/>
          <p:cNvSpPr txBox="1"/>
          <p:nvPr/>
        </p:nvSpPr>
        <p:spPr>
          <a:xfrm>
            <a:off x="5006700" y="4177400"/>
            <a:ext cx="828300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 : 8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"/>
          <p:cNvSpPr txBox="1"/>
          <p:nvPr>
            <p:ph type="ctrTitle"/>
          </p:nvPr>
        </p:nvSpPr>
        <p:spPr>
          <a:xfrm>
            <a:off x="1143000" y="2204419"/>
            <a:ext cx="6858000" cy="7346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lang="en-US"/>
              <a:t>Hashing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4276"/>
              <a:buFont typeface="Calibri"/>
              <a:buNone/>
            </a:pPr>
            <a:r>
              <a:rPr lang="en-US"/>
              <a:t>Relation in DFS tree and start/finish time</a:t>
            </a:r>
            <a:endParaRPr/>
          </a:p>
        </p:txBody>
      </p:sp>
      <p:sp>
        <p:nvSpPr>
          <p:cNvPr id="663" name="Google Shape;663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/>
              <a:t>If u is v’s ancestor: start(u) &lt; start(v) &lt; finish(v) &lt; finish(u)</a:t>
            </a:r>
            <a:br>
              <a:rPr lang="en-US"/>
            </a:br>
            <a:r>
              <a:rPr lang="en-US"/>
              <a:t>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/>
              <a:t>If u is v’s descendant: start(v) &lt; start(u) &lt; finish(u) &lt; finish(v)</a:t>
            </a:r>
            <a:br>
              <a:rPr lang="en-US"/>
            </a:b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/>
              <a:t>If u is v’s cousin and v is visited first:</a:t>
            </a:r>
            <a:br>
              <a:rPr lang="en-US"/>
            </a:br>
            <a:r>
              <a:rPr lang="en-US"/>
              <a:t>start(v) &lt; finish(v) &lt; start(u) &lt; finish(u)</a:t>
            </a:r>
            <a:br>
              <a:rPr lang="en-US"/>
            </a:b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/>
              <a:t>Note that startTime and finishTime never interleave:</a:t>
            </a:r>
            <a:br>
              <a:rPr lang="en-US"/>
            </a:br>
            <a:r>
              <a:rPr lang="en-US"/>
              <a:t>start(v) &lt; start(u) &lt; finish(v) &lt; finish(u) will never happen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2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9" name="Google Shape;669;p24"/>
          <p:cNvSpPr txBox="1"/>
          <p:nvPr>
            <p:ph type="title"/>
          </p:nvPr>
        </p:nvSpPr>
        <p:spPr>
          <a:xfrm>
            <a:off x="482600" y="241300"/>
            <a:ext cx="8178799" cy="8518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700"/>
              <a:t>What can we do with DFS?</a:t>
            </a:r>
            <a:endParaRPr/>
          </a:p>
        </p:txBody>
      </p:sp>
      <p:sp>
        <p:nvSpPr>
          <p:cNvPr id="670" name="Google Shape;670;p24"/>
          <p:cNvSpPr txBox="1"/>
          <p:nvPr>
            <p:ph idx="1" type="body"/>
          </p:nvPr>
        </p:nvSpPr>
        <p:spPr>
          <a:xfrm>
            <a:off x="482601" y="1337235"/>
            <a:ext cx="3006288" cy="3295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20027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5882"/>
              <a:buFont typeface="Arial"/>
              <a:buChar char="•"/>
            </a:pPr>
            <a:r>
              <a:rPr lang="en-US" sz="1700"/>
              <a:t>Find all vertices reachable from the start vertex</a:t>
            </a:r>
            <a:endParaRPr/>
          </a:p>
          <a:p>
            <a:pPr indent="-220027" lvl="0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5882"/>
              <a:buFont typeface="Arial"/>
              <a:buChar char="•"/>
            </a:pPr>
            <a:r>
              <a:rPr lang="en-US" sz="1700"/>
              <a:t>Check if a graph is bipartite graph. (Similar to the method based on BFS. Will go over this in the handout)</a:t>
            </a:r>
            <a:endParaRPr/>
          </a:p>
          <a:p>
            <a:pPr indent="-220027" lvl="0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5882"/>
              <a:buFont typeface="Arial"/>
              <a:buChar char="•"/>
            </a:pPr>
            <a:r>
              <a:rPr lang="en-US" sz="1700"/>
              <a:t>Topological sort for directed graph without any cycle (DAG)</a:t>
            </a:r>
            <a:endParaRPr/>
          </a:p>
          <a:p>
            <a:pPr indent="-221932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82352"/>
              <a:buFont typeface="Arial"/>
              <a:buChar char="•"/>
            </a:pPr>
            <a:r>
              <a:rPr lang="en-US" sz="1700"/>
              <a:t>In reverse order of finishing time in DFS!</a:t>
            </a:r>
            <a:endParaRPr/>
          </a:p>
          <a:p>
            <a:pPr indent="-221932" lvl="1" marL="5969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82352"/>
              <a:buFont typeface="Arial"/>
              <a:buChar char="•"/>
            </a:pPr>
            <a:r>
              <a:rPr lang="en-US" sz="1700"/>
              <a:t>Both algorithms run in O(|V| + |E|).</a:t>
            </a:r>
            <a:endParaRPr/>
          </a:p>
          <a:p>
            <a:pPr indent="-114300" lvl="0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50000"/>
              <a:buFont typeface="Arial"/>
              <a:buNone/>
            </a:pPr>
            <a:r>
              <a:t/>
            </a:r>
            <a:endParaRPr sz="1200"/>
          </a:p>
          <a:p>
            <a:pPr indent="-114300" lvl="0" marL="457200" rtl="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  <a:buFont typeface="Arial"/>
              <a:buNone/>
            </a:pPr>
            <a:r>
              <a:t/>
            </a:r>
            <a:endParaRPr sz="1200"/>
          </a:p>
        </p:txBody>
      </p:sp>
      <p:grpSp>
        <p:nvGrpSpPr>
          <p:cNvPr id="671" name="Google Shape;671;p24"/>
          <p:cNvGrpSpPr/>
          <p:nvPr/>
        </p:nvGrpSpPr>
        <p:grpSpPr>
          <a:xfrm>
            <a:off x="8414467" y="0"/>
            <a:ext cx="729532" cy="1451482"/>
            <a:chOff x="10918968" y="713127"/>
            <a:chExt cx="1273032" cy="2532832"/>
          </a:xfrm>
        </p:grpSpPr>
        <p:sp>
          <p:nvSpPr>
            <p:cNvPr id="672" name="Google Shape;672;p24"/>
            <p:cNvSpPr/>
            <p:nvPr/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29019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24"/>
            <p:cNvSpPr/>
            <p:nvPr/>
          </p:nvSpPr>
          <p:spPr>
            <a:xfrm rot="-5400000">
              <a:off x="10289068" y="1343027"/>
              <a:ext cx="2532832" cy="1273032"/>
            </a:xfrm>
            <a:prstGeom prst="triangle">
              <a:avLst>
                <a:gd fmla="val 50000" name="adj"/>
              </a:avLst>
            </a:prstGeom>
            <a:solidFill>
              <a:schemeClr val="accent4">
                <a:alpha val="29019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Diagram&#10;&#10;Description automatically generated" id="674" name="Google Shape;67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94252" y="1337236"/>
            <a:ext cx="4044381" cy="158741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75" name="Google Shape;675;p24"/>
          <p:cNvGrpSpPr/>
          <p:nvPr/>
        </p:nvGrpSpPr>
        <p:grpSpPr>
          <a:xfrm>
            <a:off x="0" y="3451122"/>
            <a:ext cx="760545" cy="1513185"/>
            <a:chOff x="0" y="4601497"/>
            <a:chExt cx="1014060" cy="2017580"/>
          </a:xfrm>
        </p:grpSpPr>
        <p:sp>
          <p:nvSpPr>
            <p:cNvPr id="676" name="Google Shape;676;p24"/>
            <p:cNvSpPr/>
            <p:nvPr/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fmla="val 50000" name="adj"/>
              </a:avLst>
            </a:prstGeom>
            <a:solidFill>
              <a:schemeClr val="accent1">
                <a:alpha val="29019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24"/>
            <p:cNvSpPr/>
            <p:nvPr/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29019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A picture containing text, clipart&#10;&#10;Description automatically generated" id="678" name="Google Shape;678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71490" y="3205566"/>
            <a:ext cx="4689909" cy="1242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4276"/>
              <a:buFont typeface="Calibri"/>
              <a:buNone/>
            </a:pPr>
            <a:r>
              <a:rPr lang="en-US"/>
              <a:t>BFS (More detail than you’ve seen in class)</a:t>
            </a:r>
            <a:endParaRPr/>
          </a:p>
        </p:txBody>
      </p:sp>
      <p:sp>
        <p:nvSpPr>
          <p:cNvPr id="684" name="Google Shape;684;p8"/>
          <p:cNvSpPr txBox="1"/>
          <p:nvPr>
            <p:ph idx="1" type="body"/>
          </p:nvPr>
        </p:nvSpPr>
        <p:spPr>
          <a:xfrm>
            <a:off x="311700" y="1017725"/>
            <a:ext cx="8976600" cy="41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US" sz="2000"/>
              <a:t>BFS(G, v)</a:t>
            </a:r>
            <a:endParaRPr sz="2000"/>
          </a:p>
          <a:p>
            <a:pPr indent="-3492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US" sz="2000"/>
              <a:t>Input: graph G = (V, E); node v in V, edge e in E</a:t>
            </a:r>
            <a:endParaRPr sz="2000"/>
          </a:p>
          <a:p>
            <a:pPr indent="-3492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US" sz="2000"/>
              <a:t>Output:</a:t>
            </a:r>
            <a:endParaRPr sz="2000"/>
          </a:p>
          <a:p>
            <a:pPr indent="-3492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</a:pPr>
            <a:r>
              <a:rPr lang="en-US" sz="2000"/>
              <a:t>Array visited: V -&gt; {True, False}</a:t>
            </a:r>
            <a:endParaRPr sz="2000"/>
          </a:p>
          <a:p>
            <a:pPr indent="-3492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</a:pPr>
            <a:r>
              <a:rPr lang="en-US" sz="2000"/>
              <a:t>Queue </a:t>
            </a:r>
            <a:r>
              <a:rPr lang="en-US" sz="2000">
                <a:solidFill>
                  <a:srgbClr val="456220"/>
                </a:solidFill>
              </a:rPr>
              <a:t>Q</a:t>
            </a:r>
            <a:r>
              <a:rPr lang="en-US" sz="2000"/>
              <a:t> of vertices. Initialize with start vertex v.</a:t>
            </a:r>
            <a:endParaRPr sz="2000"/>
          </a:p>
          <a:p>
            <a:pPr indent="-3492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</a:pPr>
            <a:r>
              <a:rPr lang="en-US" sz="2000"/>
              <a:t>While </a:t>
            </a:r>
            <a:r>
              <a:rPr lang="en-US" sz="2000">
                <a:solidFill>
                  <a:srgbClr val="456220"/>
                </a:solidFill>
              </a:rPr>
              <a:t>Q</a:t>
            </a:r>
            <a:r>
              <a:rPr lang="en-US" sz="2000"/>
              <a:t> is non-empty:                </a:t>
            </a:r>
            <a:r>
              <a:rPr lang="en-US" sz="2000">
                <a:solidFill>
                  <a:srgbClr val="15537E"/>
                </a:solidFill>
              </a:rPr>
              <a:t># keep looping as we have unexplored vertices</a:t>
            </a:r>
            <a:endParaRPr sz="2000">
              <a:solidFill>
                <a:srgbClr val="15537E"/>
              </a:solidFill>
            </a:endParaRPr>
          </a:p>
          <a:p>
            <a:pPr indent="-349250" lvl="2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</a:pPr>
            <a:r>
              <a:rPr lang="en-US" sz="2000"/>
              <a:t>Pop </a:t>
            </a:r>
            <a:r>
              <a:rPr lang="en-US" sz="2000">
                <a:solidFill>
                  <a:srgbClr val="15537E"/>
                </a:solidFill>
              </a:rPr>
              <a:t>u</a:t>
            </a:r>
            <a:r>
              <a:rPr lang="en-US" sz="2000"/>
              <a:t> from queue </a:t>
            </a:r>
            <a:r>
              <a:rPr lang="en-US" sz="2000">
                <a:solidFill>
                  <a:srgbClr val="456220"/>
                </a:solidFill>
              </a:rPr>
              <a:t>Q            </a:t>
            </a:r>
            <a:r>
              <a:rPr lang="en-US" sz="2000">
                <a:solidFill>
                  <a:srgbClr val="15537E"/>
                </a:solidFill>
              </a:rPr>
              <a:t># u is the vertex currently explored</a:t>
            </a:r>
            <a:endParaRPr sz="2000">
              <a:solidFill>
                <a:srgbClr val="15537E"/>
              </a:solidFill>
            </a:endParaRPr>
          </a:p>
          <a:p>
            <a:pPr indent="-349250" lvl="2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</a:pPr>
            <a:r>
              <a:rPr lang="en-US" sz="2000"/>
              <a:t>If not visited[</a:t>
            </a:r>
            <a:r>
              <a:rPr lang="en-US" sz="2000">
                <a:solidFill>
                  <a:srgbClr val="15537E"/>
                </a:solidFill>
              </a:rPr>
              <a:t>u</a:t>
            </a:r>
            <a:r>
              <a:rPr lang="en-US" sz="2000"/>
              <a:t>]:	          </a:t>
            </a:r>
            <a:r>
              <a:rPr lang="en-US" sz="2000">
                <a:solidFill>
                  <a:srgbClr val="15537E"/>
                </a:solidFill>
              </a:rPr>
              <a:t># only work on vertices we have not explored</a:t>
            </a:r>
            <a:endParaRPr sz="2000">
              <a:solidFill>
                <a:srgbClr val="15537E"/>
              </a:solidFill>
            </a:endParaRPr>
          </a:p>
          <a:p>
            <a:pPr indent="-349250" lvl="3" marL="1828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US" sz="2000"/>
              <a:t>visited[</a:t>
            </a:r>
            <a:r>
              <a:rPr lang="en-US" sz="2000">
                <a:solidFill>
                  <a:srgbClr val="15537E"/>
                </a:solidFill>
              </a:rPr>
              <a:t>u</a:t>
            </a:r>
            <a:r>
              <a:rPr lang="en-US" sz="2000"/>
              <a:t>] = True</a:t>
            </a:r>
            <a:endParaRPr sz="2000"/>
          </a:p>
          <a:p>
            <a:pPr indent="-349250" lvl="3" marL="1828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US" sz="2000"/>
              <a:t>for (</a:t>
            </a:r>
            <a:r>
              <a:rPr lang="en-US" sz="2000">
                <a:solidFill>
                  <a:srgbClr val="15537E"/>
                </a:solidFill>
              </a:rPr>
              <a:t>u</a:t>
            </a:r>
            <a:r>
              <a:rPr lang="en-US" sz="2000"/>
              <a:t>, v) in E:                </a:t>
            </a:r>
            <a:r>
              <a:rPr lang="en-US" sz="2000">
                <a:solidFill>
                  <a:srgbClr val="15537E"/>
                </a:solidFill>
              </a:rPr>
              <a:t>#push every neighbor of u into queue</a:t>
            </a:r>
            <a:endParaRPr sz="2000">
              <a:solidFill>
                <a:srgbClr val="15537E"/>
              </a:solidFill>
            </a:endParaRPr>
          </a:p>
          <a:p>
            <a:pPr indent="-349250" lvl="4" marL="2286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</a:pPr>
            <a:r>
              <a:rPr lang="en-US" sz="2000"/>
              <a:t>Push v onto queue </a:t>
            </a:r>
            <a:r>
              <a:rPr lang="en-US" sz="2000">
                <a:solidFill>
                  <a:srgbClr val="456220"/>
                </a:solidFill>
              </a:rPr>
              <a:t>Q</a:t>
            </a:r>
            <a:endParaRPr sz="2000">
              <a:solidFill>
                <a:srgbClr val="45622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None/>
            </a:pPr>
            <a:r>
              <a:rPr lang="en-US" sz="2000"/>
              <a:t>What if we used a stack instead of a queue?</a:t>
            </a:r>
            <a:endParaRPr sz="2000"/>
          </a:p>
        </p:txBody>
      </p:sp>
      <p:sp>
        <p:nvSpPr>
          <p:cNvPr id="685" name="Google Shape;685;p8"/>
          <p:cNvSpPr txBox="1"/>
          <p:nvPr/>
        </p:nvSpPr>
        <p:spPr>
          <a:xfrm>
            <a:off x="5307825" y="4312200"/>
            <a:ext cx="3138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becomes DFS (iterative implementation)!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2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Google Shape;691;p23"/>
          <p:cNvSpPr txBox="1"/>
          <p:nvPr>
            <p:ph type="title"/>
          </p:nvPr>
        </p:nvSpPr>
        <p:spPr>
          <a:xfrm>
            <a:off x="877184" y="197537"/>
            <a:ext cx="4360680" cy="8039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3000"/>
              <a:t>What can we do with BFS?</a:t>
            </a:r>
            <a:endParaRPr/>
          </a:p>
        </p:txBody>
      </p:sp>
      <p:sp>
        <p:nvSpPr>
          <p:cNvPr id="692" name="Google Shape;692;p23"/>
          <p:cNvSpPr txBox="1"/>
          <p:nvPr>
            <p:ph idx="1" type="body"/>
          </p:nvPr>
        </p:nvSpPr>
        <p:spPr>
          <a:xfrm>
            <a:off x="852297" y="1199045"/>
            <a:ext cx="4360679" cy="31045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37867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46"/>
              <a:buFont typeface="Arial"/>
              <a:buChar char="•"/>
            </a:pPr>
            <a:r>
              <a:rPr lang="en-US" sz="1600"/>
              <a:t>Find all vertices reachable from the start vertex</a:t>
            </a:r>
            <a:endParaRPr/>
          </a:p>
          <a:p>
            <a:pPr indent="-237867" lvl="0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46"/>
              <a:buFont typeface="Arial"/>
              <a:buChar char="•"/>
            </a:pPr>
            <a:r>
              <a:rPr lang="en-US" sz="1600"/>
              <a:t>Find the shortest paths from a vertex to all the others in unweighted graph</a:t>
            </a:r>
            <a:endParaRPr/>
          </a:p>
          <a:p>
            <a:pPr indent="-237867" lvl="0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46"/>
              <a:buFont typeface="Arial"/>
              <a:buChar char="•"/>
            </a:pPr>
            <a:r>
              <a:rPr lang="en-US" sz="1600"/>
              <a:t>Check if a graph is bipartite graph.</a:t>
            </a:r>
            <a:endParaRPr/>
          </a:p>
          <a:p>
            <a:pPr indent="-235808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14"/>
              <a:buFont typeface="Arial"/>
              <a:buChar char="•"/>
            </a:pPr>
            <a:r>
              <a:rPr lang="en-US" sz="1600"/>
              <a:t>Color the levels of the BFS tree in alternating colors.</a:t>
            </a:r>
            <a:endParaRPr/>
          </a:p>
          <a:p>
            <a:pPr indent="-235808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14"/>
              <a:buFont typeface="Arial"/>
              <a:buChar char="•"/>
            </a:pPr>
            <a:r>
              <a:rPr lang="en-US" sz="1600"/>
              <a:t>If you never color two connected nodes the same color, then it is bipartite.</a:t>
            </a:r>
            <a:endParaRPr/>
          </a:p>
          <a:p>
            <a:pPr indent="-235808" lvl="1" marL="914400" rtl="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514"/>
              <a:buFont typeface="Arial"/>
              <a:buChar char="•"/>
            </a:pPr>
            <a:r>
              <a:rPr lang="en-US" sz="1600"/>
              <a:t>Otherwise, it’s not.</a:t>
            </a:r>
            <a:endParaRPr/>
          </a:p>
        </p:txBody>
      </p:sp>
      <p:pic>
        <p:nvPicPr>
          <p:cNvPr descr="Diagram&#10;&#10;Description automatically generated" id="693" name="Google Shape;69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47535" y="599523"/>
            <a:ext cx="2009230" cy="16576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agram&#10;&#10;Description automatically generated with medium confidence" id="694" name="Google Shape;694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6937" y="2531868"/>
            <a:ext cx="2008892" cy="1682447"/>
          </a:xfrm>
          <a:prstGeom prst="rect">
            <a:avLst/>
          </a:prstGeom>
          <a:noFill/>
          <a:ln>
            <a:noFill/>
          </a:ln>
        </p:spPr>
      </p:pic>
      <p:sp>
        <p:nvSpPr>
          <p:cNvPr id="695" name="Google Shape;695;p23"/>
          <p:cNvSpPr/>
          <p:nvPr/>
        </p:nvSpPr>
        <p:spPr>
          <a:xfrm flipH="1" rot="10800000">
            <a:off x="0" y="4800599"/>
            <a:ext cx="9144000" cy="342580"/>
          </a:xfrm>
          <a:prstGeom prst="rect">
            <a:avLst/>
          </a:prstGeom>
          <a:gradFill>
            <a:gsLst>
              <a:gs pos="0">
                <a:schemeClr val="accent1"/>
              </a:gs>
              <a:gs pos="66000">
                <a:srgbClr val="000000"/>
              </a:gs>
              <a:gs pos="100000">
                <a:srgbClr val="000000"/>
              </a:gs>
            </a:gsLst>
            <a:lin ang="10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6" name="Google Shape;696;p23"/>
          <p:cNvSpPr/>
          <p:nvPr/>
        </p:nvSpPr>
        <p:spPr>
          <a:xfrm flipH="1">
            <a:off x="0" y="4800600"/>
            <a:ext cx="6115049" cy="342579"/>
          </a:xfrm>
          <a:prstGeom prst="rect">
            <a:avLst/>
          </a:prstGeom>
          <a:gradFill>
            <a:gsLst>
              <a:gs pos="0">
                <a:srgbClr val="000000">
                  <a:alpha val="61960"/>
                </a:srgbClr>
              </a:gs>
              <a:gs pos="100000">
                <a:srgbClr val="157359"/>
              </a:gs>
            </a:gsLst>
            <a:lin ang="17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37"/>
          <p:cNvSpPr txBox="1"/>
          <p:nvPr>
            <p:ph idx="12" type="sldNum"/>
          </p:nvPr>
        </p:nvSpPr>
        <p:spPr>
          <a:xfrm>
            <a:off x="5986463" y="4767263"/>
            <a:ext cx="1543050" cy="273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03" name="Google Shape;703;p37"/>
          <p:cNvSpPr txBox="1"/>
          <p:nvPr>
            <p:ph idx="1" type="body"/>
          </p:nvPr>
        </p:nvSpPr>
        <p:spPr>
          <a:xfrm>
            <a:off x="2628900" y="2369803"/>
            <a:ext cx="3886200" cy="716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b="1" lang="en-US" sz="3600"/>
              <a:t>Handout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b65f18ccf1_0_329"/>
          <p:cNvSpPr txBox="1"/>
          <p:nvPr>
            <p:ph type="title"/>
          </p:nvPr>
        </p:nvSpPr>
        <p:spPr>
          <a:xfrm>
            <a:off x="1305788" y="31885"/>
            <a:ext cx="5915100" cy="69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This is a </a:t>
            </a:r>
            <a:r>
              <a:rPr b="1" lang="en-US"/>
              <a:t>hash table </a:t>
            </a:r>
            <a:r>
              <a:rPr lang="en-US" sz="2700">
                <a:solidFill>
                  <a:srgbClr val="7030A0"/>
                </a:solidFill>
              </a:rPr>
              <a:t>(with chaining)</a:t>
            </a:r>
            <a:endParaRPr/>
          </a:p>
        </p:txBody>
      </p:sp>
      <p:sp>
        <p:nvSpPr>
          <p:cNvPr id="181" name="Google Shape;181;g2b65f18ccf1_0_329"/>
          <p:cNvSpPr txBox="1"/>
          <p:nvPr>
            <p:ph idx="1" type="body"/>
          </p:nvPr>
        </p:nvSpPr>
        <p:spPr>
          <a:xfrm>
            <a:off x="1614488" y="855186"/>
            <a:ext cx="6249300" cy="16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77500" lnSpcReduction="10000"/>
          </a:bodyPr>
          <a:lstStyle/>
          <a:p>
            <a:pPr indent="-166846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Array of n buckets.</a:t>
            </a:r>
            <a:endParaRPr/>
          </a:p>
          <a:p>
            <a:pPr indent="-166846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Each bucket stores a linked list.</a:t>
            </a:r>
            <a:endParaRPr/>
          </a:p>
          <a:p>
            <a:pPr indent="-164782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Char char="•"/>
            </a:pPr>
            <a:r>
              <a:rPr lang="en-US">
                <a:solidFill>
                  <a:schemeClr val="accent4"/>
                </a:solidFill>
              </a:rPr>
              <a:t>We can insert into a linked list in time O(1) </a:t>
            </a:r>
            <a:endParaRPr/>
          </a:p>
          <a:p>
            <a:pPr indent="-164782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Char char="•"/>
            </a:pPr>
            <a:r>
              <a:rPr lang="en-US">
                <a:solidFill>
                  <a:schemeClr val="accent4"/>
                </a:solidFill>
              </a:rPr>
              <a:t>To find something in the linked list takes time O(length(list)).</a:t>
            </a:r>
            <a:endParaRPr/>
          </a:p>
          <a:p>
            <a:pPr indent="-166846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030A0"/>
              </a:buClr>
              <a:buSzPct val="100000"/>
              <a:buChar char="•"/>
            </a:pPr>
            <a:r>
              <a:rPr lang="en-US">
                <a:solidFill>
                  <a:srgbClr val="7030A0"/>
                </a:solidFill>
              </a:rPr>
              <a:t>h:U → {1,…,n} </a:t>
            </a:r>
            <a:r>
              <a:rPr lang="en-US"/>
              <a:t>can be any function: </a:t>
            </a:r>
            <a:endParaRPr/>
          </a:p>
          <a:p>
            <a:pPr indent="-164782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but in this example for concreteness we let </a:t>
            </a:r>
            <a:r>
              <a:rPr lang="en-US">
                <a:solidFill>
                  <a:srgbClr val="FF0000"/>
                </a:solidFill>
              </a:rPr>
              <a:t>h(x) = least significant digit of x</a:t>
            </a:r>
            <a:r>
              <a:rPr lang="en-US"/>
              <a:t>.</a:t>
            </a:r>
            <a:endParaRPr/>
          </a:p>
        </p:txBody>
      </p:sp>
      <p:grpSp>
        <p:nvGrpSpPr>
          <p:cNvPr id="182" name="Google Shape;182;g2b65f18ccf1_0_329"/>
          <p:cNvGrpSpPr/>
          <p:nvPr/>
        </p:nvGrpSpPr>
        <p:grpSpPr>
          <a:xfrm>
            <a:off x="5076119" y="2487956"/>
            <a:ext cx="1500525" cy="2556599"/>
            <a:chOff x="5003613" y="3684896"/>
            <a:chExt cx="2000700" cy="3538545"/>
          </a:xfrm>
        </p:grpSpPr>
        <p:sp>
          <p:nvSpPr>
            <p:cNvPr id="183" name="Google Shape;183;g2b65f18ccf1_0_329"/>
            <p:cNvSpPr/>
            <p:nvPr/>
          </p:nvSpPr>
          <p:spPr>
            <a:xfrm>
              <a:off x="5336275" y="3684896"/>
              <a:ext cx="546000" cy="573300"/>
            </a:xfrm>
            <a:prstGeom prst="rect">
              <a:avLst/>
            </a:prstGeom>
            <a:noFill/>
            <a:ln cap="flat" cmpd="sng" w="381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g2b65f18ccf1_0_329"/>
            <p:cNvSpPr/>
            <p:nvPr/>
          </p:nvSpPr>
          <p:spPr>
            <a:xfrm>
              <a:off x="5336275" y="4258101"/>
              <a:ext cx="546000" cy="573300"/>
            </a:xfrm>
            <a:prstGeom prst="rect">
              <a:avLst/>
            </a:prstGeom>
            <a:noFill/>
            <a:ln cap="flat" cmpd="sng" w="381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g2b65f18ccf1_0_329"/>
            <p:cNvSpPr/>
            <p:nvPr/>
          </p:nvSpPr>
          <p:spPr>
            <a:xfrm>
              <a:off x="5337128" y="4831306"/>
              <a:ext cx="546000" cy="573300"/>
            </a:xfrm>
            <a:prstGeom prst="rect">
              <a:avLst/>
            </a:prstGeom>
            <a:noFill/>
            <a:ln cap="flat" cmpd="sng" w="381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g2b65f18ccf1_0_329"/>
            <p:cNvSpPr/>
            <p:nvPr/>
          </p:nvSpPr>
          <p:spPr>
            <a:xfrm>
              <a:off x="5338408" y="5404511"/>
              <a:ext cx="546000" cy="573300"/>
            </a:xfrm>
            <a:prstGeom prst="rect">
              <a:avLst/>
            </a:prstGeom>
            <a:noFill/>
            <a:ln cap="flat" cmpd="sng" w="381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g2b65f18ccf1_0_329"/>
            <p:cNvSpPr/>
            <p:nvPr/>
          </p:nvSpPr>
          <p:spPr>
            <a:xfrm>
              <a:off x="5337128" y="5977716"/>
              <a:ext cx="546000" cy="573300"/>
            </a:xfrm>
            <a:prstGeom prst="rect">
              <a:avLst/>
            </a:prstGeom>
            <a:noFill/>
            <a:ln cap="flat" cmpd="sng" w="381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g2b65f18ccf1_0_329"/>
            <p:cNvSpPr txBox="1"/>
            <p:nvPr/>
          </p:nvSpPr>
          <p:spPr>
            <a:xfrm>
              <a:off x="5003613" y="6531041"/>
              <a:ext cx="2000700" cy="69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n buckets (say n=9)</a:t>
              </a:r>
              <a:endParaRPr sz="1100"/>
            </a:p>
          </p:txBody>
        </p:sp>
      </p:grpSp>
      <p:sp>
        <p:nvSpPr>
          <p:cNvPr id="189" name="Google Shape;189;g2b65f18ccf1_0_329"/>
          <p:cNvSpPr txBox="1"/>
          <p:nvPr/>
        </p:nvSpPr>
        <p:spPr>
          <a:xfrm>
            <a:off x="5101289" y="2537543"/>
            <a:ext cx="3480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100"/>
          </a:p>
        </p:txBody>
      </p:sp>
      <p:sp>
        <p:nvSpPr>
          <p:cNvPr id="190" name="Google Shape;190;g2b65f18ccf1_0_329"/>
          <p:cNvSpPr txBox="1"/>
          <p:nvPr/>
        </p:nvSpPr>
        <p:spPr>
          <a:xfrm>
            <a:off x="5101289" y="2946965"/>
            <a:ext cx="3480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100"/>
          </a:p>
        </p:txBody>
      </p:sp>
      <p:sp>
        <p:nvSpPr>
          <p:cNvPr id="191" name="Google Shape;191;g2b65f18ccf1_0_329"/>
          <p:cNvSpPr txBox="1"/>
          <p:nvPr/>
        </p:nvSpPr>
        <p:spPr>
          <a:xfrm>
            <a:off x="5101289" y="3370881"/>
            <a:ext cx="3480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100"/>
          </a:p>
        </p:txBody>
      </p:sp>
      <p:sp>
        <p:nvSpPr>
          <p:cNvPr id="192" name="Google Shape;192;g2b65f18ccf1_0_329"/>
          <p:cNvSpPr txBox="1"/>
          <p:nvPr/>
        </p:nvSpPr>
        <p:spPr>
          <a:xfrm>
            <a:off x="5101289" y="4209220"/>
            <a:ext cx="3480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sz="1100"/>
          </a:p>
        </p:txBody>
      </p:sp>
      <p:cxnSp>
        <p:nvCxnSpPr>
          <p:cNvPr id="193" name="Google Shape;193;g2b65f18ccf1_0_329"/>
          <p:cNvCxnSpPr/>
          <p:nvPr/>
        </p:nvCxnSpPr>
        <p:spPr>
          <a:xfrm>
            <a:off x="5554639" y="2712493"/>
            <a:ext cx="4299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lg" w="lg" type="stealth"/>
          </a:ln>
        </p:spPr>
      </p:cxnSp>
      <p:cxnSp>
        <p:nvCxnSpPr>
          <p:cNvPr id="194" name="Google Shape;194;g2b65f18ccf1_0_329"/>
          <p:cNvCxnSpPr/>
          <p:nvPr/>
        </p:nvCxnSpPr>
        <p:spPr>
          <a:xfrm flipH="1" rot="10800000">
            <a:off x="6480909" y="4347731"/>
            <a:ext cx="370800" cy="42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lg" w="lg" type="stealth"/>
          </a:ln>
        </p:spPr>
      </p:cxnSp>
      <p:cxnSp>
        <p:nvCxnSpPr>
          <p:cNvPr id="195" name="Google Shape;195;g2b65f18ccf1_0_329"/>
          <p:cNvCxnSpPr/>
          <p:nvPr/>
        </p:nvCxnSpPr>
        <p:spPr>
          <a:xfrm>
            <a:off x="5554639" y="3533065"/>
            <a:ext cx="4299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lg" w="lg" type="stealth"/>
          </a:ln>
        </p:spPr>
      </p:cxnSp>
      <p:cxnSp>
        <p:nvCxnSpPr>
          <p:cNvPr id="196" name="Google Shape;196;g2b65f18ccf1_0_329"/>
          <p:cNvCxnSpPr/>
          <p:nvPr/>
        </p:nvCxnSpPr>
        <p:spPr>
          <a:xfrm>
            <a:off x="5554639" y="4351930"/>
            <a:ext cx="4299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197" name="Google Shape;197;g2b65f18ccf1_0_329"/>
          <p:cNvSpPr/>
          <p:nvPr/>
        </p:nvSpPr>
        <p:spPr>
          <a:xfrm>
            <a:off x="1496244" y="3003617"/>
            <a:ext cx="574800" cy="440700"/>
          </a:xfrm>
          <a:prstGeom prst="rect">
            <a:avLst/>
          </a:prstGeom>
          <a:solidFill>
            <a:srgbClr val="C7E4F6"/>
          </a:solidFill>
          <a:ln cap="flat" cmpd="sng" w="508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g2b65f18ccf1_0_329"/>
          <p:cNvSpPr/>
          <p:nvPr/>
        </p:nvSpPr>
        <p:spPr>
          <a:xfrm>
            <a:off x="2291192" y="3003617"/>
            <a:ext cx="574800" cy="440700"/>
          </a:xfrm>
          <a:prstGeom prst="rect">
            <a:avLst/>
          </a:prstGeom>
          <a:solidFill>
            <a:srgbClr val="C7E4F6"/>
          </a:solidFill>
          <a:ln cap="flat" cmpd="sng" w="508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g2b65f18ccf1_0_329"/>
          <p:cNvSpPr/>
          <p:nvPr/>
        </p:nvSpPr>
        <p:spPr>
          <a:xfrm>
            <a:off x="3077099" y="3013748"/>
            <a:ext cx="574800" cy="440700"/>
          </a:xfrm>
          <a:prstGeom prst="rect">
            <a:avLst/>
          </a:prstGeom>
          <a:solidFill>
            <a:srgbClr val="C7E4F6"/>
          </a:solidFill>
          <a:ln cap="flat" cmpd="sng" w="508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43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g2b65f18ccf1_0_329"/>
          <p:cNvSpPr txBox="1"/>
          <p:nvPr/>
        </p:nvSpPr>
        <p:spPr>
          <a:xfrm>
            <a:off x="6104953" y="611100"/>
            <a:ext cx="2016600" cy="9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893612"/>
                </a:solidFill>
                <a:latin typeface="Calibri"/>
                <a:ea typeface="Calibri"/>
                <a:cs typeface="Calibri"/>
                <a:sym typeface="Calibri"/>
              </a:rPr>
              <a:t>For demonstration purposes only!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893612"/>
                </a:solidFill>
                <a:latin typeface="Calibri"/>
                <a:ea typeface="Calibri"/>
                <a:cs typeface="Calibri"/>
                <a:sym typeface="Calibri"/>
              </a:rPr>
              <a:t>This is a terrible hash function!  Don’t use this!</a:t>
            </a:r>
            <a:endParaRPr b="1" sz="1400">
              <a:solidFill>
                <a:srgbClr val="89361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g2b65f18ccf1_0_329"/>
          <p:cNvSpPr/>
          <p:nvPr/>
        </p:nvSpPr>
        <p:spPr>
          <a:xfrm>
            <a:off x="3901319" y="3008683"/>
            <a:ext cx="574800" cy="440700"/>
          </a:xfrm>
          <a:prstGeom prst="rect">
            <a:avLst/>
          </a:prstGeom>
          <a:solidFill>
            <a:srgbClr val="C7E4F6"/>
          </a:solidFill>
          <a:ln cap="flat" cmpd="sng" w="508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2" name="Google Shape;202;g2b65f18ccf1_0_329"/>
          <p:cNvCxnSpPr/>
          <p:nvPr/>
        </p:nvCxnSpPr>
        <p:spPr>
          <a:xfrm flipH="1">
            <a:off x="6861781" y="1518689"/>
            <a:ext cx="251400" cy="602100"/>
          </a:xfrm>
          <a:prstGeom prst="straightConnector1">
            <a:avLst/>
          </a:prstGeom>
          <a:noFill/>
          <a:ln cap="flat" cmpd="sng" w="38100">
            <a:solidFill>
              <a:srgbClr val="893612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203" name="Google Shape;203;g2b65f18ccf1_0_329"/>
          <p:cNvSpPr txBox="1"/>
          <p:nvPr/>
        </p:nvSpPr>
        <p:spPr>
          <a:xfrm>
            <a:off x="1221395" y="2577098"/>
            <a:ext cx="169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INSERT:</a:t>
            </a:r>
            <a:endParaRPr sz="1100"/>
          </a:p>
        </p:txBody>
      </p:sp>
      <p:sp>
        <p:nvSpPr>
          <p:cNvPr id="204" name="Google Shape;204;g2b65f18ccf1_0_329"/>
          <p:cNvSpPr/>
          <p:nvPr/>
        </p:nvSpPr>
        <p:spPr>
          <a:xfrm>
            <a:off x="5984544" y="3350658"/>
            <a:ext cx="496200" cy="372600"/>
          </a:xfrm>
          <a:prstGeom prst="rect">
            <a:avLst/>
          </a:prstGeom>
          <a:solidFill>
            <a:srgbClr val="C7E4F6"/>
          </a:solidFill>
          <a:ln cap="flat" cmpd="sng" w="508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5" name="Google Shape;205;g2b65f18ccf1_0_329"/>
          <p:cNvCxnSpPr/>
          <p:nvPr/>
        </p:nvCxnSpPr>
        <p:spPr>
          <a:xfrm>
            <a:off x="6480909" y="3533065"/>
            <a:ext cx="3708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206" name="Google Shape;206;g2b65f18ccf1_0_329"/>
          <p:cNvSpPr/>
          <p:nvPr/>
        </p:nvSpPr>
        <p:spPr>
          <a:xfrm>
            <a:off x="6002514" y="2875578"/>
            <a:ext cx="460500" cy="395700"/>
          </a:xfrm>
          <a:prstGeom prst="rect">
            <a:avLst/>
          </a:prstGeom>
          <a:solidFill>
            <a:srgbClr val="C7E4F6"/>
          </a:solidFill>
          <a:ln cap="flat" cmpd="sng" w="508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g2b65f18ccf1_0_329"/>
          <p:cNvSpPr/>
          <p:nvPr/>
        </p:nvSpPr>
        <p:spPr>
          <a:xfrm>
            <a:off x="6861524" y="3350658"/>
            <a:ext cx="503400" cy="372600"/>
          </a:xfrm>
          <a:prstGeom prst="rect">
            <a:avLst/>
          </a:prstGeom>
          <a:solidFill>
            <a:srgbClr val="C7E4F6"/>
          </a:solidFill>
          <a:ln cap="flat" cmpd="sng" w="508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43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g2b65f18ccf1_0_329"/>
          <p:cNvSpPr/>
          <p:nvPr/>
        </p:nvSpPr>
        <p:spPr>
          <a:xfrm>
            <a:off x="6002514" y="4178882"/>
            <a:ext cx="457500" cy="365100"/>
          </a:xfrm>
          <a:prstGeom prst="rect">
            <a:avLst/>
          </a:prstGeom>
          <a:solidFill>
            <a:srgbClr val="C7E4F6"/>
          </a:solidFill>
          <a:ln cap="flat" cmpd="sng" w="508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g2b65f18ccf1_0_329"/>
          <p:cNvSpPr txBox="1"/>
          <p:nvPr/>
        </p:nvSpPr>
        <p:spPr>
          <a:xfrm rot="5400000">
            <a:off x="5047953" y="3888965"/>
            <a:ext cx="4338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0" name="Google Shape;210;g2b65f18ccf1_0_329"/>
          <p:cNvCxnSpPr/>
          <p:nvPr/>
        </p:nvCxnSpPr>
        <p:spPr>
          <a:xfrm flipH="1" rot="10800000">
            <a:off x="6480909" y="3095473"/>
            <a:ext cx="375900" cy="111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lg" w="lg" type="stealth"/>
          </a:ln>
        </p:spPr>
      </p:cxnSp>
      <p:cxnSp>
        <p:nvCxnSpPr>
          <p:cNvPr id="211" name="Google Shape;211;g2b65f18ccf1_0_329"/>
          <p:cNvCxnSpPr/>
          <p:nvPr/>
        </p:nvCxnSpPr>
        <p:spPr>
          <a:xfrm>
            <a:off x="7386707" y="3533065"/>
            <a:ext cx="2766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lg" w="lg" type="stealth"/>
          </a:ln>
        </p:spPr>
      </p:cxnSp>
      <p:cxnSp>
        <p:nvCxnSpPr>
          <p:cNvPr id="212" name="Google Shape;212;g2b65f18ccf1_0_329"/>
          <p:cNvCxnSpPr/>
          <p:nvPr/>
        </p:nvCxnSpPr>
        <p:spPr>
          <a:xfrm>
            <a:off x="5572609" y="3106572"/>
            <a:ext cx="4299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213" name="Google Shape;213;g2b65f18ccf1_0_329"/>
          <p:cNvSpPr txBox="1"/>
          <p:nvPr/>
        </p:nvSpPr>
        <p:spPr>
          <a:xfrm>
            <a:off x="1221395" y="3876765"/>
            <a:ext cx="169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SEARCH 43:</a:t>
            </a:r>
            <a:endParaRPr sz="1100"/>
          </a:p>
        </p:txBody>
      </p:sp>
      <p:sp>
        <p:nvSpPr>
          <p:cNvPr id="214" name="Google Shape;214;g2b65f18ccf1_0_329"/>
          <p:cNvSpPr txBox="1"/>
          <p:nvPr/>
        </p:nvSpPr>
        <p:spPr>
          <a:xfrm>
            <a:off x="1602627" y="4223013"/>
            <a:ext cx="26607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Scan through all the elements in bucket h(43) = 3.</a:t>
            </a:r>
            <a:endParaRPr sz="1100"/>
          </a:p>
        </p:txBody>
      </p:sp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g2b65f18ccf1_0_3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9125" y="3351462"/>
            <a:ext cx="1790289" cy="1923649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g2b65f18ccf1_0_367"/>
          <p:cNvSpPr txBox="1"/>
          <p:nvPr>
            <p:ph type="title"/>
          </p:nvPr>
        </p:nvSpPr>
        <p:spPr>
          <a:xfrm>
            <a:off x="1314896" y="78413"/>
            <a:ext cx="5915100" cy="7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The game</a:t>
            </a:r>
            <a:endParaRPr/>
          </a:p>
        </p:txBody>
      </p:sp>
      <p:sp>
        <p:nvSpPr>
          <p:cNvPr id="221" name="Google Shape;221;g2b65f18ccf1_0_367"/>
          <p:cNvSpPr/>
          <p:nvPr/>
        </p:nvSpPr>
        <p:spPr>
          <a:xfrm>
            <a:off x="1465536" y="2749591"/>
            <a:ext cx="545400" cy="450900"/>
          </a:xfrm>
          <a:prstGeom prst="rect">
            <a:avLst/>
          </a:prstGeom>
          <a:solidFill>
            <a:srgbClr val="C7E4F6"/>
          </a:solidFill>
          <a:ln cap="flat" cmpd="sng" w="508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g2b65f18ccf1_0_367"/>
          <p:cNvSpPr/>
          <p:nvPr/>
        </p:nvSpPr>
        <p:spPr>
          <a:xfrm>
            <a:off x="2128706" y="2761927"/>
            <a:ext cx="510900" cy="445800"/>
          </a:xfrm>
          <a:prstGeom prst="rect">
            <a:avLst/>
          </a:prstGeom>
          <a:solidFill>
            <a:srgbClr val="C7E4F6"/>
          </a:solidFill>
          <a:ln cap="flat" cmpd="sng" w="508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g2b65f18ccf1_0_367"/>
          <p:cNvSpPr/>
          <p:nvPr/>
        </p:nvSpPr>
        <p:spPr>
          <a:xfrm>
            <a:off x="2763374" y="2747522"/>
            <a:ext cx="499200" cy="455100"/>
          </a:xfrm>
          <a:prstGeom prst="rect">
            <a:avLst/>
          </a:prstGeom>
          <a:solidFill>
            <a:srgbClr val="C7E4F6"/>
          </a:solidFill>
          <a:ln cap="flat" cmpd="sng" w="508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43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g2b65f18ccf1_0_367"/>
          <p:cNvSpPr/>
          <p:nvPr/>
        </p:nvSpPr>
        <p:spPr>
          <a:xfrm>
            <a:off x="3355280" y="2747522"/>
            <a:ext cx="540000" cy="445800"/>
          </a:xfrm>
          <a:prstGeom prst="rect">
            <a:avLst/>
          </a:prstGeom>
          <a:solidFill>
            <a:srgbClr val="C7E4F6"/>
          </a:solidFill>
          <a:ln cap="flat" cmpd="sng" w="508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92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g2b65f18ccf1_0_367"/>
          <p:cNvSpPr txBox="1"/>
          <p:nvPr/>
        </p:nvSpPr>
        <p:spPr>
          <a:xfrm>
            <a:off x="1188537" y="1379518"/>
            <a:ext cx="3951900" cy="11772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8169" l="-1848" r="-1848" t="-3889"/>
            </a:stretch>
          </a:blip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 </a:t>
            </a:r>
            <a:endParaRPr sz="1100"/>
          </a:p>
        </p:txBody>
      </p:sp>
      <p:pic>
        <p:nvPicPr>
          <p:cNvPr id="226" name="Google Shape;226;g2b65f18ccf1_0_3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72679" y="1338704"/>
            <a:ext cx="1264520" cy="789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g2b65f18ccf1_0_36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6675920" y="1041163"/>
            <a:ext cx="1147397" cy="1739823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g2b65f18ccf1_0_367"/>
          <p:cNvSpPr txBox="1"/>
          <p:nvPr/>
        </p:nvSpPr>
        <p:spPr>
          <a:xfrm>
            <a:off x="4797189" y="256293"/>
            <a:ext cx="3016500" cy="9003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10659" l="-2419" r="0" t="-4568"/>
            </a:stretch>
          </a:blip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 </a:t>
            </a:r>
            <a:endParaRPr sz="1100"/>
          </a:p>
        </p:txBody>
      </p:sp>
      <p:sp>
        <p:nvSpPr>
          <p:cNvPr id="229" name="Google Shape;229;g2b65f18ccf1_0_367"/>
          <p:cNvSpPr txBox="1"/>
          <p:nvPr/>
        </p:nvSpPr>
        <p:spPr>
          <a:xfrm>
            <a:off x="4797189" y="2528882"/>
            <a:ext cx="3016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Calibri"/>
              <a:buAutoNum type="arabicPeriod" startAt="3"/>
            </a:pPr>
            <a:r>
              <a:rPr b="1" lang="en-US" sz="1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HASH IT OUT</a:t>
            </a:r>
            <a:endParaRPr sz="1100"/>
          </a:p>
        </p:txBody>
      </p:sp>
      <p:sp>
        <p:nvSpPr>
          <p:cNvPr id="230" name="Google Shape;230;g2b65f18ccf1_0_367"/>
          <p:cNvSpPr txBox="1"/>
          <p:nvPr/>
        </p:nvSpPr>
        <p:spPr>
          <a:xfrm>
            <a:off x="5111525" y="3066731"/>
            <a:ext cx="3480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100"/>
          </a:p>
        </p:txBody>
      </p:sp>
      <p:sp>
        <p:nvSpPr>
          <p:cNvPr id="231" name="Google Shape;231;g2b65f18ccf1_0_367"/>
          <p:cNvSpPr txBox="1"/>
          <p:nvPr/>
        </p:nvSpPr>
        <p:spPr>
          <a:xfrm>
            <a:off x="5111525" y="3476153"/>
            <a:ext cx="3480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100"/>
          </a:p>
        </p:txBody>
      </p:sp>
      <p:sp>
        <p:nvSpPr>
          <p:cNvPr id="232" name="Google Shape;232;g2b65f18ccf1_0_367"/>
          <p:cNvSpPr txBox="1"/>
          <p:nvPr/>
        </p:nvSpPr>
        <p:spPr>
          <a:xfrm>
            <a:off x="5111525" y="3900069"/>
            <a:ext cx="3480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100"/>
          </a:p>
        </p:txBody>
      </p:sp>
      <p:sp>
        <p:nvSpPr>
          <p:cNvPr id="233" name="Google Shape;233;g2b65f18ccf1_0_367"/>
          <p:cNvSpPr txBox="1"/>
          <p:nvPr/>
        </p:nvSpPr>
        <p:spPr>
          <a:xfrm>
            <a:off x="5111525" y="4738408"/>
            <a:ext cx="3480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 sz="1100"/>
          </a:p>
        </p:txBody>
      </p:sp>
      <p:cxnSp>
        <p:nvCxnSpPr>
          <p:cNvPr id="234" name="Google Shape;234;g2b65f18ccf1_0_367"/>
          <p:cNvCxnSpPr/>
          <p:nvPr/>
        </p:nvCxnSpPr>
        <p:spPr>
          <a:xfrm>
            <a:off x="5564875" y="3241681"/>
            <a:ext cx="4299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lg" w="lg" type="stealth"/>
          </a:ln>
        </p:spPr>
      </p:cxnSp>
      <p:cxnSp>
        <p:nvCxnSpPr>
          <p:cNvPr id="235" name="Google Shape;235;g2b65f18ccf1_0_367"/>
          <p:cNvCxnSpPr/>
          <p:nvPr/>
        </p:nvCxnSpPr>
        <p:spPr>
          <a:xfrm flipH="1" rot="10800000">
            <a:off x="7229921" y="4868469"/>
            <a:ext cx="370800" cy="42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lg" w="lg" type="stealth"/>
          </a:ln>
        </p:spPr>
      </p:cxnSp>
      <p:cxnSp>
        <p:nvCxnSpPr>
          <p:cNvPr id="236" name="Google Shape;236;g2b65f18ccf1_0_367"/>
          <p:cNvCxnSpPr/>
          <p:nvPr/>
        </p:nvCxnSpPr>
        <p:spPr>
          <a:xfrm>
            <a:off x="5564875" y="4062253"/>
            <a:ext cx="4299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lg" w="lg" type="stealth"/>
          </a:ln>
        </p:spPr>
      </p:cxnSp>
      <p:cxnSp>
        <p:nvCxnSpPr>
          <p:cNvPr id="237" name="Google Shape;237;g2b65f18ccf1_0_367"/>
          <p:cNvCxnSpPr/>
          <p:nvPr/>
        </p:nvCxnSpPr>
        <p:spPr>
          <a:xfrm>
            <a:off x="5564875" y="4881118"/>
            <a:ext cx="4299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238" name="Google Shape;238;g2b65f18ccf1_0_367"/>
          <p:cNvSpPr/>
          <p:nvPr/>
        </p:nvSpPr>
        <p:spPr>
          <a:xfrm>
            <a:off x="5994780" y="3879846"/>
            <a:ext cx="496200" cy="372600"/>
          </a:xfrm>
          <a:prstGeom prst="rect">
            <a:avLst/>
          </a:prstGeom>
          <a:solidFill>
            <a:srgbClr val="C7E4F6"/>
          </a:solidFill>
          <a:ln cap="flat" cmpd="sng" w="508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9" name="Google Shape;239;g2b65f18ccf1_0_367"/>
          <p:cNvCxnSpPr/>
          <p:nvPr/>
        </p:nvCxnSpPr>
        <p:spPr>
          <a:xfrm>
            <a:off x="6491145" y="4062253"/>
            <a:ext cx="3708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240" name="Google Shape;240;g2b65f18ccf1_0_367"/>
          <p:cNvSpPr/>
          <p:nvPr/>
        </p:nvSpPr>
        <p:spPr>
          <a:xfrm>
            <a:off x="6012750" y="3404766"/>
            <a:ext cx="460500" cy="395700"/>
          </a:xfrm>
          <a:prstGeom prst="rect">
            <a:avLst/>
          </a:prstGeom>
          <a:solidFill>
            <a:srgbClr val="C7E4F6"/>
          </a:solidFill>
          <a:ln cap="flat" cmpd="sng" w="508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g2b65f18ccf1_0_367"/>
          <p:cNvSpPr/>
          <p:nvPr/>
        </p:nvSpPr>
        <p:spPr>
          <a:xfrm>
            <a:off x="6012750" y="4708070"/>
            <a:ext cx="457500" cy="365100"/>
          </a:xfrm>
          <a:prstGeom prst="rect">
            <a:avLst/>
          </a:prstGeom>
          <a:solidFill>
            <a:srgbClr val="C7E4F6"/>
          </a:solidFill>
          <a:ln cap="flat" cmpd="sng" w="508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92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g2b65f18ccf1_0_367"/>
          <p:cNvSpPr txBox="1"/>
          <p:nvPr/>
        </p:nvSpPr>
        <p:spPr>
          <a:xfrm rot="5400000">
            <a:off x="5058189" y="4418153"/>
            <a:ext cx="4338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3" name="Google Shape;243;g2b65f18ccf1_0_367"/>
          <p:cNvCxnSpPr/>
          <p:nvPr/>
        </p:nvCxnSpPr>
        <p:spPr>
          <a:xfrm flipH="1" rot="10800000">
            <a:off x="6491145" y="3624661"/>
            <a:ext cx="375900" cy="111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lg" w="lg" type="stealth"/>
          </a:ln>
        </p:spPr>
      </p:cxnSp>
      <p:cxnSp>
        <p:nvCxnSpPr>
          <p:cNvPr id="244" name="Google Shape;244;g2b65f18ccf1_0_367"/>
          <p:cNvCxnSpPr/>
          <p:nvPr/>
        </p:nvCxnSpPr>
        <p:spPr>
          <a:xfrm>
            <a:off x="5582845" y="3635760"/>
            <a:ext cx="4299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245" name="Google Shape;245;g2b65f18ccf1_0_367"/>
          <p:cNvSpPr/>
          <p:nvPr/>
        </p:nvSpPr>
        <p:spPr>
          <a:xfrm>
            <a:off x="5994779" y="2986199"/>
            <a:ext cx="457500" cy="365100"/>
          </a:xfrm>
          <a:prstGeom prst="rect">
            <a:avLst/>
          </a:prstGeom>
          <a:solidFill>
            <a:srgbClr val="C7E4F6"/>
          </a:solidFill>
          <a:ln cap="flat" cmpd="sng" w="508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43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6" name="Google Shape;246;g2b65f18ccf1_0_367"/>
          <p:cNvCxnSpPr/>
          <p:nvPr/>
        </p:nvCxnSpPr>
        <p:spPr>
          <a:xfrm flipH="1" rot="10800000">
            <a:off x="6441324" y="3155720"/>
            <a:ext cx="375900" cy="111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247" name="Google Shape;247;g2b65f18ccf1_0_367"/>
          <p:cNvSpPr/>
          <p:nvPr/>
        </p:nvSpPr>
        <p:spPr>
          <a:xfrm>
            <a:off x="3997799" y="2747522"/>
            <a:ext cx="540000" cy="445800"/>
          </a:xfrm>
          <a:prstGeom prst="rect">
            <a:avLst/>
          </a:prstGeom>
          <a:solidFill>
            <a:srgbClr val="C7E4F6"/>
          </a:solidFill>
          <a:ln cap="flat" cmpd="sng" w="508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g2b65f18ccf1_0_367"/>
          <p:cNvSpPr/>
          <p:nvPr/>
        </p:nvSpPr>
        <p:spPr>
          <a:xfrm>
            <a:off x="6825327" y="4683647"/>
            <a:ext cx="416100" cy="370200"/>
          </a:xfrm>
          <a:prstGeom prst="rect">
            <a:avLst/>
          </a:prstGeom>
          <a:solidFill>
            <a:srgbClr val="C7E4F6"/>
          </a:solidFill>
          <a:ln cap="flat" cmpd="sng" w="508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9" name="Google Shape;249;g2b65f18ccf1_0_367"/>
          <p:cNvCxnSpPr>
            <a:stCxn id="241" idx="3"/>
          </p:cNvCxnSpPr>
          <p:nvPr/>
        </p:nvCxnSpPr>
        <p:spPr>
          <a:xfrm>
            <a:off x="6470250" y="4890620"/>
            <a:ext cx="355200" cy="9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lg" w="lg" type="stealth"/>
          </a:ln>
        </p:spPr>
      </p:cxnSp>
      <p:grpSp>
        <p:nvGrpSpPr>
          <p:cNvPr id="250" name="Google Shape;250;g2b65f18ccf1_0_367"/>
          <p:cNvGrpSpPr/>
          <p:nvPr/>
        </p:nvGrpSpPr>
        <p:grpSpPr>
          <a:xfrm>
            <a:off x="5324709" y="3010517"/>
            <a:ext cx="411100" cy="2070772"/>
            <a:chOff x="5336275" y="3684896"/>
            <a:chExt cx="548133" cy="2866120"/>
          </a:xfrm>
        </p:grpSpPr>
        <p:sp>
          <p:nvSpPr>
            <p:cNvPr id="251" name="Google Shape;251;g2b65f18ccf1_0_367"/>
            <p:cNvSpPr/>
            <p:nvPr/>
          </p:nvSpPr>
          <p:spPr>
            <a:xfrm>
              <a:off x="5336275" y="3684896"/>
              <a:ext cx="546000" cy="573300"/>
            </a:xfrm>
            <a:prstGeom prst="rect">
              <a:avLst/>
            </a:prstGeom>
            <a:noFill/>
            <a:ln cap="flat" cmpd="sng" w="381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g2b65f18ccf1_0_367"/>
            <p:cNvSpPr/>
            <p:nvPr/>
          </p:nvSpPr>
          <p:spPr>
            <a:xfrm>
              <a:off x="5336275" y="4258101"/>
              <a:ext cx="546000" cy="573300"/>
            </a:xfrm>
            <a:prstGeom prst="rect">
              <a:avLst/>
            </a:prstGeom>
            <a:noFill/>
            <a:ln cap="flat" cmpd="sng" w="381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g2b65f18ccf1_0_367"/>
            <p:cNvSpPr/>
            <p:nvPr/>
          </p:nvSpPr>
          <p:spPr>
            <a:xfrm>
              <a:off x="5337128" y="4831306"/>
              <a:ext cx="546000" cy="573300"/>
            </a:xfrm>
            <a:prstGeom prst="rect">
              <a:avLst/>
            </a:prstGeom>
            <a:noFill/>
            <a:ln cap="flat" cmpd="sng" w="381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g2b65f18ccf1_0_367"/>
            <p:cNvSpPr/>
            <p:nvPr/>
          </p:nvSpPr>
          <p:spPr>
            <a:xfrm>
              <a:off x="5338408" y="5404511"/>
              <a:ext cx="546000" cy="573300"/>
            </a:xfrm>
            <a:prstGeom prst="rect">
              <a:avLst/>
            </a:prstGeom>
            <a:noFill/>
            <a:ln cap="flat" cmpd="sng" w="381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g2b65f18ccf1_0_367"/>
            <p:cNvSpPr/>
            <p:nvPr/>
          </p:nvSpPr>
          <p:spPr>
            <a:xfrm>
              <a:off x="5337128" y="5977716"/>
              <a:ext cx="546000" cy="573300"/>
            </a:xfrm>
            <a:prstGeom prst="rect">
              <a:avLst/>
            </a:prstGeom>
            <a:noFill/>
            <a:ln cap="flat" cmpd="sng" w="381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56" name="Google Shape;256;g2b65f18ccf1_0_36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113216" y="217884"/>
            <a:ext cx="749446" cy="1017735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g2b65f18ccf1_0_367"/>
          <p:cNvSpPr txBox="1"/>
          <p:nvPr/>
        </p:nvSpPr>
        <p:spPr>
          <a:xfrm>
            <a:off x="3728658" y="81530"/>
            <a:ext cx="1133400" cy="7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What does </a:t>
            </a:r>
            <a:r>
              <a:rPr b="1" lang="en-US" sz="11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random</a:t>
            </a:r>
            <a:r>
              <a:rPr lang="en-US" sz="11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mean here?  Uniformly random?</a:t>
            </a:r>
            <a:endParaRPr sz="1100"/>
          </a:p>
        </p:txBody>
      </p:sp>
      <p:sp>
        <p:nvSpPr>
          <p:cNvPr id="258" name="Google Shape;258;g2b65f18ccf1_0_367"/>
          <p:cNvSpPr txBox="1"/>
          <p:nvPr/>
        </p:nvSpPr>
        <p:spPr>
          <a:xfrm>
            <a:off x="2913798" y="1064526"/>
            <a:ext cx="16956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Plucky the pedantic penguin</a:t>
            </a:r>
            <a:endParaRPr sz="1100"/>
          </a:p>
        </p:txBody>
      </p:sp>
      <p:sp>
        <p:nvSpPr>
          <p:cNvPr id="259" name="Google Shape;259;g2b65f18ccf1_0_367"/>
          <p:cNvSpPr/>
          <p:nvPr/>
        </p:nvSpPr>
        <p:spPr>
          <a:xfrm>
            <a:off x="3114255" y="4169855"/>
            <a:ext cx="1979400" cy="16341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g2b65f18ccf1_0_367"/>
          <p:cNvSpPr/>
          <p:nvPr/>
        </p:nvSpPr>
        <p:spPr>
          <a:xfrm rot="-705563">
            <a:off x="3852188" y="4777595"/>
            <a:ext cx="315011" cy="239704"/>
          </a:xfrm>
          <a:prstGeom prst="rect">
            <a:avLst/>
          </a:prstGeom>
          <a:solidFill>
            <a:srgbClr val="C7E4F6"/>
          </a:solidFill>
          <a:ln cap="flat" cmpd="sng" w="508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baseline="-2500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g2b65f18ccf1_0_367"/>
          <p:cNvSpPr/>
          <p:nvPr/>
        </p:nvSpPr>
        <p:spPr>
          <a:xfrm rot="1067805">
            <a:off x="4214187" y="4309688"/>
            <a:ext cx="264035" cy="310334"/>
          </a:xfrm>
          <a:prstGeom prst="rect">
            <a:avLst/>
          </a:prstGeom>
          <a:solidFill>
            <a:srgbClr val="C7E4F6"/>
          </a:solidFill>
          <a:ln cap="flat" cmpd="sng" w="508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baseline="-2500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g2b65f18ccf1_0_367"/>
          <p:cNvSpPr/>
          <p:nvPr/>
        </p:nvSpPr>
        <p:spPr>
          <a:xfrm rot="-2095030">
            <a:off x="3347014" y="4581664"/>
            <a:ext cx="357448" cy="310923"/>
          </a:xfrm>
          <a:prstGeom prst="rect">
            <a:avLst/>
          </a:prstGeom>
          <a:solidFill>
            <a:srgbClr val="C7E4F6"/>
          </a:solidFill>
          <a:ln cap="flat" cmpd="sng" w="508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baseline="-2500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g2b65f18ccf1_0_367"/>
          <p:cNvSpPr txBox="1"/>
          <p:nvPr/>
        </p:nvSpPr>
        <p:spPr>
          <a:xfrm>
            <a:off x="2128706" y="3343730"/>
            <a:ext cx="2668500" cy="71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INSERT 13, INSERT 22, INSERT 43, INSERT 92, INSERT 7, SEARCH 43, DELETE 92, SEARCH 7, INSERT 92</a:t>
            </a:r>
            <a:endParaRPr sz="1100"/>
          </a:p>
        </p:txBody>
      </p:sp>
      <p:sp>
        <p:nvSpPr>
          <p:cNvPr id="264" name="Google Shape;264;g2b65f18ccf1_0_367"/>
          <p:cNvSpPr txBox="1"/>
          <p:nvPr/>
        </p:nvSpPr>
        <p:spPr>
          <a:xfrm>
            <a:off x="6439047" y="2616836"/>
            <a:ext cx="10023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#hashpuns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b65f18ccf1_0_416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lang="en-US"/>
              <a:t>What if we have lots of collisions?</a:t>
            </a:r>
            <a:endParaRPr/>
          </a:p>
        </p:txBody>
      </p:sp>
      <p:sp>
        <p:nvSpPr>
          <p:cNvPr id="270" name="Google Shape;270;g2b65f18ccf1_0_416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r>
              <a:rPr lang="en-US" sz="2700"/>
              <a:t>Solution: Randomness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b65f18ccf1_0_421"/>
          <p:cNvSpPr txBox="1"/>
          <p:nvPr>
            <p:ph type="title"/>
          </p:nvPr>
        </p:nvSpPr>
        <p:spPr>
          <a:xfrm>
            <a:off x="1410308" y="123014"/>
            <a:ext cx="57465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Example</a:t>
            </a:r>
            <a:endParaRPr/>
          </a:p>
        </p:txBody>
      </p:sp>
      <p:sp>
        <p:nvSpPr>
          <p:cNvPr id="276" name="Google Shape;276;g2b65f18ccf1_0_421"/>
          <p:cNvSpPr txBox="1"/>
          <p:nvPr>
            <p:ph idx="1" type="body"/>
          </p:nvPr>
        </p:nvSpPr>
        <p:spPr>
          <a:xfrm>
            <a:off x="1410308" y="1222048"/>
            <a:ext cx="6059100" cy="37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Say that h </a:t>
            </a:r>
            <a:r>
              <a:rPr i="1" lang="en-US"/>
              <a:t>is</a:t>
            </a:r>
            <a:r>
              <a:rPr lang="en-US"/>
              <a:t> </a:t>
            </a:r>
            <a:r>
              <a:rPr lang="en-US">
                <a:solidFill>
                  <a:srgbClr val="7030A0"/>
                </a:solidFill>
              </a:rPr>
              <a:t>uniformly random.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</a:pPr>
            <a:r>
              <a:rPr lang="en-US">
                <a:solidFill>
                  <a:schemeClr val="accent4"/>
                </a:solidFill>
              </a:rPr>
              <a:t>That means that </a:t>
            </a:r>
            <a:r>
              <a:rPr b="1" lang="en-US">
                <a:solidFill>
                  <a:schemeClr val="accent4"/>
                </a:solidFill>
              </a:rPr>
              <a:t>h(1) </a:t>
            </a:r>
            <a:r>
              <a:rPr lang="en-US">
                <a:solidFill>
                  <a:schemeClr val="accent4"/>
                </a:solidFill>
              </a:rPr>
              <a:t>is a </a:t>
            </a:r>
            <a:r>
              <a:rPr b="1" lang="en-US">
                <a:solidFill>
                  <a:schemeClr val="accent4"/>
                </a:solidFill>
              </a:rPr>
              <a:t>uniformly random</a:t>
            </a:r>
            <a:r>
              <a:rPr lang="en-US">
                <a:solidFill>
                  <a:schemeClr val="accent4"/>
                </a:solidFill>
              </a:rPr>
              <a:t> number between 1 and n.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</a:pPr>
            <a:r>
              <a:rPr b="1" lang="en-US">
                <a:solidFill>
                  <a:schemeClr val="accent1"/>
                </a:solidFill>
              </a:rPr>
              <a:t>h(2) </a:t>
            </a:r>
            <a:r>
              <a:rPr lang="en-US">
                <a:solidFill>
                  <a:schemeClr val="accent1"/>
                </a:solidFill>
              </a:rPr>
              <a:t>is also a </a:t>
            </a:r>
            <a:r>
              <a:rPr b="1" lang="en-US">
                <a:solidFill>
                  <a:schemeClr val="accent1"/>
                </a:solidFill>
              </a:rPr>
              <a:t>uniformly random </a:t>
            </a:r>
            <a:r>
              <a:rPr lang="en-US">
                <a:solidFill>
                  <a:schemeClr val="accent1"/>
                </a:solidFill>
              </a:rPr>
              <a:t>number between 1 and n, independent of h(1).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E7E2A"/>
              </a:buClr>
              <a:buSzPts val="1800"/>
              <a:buChar char="•"/>
            </a:pPr>
            <a:r>
              <a:rPr b="1" lang="en-US">
                <a:solidFill>
                  <a:srgbClr val="CE7E2A"/>
                </a:solidFill>
              </a:rPr>
              <a:t>h(3) </a:t>
            </a:r>
            <a:r>
              <a:rPr lang="en-US">
                <a:solidFill>
                  <a:srgbClr val="CE7E2A"/>
                </a:solidFill>
              </a:rPr>
              <a:t>is also a </a:t>
            </a:r>
            <a:r>
              <a:rPr b="1" lang="en-US">
                <a:solidFill>
                  <a:srgbClr val="CE7E2A"/>
                </a:solidFill>
              </a:rPr>
              <a:t>uniformly random</a:t>
            </a:r>
            <a:r>
              <a:rPr lang="en-US">
                <a:solidFill>
                  <a:srgbClr val="CE7E2A"/>
                </a:solidFill>
              </a:rPr>
              <a:t> number between 1 and n, independent of h(1), h(2).</a:t>
            </a:r>
            <a:endParaRPr/>
          </a:p>
          <a:p>
            <a:pPr indent="-635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>
              <a:solidFill>
                <a:srgbClr val="CE7E2A"/>
              </a:solidFill>
            </a:endParaRPr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…</a:t>
            </a:r>
            <a:endParaRPr/>
          </a:p>
          <a:p>
            <a:pPr indent="-635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</a:pPr>
            <a:r>
              <a:rPr b="1" lang="en-US">
                <a:solidFill>
                  <a:schemeClr val="accent5"/>
                </a:solidFill>
              </a:rPr>
              <a:t>h(n) </a:t>
            </a:r>
            <a:r>
              <a:rPr lang="en-US">
                <a:solidFill>
                  <a:schemeClr val="accent5"/>
                </a:solidFill>
              </a:rPr>
              <a:t>is also a </a:t>
            </a:r>
            <a:r>
              <a:rPr b="1" lang="en-US">
                <a:solidFill>
                  <a:schemeClr val="accent5"/>
                </a:solidFill>
              </a:rPr>
              <a:t>uniformly random</a:t>
            </a:r>
            <a:r>
              <a:rPr lang="en-US">
                <a:solidFill>
                  <a:schemeClr val="accent5"/>
                </a:solidFill>
              </a:rPr>
              <a:t> number between 1 and n, independent of h(1), h(2), …, h(n-1).</a:t>
            </a:r>
            <a:endParaRPr/>
          </a:p>
        </p:txBody>
      </p:sp>
      <p:sp>
        <p:nvSpPr>
          <p:cNvPr id="277" name="Google Shape;277;g2b65f18ccf1_0_421"/>
          <p:cNvSpPr/>
          <p:nvPr/>
        </p:nvSpPr>
        <p:spPr>
          <a:xfrm>
            <a:off x="5110625" y="290000"/>
            <a:ext cx="1191300" cy="7542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Universe U</a:t>
            </a:r>
            <a:endParaRPr sz="1100"/>
          </a:p>
        </p:txBody>
      </p:sp>
      <p:grpSp>
        <p:nvGrpSpPr>
          <p:cNvPr id="278" name="Google Shape;278;g2b65f18ccf1_0_421"/>
          <p:cNvGrpSpPr/>
          <p:nvPr/>
        </p:nvGrpSpPr>
        <p:grpSpPr>
          <a:xfrm>
            <a:off x="7156843" y="112099"/>
            <a:ext cx="849283" cy="1530198"/>
            <a:chOff x="5336275" y="3575713"/>
            <a:chExt cx="1917116" cy="2975303"/>
          </a:xfrm>
        </p:grpSpPr>
        <p:sp>
          <p:nvSpPr>
            <p:cNvPr id="279" name="Google Shape;279;g2b65f18ccf1_0_421"/>
            <p:cNvSpPr/>
            <p:nvPr/>
          </p:nvSpPr>
          <p:spPr>
            <a:xfrm>
              <a:off x="5336275" y="3684896"/>
              <a:ext cx="546000" cy="573300"/>
            </a:xfrm>
            <a:prstGeom prst="rect">
              <a:avLst/>
            </a:prstGeom>
            <a:noFill/>
            <a:ln cap="flat" cmpd="sng" w="381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g2b65f18ccf1_0_421"/>
            <p:cNvSpPr/>
            <p:nvPr/>
          </p:nvSpPr>
          <p:spPr>
            <a:xfrm>
              <a:off x="5336275" y="4258101"/>
              <a:ext cx="546000" cy="573300"/>
            </a:xfrm>
            <a:prstGeom prst="rect">
              <a:avLst/>
            </a:prstGeom>
            <a:noFill/>
            <a:ln cap="flat" cmpd="sng" w="381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g2b65f18ccf1_0_421"/>
            <p:cNvSpPr/>
            <p:nvPr/>
          </p:nvSpPr>
          <p:spPr>
            <a:xfrm>
              <a:off x="5337128" y="4831306"/>
              <a:ext cx="546000" cy="573300"/>
            </a:xfrm>
            <a:prstGeom prst="rect">
              <a:avLst/>
            </a:prstGeom>
            <a:noFill/>
            <a:ln cap="flat" cmpd="sng" w="381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g2b65f18ccf1_0_421"/>
            <p:cNvSpPr/>
            <p:nvPr/>
          </p:nvSpPr>
          <p:spPr>
            <a:xfrm>
              <a:off x="5338408" y="5404511"/>
              <a:ext cx="546000" cy="573300"/>
            </a:xfrm>
            <a:prstGeom prst="rect">
              <a:avLst/>
            </a:prstGeom>
            <a:noFill/>
            <a:ln cap="flat" cmpd="sng" w="381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g2b65f18ccf1_0_421"/>
            <p:cNvSpPr/>
            <p:nvPr/>
          </p:nvSpPr>
          <p:spPr>
            <a:xfrm>
              <a:off x="5337128" y="5977716"/>
              <a:ext cx="546000" cy="573300"/>
            </a:xfrm>
            <a:prstGeom prst="rect">
              <a:avLst/>
            </a:prstGeom>
            <a:noFill/>
            <a:ln cap="flat" cmpd="sng" w="381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g2b65f18ccf1_0_421"/>
            <p:cNvSpPr/>
            <p:nvPr/>
          </p:nvSpPr>
          <p:spPr>
            <a:xfrm>
              <a:off x="6045958" y="3575713"/>
              <a:ext cx="573300" cy="2975100"/>
            </a:xfrm>
            <a:prstGeom prst="rightBrace">
              <a:avLst>
                <a:gd fmla="val 8333" name="adj1"/>
                <a:gd fmla="val 49004" name="adj2"/>
              </a:avLst>
            </a:prstGeom>
            <a:noFill/>
            <a:ln cap="flat" cmpd="sng" w="254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g2b65f18ccf1_0_421"/>
            <p:cNvSpPr txBox="1"/>
            <p:nvPr/>
          </p:nvSpPr>
          <p:spPr>
            <a:xfrm rot="5400000">
              <a:off x="5872791" y="4996103"/>
              <a:ext cx="2118600" cy="64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n buckets</a:t>
              </a:r>
              <a:endParaRPr sz="1100"/>
            </a:p>
          </p:txBody>
        </p:sp>
      </p:grpSp>
      <p:cxnSp>
        <p:nvCxnSpPr>
          <p:cNvPr id="286" name="Google Shape;286;g2b65f18ccf1_0_421"/>
          <p:cNvCxnSpPr/>
          <p:nvPr/>
        </p:nvCxnSpPr>
        <p:spPr>
          <a:xfrm>
            <a:off x="6413558" y="667088"/>
            <a:ext cx="631500" cy="0"/>
          </a:xfrm>
          <a:prstGeom prst="straightConnector1">
            <a:avLst/>
          </a:prstGeom>
          <a:noFill/>
          <a:ln cap="flat" cmpd="sng" w="38100">
            <a:solidFill>
              <a:srgbClr val="7030A0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287" name="Google Shape;287;g2b65f18ccf1_0_421"/>
          <p:cNvSpPr txBox="1"/>
          <p:nvPr/>
        </p:nvSpPr>
        <p:spPr>
          <a:xfrm>
            <a:off x="6545870" y="298271"/>
            <a:ext cx="4254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endParaRPr sz="14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8" name="Google Shape;288;g2b65f18ccf1_0_4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34268" y="724043"/>
            <a:ext cx="665402" cy="415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b65f18ccf1_0_438"/>
          <p:cNvSpPr txBox="1"/>
          <p:nvPr>
            <p:ph type="title"/>
          </p:nvPr>
        </p:nvSpPr>
        <p:spPr>
          <a:xfrm>
            <a:off x="1447032" y="252782"/>
            <a:ext cx="6478800" cy="54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</a:pPr>
            <a:r>
              <a:rPr lang="en-US" sz="2700"/>
              <a:t>Expected </a:t>
            </a:r>
            <a:r>
              <a:rPr lang="en-US" sz="2700">
                <a:solidFill>
                  <a:schemeClr val="accent1"/>
                </a:solidFill>
              </a:rPr>
              <a:t>number of items in u</a:t>
            </a:r>
            <a:r>
              <a:rPr baseline="-25000" lang="en-US" sz="2700">
                <a:solidFill>
                  <a:schemeClr val="accent1"/>
                </a:solidFill>
              </a:rPr>
              <a:t>i</a:t>
            </a:r>
            <a:r>
              <a:rPr lang="en-US" sz="2700">
                <a:solidFill>
                  <a:schemeClr val="accent1"/>
                </a:solidFill>
              </a:rPr>
              <a:t>’s bucket</a:t>
            </a:r>
            <a:r>
              <a:rPr lang="en-US" sz="2700"/>
              <a:t>?</a:t>
            </a:r>
            <a:endParaRPr/>
          </a:p>
        </p:txBody>
      </p:sp>
      <p:sp>
        <p:nvSpPr>
          <p:cNvPr id="294" name="Google Shape;294;g2b65f18ccf1_0_438"/>
          <p:cNvSpPr txBox="1"/>
          <p:nvPr>
            <p:ph idx="1" type="body"/>
          </p:nvPr>
        </p:nvSpPr>
        <p:spPr>
          <a:xfrm>
            <a:off x="1614488" y="941697"/>
            <a:ext cx="5915100" cy="2188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389" r="0" t="0"/>
            </a:stretch>
          </a:blipFill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/>
              <a:t> </a:t>
            </a:r>
            <a:endParaRPr/>
          </a:p>
        </p:txBody>
      </p:sp>
      <p:sp>
        <p:nvSpPr>
          <p:cNvPr id="295" name="Google Shape;295;g2b65f18ccf1_0_438"/>
          <p:cNvSpPr/>
          <p:nvPr/>
        </p:nvSpPr>
        <p:spPr>
          <a:xfrm>
            <a:off x="2037364" y="3188945"/>
            <a:ext cx="2306400" cy="17979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Universe U</a:t>
            </a:r>
            <a:endParaRPr sz="1100"/>
          </a:p>
        </p:txBody>
      </p:sp>
      <p:grpSp>
        <p:nvGrpSpPr>
          <p:cNvPr id="296" name="Google Shape;296;g2b65f18ccf1_0_438"/>
          <p:cNvGrpSpPr/>
          <p:nvPr/>
        </p:nvGrpSpPr>
        <p:grpSpPr>
          <a:xfrm>
            <a:off x="5513088" y="2785244"/>
            <a:ext cx="1286335" cy="2227609"/>
            <a:chOff x="5336275" y="3575713"/>
            <a:chExt cx="1798063" cy="2975303"/>
          </a:xfrm>
        </p:grpSpPr>
        <p:sp>
          <p:nvSpPr>
            <p:cNvPr id="297" name="Google Shape;297;g2b65f18ccf1_0_438"/>
            <p:cNvSpPr/>
            <p:nvPr/>
          </p:nvSpPr>
          <p:spPr>
            <a:xfrm>
              <a:off x="5336275" y="3684896"/>
              <a:ext cx="546000" cy="573300"/>
            </a:xfrm>
            <a:prstGeom prst="rect">
              <a:avLst/>
            </a:prstGeom>
            <a:noFill/>
            <a:ln cap="flat" cmpd="sng" w="381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g2b65f18ccf1_0_438"/>
            <p:cNvSpPr/>
            <p:nvPr/>
          </p:nvSpPr>
          <p:spPr>
            <a:xfrm>
              <a:off x="5336275" y="4258101"/>
              <a:ext cx="546000" cy="573300"/>
            </a:xfrm>
            <a:prstGeom prst="rect">
              <a:avLst/>
            </a:prstGeom>
            <a:noFill/>
            <a:ln cap="flat" cmpd="sng" w="381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g2b65f18ccf1_0_438"/>
            <p:cNvSpPr/>
            <p:nvPr/>
          </p:nvSpPr>
          <p:spPr>
            <a:xfrm>
              <a:off x="5337128" y="4831306"/>
              <a:ext cx="546000" cy="573300"/>
            </a:xfrm>
            <a:prstGeom prst="rect">
              <a:avLst/>
            </a:prstGeom>
            <a:noFill/>
            <a:ln cap="flat" cmpd="sng" w="381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g2b65f18ccf1_0_438"/>
            <p:cNvSpPr/>
            <p:nvPr/>
          </p:nvSpPr>
          <p:spPr>
            <a:xfrm>
              <a:off x="5338408" y="5404511"/>
              <a:ext cx="546000" cy="573300"/>
            </a:xfrm>
            <a:prstGeom prst="rect">
              <a:avLst/>
            </a:prstGeom>
            <a:noFill/>
            <a:ln cap="flat" cmpd="sng" w="381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g2b65f18ccf1_0_438"/>
            <p:cNvSpPr/>
            <p:nvPr/>
          </p:nvSpPr>
          <p:spPr>
            <a:xfrm>
              <a:off x="5337128" y="5977716"/>
              <a:ext cx="546000" cy="573300"/>
            </a:xfrm>
            <a:prstGeom prst="rect">
              <a:avLst/>
            </a:prstGeom>
            <a:noFill/>
            <a:ln cap="flat" cmpd="sng" w="381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g2b65f18ccf1_0_438"/>
            <p:cNvSpPr/>
            <p:nvPr/>
          </p:nvSpPr>
          <p:spPr>
            <a:xfrm>
              <a:off x="6045958" y="3575713"/>
              <a:ext cx="573300" cy="2975100"/>
            </a:xfrm>
            <a:prstGeom prst="rightBrace">
              <a:avLst>
                <a:gd fmla="val 8333" name="adj1"/>
                <a:gd fmla="val 49004" name="adj2"/>
              </a:avLst>
            </a:prstGeom>
            <a:noFill/>
            <a:ln cap="flat" cmpd="sng" w="254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g2b65f18ccf1_0_438"/>
            <p:cNvSpPr txBox="1"/>
            <p:nvPr/>
          </p:nvSpPr>
          <p:spPr>
            <a:xfrm rot="5400000">
              <a:off x="5875988" y="5118352"/>
              <a:ext cx="2118600" cy="39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n buckets</a:t>
              </a:r>
              <a:endParaRPr sz="1100"/>
            </a:p>
          </p:txBody>
        </p:sp>
      </p:grpSp>
      <p:cxnSp>
        <p:nvCxnSpPr>
          <p:cNvPr id="304" name="Google Shape;304;g2b65f18ccf1_0_438"/>
          <p:cNvCxnSpPr/>
          <p:nvPr/>
        </p:nvCxnSpPr>
        <p:spPr>
          <a:xfrm>
            <a:off x="4494909" y="3472150"/>
            <a:ext cx="631500" cy="0"/>
          </a:xfrm>
          <a:prstGeom prst="straightConnector1">
            <a:avLst/>
          </a:prstGeom>
          <a:noFill/>
          <a:ln cap="flat" cmpd="sng" w="38100">
            <a:solidFill>
              <a:srgbClr val="7030A0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305" name="Google Shape;305;g2b65f18ccf1_0_438"/>
          <p:cNvSpPr txBox="1"/>
          <p:nvPr/>
        </p:nvSpPr>
        <p:spPr>
          <a:xfrm>
            <a:off x="4632054" y="3098696"/>
            <a:ext cx="4254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endParaRPr sz="14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6" name="Google Shape;306;g2b65f18ccf1_0_4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61111" y="3549113"/>
            <a:ext cx="665402" cy="41536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g2b65f18ccf1_0_438"/>
          <p:cNvSpPr/>
          <p:nvPr/>
        </p:nvSpPr>
        <p:spPr>
          <a:xfrm rot="-709655">
            <a:off x="2314069" y="3549044"/>
            <a:ext cx="449340" cy="454871"/>
          </a:xfrm>
          <a:prstGeom prst="rect">
            <a:avLst/>
          </a:prstGeom>
          <a:solidFill>
            <a:srgbClr val="C7E4F6"/>
          </a:solidFill>
          <a:ln cap="flat" cmpd="sng" w="508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baseline="-25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g2b65f18ccf1_0_438"/>
          <p:cNvSpPr/>
          <p:nvPr/>
        </p:nvSpPr>
        <p:spPr>
          <a:xfrm rot="1069309">
            <a:off x="3241543" y="3361994"/>
            <a:ext cx="398944" cy="410236"/>
          </a:xfrm>
          <a:prstGeom prst="rect">
            <a:avLst/>
          </a:prstGeom>
          <a:solidFill>
            <a:srgbClr val="C7E4F6"/>
          </a:solidFill>
          <a:ln cap="flat" cmpd="sng" w="508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baseline="-25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g2b65f18ccf1_0_438"/>
          <p:cNvSpPr/>
          <p:nvPr/>
        </p:nvSpPr>
        <p:spPr>
          <a:xfrm rot="-2095128">
            <a:off x="3554258" y="4153200"/>
            <a:ext cx="442336" cy="420119"/>
          </a:xfrm>
          <a:prstGeom prst="rect">
            <a:avLst/>
          </a:prstGeom>
          <a:solidFill>
            <a:srgbClr val="C7E4F6"/>
          </a:solidFill>
          <a:ln cap="flat" cmpd="sng" w="508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baseline="-25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g2b65f18ccf1_0_438"/>
          <p:cNvSpPr/>
          <p:nvPr/>
        </p:nvSpPr>
        <p:spPr>
          <a:xfrm>
            <a:off x="6853797" y="4170491"/>
            <a:ext cx="441600" cy="420000"/>
          </a:xfrm>
          <a:prstGeom prst="rect">
            <a:avLst/>
          </a:prstGeom>
          <a:solidFill>
            <a:srgbClr val="C7E4F6"/>
          </a:solidFill>
          <a:ln cap="flat" cmpd="sng" w="508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baseline="-25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g2b65f18ccf1_0_438"/>
          <p:cNvSpPr/>
          <p:nvPr/>
        </p:nvSpPr>
        <p:spPr>
          <a:xfrm>
            <a:off x="6154689" y="4137631"/>
            <a:ext cx="399000" cy="439800"/>
          </a:xfrm>
          <a:prstGeom prst="rect">
            <a:avLst/>
          </a:prstGeom>
          <a:solidFill>
            <a:srgbClr val="C7E4F6"/>
          </a:solidFill>
          <a:ln cap="flat" cmpd="sng" w="508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baseline="-25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2" name="Google Shape;312;g2b65f18ccf1_0_438"/>
          <p:cNvCxnSpPr/>
          <p:nvPr/>
        </p:nvCxnSpPr>
        <p:spPr>
          <a:xfrm flipH="1" rot="10800000">
            <a:off x="5821231" y="4369337"/>
            <a:ext cx="330300" cy="111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lg" w="lg" type="stealth"/>
          </a:ln>
        </p:spPr>
      </p:cxnSp>
      <p:cxnSp>
        <p:nvCxnSpPr>
          <p:cNvPr id="313" name="Google Shape;313;g2b65f18ccf1_0_438"/>
          <p:cNvCxnSpPr/>
          <p:nvPr/>
        </p:nvCxnSpPr>
        <p:spPr>
          <a:xfrm flipH="1" rot="10800000">
            <a:off x="6559992" y="4380447"/>
            <a:ext cx="330300" cy="111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314" name="Google Shape;314;g2b65f18ccf1_0_438"/>
          <p:cNvSpPr/>
          <p:nvPr/>
        </p:nvSpPr>
        <p:spPr>
          <a:xfrm>
            <a:off x="2750024" y="3018982"/>
            <a:ext cx="2876265" cy="1376147"/>
          </a:xfrm>
          <a:custGeom>
            <a:rect b="b" l="l" r="r" t="t"/>
            <a:pathLst>
              <a:path extrusionOk="0" h="1834862" w="3835020">
                <a:moveTo>
                  <a:pt x="0" y="874237"/>
                </a:moveTo>
                <a:cubicBezTo>
                  <a:pt x="2274" y="692267"/>
                  <a:pt x="4549" y="510297"/>
                  <a:pt x="191068" y="369270"/>
                </a:cubicBezTo>
                <a:cubicBezTo>
                  <a:pt x="377587" y="228243"/>
                  <a:pt x="841612" y="-97028"/>
                  <a:pt x="1119116" y="28076"/>
                </a:cubicBezTo>
                <a:cubicBezTo>
                  <a:pt x="1396620" y="153180"/>
                  <a:pt x="1594513" y="833294"/>
                  <a:pt x="1856095" y="1119897"/>
                </a:cubicBezTo>
                <a:cubicBezTo>
                  <a:pt x="2117677" y="1406500"/>
                  <a:pt x="2358787" y="1629413"/>
                  <a:pt x="2688608" y="1747694"/>
                </a:cubicBezTo>
                <a:cubicBezTo>
                  <a:pt x="3018429" y="1865975"/>
                  <a:pt x="3835020" y="1829581"/>
                  <a:pt x="3835020" y="1829581"/>
                </a:cubicBezTo>
              </a:path>
            </a:pathLst>
          </a:custGeom>
          <a:noFill/>
          <a:ln cap="flat" cmpd="sng" w="381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g2b65f18ccf1_0_438"/>
          <p:cNvSpPr/>
          <p:nvPr/>
        </p:nvSpPr>
        <p:spPr>
          <a:xfrm>
            <a:off x="3828298" y="4477975"/>
            <a:ext cx="1797992" cy="584469"/>
          </a:xfrm>
          <a:custGeom>
            <a:rect b="b" l="l" r="r" t="t"/>
            <a:pathLst>
              <a:path extrusionOk="0" h="1470363" w="2397323">
                <a:moveTo>
                  <a:pt x="104499" y="90448"/>
                </a:moveTo>
                <a:cubicBezTo>
                  <a:pt x="180699" y="276967"/>
                  <a:pt x="256899" y="463487"/>
                  <a:pt x="254625" y="595415"/>
                </a:cubicBezTo>
                <a:cubicBezTo>
                  <a:pt x="252351" y="727343"/>
                  <a:pt x="129521" y="775111"/>
                  <a:pt x="90852" y="882018"/>
                </a:cubicBezTo>
                <a:cubicBezTo>
                  <a:pt x="52183" y="988925"/>
                  <a:pt x="-43351" y="1139051"/>
                  <a:pt x="22613" y="1236860"/>
                </a:cubicBezTo>
                <a:cubicBezTo>
                  <a:pt x="88577" y="1334669"/>
                  <a:pt x="338786" y="1487069"/>
                  <a:pt x="486637" y="1468872"/>
                </a:cubicBezTo>
                <a:cubicBezTo>
                  <a:pt x="634488" y="1450675"/>
                  <a:pt x="861950" y="1252783"/>
                  <a:pt x="909717" y="1127678"/>
                </a:cubicBezTo>
                <a:cubicBezTo>
                  <a:pt x="957484" y="1002574"/>
                  <a:pt x="802810" y="854723"/>
                  <a:pt x="773240" y="718245"/>
                </a:cubicBezTo>
                <a:cubicBezTo>
                  <a:pt x="743670" y="581767"/>
                  <a:pt x="691353" y="408896"/>
                  <a:pt x="732296" y="308812"/>
                </a:cubicBezTo>
                <a:cubicBezTo>
                  <a:pt x="773239" y="208728"/>
                  <a:pt x="902893" y="104095"/>
                  <a:pt x="1018899" y="117743"/>
                </a:cubicBezTo>
                <a:cubicBezTo>
                  <a:pt x="1134905" y="131391"/>
                  <a:pt x="1378290" y="272418"/>
                  <a:pt x="1428332" y="390699"/>
                </a:cubicBezTo>
                <a:cubicBezTo>
                  <a:pt x="1478374" y="508980"/>
                  <a:pt x="1255460" y="693224"/>
                  <a:pt x="1319150" y="827427"/>
                </a:cubicBezTo>
                <a:cubicBezTo>
                  <a:pt x="1382840" y="961630"/>
                  <a:pt x="1696739" y="1198192"/>
                  <a:pt x="1810470" y="1195917"/>
                </a:cubicBezTo>
                <a:cubicBezTo>
                  <a:pt x="1924201" y="1193642"/>
                  <a:pt x="2012911" y="952531"/>
                  <a:pt x="2001538" y="813779"/>
                </a:cubicBezTo>
                <a:cubicBezTo>
                  <a:pt x="1990165" y="675027"/>
                  <a:pt x="1767252" y="493057"/>
                  <a:pt x="1742231" y="363403"/>
                </a:cubicBezTo>
                <a:cubicBezTo>
                  <a:pt x="1717210" y="233749"/>
                  <a:pt x="1742231" y="94997"/>
                  <a:pt x="1851413" y="35857"/>
                </a:cubicBezTo>
                <a:cubicBezTo>
                  <a:pt x="1960595" y="-23283"/>
                  <a:pt x="2397323" y="8561"/>
                  <a:pt x="2397323" y="8561"/>
                </a:cubicBezTo>
              </a:path>
            </a:pathLst>
          </a:custGeom>
          <a:noFill/>
          <a:ln cap="flat" cmpd="sng" w="47625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Google Shape;316;g2b65f18ccf1_0_4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30685" y="4079296"/>
            <a:ext cx="640733" cy="640733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g2b65f18ccf1_0_438"/>
          <p:cNvSpPr/>
          <p:nvPr/>
        </p:nvSpPr>
        <p:spPr>
          <a:xfrm>
            <a:off x="2197289" y="685748"/>
            <a:ext cx="1626038" cy="451456"/>
          </a:xfrm>
          <a:custGeom>
            <a:rect b="b" l="l" r="r" t="t"/>
            <a:pathLst>
              <a:path extrusionOk="0" h="573277" w="2212297">
                <a:moveTo>
                  <a:pt x="2212297" y="71"/>
                </a:moveTo>
                <a:cubicBezTo>
                  <a:pt x="2192963" y="88781"/>
                  <a:pt x="2173629" y="177492"/>
                  <a:pt x="2075820" y="218435"/>
                </a:cubicBezTo>
                <a:cubicBezTo>
                  <a:pt x="1978011" y="259378"/>
                  <a:pt x="1880202" y="282125"/>
                  <a:pt x="1625444" y="245731"/>
                </a:cubicBezTo>
                <a:cubicBezTo>
                  <a:pt x="1370686" y="209337"/>
                  <a:pt x="811128" y="-4478"/>
                  <a:pt x="547271" y="71"/>
                </a:cubicBezTo>
                <a:cubicBezTo>
                  <a:pt x="283414" y="4620"/>
                  <a:pt x="128739" y="177492"/>
                  <a:pt x="42303" y="273026"/>
                </a:cubicBezTo>
                <a:cubicBezTo>
                  <a:pt x="-44133" y="368560"/>
                  <a:pt x="28656" y="573277"/>
                  <a:pt x="28656" y="573277"/>
                </a:cubicBezTo>
              </a:path>
            </a:pathLst>
          </a:custGeom>
          <a:noFill/>
          <a:ln cap="flat" cmpd="sng" w="349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g2b65f18ccf1_0_438"/>
          <p:cNvSpPr txBox="1"/>
          <p:nvPr/>
        </p:nvSpPr>
        <p:spPr>
          <a:xfrm>
            <a:off x="6431192" y="1466017"/>
            <a:ext cx="14760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That’s what we wanted.</a:t>
            </a:r>
            <a:endParaRPr sz="1100"/>
          </a:p>
        </p:txBody>
      </p:sp>
      <p:sp>
        <p:nvSpPr>
          <p:cNvPr id="319" name="Google Shape;319;g2b65f18ccf1_0_438"/>
          <p:cNvSpPr txBox="1"/>
          <p:nvPr/>
        </p:nvSpPr>
        <p:spPr>
          <a:xfrm>
            <a:off x="6431192" y="4720028"/>
            <a:ext cx="13905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COLLISION!</a:t>
            </a:r>
            <a:endParaRPr sz="1100"/>
          </a:p>
        </p:txBody>
      </p:sp>
      <p:sp>
        <p:nvSpPr>
          <p:cNvPr id="320" name="Google Shape;320;g2b65f18ccf1_0_438"/>
          <p:cNvSpPr txBox="1"/>
          <p:nvPr/>
        </p:nvSpPr>
        <p:spPr>
          <a:xfrm>
            <a:off x="5531907" y="20154"/>
            <a:ext cx="2393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 is uniformly random</a:t>
            </a:r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b65f18ccf1_0_469"/>
          <p:cNvSpPr txBox="1"/>
          <p:nvPr>
            <p:ph type="title"/>
          </p:nvPr>
        </p:nvSpPr>
        <p:spPr>
          <a:xfrm>
            <a:off x="1447032" y="252782"/>
            <a:ext cx="6478800" cy="54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</a:pPr>
            <a:r>
              <a:rPr lang="en-US" sz="2700"/>
              <a:t>Expected </a:t>
            </a:r>
            <a:r>
              <a:rPr lang="en-US" sz="2700">
                <a:solidFill>
                  <a:schemeClr val="accent1"/>
                </a:solidFill>
              </a:rPr>
              <a:t>number of items in u</a:t>
            </a:r>
            <a:r>
              <a:rPr baseline="-25000" lang="en-US" sz="2700">
                <a:solidFill>
                  <a:schemeClr val="accent1"/>
                </a:solidFill>
              </a:rPr>
              <a:t>i</a:t>
            </a:r>
            <a:r>
              <a:rPr lang="en-US" sz="2700">
                <a:solidFill>
                  <a:schemeClr val="accent1"/>
                </a:solidFill>
              </a:rPr>
              <a:t>’s bucket</a:t>
            </a:r>
            <a:r>
              <a:rPr lang="en-US" sz="2700"/>
              <a:t>?</a:t>
            </a:r>
            <a:endParaRPr/>
          </a:p>
        </p:txBody>
      </p:sp>
      <p:sp>
        <p:nvSpPr>
          <p:cNvPr id="326" name="Google Shape;326;g2b65f18ccf1_0_469"/>
          <p:cNvSpPr txBox="1"/>
          <p:nvPr>
            <p:ph idx="1" type="body"/>
          </p:nvPr>
        </p:nvSpPr>
        <p:spPr>
          <a:xfrm>
            <a:off x="1614488" y="941697"/>
            <a:ext cx="5915100" cy="2188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389" r="0" t="0"/>
            </a:stretch>
          </a:blipFill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/>
              <a:t> </a:t>
            </a:r>
            <a:endParaRPr/>
          </a:p>
        </p:txBody>
      </p:sp>
      <p:sp>
        <p:nvSpPr>
          <p:cNvPr id="327" name="Google Shape;327;g2b65f18ccf1_0_469"/>
          <p:cNvSpPr/>
          <p:nvPr/>
        </p:nvSpPr>
        <p:spPr>
          <a:xfrm>
            <a:off x="2037364" y="3188945"/>
            <a:ext cx="2306400" cy="17979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Universe U</a:t>
            </a:r>
            <a:endParaRPr sz="1100"/>
          </a:p>
        </p:txBody>
      </p:sp>
      <p:grpSp>
        <p:nvGrpSpPr>
          <p:cNvPr id="328" name="Google Shape;328;g2b65f18ccf1_0_469"/>
          <p:cNvGrpSpPr/>
          <p:nvPr/>
        </p:nvGrpSpPr>
        <p:grpSpPr>
          <a:xfrm>
            <a:off x="5513088" y="2785244"/>
            <a:ext cx="1286335" cy="2227609"/>
            <a:chOff x="5336275" y="3575713"/>
            <a:chExt cx="1798063" cy="2975303"/>
          </a:xfrm>
        </p:grpSpPr>
        <p:sp>
          <p:nvSpPr>
            <p:cNvPr id="329" name="Google Shape;329;g2b65f18ccf1_0_469"/>
            <p:cNvSpPr/>
            <p:nvPr/>
          </p:nvSpPr>
          <p:spPr>
            <a:xfrm>
              <a:off x="5336275" y="3684896"/>
              <a:ext cx="546000" cy="573300"/>
            </a:xfrm>
            <a:prstGeom prst="rect">
              <a:avLst/>
            </a:prstGeom>
            <a:noFill/>
            <a:ln cap="flat" cmpd="sng" w="381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g2b65f18ccf1_0_469"/>
            <p:cNvSpPr/>
            <p:nvPr/>
          </p:nvSpPr>
          <p:spPr>
            <a:xfrm>
              <a:off x="5336275" y="4258101"/>
              <a:ext cx="546000" cy="573300"/>
            </a:xfrm>
            <a:prstGeom prst="rect">
              <a:avLst/>
            </a:prstGeom>
            <a:noFill/>
            <a:ln cap="flat" cmpd="sng" w="381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g2b65f18ccf1_0_469"/>
            <p:cNvSpPr/>
            <p:nvPr/>
          </p:nvSpPr>
          <p:spPr>
            <a:xfrm>
              <a:off x="5337128" y="4831306"/>
              <a:ext cx="546000" cy="573300"/>
            </a:xfrm>
            <a:prstGeom prst="rect">
              <a:avLst/>
            </a:prstGeom>
            <a:noFill/>
            <a:ln cap="flat" cmpd="sng" w="381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g2b65f18ccf1_0_469"/>
            <p:cNvSpPr/>
            <p:nvPr/>
          </p:nvSpPr>
          <p:spPr>
            <a:xfrm>
              <a:off x="5338408" y="5404511"/>
              <a:ext cx="546000" cy="573300"/>
            </a:xfrm>
            <a:prstGeom prst="rect">
              <a:avLst/>
            </a:prstGeom>
            <a:noFill/>
            <a:ln cap="flat" cmpd="sng" w="381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g2b65f18ccf1_0_469"/>
            <p:cNvSpPr/>
            <p:nvPr/>
          </p:nvSpPr>
          <p:spPr>
            <a:xfrm>
              <a:off x="5337128" y="5977716"/>
              <a:ext cx="546000" cy="573300"/>
            </a:xfrm>
            <a:prstGeom prst="rect">
              <a:avLst/>
            </a:prstGeom>
            <a:noFill/>
            <a:ln cap="flat" cmpd="sng" w="381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g2b65f18ccf1_0_469"/>
            <p:cNvSpPr/>
            <p:nvPr/>
          </p:nvSpPr>
          <p:spPr>
            <a:xfrm>
              <a:off x="6045958" y="3575713"/>
              <a:ext cx="573300" cy="2975100"/>
            </a:xfrm>
            <a:prstGeom prst="rightBrace">
              <a:avLst>
                <a:gd fmla="val 8333" name="adj1"/>
                <a:gd fmla="val 49004" name="adj2"/>
              </a:avLst>
            </a:prstGeom>
            <a:noFill/>
            <a:ln cap="flat" cmpd="sng" w="254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g2b65f18ccf1_0_469"/>
            <p:cNvSpPr txBox="1"/>
            <p:nvPr/>
          </p:nvSpPr>
          <p:spPr>
            <a:xfrm rot="5400000">
              <a:off x="5875988" y="5118352"/>
              <a:ext cx="2118600" cy="39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n buckets</a:t>
              </a:r>
              <a:endParaRPr sz="1100"/>
            </a:p>
          </p:txBody>
        </p:sp>
      </p:grpSp>
      <p:cxnSp>
        <p:nvCxnSpPr>
          <p:cNvPr id="336" name="Google Shape;336;g2b65f18ccf1_0_469"/>
          <p:cNvCxnSpPr/>
          <p:nvPr/>
        </p:nvCxnSpPr>
        <p:spPr>
          <a:xfrm>
            <a:off x="4494909" y="3472150"/>
            <a:ext cx="631500" cy="0"/>
          </a:xfrm>
          <a:prstGeom prst="straightConnector1">
            <a:avLst/>
          </a:prstGeom>
          <a:noFill/>
          <a:ln cap="flat" cmpd="sng" w="38100">
            <a:solidFill>
              <a:srgbClr val="7030A0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337" name="Google Shape;337;g2b65f18ccf1_0_469"/>
          <p:cNvSpPr txBox="1"/>
          <p:nvPr/>
        </p:nvSpPr>
        <p:spPr>
          <a:xfrm>
            <a:off x="4632054" y="3098696"/>
            <a:ext cx="4254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endParaRPr sz="14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8" name="Google Shape;338;g2b65f18ccf1_0_4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61111" y="3549113"/>
            <a:ext cx="665402" cy="41536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g2b65f18ccf1_0_469"/>
          <p:cNvSpPr/>
          <p:nvPr/>
        </p:nvSpPr>
        <p:spPr>
          <a:xfrm rot="-709655">
            <a:off x="2314069" y="3549044"/>
            <a:ext cx="449340" cy="454871"/>
          </a:xfrm>
          <a:prstGeom prst="rect">
            <a:avLst/>
          </a:prstGeom>
          <a:solidFill>
            <a:srgbClr val="C7E4F6"/>
          </a:solidFill>
          <a:ln cap="flat" cmpd="sng" w="508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baseline="-25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g2b65f18ccf1_0_469"/>
          <p:cNvSpPr/>
          <p:nvPr/>
        </p:nvSpPr>
        <p:spPr>
          <a:xfrm rot="1069309">
            <a:off x="3241543" y="3361994"/>
            <a:ext cx="398944" cy="410236"/>
          </a:xfrm>
          <a:prstGeom prst="rect">
            <a:avLst/>
          </a:prstGeom>
          <a:solidFill>
            <a:srgbClr val="C7E4F6"/>
          </a:solidFill>
          <a:ln cap="flat" cmpd="sng" w="508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baseline="-25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g2b65f18ccf1_0_469"/>
          <p:cNvSpPr/>
          <p:nvPr/>
        </p:nvSpPr>
        <p:spPr>
          <a:xfrm rot="-2095128">
            <a:off x="3554258" y="4153200"/>
            <a:ext cx="442336" cy="420119"/>
          </a:xfrm>
          <a:prstGeom prst="rect">
            <a:avLst/>
          </a:prstGeom>
          <a:solidFill>
            <a:srgbClr val="C7E4F6"/>
          </a:solidFill>
          <a:ln cap="flat" cmpd="sng" w="508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baseline="-25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g2b65f18ccf1_0_469"/>
          <p:cNvSpPr/>
          <p:nvPr/>
        </p:nvSpPr>
        <p:spPr>
          <a:xfrm>
            <a:off x="6853797" y="4170491"/>
            <a:ext cx="441600" cy="420000"/>
          </a:xfrm>
          <a:prstGeom prst="rect">
            <a:avLst/>
          </a:prstGeom>
          <a:solidFill>
            <a:srgbClr val="C7E4F6"/>
          </a:solidFill>
          <a:ln cap="flat" cmpd="sng" w="508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baseline="-25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g2b65f18ccf1_0_469"/>
          <p:cNvSpPr/>
          <p:nvPr/>
        </p:nvSpPr>
        <p:spPr>
          <a:xfrm>
            <a:off x="6154689" y="4137631"/>
            <a:ext cx="399000" cy="439800"/>
          </a:xfrm>
          <a:prstGeom prst="rect">
            <a:avLst/>
          </a:prstGeom>
          <a:solidFill>
            <a:srgbClr val="C7E4F6"/>
          </a:solidFill>
          <a:ln cap="flat" cmpd="sng" w="508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baseline="-25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4" name="Google Shape;344;g2b65f18ccf1_0_469"/>
          <p:cNvCxnSpPr/>
          <p:nvPr/>
        </p:nvCxnSpPr>
        <p:spPr>
          <a:xfrm flipH="1" rot="10800000">
            <a:off x="5821231" y="4369337"/>
            <a:ext cx="330300" cy="111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lg" w="lg" type="stealth"/>
          </a:ln>
        </p:spPr>
      </p:cxnSp>
      <p:cxnSp>
        <p:nvCxnSpPr>
          <p:cNvPr id="345" name="Google Shape;345;g2b65f18ccf1_0_469"/>
          <p:cNvCxnSpPr/>
          <p:nvPr/>
        </p:nvCxnSpPr>
        <p:spPr>
          <a:xfrm flipH="1" rot="10800000">
            <a:off x="6559992" y="4380447"/>
            <a:ext cx="330300" cy="111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346" name="Google Shape;346;g2b65f18ccf1_0_469"/>
          <p:cNvSpPr/>
          <p:nvPr/>
        </p:nvSpPr>
        <p:spPr>
          <a:xfrm>
            <a:off x="2750024" y="3018982"/>
            <a:ext cx="2876265" cy="1376147"/>
          </a:xfrm>
          <a:custGeom>
            <a:rect b="b" l="l" r="r" t="t"/>
            <a:pathLst>
              <a:path extrusionOk="0" h="1834862" w="3835020">
                <a:moveTo>
                  <a:pt x="0" y="874237"/>
                </a:moveTo>
                <a:cubicBezTo>
                  <a:pt x="2274" y="692267"/>
                  <a:pt x="4549" y="510297"/>
                  <a:pt x="191068" y="369270"/>
                </a:cubicBezTo>
                <a:cubicBezTo>
                  <a:pt x="377587" y="228243"/>
                  <a:pt x="841612" y="-97028"/>
                  <a:pt x="1119116" y="28076"/>
                </a:cubicBezTo>
                <a:cubicBezTo>
                  <a:pt x="1396620" y="153180"/>
                  <a:pt x="1594513" y="833294"/>
                  <a:pt x="1856095" y="1119897"/>
                </a:cubicBezTo>
                <a:cubicBezTo>
                  <a:pt x="2117677" y="1406500"/>
                  <a:pt x="2358787" y="1629413"/>
                  <a:pt x="2688608" y="1747694"/>
                </a:cubicBezTo>
                <a:cubicBezTo>
                  <a:pt x="3018429" y="1865975"/>
                  <a:pt x="3835020" y="1829581"/>
                  <a:pt x="3835020" y="1829581"/>
                </a:cubicBezTo>
              </a:path>
            </a:pathLst>
          </a:custGeom>
          <a:noFill/>
          <a:ln cap="flat" cmpd="sng" w="381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g2b65f18ccf1_0_469"/>
          <p:cNvSpPr/>
          <p:nvPr/>
        </p:nvSpPr>
        <p:spPr>
          <a:xfrm>
            <a:off x="3828298" y="4477975"/>
            <a:ext cx="1797992" cy="584469"/>
          </a:xfrm>
          <a:custGeom>
            <a:rect b="b" l="l" r="r" t="t"/>
            <a:pathLst>
              <a:path extrusionOk="0" h="1470363" w="2397323">
                <a:moveTo>
                  <a:pt x="104499" y="90448"/>
                </a:moveTo>
                <a:cubicBezTo>
                  <a:pt x="180699" y="276967"/>
                  <a:pt x="256899" y="463487"/>
                  <a:pt x="254625" y="595415"/>
                </a:cubicBezTo>
                <a:cubicBezTo>
                  <a:pt x="252351" y="727343"/>
                  <a:pt x="129521" y="775111"/>
                  <a:pt x="90852" y="882018"/>
                </a:cubicBezTo>
                <a:cubicBezTo>
                  <a:pt x="52183" y="988925"/>
                  <a:pt x="-43351" y="1139051"/>
                  <a:pt x="22613" y="1236860"/>
                </a:cubicBezTo>
                <a:cubicBezTo>
                  <a:pt x="88577" y="1334669"/>
                  <a:pt x="338786" y="1487069"/>
                  <a:pt x="486637" y="1468872"/>
                </a:cubicBezTo>
                <a:cubicBezTo>
                  <a:pt x="634488" y="1450675"/>
                  <a:pt x="861950" y="1252783"/>
                  <a:pt x="909717" y="1127678"/>
                </a:cubicBezTo>
                <a:cubicBezTo>
                  <a:pt x="957484" y="1002574"/>
                  <a:pt x="802810" y="854723"/>
                  <a:pt x="773240" y="718245"/>
                </a:cubicBezTo>
                <a:cubicBezTo>
                  <a:pt x="743670" y="581767"/>
                  <a:pt x="691353" y="408896"/>
                  <a:pt x="732296" y="308812"/>
                </a:cubicBezTo>
                <a:cubicBezTo>
                  <a:pt x="773239" y="208728"/>
                  <a:pt x="902893" y="104095"/>
                  <a:pt x="1018899" y="117743"/>
                </a:cubicBezTo>
                <a:cubicBezTo>
                  <a:pt x="1134905" y="131391"/>
                  <a:pt x="1378290" y="272418"/>
                  <a:pt x="1428332" y="390699"/>
                </a:cubicBezTo>
                <a:cubicBezTo>
                  <a:pt x="1478374" y="508980"/>
                  <a:pt x="1255460" y="693224"/>
                  <a:pt x="1319150" y="827427"/>
                </a:cubicBezTo>
                <a:cubicBezTo>
                  <a:pt x="1382840" y="961630"/>
                  <a:pt x="1696739" y="1198192"/>
                  <a:pt x="1810470" y="1195917"/>
                </a:cubicBezTo>
                <a:cubicBezTo>
                  <a:pt x="1924201" y="1193642"/>
                  <a:pt x="2012911" y="952531"/>
                  <a:pt x="2001538" y="813779"/>
                </a:cubicBezTo>
                <a:cubicBezTo>
                  <a:pt x="1990165" y="675027"/>
                  <a:pt x="1767252" y="493057"/>
                  <a:pt x="1742231" y="363403"/>
                </a:cubicBezTo>
                <a:cubicBezTo>
                  <a:pt x="1717210" y="233749"/>
                  <a:pt x="1742231" y="94997"/>
                  <a:pt x="1851413" y="35857"/>
                </a:cubicBezTo>
                <a:cubicBezTo>
                  <a:pt x="1960595" y="-23283"/>
                  <a:pt x="2397323" y="8561"/>
                  <a:pt x="2397323" y="8561"/>
                </a:cubicBezTo>
              </a:path>
            </a:pathLst>
          </a:custGeom>
          <a:noFill/>
          <a:ln cap="flat" cmpd="sng" w="47625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8" name="Google Shape;348;g2b65f18ccf1_0_4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30685" y="4079296"/>
            <a:ext cx="640733" cy="640733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g2b65f18ccf1_0_469"/>
          <p:cNvSpPr/>
          <p:nvPr/>
        </p:nvSpPr>
        <p:spPr>
          <a:xfrm>
            <a:off x="2197289" y="685748"/>
            <a:ext cx="1626038" cy="451456"/>
          </a:xfrm>
          <a:custGeom>
            <a:rect b="b" l="l" r="r" t="t"/>
            <a:pathLst>
              <a:path extrusionOk="0" h="573277" w="2212297">
                <a:moveTo>
                  <a:pt x="2212297" y="71"/>
                </a:moveTo>
                <a:cubicBezTo>
                  <a:pt x="2192963" y="88781"/>
                  <a:pt x="2173629" y="177492"/>
                  <a:pt x="2075820" y="218435"/>
                </a:cubicBezTo>
                <a:cubicBezTo>
                  <a:pt x="1978011" y="259378"/>
                  <a:pt x="1880202" y="282125"/>
                  <a:pt x="1625444" y="245731"/>
                </a:cubicBezTo>
                <a:cubicBezTo>
                  <a:pt x="1370686" y="209337"/>
                  <a:pt x="811128" y="-4478"/>
                  <a:pt x="547271" y="71"/>
                </a:cubicBezTo>
                <a:cubicBezTo>
                  <a:pt x="283414" y="4620"/>
                  <a:pt x="128739" y="177492"/>
                  <a:pt x="42303" y="273026"/>
                </a:cubicBezTo>
                <a:cubicBezTo>
                  <a:pt x="-44133" y="368560"/>
                  <a:pt x="28656" y="573277"/>
                  <a:pt x="28656" y="573277"/>
                </a:cubicBezTo>
              </a:path>
            </a:pathLst>
          </a:custGeom>
          <a:noFill/>
          <a:ln cap="flat" cmpd="sng" w="349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g2b65f18ccf1_0_469"/>
          <p:cNvSpPr txBox="1"/>
          <p:nvPr/>
        </p:nvSpPr>
        <p:spPr>
          <a:xfrm>
            <a:off x="6431192" y="4720028"/>
            <a:ext cx="13905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COLLISION!</a:t>
            </a:r>
            <a:endParaRPr sz="1100"/>
          </a:p>
        </p:txBody>
      </p:sp>
      <p:sp>
        <p:nvSpPr>
          <p:cNvPr id="351" name="Google Shape;351;g2b65f18ccf1_0_469"/>
          <p:cNvSpPr/>
          <p:nvPr/>
        </p:nvSpPr>
        <p:spPr>
          <a:xfrm>
            <a:off x="3693645" y="1258133"/>
            <a:ext cx="2574600" cy="622500"/>
          </a:xfrm>
          <a:prstGeom prst="ellipse">
            <a:avLst/>
          </a:prstGeom>
          <a:noFill/>
          <a:ln cap="flat" cmpd="sng" w="412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2" name="Google Shape;352;g2b65f18ccf1_0_469"/>
          <p:cNvCxnSpPr>
            <a:stCxn id="351" idx="4"/>
          </p:cNvCxnSpPr>
          <p:nvPr/>
        </p:nvCxnSpPr>
        <p:spPr>
          <a:xfrm>
            <a:off x="4980945" y="1880633"/>
            <a:ext cx="1170900" cy="349500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miter lim="800000"/>
            <a:headEnd len="med" w="med" type="stealth"/>
            <a:tailEnd len="sm" w="sm" type="none"/>
          </a:ln>
        </p:spPr>
      </p:cxnSp>
      <p:sp>
        <p:nvSpPr>
          <p:cNvPr id="353" name="Google Shape;353;g2b65f18ccf1_0_469"/>
          <p:cNvSpPr txBox="1"/>
          <p:nvPr/>
        </p:nvSpPr>
        <p:spPr>
          <a:xfrm>
            <a:off x="6269065" y="2089714"/>
            <a:ext cx="15525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All that we needed was that this is 1/n</a:t>
            </a:r>
            <a:endParaRPr sz="1100"/>
          </a:p>
        </p:txBody>
      </p:sp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