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304" r:id="rId26"/>
    <p:sldId id="305" r:id="rId27"/>
    <p:sldId id="306"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2" r:id="rId50"/>
    <p:sldId id="300" r:id="rId51"/>
    <p:sldId id="301" r:id="rId52"/>
  </p:sldIdLst>
  <p:sldSz cx="12192000" cy="6858000"/>
  <p:notesSz cx="6858000" cy="9144000"/>
  <p:embeddedFontLst>
    <p:embeddedFont>
      <p:font typeface="Courier" panose="02070309020205020404" pitchFamily="49" charset="0"/>
      <p:regular r:id="rId54"/>
      <p:bold r:id="rId55"/>
      <p:italic r:id="rId56"/>
      <p:boldItalic r:id="rId57"/>
    </p:embeddedFont>
    <p:embeddedFont>
      <p:font typeface="Short Stack" panose="02010500040000000007" pitchFamily="2" charset="77"/>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KgVW5pfhctEvgfxUZuL1s4IJe6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8"/>
    <p:restoredTop sz="75502"/>
  </p:normalViewPr>
  <p:slideViewPr>
    <p:cSldViewPr snapToGrid="0">
      <p:cViewPr varScale="1">
        <p:scale>
          <a:sx n="76" d="100"/>
          <a:sy n="76" d="100"/>
        </p:scale>
        <p:origin x="1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f5d5788007_0_9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1f5d5788007_0_9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Each entry either takes the upper-left-diagonal entry + 1, or the max of the entry entry to the left and the entry above.</a:t>
            </a:r>
            <a:endParaRPr dirty="0"/>
          </a:p>
        </p:txBody>
      </p:sp>
      <p:sp>
        <p:nvSpPr>
          <p:cNvPr id="397" name="Google Shape;3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subproblem we specified is “the LCS in X up to index </a:t>
            </a:r>
            <a:r>
              <a:rPr lang="en-US" dirty="0" err="1"/>
              <a:t>i</a:t>
            </a:r>
            <a:r>
              <a:rPr lang="en-US" dirty="0"/>
              <a:t> and Y up to index j”. Compare this with “the LCS in X the ends at index </a:t>
            </a:r>
            <a:r>
              <a:rPr lang="en-US" dirty="0" err="1"/>
              <a:t>i</a:t>
            </a:r>
            <a:r>
              <a:rPr lang="en-US" dirty="0"/>
              <a:t> and Y that ends at index j”. Because of this, we just need to return the bottom right entry. Beware of situations where we have to go through the memo before returning to find the optimal solution!</a:t>
            </a:r>
            <a:endParaRPr dirty="0"/>
          </a:p>
        </p:txBody>
      </p:sp>
      <p:sp>
        <p:nvSpPr>
          <p:cNvPr id="465" name="Google Shape;4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5d5788007_0_9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1f5d5788007_0_9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Collect the character whenever the current entry increased by 1 from its upper-left-diagonal entry, because that’s when we added a new character to the LCS</a:t>
            </a:r>
            <a:endParaRPr dirty="0"/>
          </a:p>
        </p:txBody>
      </p:sp>
      <p:sp>
        <p:nvSpPr>
          <p:cNvPr id="563" name="Google Shape;56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86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5" name="Google Shape;5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8765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is an example of us having to go through the memo to find the global optimal solution in the return statement. </a:t>
            </a:r>
          </a:p>
          <a:p>
            <a:pPr marL="0" lvl="0" indent="0" algn="l" rtl="0">
              <a:lnSpc>
                <a:spcPct val="100000"/>
              </a:lnSpc>
              <a:spcBef>
                <a:spcPts val="0"/>
              </a:spcBef>
              <a:spcAft>
                <a:spcPts val="0"/>
              </a:spcAft>
              <a:buSzPts val="1400"/>
              <a:buNone/>
            </a:pPr>
            <a:r>
              <a:rPr lang="en-US" dirty="0"/>
              <a:t>Why couldn’t we have made the subproblem “the maximum sum subarray </a:t>
            </a:r>
            <a:r>
              <a:rPr lang="en-US" b="1" dirty="0"/>
              <a:t>up to </a:t>
            </a:r>
            <a:r>
              <a:rPr lang="en-US" dirty="0"/>
              <a:t>A[</a:t>
            </a:r>
            <a:r>
              <a:rPr lang="en-US" dirty="0" err="1"/>
              <a:t>i</a:t>
            </a:r>
            <a:r>
              <a:rPr lang="en-US" dirty="0"/>
              <a:t>]”? Because the subarray needs to be contiguous, A[</a:t>
            </a:r>
            <a:r>
              <a:rPr lang="en-US" dirty="0" err="1"/>
              <a:t>i</a:t>
            </a:r>
            <a:r>
              <a:rPr lang="en-US" dirty="0"/>
              <a:t>] might not be connected to the MSS </a:t>
            </a:r>
            <a:r>
              <a:rPr lang="en-US" b="1" dirty="0"/>
              <a:t>up to</a:t>
            </a:r>
            <a:r>
              <a:rPr lang="en-US" dirty="0"/>
              <a:t> A[i-1], so this formulation would mess up our recurrence relation.</a:t>
            </a:r>
            <a:endParaRPr dirty="0"/>
          </a:p>
        </p:txBody>
      </p:sp>
      <p:sp>
        <p:nvSpPr>
          <p:cNvPr id="575" name="Google Shape;5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99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f5d5788007_0_4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1f5d5788007_0_4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f5d5788007_0_4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g1f5d5788007_0_4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f5d5788007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1f5d5788007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5d5788007_0_9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1f5d5788007_0_9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f5d5788007_0_4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g1f5d5788007_0_4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f5d5788007_0_4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1f5d5788007_0_4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f5d5788007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g1f5d5788007_0_4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f5d5788007_0_5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g1f5d5788007_0_5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f5d5788007_0_5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1f5d5788007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f5d5788007_0_5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3" name="Google Shape;683;g1f5d5788007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1f5d5788007_0_5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1f5d5788007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f5d5788007_0_5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 the job that costs a lot AND takes a short time first</a:t>
            </a:r>
            <a:endParaRPr dirty="0"/>
          </a:p>
        </p:txBody>
      </p:sp>
      <p:sp>
        <p:nvSpPr>
          <p:cNvPr id="714" name="Google Shape;714;g1f5d5788007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1f5d5788007_0_5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g1f5d5788007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f5d5788007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Suppose the the optimal solution is different from ours. </a:t>
            </a:r>
          </a:p>
          <a:p>
            <a:pPr marL="0" lvl="0" indent="0" algn="l" rtl="0">
              <a:lnSpc>
                <a:spcPct val="100000"/>
              </a:lnSpc>
              <a:spcBef>
                <a:spcPts val="0"/>
              </a:spcBef>
              <a:spcAft>
                <a:spcPts val="0"/>
              </a:spcAft>
              <a:buSzPts val="1400"/>
              <a:buNone/>
            </a:pPr>
            <a:r>
              <a:rPr lang="en-US" dirty="0"/>
              <a:t>We keep swapping tasks in the optimal solution until it agrees with ours (which ranks the jobs by cost / time ratio). Claims 1 and 2 show that every swap makes the solution no worse than the optimal. So in the end, our solution is no worse than the optimal.</a:t>
            </a:r>
            <a:endParaRPr dirty="0"/>
          </a:p>
        </p:txBody>
      </p:sp>
      <p:sp>
        <p:nvSpPr>
          <p:cNvPr id="734" name="Google Shape;734;g1f5d5788007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f5d5788007_0_6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61" name="Google Shape;761;g1f5d5788007_0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f5d5788007_0_6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g1f5d5788007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f5d5788007_0_6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g1f5d5788007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1f5d5788007_0_6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0" name="Google Shape;810;g1f5d5788007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f5d5788007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2" name="Google Shape;832;g1f5d5788007_0_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1f5d5788007_0_7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g1f5d5788007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f5d5788007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g1f5d5788007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f5d5788007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8" name="Google Shape;928;g1f5d5788007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f5d5788007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8" name="Google Shape;928;g1f5d5788007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4294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1f5d5788007_0_8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2" name="Google Shape;972;g1f5d5788007_0_8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9" name="Google Shape;97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1f5d5788007_0_83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1f5d5788007_0_83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g1f5d5788007_0_8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1f5d5788007_0_8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1f5d5788007_0_8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1f5d5788007_0_8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1f5d5788007_0_8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1f5d5788007_0_8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1f5d5788007_0_8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1f5d5788007_0_8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g1f5d5788007_0_8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1f5d5788007_0_84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g1f5d5788007_0_84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1f5d5788007_0_8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1f5d5788007_0_8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f5d5788007_0_8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g1f5d5788007_0_85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1f5d5788007_0_85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2" name="Google Shape;112;g1f5d5788007_0_8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1f5d5788007_0_8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f5d5788007_0_8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1f5d5788007_0_85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1f5d5788007_0_85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g1f5d5788007_0_85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g1f5d5788007_0_85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g1f5d5788007_0_85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1f5d5788007_0_8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1f5d5788007_0_8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f5d5788007_0_8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1f5d5788007_0_8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f5d5788007_0_8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g1f5d5788007_0_8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1f5d5788007_0_8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1f5d5788007_0_8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1f5d5788007_0_8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f5d5788007_0_8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1f5d5788007_0_87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f5d5788007_0_87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g1f5d5788007_0_87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g1f5d5788007_0_8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f5d5788007_0_8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f5d5788007_0_8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1f5d5788007_0_88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f5d5788007_0_883"/>
          <p:cNvSpPr>
            <a:spLocks noGrp="1"/>
          </p:cNvSpPr>
          <p:nvPr>
            <p:ph type="pic" idx="2"/>
          </p:nvPr>
        </p:nvSpPr>
        <p:spPr>
          <a:xfrm>
            <a:off x="5183188" y="987425"/>
            <a:ext cx="6172200" cy="4873500"/>
          </a:xfrm>
          <a:prstGeom prst="rect">
            <a:avLst/>
          </a:prstGeom>
          <a:noFill/>
          <a:ln>
            <a:noFill/>
          </a:ln>
        </p:spPr>
      </p:sp>
      <p:sp>
        <p:nvSpPr>
          <p:cNvPr id="143" name="Google Shape;143;g1f5d5788007_0_88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1f5d5788007_0_8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f5d5788007_0_8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1f5d5788007_0_8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1f5d5788007_0_8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f5d5788007_0_89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g1f5d5788007_0_8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1f5d5788007_0_8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1f5d5788007_0_8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1f5d5788007_0_89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f5d5788007_0_89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g1f5d5788007_0_8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1f5d5788007_0_8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f5d5788007_0_8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9"/>
          <p:cNvSpPr>
            <a:spLocks noGrp="1"/>
          </p:cNvSpPr>
          <p:nvPr>
            <p:ph type="pic" idx="2"/>
          </p:nvPr>
        </p:nvSpPr>
        <p:spPr>
          <a:xfrm>
            <a:off x="5183188" y="987425"/>
            <a:ext cx="6172200" cy="4873625"/>
          </a:xfrm>
          <a:prstGeom prst="rect">
            <a:avLst/>
          </a:prstGeom>
          <a:noFill/>
          <a:ln>
            <a:noFill/>
          </a:ln>
        </p:spPr>
      </p:sp>
      <p:sp>
        <p:nvSpPr>
          <p:cNvPr id="68" name="Google Shape;68;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1f5d5788007_0_8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1f5d5788007_0_8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1f5d5788007_0_8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1f5d5788007_0_8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1f5d5788007_0_8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f5d5788007_0_98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CS 161 – Section 7</a:t>
            </a:r>
            <a:endParaRPr/>
          </a:p>
        </p:txBody>
      </p:sp>
      <p:sp>
        <p:nvSpPr>
          <p:cNvPr id="164" name="Google Shape;164;g1f5d5788007_0_98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CA: [Name of CA]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Step 1: Optimal substructure</a:t>
            </a:r>
            <a:endParaRPr/>
          </a:p>
        </p:txBody>
      </p:sp>
      <p:sp>
        <p:nvSpPr>
          <p:cNvPr id="223" name="Google Shape;223;p10"/>
          <p:cNvSpPr/>
          <p:nvPr/>
        </p:nvSpPr>
        <p:spPr>
          <a:xfrm>
            <a:off x="3729404" y="246184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24" name="Google Shape;224;p10"/>
          <p:cNvSpPr/>
          <p:nvPr/>
        </p:nvSpPr>
        <p:spPr>
          <a:xfrm>
            <a:off x="4233496" y="246184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a:off x="4714142" y="246184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a:off x="5218234" y="246184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27" name="Google Shape;227;p10"/>
          <p:cNvSpPr/>
          <p:nvPr/>
        </p:nvSpPr>
        <p:spPr>
          <a:xfrm>
            <a:off x="5722326" y="246184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28" name="Google Shape;228;p10"/>
          <p:cNvSpPr/>
          <p:nvPr/>
        </p:nvSpPr>
        <p:spPr>
          <a:xfrm>
            <a:off x="3729404"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29" name="Google Shape;229;p10"/>
          <p:cNvSpPr/>
          <p:nvPr/>
        </p:nvSpPr>
        <p:spPr>
          <a:xfrm>
            <a:off x="4233496"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30" name="Google Shape;230;p10"/>
          <p:cNvSpPr/>
          <p:nvPr/>
        </p:nvSpPr>
        <p:spPr>
          <a:xfrm>
            <a:off x="4714142"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31" name="Google Shape;231;p10"/>
          <p:cNvSpPr/>
          <p:nvPr/>
        </p:nvSpPr>
        <p:spPr>
          <a:xfrm>
            <a:off x="5218234"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32" name="Google Shape;232;p10"/>
          <p:cNvSpPr/>
          <p:nvPr/>
        </p:nvSpPr>
        <p:spPr>
          <a:xfrm>
            <a:off x="5722326"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33" name="Google Shape;233;p10"/>
          <p:cNvSpPr/>
          <p:nvPr/>
        </p:nvSpPr>
        <p:spPr>
          <a:xfrm>
            <a:off x="6226418"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a:off x="6730510" y="3490911"/>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35" name="Google Shape;235;p10"/>
          <p:cNvSpPr txBox="1"/>
          <p:nvPr/>
        </p:nvSpPr>
        <p:spPr>
          <a:xfrm>
            <a:off x="2908056" y="3539556"/>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endParaRPr sz="1400" b="0" i="0" u="none" strike="noStrike" cap="none">
              <a:solidFill>
                <a:srgbClr val="000000"/>
              </a:solidFill>
              <a:latin typeface="Arial"/>
              <a:ea typeface="Arial"/>
              <a:cs typeface="Arial"/>
              <a:sym typeface="Arial"/>
            </a:endParaRPr>
          </a:p>
        </p:txBody>
      </p:sp>
      <p:sp>
        <p:nvSpPr>
          <p:cNvPr id="236" name="Google Shape;236;p10"/>
          <p:cNvSpPr txBox="1"/>
          <p:nvPr/>
        </p:nvSpPr>
        <p:spPr>
          <a:xfrm>
            <a:off x="2908056" y="257167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237" name="Google Shape;237;p10"/>
          <p:cNvSpPr txBox="1"/>
          <p:nvPr/>
        </p:nvSpPr>
        <p:spPr>
          <a:xfrm>
            <a:off x="2152651" y="1751652"/>
            <a:ext cx="28604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Prefixes:</a:t>
            </a:r>
            <a:endParaRPr sz="1400" b="0" i="0" u="none" strike="noStrike" cap="none">
              <a:solidFill>
                <a:srgbClr val="000000"/>
              </a:solidFill>
              <a:latin typeface="Arial"/>
              <a:ea typeface="Arial"/>
              <a:cs typeface="Arial"/>
              <a:sym typeface="Arial"/>
            </a:endParaRPr>
          </a:p>
        </p:txBody>
      </p:sp>
      <p:sp>
        <p:nvSpPr>
          <p:cNvPr id="238" name="Google Shape;238;p10"/>
          <p:cNvSpPr/>
          <p:nvPr/>
        </p:nvSpPr>
        <p:spPr>
          <a:xfrm rot="5400000">
            <a:off x="4494698" y="3426437"/>
            <a:ext cx="450610" cy="2004645"/>
          </a:xfrm>
          <a:prstGeom prst="rightBrace">
            <a:avLst>
              <a:gd name="adj1" fmla="val 8333"/>
              <a:gd name="adj2" fmla="val 50000"/>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10"/>
          <p:cNvSpPr txBox="1"/>
          <p:nvPr/>
        </p:nvSpPr>
        <p:spPr>
          <a:xfrm>
            <a:off x="4122126" y="4733560"/>
            <a:ext cx="436684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Calibri"/>
                <a:ea typeface="Calibri"/>
                <a:cs typeface="Calibri"/>
                <a:sym typeface="Calibri"/>
              </a:rPr>
              <a:t>Notation</a:t>
            </a:r>
            <a:r>
              <a:rPr lang="en-US" sz="2000" b="0" i="0" u="none" strike="noStrike" cap="none">
                <a:solidFill>
                  <a:schemeClr val="accent1"/>
                </a:solidFill>
                <a:latin typeface="Calibri"/>
                <a:ea typeface="Calibri"/>
                <a:cs typeface="Calibri"/>
                <a:sym typeface="Calibri"/>
              </a:rPr>
              <a:t>: denote this prefix</a:t>
            </a:r>
            <a:r>
              <a:rPr lang="en-US" sz="2000" b="1" i="0" u="none" strike="noStrike" cap="none">
                <a:solidFill>
                  <a:schemeClr val="accent4"/>
                </a:solidFill>
                <a:latin typeface="Calibri"/>
                <a:ea typeface="Calibri"/>
                <a:cs typeface="Calibri"/>
                <a:sym typeface="Calibri"/>
              </a:rPr>
              <a:t> ACGC </a:t>
            </a:r>
            <a:r>
              <a:rPr lang="en-US" sz="2000" b="0" i="0" u="none" strike="noStrike" cap="none">
                <a:solidFill>
                  <a:schemeClr val="accent1"/>
                </a:solidFill>
                <a:latin typeface="Calibri"/>
                <a:ea typeface="Calibri"/>
                <a:cs typeface="Calibri"/>
                <a:sym typeface="Calibri"/>
              </a:rPr>
              <a:t>by Y</a:t>
            </a:r>
            <a:r>
              <a:rPr lang="en-US" sz="2000" b="0" i="0" u="none" strike="noStrike" cap="none" baseline="-25000">
                <a:solidFill>
                  <a:schemeClr val="accent1"/>
                </a:solidFill>
                <a:latin typeface="Calibri"/>
                <a:ea typeface="Calibri"/>
                <a:cs typeface="Calibri"/>
                <a:sym typeface="Calibri"/>
              </a:rPr>
              <a:t>4</a:t>
            </a:r>
            <a:endParaRPr sz="2000" b="0" i="0" u="none" strike="noStrike" cap="none">
              <a:solidFill>
                <a:schemeClr val="accent1"/>
              </a:solidFill>
              <a:latin typeface="Calibri"/>
              <a:ea typeface="Calibri"/>
              <a:cs typeface="Calibri"/>
              <a:sym typeface="Calibri"/>
            </a:endParaRPr>
          </a:p>
        </p:txBody>
      </p:sp>
      <p:sp>
        <p:nvSpPr>
          <p:cNvPr id="240" name="Google Shape;240;p10"/>
          <p:cNvSpPr txBox="1"/>
          <p:nvPr/>
        </p:nvSpPr>
        <p:spPr>
          <a:xfrm>
            <a:off x="2152650" y="5508681"/>
            <a:ext cx="8620858" cy="12002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Our sub-problems will be finding LCS’s of prefixes to X and Y.</a:t>
            </a: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latin typeface="Calibri"/>
                <a:cs typeface="Calibri"/>
                <a:sym typeface="Calibri"/>
              </a:rPr>
              <a:t>In other words, the LCS in X[:</a:t>
            </a:r>
            <a:r>
              <a:rPr lang="en-US" sz="2400" dirty="0" err="1">
                <a:solidFill>
                  <a:schemeClr val="dk1"/>
                </a:solidFill>
                <a:latin typeface="Calibri"/>
                <a:cs typeface="Calibri"/>
                <a:sym typeface="Calibri"/>
              </a:rPr>
              <a:t>i</a:t>
            </a:r>
            <a:r>
              <a:rPr lang="en-US" sz="2400" dirty="0">
                <a:solidFill>
                  <a:schemeClr val="dk1"/>
                </a:solidFill>
                <a:latin typeface="Calibri"/>
                <a:cs typeface="Calibri"/>
                <a:sym typeface="Calibri"/>
              </a:rPr>
              <a:t>] and Y[:j]</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Let </a:t>
            </a:r>
            <a:r>
              <a:rPr lang="en-US" sz="2400" b="0" i="0" u="none" strike="noStrike" cap="none" dirty="0">
                <a:solidFill>
                  <a:schemeClr val="accent1"/>
                </a:solidFill>
                <a:latin typeface="Calibri"/>
                <a:ea typeface="Calibri"/>
                <a:cs typeface="Calibri"/>
                <a:sym typeface="Calibri"/>
              </a:rPr>
              <a:t>C[</a:t>
            </a:r>
            <a:r>
              <a:rPr lang="en-US" sz="2400" b="0" i="0" u="none" strike="noStrike" cap="none" dirty="0" err="1">
                <a:solidFill>
                  <a:schemeClr val="accent1"/>
                </a:solidFill>
                <a:latin typeface="Calibri"/>
                <a:ea typeface="Calibri"/>
                <a:cs typeface="Calibri"/>
                <a:sym typeface="Calibri"/>
              </a:rPr>
              <a:t>i,j</a:t>
            </a:r>
            <a:r>
              <a:rPr lang="en-US" sz="2400" b="0" i="0" u="none" strike="noStrike" cap="none" dirty="0">
                <a:solidFill>
                  <a:schemeClr val="accent1"/>
                </a:solidFill>
                <a:latin typeface="Calibri"/>
                <a:ea typeface="Calibri"/>
                <a:cs typeface="Calibri"/>
                <a:sym typeface="Calibri"/>
              </a:rPr>
              <a:t>] = </a:t>
            </a:r>
            <a:r>
              <a:rPr lang="en-US" sz="2400" b="0" i="0" u="none" strike="noStrike" cap="none" dirty="0" err="1">
                <a:solidFill>
                  <a:schemeClr val="accent1"/>
                </a:solidFill>
                <a:latin typeface="Calibri"/>
                <a:ea typeface="Calibri"/>
                <a:cs typeface="Calibri"/>
                <a:sym typeface="Calibri"/>
              </a:rPr>
              <a:t>length_of_LCS</a:t>
            </a:r>
            <a:r>
              <a:rPr lang="en-US" sz="2400" b="0" i="0" u="none" strike="noStrike" cap="none" dirty="0">
                <a:solidFill>
                  <a:schemeClr val="accent1"/>
                </a:solidFill>
                <a:latin typeface="Calibri"/>
                <a:ea typeface="Calibri"/>
                <a:cs typeface="Calibri"/>
                <a:sym typeface="Calibri"/>
              </a:rPr>
              <a:t>( X</a:t>
            </a:r>
            <a:r>
              <a:rPr lang="en-US" sz="2400" b="0" i="0" u="none" strike="noStrike" cap="none" baseline="-25000" dirty="0">
                <a:solidFill>
                  <a:schemeClr val="accent1"/>
                </a:solidFill>
                <a:latin typeface="Calibri"/>
                <a:ea typeface="Calibri"/>
                <a:cs typeface="Calibri"/>
                <a:sym typeface="Calibri"/>
              </a:rPr>
              <a:t>i</a:t>
            </a:r>
            <a:r>
              <a:rPr lang="en-US" sz="2400" b="0" i="0" u="none" strike="noStrike" cap="none" dirty="0">
                <a:solidFill>
                  <a:schemeClr val="accent1"/>
                </a:solidFill>
                <a:latin typeface="Calibri"/>
                <a:ea typeface="Calibri"/>
                <a:cs typeface="Calibri"/>
                <a:sym typeface="Calibri"/>
              </a:rPr>
              <a:t>, </a:t>
            </a:r>
            <a:r>
              <a:rPr lang="en-US" sz="2400" b="0" i="0" u="none" strike="noStrike" cap="none" dirty="0" err="1">
                <a:solidFill>
                  <a:schemeClr val="accent1"/>
                </a:solidFill>
                <a:latin typeface="Calibri"/>
                <a:ea typeface="Calibri"/>
                <a:cs typeface="Calibri"/>
                <a:sym typeface="Calibri"/>
              </a:rPr>
              <a:t>Y</a:t>
            </a:r>
            <a:r>
              <a:rPr lang="en-US" sz="2400" b="0" i="0" u="none" strike="noStrike" cap="none" baseline="-25000" dirty="0" err="1">
                <a:solidFill>
                  <a:schemeClr val="accent1"/>
                </a:solidFill>
                <a:latin typeface="Calibri"/>
                <a:ea typeface="Calibri"/>
                <a:cs typeface="Calibri"/>
                <a:sym typeface="Calibri"/>
              </a:rPr>
              <a:t>j</a:t>
            </a:r>
            <a:r>
              <a:rPr lang="en-US" sz="2400" b="0" i="0" u="none" strike="noStrike" cap="none" dirty="0">
                <a:solidFill>
                  <a:schemeClr val="accen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Recipe </a:t>
            </a:r>
            <a:r>
              <a:rPr lang="en-US" sz="2800">
                <a:solidFill>
                  <a:schemeClr val="accent3"/>
                </a:solidFill>
              </a:rPr>
              <a:t>for applying Dynamic Programming</a:t>
            </a:r>
            <a:endParaRPr/>
          </a:p>
        </p:txBody>
      </p:sp>
      <p:sp>
        <p:nvSpPr>
          <p:cNvPr id="246" name="Google Shape;246;p11"/>
          <p:cNvSpPr txBox="1">
            <a:spLocks noGrp="1"/>
          </p:cNvSpPr>
          <p:nvPr>
            <p:ph type="body" idx="1"/>
          </p:nvPr>
        </p:nvSpPr>
        <p:spPr>
          <a:xfrm>
            <a:off x="2152650" y="1690689"/>
            <a:ext cx="7886700" cy="51673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b="1">
                <a:solidFill>
                  <a:schemeClr val="accent4"/>
                </a:solidFill>
              </a:rPr>
              <a:t>Step 1: </a:t>
            </a:r>
            <a:r>
              <a:rPr lang="en-US"/>
              <a:t>Identify </a:t>
            </a:r>
            <a:r>
              <a:rPr lang="en-US">
                <a:solidFill>
                  <a:schemeClr val="accent1"/>
                </a:solidFill>
              </a:rPr>
              <a:t>optimal substructure.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2: </a:t>
            </a:r>
            <a:r>
              <a:rPr lang="en-US"/>
              <a:t>Find a </a:t>
            </a:r>
            <a:r>
              <a:rPr lang="en-US">
                <a:solidFill>
                  <a:schemeClr val="accent6"/>
                </a:solidFill>
              </a:rPr>
              <a:t>recursive formulation </a:t>
            </a:r>
            <a:r>
              <a:rPr lang="en-US"/>
              <a:t>for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3: </a:t>
            </a:r>
            <a:r>
              <a:rPr lang="en-US">
                <a:solidFill>
                  <a:schemeClr val="accent5"/>
                </a:solidFill>
              </a:rPr>
              <a:t>Use dynamic programming </a:t>
            </a:r>
            <a:r>
              <a:rPr lang="en-US"/>
              <a:t>to find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4: </a:t>
            </a:r>
            <a:r>
              <a:rPr lang="en-US"/>
              <a:t>If needed, keep track of some additional info so that the algorithm from Step 3 can </a:t>
            </a:r>
            <a:r>
              <a:rPr lang="en-US">
                <a:solidFill>
                  <a:srgbClr val="B400AB"/>
                </a:solidFill>
              </a:rPr>
              <a:t>find the actual LCS.</a:t>
            </a:r>
            <a:endParaRPr/>
          </a:p>
        </p:txBody>
      </p:sp>
      <p:sp>
        <p:nvSpPr>
          <p:cNvPr id="247" name="Google Shape;247;p11"/>
          <p:cNvSpPr/>
          <p:nvPr/>
        </p:nvSpPr>
        <p:spPr>
          <a:xfrm rot="-2593072">
            <a:off x="9482505" y="1620351"/>
            <a:ext cx="902677" cy="454634"/>
          </a:xfrm>
          <a:prstGeom prst="leftArrow">
            <a:avLst>
              <a:gd name="adj1" fmla="val 50000"/>
              <a:gd name="adj2" fmla="val 50000"/>
            </a:avLst>
          </a:prstGeom>
          <a:solidFill>
            <a:schemeClr val="accent6"/>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Goal</a:t>
            </a:r>
            <a:endParaRPr/>
          </a:p>
        </p:txBody>
      </p:sp>
      <p:sp>
        <p:nvSpPr>
          <p:cNvPr id="253" name="Google Shape;253;p12"/>
          <p:cNvSpPr txBox="1">
            <a:spLocks noGrp="1"/>
          </p:cNvSpPr>
          <p:nvPr>
            <p:ph type="body" idx="1"/>
          </p:nvPr>
        </p:nvSpPr>
        <p:spPr>
          <a:xfrm>
            <a:off x="1331089" y="1690689"/>
            <a:ext cx="961856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Write C[</a:t>
            </a:r>
            <a:r>
              <a:rPr lang="en-US" dirty="0" err="1"/>
              <a:t>i,j</a:t>
            </a:r>
            <a:r>
              <a:rPr lang="en-US" dirty="0"/>
              <a:t>] in terms of the solutions to smaller sub-problems</a:t>
            </a:r>
            <a:endParaRPr dirty="0"/>
          </a:p>
        </p:txBody>
      </p:sp>
      <p:sp>
        <p:nvSpPr>
          <p:cNvPr id="254" name="Google Shape;254;p12"/>
          <p:cNvSpPr/>
          <p:nvPr/>
        </p:nvSpPr>
        <p:spPr>
          <a:xfrm>
            <a:off x="3810000" y="5723291"/>
            <a:ext cx="4572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C[i,j] = length_of_LCS( X</a:t>
            </a:r>
            <a:r>
              <a:rPr lang="en-US" sz="2800" b="0" i="0" u="none" strike="noStrike" cap="none" baseline="-25000">
                <a:solidFill>
                  <a:schemeClr val="accent1"/>
                </a:solidFill>
                <a:latin typeface="Calibri"/>
                <a:ea typeface="Calibri"/>
                <a:cs typeface="Calibri"/>
                <a:sym typeface="Calibri"/>
              </a:rPr>
              <a:t>i</a:t>
            </a:r>
            <a:r>
              <a:rPr lang="en-US" sz="2800" b="0" i="0" u="none" strike="noStrike" cap="none">
                <a:solidFill>
                  <a:schemeClr val="accent1"/>
                </a:solidFill>
                <a:latin typeface="Calibri"/>
                <a:ea typeface="Calibri"/>
                <a:cs typeface="Calibri"/>
                <a:sym typeface="Calibri"/>
              </a:rPr>
              <a:t>, Y</a:t>
            </a:r>
            <a:r>
              <a:rPr lang="en-US" sz="2800" b="0" i="0" u="none" strike="noStrike" cap="none" baseline="-25000">
                <a:solidFill>
                  <a:schemeClr val="accent1"/>
                </a:solidFill>
                <a:latin typeface="Calibri"/>
                <a:ea typeface="Calibri"/>
                <a:cs typeface="Calibri"/>
                <a:sym typeface="Calibri"/>
              </a:rPr>
              <a:t>j</a:t>
            </a:r>
            <a:r>
              <a:rPr lang="en-US" sz="2800" b="0" i="0" u="none" strike="noStrike" cap="none">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5" name="Google Shape;255;p12"/>
          <p:cNvSpPr/>
          <p:nvPr/>
        </p:nvSpPr>
        <p:spPr>
          <a:xfrm>
            <a:off x="4576729" y="312615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56" name="Google Shape;256;p12"/>
          <p:cNvSpPr/>
          <p:nvPr/>
        </p:nvSpPr>
        <p:spPr>
          <a:xfrm>
            <a:off x="5080821" y="312615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5561467" y="312615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58" name="Google Shape;258;p12"/>
          <p:cNvSpPr/>
          <p:nvPr/>
        </p:nvSpPr>
        <p:spPr>
          <a:xfrm>
            <a:off x="6065559" y="312615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59" name="Google Shape;259;p12"/>
          <p:cNvSpPr/>
          <p:nvPr/>
        </p:nvSpPr>
        <p:spPr>
          <a:xfrm>
            <a:off x="6569651" y="312615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0" name="Google Shape;260;p12"/>
          <p:cNvSpPr/>
          <p:nvPr/>
        </p:nvSpPr>
        <p:spPr>
          <a:xfrm>
            <a:off x="4567935"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1" name="Google Shape;261;p12"/>
          <p:cNvSpPr/>
          <p:nvPr/>
        </p:nvSpPr>
        <p:spPr>
          <a:xfrm>
            <a:off x="5072027"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62" name="Google Shape;262;p12"/>
          <p:cNvSpPr/>
          <p:nvPr/>
        </p:nvSpPr>
        <p:spPr>
          <a:xfrm>
            <a:off x="5552673"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63" name="Google Shape;263;p12"/>
          <p:cNvSpPr/>
          <p:nvPr/>
        </p:nvSpPr>
        <p:spPr>
          <a:xfrm>
            <a:off x="6056765"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64" name="Google Shape;264;p12"/>
          <p:cNvSpPr/>
          <p:nvPr/>
        </p:nvSpPr>
        <p:spPr>
          <a:xfrm>
            <a:off x="6560857"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65" name="Google Shape;265;p12"/>
          <p:cNvSpPr/>
          <p:nvPr/>
        </p:nvSpPr>
        <p:spPr>
          <a:xfrm>
            <a:off x="7064949"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66" name="Google Shape;266;p12"/>
          <p:cNvSpPr/>
          <p:nvPr/>
        </p:nvSpPr>
        <p:spPr>
          <a:xfrm>
            <a:off x="7569041" y="453120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67" name="Google Shape;267;p12"/>
          <p:cNvSpPr txBox="1"/>
          <p:nvPr/>
        </p:nvSpPr>
        <p:spPr>
          <a:xfrm>
            <a:off x="3746587" y="4579851"/>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268" name="Google Shape;268;p12"/>
          <p:cNvSpPr txBox="1"/>
          <p:nvPr/>
        </p:nvSpPr>
        <p:spPr>
          <a:xfrm>
            <a:off x="3755381" y="323598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sp>
        <p:nvSpPr>
          <p:cNvPr id="269" name="Google Shape;269;p12"/>
          <p:cNvSpPr/>
          <p:nvPr/>
        </p:nvSpPr>
        <p:spPr>
          <a:xfrm rot="5400000" flipH="1">
            <a:off x="5628527" y="1634156"/>
            <a:ext cx="384625" cy="2505807"/>
          </a:xfrm>
          <a:prstGeom prst="rightBrace">
            <a:avLst>
              <a:gd name="adj1" fmla="val 8333"/>
              <a:gd name="adj2" fmla="val 48588"/>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270" name="Google Shape;270;p12"/>
          <p:cNvSpPr txBox="1"/>
          <p:nvPr/>
        </p:nvSpPr>
        <p:spPr>
          <a:xfrm>
            <a:off x="5713867" y="2315116"/>
            <a:ext cx="5040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i</a:t>
            </a:r>
            <a:endParaRPr sz="1800" b="1" i="0" u="none" strike="noStrike" cap="none">
              <a:solidFill>
                <a:srgbClr val="7030A0"/>
              </a:solidFill>
              <a:latin typeface="Calibri"/>
              <a:ea typeface="Calibri"/>
              <a:cs typeface="Calibri"/>
              <a:sym typeface="Calibri"/>
            </a:endParaRPr>
          </a:p>
        </p:txBody>
      </p:sp>
      <p:sp>
        <p:nvSpPr>
          <p:cNvPr id="271" name="Google Shape;271;p12"/>
          <p:cNvSpPr/>
          <p:nvPr/>
        </p:nvSpPr>
        <p:spPr>
          <a:xfrm rot="5400000" flipH="1">
            <a:off x="6154597" y="2521503"/>
            <a:ext cx="384625" cy="3478826"/>
          </a:xfrm>
          <a:prstGeom prst="rightBrace">
            <a:avLst>
              <a:gd name="adj1" fmla="val 8333"/>
              <a:gd name="adj2" fmla="val 18259"/>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272" name="Google Shape;272;p12"/>
          <p:cNvSpPr txBox="1"/>
          <p:nvPr/>
        </p:nvSpPr>
        <p:spPr>
          <a:xfrm>
            <a:off x="7318458" y="3686227"/>
            <a:ext cx="6998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j</a:t>
            </a:r>
            <a:endParaRPr sz="1400" b="0" i="0" u="none" strike="noStrike" cap="none">
              <a:solidFill>
                <a:srgbClr val="000000"/>
              </a:solidFill>
              <a:latin typeface="Arial"/>
              <a:ea typeface="Arial"/>
              <a:cs typeface="Arial"/>
              <a:sym typeface="Arial"/>
            </a:endParaRPr>
          </a:p>
        </p:txBody>
      </p:sp>
      <p:sp>
        <p:nvSpPr>
          <p:cNvPr id="273" name="Google Shape;2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title"/>
          </p:nvPr>
        </p:nvSpPr>
        <p:spPr>
          <a:xfrm>
            <a:off x="2152650" y="365127"/>
            <a:ext cx="7886700" cy="7769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Two cases</a:t>
            </a:r>
            <a:endParaRPr/>
          </a:p>
        </p:txBody>
      </p:sp>
      <p:sp>
        <p:nvSpPr>
          <p:cNvPr id="279" name="Google Shape;279;p13"/>
          <p:cNvSpPr/>
          <p:nvPr/>
        </p:nvSpPr>
        <p:spPr>
          <a:xfrm>
            <a:off x="3916972"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80" name="Google Shape;280;p13"/>
          <p:cNvSpPr/>
          <p:nvPr/>
        </p:nvSpPr>
        <p:spPr>
          <a:xfrm>
            <a:off x="4421064"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81" name="Google Shape;281;p13"/>
          <p:cNvSpPr/>
          <p:nvPr/>
        </p:nvSpPr>
        <p:spPr>
          <a:xfrm>
            <a:off x="4901710"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82" name="Google Shape;282;p13"/>
          <p:cNvSpPr/>
          <p:nvPr/>
        </p:nvSpPr>
        <p:spPr>
          <a:xfrm>
            <a:off x="5405802"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83" name="Google Shape;283;p13"/>
          <p:cNvSpPr/>
          <p:nvPr/>
        </p:nvSpPr>
        <p:spPr>
          <a:xfrm>
            <a:off x="5909894" y="2230576"/>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84" name="Google Shape;284;p13"/>
          <p:cNvSpPr/>
          <p:nvPr/>
        </p:nvSpPr>
        <p:spPr>
          <a:xfrm>
            <a:off x="390817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85" name="Google Shape;285;p13"/>
          <p:cNvSpPr/>
          <p:nvPr/>
        </p:nvSpPr>
        <p:spPr>
          <a:xfrm>
            <a:off x="441227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86" name="Google Shape;286;p13"/>
          <p:cNvSpPr/>
          <p:nvPr/>
        </p:nvSpPr>
        <p:spPr>
          <a:xfrm>
            <a:off x="4892916"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287" name="Google Shape;287;p13"/>
          <p:cNvSpPr/>
          <p:nvPr/>
        </p:nvSpPr>
        <p:spPr>
          <a:xfrm>
            <a:off x="539700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288" name="Google Shape;288;p13"/>
          <p:cNvSpPr/>
          <p:nvPr/>
        </p:nvSpPr>
        <p:spPr>
          <a:xfrm>
            <a:off x="590110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89" name="Google Shape;289;p13"/>
          <p:cNvSpPr/>
          <p:nvPr/>
        </p:nvSpPr>
        <p:spPr>
          <a:xfrm>
            <a:off x="6405192"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290" name="Google Shape;290;p13"/>
          <p:cNvSpPr/>
          <p:nvPr/>
        </p:nvSpPr>
        <p:spPr>
          <a:xfrm>
            <a:off x="6909284" y="3635626"/>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291" name="Google Shape;291;p13"/>
          <p:cNvSpPr txBox="1"/>
          <p:nvPr/>
        </p:nvSpPr>
        <p:spPr>
          <a:xfrm>
            <a:off x="3086830" y="3684271"/>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292" name="Google Shape;292;p13"/>
          <p:cNvSpPr txBox="1"/>
          <p:nvPr/>
        </p:nvSpPr>
        <p:spPr>
          <a:xfrm>
            <a:off x="3095624" y="234040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sp>
        <p:nvSpPr>
          <p:cNvPr id="293" name="Google Shape;293;p13"/>
          <p:cNvSpPr txBox="1"/>
          <p:nvPr/>
        </p:nvSpPr>
        <p:spPr>
          <a:xfrm>
            <a:off x="5946527" y="83526"/>
            <a:ext cx="4654062"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Our sub-problems will be finding LCS’s of prefixes to X and 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Let </a:t>
            </a:r>
            <a:r>
              <a:rPr lang="en-US" sz="2400" b="0" i="0" u="none" strike="noStrike" cap="none">
                <a:solidFill>
                  <a:schemeClr val="accent1"/>
                </a:solidFill>
                <a:latin typeface="Calibri"/>
                <a:ea typeface="Calibri"/>
                <a:cs typeface="Calibri"/>
                <a:sym typeface="Calibri"/>
              </a:rPr>
              <a:t>C[i,j] = length_of_LCS( 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 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4" name="Google Shape;294;p13"/>
          <p:cNvSpPr txBox="1"/>
          <p:nvPr/>
        </p:nvSpPr>
        <p:spPr>
          <a:xfrm>
            <a:off x="2234709" y="1022244"/>
            <a:ext cx="47009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Case 1: X[i] = Y[j]</a:t>
            </a:r>
            <a:endParaRPr sz="1400" b="0" i="0" u="none" strike="noStrike" cap="none">
              <a:solidFill>
                <a:srgbClr val="000000"/>
              </a:solidFill>
              <a:latin typeface="Arial"/>
              <a:ea typeface="Arial"/>
              <a:cs typeface="Arial"/>
              <a:sym typeface="Arial"/>
            </a:endParaRPr>
          </a:p>
        </p:txBody>
      </p:sp>
      <p:sp>
        <p:nvSpPr>
          <p:cNvPr id="295" name="Google Shape;295;p13"/>
          <p:cNvSpPr/>
          <p:nvPr/>
        </p:nvSpPr>
        <p:spPr>
          <a:xfrm rot="5400000" flipH="1">
            <a:off x="4968770" y="738576"/>
            <a:ext cx="384625" cy="2505807"/>
          </a:xfrm>
          <a:prstGeom prst="rightBrace">
            <a:avLst>
              <a:gd name="adj1" fmla="val 8333"/>
              <a:gd name="adj2" fmla="val 48588"/>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296" name="Google Shape;296;p13"/>
          <p:cNvSpPr txBox="1"/>
          <p:nvPr/>
        </p:nvSpPr>
        <p:spPr>
          <a:xfrm>
            <a:off x="5054110" y="1419536"/>
            <a:ext cx="5040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i</a:t>
            </a:r>
            <a:endParaRPr sz="1800" b="1" i="0" u="none" strike="noStrike" cap="none">
              <a:solidFill>
                <a:srgbClr val="7030A0"/>
              </a:solidFill>
              <a:latin typeface="Calibri"/>
              <a:ea typeface="Calibri"/>
              <a:cs typeface="Calibri"/>
              <a:sym typeface="Calibri"/>
            </a:endParaRPr>
          </a:p>
        </p:txBody>
      </p:sp>
      <p:sp>
        <p:nvSpPr>
          <p:cNvPr id="297" name="Google Shape;297;p13"/>
          <p:cNvSpPr/>
          <p:nvPr/>
        </p:nvSpPr>
        <p:spPr>
          <a:xfrm rot="5400000" flipH="1">
            <a:off x="5494840" y="1625923"/>
            <a:ext cx="384625" cy="3478826"/>
          </a:xfrm>
          <a:prstGeom prst="rightBrace">
            <a:avLst>
              <a:gd name="adj1" fmla="val 8333"/>
              <a:gd name="adj2" fmla="val 18259"/>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298" name="Google Shape;298;p13"/>
          <p:cNvSpPr txBox="1"/>
          <p:nvPr/>
        </p:nvSpPr>
        <p:spPr>
          <a:xfrm>
            <a:off x="6658701" y="2790647"/>
            <a:ext cx="6998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j</a:t>
            </a:r>
            <a:endParaRPr sz="1400" b="0" i="0" u="none" strike="noStrike" cap="none">
              <a:solidFill>
                <a:srgbClr val="000000"/>
              </a:solidFill>
              <a:latin typeface="Arial"/>
              <a:ea typeface="Arial"/>
              <a:cs typeface="Arial"/>
              <a:sym typeface="Arial"/>
            </a:endParaRPr>
          </a:p>
        </p:txBody>
      </p:sp>
      <p:sp>
        <p:nvSpPr>
          <p:cNvPr id="299" name="Google Shape;299;p13"/>
          <p:cNvSpPr txBox="1"/>
          <p:nvPr/>
        </p:nvSpPr>
        <p:spPr>
          <a:xfrm>
            <a:off x="7819292" y="1532230"/>
            <a:ext cx="124264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libri"/>
                <a:ea typeface="Calibri"/>
                <a:cs typeface="Calibri"/>
                <a:sym typeface="Calibri"/>
              </a:rPr>
              <a:t>These are the same</a:t>
            </a:r>
            <a:endParaRPr sz="1400" b="0" i="0" u="none" strike="noStrike" cap="none">
              <a:solidFill>
                <a:srgbClr val="000000"/>
              </a:solidFill>
              <a:latin typeface="Arial"/>
              <a:ea typeface="Arial"/>
              <a:cs typeface="Arial"/>
              <a:sym typeface="Arial"/>
            </a:endParaRPr>
          </a:p>
        </p:txBody>
      </p:sp>
      <p:cxnSp>
        <p:nvCxnSpPr>
          <p:cNvPr id="300" name="Google Shape;300;p13"/>
          <p:cNvCxnSpPr>
            <a:stCxn id="299" idx="2"/>
            <a:endCxn id="290" idx="3"/>
          </p:cNvCxnSpPr>
          <p:nvPr/>
        </p:nvCxnSpPr>
        <p:spPr>
          <a:xfrm flipH="1">
            <a:off x="7413415" y="2178561"/>
            <a:ext cx="1027200" cy="1773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1" name="Google Shape;301;p13"/>
          <p:cNvCxnSpPr>
            <a:stCxn id="299" idx="1"/>
            <a:endCxn id="283" idx="3"/>
          </p:cNvCxnSpPr>
          <p:nvPr/>
        </p:nvCxnSpPr>
        <p:spPr>
          <a:xfrm flipH="1">
            <a:off x="6414092" y="1855396"/>
            <a:ext cx="1405200" cy="691800"/>
          </a:xfrm>
          <a:prstGeom prst="straightConnector1">
            <a:avLst/>
          </a:prstGeom>
          <a:noFill/>
          <a:ln w="9525" cap="flat" cmpd="sng">
            <a:solidFill>
              <a:schemeClr val="accent1"/>
            </a:solidFill>
            <a:prstDash val="solid"/>
            <a:miter lim="800000"/>
            <a:headEnd type="none" w="sm" len="sm"/>
            <a:tailEnd type="triangle" w="med" len="med"/>
          </a:ln>
        </p:spPr>
      </p:cxnSp>
      <p:sp>
        <p:nvSpPr>
          <p:cNvPr id="302" name="Google Shape;302;p13"/>
          <p:cNvSpPr txBox="1"/>
          <p:nvPr/>
        </p:nvSpPr>
        <p:spPr>
          <a:xfrm>
            <a:off x="1926977" y="5428119"/>
            <a:ext cx="7948246" cy="104644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Then C[i,j] = 1 + C[i-1,j-1].</a:t>
            </a:r>
            <a:endParaRPr sz="2800" b="0" i="0" u="none" strike="noStrike" cap="none">
              <a:solidFill>
                <a:schemeClr val="dk1"/>
              </a:solidFill>
              <a:latin typeface="Calibri"/>
              <a:ea typeface="Calibri"/>
              <a:cs typeface="Calibri"/>
              <a:sym typeface="Calibri"/>
            </a:endParaRPr>
          </a:p>
          <a:p>
            <a:pPr marL="800100" marR="0" lvl="1" indent="-304800" algn="l" rtl="0">
              <a:lnSpc>
                <a:spcPct val="100000"/>
              </a:lnSpc>
              <a:spcBef>
                <a:spcPts val="0"/>
              </a:spcBef>
              <a:spcAft>
                <a:spcPts val="0"/>
              </a:spcAft>
              <a:buClr>
                <a:schemeClr val="dk1"/>
              </a:buClr>
              <a:buSzPts val="600"/>
              <a:buFont typeface="Arial"/>
              <a:buNone/>
            </a:pPr>
            <a:endParaRPr sz="600" b="0" i="0" u="none" strike="noStrike" cap="none">
              <a:solidFill>
                <a:schemeClr val="dk1"/>
              </a:solidFill>
              <a:latin typeface="Calibri"/>
              <a:ea typeface="Calibri"/>
              <a:cs typeface="Calibri"/>
              <a:sym typeface="Calibri"/>
            </a:endParaRPr>
          </a:p>
          <a:p>
            <a:pPr marL="800100" marR="0" lvl="1"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because</a:t>
            </a:r>
            <a:r>
              <a:rPr lang="en-US" sz="2400" b="0" i="0" u="none" strike="noStrike" cap="none">
                <a:solidFill>
                  <a:schemeClr val="accent4"/>
                </a:solidFill>
                <a:latin typeface="Calibri"/>
                <a:ea typeface="Calibri"/>
                <a:cs typeface="Calibri"/>
                <a:sym typeface="Calibri"/>
              </a:rPr>
              <a:t> </a:t>
            </a:r>
            <a:r>
              <a:rPr lang="en-US" sz="2400" b="0" i="0" u="none" strike="noStrike" cap="none">
                <a:solidFill>
                  <a:schemeClr val="accent1"/>
                </a:solidFill>
                <a:latin typeface="Calibri"/>
                <a:ea typeface="Calibri"/>
                <a:cs typeface="Calibri"/>
                <a:sym typeface="Calibri"/>
              </a:rPr>
              <a:t>LCS(X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 LCS(X</a:t>
            </a:r>
            <a:r>
              <a:rPr lang="en-US" sz="2400" b="0" i="0" u="none" strike="noStrike" cap="none" baseline="-25000">
                <a:solidFill>
                  <a:schemeClr val="accent1"/>
                </a:solidFill>
                <a:latin typeface="Calibri"/>
                <a:ea typeface="Calibri"/>
                <a:cs typeface="Calibri"/>
                <a:sym typeface="Calibri"/>
              </a:rPr>
              <a:t>i-1</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j-1</a:t>
            </a:r>
            <a:r>
              <a:rPr lang="en-US" sz="2400" b="0" i="0" u="none" strike="noStrike" cap="none">
                <a:solidFill>
                  <a:schemeClr val="accent1"/>
                </a:solidFill>
                <a:latin typeface="Calibri"/>
                <a:ea typeface="Calibri"/>
                <a:cs typeface="Calibri"/>
                <a:sym typeface="Calibri"/>
              </a:rPr>
              <a:t>) followed by</a:t>
            </a:r>
            <a:endParaRPr sz="1400" b="0" i="0" u="none" strike="noStrike" cap="none">
              <a:solidFill>
                <a:srgbClr val="000000"/>
              </a:solidFill>
              <a:latin typeface="Arial"/>
              <a:ea typeface="Arial"/>
              <a:cs typeface="Arial"/>
              <a:sym typeface="Arial"/>
            </a:endParaRPr>
          </a:p>
        </p:txBody>
      </p:sp>
      <p:sp>
        <p:nvSpPr>
          <p:cNvPr id="303" name="Google Shape;303;p13"/>
          <p:cNvSpPr/>
          <p:nvPr/>
        </p:nvSpPr>
        <p:spPr>
          <a:xfrm>
            <a:off x="8273554" y="5977790"/>
            <a:ext cx="394192" cy="470013"/>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txBox="1">
            <a:spLocks noGrp="1"/>
          </p:cNvSpPr>
          <p:nvPr>
            <p:ph type="title"/>
          </p:nvPr>
        </p:nvSpPr>
        <p:spPr>
          <a:xfrm>
            <a:off x="2152650" y="365127"/>
            <a:ext cx="7886700" cy="7769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Two cases</a:t>
            </a:r>
            <a:endParaRPr/>
          </a:p>
        </p:txBody>
      </p:sp>
      <p:sp>
        <p:nvSpPr>
          <p:cNvPr id="309" name="Google Shape;309;p14"/>
          <p:cNvSpPr/>
          <p:nvPr/>
        </p:nvSpPr>
        <p:spPr>
          <a:xfrm>
            <a:off x="3916972"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10" name="Google Shape;310;p14"/>
          <p:cNvSpPr/>
          <p:nvPr/>
        </p:nvSpPr>
        <p:spPr>
          <a:xfrm>
            <a:off x="4421064"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11" name="Google Shape;311;p14"/>
          <p:cNvSpPr/>
          <p:nvPr/>
        </p:nvSpPr>
        <p:spPr>
          <a:xfrm>
            <a:off x="4901710"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12" name="Google Shape;312;p14"/>
          <p:cNvSpPr/>
          <p:nvPr/>
        </p:nvSpPr>
        <p:spPr>
          <a:xfrm>
            <a:off x="5405802" y="223057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13" name="Google Shape;313;p14"/>
          <p:cNvSpPr/>
          <p:nvPr/>
        </p:nvSpPr>
        <p:spPr>
          <a:xfrm>
            <a:off x="5909894" y="2230576"/>
            <a:ext cx="504092" cy="633046"/>
          </a:xfrm>
          <a:prstGeom prst="rect">
            <a:avLst/>
          </a:prstGeom>
          <a:solidFill>
            <a:srgbClr val="E1EFD8"/>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800" b="0" i="0" u="none" strike="noStrike" cap="none">
              <a:solidFill>
                <a:schemeClr val="dk1"/>
              </a:solidFill>
              <a:latin typeface="Calibri"/>
              <a:ea typeface="Calibri"/>
              <a:cs typeface="Calibri"/>
              <a:sym typeface="Calibri"/>
            </a:endParaRPr>
          </a:p>
        </p:txBody>
      </p:sp>
      <p:sp>
        <p:nvSpPr>
          <p:cNvPr id="314" name="Google Shape;314;p14"/>
          <p:cNvSpPr/>
          <p:nvPr/>
        </p:nvSpPr>
        <p:spPr>
          <a:xfrm>
            <a:off x="390817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15" name="Google Shape;315;p14"/>
          <p:cNvSpPr/>
          <p:nvPr/>
        </p:nvSpPr>
        <p:spPr>
          <a:xfrm>
            <a:off x="441227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16" name="Google Shape;316;p14"/>
          <p:cNvSpPr/>
          <p:nvPr/>
        </p:nvSpPr>
        <p:spPr>
          <a:xfrm>
            <a:off x="4892916"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17" name="Google Shape;317;p14"/>
          <p:cNvSpPr/>
          <p:nvPr/>
        </p:nvSpPr>
        <p:spPr>
          <a:xfrm>
            <a:off x="539700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18" name="Google Shape;318;p14"/>
          <p:cNvSpPr/>
          <p:nvPr/>
        </p:nvSpPr>
        <p:spPr>
          <a:xfrm>
            <a:off x="590110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19" name="Google Shape;319;p14"/>
          <p:cNvSpPr/>
          <p:nvPr/>
        </p:nvSpPr>
        <p:spPr>
          <a:xfrm>
            <a:off x="6405192"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20" name="Google Shape;320;p14"/>
          <p:cNvSpPr/>
          <p:nvPr/>
        </p:nvSpPr>
        <p:spPr>
          <a:xfrm>
            <a:off x="6909284" y="3635626"/>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21" name="Google Shape;321;p14"/>
          <p:cNvSpPr txBox="1"/>
          <p:nvPr/>
        </p:nvSpPr>
        <p:spPr>
          <a:xfrm>
            <a:off x="3086830" y="3684271"/>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322" name="Google Shape;322;p14"/>
          <p:cNvSpPr txBox="1"/>
          <p:nvPr/>
        </p:nvSpPr>
        <p:spPr>
          <a:xfrm>
            <a:off x="3095624" y="234040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sp>
        <p:nvSpPr>
          <p:cNvPr id="323" name="Google Shape;323;p14"/>
          <p:cNvSpPr txBox="1"/>
          <p:nvPr/>
        </p:nvSpPr>
        <p:spPr>
          <a:xfrm>
            <a:off x="5946527" y="83526"/>
            <a:ext cx="4654062"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Our sub-problems will be finding LCS’s of prefixes to X and 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Let </a:t>
            </a:r>
            <a:r>
              <a:rPr lang="en-US" sz="2400" b="0" i="0" u="none" strike="noStrike" cap="none">
                <a:solidFill>
                  <a:schemeClr val="accent1"/>
                </a:solidFill>
                <a:latin typeface="Calibri"/>
                <a:ea typeface="Calibri"/>
                <a:cs typeface="Calibri"/>
                <a:sym typeface="Calibri"/>
              </a:rPr>
              <a:t>C[i,j] = length_of_LCS( 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 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24" name="Google Shape;324;p14"/>
          <p:cNvSpPr txBox="1"/>
          <p:nvPr/>
        </p:nvSpPr>
        <p:spPr>
          <a:xfrm>
            <a:off x="2234709" y="1022244"/>
            <a:ext cx="47009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Case 2: X[i] != Y[j]</a:t>
            </a:r>
            <a:endParaRPr sz="1400" b="0" i="0" u="none" strike="noStrike" cap="none">
              <a:solidFill>
                <a:srgbClr val="000000"/>
              </a:solidFill>
              <a:latin typeface="Arial"/>
              <a:ea typeface="Arial"/>
              <a:cs typeface="Arial"/>
              <a:sym typeface="Arial"/>
            </a:endParaRPr>
          </a:p>
        </p:txBody>
      </p:sp>
      <p:sp>
        <p:nvSpPr>
          <p:cNvPr id="325" name="Google Shape;325;p14"/>
          <p:cNvSpPr/>
          <p:nvPr/>
        </p:nvSpPr>
        <p:spPr>
          <a:xfrm rot="5400000" flipH="1">
            <a:off x="4968770" y="738576"/>
            <a:ext cx="384625" cy="2505807"/>
          </a:xfrm>
          <a:prstGeom prst="rightBrace">
            <a:avLst>
              <a:gd name="adj1" fmla="val 8333"/>
              <a:gd name="adj2" fmla="val 48588"/>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326" name="Google Shape;326;p14"/>
          <p:cNvSpPr txBox="1"/>
          <p:nvPr/>
        </p:nvSpPr>
        <p:spPr>
          <a:xfrm>
            <a:off x="5054110" y="1419536"/>
            <a:ext cx="5040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i</a:t>
            </a:r>
            <a:endParaRPr sz="1800" b="1" i="0" u="none" strike="noStrike" cap="none">
              <a:solidFill>
                <a:srgbClr val="7030A0"/>
              </a:solidFill>
              <a:latin typeface="Calibri"/>
              <a:ea typeface="Calibri"/>
              <a:cs typeface="Calibri"/>
              <a:sym typeface="Calibri"/>
            </a:endParaRPr>
          </a:p>
        </p:txBody>
      </p:sp>
      <p:sp>
        <p:nvSpPr>
          <p:cNvPr id="327" name="Google Shape;327;p14"/>
          <p:cNvSpPr/>
          <p:nvPr/>
        </p:nvSpPr>
        <p:spPr>
          <a:xfrm rot="5400000" flipH="1">
            <a:off x="5494840" y="1625923"/>
            <a:ext cx="384625" cy="3478826"/>
          </a:xfrm>
          <a:prstGeom prst="rightBrace">
            <a:avLst>
              <a:gd name="adj1" fmla="val 8333"/>
              <a:gd name="adj2" fmla="val 18259"/>
            </a:avLst>
          </a:pr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030A0"/>
              </a:solidFill>
              <a:latin typeface="Calibri"/>
              <a:ea typeface="Calibri"/>
              <a:cs typeface="Calibri"/>
              <a:sym typeface="Calibri"/>
            </a:endParaRPr>
          </a:p>
        </p:txBody>
      </p:sp>
      <p:sp>
        <p:nvSpPr>
          <p:cNvPr id="328" name="Google Shape;328;p14"/>
          <p:cNvSpPr txBox="1"/>
          <p:nvPr/>
        </p:nvSpPr>
        <p:spPr>
          <a:xfrm>
            <a:off x="6658701" y="2790647"/>
            <a:ext cx="69983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7030A0"/>
                </a:solidFill>
                <a:latin typeface="Calibri"/>
                <a:ea typeface="Calibri"/>
                <a:cs typeface="Calibri"/>
                <a:sym typeface="Calibri"/>
              </a:rPr>
              <a:t>j</a:t>
            </a:r>
            <a:endParaRPr sz="1400" b="0" i="0" u="none" strike="noStrike" cap="none">
              <a:solidFill>
                <a:srgbClr val="000000"/>
              </a:solidFill>
              <a:latin typeface="Arial"/>
              <a:ea typeface="Arial"/>
              <a:cs typeface="Arial"/>
              <a:sym typeface="Arial"/>
            </a:endParaRPr>
          </a:p>
        </p:txBody>
      </p:sp>
      <p:sp>
        <p:nvSpPr>
          <p:cNvPr id="329" name="Google Shape;329;p14"/>
          <p:cNvSpPr txBox="1"/>
          <p:nvPr/>
        </p:nvSpPr>
        <p:spPr>
          <a:xfrm>
            <a:off x="7819292" y="1532229"/>
            <a:ext cx="124264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libri"/>
                <a:ea typeface="Calibri"/>
                <a:cs typeface="Calibri"/>
                <a:sym typeface="Calibri"/>
              </a:rPr>
              <a:t>These are </a:t>
            </a:r>
            <a:r>
              <a:rPr lang="en-US" sz="1800" b="1" i="0" u="none" strike="noStrike" cap="none">
                <a:solidFill>
                  <a:srgbClr val="C00000"/>
                </a:solidFill>
                <a:latin typeface="Calibri"/>
                <a:ea typeface="Calibri"/>
                <a:cs typeface="Calibri"/>
                <a:sym typeface="Calibri"/>
              </a:rPr>
              <a:t>not</a:t>
            </a:r>
            <a:r>
              <a:rPr lang="en-US" sz="1800" b="0" i="0" u="none" strike="noStrike" cap="none">
                <a:solidFill>
                  <a:schemeClr val="accent1"/>
                </a:solidFill>
                <a:latin typeface="Calibri"/>
                <a:ea typeface="Calibri"/>
                <a:cs typeface="Calibri"/>
                <a:sym typeface="Calibri"/>
              </a:rPr>
              <a:t> the same</a:t>
            </a:r>
            <a:endParaRPr sz="1400" b="0" i="0" u="none" strike="noStrike" cap="none">
              <a:solidFill>
                <a:srgbClr val="000000"/>
              </a:solidFill>
              <a:latin typeface="Arial"/>
              <a:ea typeface="Arial"/>
              <a:cs typeface="Arial"/>
              <a:sym typeface="Arial"/>
            </a:endParaRPr>
          </a:p>
        </p:txBody>
      </p:sp>
      <p:cxnSp>
        <p:nvCxnSpPr>
          <p:cNvPr id="330" name="Google Shape;330;p14"/>
          <p:cNvCxnSpPr>
            <a:stCxn id="329" idx="2"/>
            <a:endCxn id="320" idx="3"/>
          </p:cNvCxnSpPr>
          <p:nvPr/>
        </p:nvCxnSpPr>
        <p:spPr>
          <a:xfrm flipH="1">
            <a:off x="7413415" y="2455559"/>
            <a:ext cx="1027200" cy="1496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31" name="Google Shape;331;p14"/>
          <p:cNvCxnSpPr>
            <a:stCxn id="329" idx="1"/>
            <a:endCxn id="313" idx="3"/>
          </p:cNvCxnSpPr>
          <p:nvPr/>
        </p:nvCxnSpPr>
        <p:spPr>
          <a:xfrm flipH="1">
            <a:off x="6414092" y="1993894"/>
            <a:ext cx="1405200" cy="553200"/>
          </a:xfrm>
          <a:prstGeom prst="straightConnector1">
            <a:avLst/>
          </a:prstGeom>
          <a:noFill/>
          <a:ln w="9525" cap="flat" cmpd="sng">
            <a:solidFill>
              <a:schemeClr val="accent1"/>
            </a:solidFill>
            <a:prstDash val="solid"/>
            <a:miter lim="800000"/>
            <a:headEnd type="none" w="sm" len="sm"/>
            <a:tailEnd type="triangle" w="med" len="med"/>
          </a:ln>
        </p:spPr>
      </p:cxnSp>
      <p:sp>
        <p:nvSpPr>
          <p:cNvPr id="332" name="Google Shape;332;p14"/>
          <p:cNvSpPr txBox="1"/>
          <p:nvPr/>
        </p:nvSpPr>
        <p:spPr>
          <a:xfrm>
            <a:off x="1926977" y="4776931"/>
            <a:ext cx="8353096" cy="225702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9375"/>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Then C[i,j] = max{ C[i-1,j], C[i,j-1] }.</a:t>
            </a:r>
            <a:endParaRPr sz="600" b="0" i="0" u="none" strike="noStrike" cap="none">
              <a:solidFill>
                <a:schemeClr val="dk1"/>
              </a:solidFill>
              <a:latin typeface="Calibri"/>
              <a:ea typeface="Calibri"/>
              <a:cs typeface="Calibri"/>
              <a:sym typeface="Calibri"/>
            </a:endParaRPr>
          </a:p>
          <a:p>
            <a:pPr marL="800100" marR="0" lvl="1" indent="-342900" algn="l" rtl="0">
              <a:lnSpc>
                <a:spcPct val="145833"/>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either</a:t>
            </a:r>
            <a:r>
              <a:rPr lang="en-US" sz="2400" b="0" i="0" u="none" strike="noStrike" cap="none">
                <a:solidFill>
                  <a:schemeClr val="accent4"/>
                </a:solidFill>
                <a:latin typeface="Calibri"/>
                <a:ea typeface="Calibri"/>
                <a:cs typeface="Calibri"/>
                <a:sym typeface="Calibri"/>
              </a:rPr>
              <a:t> </a:t>
            </a:r>
            <a:r>
              <a:rPr lang="en-US" sz="2400" b="0" i="0" u="none" strike="noStrike" cap="none">
                <a:solidFill>
                  <a:schemeClr val="accent1"/>
                </a:solidFill>
                <a:latin typeface="Calibri"/>
                <a:ea typeface="Calibri"/>
                <a:cs typeface="Calibri"/>
                <a:sym typeface="Calibri"/>
              </a:rPr>
              <a:t>LCS(X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 LCS(X</a:t>
            </a:r>
            <a:r>
              <a:rPr lang="en-US" sz="2400" b="0" i="0" u="none" strike="noStrike" cap="none" baseline="-25000">
                <a:solidFill>
                  <a:schemeClr val="accent1"/>
                </a:solidFill>
                <a:latin typeface="Calibri"/>
                <a:ea typeface="Calibri"/>
                <a:cs typeface="Calibri"/>
                <a:sym typeface="Calibri"/>
              </a:rPr>
              <a:t>i-1</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and       is not involved,</a:t>
            </a:r>
            <a:endParaRPr sz="1400" b="0" i="0" u="none" strike="noStrike" cap="none">
              <a:solidFill>
                <a:srgbClr val="000000"/>
              </a:solidFill>
              <a:latin typeface="Arial"/>
              <a:ea typeface="Arial"/>
              <a:cs typeface="Arial"/>
              <a:sym typeface="Arial"/>
            </a:endParaRPr>
          </a:p>
          <a:p>
            <a:pPr marL="800100" marR="0" lvl="1" indent="-342900" algn="l" rtl="0">
              <a:lnSpc>
                <a:spcPct val="145833"/>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or</a:t>
            </a:r>
            <a:r>
              <a:rPr lang="en-US" sz="2400" b="0" i="0" u="none" strike="noStrike" cap="none">
                <a:solidFill>
                  <a:schemeClr val="accent4"/>
                </a:solidFill>
                <a:latin typeface="Calibri"/>
                <a:ea typeface="Calibri"/>
                <a:cs typeface="Calibri"/>
                <a:sym typeface="Calibri"/>
              </a:rPr>
              <a:t> </a:t>
            </a:r>
            <a:r>
              <a:rPr lang="en-US" sz="2400" b="0" i="0" u="none" strike="noStrike" cap="none">
                <a:solidFill>
                  <a:schemeClr val="accent1"/>
                </a:solidFill>
                <a:latin typeface="Calibri"/>
                <a:ea typeface="Calibri"/>
                <a:cs typeface="Calibri"/>
                <a:sym typeface="Calibri"/>
              </a:rPr>
              <a:t>LCS(X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a:t>
            </a:r>
            <a:r>
              <a:rPr lang="en-US" sz="2400" b="0" i="0" u="none" strike="noStrike" cap="none">
                <a:solidFill>
                  <a:schemeClr val="accent1"/>
                </a:solidFill>
                <a:latin typeface="Calibri"/>
                <a:ea typeface="Calibri"/>
                <a:cs typeface="Calibri"/>
                <a:sym typeface="Calibri"/>
              </a:rPr>
              <a:t>) = LCS(X</a:t>
            </a:r>
            <a:r>
              <a:rPr lang="en-US" sz="2400" b="0" i="0" u="none" strike="noStrike" cap="none" baseline="-25000">
                <a:solidFill>
                  <a:schemeClr val="accent1"/>
                </a:solidFill>
                <a:latin typeface="Calibri"/>
                <a:ea typeface="Calibri"/>
                <a:cs typeface="Calibri"/>
                <a:sym typeface="Calibri"/>
              </a:rPr>
              <a:t>i</a:t>
            </a:r>
            <a:r>
              <a:rPr lang="en-US" sz="2400" b="0" i="0" u="none" strike="noStrike" cap="none">
                <a:solidFill>
                  <a:schemeClr val="accent1"/>
                </a:solidFill>
                <a:latin typeface="Calibri"/>
                <a:ea typeface="Calibri"/>
                <a:cs typeface="Calibri"/>
                <a:sym typeface="Calibri"/>
              </a:rPr>
              <a:t>,Y</a:t>
            </a:r>
            <a:r>
              <a:rPr lang="en-US" sz="2400" b="0" i="0" u="none" strike="noStrike" cap="none" baseline="-25000">
                <a:solidFill>
                  <a:schemeClr val="accent1"/>
                </a:solidFill>
                <a:latin typeface="Calibri"/>
                <a:ea typeface="Calibri"/>
                <a:cs typeface="Calibri"/>
                <a:sym typeface="Calibri"/>
              </a:rPr>
              <a:t>j-1</a:t>
            </a:r>
            <a:r>
              <a:rPr lang="en-US" sz="2400" b="0" i="0" u="none" strike="noStrike" cap="none">
                <a:solidFill>
                  <a:schemeClr val="accent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and       is not involved,</a:t>
            </a:r>
            <a:endParaRPr sz="1400" b="0" i="0" u="none" strike="noStrike" cap="none">
              <a:solidFill>
                <a:srgbClr val="000000"/>
              </a:solidFill>
              <a:latin typeface="Arial"/>
              <a:ea typeface="Arial"/>
              <a:cs typeface="Arial"/>
              <a:sym typeface="Arial"/>
            </a:endParaRPr>
          </a:p>
          <a:p>
            <a:pPr marL="800100" marR="0" lvl="1" indent="-342900" algn="l" rtl="0">
              <a:lnSpc>
                <a:spcPct val="145833"/>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(maybe both are not involved, that’s covered by the “or”).</a:t>
            </a:r>
            <a:endParaRPr sz="1400" b="0" i="0" u="none" strike="noStrike" cap="none">
              <a:solidFill>
                <a:srgbClr val="000000"/>
              </a:solidFill>
              <a:latin typeface="Arial"/>
              <a:ea typeface="Arial"/>
              <a:cs typeface="Arial"/>
              <a:sym typeface="Arial"/>
            </a:endParaRPr>
          </a:p>
          <a:p>
            <a:pPr marL="800100" marR="0" lvl="1" indent="-190500" algn="l" rtl="0">
              <a:lnSpc>
                <a:spcPct val="100000"/>
              </a:lnSpc>
              <a:spcBef>
                <a:spcPts val="0"/>
              </a:spcBef>
              <a:spcAft>
                <a:spcPts val="0"/>
              </a:spcAft>
              <a:buClr>
                <a:schemeClr val="dk1"/>
              </a:buClr>
              <a:buSzPts val="2400"/>
              <a:buFont typeface="Arial"/>
              <a:buNone/>
            </a:pPr>
            <a:endParaRPr sz="2400" b="0" i="0" u="none" strike="noStrike" cap="none">
              <a:solidFill>
                <a:schemeClr val="accent4"/>
              </a:solidFill>
              <a:latin typeface="Calibri"/>
              <a:ea typeface="Calibri"/>
              <a:cs typeface="Calibri"/>
              <a:sym typeface="Calibri"/>
            </a:endParaRPr>
          </a:p>
        </p:txBody>
      </p:sp>
      <p:sp>
        <p:nvSpPr>
          <p:cNvPr id="333" name="Google Shape;333;p14"/>
          <p:cNvSpPr/>
          <p:nvPr/>
        </p:nvSpPr>
        <p:spPr>
          <a:xfrm>
            <a:off x="6363627" y="5795405"/>
            <a:ext cx="252047" cy="329115"/>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34" name="Google Shape;334;p14"/>
          <p:cNvSpPr/>
          <p:nvPr/>
        </p:nvSpPr>
        <p:spPr>
          <a:xfrm>
            <a:off x="6827841" y="5322410"/>
            <a:ext cx="278425" cy="379985"/>
          </a:xfrm>
          <a:prstGeom prst="rect">
            <a:avLst/>
          </a:prstGeom>
          <a:solidFill>
            <a:srgbClr val="E1EFD8"/>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Recursive formulation </a:t>
            </a:r>
            <a:br>
              <a:rPr lang="en-US"/>
            </a:br>
            <a:r>
              <a:rPr lang="en-US" sz="3600"/>
              <a:t>of the optimal solution</a:t>
            </a:r>
            <a:endParaRPr/>
          </a:p>
        </p:txBody>
      </p:sp>
      <p:sp>
        <p:nvSpPr>
          <p:cNvPr id="340" name="Google Shape;340;p15"/>
          <p:cNvSpPr txBox="1">
            <a:spLocks noGrp="1"/>
          </p:cNvSpPr>
          <p:nvPr>
            <p:ph type="body" idx="1"/>
          </p:nvPr>
        </p:nvSpPr>
        <p:spPr>
          <a:xfrm>
            <a:off x="2152650" y="2798641"/>
            <a:ext cx="8292612" cy="1374775"/>
          </a:xfrm>
          <a:prstGeom prst="rect">
            <a:avLst/>
          </a:prstGeom>
          <a:blipFill rotWithShape="1">
            <a:blip r:embed="rId3">
              <a:alphaModFix/>
            </a:blip>
            <a:stretch>
              <a:fillRect l="-10394" t="-198127" b="-255919"/>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grpSp>
        <p:nvGrpSpPr>
          <p:cNvPr id="341" name="Google Shape;341;p15"/>
          <p:cNvGrpSpPr/>
          <p:nvPr/>
        </p:nvGrpSpPr>
        <p:grpSpPr>
          <a:xfrm>
            <a:off x="1817076" y="5396022"/>
            <a:ext cx="3477012" cy="1280934"/>
            <a:chOff x="4376368" y="5038284"/>
            <a:chExt cx="4326546" cy="1654819"/>
          </a:xfrm>
        </p:grpSpPr>
        <p:sp>
          <p:nvSpPr>
            <p:cNvPr id="342" name="Google Shape;342;p15"/>
            <p:cNvSpPr/>
            <p:nvPr/>
          </p:nvSpPr>
          <p:spPr>
            <a:xfrm>
              <a:off x="5206509" y="5038284"/>
              <a:ext cx="504093"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43" name="Google Shape;343;p15"/>
            <p:cNvSpPr/>
            <p:nvPr/>
          </p:nvSpPr>
          <p:spPr>
            <a:xfrm>
              <a:off x="5710602" y="5038284"/>
              <a:ext cx="504093"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44" name="Google Shape;344;p15"/>
            <p:cNvSpPr/>
            <p:nvPr/>
          </p:nvSpPr>
          <p:spPr>
            <a:xfrm>
              <a:off x="6191248" y="5038284"/>
              <a:ext cx="504093"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45" name="Google Shape;345;p15"/>
            <p:cNvSpPr/>
            <p:nvPr/>
          </p:nvSpPr>
          <p:spPr>
            <a:xfrm>
              <a:off x="6695340" y="5038284"/>
              <a:ext cx="504093"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46" name="Google Shape;346;p15"/>
            <p:cNvSpPr/>
            <p:nvPr/>
          </p:nvSpPr>
          <p:spPr>
            <a:xfrm>
              <a:off x="7199431" y="5038284"/>
              <a:ext cx="504093"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47" name="Google Shape;347;p15"/>
            <p:cNvSpPr/>
            <p:nvPr/>
          </p:nvSpPr>
          <p:spPr>
            <a:xfrm>
              <a:off x="5197716"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48" name="Google Shape;348;p15"/>
            <p:cNvSpPr/>
            <p:nvPr/>
          </p:nvSpPr>
          <p:spPr>
            <a:xfrm>
              <a:off x="5701808"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49" name="Google Shape;349;p15"/>
            <p:cNvSpPr/>
            <p:nvPr/>
          </p:nvSpPr>
          <p:spPr>
            <a:xfrm>
              <a:off x="6182454"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50" name="Google Shape;350;p15"/>
            <p:cNvSpPr/>
            <p:nvPr/>
          </p:nvSpPr>
          <p:spPr>
            <a:xfrm>
              <a:off x="6686546"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51" name="Google Shape;351;p15"/>
            <p:cNvSpPr/>
            <p:nvPr/>
          </p:nvSpPr>
          <p:spPr>
            <a:xfrm>
              <a:off x="7190638"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52" name="Google Shape;352;p15"/>
            <p:cNvSpPr/>
            <p:nvPr/>
          </p:nvSpPr>
          <p:spPr>
            <a:xfrm>
              <a:off x="7694730" y="5968518"/>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53" name="Google Shape;353;p15"/>
            <p:cNvSpPr/>
            <p:nvPr/>
          </p:nvSpPr>
          <p:spPr>
            <a:xfrm>
              <a:off x="8198822" y="5968518"/>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54" name="Google Shape;354;p15"/>
            <p:cNvSpPr txBox="1"/>
            <p:nvPr/>
          </p:nvSpPr>
          <p:spPr>
            <a:xfrm>
              <a:off x="4376368" y="6017163"/>
              <a:ext cx="543658" cy="675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355" name="Google Shape;355;p15"/>
            <p:cNvSpPr txBox="1"/>
            <p:nvPr/>
          </p:nvSpPr>
          <p:spPr>
            <a:xfrm>
              <a:off x="4385162" y="5148110"/>
              <a:ext cx="543658" cy="675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grpSp>
      <p:grpSp>
        <p:nvGrpSpPr>
          <p:cNvPr id="356" name="Google Shape;356;p15"/>
          <p:cNvGrpSpPr/>
          <p:nvPr/>
        </p:nvGrpSpPr>
        <p:grpSpPr>
          <a:xfrm>
            <a:off x="6917475" y="5394946"/>
            <a:ext cx="3517066" cy="1276276"/>
            <a:chOff x="1562830" y="2723586"/>
            <a:chExt cx="4326546" cy="1628166"/>
          </a:xfrm>
        </p:grpSpPr>
        <p:sp>
          <p:nvSpPr>
            <p:cNvPr id="357" name="Google Shape;357;p15"/>
            <p:cNvSpPr/>
            <p:nvPr/>
          </p:nvSpPr>
          <p:spPr>
            <a:xfrm>
              <a:off x="2392972" y="272358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58" name="Google Shape;358;p15"/>
            <p:cNvSpPr/>
            <p:nvPr/>
          </p:nvSpPr>
          <p:spPr>
            <a:xfrm>
              <a:off x="2897064" y="272358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59" name="Google Shape;359;p15"/>
            <p:cNvSpPr/>
            <p:nvPr/>
          </p:nvSpPr>
          <p:spPr>
            <a:xfrm>
              <a:off x="3377710" y="272358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60" name="Google Shape;360;p15"/>
            <p:cNvSpPr/>
            <p:nvPr/>
          </p:nvSpPr>
          <p:spPr>
            <a:xfrm>
              <a:off x="3881802" y="272358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4385894" y="2723586"/>
              <a:ext cx="504092" cy="633046"/>
            </a:xfrm>
            <a:prstGeom prst="rect">
              <a:avLst/>
            </a:prstGeom>
            <a:solidFill>
              <a:srgbClr val="E1EFD8"/>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800" b="0" i="0" u="none" strike="noStrike" cap="none">
                <a:solidFill>
                  <a:schemeClr val="dk1"/>
                </a:solidFill>
                <a:latin typeface="Calibri"/>
                <a:ea typeface="Calibri"/>
                <a:cs typeface="Calibri"/>
                <a:sym typeface="Calibri"/>
              </a:endParaRPr>
            </a:p>
          </p:txBody>
        </p:sp>
        <p:sp>
          <p:nvSpPr>
            <p:cNvPr id="362" name="Google Shape;362;p15"/>
            <p:cNvSpPr/>
            <p:nvPr/>
          </p:nvSpPr>
          <p:spPr>
            <a:xfrm>
              <a:off x="238417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63" name="Google Shape;363;p15"/>
            <p:cNvSpPr/>
            <p:nvPr/>
          </p:nvSpPr>
          <p:spPr>
            <a:xfrm>
              <a:off x="288827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3368916"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65" name="Google Shape;365;p15"/>
            <p:cNvSpPr/>
            <p:nvPr/>
          </p:nvSpPr>
          <p:spPr>
            <a:xfrm>
              <a:off x="387300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437710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4881192"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5385284" y="3635626"/>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69" name="Google Shape;369;p15"/>
            <p:cNvSpPr txBox="1"/>
            <p:nvPr/>
          </p:nvSpPr>
          <p:spPr>
            <a:xfrm>
              <a:off x="1562830" y="3684272"/>
              <a:ext cx="543658" cy="667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370" name="Google Shape;370;p15"/>
            <p:cNvSpPr txBox="1"/>
            <p:nvPr/>
          </p:nvSpPr>
          <p:spPr>
            <a:xfrm>
              <a:off x="1571623" y="2833411"/>
              <a:ext cx="576634" cy="667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grpSp>
      <p:sp>
        <p:nvSpPr>
          <p:cNvPr id="371" name="Google Shape;371;p15"/>
          <p:cNvSpPr txBox="1"/>
          <p:nvPr/>
        </p:nvSpPr>
        <p:spPr>
          <a:xfrm>
            <a:off x="1799082" y="4793188"/>
            <a:ext cx="10902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libri"/>
                <a:ea typeface="Calibri"/>
                <a:cs typeface="Calibri"/>
                <a:sym typeface="Calibri"/>
              </a:rPr>
              <a:t>Case 1</a:t>
            </a:r>
            <a:endParaRPr sz="1400" b="0" i="0" u="none" strike="noStrike" cap="none">
              <a:solidFill>
                <a:srgbClr val="000000"/>
              </a:solidFill>
              <a:latin typeface="Arial"/>
              <a:ea typeface="Arial"/>
              <a:cs typeface="Arial"/>
              <a:sym typeface="Arial"/>
            </a:endParaRPr>
          </a:p>
        </p:txBody>
      </p:sp>
      <p:sp>
        <p:nvSpPr>
          <p:cNvPr id="372" name="Google Shape;372;p15"/>
          <p:cNvSpPr txBox="1"/>
          <p:nvPr/>
        </p:nvSpPr>
        <p:spPr>
          <a:xfrm>
            <a:off x="6814294" y="4806918"/>
            <a:ext cx="109024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Case 2</a:t>
            </a: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7149762" y="3634154"/>
            <a:ext cx="3184165" cy="1137138"/>
          </a:xfrm>
          <a:custGeom>
            <a:avLst/>
            <a:gdLst/>
            <a:ahLst/>
            <a:cxnLst/>
            <a:rect l="l" t="t" r="r" b="b"/>
            <a:pathLst>
              <a:path w="3184165" h="1137138" extrusionOk="0">
                <a:moveTo>
                  <a:pt x="2521777" y="0"/>
                </a:moveTo>
                <a:cubicBezTo>
                  <a:pt x="2651708" y="-1"/>
                  <a:pt x="2781639" y="-1"/>
                  <a:pt x="2873470" y="93784"/>
                </a:cubicBezTo>
                <a:cubicBezTo>
                  <a:pt x="2965301" y="187569"/>
                  <a:pt x="3379516" y="459154"/>
                  <a:pt x="3072762" y="562708"/>
                </a:cubicBezTo>
                <a:cubicBezTo>
                  <a:pt x="2766008" y="666262"/>
                  <a:pt x="1032947" y="715108"/>
                  <a:pt x="1032947" y="715108"/>
                </a:cubicBezTo>
                <a:cubicBezTo>
                  <a:pt x="542532" y="750277"/>
                  <a:pt x="298301" y="703385"/>
                  <a:pt x="130270" y="773723"/>
                </a:cubicBezTo>
                <a:cubicBezTo>
                  <a:pt x="-37761" y="844061"/>
                  <a:pt x="-6500" y="990599"/>
                  <a:pt x="24762" y="1137138"/>
                </a:cubicBezTo>
              </a:path>
            </a:pathLst>
          </a:custGeom>
          <a:no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15"/>
          <p:cNvSpPr/>
          <p:nvPr/>
        </p:nvSpPr>
        <p:spPr>
          <a:xfrm>
            <a:off x="1824012" y="3329354"/>
            <a:ext cx="8582264" cy="1465384"/>
          </a:xfrm>
          <a:custGeom>
            <a:avLst/>
            <a:gdLst/>
            <a:ahLst/>
            <a:cxnLst/>
            <a:rect l="l" t="t" r="r" b="b"/>
            <a:pathLst>
              <a:path w="8582264" h="1465384" extrusionOk="0">
                <a:moveTo>
                  <a:pt x="7800634" y="0"/>
                </a:moveTo>
                <a:cubicBezTo>
                  <a:pt x="7999926" y="42984"/>
                  <a:pt x="8199219" y="85969"/>
                  <a:pt x="8222665" y="199292"/>
                </a:cubicBezTo>
                <a:cubicBezTo>
                  <a:pt x="8246111" y="312615"/>
                  <a:pt x="9180049" y="558800"/>
                  <a:pt x="7941311" y="679938"/>
                </a:cubicBezTo>
                <a:cubicBezTo>
                  <a:pt x="6702573" y="801076"/>
                  <a:pt x="2083680" y="795215"/>
                  <a:pt x="790234" y="926123"/>
                </a:cubicBezTo>
                <a:cubicBezTo>
                  <a:pt x="-503212" y="1057031"/>
                  <a:pt x="180634" y="1465384"/>
                  <a:pt x="180634" y="1465384"/>
                </a:cubicBez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5" name="Google Shape;375;p15"/>
          <p:cNvGrpSpPr/>
          <p:nvPr/>
        </p:nvGrpSpPr>
        <p:grpSpPr>
          <a:xfrm>
            <a:off x="6983310" y="1051503"/>
            <a:ext cx="3517066" cy="1190187"/>
            <a:chOff x="1562830" y="2833411"/>
            <a:chExt cx="4326546" cy="1518341"/>
          </a:xfrm>
        </p:grpSpPr>
        <p:sp>
          <p:nvSpPr>
            <p:cNvPr id="376" name="Google Shape;376;p15"/>
            <p:cNvSpPr/>
            <p:nvPr/>
          </p:nvSpPr>
          <p:spPr>
            <a:xfrm>
              <a:off x="238417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288827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3368916"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3873008"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4377100"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81" name="Google Shape;381;p15"/>
            <p:cNvSpPr/>
            <p:nvPr/>
          </p:nvSpPr>
          <p:spPr>
            <a:xfrm>
              <a:off x="4881192" y="3635626"/>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5385284" y="3635626"/>
              <a:ext cx="504092" cy="633046"/>
            </a:xfrm>
            <a:prstGeom prst="rect">
              <a:avLst/>
            </a:prstGeom>
            <a:solidFill>
              <a:srgbClr val="FBE4D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383" name="Google Shape;383;p15"/>
            <p:cNvSpPr txBox="1"/>
            <p:nvPr/>
          </p:nvSpPr>
          <p:spPr>
            <a:xfrm>
              <a:off x="1562830" y="3684272"/>
              <a:ext cx="543658" cy="667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r>
                <a:rPr lang="en-US" sz="2800" b="0" i="0" u="none" strike="noStrike" cap="none" baseline="-25000">
                  <a:solidFill>
                    <a:schemeClr val="dk1"/>
                  </a:solidFill>
                  <a:latin typeface="Calibri"/>
                  <a:ea typeface="Calibri"/>
                  <a:cs typeface="Calibri"/>
                  <a:sym typeface="Calibri"/>
                </a:rPr>
                <a:t>j</a:t>
              </a:r>
              <a:endParaRPr sz="2800" b="0" i="0" u="none" strike="noStrike" cap="none">
                <a:solidFill>
                  <a:schemeClr val="dk1"/>
                </a:solidFill>
                <a:latin typeface="Calibri"/>
                <a:ea typeface="Calibri"/>
                <a:cs typeface="Calibri"/>
                <a:sym typeface="Calibri"/>
              </a:endParaRPr>
            </a:p>
          </p:txBody>
        </p:sp>
        <p:sp>
          <p:nvSpPr>
            <p:cNvPr id="384" name="Google Shape;384;p15"/>
            <p:cNvSpPr txBox="1"/>
            <p:nvPr/>
          </p:nvSpPr>
          <p:spPr>
            <a:xfrm>
              <a:off x="1571622" y="2833411"/>
              <a:ext cx="672981" cy="667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r>
                <a:rPr lang="en-US" sz="2800" b="0" i="0" u="none" strike="noStrike" cap="none" baseline="-25000">
                  <a:solidFill>
                    <a:schemeClr val="dk1"/>
                  </a:solidFill>
                  <a:latin typeface="Calibri"/>
                  <a:ea typeface="Calibri"/>
                  <a:cs typeface="Calibri"/>
                  <a:sym typeface="Calibri"/>
                </a:rPr>
                <a:t>0</a:t>
              </a:r>
              <a:endParaRPr sz="2800" b="0" i="0" u="none" strike="noStrike" cap="none">
                <a:solidFill>
                  <a:schemeClr val="dk1"/>
                </a:solidFill>
                <a:latin typeface="Calibri"/>
                <a:ea typeface="Calibri"/>
                <a:cs typeface="Calibri"/>
                <a:sym typeface="Calibri"/>
              </a:endParaRPr>
            </a:p>
          </p:txBody>
        </p:sp>
      </p:grpSp>
      <p:sp>
        <p:nvSpPr>
          <p:cNvPr id="385" name="Google Shape;385;p15"/>
          <p:cNvSpPr/>
          <p:nvPr/>
        </p:nvSpPr>
        <p:spPr>
          <a:xfrm flipH="1">
            <a:off x="7662639" y="1055155"/>
            <a:ext cx="58686" cy="496228"/>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15"/>
          <p:cNvSpPr/>
          <p:nvPr/>
        </p:nvSpPr>
        <p:spPr>
          <a:xfrm>
            <a:off x="8663354" y="2262555"/>
            <a:ext cx="527538" cy="742371"/>
          </a:xfrm>
          <a:custGeom>
            <a:avLst/>
            <a:gdLst/>
            <a:ahLst/>
            <a:cxnLst/>
            <a:rect l="l" t="t" r="r" b="b"/>
            <a:pathLst>
              <a:path w="527538" h="742371" extrusionOk="0">
                <a:moveTo>
                  <a:pt x="0" y="715108"/>
                </a:moveTo>
                <a:cubicBezTo>
                  <a:pt x="143607" y="745392"/>
                  <a:pt x="287215" y="775677"/>
                  <a:pt x="375138" y="656492"/>
                </a:cubicBezTo>
                <a:cubicBezTo>
                  <a:pt x="463061" y="537307"/>
                  <a:pt x="527538" y="0"/>
                  <a:pt x="527538" y="0"/>
                </a:cubicBezTo>
              </a:path>
            </a:pathLst>
          </a:custGeom>
          <a:noFill/>
          <a:ln w="25400" cap="flat" cmpd="sng">
            <a:solidFill>
              <a:srgbClr val="E956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95669"/>
              </a:solidFill>
              <a:latin typeface="Calibri"/>
              <a:ea typeface="Calibri"/>
              <a:cs typeface="Calibri"/>
              <a:sym typeface="Calibri"/>
            </a:endParaRPr>
          </a:p>
        </p:txBody>
      </p:sp>
      <p:sp>
        <p:nvSpPr>
          <p:cNvPr id="387" name="Google Shape;387;p15"/>
          <p:cNvSpPr txBox="1"/>
          <p:nvPr/>
        </p:nvSpPr>
        <p:spPr>
          <a:xfrm>
            <a:off x="9271042" y="2321169"/>
            <a:ext cx="106288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E95669"/>
                </a:solidFill>
                <a:latin typeface="Calibri"/>
                <a:ea typeface="Calibri"/>
                <a:cs typeface="Calibri"/>
                <a:sym typeface="Calibri"/>
              </a:rPr>
              <a:t>Case 0</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Recipe </a:t>
            </a:r>
            <a:r>
              <a:rPr lang="en-US" sz="2800">
                <a:solidFill>
                  <a:schemeClr val="accent3"/>
                </a:solidFill>
              </a:rPr>
              <a:t>for applying Dynamic Programming</a:t>
            </a:r>
            <a:endParaRPr/>
          </a:p>
        </p:txBody>
      </p:sp>
      <p:sp>
        <p:nvSpPr>
          <p:cNvPr id="393" name="Google Shape;393;p16"/>
          <p:cNvSpPr txBox="1">
            <a:spLocks noGrp="1"/>
          </p:cNvSpPr>
          <p:nvPr>
            <p:ph type="body" idx="1"/>
          </p:nvPr>
        </p:nvSpPr>
        <p:spPr>
          <a:xfrm>
            <a:off x="2152650" y="1690689"/>
            <a:ext cx="7886700" cy="51673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b="1">
                <a:solidFill>
                  <a:schemeClr val="accent4"/>
                </a:solidFill>
              </a:rPr>
              <a:t>Step 1: </a:t>
            </a:r>
            <a:r>
              <a:rPr lang="en-US"/>
              <a:t>Identify </a:t>
            </a:r>
            <a:r>
              <a:rPr lang="en-US">
                <a:solidFill>
                  <a:schemeClr val="accent1"/>
                </a:solidFill>
              </a:rPr>
              <a:t>optimal substructure.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2: </a:t>
            </a:r>
            <a:r>
              <a:rPr lang="en-US"/>
              <a:t>Find a </a:t>
            </a:r>
            <a:r>
              <a:rPr lang="en-US">
                <a:solidFill>
                  <a:schemeClr val="accent6"/>
                </a:solidFill>
              </a:rPr>
              <a:t>recursive formulation </a:t>
            </a:r>
            <a:r>
              <a:rPr lang="en-US"/>
              <a:t>for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3: </a:t>
            </a:r>
            <a:r>
              <a:rPr lang="en-US">
                <a:solidFill>
                  <a:schemeClr val="accent5"/>
                </a:solidFill>
              </a:rPr>
              <a:t>Use dynamic programming </a:t>
            </a:r>
            <a:r>
              <a:rPr lang="en-US"/>
              <a:t>to find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4: </a:t>
            </a:r>
            <a:r>
              <a:rPr lang="en-US"/>
              <a:t>If needed, keep track of some additional info so that the algorithm from Step 3 can </a:t>
            </a:r>
            <a:r>
              <a:rPr lang="en-US">
                <a:solidFill>
                  <a:srgbClr val="B400AB"/>
                </a:solidFill>
              </a:rPr>
              <a:t>find the actual LCS.</a:t>
            </a:r>
            <a:endParaRPr/>
          </a:p>
        </p:txBody>
      </p:sp>
      <p:sp>
        <p:nvSpPr>
          <p:cNvPr id="394" name="Google Shape;394;p16"/>
          <p:cNvSpPr/>
          <p:nvPr/>
        </p:nvSpPr>
        <p:spPr>
          <a:xfrm rot="-2593072">
            <a:off x="9588012" y="2610952"/>
            <a:ext cx="902677" cy="454634"/>
          </a:xfrm>
          <a:prstGeom prst="leftArrow">
            <a:avLst>
              <a:gd name="adj1" fmla="val 50000"/>
              <a:gd name="adj2" fmla="val 50000"/>
            </a:avLst>
          </a:prstGeom>
          <a:solidFill>
            <a:schemeClr val="accent5"/>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7"/>
          <p:cNvSpPr txBox="1">
            <a:spLocks noGrp="1"/>
          </p:cNvSpPr>
          <p:nvPr>
            <p:ph type="title"/>
          </p:nvPr>
        </p:nvSpPr>
        <p:spPr>
          <a:xfrm>
            <a:off x="2152650" y="365127"/>
            <a:ext cx="7886700" cy="9312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LCS DP </a:t>
            </a:r>
            <a:r>
              <a:rPr lang="en-US" sz="3100">
                <a:solidFill>
                  <a:schemeClr val="accent1"/>
                </a:solidFill>
              </a:rPr>
              <a:t>OMG BBQ</a:t>
            </a:r>
            <a:endParaRPr/>
          </a:p>
        </p:txBody>
      </p:sp>
      <p:sp>
        <p:nvSpPr>
          <p:cNvPr id="400" name="Google Shape;400;p17"/>
          <p:cNvSpPr txBox="1">
            <a:spLocks noGrp="1"/>
          </p:cNvSpPr>
          <p:nvPr>
            <p:ph type="body" idx="1"/>
          </p:nvPr>
        </p:nvSpPr>
        <p:spPr>
          <a:xfrm>
            <a:off x="2152650" y="1400537"/>
            <a:ext cx="7886700" cy="477642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LCS</a:t>
            </a:r>
            <a:r>
              <a:rPr lang="en-US"/>
              <a:t>(X, Y):</a:t>
            </a:r>
            <a:endParaRPr/>
          </a:p>
          <a:p>
            <a:pPr marL="685800" lvl="1" indent="-228600" algn="l" rtl="0">
              <a:lnSpc>
                <a:spcPct val="90000"/>
              </a:lnSpc>
              <a:spcBef>
                <a:spcPts val="500"/>
              </a:spcBef>
              <a:spcAft>
                <a:spcPts val="0"/>
              </a:spcAft>
              <a:buClr>
                <a:srgbClr val="E95669"/>
              </a:buClr>
              <a:buSzPts val="2400"/>
              <a:buChar char="•"/>
            </a:pPr>
            <a:r>
              <a:rPr lang="en-US">
                <a:solidFill>
                  <a:srgbClr val="E95669"/>
                </a:solidFill>
              </a:rPr>
              <a:t>C[i,0] = C[0,j] = 0 for all i = 1,…,m, j=1,…n.</a:t>
            </a:r>
            <a:endParaRPr/>
          </a:p>
          <a:p>
            <a:pPr marL="685800" lvl="1" indent="-228600" algn="l" rtl="0">
              <a:lnSpc>
                <a:spcPct val="90000"/>
              </a:lnSpc>
              <a:spcBef>
                <a:spcPts val="500"/>
              </a:spcBef>
              <a:spcAft>
                <a:spcPts val="0"/>
              </a:spcAft>
              <a:buClr>
                <a:schemeClr val="dk1"/>
              </a:buClr>
              <a:buSzPts val="2400"/>
              <a:buChar char="•"/>
            </a:pPr>
            <a:r>
              <a:rPr lang="en-US" b="1"/>
              <a:t>For</a:t>
            </a:r>
            <a:r>
              <a:rPr lang="en-US"/>
              <a:t> i = 1,…,m and j = 1,…,n:</a:t>
            </a:r>
            <a:endParaRPr/>
          </a:p>
          <a:p>
            <a:pPr marL="1143000" lvl="2" indent="-228600" algn="l" rtl="0">
              <a:lnSpc>
                <a:spcPct val="90000"/>
              </a:lnSpc>
              <a:spcBef>
                <a:spcPts val="500"/>
              </a:spcBef>
              <a:spcAft>
                <a:spcPts val="0"/>
              </a:spcAft>
              <a:buClr>
                <a:schemeClr val="accent1"/>
              </a:buClr>
              <a:buSzPts val="2400"/>
              <a:buChar char="•"/>
            </a:pPr>
            <a:r>
              <a:rPr lang="en-US" sz="2400" b="1">
                <a:solidFill>
                  <a:schemeClr val="accent1"/>
                </a:solidFill>
              </a:rPr>
              <a:t>If </a:t>
            </a:r>
            <a:r>
              <a:rPr lang="en-US" sz="2400">
                <a:solidFill>
                  <a:schemeClr val="accent1"/>
                </a:solidFill>
              </a:rPr>
              <a:t>X[i] = Y[j]:</a:t>
            </a:r>
            <a:endParaRPr/>
          </a:p>
          <a:p>
            <a:pPr marL="1600200" lvl="3" indent="-228600" algn="l" rtl="0">
              <a:lnSpc>
                <a:spcPct val="90000"/>
              </a:lnSpc>
              <a:spcBef>
                <a:spcPts val="500"/>
              </a:spcBef>
              <a:spcAft>
                <a:spcPts val="0"/>
              </a:spcAft>
              <a:buClr>
                <a:schemeClr val="accent1"/>
              </a:buClr>
              <a:buSzPts val="2400"/>
              <a:buChar char="•"/>
            </a:pPr>
            <a:r>
              <a:rPr lang="en-US" sz="2400">
                <a:solidFill>
                  <a:schemeClr val="accent1"/>
                </a:solidFill>
              </a:rPr>
              <a:t>C[i,j] = C[i-1,j-1]  + 1</a:t>
            </a:r>
            <a:endParaRPr/>
          </a:p>
          <a:p>
            <a:pPr marL="1143000" lvl="2" indent="-228600" algn="l" rtl="0">
              <a:lnSpc>
                <a:spcPct val="90000"/>
              </a:lnSpc>
              <a:spcBef>
                <a:spcPts val="500"/>
              </a:spcBef>
              <a:spcAft>
                <a:spcPts val="0"/>
              </a:spcAft>
              <a:buClr>
                <a:schemeClr val="accent6"/>
              </a:buClr>
              <a:buSzPts val="2400"/>
              <a:buChar char="•"/>
            </a:pPr>
            <a:r>
              <a:rPr lang="en-US" sz="2400" b="1">
                <a:solidFill>
                  <a:schemeClr val="accent6"/>
                </a:solidFill>
              </a:rPr>
              <a:t>Else:</a:t>
            </a:r>
            <a:endParaRPr/>
          </a:p>
          <a:p>
            <a:pPr marL="1600200" lvl="3" indent="-228600" algn="l" rtl="0">
              <a:lnSpc>
                <a:spcPct val="90000"/>
              </a:lnSpc>
              <a:spcBef>
                <a:spcPts val="500"/>
              </a:spcBef>
              <a:spcAft>
                <a:spcPts val="0"/>
              </a:spcAft>
              <a:buClr>
                <a:schemeClr val="accent6"/>
              </a:buClr>
              <a:buSzPts val="2400"/>
              <a:buChar char="•"/>
            </a:pPr>
            <a:r>
              <a:rPr lang="en-US" sz="2400">
                <a:solidFill>
                  <a:schemeClr val="accent6"/>
                </a:solidFill>
              </a:rPr>
              <a:t>C[i,j] = max{ C[i,j-1], C[i-1,j] }</a:t>
            </a:r>
            <a:endParaRPr/>
          </a:p>
          <a:p>
            <a:pPr marL="1143000" lvl="2" indent="-101600" algn="l" rtl="0">
              <a:lnSpc>
                <a:spcPct val="90000"/>
              </a:lnSpc>
              <a:spcBef>
                <a:spcPts val="500"/>
              </a:spcBef>
              <a:spcAft>
                <a:spcPts val="0"/>
              </a:spcAft>
              <a:buClr>
                <a:schemeClr val="dk1"/>
              </a:buClr>
              <a:buSzPts val="2000"/>
              <a:buNone/>
            </a:pPr>
            <a:endParaRPr/>
          </a:p>
        </p:txBody>
      </p:sp>
      <p:sp>
        <p:nvSpPr>
          <p:cNvPr id="401" name="Google Shape;401;p17"/>
          <p:cNvSpPr txBox="1"/>
          <p:nvPr/>
        </p:nvSpPr>
        <p:spPr>
          <a:xfrm>
            <a:off x="2928153" y="5624512"/>
            <a:ext cx="8292612" cy="1374775"/>
          </a:xfrm>
          <a:prstGeom prst="rect">
            <a:avLst/>
          </a:prstGeom>
          <a:blipFill rotWithShape="1">
            <a:blip r:embed="rId3">
              <a:alphaModFix/>
            </a:blip>
            <a:stretch>
              <a:fillRect l="-6724" t="-198113" b="-25498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2" name="Google Shape;402;p17"/>
          <p:cNvSpPr txBox="1"/>
          <p:nvPr/>
        </p:nvSpPr>
        <p:spPr>
          <a:xfrm rot="1198211">
            <a:off x="7797480" y="3457948"/>
            <a:ext cx="2662177"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Running time: O(nm)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Example</a:t>
            </a:r>
            <a:endParaRPr/>
          </a:p>
        </p:txBody>
      </p:sp>
      <p:sp>
        <p:nvSpPr>
          <p:cNvPr id="408" name="Google Shape;408;p18"/>
          <p:cNvSpPr/>
          <p:nvPr/>
        </p:nvSpPr>
        <p:spPr>
          <a:xfrm>
            <a:off x="7865241"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09" name="Google Shape;409;p18"/>
          <p:cNvSpPr/>
          <p:nvPr/>
        </p:nvSpPr>
        <p:spPr>
          <a:xfrm>
            <a:off x="8369333"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410" name="Google Shape;410;p18"/>
          <p:cNvSpPr/>
          <p:nvPr/>
        </p:nvSpPr>
        <p:spPr>
          <a:xfrm>
            <a:off x="8849979"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11" name="Google Shape;411;p18"/>
          <p:cNvSpPr/>
          <p:nvPr/>
        </p:nvSpPr>
        <p:spPr>
          <a:xfrm>
            <a:off x="9354071"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12" name="Google Shape;412;p18"/>
          <p:cNvSpPr/>
          <p:nvPr/>
        </p:nvSpPr>
        <p:spPr>
          <a:xfrm>
            <a:off x="9858163"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13" name="Google Shape;413;p18"/>
          <p:cNvSpPr/>
          <p:nvPr/>
        </p:nvSpPr>
        <p:spPr>
          <a:xfrm>
            <a:off x="7865241"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14" name="Google Shape;414;p18"/>
          <p:cNvSpPr/>
          <p:nvPr/>
        </p:nvSpPr>
        <p:spPr>
          <a:xfrm>
            <a:off x="8369333"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415" name="Google Shape;415;p18"/>
          <p:cNvSpPr/>
          <p:nvPr/>
        </p:nvSpPr>
        <p:spPr>
          <a:xfrm>
            <a:off x="8849979"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416" name="Google Shape;416;p18"/>
          <p:cNvSpPr/>
          <p:nvPr/>
        </p:nvSpPr>
        <p:spPr>
          <a:xfrm>
            <a:off x="9354071"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17" name="Google Shape;417;p18"/>
          <p:cNvSpPr txBox="1"/>
          <p:nvPr/>
        </p:nvSpPr>
        <p:spPr>
          <a:xfrm>
            <a:off x="7384595" y="125997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endParaRPr sz="2800" b="0" i="0" u="none" strike="noStrike" cap="none">
              <a:solidFill>
                <a:schemeClr val="dk1"/>
              </a:solidFill>
              <a:latin typeface="Calibri"/>
              <a:ea typeface="Calibri"/>
              <a:cs typeface="Calibri"/>
              <a:sym typeface="Calibri"/>
            </a:endParaRPr>
          </a:p>
        </p:txBody>
      </p:sp>
      <p:sp>
        <p:nvSpPr>
          <p:cNvPr id="418" name="Google Shape;418;p18"/>
          <p:cNvSpPr txBox="1"/>
          <p:nvPr/>
        </p:nvSpPr>
        <p:spPr>
          <a:xfrm>
            <a:off x="7384595" y="311719"/>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419" name="Google Shape;419;p18"/>
          <p:cNvSpPr/>
          <p:nvPr/>
        </p:nvSpPr>
        <p:spPr>
          <a:xfrm>
            <a:off x="2233939" y="3720772"/>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0" name="Google Shape;420;p18"/>
          <p:cNvSpPr/>
          <p:nvPr/>
        </p:nvSpPr>
        <p:spPr>
          <a:xfrm>
            <a:off x="2233939" y="4220560"/>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421" name="Google Shape;421;p18"/>
          <p:cNvSpPr/>
          <p:nvPr/>
        </p:nvSpPr>
        <p:spPr>
          <a:xfrm>
            <a:off x="2233939" y="4717676"/>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22" name="Google Shape;422;p18"/>
          <p:cNvSpPr/>
          <p:nvPr/>
        </p:nvSpPr>
        <p:spPr>
          <a:xfrm>
            <a:off x="2233939" y="5203217"/>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23" name="Google Shape;423;p18"/>
          <p:cNvSpPr/>
          <p:nvPr/>
        </p:nvSpPr>
        <p:spPr>
          <a:xfrm>
            <a:off x="2233939" y="5701609"/>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4" name="Google Shape;424;p18"/>
          <p:cNvSpPr/>
          <p:nvPr/>
        </p:nvSpPr>
        <p:spPr>
          <a:xfrm>
            <a:off x="3753150"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5" name="Google Shape;425;p18"/>
          <p:cNvSpPr/>
          <p:nvPr/>
        </p:nvSpPr>
        <p:spPr>
          <a:xfrm>
            <a:off x="4268817"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426" name="Google Shape;426;p18"/>
          <p:cNvSpPr/>
          <p:nvPr/>
        </p:nvSpPr>
        <p:spPr>
          <a:xfrm>
            <a:off x="4784188"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427" name="Google Shape;427;p18"/>
          <p:cNvSpPr/>
          <p:nvPr/>
        </p:nvSpPr>
        <p:spPr>
          <a:xfrm>
            <a:off x="5299855"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428" name="Google Shape;428;p18"/>
          <p:cNvSpPr txBox="1"/>
          <p:nvPr/>
        </p:nvSpPr>
        <p:spPr>
          <a:xfrm>
            <a:off x="1703575" y="4630071"/>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429" name="Google Shape;429;p18"/>
          <p:cNvSpPr txBox="1"/>
          <p:nvPr/>
        </p:nvSpPr>
        <p:spPr>
          <a:xfrm>
            <a:off x="4492576" y="173967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endParaRPr sz="2800" b="0" i="0" u="none" strike="noStrike" cap="none">
              <a:solidFill>
                <a:schemeClr val="dk1"/>
              </a:solidFill>
              <a:latin typeface="Calibri"/>
              <a:ea typeface="Calibri"/>
              <a:cs typeface="Calibri"/>
              <a:sym typeface="Calibri"/>
            </a:endParaRPr>
          </a:p>
        </p:txBody>
      </p:sp>
      <p:grpSp>
        <p:nvGrpSpPr>
          <p:cNvPr id="430" name="Google Shape;430;p18"/>
          <p:cNvGrpSpPr/>
          <p:nvPr/>
        </p:nvGrpSpPr>
        <p:grpSpPr>
          <a:xfrm>
            <a:off x="3230040" y="3234636"/>
            <a:ext cx="2572568" cy="2905853"/>
            <a:chOff x="1706040" y="3234635"/>
            <a:chExt cx="2572568" cy="2905853"/>
          </a:xfrm>
        </p:grpSpPr>
        <p:grpSp>
          <p:nvGrpSpPr>
            <p:cNvPr id="431" name="Google Shape;431;p18"/>
            <p:cNvGrpSpPr/>
            <p:nvPr/>
          </p:nvGrpSpPr>
          <p:grpSpPr>
            <a:xfrm>
              <a:off x="1708290" y="3234635"/>
              <a:ext cx="2054215" cy="2412745"/>
              <a:chOff x="618255" y="2644927"/>
              <a:chExt cx="2054215" cy="2412745"/>
            </a:xfrm>
          </p:grpSpPr>
          <p:sp>
            <p:nvSpPr>
              <p:cNvPr id="432" name="Google Shape;432;p18"/>
              <p:cNvSpPr/>
              <p:nvPr/>
            </p:nvSpPr>
            <p:spPr>
              <a:xfrm>
                <a:off x="618255" y="2644927"/>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33" name="Google Shape;433;p18"/>
              <p:cNvSpPr/>
              <p:nvPr/>
            </p:nvSpPr>
            <p:spPr>
              <a:xfrm>
                <a:off x="1133922" y="26548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34" name="Google Shape;434;p18"/>
              <p:cNvSpPr/>
              <p:nvPr/>
            </p:nvSpPr>
            <p:spPr>
              <a:xfrm>
                <a:off x="1649589" y="26548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35" name="Google Shape;435;p18"/>
              <p:cNvSpPr/>
              <p:nvPr/>
            </p:nvSpPr>
            <p:spPr>
              <a:xfrm>
                <a:off x="2165256" y="265613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36" name="Google Shape;436;p18"/>
              <p:cNvSpPr/>
              <p:nvPr/>
            </p:nvSpPr>
            <p:spPr>
              <a:xfrm>
                <a:off x="618255" y="3123872"/>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37" name="Google Shape;437;p18"/>
              <p:cNvSpPr/>
              <p:nvPr/>
            </p:nvSpPr>
            <p:spPr>
              <a:xfrm>
                <a:off x="1133922" y="313378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8" name="Google Shape;438;p18"/>
              <p:cNvSpPr/>
              <p:nvPr/>
            </p:nvSpPr>
            <p:spPr>
              <a:xfrm>
                <a:off x="1649589" y="313378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9" name="Google Shape;439;p18"/>
              <p:cNvSpPr/>
              <p:nvPr/>
            </p:nvSpPr>
            <p:spPr>
              <a:xfrm>
                <a:off x="2165256" y="313508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0" name="Google Shape;440;p18"/>
              <p:cNvSpPr/>
              <p:nvPr/>
            </p:nvSpPr>
            <p:spPr>
              <a:xfrm>
                <a:off x="621377" y="3596214"/>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41" name="Google Shape;441;p18"/>
              <p:cNvSpPr/>
              <p:nvPr/>
            </p:nvSpPr>
            <p:spPr>
              <a:xfrm>
                <a:off x="1137044" y="360613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18"/>
              <p:cNvSpPr/>
              <p:nvPr/>
            </p:nvSpPr>
            <p:spPr>
              <a:xfrm>
                <a:off x="1652711" y="360613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18"/>
              <p:cNvSpPr/>
              <p:nvPr/>
            </p:nvSpPr>
            <p:spPr>
              <a:xfrm>
                <a:off x="2168378" y="360742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4" name="Google Shape;444;p18"/>
              <p:cNvSpPr/>
              <p:nvPr/>
            </p:nvSpPr>
            <p:spPr>
              <a:xfrm>
                <a:off x="618255" y="4077743"/>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45" name="Google Shape;445;p18"/>
              <p:cNvSpPr/>
              <p:nvPr/>
            </p:nvSpPr>
            <p:spPr>
              <a:xfrm>
                <a:off x="1133922" y="40876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6" name="Google Shape;446;p18"/>
              <p:cNvSpPr/>
              <p:nvPr/>
            </p:nvSpPr>
            <p:spPr>
              <a:xfrm>
                <a:off x="1649589" y="40876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7" name="Google Shape;447;p18"/>
              <p:cNvSpPr/>
              <p:nvPr/>
            </p:nvSpPr>
            <p:spPr>
              <a:xfrm>
                <a:off x="2165256" y="408895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8" name="Google Shape;448;p18"/>
              <p:cNvSpPr/>
              <p:nvPr/>
            </p:nvSpPr>
            <p:spPr>
              <a:xfrm>
                <a:off x="618255" y="4566227"/>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49" name="Google Shape;449;p18"/>
              <p:cNvSpPr/>
              <p:nvPr/>
            </p:nvSpPr>
            <p:spPr>
              <a:xfrm>
                <a:off x="1133922" y="45761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18"/>
              <p:cNvSpPr/>
              <p:nvPr/>
            </p:nvSpPr>
            <p:spPr>
              <a:xfrm>
                <a:off x="1649589" y="45761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1" name="Google Shape;451;p18"/>
              <p:cNvSpPr/>
              <p:nvPr/>
            </p:nvSpPr>
            <p:spPr>
              <a:xfrm>
                <a:off x="2165256" y="457743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2" name="Google Shape;452;p18"/>
            <p:cNvSpPr/>
            <p:nvPr/>
          </p:nvSpPr>
          <p:spPr>
            <a:xfrm>
              <a:off x="3771394" y="324621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53" name="Google Shape;453;p18"/>
            <p:cNvSpPr/>
            <p:nvPr/>
          </p:nvSpPr>
          <p:spPr>
            <a:xfrm>
              <a:off x="3771394" y="372515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8"/>
            <p:cNvSpPr/>
            <p:nvPr/>
          </p:nvSpPr>
          <p:spPr>
            <a:xfrm>
              <a:off x="3774516" y="4197497"/>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18"/>
            <p:cNvSpPr/>
            <p:nvPr/>
          </p:nvSpPr>
          <p:spPr>
            <a:xfrm>
              <a:off x="3771394" y="4679026"/>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18"/>
            <p:cNvSpPr/>
            <p:nvPr/>
          </p:nvSpPr>
          <p:spPr>
            <a:xfrm>
              <a:off x="3771394" y="516751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8"/>
            <p:cNvSpPr/>
            <p:nvPr/>
          </p:nvSpPr>
          <p:spPr>
            <a:xfrm>
              <a:off x="1706040" y="5649043"/>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58" name="Google Shape;458;p18"/>
            <p:cNvSpPr/>
            <p:nvPr/>
          </p:nvSpPr>
          <p:spPr>
            <a:xfrm>
              <a:off x="2221707" y="56589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8"/>
            <p:cNvSpPr/>
            <p:nvPr/>
          </p:nvSpPr>
          <p:spPr>
            <a:xfrm>
              <a:off x="2737374" y="56589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8"/>
            <p:cNvSpPr/>
            <p:nvPr/>
          </p:nvSpPr>
          <p:spPr>
            <a:xfrm>
              <a:off x="3253041" y="566025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1" name="Google Shape;461;p18"/>
            <p:cNvSpPr/>
            <p:nvPr/>
          </p:nvSpPr>
          <p:spPr>
            <a:xfrm>
              <a:off x="3768708" y="565692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2" name="Google Shape;462;p18"/>
          <p:cNvSpPr txBox="1">
            <a:spLocks noGrp="1"/>
          </p:cNvSpPr>
          <p:nvPr>
            <p:ph type="body" idx="1"/>
          </p:nvPr>
        </p:nvSpPr>
        <p:spPr>
          <a:xfrm>
            <a:off x="3970981" y="6034787"/>
            <a:ext cx="8292612" cy="1374775"/>
          </a:xfrm>
          <a:prstGeom prst="rect">
            <a:avLst/>
          </a:prstGeom>
          <a:blipFill rotWithShape="1">
            <a:blip r:embed="rId3">
              <a:alphaModFix/>
            </a:blip>
            <a:stretch>
              <a:fillRect t="-137600" b="-148603"/>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19"/>
          <p:cNvGrpSpPr/>
          <p:nvPr/>
        </p:nvGrpSpPr>
        <p:grpSpPr>
          <a:xfrm>
            <a:off x="3230040" y="3234636"/>
            <a:ext cx="2572568" cy="2905853"/>
            <a:chOff x="1706040" y="3234635"/>
            <a:chExt cx="2572568" cy="2905853"/>
          </a:xfrm>
        </p:grpSpPr>
        <p:grpSp>
          <p:nvGrpSpPr>
            <p:cNvPr id="468" name="Google Shape;468;p19"/>
            <p:cNvGrpSpPr/>
            <p:nvPr/>
          </p:nvGrpSpPr>
          <p:grpSpPr>
            <a:xfrm>
              <a:off x="1708290" y="3234635"/>
              <a:ext cx="2054215" cy="2412745"/>
              <a:chOff x="618255" y="2644927"/>
              <a:chExt cx="2054215" cy="2412745"/>
            </a:xfrm>
          </p:grpSpPr>
          <p:sp>
            <p:nvSpPr>
              <p:cNvPr id="469" name="Google Shape;469;p19"/>
              <p:cNvSpPr/>
              <p:nvPr/>
            </p:nvSpPr>
            <p:spPr>
              <a:xfrm>
                <a:off x="618255" y="2644927"/>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0" name="Google Shape;470;p19"/>
              <p:cNvSpPr/>
              <p:nvPr/>
            </p:nvSpPr>
            <p:spPr>
              <a:xfrm>
                <a:off x="1133922" y="26548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1" name="Google Shape;471;p19"/>
              <p:cNvSpPr/>
              <p:nvPr/>
            </p:nvSpPr>
            <p:spPr>
              <a:xfrm>
                <a:off x="1649589" y="26548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2" name="Google Shape;472;p19"/>
              <p:cNvSpPr/>
              <p:nvPr/>
            </p:nvSpPr>
            <p:spPr>
              <a:xfrm>
                <a:off x="2165256" y="265613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3" name="Google Shape;473;p19"/>
              <p:cNvSpPr/>
              <p:nvPr/>
            </p:nvSpPr>
            <p:spPr>
              <a:xfrm>
                <a:off x="618255" y="3123872"/>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4" name="Google Shape;474;p19"/>
              <p:cNvSpPr/>
              <p:nvPr/>
            </p:nvSpPr>
            <p:spPr>
              <a:xfrm>
                <a:off x="1133922" y="313378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9"/>
              <p:cNvSpPr/>
              <p:nvPr/>
            </p:nvSpPr>
            <p:spPr>
              <a:xfrm>
                <a:off x="1649589" y="313378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9"/>
              <p:cNvSpPr/>
              <p:nvPr/>
            </p:nvSpPr>
            <p:spPr>
              <a:xfrm>
                <a:off x="2165256" y="313508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9"/>
              <p:cNvSpPr/>
              <p:nvPr/>
            </p:nvSpPr>
            <p:spPr>
              <a:xfrm>
                <a:off x="621377" y="3596214"/>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78" name="Google Shape;478;p19"/>
              <p:cNvSpPr/>
              <p:nvPr/>
            </p:nvSpPr>
            <p:spPr>
              <a:xfrm>
                <a:off x="1137044" y="360613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9"/>
              <p:cNvSpPr/>
              <p:nvPr/>
            </p:nvSpPr>
            <p:spPr>
              <a:xfrm>
                <a:off x="1652711" y="360613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9"/>
              <p:cNvSpPr/>
              <p:nvPr/>
            </p:nvSpPr>
            <p:spPr>
              <a:xfrm>
                <a:off x="2168378" y="360742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9"/>
              <p:cNvSpPr/>
              <p:nvPr/>
            </p:nvSpPr>
            <p:spPr>
              <a:xfrm>
                <a:off x="618255" y="4077743"/>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82" name="Google Shape;482;p19"/>
              <p:cNvSpPr/>
              <p:nvPr/>
            </p:nvSpPr>
            <p:spPr>
              <a:xfrm>
                <a:off x="1133922" y="40876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9"/>
              <p:cNvSpPr/>
              <p:nvPr/>
            </p:nvSpPr>
            <p:spPr>
              <a:xfrm>
                <a:off x="1649589" y="40876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9"/>
              <p:cNvSpPr/>
              <p:nvPr/>
            </p:nvSpPr>
            <p:spPr>
              <a:xfrm>
                <a:off x="2165256" y="408895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9"/>
              <p:cNvSpPr/>
              <p:nvPr/>
            </p:nvSpPr>
            <p:spPr>
              <a:xfrm>
                <a:off x="618255" y="4566227"/>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86" name="Google Shape;486;p19"/>
              <p:cNvSpPr/>
              <p:nvPr/>
            </p:nvSpPr>
            <p:spPr>
              <a:xfrm>
                <a:off x="1133922" y="45761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9"/>
              <p:cNvSpPr/>
              <p:nvPr/>
            </p:nvSpPr>
            <p:spPr>
              <a:xfrm>
                <a:off x="1649589" y="457614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9"/>
              <p:cNvSpPr/>
              <p:nvPr/>
            </p:nvSpPr>
            <p:spPr>
              <a:xfrm>
                <a:off x="2165256" y="457743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89" name="Google Shape;489;p19"/>
            <p:cNvSpPr/>
            <p:nvPr/>
          </p:nvSpPr>
          <p:spPr>
            <a:xfrm>
              <a:off x="3771394" y="324621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90" name="Google Shape;490;p19"/>
            <p:cNvSpPr/>
            <p:nvPr/>
          </p:nvSpPr>
          <p:spPr>
            <a:xfrm>
              <a:off x="3771394" y="3725155"/>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9"/>
            <p:cNvSpPr/>
            <p:nvPr/>
          </p:nvSpPr>
          <p:spPr>
            <a:xfrm>
              <a:off x="3774516" y="4197497"/>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9"/>
            <p:cNvSpPr/>
            <p:nvPr/>
          </p:nvSpPr>
          <p:spPr>
            <a:xfrm>
              <a:off x="3771394" y="4679026"/>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9"/>
            <p:cNvSpPr/>
            <p:nvPr/>
          </p:nvSpPr>
          <p:spPr>
            <a:xfrm>
              <a:off x="3771394" y="516751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4" name="Google Shape;494;p19"/>
            <p:cNvSpPr/>
            <p:nvPr/>
          </p:nvSpPr>
          <p:spPr>
            <a:xfrm>
              <a:off x="1706040" y="5649043"/>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495" name="Google Shape;495;p19"/>
            <p:cNvSpPr/>
            <p:nvPr/>
          </p:nvSpPr>
          <p:spPr>
            <a:xfrm>
              <a:off x="2221707" y="56589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9"/>
            <p:cNvSpPr/>
            <p:nvPr/>
          </p:nvSpPr>
          <p:spPr>
            <a:xfrm>
              <a:off x="2737374" y="565895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9"/>
            <p:cNvSpPr/>
            <p:nvPr/>
          </p:nvSpPr>
          <p:spPr>
            <a:xfrm>
              <a:off x="3253041" y="566025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9"/>
            <p:cNvSpPr/>
            <p:nvPr/>
          </p:nvSpPr>
          <p:spPr>
            <a:xfrm>
              <a:off x="3768708" y="5656923"/>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9" name="Google Shape;49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Example</a:t>
            </a:r>
            <a:endParaRPr/>
          </a:p>
        </p:txBody>
      </p:sp>
      <p:sp>
        <p:nvSpPr>
          <p:cNvPr id="500" name="Google Shape;500;p19"/>
          <p:cNvSpPr/>
          <p:nvPr/>
        </p:nvSpPr>
        <p:spPr>
          <a:xfrm>
            <a:off x="7865241"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01" name="Google Shape;501;p19"/>
          <p:cNvSpPr/>
          <p:nvPr/>
        </p:nvSpPr>
        <p:spPr>
          <a:xfrm>
            <a:off x="8369333"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502" name="Google Shape;502;p19"/>
          <p:cNvSpPr/>
          <p:nvPr/>
        </p:nvSpPr>
        <p:spPr>
          <a:xfrm>
            <a:off x="8849979"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03" name="Google Shape;503;p19"/>
          <p:cNvSpPr/>
          <p:nvPr/>
        </p:nvSpPr>
        <p:spPr>
          <a:xfrm>
            <a:off x="9354071"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04" name="Google Shape;504;p19"/>
          <p:cNvSpPr/>
          <p:nvPr/>
        </p:nvSpPr>
        <p:spPr>
          <a:xfrm>
            <a:off x="9858163" y="267643"/>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05" name="Google Shape;505;p19"/>
          <p:cNvSpPr/>
          <p:nvPr/>
        </p:nvSpPr>
        <p:spPr>
          <a:xfrm>
            <a:off x="7865241"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06" name="Google Shape;506;p19"/>
          <p:cNvSpPr/>
          <p:nvPr/>
        </p:nvSpPr>
        <p:spPr>
          <a:xfrm>
            <a:off x="8369333"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507" name="Google Shape;507;p19"/>
          <p:cNvSpPr/>
          <p:nvPr/>
        </p:nvSpPr>
        <p:spPr>
          <a:xfrm>
            <a:off x="8849979"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508" name="Google Shape;508;p19"/>
          <p:cNvSpPr/>
          <p:nvPr/>
        </p:nvSpPr>
        <p:spPr>
          <a:xfrm>
            <a:off x="9354071" y="1205059"/>
            <a:ext cx="504092" cy="63304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09" name="Google Shape;509;p19"/>
          <p:cNvSpPr txBox="1"/>
          <p:nvPr/>
        </p:nvSpPr>
        <p:spPr>
          <a:xfrm>
            <a:off x="7384595" y="125997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endParaRPr sz="2800" b="0" i="0" u="none" strike="noStrike" cap="none">
              <a:solidFill>
                <a:schemeClr val="dk1"/>
              </a:solidFill>
              <a:latin typeface="Calibri"/>
              <a:ea typeface="Calibri"/>
              <a:cs typeface="Calibri"/>
              <a:sym typeface="Calibri"/>
            </a:endParaRPr>
          </a:p>
        </p:txBody>
      </p:sp>
      <p:sp>
        <p:nvSpPr>
          <p:cNvPr id="510" name="Google Shape;510;p19"/>
          <p:cNvSpPr txBox="1"/>
          <p:nvPr/>
        </p:nvSpPr>
        <p:spPr>
          <a:xfrm>
            <a:off x="7384595" y="311719"/>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511" name="Google Shape;511;p19"/>
          <p:cNvSpPr/>
          <p:nvPr/>
        </p:nvSpPr>
        <p:spPr>
          <a:xfrm>
            <a:off x="3232290" y="3234636"/>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12" name="Google Shape;512;p19"/>
          <p:cNvSpPr/>
          <p:nvPr/>
        </p:nvSpPr>
        <p:spPr>
          <a:xfrm>
            <a:off x="3747957" y="324455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13" name="Google Shape;513;p19"/>
          <p:cNvSpPr/>
          <p:nvPr/>
        </p:nvSpPr>
        <p:spPr>
          <a:xfrm>
            <a:off x="4263624" y="324455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14" name="Google Shape;514;p19"/>
          <p:cNvSpPr/>
          <p:nvPr/>
        </p:nvSpPr>
        <p:spPr>
          <a:xfrm>
            <a:off x="4779291" y="3245844"/>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15" name="Google Shape;515;p19"/>
          <p:cNvSpPr/>
          <p:nvPr/>
        </p:nvSpPr>
        <p:spPr>
          <a:xfrm>
            <a:off x="3232290" y="3713581"/>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16" name="Google Shape;516;p19"/>
          <p:cNvSpPr/>
          <p:nvPr/>
        </p:nvSpPr>
        <p:spPr>
          <a:xfrm>
            <a:off x="3747957" y="3723497"/>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7" name="Google Shape;517;p19"/>
          <p:cNvSpPr/>
          <p:nvPr/>
        </p:nvSpPr>
        <p:spPr>
          <a:xfrm>
            <a:off x="4263624" y="3723497"/>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8" name="Google Shape;518;p19"/>
          <p:cNvSpPr/>
          <p:nvPr/>
        </p:nvSpPr>
        <p:spPr>
          <a:xfrm>
            <a:off x="4779291" y="372478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9" name="Google Shape;519;p19"/>
          <p:cNvSpPr/>
          <p:nvPr/>
        </p:nvSpPr>
        <p:spPr>
          <a:xfrm>
            <a:off x="3235412" y="4185923"/>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20" name="Google Shape;520;p19"/>
          <p:cNvSpPr/>
          <p:nvPr/>
        </p:nvSpPr>
        <p:spPr>
          <a:xfrm>
            <a:off x="3751079" y="419583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21" name="Google Shape;521;p19"/>
          <p:cNvSpPr/>
          <p:nvPr/>
        </p:nvSpPr>
        <p:spPr>
          <a:xfrm>
            <a:off x="4266746" y="4195839"/>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22" name="Google Shape;522;p19"/>
          <p:cNvSpPr/>
          <p:nvPr/>
        </p:nvSpPr>
        <p:spPr>
          <a:xfrm>
            <a:off x="4782413" y="419713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23" name="Google Shape;523;p19"/>
          <p:cNvSpPr/>
          <p:nvPr/>
        </p:nvSpPr>
        <p:spPr>
          <a:xfrm>
            <a:off x="3232290" y="4667452"/>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24" name="Google Shape;524;p19"/>
          <p:cNvSpPr/>
          <p:nvPr/>
        </p:nvSpPr>
        <p:spPr>
          <a:xfrm>
            <a:off x="3747957" y="467736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25" name="Google Shape;525;p19"/>
          <p:cNvSpPr/>
          <p:nvPr/>
        </p:nvSpPr>
        <p:spPr>
          <a:xfrm>
            <a:off x="4263624" y="467736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26" name="Google Shape;526;p19"/>
          <p:cNvSpPr/>
          <p:nvPr/>
        </p:nvSpPr>
        <p:spPr>
          <a:xfrm>
            <a:off x="4779291" y="467866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27" name="Google Shape;527;p19"/>
          <p:cNvSpPr/>
          <p:nvPr/>
        </p:nvSpPr>
        <p:spPr>
          <a:xfrm>
            <a:off x="3232290" y="5155936"/>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28" name="Google Shape;528;p19"/>
          <p:cNvSpPr/>
          <p:nvPr/>
        </p:nvSpPr>
        <p:spPr>
          <a:xfrm>
            <a:off x="3747957" y="516585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29" name="Google Shape;529;p19"/>
          <p:cNvSpPr/>
          <p:nvPr/>
        </p:nvSpPr>
        <p:spPr>
          <a:xfrm>
            <a:off x="4263624" y="516585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30" name="Google Shape;530;p19"/>
          <p:cNvSpPr/>
          <p:nvPr/>
        </p:nvSpPr>
        <p:spPr>
          <a:xfrm>
            <a:off x="4779291" y="5167144"/>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31" name="Google Shape;531;p19"/>
          <p:cNvSpPr/>
          <p:nvPr/>
        </p:nvSpPr>
        <p:spPr>
          <a:xfrm>
            <a:off x="2233939" y="3720772"/>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32" name="Google Shape;532;p19"/>
          <p:cNvSpPr/>
          <p:nvPr/>
        </p:nvSpPr>
        <p:spPr>
          <a:xfrm>
            <a:off x="2233939" y="4220560"/>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533" name="Google Shape;533;p19"/>
          <p:cNvSpPr/>
          <p:nvPr/>
        </p:nvSpPr>
        <p:spPr>
          <a:xfrm>
            <a:off x="2233939" y="4717676"/>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34" name="Google Shape;534;p19"/>
          <p:cNvSpPr/>
          <p:nvPr/>
        </p:nvSpPr>
        <p:spPr>
          <a:xfrm>
            <a:off x="2233939" y="5203217"/>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35" name="Google Shape;535;p19"/>
          <p:cNvSpPr/>
          <p:nvPr/>
        </p:nvSpPr>
        <p:spPr>
          <a:xfrm>
            <a:off x="2233939" y="5701609"/>
            <a:ext cx="504092" cy="448466"/>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36" name="Google Shape;536;p19"/>
          <p:cNvSpPr/>
          <p:nvPr/>
        </p:nvSpPr>
        <p:spPr>
          <a:xfrm>
            <a:off x="3753150"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37" name="Google Shape;537;p19"/>
          <p:cNvSpPr/>
          <p:nvPr/>
        </p:nvSpPr>
        <p:spPr>
          <a:xfrm>
            <a:off x="4268817"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538" name="Google Shape;538;p19"/>
          <p:cNvSpPr/>
          <p:nvPr/>
        </p:nvSpPr>
        <p:spPr>
          <a:xfrm>
            <a:off x="4784188"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t>
            </a:r>
            <a:endParaRPr sz="1400" b="0" i="0" u="none" strike="noStrike" cap="none">
              <a:solidFill>
                <a:srgbClr val="000000"/>
              </a:solidFill>
              <a:latin typeface="Arial"/>
              <a:ea typeface="Arial"/>
              <a:cs typeface="Arial"/>
              <a:sym typeface="Arial"/>
            </a:endParaRPr>
          </a:p>
        </p:txBody>
      </p:sp>
      <p:sp>
        <p:nvSpPr>
          <p:cNvPr id="539" name="Google Shape;539;p19"/>
          <p:cNvSpPr/>
          <p:nvPr/>
        </p:nvSpPr>
        <p:spPr>
          <a:xfrm>
            <a:off x="5299855" y="2361235"/>
            <a:ext cx="504092" cy="475893"/>
          </a:xfrm>
          <a:prstGeom prst="rect">
            <a:avLst/>
          </a:prstGeom>
          <a:solidFill>
            <a:srgbClr val="FFF2CC"/>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p:txBody>
      </p:sp>
      <p:sp>
        <p:nvSpPr>
          <p:cNvPr id="540" name="Google Shape;540;p19"/>
          <p:cNvSpPr txBox="1"/>
          <p:nvPr/>
        </p:nvSpPr>
        <p:spPr>
          <a:xfrm>
            <a:off x="1703575" y="4630071"/>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X</a:t>
            </a:r>
            <a:endParaRPr sz="1400" b="0" i="0" u="none" strike="noStrike" cap="none">
              <a:solidFill>
                <a:srgbClr val="000000"/>
              </a:solidFill>
              <a:latin typeface="Arial"/>
              <a:ea typeface="Arial"/>
              <a:cs typeface="Arial"/>
              <a:sym typeface="Arial"/>
            </a:endParaRPr>
          </a:p>
        </p:txBody>
      </p:sp>
      <p:sp>
        <p:nvSpPr>
          <p:cNvPr id="541" name="Google Shape;541;p19"/>
          <p:cNvSpPr txBox="1"/>
          <p:nvPr/>
        </p:nvSpPr>
        <p:spPr>
          <a:xfrm>
            <a:off x="4492576" y="1739672"/>
            <a:ext cx="54365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a:t>
            </a:r>
            <a:endParaRPr sz="2800" b="0" i="0" u="none" strike="noStrike" cap="none">
              <a:solidFill>
                <a:schemeClr val="dk1"/>
              </a:solidFill>
              <a:latin typeface="Calibri"/>
              <a:ea typeface="Calibri"/>
              <a:cs typeface="Calibri"/>
              <a:sym typeface="Calibri"/>
            </a:endParaRPr>
          </a:p>
        </p:txBody>
      </p:sp>
      <p:sp>
        <p:nvSpPr>
          <p:cNvPr id="542" name="Google Shape;542;p19"/>
          <p:cNvSpPr/>
          <p:nvPr/>
        </p:nvSpPr>
        <p:spPr>
          <a:xfrm>
            <a:off x="5295394" y="324621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43" name="Google Shape;543;p19"/>
          <p:cNvSpPr/>
          <p:nvPr/>
        </p:nvSpPr>
        <p:spPr>
          <a:xfrm>
            <a:off x="5295394" y="3725156"/>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44" name="Google Shape;544;p19"/>
          <p:cNvSpPr/>
          <p:nvPr/>
        </p:nvSpPr>
        <p:spPr>
          <a:xfrm>
            <a:off x="5298516" y="4197498"/>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45" name="Google Shape;545;p19"/>
          <p:cNvSpPr/>
          <p:nvPr/>
        </p:nvSpPr>
        <p:spPr>
          <a:xfrm>
            <a:off x="5295394" y="4679027"/>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46" name="Google Shape;546;p19"/>
          <p:cNvSpPr/>
          <p:nvPr/>
        </p:nvSpPr>
        <p:spPr>
          <a:xfrm>
            <a:off x="5295394" y="5167511"/>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47" name="Google Shape;547;p19"/>
          <p:cNvSpPr/>
          <p:nvPr/>
        </p:nvSpPr>
        <p:spPr>
          <a:xfrm>
            <a:off x="3230040" y="5649044"/>
            <a:ext cx="504092" cy="490153"/>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548" name="Google Shape;548;p19"/>
          <p:cNvSpPr/>
          <p:nvPr/>
        </p:nvSpPr>
        <p:spPr>
          <a:xfrm>
            <a:off x="3745707" y="565896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49" name="Google Shape;549;p19"/>
          <p:cNvSpPr/>
          <p:nvPr/>
        </p:nvSpPr>
        <p:spPr>
          <a:xfrm>
            <a:off x="4261374" y="5658960"/>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50" name="Google Shape;550;p19"/>
          <p:cNvSpPr/>
          <p:nvPr/>
        </p:nvSpPr>
        <p:spPr>
          <a:xfrm>
            <a:off x="4777041" y="5660252"/>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551" name="Google Shape;551;p19"/>
          <p:cNvSpPr/>
          <p:nvPr/>
        </p:nvSpPr>
        <p:spPr>
          <a:xfrm>
            <a:off x="5292708" y="5656924"/>
            <a:ext cx="504092" cy="480237"/>
          </a:xfrm>
          <a:prstGeom prst="rect">
            <a:avLst/>
          </a:prstGeom>
          <a:solidFill>
            <a:srgbClr val="E1EFD8"/>
          </a:solid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552" name="Google Shape;552;p19"/>
          <p:cNvSpPr txBox="1">
            <a:spLocks noGrp="1"/>
          </p:cNvSpPr>
          <p:nvPr>
            <p:ph type="body" idx="1"/>
          </p:nvPr>
        </p:nvSpPr>
        <p:spPr>
          <a:xfrm>
            <a:off x="3970981" y="6034787"/>
            <a:ext cx="8292612" cy="1374775"/>
          </a:xfrm>
          <a:prstGeom prst="rect">
            <a:avLst/>
          </a:prstGeom>
          <a:blipFill rotWithShape="1">
            <a:blip r:embed="rId3">
              <a:alphaModFix/>
            </a:blip>
            <a:stretch>
              <a:fillRect t="-137600" b="-148603"/>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sp>
        <p:nvSpPr>
          <p:cNvPr id="553" name="Google Shape;553;p19"/>
          <p:cNvSpPr txBox="1"/>
          <p:nvPr/>
        </p:nvSpPr>
        <p:spPr>
          <a:xfrm>
            <a:off x="6408230" y="3695488"/>
            <a:ext cx="5387589"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7030A0"/>
                </a:solidFill>
                <a:latin typeface="Calibri"/>
                <a:ea typeface="Calibri"/>
                <a:cs typeface="Calibri"/>
                <a:sym typeface="Calibri"/>
              </a:rPr>
              <a:t>So the LCS of X and Y has length 3.</a:t>
            </a:r>
          </a:p>
          <a:p>
            <a:pPr marL="0" marR="0" lvl="0" indent="0" algn="ctr" rtl="0">
              <a:lnSpc>
                <a:spcPct val="100000"/>
              </a:lnSpc>
              <a:spcBef>
                <a:spcPts val="0"/>
              </a:spcBef>
              <a:spcAft>
                <a:spcPts val="0"/>
              </a:spcAft>
              <a:buClr>
                <a:srgbClr val="000000"/>
              </a:buClr>
              <a:buSzPts val="2800"/>
              <a:buFont typeface="Arial"/>
              <a:buNone/>
            </a:pPr>
            <a:r>
              <a:rPr lang="en-US" sz="2800" dirty="0">
                <a:solidFill>
                  <a:srgbClr val="7030A0"/>
                </a:solidFill>
                <a:latin typeface="Calibri"/>
                <a:cs typeface="Calibri"/>
                <a:sym typeface="Calibri"/>
              </a:rPr>
              <a:t>(Which entry do we return?)</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53"/>
                                        </p:tgtEl>
                                        <p:attrNameLst>
                                          <p:attrName>style.visibility</p:attrName>
                                        </p:attrNameLst>
                                      </p:cBhvr>
                                      <p:to>
                                        <p:strVal val="visible"/>
                                      </p:to>
                                    </p:set>
                                    <p:animEffect transition="in" filter="fade">
                                      <p:cBhvr>
                                        <p:cTn id="87"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f5d5788007_0_9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170" name="Google Shape;170;g1f5d5788007_0_9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Dynamic Programming</a:t>
            </a:r>
            <a:endParaRPr/>
          </a:p>
          <a:p>
            <a:pPr marL="457200" lvl="0" indent="-342900" algn="l" rtl="0">
              <a:lnSpc>
                <a:spcPct val="90000"/>
              </a:lnSpc>
              <a:spcBef>
                <a:spcPts val="0"/>
              </a:spcBef>
              <a:spcAft>
                <a:spcPts val="0"/>
              </a:spcAft>
              <a:buSzPts val="1800"/>
              <a:buChar char="●"/>
            </a:pPr>
            <a:r>
              <a:rPr lang="en-US"/>
              <a:t>Greedy Algorithms</a:t>
            </a:r>
            <a:endParaRPr/>
          </a:p>
          <a:p>
            <a:pPr marL="685800" lvl="1" indent="-228600" algn="l" rtl="0">
              <a:lnSpc>
                <a:spcPct val="90000"/>
              </a:lnSpc>
              <a:spcBef>
                <a:spcPts val="500"/>
              </a:spcBef>
              <a:spcAft>
                <a:spcPts val="0"/>
              </a:spcAft>
              <a:buClr>
                <a:schemeClr val="dk1"/>
              </a:buClr>
              <a:buSzPts val="2400"/>
              <a:buChar char="•"/>
            </a:pPr>
            <a:r>
              <a:rPr lang="en-US"/>
              <a:t>Activity selection</a:t>
            </a:r>
            <a:endParaRPr/>
          </a:p>
          <a:p>
            <a:pPr marL="685800" lvl="1" indent="-228600" algn="l" rtl="0">
              <a:lnSpc>
                <a:spcPct val="90000"/>
              </a:lnSpc>
              <a:spcBef>
                <a:spcPts val="500"/>
              </a:spcBef>
              <a:spcAft>
                <a:spcPts val="0"/>
              </a:spcAft>
              <a:buClr>
                <a:schemeClr val="dk1"/>
              </a:buClr>
              <a:buSzPts val="2400"/>
              <a:buChar char="•"/>
            </a:pPr>
            <a:r>
              <a:rPr lang="en-US"/>
              <a:t>Scheduling</a:t>
            </a:r>
            <a:endParaRPr/>
          </a:p>
          <a:p>
            <a:pPr marL="685800" lvl="1" indent="-228600" algn="l" rtl="0">
              <a:lnSpc>
                <a:spcPct val="90000"/>
              </a:lnSpc>
              <a:spcBef>
                <a:spcPts val="500"/>
              </a:spcBef>
              <a:spcAft>
                <a:spcPts val="0"/>
              </a:spcAft>
              <a:buClr>
                <a:schemeClr val="dk1"/>
              </a:buClr>
              <a:buSzPts val="2400"/>
              <a:buChar char="•"/>
            </a:pPr>
            <a:r>
              <a:rPr lang="en-US"/>
              <a:t>Huffman Encoding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Recipe </a:t>
            </a:r>
            <a:r>
              <a:rPr lang="en-US" sz="2800">
                <a:solidFill>
                  <a:schemeClr val="accent3"/>
                </a:solidFill>
              </a:rPr>
              <a:t>for applying Dynamic Programming</a:t>
            </a:r>
            <a:endParaRPr/>
          </a:p>
        </p:txBody>
      </p:sp>
      <p:sp>
        <p:nvSpPr>
          <p:cNvPr id="559" name="Google Shape;559;p20"/>
          <p:cNvSpPr txBox="1">
            <a:spLocks noGrp="1"/>
          </p:cNvSpPr>
          <p:nvPr>
            <p:ph type="body" idx="1"/>
          </p:nvPr>
        </p:nvSpPr>
        <p:spPr>
          <a:xfrm>
            <a:off x="2152650" y="1690689"/>
            <a:ext cx="7886700" cy="51673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b="1">
                <a:solidFill>
                  <a:schemeClr val="accent4"/>
                </a:solidFill>
              </a:rPr>
              <a:t>Step 1: </a:t>
            </a:r>
            <a:r>
              <a:rPr lang="en-US"/>
              <a:t>Identify </a:t>
            </a:r>
            <a:r>
              <a:rPr lang="en-US">
                <a:solidFill>
                  <a:schemeClr val="accent1"/>
                </a:solidFill>
              </a:rPr>
              <a:t>optimal substructure.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2: </a:t>
            </a:r>
            <a:r>
              <a:rPr lang="en-US"/>
              <a:t>Find a </a:t>
            </a:r>
            <a:r>
              <a:rPr lang="en-US">
                <a:solidFill>
                  <a:schemeClr val="accent6"/>
                </a:solidFill>
              </a:rPr>
              <a:t>recursive formulation </a:t>
            </a:r>
            <a:r>
              <a:rPr lang="en-US"/>
              <a:t>for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3: </a:t>
            </a:r>
            <a:r>
              <a:rPr lang="en-US">
                <a:solidFill>
                  <a:schemeClr val="accent5"/>
                </a:solidFill>
              </a:rPr>
              <a:t>Use dynamic programming </a:t>
            </a:r>
            <a:r>
              <a:rPr lang="en-US"/>
              <a:t>to find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4: </a:t>
            </a:r>
            <a:r>
              <a:rPr lang="en-US"/>
              <a:t>If needed, keep track of some additional info so that the algorithm from Step 3 can </a:t>
            </a:r>
            <a:r>
              <a:rPr lang="en-US">
                <a:solidFill>
                  <a:srgbClr val="B400AB"/>
                </a:solidFill>
              </a:rPr>
              <a:t>find the actual LCS.</a:t>
            </a:r>
            <a:endParaRPr/>
          </a:p>
        </p:txBody>
      </p:sp>
      <p:sp>
        <p:nvSpPr>
          <p:cNvPr id="560" name="Google Shape;560;p20"/>
          <p:cNvSpPr/>
          <p:nvPr/>
        </p:nvSpPr>
        <p:spPr>
          <a:xfrm rot="-2593072">
            <a:off x="9460691" y="3814719"/>
            <a:ext cx="902677" cy="454634"/>
          </a:xfrm>
          <a:prstGeom prst="leftArrow">
            <a:avLst>
              <a:gd name="adj1" fmla="val 50000"/>
              <a:gd name="adj2" fmla="val 50000"/>
            </a:avLst>
          </a:prstGeom>
          <a:solidFill>
            <a:srgbClr val="B400AB"/>
          </a:solidFill>
          <a:ln w="12700"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Finding an LCS</a:t>
            </a:r>
            <a:endParaRPr sz="5400"/>
          </a:p>
        </p:txBody>
      </p:sp>
      <p:sp>
        <p:nvSpPr>
          <p:cNvPr id="566" name="Google Shape;566;p21"/>
          <p:cNvSpPr txBox="1">
            <a:spLocks noGrp="1"/>
          </p:cNvSpPr>
          <p:nvPr>
            <p:ph type="body" idx="1"/>
          </p:nvPr>
        </p:nvSpPr>
        <p:spPr>
          <a:xfrm>
            <a:off x="2152650" y="1825625"/>
            <a:ext cx="82105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See lecture notes for pseudocode</a:t>
            </a:r>
            <a:endParaRPr/>
          </a:p>
          <a:p>
            <a:pPr marL="228600" lvl="0" indent="-228600" algn="l" rtl="0">
              <a:lnSpc>
                <a:spcPct val="90000"/>
              </a:lnSpc>
              <a:spcBef>
                <a:spcPts val="1000"/>
              </a:spcBef>
              <a:spcAft>
                <a:spcPts val="0"/>
              </a:spcAft>
              <a:buClr>
                <a:schemeClr val="dk1"/>
              </a:buClr>
              <a:buSzPts val="2800"/>
              <a:buChar char="•"/>
            </a:pPr>
            <a:r>
              <a:rPr lang="en-US"/>
              <a:t>Takes time O(mn) to fill the table</a:t>
            </a:r>
            <a:endParaRPr/>
          </a:p>
          <a:p>
            <a:pPr marL="228600" lvl="0" indent="-228600" algn="l" rtl="0">
              <a:lnSpc>
                <a:spcPct val="90000"/>
              </a:lnSpc>
              <a:spcBef>
                <a:spcPts val="1000"/>
              </a:spcBef>
              <a:spcAft>
                <a:spcPts val="0"/>
              </a:spcAft>
              <a:buClr>
                <a:schemeClr val="dk1"/>
              </a:buClr>
              <a:buSzPts val="2800"/>
              <a:buChar char="•"/>
            </a:pPr>
            <a:r>
              <a:rPr lang="en-US"/>
              <a:t>Takes time O(n + m) on top of that to recover the LCS</a:t>
            </a:r>
            <a:endParaRPr/>
          </a:p>
          <a:p>
            <a:pPr marL="685800" lvl="1" indent="-228600" algn="l" rtl="0">
              <a:lnSpc>
                <a:spcPct val="90000"/>
              </a:lnSpc>
              <a:spcBef>
                <a:spcPts val="500"/>
              </a:spcBef>
              <a:spcAft>
                <a:spcPts val="0"/>
              </a:spcAft>
              <a:buClr>
                <a:schemeClr val="accent6"/>
              </a:buClr>
              <a:buSzPts val="2400"/>
              <a:buChar char="•"/>
            </a:pPr>
            <a:r>
              <a:rPr lang="en-US">
                <a:solidFill>
                  <a:schemeClr val="accent6"/>
                </a:solidFill>
              </a:rPr>
              <a:t>We walk up and left in an n-by-m array</a:t>
            </a:r>
            <a:endParaRPr/>
          </a:p>
          <a:p>
            <a:pPr marL="685800" lvl="1" indent="-228600" algn="l" rtl="0">
              <a:lnSpc>
                <a:spcPct val="90000"/>
              </a:lnSpc>
              <a:spcBef>
                <a:spcPts val="500"/>
              </a:spcBef>
              <a:spcAft>
                <a:spcPts val="0"/>
              </a:spcAft>
              <a:buClr>
                <a:schemeClr val="accent6"/>
              </a:buClr>
              <a:buSzPts val="2400"/>
              <a:buChar char="•"/>
            </a:pPr>
            <a:r>
              <a:rPr lang="en-US">
                <a:solidFill>
                  <a:schemeClr val="accent6"/>
                </a:solidFill>
              </a:rPr>
              <a:t>We can only do that for n + m steps.</a:t>
            </a:r>
            <a:endParaRPr/>
          </a:p>
          <a:p>
            <a:pPr marL="228600" lvl="0" indent="-228600" algn="l" rtl="0">
              <a:lnSpc>
                <a:spcPct val="90000"/>
              </a:lnSpc>
              <a:spcBef>
                <a:spcPts val="1000"/>
              </a:spcBef>
              <a:spcAft>
                <a:spcPts val="0"/>
              </a:spcAft>
              <a:buClr>
                <a:schemeClr val="dk1"/>
              </a:buClr>
              <a:buSzPts val="2800"/>
              <a:buChar char="•"/>
            </a:pPr>
            <a:r>
              <a:rPr lang="en-US"/>
              <a:t>Altogether, we can find LCS(X,Y) in time O(mn).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Time and Space complexity</a:t>
            </a:r>
            <a:endParaRPr/>
          </a:p>
        </p:txBody>
      </p:sp>
      <p:sp>
        <p:nvSpPr>
          <p:cNvPr id="572" name="Google Shape;572;p22"/>
          <p:cNvSpPr txBox="1">
            <a:spLocks noGrp="1"/>
          </p:cNvSpPr>
          <p:nvPr>
            <p:ph type="body" idx="1"/>
          </p:nvPr>
        </p:nvSpPr>
        <p:spPr>
          <a:xfrm>
            <a:off x="2152650" y="1825625"/>
            <a:ext cx="8318580" cy="4714071"/>
          </a:xfrm>
          <a:prstGeom prst="rect">
            <a:avLst/>
          </a:prstGeom>
          <a:blipFill rotWithShape="1">
            <a:blip r:embed="rId3">
              <a:alphaModFix/>
            </a:blip>
            <a:stretch>
              <a:fillRect l="-1369" t="-2142" r="-1675"/>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have we learned?</a:t>
            </a:r>
            <a:endParaRPr/>
          </a:p>
        </p:txBody>
      </p:sp>
      <p:sp>
        <p:nvSpPr>
          <p:cNvPr id="578" name="Google Shape;57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We can find LCS(X,Y) in time O(nm) </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if |Y|=n, |X|=m</a:t>
            </a:r>
            <a:endParaRPr/>
          </a:p>
          <a:p>
            <a:pPr marL="685800" lvl="1" indent="-76200" algn="l" rtl="0">
              <a:lnSpc>
                <a:spcPct val="90000"/>
              </a:lnSpc>
              <a:spcBef>
                <a:spcPts val="500"/>
              </a:spcBef>
              <a:spcAft>
                <a:spcPts val="0"/>
              </a:spcAft>
              <a:buClr>
                <a:schemeClr val="dk1"/>
              </a:buClr>
              <a:buSzPts val="2400"/>
              <a:buNone/>
            </a:pPr>
            <a:endParaRPr>
              <a:solidFill>
                <a:schemeClr val="accent1"/>
              </a:solidFill>
            </a:endParaRPr>
          </a:p>
          <a:p>
            <a:pPr marL="228600" lvl="0" indent="-228600" algn="l" rtl="0">
              <a:lnSpc>
                <a:spcPct val="90000"/>
              </a:lnSpc>
              <a:spcBef>
                <a:spcPts val="1000"/>
              </a:spcBef>
              <a:spcAft>
                <a:spcPts val="0"/>
              </a:spcAft>
              <a:buClr>
                <a:schemeClr val="dk1"/>
              </a:buClr>
              <a:buSzPts val="2800"/>
              <a:buChar char="•"/>
            </a:pPr>
            <a:r>
              <a:rPr lang="en-US"/>
              <a:t>We went through the steps of coming up with a dynamic programming algorithm.</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We kept a 2-dimensional table, breaking down the problem by decrementing the length of X and 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txBox="1">
            <a:spLocks noGrp="1"/>
          </p:cNvSpPr>
          <p:nvPr>
            <p:ph type="title"/>
          </p:nvPr>
        </p:nvSpPr>
        <p:spPr>
          <a:xfrm>
            <a:off x="838199" y="365125"/>
            <a:ext cx="107791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Another DP example: Maximum Sum Subarray</a:t>
            </a:r>
            <a:endParaRPr dirty="0"/>
          </a:p>
        </p:txBody>
      </p:sp>
      <p:sp>
        <p:nvSpPr>
          <p:cNvPr id="578" name="Google Shape;57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Input: an array of </a:t>
            </a:r>
            <a:r>
              <a:rPr lang="en-US" dirty="0" err="1"/>
              <a:t>integres</a:t>
            </a:r>
            <a:r>
              <a:rPr lang="en-US" dirty="0"/>
              <a:t> A[0…n-1]</a:t>
            </a:r>
          </a:p>
          <a:p>
            <a:pPr marL="228600" lvl="0" indent="-228600" algn="l" rtl="0">
              <a:lnSpc>
                <a:spcPct val="90000"/>
              </a:lnSpc>
              <a:spcBef>
                <a:spcPts val="0"/>
              </a:spcBef>
              <a:spcAft>
                <a:spcPts val="0"/>
              </a:spcAft>
              <a:buClr>
                <a:schemeClr val="dk1"/>
              </a:buClr>
              <a:buSzPts val="2800"/>
              <a:buChar char="•"/>
            </a:pPr>
            <a:r>
              <a:rPr lang="en-US" dirty="0"/>
              <a:t>Output: a contiguous subarray A[</a:t>
            </a:r>
            <a:r>
              <a:rPr lang="en-US" dirty="0" err="1"/>
              <a:t>i</a:t>
            </a:r>
            <a:r>
              <a:rPr lang="en-US" dirty="0"/>
              <a:t>…j] with the maximum possible sum</a:t>
            </a:r>
          </a:p>
          <a:p>
            <a:pPr marL="228600" lvl="0" indent="-228600" algn="l" rtl="0">
              <a:lnSpc>
                <a:spcPct val="90000"/>
              </a:lnSpc>
              <a:spcBef>
                <a:spcPts val="0"/>
              </a:spcBef>
              <a:spcAft>
                <a:spcPts val="0"/>
              </a:spcAft>
              <a:buClr>
                <a:schemeClr val="dk1"/>
              </a:buClr>
              <a:buSzPts val="2800"/>
              <a:buChar char="•"/>
            </a:pPr>
            <a:r>
              <a:rPr lang="en-US" dirty="0"/>
              <a:t>Array entries can be negative</a:t>
            </a:r>
          </a:p>
          <a:p>
            <a:pPr marL="228600" lvl="0" indent="-228600" algn="l" rtl="0">
              <a:lnSpc>
                <a:spcPct val="90000"/>
              </a:lnSpc>
              <a:spcBef>
                <a:spcPts val="0"/>
              </a:spcBef>
              <a:spcAft>
                <a:spcPts val="0"/>
              </a:spcAft>
              <a:buClr>
                <a:schemeClr val="dk1"/>
              </a:buClr>
              <a:buSzPts val="2800"/>
              <a:buChar char="•"/>
            </a:pPr>
            <a:r>
              <a:rPr lang="en-US" dirty="0"/>
              <a:t>Run in O(n) time</a:t>
            </a:r>
          </a:p>
        </p:txBody>
      </p:sp>
    </p:spTree>
    <p:extLst>
      <p:ext uri="{BB962C8B-B14F-4D97-AF65-F5344CB8AC3E}">
        <p14:creationId xmlns:p14="http://schemas.microsoft.com/office/powerpoint/2010/main" val="31172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txBox="1">
            <a:spLocks noGrp="1"/>
          </p:cNvSpPr>
          <p:nvPr>
            <p:ph type="title"/>
          </p:nvPr>
        </p:nvSpPr>
        <p:spPr>
          <a:xfrm>
            <a:off x="838199" y="365125"/>
            <a:ext cx="107791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Maximum Sum Subarray</a:t>
            </a:r>
            <a:endParaRPr dirty="0"/>
          </a:p>
        </p:txBody>
      </p:sp>
      <p:sp>
        <p:nvSpPr>
          <p:cNvPr id="578" name="Google Shape;57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Input: an array of </a:t>
            </a:r>
            <a:r>
              <a:rPr lang="en-US" dirty="0" err="1"/>
              <a:t>integres</a:t>
            </a:r>
            <a:r>
              <a:rPr lang="en-US" dirty="0"/>
              <a:t> A[0…n-1]</a:t>
            </a:r>
          </a:p>
          <a:p>
            <a:pPr marL="228600" lvl="0" indent="-228600" algn="l" rtl="0">
              <a:lnSpc>
                <a:spcPct val="90000"/>
              </a:lnSpc>
              <a:spcBef>
                <a:spcPts val="0"/>
              </a:spcBef>
              <a:spcAft>
                <a:spcPts val="0"/>
              </a:spcAft>
              <a:buClr>
                <a:schemeClr val="dk1"/>
              </a:buClr>
              <a:buSzPts val="2800"/>
              <a:buChar char="•"/>
            </a:pPr>
            <a:r>
              <a:rPr lang="en-US" dirty="0"/>
              <a:t>Output: a contiguous subarray A[</a:t>
            </a:r>
            <a:r>
              <a:rPr lang="en-US" dirty="0" err="1"/>
              <a:t>i</a:t>
            </a:r>
            <a:r>
              <a:rPr lang="en-US" dirty="0"/>
              <a:t>…j] with the maximum possible sum</a:t>
            </a:r>
          </a:p>
          <a:p>
            <a:pPr marL="228600" lvl="0" indent="-228600" algn="l" rtl="0">
              <a:lnSpc>
                <a:spcPct val="90000"/>
              </a:lnSpc>
              <a:spcBef>
                <a:spcPts val="0"/>
              </a:spcBef>
              <a:spcAft>
                <a:spcPts val="0"/>
              </a:spcAft>
              <a:buClr>
                <a:schemeClr val="dk1"/>
              </a:buClr>
              <a:buSzPts val="2800"/>
              <a:buChar char="•"/>
            </a:pPr>
            <a:r>
              <a:rPr lang="en-US" dirty="0"/>
              <a:t>Array entries can be negative</a:t>
            </a:r>
          </a:p>
          <a:p>
            <a:pPr marL="228600" lvl="0" indent="-228600" algn="l" rtl="0">
              <a:lnSpc>
                <a:spcPct val="90000"/>
              </a:lnSpc>
              <a:spcBef>
                <a:spcPts val="0"/>
              </a:spcBef>
              <a:spcAft>
                <a:spcPts val="0"/>
              </a:spcAft>
              <a:buClr>
                <a:schemeClr val="dk1"/>
              </a:buClr>
              <a:buSzPts val="2800"/>
              <a:buChar char="•"/>
            </a:pPr>
            <a:r>
              <a:rPr lang="en-US" dirty="0"/>
              <a:t>Run in O(n) time</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Memo: size n</a:t>
            </a:r>
          </a:p>
          <a:p>
            <a:pPr marL="228600" lvl="0" indent="-228600" algn="l" rtl="0">
              <a:lnSpc>
                <a:spcPct val="90000"/>
              </a:lnSpc>
              <a:spcBef>
                <a:spcPts val="0"/>
              </a:spcBef>
              <a:spcAft>
                <a:spcPts val="0"/>
              </a:spcAft>
              <a:buClr>
                <a:schemeClr val="dk1"/>
              </a:buClr>
              <a:buSzPts val="2800"/>
              <a:buChar char="•"/>
            </a:pPr>
            <a:r>
              <a:rPr lang="en-US" dirty="0"/>
              <a:t>Subproblem at entry </a:t>
            </a:r>
            <a:r>
              <a:rPr lang="en-US" dirty="0" err="1"/>
              <a:t>i</a:t>
            </a:r>
            <a:r>
              <a:rPr lang="en-US" dirty="0"/>
              <a:t>: the maximum sum subarray ending at A[</a:t>
            </a:r>
            <a:r>
              <a:rPr lang="en-US" dirty="0" err="1"/>
              <a:t>i</a:t>
            </a:r>
            <a:r>
              <a:rPr lang="en-US" dirty="0"/>
              <a:t>]</a:t>
            </a:r>
          </a:p>
          <a:p>
            <a:pPr marL="228600" lvl="0" indent="-228600" algn="l" rtl="0">
              <a:lnSpc>
                <a:spcPct val="90000"/>
              </a:lnSpc>
              <a:spcBef>
                <a:spcPts val="0"/>
              </a:spcBef>
              <a:spcAft>
                <a:spcPts val="0"/>
              </a:spcAft>
              <a:buClr>
                <a:schemeClr val="dk1"/>
              </a:buClr>
              <a:buSzPts val="2800"/>
              <a:buChar char="•"/>
            </a:pPr>
            <a:r>
              <a:rPr lang="en-US" dirty="0"/>
              <a:t>Recurrence relation:</a:t>
            </a:r>
          </a:p>
          <a:p>
            <a:pPr marL="228600" lvl="0" indent="-228600" algn="l" rtl="0">
              <a:lnSpc>
                <a:spcPct val="90000"/>
              </a:lnSpc>
              <a:spcBef>
                <a:spcPts val="0"/>
              </a:spcBef>
              <a:spcAft>
                <a:spcPts val="0"/>
              </a:spcAft>
              <a:buClr>
                <a:schemeClr val="dk1"/>
              </a:buClr>
              <a:buSzPts val="2800"/>
              <a:buChar char="•"/>
            </a:pPr>
            <a:endParaRPr lang="en-US" dirty="0"/>
          </a:p>
        </p:txBody>
      </p:sp>
      <p:pic>
        <p:nvPicPr>
          <p:cNvPr id="3" name="Picture 2">
            <a:extLst>
              <a:ext uri="{FF2B5EF4-FFF2-40B4-BE49-F238E27FC236}">
                <a16:creationId xmlns:a16="http://schemas.microsoft.com/office/drawing/2014/main" id="{08CB2A32-ADF5-1539-3F1B-4BD6ED81331E}"/>
              </a:ext>
            </a:extLst>
          </p:cNvPr>
          <p:cNvPicPr>
            <a:picLocks noChangeAspect="1"/>
          </p:cNvPicPr>
          <p:nvPr/>
        </p:nvPicPr>
        <p:blipFill>
          <a:blip r:embed="rId3"/>
          <a:stretch>
            <a:fillRect/>
          </a:stretch>
        </p:blipFill>
        <p:spPr>
          <a:xfrm>
            <a:off x="1353694" y="5358983"/>
            <a:ext cx="9193137" cy="622092"/>
          </a:xfrm>
          <a:prstGeom prst="rect">
            <a:avLst/>
          </a:prstGeom>
        </p:spPr>
      </p:pic>
    </p:spTree>
    <p:extLst>
      <p:ext uri="{BB962C8B-B14F-4D97-AF65-F5344CB8AC3E}">
        <p14:creationId xmlns:p14="http://schemas.microsoft.com/office/powerpoint/2010/main" val="3390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txBox="1">
            <a:spLocks noGrp="1"/>
          </p:cNvSpPr>
          <p:nvPr>
            <p:ph type="title"/>
          </p:nvPr>
        </p:nvSpPr>
        <p:spPr>
          <a:xfrm>
            <a:off x="838199" y="365125"/>
            <a:ext cx="107791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Maximum </a:t>
            </a:r>
            <a:r>
              <a:rPr lang="en-US" dirty="0"/>
              <a:t>Sum Subarray</a:t>
            </a:r>
            <a:endParaRPr dirty="0"/>
          </a:p>
        </p:txBody>
      </p:sp>
      <p:sp>
        <p:nvSpPr>
          <p:cNvPr id="578" name="Google Shape;57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Input: an array of </a:t>
            </a:r>
            <a:r>
              <a:rPr lang="en-US" dirty="0" err="1"/>
              <a:t>integres</a:t>
            </a:r>
            <a:r>
              <a:rPr lang="en-US" dirty="0"/>
              <a:t> A[0…n-1]</a:t>
            </a:r>
          </a:p>
          <a:p>
            <a:pPr marL="228600" lvl="0" indent="-228600" algn="l" rtl="0">
              <a:lnSpc>
                <a:spcPct val="90000"/>
              </a:lnSpc>
              <a:spcBef>
                <a:spcPts val="0"/>
              </a:spcBef>
              <a:spcAft>
                <a:spcPts val="0"/>
              </a:spcAft>
              <a:buClr>
                <a:schemeClr val="dk1"/>
              </a:buClr>
              <a:buSzPts val="2800"/>
              <a:buChar char="•"/>
            </a:pPr>
            <a:r>
              <a:rPr lang="en-US" dirty="0"/>
              <a:t>Output: a contiguous subarray A[</a:t>
            </a:r>
            <a:r>
              <a:rPr lang="en-US" dirty="0" err="1"/>
              <a:t>i</a:t>
            </a:r>
            <a:r>
              <a:rPr lang="en-US" dirty="0"/>
              <a:t>…j] with the maximum possible sum</a:t>
            </a:r>
          </a:p>
          <a:p>
            <a:pPr marL="228600" lvl="0" indent="-228600" algn="l" rtl="0">
              <a:lnSpc>
                <a:spcPct val="90000"/>
              </a:lnSpc>
              <a:spcBef>
                <a:spcPts val="0"/>
              </a:spcBef>
              <a:spcAft>
                <a:spcPts val="0"/>
              </a:spcAft>
              <a:buClr>
                <a:schemeClr val="dk1"/>
              </a:buClr>
              <a:buSzPts val="2800"/>
              <a:buChar char="•"/>
            </a:pPr>
            <a:r>
              <a:rPr lang="en-US" dirty="0"/>
              <a:t>Subproblem at entry </a:t>
            </a:r>
            <a:r>
              <a:rPr lang="en-US" dirty="0" err="1"/>
              <a:t>i</a:t>
            </a:r>
            <a:r>
              <a:rPr lang="en-US" dirty="0"/>
              <a:t>: the maximum sum subarray </a:t>
            </a:r>
            <a:r>
              <a:rPr lang="en-US" b="1" dirty="0"/>
              <a:t>ending at </a:t>
            </a:r>
            <a:r>
              <a:rPr lang="en-US" dirty="0"/>
              <a:t>A[</a:t>
            </a:r>
            <a:r>
              <a:rPr lang="en-US" dirty="0" err="1"/>
              <a:t>i</a:t>
            </a:r>
            <a:r>
              <a:rPr lang="en-US" dirty="0"/>
              <a:t>]</a:t>
            </a:r>
          </a:p>
        </p:txBody>
      </p:sp>
      <p:pic>
        <p:nvPicPr>
          <p:cNvPr id="4" name="Picture 3" descr="A black text on a white background&#10;&#10;Description automatically generated">
            <a:extLst>
              <a:ext uri="{FF2B5EF4-FFF2-40B4-BE49-F238E27FC236}">
                <a16:creationId xmlns:a16="http://schemas.microsoft.com/office/drawing/2014/main" id="{A2D3DD8F-FF1D-6DDA-4E33-8F376F3D8452}"/>
              </a:ext>
            </a:extLst>
          </p:cNvPr>
          <p:cNvPicPr>
            <a:picLocks noChangeAspect="1"/>
          </p:cNvPicPr>
          <p:nvPr/>
        </p:nvPicPr>
        <p:blipFill>
          <a:blip r:embed="rId3"/>
          <a:stretch>
            <a:fillRect/>
          </a:stretch>
        </p:blipFill>
        <p:spPr>
          <a:xfrm>
            <a:off x="1384404" y="3429000"/>
            <a:ext cx="10397458" cy="2432154"/>
          </a:xfrm>
          <a:prstGeom prst="rect">
            <a:avLst/>
          </a:prstGeom>
        </p:spPr>
      </p:pic>
    </p:spTree>
    <p:extLst>
      <p:ext uri="{BB962C8B-B14F-4D97-AF65-F5344CB8AC3E}">
        <p14:creationId xmlns:p14="http://schemas.microsoft.com/office/powerpoint/2010/main" val="41097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1f5d5788007_0_45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Greedy Algorithms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1f5d5788007_0_4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strategy</a:t>
            </a:r>
            <a:br>
              <a:rPr lang="en-US"/>
            </a:br>
            <a:r>
              <a:rPr lang="en-US" sz="3200"/>
              <a:t>for greedy algorithms</a:t>
            </a:r>
            <a:endParaRPr sz="4000"/>
          </a:p>
        </p:txBody>
      </p:sp>
      <p:sp>
        <p:nvSpPr>
          <p:cNvPr id="589" name="Google Shape;589;g1f5d5788007_0_45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Make a </a:t>
            </a:r>
            <a:r>
              <a:rPr lang="en-US" b="1">
                <a:solidFill>
                  <a:srgbClr val="E56B74"/>
                </a:solidFill>
              </a:rPr>
              <a:t>series of choices</a:t>
            </a:r>
            <a:r>
              <a:rPr lang="en-US"/>
              <a:t>.</a:t>
            </a:r>
            <a:endParaRPr/>
          </a:p>
          <a:p>
            <a:pPr marL="228600" lvl="0" indent="-228600" algn="l" rtl="0">
              <a:lnSpc>
                <a:spcPct val="90000"/>
              </a:lnSpc>
              <a:spcBef>
                <a:spcPts val="1000"/>
              </a:spcBef>
              <a:spcAft>
                <a:spcPts val="0"/>
              </a:spcAft>
              <a:buClr>
                <a:schemeClr val="dk1"/>
              </a:buClr>
              <a:buSzPts val="2800"/>
              <a:buChar char="•"/>
            </a:pPr>
            <a:r>
              <a:rPr lang="en-US"/>
              <a:t>Show that, at each step, our choice </a:t>
            </a:r>
            <a:r>
              <a:rPr lang="en-US" b="1">
                <a:solidFill>
                  <a:schemeClr val="accent4"/>
                </a:solidFill>
              </a:rPr>
              <a:t>won’t rule out all optimal solutions</a:t>
            </a:r>
            <a:r>
              <a:rPr lang="en-US"/>
              <a:t> at the end of the day.</a:t>
            </a:r>
            <a:endParaRPr/>
          </a:p>
          <a:p>
            <a:pPr marL="228600" lvl="0" indent="-228600" algn="l" rtl="0">
              <a:lnSpc>
                <a:spcPct val="90000"/>
              </a:lnSpc>
              <a:spcBef>
                <a:spcPts val="1000"/>
              </a:spcBef>
              <a:spcAft>
                <a:spcPts val="0"/>
              </a:spcAft>
              <a:buClr>
                <a:schemeClr val="dk1"/>
              </a:buClr>
              <a:buSzPts val="2800"/>
              <a:buChar char="•"/>
            </a:pPr>
            <a:r>
              <a:rPr lang="en-US"/>
              <a:t>After we’ve made all our choices, there is an optimal solution we haven’t ruled out, </a:t>
            </a:r>
            <a:r>
              <a:rPr lang="en-US" b="1">
                <a:solidFill>
                  <a:schemeClr val="accent1"/>
                </a:solidFill>
              </a:rPr>
              <a:t>so we must have found one.</a:t>
            </a:r>
            <a:endParaRPr/>
          </a:p>
          <a:p>
            <a:pPr marL="228600" lvl="0" indent="-50800" algn="l" rtl="0">
              <a:lnSpc>
                <a:spcPct val="90000"/>
              </a:lnSpc>
              <a:spcBef>
                <a:spcPts val="1000"/>
              </a:spcBef>
              <a:spcAft>
                <a:spcPts val="0"/>
              </a:spcAft>
              <a:buClr>
                <a:schemeClr val="dk1"/>
              </a:buClr>
              <a:buSzPts val="2800"/>
              <a:buNone/>
            </a:pPr>
            <a:endParaRPr/>
          </a:p>
        </p:txBody>
      </p:sp>
      <p:pic>
        <p:nvPicPr>
          <p:cNvPr id="590" name="Google Shape;590;g1f5d5788007_0_455"/>
          <p:cNvPicPr preferRelativeResize="0"/>
          <p:nvPr/>
        </p:nvPicPr>
        <p:blipFill rotWithShape="1">
          <a:blip r:embed="rId3">
            <a:alphaModFix/>
          </a:blip>
          <a:srcRect/>
          <a:stretch/>
        </p:blipFill>
        <p:spPr>
          <a:xfrm>
            <a:off x="8382000" y="4500665"/>
            <a:ext cx="2064898" cy="19636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1f5d5788007_0_4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strategy (formally)</a:t>
            </a:r>
            <a:br>
              <a:rPr lang="en-US"/>
            </a:br>
            <a:r>
              <a:rPr lang="en-US" sz="3200"/>
              <a:t>for greedy algorithms</a:t>
            </a:r>
            <a:endParaRPr/>
          </a:p>
        </p:txBody>
      </p:sp>
      <p:sp>
        <p:nvSpPr>
          <p:cNvPr id="596" name="Google Shape;596;g1f5d5788007_0_4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Inductive Hypothesis:</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After greedy choice t, you haven’t </a:t>
            </a:r>
            <a:r>
              <a:rPr lang="en-US" b="1" dirty="0">
                <a:solidFill>
                  <a:schemeClr val="accent4"/>
                </a:solidFill>
              </a:rPr>
              <a:t>ruled out </a:t>
            </a:r>
            <a:r>
              <a:rPr lang="en-US" dirty="0">
                <a:solidFill>
                  <a:schemeClr val="accent4"/>
                </a:solidFill>
              </a:rPr>
              <a:t>success.</a:t>
            </a:r>
            <a:endParaRPr dirty="0"/>
          </a:p>
          <a:p>
            <a:pPr marL="228600" lvl="0" indent="-228600" algn="l" rtl="0">
              <a:lnSpc>
                <a:spcPct val="90000"/>
              </a:lnSpc>
              <a:spcBef>
                <a:spcPts val="1000"/>
              </a:spcBef>
              <a:spcAft>
                <a:spcPts val="0"/>
              </a:spcAft>
              <a:buClr>
                <a:schemeClr val="dk1"/>
              </a:buClr>
              <a:buSzPts val="2800"/>
              <a:buChar char="•"/>
            </a:pPr>
            <a:r>
              <a:rPr lang="en-US" dirty="0"/>
              <a:t>Base case:</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Success is possible before you make any choices.</a:t>
            </a:r>
            <a:endParaRPr dirty="0"/>
          </a:p>
          <a:p>
            <a:pPr marL="228600" lvl="0" indent="-228600" algn="l" rtl="0">
              <a:lnSpc>
                <a:spcPct val="90000"/>
              </a:lnSpc>
              <a:spcBef>
                <a:spcPts val="1000"/>
              </a:spcBef>
              <a:spcAft>
                <a:spcPts val="0"/>
              </a:spcAft>
              <a:buClr>
                <a:schemeClr val="dk1"/>
              </a:buClr>
              <a:buSzPts val="2800"/>
              <a:buChar char="•"/>
            </a:pPr>
            <a:r>
              <a:rPr lang="en-US" dirty="0"/>
              <a:t>Inductive step:</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If you haven’t ruled out success after choice t, then you won’t rule out success after choice t+1.</a:t>
            </a:r>
            <a:endParaRPr dirty="0"/>
          </a:p>
          <a:p>
            <a:pPr marL="228600" lvl="0" indent="-228600" algn="l" rtl="0">
              <a:lnSpc>
                <a:spcPct val="90000"/>
              </a:lnSpc>
              <a:spcBef>
                <a:spcPts val="1000"/>
              </a:spcBef>
              <a:spcAft>
                <a:spcPts val="0"/>
              </a:spcAft>
              <a:buClr>
                <a:schemeClr val="dk1"/>
              </a:buClr>
              <a:buSzPts val="2800"/>
              <a:buChar char="•"/>
            </a:pPr>
            <a:r>
              <a:rPr lang="en-US" dirty="0"/>
              <a:t>Conclusion:</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If you reach the end of the algorithm and haven’t ruled out success then you must have succeeded.</a:t>
            </a:r>
            <a:endParaRPr dirty="0"/>
          </a:p>
        </p:txBody>
      </p:sp>
      <p:pic>
        <p:nvPicPr>
          <p:cNvPr id="597" name="Google Shape;597;g1f5d5788007_0_461"/>
          <p:cNvPicPr preferRelativeResize="0"/>
          <p:nvPr/>
        </p:nvPicPr>
        <p:blipFill rotWithShape="1">
          <a:blip r:embed="rId3">
            <a:alphaModFix/>
          </a:blip>
          <a:srcRect/>
          <a:stretch/>
        </p:blipFill>
        <p:spPr>
          <a:xfrm>
            <a:off x="9432325" y="302399"/>
            <a:ext cx="1009015" cy="1320823"/>
          </a:xfrm>
          <a:prstGeom prst="rect">
            <a:avLst/>
          </a:prstGeom>
          <a:noFill/>
          <a:ln>
            <a:noFill/>
          </a:ln>
        </p:spPr>
      </p:pic>
      <p:sp>
        <p:nvSpPr>
          <p:cNvPr id="598" name="Google Shape;598;g1f5d5788007_0_461"/>
          <p:cNvSpPr txBox="1"/>
          <p:nvPr/>
        </p:nvSpPr>
        <p:spPr>
          <a:xfrm>
            <a:off x="7714736" y="1623222"/>
            <a:ext cx="2953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“Success” here means “finding an optimal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f5d5788007_0_90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Dynamic Programming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1f5d5788007_0_4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strategy</a:t>
            </a:r>
            <a:br>
              <a:rPr lang="en-US"/>
            </a:br>
            <a:r>
              <a:rPr lang="en-US" sz="3100"/>
              <a:t>for showing we don’t rule out success</a:t>
            </a:r>
            <a:endParaRPr/>
          </a:p>
        </p:txBody>
      </p:sp>
      <p:sp>
        <p:nvSpPr>
          <p:cNvPr id="604" name="Google Shape;604;g1f5d5788007_0_468"/>
          <p:cNvSpPr txBox="1">
            <a:spLocks noGrp="1"/>
          </p:cNvSpPr>
          <p:nvPr>
            <p:ph type="body" idx="1"/>
          </p:nvPr>
        </p:nvSpPr>
        <p:spPr>
          <a:xfrm>
            <a:off x="2152650" y="1825625"/>
            <a:ext cx="8156400" cy="4612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Suppose that you’re on track to make an optimal solution T*.</a:t>
            </a:r>
            <a:endParaRPr dirty="0"/>
          </a:p>
          <a:p>
            <a:pPr marL="685800" lvl="1" indent="-228600" algn="l" rtl="0">
              <a:lnSpc>
                <a:spcPct val="90000"/>
              </a:lnSpc>
              <a:spcBef>
                <a:spcPts val="500"/>
              </a:spcBef>
              <a:spcAft>
                <a:spcPts val="0"/>
              </a:spcAft>
              <a:buClr>
                <a:schemeClr val="accent4"/>
              </a:buClr>
              <a:buSzPts val="2400"/>
              <a:buChar char="•"/>
            </a:pPr>
            <a:r>
              <a:rPr lang="en-US" dirty="0" err="1">
                <a:solidFill>
                  <a:schemeClr val="accent4"/>
                </a:solidFill>
              </a:rPr>
              <a:t>Eg</a:t>
            </a:r>
            <a:r>
              <a:rPr lang="en-US" dirty="0">
                <a:solidFill>
                  <a:schemeClr val="accent4"/>
                </a:solidFill>
              </a:rPr>
              <a:t>, after you’ve picked activity </a:t>
            </a:r>
            <a:r>
              <a:rPr lang="en-US" dirty="0" err="1">
                <a:solidFill>
                  <a:schemeClr val="accent4"/>
                </a:solidFill>
              </a:rPr>
              <a:t>i</a:t>
            </a:r>
            <a:r>
              <a:rPr lang="en-US" dirty="0">
                <a:solidFill>
                  <a:schemeClr val="accent4"/>
                </a:solidFill>
              </a:rPr>
              <a:t>, you’re still on track.</a:t>
            </a:r>
            <a:endParaRPr dirty="0"/>
          </a:p>
          <a:p>
            <a:pPr marL="228600" lvl="0" indent="-228600" algn="l" rtl="0">
              <a:lnSpc>
                <a:spcPct val="90000"/>
              </a:lnSpc>
              <a:spcBef>
                <a:spcPts val="1000"/>
              </a:spcBef>
              <a:spcAft>
                <a:spcPts val="0"/>
              </a:spcAft>
              <a:buClr>
                <a:schemeClr val="dk1"/>
              </a:buClr>
              <a:buSzPts val="2800"/>
              <a:buChar char="•"/>
            </a:pPr>
            <a:r>
              <a:rPr lang="en-US" dirty="0"/>
              <a:t>Suppose that T* </a:t>
            </a:r>
            <a:r>
              <a:rPr lang="en-US" i="1" dirty="0"/>
              <a:t>disagrees</a:t>
            </a:r>
            <a:r>
              <a:rPr lang="en-US" dirty="0"/>
              <a:t> with your next greedy choice.</a:t>
            </a:r>
            <a:endParaRPr dirty="0"/>
          </a:p>
          <a:p>
            <a:pPr marL="685800" lvl="1" indent="-228600" algn="l" rtl="0">
              <a:lnSpc>
                <a:spcPct val="90000"/>
              </a:lnSpc>
              <a:spcBef>
                <a:spcPts val="500"/>
              </a:spcBef>
              <a:spcAft>
                <a:spcPts val="0"/>
              </a:spcAft>
              <a:buClr>
                <a:schemeClr val="accent4"/>
              </a:buClr>
              <a:buSzPts val="2400"/>
              <a:buChar char="•"/>
            </a:pPr>
            <a:r>
              <a:rPr lang="en-US" dirty="0" err="1">
                <a:solidFill>
                  <a:schemeClr val="accent4"/>
                </a:solidFill>
              </a:rPr>
              <a:t>Eg</a:t>
            </a:r>
            <a:r>
              <a:rPr lang="en-US" dirty="0">
                <a:solidFill>
                  <a:schemeClr val="accent4"/>
                </a:solidFill>
              </a:rPr>
              <a:t>, it </a:t>
            </a:r>
            <a:r>
              <a:rPr lang="en-US" i="1" dirty="0">
                <a:solidFill>
                  <a:schemeClr val="accent4"/>
                </a:solidFill>
              </a:rPr>
              <a:t>doesn’t</a:t>
            </a:r>
            <a:r>
              <a:rPr lang="en-US" dirty="0">
                <a:solidFill>
                  <a:schemeClr val="accent4"/>
                </a:solidFill>
              </a:rPr>
              <a:t> involve activity k.</a:t>
            </a:r>
            <a:endParaRPr dirty="0"/>
          </a:p>
          <a:p>
            <a:pPr marL="228600" lvl="0" indent="-228600" algn="l" rtl="0">
              <a:lnSpc>
                <a:spcPct val="90000"/>
              </a:lnSpc>
              <a:spcBef>
                <a:spcPts val="1000"/>
              </a:spcBef>
              <a:spcAft>
                <a:spcPts val="0"/>
              </a:spcAft>
              <a:buClr>
                <a:schemeClr val="dk1"/>
              </a:buClr>
              <a:buSzPts val="2800"/>
              <a:buChar char="•"/>
            </a:pPr>
            <a:r>
              <a:rPr lang="en-US" dirty="0"/>
              <a:t>Manipulate T*  in order to make a solution T that’s not worse but that </a:t>
            </a:r>
            <a:r>
              <a:rPr lang="en-US" i="1" dirty="0"/>
              <a:t>agrees</a:t>
            </a:r>
            <a:r>
              <a:rPr lang="en-US" dirty="0"/>
              <a:t> with your greedy choice.</a:t>
            </a:r>
            <a:endParaRPr dirty="0"/>
          </a:p>
          <a:p>
            <a:pPr marL="685800" lvl="1" indent="-228600" algn="l" rtl="0">
              <a:lnSpc>
                <a:spcPct val="90000"/>
              </a:lnSpc>
              <a:spcBef>
                <a:spcPts val="500"/>
              </a:spcBef>
              <a:spcAft>
                <a:spcPts val="0"/>
              </a:spcAft>
              <a:buClr>
                <a:schemeClr val="accent4"/>
              </a:buClr>
              <a:buSzPts val="2400"/>
              <a:buChar char="•"/>
            </a:pPr>
            <a:r>
              <a:rPr lang="en-US" dirty="0" err="1">
                <a:solidFill>
                  <a:schemeClr val="accent4"/>
                </a:solidFill>
              </a:rPr>
              <a:t>Eg</a:t>
            </a:r>
            <a:r>
              <a:rPr lang="en-US" dirty="0">
                <a:solidFill>
                  <a:schemeClr val="accent4"/>
                </a:solidFill>
              </a:rPr>
              <a:t>, swap whatever activity T* did pick next with activity 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1f5d5788007_0_47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Sub-problem graph view</a:t>
            </a:r>
            <a:endParaRPr/>
          </a:p>
        </p:txBody>
      </p:sp>
      <p:sp>
        <p:nvSpPr>
          <p:cNvPr id="610" name="Google Shape;610;g1f5d5788007_0_47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Divide-and-conquer:</a:t>
            </a:r>
            <a:endParaRPr/>
          </a:p>
        </p:txBody>
      </p:sp>
      <p:sp>
        <p:nvSpPr>
          <p:cNvPr id="611" name="Google Shape;611;g1f5d5788007_0_473"/>
          <p:cNvSpPr/>
          <p:nvPr/>
        </p:nvSpPr>
        <p:spPr>
          <a:xfrm>
            <a:off x="4695092" y="2438400"/>
            <a:ext cx="28017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Big problem</a:t>
            </a:r>
            <a:endParaRPr sz="1400" b="0" i="0" u="none" strike="noStrike" cap="none">
              <a:solidFill>
                <a:srgbClr val="000000"/>
              </a:solidFill>
              <a:latin typeface="Arial"/>
              <a:ea typeface="Arial"/>
              <a:cs typeface="Arial"/>
              <a:sym typeface="Arial"/>
            </a:endParaRPr>
          </a:p>
        </p:txBody>
      </p:sp>
      <p:sp>
        <p:nvSpPr>
          <p:cNvPr id="612" name="Google Shape;612;g1f5d5788007_0_473"/>
          <p:cNvSpPr/>
          <p:nvPr/>
        </p:nvSpPr>
        <p:spPr>
          <a:xfrm>
            <a:off x="7496908" y="387978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800" b="0" i="0" u="none" strike="noStrike" cap="none">
              <a:solidFill>
                <a:schemeClr val="lt1"/>
              </a:solidFill>
              <a:latin typeface="Calibri"/>
              <a:ea typeface="Calibri"/>
              <a:cs typeface="Calibri"/>
              <a:sym typeface="Calibri"/>
            </a:endParaRPr>
          </a:p>
        </p:txBody>
      </p:sp>
      <p:sp>
        <p:nvSpPr>
          <p:cNvPr id="613" name="Google Shape;613;g1f5d5788007_0_473"/>
          <p:cNvSpPr/>
          <p:nvPr/>
        </p:nvSpPr>
        <p:spPr>
          <a:xfrm>
            <a:off x="2732209" y="390695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400" b="0" i="0" u="none" strike="noStrike" cap="none">
              <a:solidFill>
                <a:srgbClr val="000000"/>
              </a:solidFill>
              <a:latin typeface="Arial"/>
              <a:ea typeface="Arial"/>
              <a:cs typeface="Arial"/>
              <a:sym typeface="Arial"/>
            </a:endParaRPr>
          </a:p>
        </p:txBody>
      </p:sp>
      <p:sp>
        <p:nvSpPr>
          <p:cNvPr id="614" name="Google Shape;614;g1f5d5788007_0_473"/>
          <p:cNvSpPr/>
          <p:nvPr/>
        </p:nvSpPr>
        <p:spPr>
          <a:xfrm>
            <a:off x="8768130" y="5613982"/>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400" b="0" i="0" u="none" strike="noStrike" cap="none">
              <a:solidFill>
                <a:srgbClr val="000000"/>
              </a:solidFill>
              <a:latin typeface="Arial"/>
              <a:ea typeface="Arial"/>
              <a:cs typeface="Arial"/>
              <a:sym typeface="Arial"/>
            </a:endParaRPr>
          </a:p>
        </p:txBody>
      </p:sp>
      <p:sp>
        <p:nvSpPr>
          <p:cNvPr id="615" name="Google Shape;615;g1f5d5788007_0_473"/>
          <p:cNvSpPr/>
          <p:nvPr/>
        </p:nvSpPr>
        <p:spPr>
          <a:xfrm>
            <a:off x="6726849" y="5627567"/>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16" name="Google Shape;616;g1f5d5788007_0_473"/>
          <p:cNvSpPr/>
          <p:nvPr/>
        </p:nvSpPr>
        <p:spPr>
          <a:xfrm>
            <a:off x="4555882" y="5613982"/>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17" name="Google Shape;617;g1f5d5788007_0_473"/>
          <p:cNvSpPr/>
          <p:nvPr/>
        </p:nvSpPr>
        <p:spPr>
          <a:xfrm>
            <a:off x="2935990" y="5613982"/>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18" name="Google Shape;618;g1f5d5788007_0_473"/>
          <p:cNvSpPr/>
          <p:nvPr/>
        </p:nvSpPr>
        <p:spPr>
          <a:xfrm>
            <a:off x="1316099" y="5627567"/>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cxnSp>
        <p:nvCxnSpPr>
          <p:cNvPr id="619" name="Google Shape;619;g1f5d5788007_0_473"/>
          <p:cNvCxnSpPr>
            <a:stCxn id="611" idx="4"/>
            <a:endCxn id="612" idx="0"/>
          </p:cNvCxnSpPr>
          <p:nvPr/>
        </p:nvCxnSpPr>
        <p:spPr>
          <a:xfrm>
            <a:off x="6095942" y="3294300"/>
            <a:ext cx="2447100" cy="585600"/>
          </a:xfrm>
          <a:prstGeom prst="straightConnector1">
            <a:avLst/>
          </a:prstGeom>
          <a:noFill/>
          <a:ln w="34925" cap="flat" cmpd="sng">
            <a:solidFill>
              <a:schemeClr val="accent4"/>
            </a:solidFill>
            <a:prstDash val="solid"/>
            <a:miter lim="800000"/>
            <a:headEnd type="none" w="sm" len="sm"/>
            <a:tailEnd type="none" w="sm" len="sm"/>
          </a:ln>
        </p:spPr>
      </p:cxnSp>
      <p:cxnSp>
        <p:nvCxnSpPr>
          <p:cNvPr id="620" name="Google Shape;620;g1f5d5788007_0_473"/>
          <p:cNvCxnSpPr>
            <a:endCxn id="613" idx="0"/>
          </p:cNvCxnSpPr>
          <p:nvPr/>
        </p:nvCxnSpPr>
        <p:spPr>
          <a:xfrm flipH="1">
            <a:off x="3778459" y="3307859"/>
            <a:ext cx="2317500" cy="599100"/>
          </a:xfrm>
          <a:prstGeom prst="straightConnector1">
            <a:avLst/>
          </a:prstGeom>
          <a:noFill/>
          <a:ln w="34925" cap="flat" cmpd="sng">
            <a:solidFill>
              <a:schemeClr val="accent4"/>
            </a:solidFill>
            <a:prstDash val="solid"/>
            <a:miter lim="800000"/>
            <a:headEnd type="none" w="sm" len="sm"/>
            <a:tailEnd type="none" w="sm" len="sm"/>
          </a:ln>
        </p:spPr>
      </p:cxnSp>
      <p:cxnSp>
        <p:nvCxnSpPr>
          <p:cNvPr id="621" name="Google Shape;621;g1f5d5788007_0_473"/>
          <p:cNvCxnSpPr>
            <a:stCxn id="612" idx="4"/>
            <a:endCxn id="615" idx="0"/>
          </p:cNvCxnSpPr>
          <p:nvPr/>
        </p:nvCxnSpPr>
        <p:spPr>
          <a:xfrm flipH="1">
            <a:off x="7497058" y="4735689"/>
            <a:ext cx="1046100" cy="891900"/>
          </a:xfrm>
          <a:prstGeom prst="straightConnector1">
            <a:avLst/>
          </a:prstGeom>
          <a:noFill/>
          <a:ln w="34925" cap="flat" cmpd="sng">
            <a:solidFill>
              <a:schemeClr val="accent4"/>
            </a:solidFill>
            <a:prstDash val="solid"/>
            <a:miter lim="800000"/>
            <a:headEnd type="none" w="sm" len="sm"/>
            <a:tailEnd type="none" w="sm" len="sm"/>
          </a:ln>
        </p:spPr>
      </p:cxnSp>
      <p:cxnSp>
        <p:nvCxnSpPr>
          <p:cNvPr id="622" name="Google Shape;622;g1f5d5788007_0_473"/>
          <p:cNvCxnSpPr>
            <a:endCxn id="614" idx="0"/>
          </p:cNvCxnSpPr>
          <p:nvPr/>
        </p:nvCxnSpPr>
        <p:spPr>
          <a:xfrm>
            <a:off x="8543130" y="4735582"/>
            <a:ext cx="995100" cy="878400"/>
          </a:xfrm>
          <a:prstGeom prst="straightConnector1">
            <a:avLst/>
          </a:prstGeom>
          <a:noFill/>
          <a:ln w="34925" cap="flat" cmpd="sng">
            <a:solidFill>
              <a:schemeClr val="accent4"/>
            </a:solidFill>
            <a:prstDash val="solid"/>
            <a:miter lim="800000"/>
            <a:headEnd type="none" w="sm" len="sm"/>
            <a:tailEnd type="none" w="sm" len="sm"/>
          </a:ln>
        </p:spPr>
      </p:cxnSp>
      <p:cxnSp>
        <p:nvCxnSpPr>
          <p:cNvPr id="623" name="Google Shape;623;g1f5d5788007_0_473"/>
          <p:cNvCxnSpPr>
            <a:stCxn id="613" idx="4"/>
            <a:endCxn id="616" idx="0"/>
          </p:cNvCxnSpPr>
          <p:nvPr/>
        </p:nvCxnSpPr>
        <p:spPr>
          <a:xfrm>
            <a:off x="3778459" y="4762859"/>
            <a:ext cx="1547400" cy="851100"/>
          </a:xfrm>
          <a:prstGeom prst="straightConnector1">
            <a:avLst/>
          </a:prstGeom>
          <a:noFill/>
          <a:ln w="34925" cap="flat" cmpd="sng">
            <a:solidFill>
              <a:schemeClr val="accent4"/>
            </a:solidFill>
            <a:prstDash val="solid"/>
            <a:miter lim="800000"/>
            <a:headEnd type="none" w="sm" len="sm"/>
            <a:tailEnd type="none" w="sm" len="sm"/>
          </a:ln>
        </p:spPr>
      </p:cxnSp>
      <p:cxnSp>
        <p:nvCxnSpPr>
          <p:cNvPr id="624" name="Google Shape;624;g1f5d5788007_0_473"/>
          <p:cNvCxnSpPr>
            <a:endCxn id="617" idx="0"/>
          </p:cNvCxnSpPr>
          <p:nvPr/>
        </p:nvCxnSpPr>
        <p:spPr>
          <a:xfrm flipH="1">
            <a:off x="3706090" y="4776382"/>
            <a:ext cx="36300" cy="837600"/>
          </a:xfrm>
          <a:prstGeom prst="straightConnector1">
            <a:avLst/>
          </a:prstGeom>
          <a:noFill/>
          <a:ln w="34925" cap="flat" cmpd="sng">
            <a:solidFill>
              <a:schemeClr val="accent4"/>
            </a:solidFill>
            <a:prstDash val="solid"/>
            <a:miter lim="800000"/>
            <a:headEnd type="none" w="sm" len="sm"/>
            <a:tailEnd type="none" w="sm" len="sm"/>
          </a:ln>
        </p:spPr>
      </p:cxnSp>
      <p:cxnSp>
        <p:nvCxnSpPr>
          <p:cNvPr id="625" name="Google Shape;625;g1f5d5788007_0_473"/>
          <p:cNvCxnSpPr>
            <a:stCxn id="613" idx="4"/>
            <a:endCxn id="618" idx="0"/>
          </p:cNvCxnSpPr>
          <p:nvPr/>
        </p:nvCxnSpPr>
        <p:spPr>
          <a:xfrm flipH="1">
            <a:off x="2086159" y="4762859"/>
            <a:ext cx="1692300" cy="864600"/>
          </a:xfrm>
          <a:prstGeom prst="straightConnector1">
            <a:avLst/>
          </a:prstGeom>
          <a:noFill/>
          <a:ln w="34925" cap="flat" cmpd="sng">
            <a:solidFill>
              <a:schemeClr val="accent4"/>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1f5d5788007_0_49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Sub-problem graph view</a:t>
            </a:r>
            <a:endParaRPr/>
          </a:p>
        </p:txBody>
      </p:sp>
      <p:sp>
        <p:nvSpPr>
          <p:cNvPr id="631" name="Google Shape;631;g1f5d5788007_0_49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Dynamic Programming:</a:t>
            </a:r>
            <a:endParaRPr/>
          </a:p>
        </p:txBody>
      </p:sp>
      <p:sp>
        <p:nvSpPr>
          <p:cNvPr id="632" name="Google Shape;632;g1f5d5788007_0_493"/>
          <p:cNvSpPr/>
          <p:nvPr/>
        </p:nvSpPr>
        <p:spPr>
          <a:xfrm>
            <a:off x="4695092" y="2438400"/>
            <a:ext cx="28017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Big problem</a:t>
            </a:r>
            <a:endParaRPr sz="1400" b="0" i="0" u="none" strike="noStrike" cap="none">
              <a:solidFill>
                <a:srgbClr val="000000"/>
              </a:solidFill>
              <a:latin typeface="Arial"/>
              <a:ea typeface="Arial"/>
              <a:cs typeface="Arial"/>
              <a:sym typeface="Arial"/>
            </a:endParaRPr>
          </a:p>
        </p:txBody>
      </p:sp>
      <p:sp>
        <p:nvSpPr>
          <p:cNvPr id="633" name="Google Shape;633;g1f5d5788007_0_493"/>
          <p:cNvSpPr/>
          <p:nvPr/>
        </p:nvSpPr>
        <p:spPr>
          <a:xfrm>
            <a:off x="7496908" y="387978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800" b="0" i="0" u="none" strike="noStrike" cap="none">
              <a:solidFill>
                <a:schemeClr val="lt1"/>
              </a:solidFill>
              <a:latin typeface="Calibri"/>
              <a:ea typeface="Calibri"/>
              <a:cs typeface="Calibri"/>
              <a:sym typeface="Calibri"/>
            </a:endParaRPr>
          </a:p>
        </p:txBody>
      </p:sp>
      <p:sp>
        <p:nvSpPr>
          <p:cNvPr id="634" name="Google Shape;634;g1f5d5788007_0_493"/>
          <p:cNvSpPr/>
          <p:nvPr/>
        </p:nvSpPr>
        <p:spPr>
          <a:xfrm>
            <a:off x="2732209" y="390695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400" b="0" i="0" u="none" strike="noStrike" cap="none">
              <a:solidFill>
                <a:srgbClr val="000000"/>
              </a:solidFill>
              <a:latin typeface="Arial"/>
              <a:ea typeface="Arial"/>
              <a:cs typeface="Arial"/>
              <a:sym typeface="Arial"/>
            </a:endParaRPr>
          </a:p>
        </p:txBody>
      </p:sp>
      <p:sp>
        <p:nvSpPr>
          <p:cNvPr id="635" name="Google Shape;635;g1f5d5788007_0_493"/>
          <p:cNvSpPr/>
          <p:nvPr/>
        </p:nvSpPr>
        <p:spPr>
          <a:xfrm>
            <a:off x="8768130" y="5613982"/>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400" b="0" i="0" u="none" strike="noStrike" cap="none">
              <a:solidFill>
                <a:srgbClr val="000000"/>
              </a:solidFill>
              <a:latin typeface="Arial"/>
              <a:ea typeface="Arial"/>
              <a:cs typeface="Arial"/>
              <a:sym typeface="Arial"/>
            </a:endParaRPr>
          </a:p>
        </p:txBody>
      </p:sp>
      <p:sp>
        <p:nvSpPr>
          <p:cNvPr id="636" name="Google Shape;636;g1f5d5788007_0_493"/>
          <p:cNvSpPr/>
          <p:nvPr/>
        </p:nvSpPr>
        <p:spPr>
          <a:xfrm>
            <a:off x="6726849" y="5647773"/>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37" name="Google Shape;637;g1f5d5788007_0_493"/>
          <p:cNvSpPr/>
          <p:nvPr/>
        </p:nvSpPr>
        <p:spPr>
          <a:xfrm>
            <a:off x="4191734" y="5645697"/>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38" name="Google Shape;638;g1f5d5788007_0_493"/>
          <p:cNvSpPr/>
          <p:nvPr/>
        </p:nvSpPr>
        <p:spPr>
          <a:xfrm>
            <a:off x="1962150" y="5645697"/>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cxnSp>
        <p:nvCxnSpPr>
          <p:cNvPr id="639" name="Google Shape;639;g1f5d5788007_0_493"/>
          <p:cNvCxnSpPr>
            <a:stCxn id="632" idx="4"/>
            <a:endCxn id="633" idx="0"/>
          </p:cNvCxnSpPr>
          <p:nvPr/>
        </p:nvCxnSpPr>
        <p:spPr>
          <a:xfrm>
            <a:off x="6095942" y="3294300"/>
            <a:ext cx="2447100" cy="585600"/>
          </a:xfrm>
          <a:prstGeom prst="straightConnector1">
            <a:avLst/>
          </a:prstGeom>
          <a:noFill/>
          <a:ln w="34925" cap="flat" cmpd="sng">
            <a:solidFill>
              <a:schemeClr val="accent4"/>
            </a:solidFill>
            <a:prstDash val="solid"/>
            <a:miter lim="800000"/>
            <a:headEnd type="none" w="sm" len="sm"/>
            <a:tailEnd type="none" w="sm" len="sm"/>
          </a:ln>
        </p:spPr>
      </p:cxnSp>
      <p:cxnSp>
        <p:nvCxnSpPr>
          <p:cNvPr id="640" name="Google Shape;640;g1f5d5788007_0_493"/>
          <p:cNvCxnSpPr>
            <a:endCxn id="634" idx="0"/>
          </p:cNvCxnSpPr>
          <p:nvPr/>
        </p:nvCxnSpPr>
        <p:spPr>
          <a:xfrm flipH="1">
            <a:off x="3778459" y="3307859"/>
            <a:ext cx="2317500" cy="599100"/>
          </a:xfrm>
          <a:prstGeom prst="straightConnector1">
            <a:avLst/>
          </a:prstGeom>
          <a:noFill/>
          <a:ln w="34925" cap="flat" cmpd="sng">
            <a:solidFill>
              <a:schemeClr val="accent4"/>
            </a:solidFill>
            <a:prstDash val="solid"/>
            <a:miter lim="800000"/>
            <a:headEnd type="none" w="sm" len="sm"/>
            <a:tailEnd type="none" w="sm" len="sm"/>
          </a:ln>
        </p:spPr>
      </p:cxnSp>
      <p:cxnSp>
        <p:nvCxnSpPr>
          <p:cNvPr id="641" name="Google Shape;641;g1f5d5788007_0_493"/>
          <p:cNvCxnSpPr>
            <a:stCxn id="633" idx="4"/>
            <a:endCxn id="636" idx="0"/>
          </p:cNvCxnSpPr>
          <p:nvPr/>
        </p:nvCxnSpPr>
        <p:spPr>
          <a:xfrm flipH="1">
            <a:off x="7497058" y="4735689"/>
            <a:ext cx="1046100" cy="912000"/>
          </a:xfrm>
          <a:prstGeom prst="straightConnector1">
            <a:avLst/>
          </a:prstGeom>
          <a:noFill/>
          <a:ln w="34925" cap="flat" cmpd="sng">
            <a:solidFill>
              <a:schemeClr val="accent4"/>
            </a:solidFill>
            <a:prstDash val="solid"/>
            <a:miter lim="800000"/>
            <a:headEnd type="none" w="sm" len="sm"/>
            <a:tailEnd type="none" w="sm" len="sm"/>
          </a:ln>
        </p:spPr>
      </p:cxnSp>
      <p:cxnSp>
        <p:nvCxnSpPr>
          <p:cNvPr id="642" name="Google Shape;642;g1f5d5788007_0_493"/>
          <p:cNvCxnSpPr>
            <a:endCxn id="635" idx="0"/>
          </p:cNvCxnSpPr>
          <p:nvPr/>
        </p:nvCxnSpPr>
        <p:spPr>
          <a:xfrm>
            <a:off x="8543130" y="4735582"/>
            <a:ext cx="995100" cy="878400"/>
          </a:xfrm>
          <a:prstGeom prst="straightConnector1">
            <a:avLst/>
          </a:prstGeom>
          <a:noFill/>
          <a:ln w="34925" cap="flat" cmpd="sng">
            <a:solidFill>
              <a:schemeClr val="accent4"/>
            </a:solidFill>
            <a:prstDash val="solid"/>
            <a:miter lim="800000"/>
            <a:headEnd type="none" w="sm" len="sm"/>
            <a:tailEnd type="none" w="sm" len="sm"/>
          </a:ln>
        </p:spPr>
      </p:cxnSp>
      <p:cxnSp>
        <p:nvCxnSpPr>
          <p:cNvPr id="643" name="Google Shape;643;g1f5d5788007_0_493"/>
          <p:cNvCxnSpPr>
            <a:stCxn id="634" idx="4"/>
            <a:endCxn id="636" idx="0"/>
          </p:cNvCxnSpPr>
          <p:nvPr/>
        </p:nvCxnSpPr>
        <p:spPr>
          <a:xfrm>
            <a:off x="3778459" y="4762859"/>
            <a:ext cx="3718500" cy="885000"/>
          </a:xfrm>
          <a:prstGeom prst="straightConnector1">
            <a:avLst/>
          </a:prstGeom>
          <a:noFill/>
          <a:ln w="34925" cap="flat" cmpd="sng">
            <a:solidFill>
              <a:schemeClr val="accent4"/>
            </a:solidFill>
            <a:prstDash val="solid"/>
            <a:miter lim="800000"/>
            <a:headEnd type="none" w="sm" len="sm"/>
            <a:tailEnd type="none" w="sm" len="sm"/>
          </a:ln>
        </p:spPr>
      </p:cxnSp>
      <p:cxnSp>
        <p:nvCxnSpPr>
          <p:cNvPr id="644" name="Google Shape;644;g1f5d5788007_0_493"/>
          <p:cNvCxnSpPr>
            <a:stCxn id="634" idx="4"/>
            <a:endCxn id="637" idx="0"/>
          </p:cNvCxnSpPr>
          <p:nvPr/>
        </p:nvCxnSpPr>
        <p:spPr>
          <a:xfrm>
            <a:off x="3778459" y="4762859"/>
            <a:ext cx="1183500" cy="882900"/>
          </a:xfrm>
          <a:prstGeom prst="straightConnector1">
            <a:avLst/>
          </a:prstGeom>
          <a:noFill/>
          <a:ln w="34925" cap="flat" cmpd="sng">
            <a:solidFill>
              <a:schemeClr val="accent4"/>
            </a:solidFill>
            <a:prstDash val="solid"/>
            <a:miter lim="800000"/>
            <a:headEnd type="none" w="sm" len="sm"/>
            <a:tailEnd type="none" w="sm" len="sm"/>
          </a:ln>
        </p:spPr>
      </p:cxnSp>
      <p:cxnSp>
        <p:nvCxnSpPr>
          <p:cNvPr id="645" name="Google Shape;645;g1f5d5788007_0_493"/>
          <p:cNvCxnSpPr>
            <a:stCxn id="634" idx="4"/>
            <a:endCxn id="638" idx="0"/>
          </p:cNvCxnSpPr>
          <p:nvPr/>
        </p:nvCxnSpPr>
        <p:spPr>
          <a:xfrm flipH="1">
            <a:off x="2732359" y="4762859"/>
            <a:ext cx="1046100" cy="882900"/>
          </a:xfrm>
          <a:prstGeom prst="straightConnector1">
            <a:avLst/>
          </a:prstGeom>
          <a:noFill/>
          <a:ln w="34925" cap="flat" cmpd="sng">
            <a:solidFill>
              <a:schemeClr val="accent4"/>
            </a:solidFill>
            <a:prstDash val="solid"/>
            <a:miter lim="800000"/>
            <a:headEnd type="none" w="sm" len="sm"/>
            <a:tailEnd type="none" w="sm" len="sm"/>
          </a:ln>
        </p:spPr>
      </p:cxnSp>
      <p:sp>
        <p:nvSpPr>
          <p:cNvPr id="646" name="Google Shape;646;g1f5d5788007_0_493"/>
          <p:cNvSpPr/>
          <p:nvPr/>
        </p:nvSpPr>
        <p:spPr>
          <a:xfrm>
            <a:off x="5037443" y="393412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400" b="0" i="0" u="none" strike="noStrike" cap="none">
              <a:solidFill>
                <a:srgbClr val="000000"/>
              </a:solidFill>
              <a:latin typeface="Arial"/>
              <a:ea typeface="Arial"/>
              <a:cs typeface="Arial"/>
              <a:sym typeface="Arial"/>
            </a:endParaRPr>
          </a:p>
        </p:txBody>
      </p:sp>
      <p:cxnSp>
        <p:nvCxnSpPr>
          <p:cNvPr id="647" name="Google Shape;647;g1f5d5788007_0_493"/>
          <p:cNvCxnSpPr>
            <a:stCxn id="646" idx="4"/>
            <a:endCxn id="635" idx="0"/>
          </p:cNvCxnSpPr>
          <p:nvPr/>
        </p:nvCxnSpPr>
        <p:spPr>
          <a:xfrm>
            <a:off x="6083693" y="4790029"/>
            <a:ext cx="3454500" cy="824100"/>
          </a:xfrm>
          <a:prstGeom prst="straightConnector1">
            <a:avLst/>
          </a:prstGeom>
          <a:noFill/>
          <a:ln w="34925" cap="flat" cmpd="sng">
            <a:solidFill>
              <a:schemeClr val="accent4"/>
            </a:solidFill>
            <a:prstDash val="solid"/>
            <a:miter lim="800000"/>
            <a:headEnd type="none" w="sm" len="sm"/>
            <a:tailEnd type="none" w="sm" len="sm"/>
          </a:ln>
        </p:spPr>
      </p:cxnSp>
      <p:cxnSp>
        <p:nvCxnSpPr>
          <p:cNvPr id="648" name="Google Shape;648;g1f5d5788007_0_493"/>
          <p:cNvCxnSpPr>
            <a:stCxn id="632" idx="4"/>
            <a:endCxn id="646" idx="0"/>
          </p:cNvCxnSpPr>
          <p:nvPr/>
        </p:nvCxnSpPr>
        <p:spPr>
          <a:xfrm flipH="1">
            <a:off x="6083642" y="3294300"/>
            <a:ext cx="12300" cy="639900"/>
          </a:xfrm>
          <a:prstGeom prst="straightConnector1">
            <a:avLst/>
          </a:prstGeom>
          <a:noFill/>
          <a:ln w="34925" cap="flat" cmpd="sng">
            <a:solidFill>
              <a:schemeClr val="accent4"/>
            </a:solidFill>
            <a:prstDash val="solid"/>
            <a:miter lim="800000"/>
            <a:headEnd type="none" w="sm" len="sm"/>
            <a:tailEnd type="none" w="sm" len="sm"/>
          </a:ln>
        </p:spPr>
      </p:cxnSp>
      <p:cxnSp>
        <p:nvCxnSpPr>
          <p:cNvPr id="649" name="Google Shape;649;g1f5d5788007_0_493"/>
          <p:cNvCxnSpPr>
            <a:stCxn id="646" idx="4"/>
            <a:endCxn id="638" idx="0"/>
          </p:cNvCxnSpPr>
          <p:nvPr/>
        </p:nvCxnSpPr>
        <p:spPr>
          <a:xfrm flipH="1">
            <a:off x="2732393" y="4790029"/>
            <a:ext cx="3351300" cy="855600"/>
          </a:xfrm>
          <a:prstGeom prst="straightConnector1">
            <a:avLst/>
          </a:prstGeom>
          <a:noFill/>
          <a:ln w="34925" cap="flat" cmpd="sng">
            <a:solidFill>
              <a:schemeClr val="accent4"/>
            </a:solidFill>
            <a:prstDash val="solid"/>
            <a:miter lim="800000"/>
            <a:headEnd type="none" w="sm" len="sm"/>
            <a:tailEnd type="none" w="sm" len="sm"/>
          </a:ln>
        </p:spPr>
      </p:cxnSp>
      <p:cxnSp>
        <p:nvCxnSpPr>
          <p:cNvPr id="650" name="Google Shape;650;g1f5d5788007_0_493"/>
          <p:cNvCxnSpPr>
            <a:stCxn id="646" idx="4"/>
            <a:endCxn id="637" idx="0"/>
          </p:cNvCxnSpPr>
          <p:nvPr/>
        </p:nvCxnSpPr>
        <p:spPr>
          <a:xfrm flipH="1">
            <a:off x="4961693" y="4790029"/>
            <a:ext cx="1122000" cy="855600"/>
          </a:xfrm>
          <a:prstGeom prst="straightConnector1">
            <a:avLst/>
          </a:prstGeom>
          <a:noFill/>
          <a:ln w="34925" cap="flat" cmpd="sng">
            <a:solidFill>
              <a:schemeClr val="accent4"/>
            </a:solidFill>
            <a:prstDash val="solid"/>
            <a:miter lim="800000"/>
            <a:headEnd type="none" w="sm" len="sm"/>
            <a:tailEnd type="none" w="sm" len="sm"/>
          </a:ln>
        </p:spPr>
      </p:cxnSp>
      <p:cxnSp>
        <p:nvCxnSpPr>
          <p:cNvPr id="651" name="Google Shape;651;g1f5d5788007_0_493"/>
          <p:cNvCxnSpPr>
            <a:stCxn id="646" idx="4"/>
            <a:endCxn id="636" idx="0"/>
          </p:cNvCxnSpPr>
          <p:nvPr/>
        </p:nvCxnSpPr>
        <p:spPr>
          <a:xfrm>
            <a:off x="6083693" y="4790029"/>
            <a:ext cx="1413300" cy="857700"/>
          </a:xfrm>
          <a:prstGeom prst="straightConnector1">
            <a:avLst/>
          </a:prstGeom>
          <a:noFill/>
          <a:ln w="34925" cap="flat" cmpd="sng">
            <a:solidFill>
              <a:schemeClr val="accent4"/>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1f5d5788007_0_5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Sub-problem graph view</a:t>
            </a:r>
            <a:endParaRPr/>
          </a:p>
        </p:txBody>
      </p:sp>
      <p:sp>
        <p:nvSpPr>
          <p:cNvPr id="657" name="Google Shape;657;g1f5d5788007_0_5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Greedy algorithms:</a:t>
            </a:r>
            <a:endParaRPr/>
          </a:p>
        </p:txBody>
      </p:sp>
      <p:sp>
        <p:nvSpPr>
          <p:cNvPr id="658" name="Google Shape;658;g1f5d5788007_0_518"/>
          <p:cNvSpPr/>
          <p:nvPr/>
        </p:nvSpPr>
        <p:spPr>
          <a:xfrm>
            <a:off x="1846384" y="2508740"/>
            <a:ext cx="28017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Big problem</a:t>
            </a:r>
            <a:endParaRPr sz="1400" b="0" i="0" u="none" strike="noStrike" cap="none">
              <a:solidFill>
                <a:srgbClr val="000000"/>
              </a:solidFill>
              <a:latin typeface="Arial"/>
              <a:ea typeface="Arial"/>
              <a:cs typeface="Arial"/>
              <a:sym typeface="Arial"/>
            </a:endParaRPr>
          </a:p>
        </p:txBody>
      </p:sp>
      <p:sp>
        <p:nvSpPr>
          <p:cNvPr id="659" name="Google Shape;659;g1f5d5788007_0_518"/>
          <p:cNvSpPr/>
          <p:nvPr/>
        </p:nvSpPr>
        <p:spPr>
          <a:xfrm>
            <a:off x="2464961" y="5581561"/>
            <a:ext cx="15402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sub-sub-problem</a:t>
            </a:r>
            <a:endParaRPr sz="1800" b="0" i="0" u="none" strike="noStrike" cap="none">
              <a:solidFill>
                <a:schemeClr val="lt1"/>
              </a:solidFill>
              <a:latin typeface="Calibri"/>
              <a:ea typeface="Calibri"/>
              <a:cs typeface="Calibri"/>
              <a:sym typeface="Calibri"/>
            </a:endParaRPr>
          </a:p>
        </p:txBody>
      </p:sp>
      <p:sp>
        <p:nvSpPr>
          <p:cNvPr id="660" name="Google Shape;660;g1f5d5788007_0_518"/>
          <p:cNvSpPr/>
          <p:nvPr/>
        </p:nvSpPr>
        <p:spPr>
          <a:xfrm>
            <a:off x="2188735" y="4004469"/>
            <a:ext cx="2092500" cy="855900"/>
          </a:xfrm>
          <a:prstGeom prst="ellipse">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sub-problem</a:t>
            </a:r>
            <a:endParaRPr sz="1400" b="0" i="0" u="none" strike="noStrike" cap="none">
              <a:solidFill>
                <a:srgbClr val="000000"/>
              </a:solidFill>
              <a:latin typeface="Arial"/>
              <a:ea typeface="Arial"/>
              <a:cs typeface="Arial"/>
              <a:sym typeface="Arial"/>
            </a:endParaRPr>
          </a:p>
        </p:txBody>
      </p:sp>
      <p:cxnSp>
        <p:nvCxnSpPr>
          <p:cNvPr id="661" name="Google Shape;661;g1f5d5788007_0_518"/>
          <p:cNvCxnSpPr>
            <a:stCxn id="658" idx="4"/>
            <a:endCxn id="660" idx="0"/>
          </p:cNvCxnSpPr>
          <p:nvPr/>
        </p:nvCxnSpPr>
        <p:spPr>
          <a:xfrm flipH="1">
            <a:off x="3234934" y="3364640"/>
            <a:ext cx="12300" cy="639900"/>
          </a:xfrm>
          <a:prstGeom prst="straightConnector1">
            <a:avLst/>
          </a:prstGeom>
          <a:noFill/>
          <a:ln w="34925" cap="flat" cmpd="sng">
            <a:solidFill>
              <a:schemeClr val="accent4"/>
            </a:solidFill>
            <a:prstDash val="solid"/>
            <a:miter lim="800000"/>
            <a:headEnd type="none" w="sm" len="sm"/>
            <a:tailEnd type="none" w="sm" len="sm"/>
          </a:ln>
        </p:spPr>
      </p:cxnSp>
      <p:cxnSp>
        <p:nvCxnSpPr>
          <p:cNvPr id="662" name="Google Shape;662;g1f5d5788007_0_518"/>
          <p:cNvCxnSpPr>
            <a:stCxn id="660" idx="4"/>
            <a:endCxn id="659" idx="0"/>
          </p:cNvCxnSpPr>
          <p:nvPr/>
        </p:nvCxnSpPr>
        <p:spPr>
          <a:xfrm>
            <a:off x="3234985" y="4860369"/>
            <a:ext cx="0" cy="721200"/>
          </a:xfrm>
          <a:prstGeom prst="straightConnector1">
            <a:avLst/>
          </a:prstGeom>
          <a:noFill/>
          <a:ln w="34925" cap="flat" cmpd="sng">
            <a:solidFill>
              <a:schemeClr val="accent4"/>
            </a:solidFill>
            <a:prstDash val="solid"/>
            <a:miter lim="800000"/>
            <a:headEnd type="none" w="sm" len="sm"/>
            <a:tailEnd type="none" w="sm" len="sm"/>
          </a:ln>
        </p:spPr>
      </p:cxnSp>
      <p:sp>
        <p:nvSpPr>
          <p:cNvPr id="663" name="Google Shape;663;g1f5d5788007_0_518"/>
          <p:cNvSpPr txBox="1"/>
          <p:nvPr/>
        </p:nvSpPr>
        <p:spPr>
          <a:xfrm>
            <a:off x="4870939" y="2483273"/>
            <a:ext cx="5553300" cy="237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Not only is there </a:t>
            </a:r>
            <a:r>
              <a:rPr lang="en-US" sz="2400" b="1" i="0" u="none" strike="noStrike" cap="none">
                <a:solidFill>
                  <a:schemeClr val="dk1"/>
                </a:solidFill>
                <a:latin typeface="Calibri"/>
                <a:ea typeface="Calibri"/>
                <a:cs typeface="Calibri"/>
                <a:sym typeface="Calibri"/>
              </a:rPr>
              <a:t>optimal sub-structure:</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accent4"/>
              </a:buClr>
              <a:buSzPts val="2000"/>
              <a:buFont typeface="Arial"/>
              <a:buChar char="•"/>
            </a:pPr>
            <a:r>
              <a:rPr lang="en-US" sz="2000" b="0" i="0" u="none" strike="noStrike" cap="none">
                <a:solidFill>
                  <a:schemeClr val="accent4"/>
                </a:solidFill>
                <a:latin typeface="Calibri"/>
                <a:ea typeface="Calibri"/>
                <a:cs typeface="Calibri"/>
                <a:sym typeface="Calibri"/>
              </a:rPr>
              <a:t>optimal solutions to a problem are made up from optimal solutions of sub-problems</a:t>
            </a:r>
            <a:endParaRPr sz="1400" b="0" i="0" u="none" strike="noStrike" cap="none">
              <a:solidFill>
                <a:srgbClr val="000000"/>
              </a:solidFill>
              <a:latin typeface="Arial"/>
              <a:ea typeface="Arial"/>
              <a:cs typeface="Arial"/>
              <a:sym typeface="Arial"/>
            </a:endParaRPr>
          </a:p>
          <a:p>
            <a:pPr marL="742950" marR="0" lvl="1" indent="-158750" algn="l" rtl="0">
              <a:lnSpc>
                <a:spcPct val="100000"/>
              </a:lnSpc>
              <a:spcBef>
                <a:spcPts val="0"/>
              </a:spcBef>
              <a:spcAft>
                <a:spcPts val="0"/>
              </a:spcAft>
              <a:buClr>
                <a:schemeClr val="dk1"/>
              </a:buClr>
              <a:buSzPts val="2000"/>
              <a:buFont typeface="Arial"/>
              <a:buNone/>
            </a:pPr>
            <a:endParaRPr sz="2000" b="0" i="0" u="none" strike="noStrike" cap="none">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but each problem </a:t>
            </a:r>
            <a:r>
              <a:rPr lang="en-US" sz="2400" b="1" i="0" u="none" strike="noStrike" cap="none">
                <a:solidFill>
                  <a:schemeClr val="dk1"/>
                </a:solidFill>
                <a:latin typeface="Calibri"/>
                <a:ea typeface="Calibri"/>
                <a:cs typeface="Calibri"/>
                <a:sym typeface="Calibri"/>
              </a:rPr>
              <a:t>depends on only one sub-problem</a:t>
            </a:r>
            <a:r>
              <a:rPr lang="en-US" sz="24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9" name="Google Shape;669;g1f5d5788007_0_5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Social Activity selection</a:t>
            </a:r>
            <a:endParaRPr/>
          </a:p>
        </p:txBody>
      </p:sp>
      <p:sp>
        <p:nvSpPr>
          <p:cNvPr id="670" name="Google Shape;670;g1f5d5788007_0_5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Input:</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Activities a</a:t>
            </a:r>
            <a:r>
              <a:rPr lang="en-US" baseline="-25000" dirty="0">
                <a:solidFill>
                  <a:schemeClr val="accent4"/>
                </a:solidFill>
              </a:rPr>
              <a:t>1</a:t>
            </a:r>
            <a:r>
              <a:rPr lang="en-US" dirty="0">
                <a:solidFill>
                  <a:schemeClr val="accent4"/>
                </a:solidFill>
              </a:rPr>
              <a:t>, a</a:t>
            </a:r>
            <a:r>
              <a:rPr lang="en-US" baseline="-25000" dirty="0">
                <a:solidFill>
                  <a:schemeClr val="accent4"/>
                </a:solidFill>
              </a:rPr>
              <a:t>2</a:t>
            </a:r>
            <a:r>
              <a:rPr lang="en-US" dirty="0">
                <a:solidFill>
                  <a:schemeClr val="accent4"/>
                </a:solidFill>
              </a:rPr>
              <a:t>, …, a</a:t>
            </a:r>
            <a:r>
              <a:rPr lang="en-US" baseline="-25000" dirty="0">
                <a:solidFill>
                  <a:schemeClr val="accent4"/>
                </a:solidFill>
              </a:rPr>
              <a:t>n</a:t>
            </a:r>
            <a:endParaRPr dirty="0"/>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Start times s</a:t>
            </a:r>
            <a:r>
              <a:rPr lang="en-US" baseline="-25000" dirty="0">
                <a:solidFill>
                  <a:schemeClr val="accent4"/>
                </a:solidFill>
              </a:rPr>
              <a:t>1</a:t>
            </a:r>
            <a:r>
              <a:rPr lang="en-US" dirty="0">
                <a:solidFill>
                  <a:schemeClr val="accent4"/>
                </a:solidFill>
              </a:rPr>
              <a:t>, s</a:t>
            </a:r>
            <a:r>
              <a:rPr lang="en-US" baseline="-25000" dirty="0">
                <a:solidFill>
                  <a:schemeClr val="accent4"/>
                </a:solidFill>
              </a:rPr>
              <a:t>2</a:t>
            </a:r>
            <a:r>
              <a:rPr lang="en-US" dirty="0">
                <a:solidFill>
                  <a:schemeClr val="accent4"/>
                </a:solidFill>
              </a:rPr>
              <a:t>, …, </a:t>
            </a:r>
            <a:r>
              <a:rPr lang="en-US" dirty="0" err="1">
                <a:solidFill>
                  <a:schemeClr val="accent4"/>
                </a:solidFill>
              </a:rPr>
              <a:t>s</a:t>
            </a:r>
            <a:r>
              <a:rPr lang="en-US" baseline="-25000" dirty="0" err="1">
                <a:solidFill>
                  <a:schemeClr val="accent4"/>
                </a:solidFill>
              </a:rPr>
              <a:t>n</a:t>
            </a:r>
            <a:endParaRPr baseline="-25000" dirty="0">
              <a:solidFill>
                <a:schemeClr val="accent4"/>
              </a:solidFill>
            </a:endParaRPr>
          </a:p>
          <a:p>
            <a:pPr marL="685800" lvl="1" indent="-228600" algn="l" rtl="0">
              <a:lnSpc>
                <a:spcPct val="90000"/>
              </a:lnSpc>
              <a:spcBef>
                <a:spcPts val="500"/>
              </a:spcBef>
              <a:spcAft>
                <a:spcPts val="0"/>
              </a:spcAft>
              <a:buClr>
                <a:schemeClr val="accent4"/>
              </a:buClr>
              <a:buSzPts val="2400"/>
              <a:buChar char="•"/>
            </a:pPr>
            <a:r>
              <a:rPr lang="en-US" dirty="0">
                <a:solidFill>
                  <a:schemeClr val="accent4"/>
                </a:solidFill>
              </a:rPr>
              <a:t>Finish times f</a:t>
            </a:r>
            <a:r>
              <a:rPr lang="en-US" baseline="-25000" dirty="0">
                <a:solidFill>
                  <a:schemeClr val="accent4"/>
                </a:solidFill>
              </a:rPr>
              <a:t>1</a:t>
            </a:r>
            <a:r>
              <a:rPr lang="en-US" dirty="0">
                <a:solidFill>
                  <a:schemeClr val="accent4"/>
                </a:solidFill>
              </a:rPr>
              <a:t>, f</a:t>
            </a:r>
            <a:r>
              <a:rPr lang="en-US" baseline="-25000" dirty="0">
                <a:solidFill>
                  <a:schemeClr val="accent4"/>
                </a:solidFill>
              </a:rPr>
              <a:t>2</a:t>
            </a:r>
            <a:r>
              <a:rPr lang="en-US" dirty="0">
                <a:solidFill>
                  <a:schemeClr val="accent4"/>
                </a:solidFill>
              </a:rPr>
              <a:t>, …, </a:t>
            </a:r>
            <a:r>
              <a:rPr lang="en-US" dirty="0" err="1">
                <a:solidFill>
                  <a:schemeClr val="accent4"/>
                </a:solidFill>
              </a:rPr>
              <a:t>f</a:t>
            </a:r>
            <a:r>
              <a:rPr lang="en-US" baseline="-25000" dirty="0" err="1">
                <a:solidFill>
                  <a:schemeClr val="accent4"/>
                </a:solidFill>
              </a:rPr>
              <a:t>n</a:t>
            </a:r>
            <a:endParaRPr baseline="-25000" dirty="0">
              <a:solidFill>
                <a:schemeClr val="accent4"/>
              </a:solidFill>
            </a:endParaRPr>
          </a:p>
          <a:p>
            <a:pPr marL="685800" lvl="1" indent="-76200" algn="l" rtl="0">
              <a:lnSpc>
                <a:spcPct val="90000"/>
              </a:lnSpc>
              <a:spcBef>
                <a:spcPts val="500"/>
              </a:spcBef>
              <a:spcAft>
                <a:spcPts val="0"/>
              </a:spcAft>
              <a:buClr>
                <a:schemeClr val="dk1"/>
              </a:buClr>
              <a:buSzPts val="2400"/>
              <a:buNone/>
            </a:pPr>
            <a:endParaRPr baseline="-25000" dirty="0"/>
          </a:p>
          <a:p>
            <a:pPr marL="228600" lvl="0" indent="-228600" algn="l" rtl="0">
              <a:lnSpc>
                <a:spcPct val="90000"/>
              </a:lnSpc>
              <a:spcBef>
                <a:spcPts val="1000"/>
              </a:spcBef>
              <a:spcAft>
                <a:spcPts val="0"/>
              </a:spcAft>
              <a:buClr>
                <a:schemeClr val="dk1"/>
              </a:buClr>
              <a:buSzPts val="2800"/>
              <a:buChar char="•"/>
            </a:pPr>
            <a:r>
              <a:rPr lang="en-US" dirty="0"/>
              <a:t>Output:</a:t>
            </a:r>
            <a:endParaRPr dirty="0">
              <a:solidFill>
                <a:schemeClr val="accent5"/>
              </a:solidFill>
            </a:endParaRPr>
          </a:p>
          <a:p>
            <a:pPr marL="685800" lvl="1" indent="-228600" algn="l" rtl="0">
              <a:lnSpc>
                <a:spcPct val="90000"/>
              </a:lnSpc>
              <a:spcBef>
                <a:spcPts val="500"/>
              </a:spcBef>
              <a:spcAft>
                <a:spcPts val="0"/>
              </a:spcAft>
              <a:buClr>
                <a:srgbClr val="FF0000"/>
              </a:buClr>
              <a:buSzPts val="2400"/>
              <a:buChar char="•"/>
            </a:pPr>
            <a:r>
              <a:rPr lang="en-US" dirty="0">
                <a:solidFill>
                  <a:srgbClr val="FF0000"/>
                </a:solidFill>
              </a:rPr>
              <a:t>A way to maximize the</a:t>
            </a:r>
            <a:r>
              <a:rPr lang="en-US" b="1" dirty="0">
                <a:solidFill>
                  <a:srgbClr val="FF0000"/>
                </a:solidFill>
              </a:rPr>
              <a:t> number of activities </a:t>
            </a:r>
            <a:r>
              <a:rPr lang="en-US" dirty="0">
                <a:solidFill>
                  <a:srgbClr val="FF0000"/>
                </a:solidFill>
              </a:rPr>
              <a:t>you can do today.</a:t>
            </a:r>
            <a:endParaRPr dirty="0"/>
          </a:p>
        </p:txBody>
      </p:sp>
      <p:sp>
        <p:nvSpPr>
          <p:cNvPr id="673" name="Google Shape;673;g1f5d5788007_0_529"/>
          <p:cNvSpPr/>
          <p:nvPr/>
        </p:nvSpPr>
        <p:spPr>
          <a:xfrm>
            <a:off x="7490944" y="1581610"/>
            <a:ext cx="21843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a</a:t>
            </a:r>
            <a:r>
              <a:rPr lang="en-US" sz="2800" b="0" i="0" u="none" strike="noStrike" cap="none" baseline="-25000">
                <a:solidFill>
                  <a:schemeClr val="lt1"/>
                </a:solidFill>
                <a:latin typeface="Calibri"/>
                <a:ea typeface="Calibri"/>
                <a:cs typeface="Calibri"/>
                <a:sym typeface="Calibri"/>
              </a:rPr>
              <a:t>i</a:t>
            </a:r>
            <a:endParaRPr sz="2800" b="0" i="0" u="none" strike="noStrike" cap="none">
              <a:solidFill>
                <a:schemeClr val="lt1"/>
              </a:solidFill>
              <a:latin typeface="Calibri"/>
              <a:ea typeface="Calibri"/>
              <a:cs typeface="Calibri"/>
              <a:sym typeface="Calibri"/>
            </a:endParaRPr>
          </a:p>
        </p:txBody>
      </p:sp>
      <p:cxnSp>
        <p:nvCxnSpPr>
          <p:cNvPr id="674" name="Google Shape;674;g1f5d5788007_0_529"/>
          <p:cNvCxnSpPr/>
          <p:nvPr/>
        </p:nvCxnSpPr>
        <p:spPr>
          <a:xfrm>
            <a:off x="6817895" y="2812996"/>
            <a:ext cx="3863100" cy="0"/>
          </a:xfrm>
          <a:prstGeom prst="straightConnector1">
            <a:avLst/>
          </a:prstGeom>
          <a:noFill/>
          <a:ln w="28575" cap="flat" cmpd="sng">
            <a:solidFill>
              <a:schemeClr val="accent4"/>
            </a:solidFill>
            <a:prstDash val="solid"/>
            <a:miter lim="800000"/>
            <a:headEnd type="none" w="sm" len="sm"/>
            <a:tailEnd type="triangle" w="lg" len="lg"/>
          </a:ln>
        </p:spPr>
      </p:cxnSp>
      <p:sp>
        <p:nvSpPr>
          <p:cNvPr id="675" name="Google Shape;675;g1f5d5788007_0_529"/>
          <p:cNvSpPr txBox="1"/>
          <p:nvPr/>
        </p:nvSpPr>
        <p:spPr>
          <a:xfrm>
            <a:off x="10039350" y="2765420"/>
            <a:ext cx="1019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676" name="Google Shape;676;g1f5d5788007_0_529"/>
          <p:cNvSpPr/>
          <p:nvPr/>
        </p:nvSpPr>
        <p:spPr>
          <a:xfrm>
            <a:off x="7340140" y="2833153"/>
            <a:ext cx="529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4"/>
                </a:solidFill>
                <a:latin typeface="Calibri"/>
                <a:ea typeface="Calibri"/>
                <a:cs typeface="Calibri"/>
                <a:sym typeface="Calibri"/>
              </a:rPr>
              <a:t>s</a:t>
            </a:r>
            <a:r>
              <a:rPr lang="en-US" sz="2800" b="0" i="0" u="none" strike="noStrike" cap="none" baseline="-25000">
                <a:solidFill>
                  <a:schemeClr val="accent4"/>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sp>
        <p:nvSpPr>
          <p:cNvPr id="677" name="Google Shape;677;g1f5d5788007_0_529"/>
          <p:cNvSpPr/>
          <p:nvPr/>
        </p:nvSpPr>
        <p:spPr>
          <a:xfrm>
            <a:off x="9529645" y="2861124"/>
            <a:ext cx="5295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4"/>
                </a:solidFill>
                <a:latin typeface="Calibri"/>
                <a:ea typeface="Calibri"/>
                <a:cs typeface="Calibri"/>
                <a:sym typeface="Calibri"/>
              </a:rPr>
              <a:t>f</a:t>
            </a:r>
            <a:r>
              <a:rPr lang="en-US" sz="2800" b="0" i="0" u="none" strike="noStrike" cap="none" baseline="-25000">
                <a:solidFill>
                  <a:schemeClr val="accent4"/>
                </a:solidFill>
                <a:latin typeface="Calibri"/>
                <a:ea typeface="Calibri"/>
                <a:cs typeface="Calibri"/>
                <a:sym typeface="Calibri"/>
              </a:rPr>
              <a:t>i</a:t>
            </a:r>
            <a:endParaRPr sz="2800" b="0" i="0" u="none" strike="noStrike" cap="none">
              <a:solidFill>
                <a:schemeClr val="dk1"/>
              </a:solidFill>
              <a:latin typeface="Calibri"/>
              <a:ea typeface="Calibri"/>
              <a:cs typeface="Calibri"/>
              <a:sym typeface="Calibri"/>
            </a:endParaRPr>
          </a:p>
        </p:txBody>
      </p:sp>
      <p:cxnSp>
        <p:nvCxnSpPr>
          <p:cNvPr id="678" name="Google Shape;678;g1f5d5788007_0_529"/>
          <p:cNvCxnSpPr>
            <a:stCxn id="673" idx="3"/>
          </p:cNvCxnSpPr>
          <p:nvPr/>
        </p:nvCxnSpPr>
        <p:spPr>
          <a:xfrm>
            <a:off x="9675244" y="1884310"/>
            <a:ext cx="0" cy="1022700"/>
          </a:xfrm>
          <a:prstGeom prst="straightConnector1">
            <a:avLst/>
          </a:prstGeom>
          <a:noFill/>
          <a:ln w="9525" cap="flat" cmpd="sng">
            <a:solidFill>
              <a:schemeClr val="accent4"/>
            </a:solidFill>
            <a:prstDash val="dash"/>
            <a:miter lim="800000"/>
            <a:headEnd type="none" w="sm" len="sm"/>
            <a:tailEnd type="none" w="sm" len="sm"/>
          </a:ln>
        </p:spPr>
      </p:cxnSp>
      <p:cxnSp>
        <p:nvCxnSpPr>
          <p:cNvPr id="679" name="Google Shape;679;g1f5d5788007_0_529"/>
          <p:cNvCxnSpPr/>
          <p:nvPr/>
        </p:nvCxnSpPr>
        <p:spPr>
          <a:xfrm>
            <a:off x="7490943" y="1927264"/>
            <a:ext cx="0" cy="1022700"/>
          </a:xfrm>
          <a:prstGeom prst="straightConnector1">
            <a:avLst/>
          </a:prstGeom>
          <a:noFill/>
          <a:ln w="9525" cap="flat" cmpd="sng">
            <a:solidFill>
              <a:schemeClr val="accent4"/>
            </a:solidFill>
            <a:prstDash val="dash"/>
            <a:miter lim="800000"/>
            <a:headEnd type="none" w="sm" len="sm"/>
            <a:tailEnd type="none" w="sm" len="sm"/>
          </a:ln>
        </p:spPr>
      </p:cxnSp>
      <p:sp>
        <p:nvSpPr>
          <p:cNvPr id="680" name="Google Shape;680;g1f5d5788007_0_5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1f5d5788007_0_5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Greedy algorithm</a:t>
            </a:r>
            <a:endParaRPr/>
          </a:p>
        </p:txBody>
      </p:sp>
      <p:sp>
        <p:nvSpPr>
          <p:cNvPr id="686" name="Google Shape;686;g1f5d5788007_0_545"/>
          <p:cNvSpPr/>
          <p:nvPr/>
        </p:nvSpPr>
        <p:spPr>
          <a:xfrm>
            <a:off x="6836573" y="2353431"/>
            <a:ext cx="18891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3</a:t>
            </a:r>
            <a:endParaRPr sz="2400" b="0" i="0" u="none" strike="noStrike" cap="none">
              <a:solidFill>
                <a:schemeClr val="lt1"/>
              </a:solidFill>
              <a:latin typeface="Calibri"/>
              <a:ea typeface="Calibri"/>
              <a:cs typeface="Calibri"/>
              <a:sym typeface="Calibri"/>
            </a:endParaRPr>
          </a:p>
        </p:txBody>
      </p:sp>
      <p:sp>
        <p:nvSpPr>
          <p:cNvPr id="687" name="Google Shape;687;g1f5d5788007_0_545"/>
          <p:cNvSpPr/>
          <p:nvPr/>
        </p:nvSpPr>
        <p:spPr>
          <a:xfrm>
            <a:off x="2447606" y="2353431"/>
            <a:ext cx="14319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1</a:t>
            </a:r>
            <a:endParaRPr sz="2400" b="0" i="0" u="none" strike="noStrike" cap="none">
              <a:solidFill>
                <a:schemeClr val="lt1"/>
              </a:solidFill>
              <a:latin typeface="Calibri"/>
              <a:ea typeface="Calibri"/>
              <a:cs typeface="Calibri"/>
              <a:sym typeface="Calibri"/>
            </a:endParaRPr>
          </a:p>
        </p:txBody>
      </p:sp>
      <p:sp>
        <p:nvSpPr>
          <p:cNvPr id="688" name="Google Shape;688;g1f5d5788007_0_545"/>
          <p:cNvSpPr/>
          <p:nvPr/>
        </p:nvSpPr>
        <p:spPr>
          <a:xfrm>
            <a:off x="4849710" y="2950885"/>
            <a:ext cx="16722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4</a:t>
            </a:r>
            <a:endParaRPr sz="2400" b="0" i="0" u="none" strike="noStrike" cap="none">
              <a:solidFill>
                <a:schemeClr val="lt1"/>
              </a:solidFill>
              <a:latin typeface="Calibri"/>
              <a:ea typeface="Calibri"/>
              <a:cs typeface="Calibri"/>
              <a:sym typeface="Calibri"/>
            </a:endParaRPr>
          </a:p>
        </p:txBody>
      </p:sp>
      <p:sp>
        <p:nvSpPr>
          <p:cNvPr id="689" name="Google Shape;689;g1f5d5788007_0_545"/>
          <p:cNvSpPr/>
          <p:nvPr/>
        </p:nvSpPr>
        <p:spPr>
          <a:xfrm>
            <a:off x="1744174" y="3274898"/>
            <a:ext cx="1806900" cy="605400"/>
          </a:xfrm>
          <a:prstGeom prst="roundRect">
            <a:avLst>
              <a:gd name="adj" fmla="val 16667"/>
            </a:avLst>
          </a:prstGeom>
          <a:solidFill>
            <a:schemeClr val="accent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2</a:t>
            </a:r>
            <a:endParaRPr sz="2400" b="0" i="0" u="none" strike="noStrike" cap="none">
              <a:solidFill>
                <a:schemeClr val="lt1"/>
              </a:solidFill>
              <a:latin typeface="Calibri"/>
              <a:ea typeface="Calibri"/>
              <a:cs typeface="Calibri"/>
              <a:sym typeface="Calibri"/>
            </a:endParaRPr>
          </a:p>
        </p:txBody>
      </p:sp>
      <p:sp>
        <p:nvSpPr>
          <p:cNvPr id="690" name="Google Shape;690;g1f5d5788007_0_545"/>
          <p:cNvSpPr/>
          <p:nvPr/>
        </p:nvSpPr>
        <p:spPr>
          <a:xfrm>
            <a:off x="4140291" y="2031683"/>
            <a:ext cx="21843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5</a:t>
            </a:r>
            <a:endParaRPr sz="2400" b="0" i="0" u="none" strike="noStrike" cap="none">
              <a:solidFill>
                <a:schemeClr val="lt1"/>
              </a:solidFill>
              <a:latin typeface="Calibri"/>
              <a:ea typeface="Calibri"/>
              <a:cs typeface="Calibri"/>
              <a:sym typeface="Calibri"/>
            </a:endParaRPr>
          </a:p>
        </p:txBody>
      </p:sp>
      <p:sp>
        <p:nvSpPr>
          <p:cNvPr id="691" name="Google Shape;691;g1f5d5788007_0_545"/>
          <p:cNvSpPr/>
          <p:nvPr/>
        </p:nvSpPr>
        <p:spPr>
          <a:xfrm>
            <a:off x="8986407" y="2600323"/>
            <a:ext cx="15750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7</a:t>
            </a:r>
            <a:endParaRPr sz="2400" b="0" i="0" u="none" strike="noStrike" cap="none">
              <a:solidFill>
                <a:schemeClr val="lt1"/>
              </a:solidFill>
              <a:latin typeface="Calibri"/>
              <a:ea typeface="Calibri"/>
              <a:cs typeface="Calibri"/>
              <a:sym typeface="Calibri"/>
            </a:endParaRPr>
          </a:p>
        </p:txBody>
      </p:sp>
      <p:sp>
        <p:nvSpPr>
          <p:cNvPr id="692" name="Google Shape;692;g1f5d5788007_0_545"/>
          <p:cNvSpPr/>
          <p:nvPr/>
        </p:nvSpPr>
        <p:spPr>
          <a:xfrm>
            <a:off x="7411385" y="3353524"/>
            <a:ext cx="2624100" cy="6054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a:t>
            </a:r>
            <a:r>
              <a:rPr lang="en-US" sz="2400" b="0" i="0" u="none" strike="noStrike" cap="none" baseline="-25000">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cxnSp>
        <p:nvCxnSpPr>
          <p:cNvPr id="693" name="Google Shape;693;g1f5d5788007_0_545"/>
          <p:cNvCxnSpPr/>
          <p:nvPr/>
        </p:nvCxnSpPr>
        <p:spPr>
          <a:xfrm>
            <a:off x="1744173" y="4133510"/>
            <a:ext cx="8817300" cy="0"/>
          </a:xfrm>
          <a:prstGeom prst="straightConnector1">
            <a:avLst/>
          </a:prstGeom>
          <a:noFill/>
          <a:ln w="28575" cap="flat" cmpd="sng">
            <a:solidFill>
              <a:schemeClr val="accent4"/>
            </a:solidFill>
            <a:prstDash val="solid"/>
            <a:miter lim="800000"/>
            <a:headEnd type="none" w="sm" len="sm"/>
            <a:tailEnd type="triangle" w="lg" len="lg"/>
          </a:ln>
        </p:spPr>
      </p:cxnSp>
      <p:sp>
        <p:nvSpPr>
          <p:cNvPr id="694" name="Google Shape;694;g1f5d5788007_0_545"/>
          <p:cNvSpPr txBox="1"/>
          <p:nvPr/>
        </p:nvSpPr>
        <p:spPr>
          <a:xfrm>
            <a:off x="9648794" y="4096440"/>
            <a:ext cx="1019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695" name="Google Shape;695;g1f5d5788007_0_545"/>
          <p:cNvSpPr txBox="1"/>
          <p:nvPr/>
        </p:nvSpPr>
        <p:spPr>
          <a:xfrm>
            <a:off x="1948412" y="4706956"/>
            <a:ext cx="8408700" cy="1640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Pick activity you can add with the smallest finish time.</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Repeat.</a:t>
            </a:r>
            <a:endParaRPr sz="2800" b="0" i="0" u="none" strike="noStrike" cap="none">
              <a:solidFill>
                <a:schemeClr val="dk1"/>
              </a:solidFill>
              <a:latin typeface="Calibri"/>
              <a:ea typeface="Calibri"/>
              <a:cs typeface="Calibri"/>
              <a:sym typeface="Calibri"/>
            </a:endParaRPr>
          </a:p>
        </p:txBody>
      </p:sp>
      <p:sp>
        <p:nvSpPr>
          <p:cNvPr id="696" name="Google Shape;696;g1f5d5788007_0_5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1f5d5788007_0_560"/>
          <p:cNvSpPr txBox="1">
            <a:spLocks noGrp="1"/>
          </p:cNvSpPr>
          <p:nvPr>
            <p:ph type="title"/>
          </p:nvPr>
        </p:nvSpPr>
        <p:spPr>
          <a:xfrm>
            <a:off x="1672007" y="89297"/>
            <a:ext cx="7886700" cy="78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Scheduling</a:t>
            </a:r>
            <a:endParaRPr/>
          </a:p>
        </p:txBody>
      </p:sp>
      <p:sp>
        <p:nvSpPr>
          <p:cNvPr id="702" name="Google Shape;702;g1f5d5788007_0_560"/>
          <p:cNvSpPr txBox="1">
            <a:spLocks noGrp="1"/>
          </p:cNvSpPr>
          <p:nvPr>
            <p:ph type="body" idx="1"/>
          </p:nvPr>
        </p:nvSpPr>
        <p:spPr>
          <a:xfrm>
            <a:off x="2152650" y="1005015"/>
            <a:ext cx="8437800" cy="5853000"/>
          </a:xfrm>
          <a:prstGeom prst="rect">
            <a:avLst/>
          </a:prstGeom>
          <a:blipFill rotWithShape="1">
            <a:blip r:embed="rId3">
              <a:alphaModFix/>
            </a:blip>
            <a:stretch>
              <a:fillRect l="-1298" t="-1768"/>
            </a:stretch>
          </a:blip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a:t> </a:t>
            </a:r>
            <a:endParaRPr/>
          </a:p>
        </p:txBody>
      </p:sp>
      <p:sp>
        <p:nvSpPr>
          <p:cNvPr id="703" name="Google Shape;703;g1f5d5788007_0_560"/>
          <p:cNvSpPr/>
          <p:nvPr/>
        </p:nvSpPr>
        <p:spPr>
          <a:xfrm>
            <a:off x="1828804" y="3489511"/>
            <a:ext cx="6647100" cy="403500"/>
          </a:xfrm>
          <a:prstGeom prst="roundRect">
            <a:avLst>
              <a:gd name="adj" fmla="val 16667"/>
            </a:avLst>
          </a:prstGeom>
          <a:solidFill>
            <a:schemeClr val="accent4"/>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Baked Alaska for Table 1 (VIP guest)</a:t>
            </a:r>
            <a:endParaRPr sz="1400" b="0" i="0" u="none" strike="noStrike" cap="none">
              <a:solidFill>
                <a:srgbClr val="000000"/>
              </a:solidFill>
              <a:latin typeface="Arial"/>
              <a:ea typeface="Arial"/>
              <a:cs typeface="Arial"/>
              <a:sym typeface="Arial"/>
            </a:endParaRPr>
          </a:p>
        </p:txBody>
      </p:sp>
      <p:sp>
        <p:nvSpPr>
          <p:cNvPr id="704" name="Google Shape;704;g1f5d5788007_0_560"/>
          <p:cNvSpPr/>
          <p:nvPr/>
        </p:nvSpPr>
        <p:spPr>
          <a:xfrm>
            <a:off x="1828803" y="4027955"/>
            <a:ext cx="1959300" cy="382500"/>
          </a:xfrm>
          <a:prstGeom prst="roundRect">
            <a:avLst>
              <a:gd name="adj" fmla="val 16667"/>
            </a:avLst>
          </a:prstGeom>
          <a:solidFill>
            <a:schemeClr val="accent4"/>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Pizza for Table 4</a:t>
            </a:r>
            <a:endParaRPr sz="1400" b="0" i="0" u="none" strike="noStrike" cap="none">
              <a:solidFill>
                <a:srgbClr val="000000"/>
              </a:solidFill>
              <a:latin typeface="Arial"/>
              <a:ea typeface="Arial"/>
              <a:cs typeface="Arial"/>
              <a:sym typeface="Arial"/>
            </a:endParaRPr>
          </a:p>
        </p:txBody>
      </p:sp>
      <p:sp>
        <p:nvSpPr>
          <p:cNvPr id="705" name="Google Shape;705;g1f5d5788007_0_560"/>
          <p:cNvSpPr/>
          <p:nvPr/>
        </p:nvSpPr>
        <p:spPr>
          <a:xfrm rot="5400000">
            <a:off x="4941486" y="-13567"/>
            <a:ext cx="421500" cy="6647100"/>
          </a:xfrm>
          <a:prstGeom prst="leftBrace">
            <a:avLst>
              <a:gd name="adj1" fmla="val 8333"/>
              <a:gd name="adj2" fmla="val 50170"/>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Calibri"/>
              <a:ea typeface="Calibri"/>
              <a:cs typeface="Calibri"/>
              <a:sym typeface="Calibri"/>
            </a:endParaRPr>
          </a:p>
        </p:txBody>
      </p:sp>
      <p:sp>
        <p:nvSpPr>
          <p:cNvPr id="706" name="Google Shape;706;g1f5d5788007_0_560"/>
          <p:cNvSpPr txBox="1"/>
          <p:nvPr/>
        </p:nvSpPr>
        <p:spPr>
          <a:xfrm>
            <a:off x="4771295" y="2818729"/>
            <a:ext cx="2032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10 hours prep time</a:t>
            </a:r>
            <a:endParaRPr sz="1400" b="0" i="0" u="none" strike="noStrike" cap="none">
              <a:solidFill>
                <a:srgbClr val="000000"/>
              </a:solidFill>
              <a:latin typeface="Arial"/>
              <a:ea typeface="Arial"/>
              <a:cs typeface="Arial"/>
              <a:sym typeface="Arial"/>
            </a:endParaRPr>
          </a:p>
        </p:txBody>
      </p:sp>
      <p:sp>
        <p:nvSpPr>
          <p:cNvPr id="707" name="Google Shape;707;g1f5d5788007_0_560"/>
          <p:cNvSpPr/>
          <p:nvPr/>
        </p:nvSpPr>
        <p:spPr>
          <a:xfrm rot="-5400000">
            <a:off x="2618451" y="3741171"/>
            <a:ext cx="403500" cy="1935900"/>
          </a:xfrm>
          <a:prstGeom prst="leftBrace">
            <a:avLst>
              <a:gd name="adj1" fmla="val 8333"/>
              <a:gd name="adj2" fmla="val 50170"/>
            </a:avLst>
          </a:prstGeom>
          <a:no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Calibri"/>
              <a:ea typeface="Calibri"/>
              <a:cs typeface="Calibri"/>
              <a:sym typeface="Calibri"/>
            </a:endParaRPr>
          </a:p>
        </p:txBody>
      </p:sp>
      <p:sp>
        <p:nvSpPr>
          <p:cNvPr id="708" name="Google Shape;708;g1f5d5788007_0_560"/>
          <p:cNvSpPr txBox="1"/>
          <p:nvPr/>
        </p:nvSpPr>
        <p:spPr>
          <a:xfrm>
            <a:off x="1852250" y="4924180"/>
            <a:ext cx="1984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½  hours prep time</a:t>
            </a:r>
            <a:endParaRPr sz="1400" b="0" i="0" u="none" strike="noStrike" cap="none">
              <a:solidFill>
                <a:srgbClr val="000000"/>
              </a:solidFill>
              <a:latin typeface="Arial"/>
              <a:ea typeface="Arial"/>
              <a:cs typeface="Arial"/>
              <a:sym typeface="Arial"/>
            </a:endParaRPr>
          </a:p>
        </p:txBody>
      </p:sp>
      <p:sp>
        <p:nvSpPr>
          <p:cNvPr id="709" name="Google Shape;709;g1f5d5788007_0_560"/>
          <p:cNvSpPr txBox="1"/>
          <p:nvPr/>
        </p:nvSpPr>
        <p:spPr>
          <a:xfrm>
            <a:off x="8527076" y="3285311"/>
            <a:ext cx="2063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Calibri"/>
                <a:ea typeface="Calibri"/>
                <a:cs typeface="Calibri"/>
                <a:sym typeface="Calibri"/>
              </a:rPr>
              <a:t>Cost: </a:t>
            </a:r>
            <a:r>
              <a:rPr lang="en-US" sz="1800" b="0" i="0" u="none" strike="noStrike" cap="none">
                <a:solidFill>
                  <a:schemeClr val="accent4"/>
                </a:solidFill>
                <a:latin typeface="Calibri"/>
                <a:ea typeface="Calibri"/>
                <a:cs typeface="Calibri"/>
                <a:sym typeface="Calibri"/>
              </a:rPr>
              <a:t>20 units per hour until it’s done.</a:t>
            </a:r>
            <a:endParaRPr sz="1400" b="0" i="0" u="none" strike="noStrike" cap="none">
              <a:solidFill>
                <a:srgbClr val="000000"/>
              </a:solidFill>
              <a:latin typeface="Arial"/>
              <a:ea typeface="Arial"/>
              <a:cs typeface="Arial"/>
              <a:sym typeface="Arial"/>
            </a:endParaRPr>
          </a:p>
        </p:txBody>
      </p:sp>
      <p:sp>
        <p:nvSpPr>
          <p:cNvPr id="710" name="Google Shape;710;g1f5d5788007_0_560"/>
          <p:cNvSpPr txBox="1"/>
          <p:nvPr/>
        </p:nvSpPr>
        <p:spPr>
          <a:xfrm>
            <a:off x="4034936" y="4062785"/>
            <a:ext cx="2061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Calibri"/>
                <a:ea typeface="Calibri"/>
                <a:cs typeface="Calibri"/>
                <a:sym typeface="Calibri"/>
              </a:rPr>
              <a:t>Cost: </a:t>
            </a:r>
            <a:r>
              <a:rPr lang="en-US" sz="1800" b="0" i="0" u="none" strike="noStrike" cap="none">
                <a:solidFill>
                  <a:schemeClr val="accent4"/>
                </a:solidFill>
                <a:latin typeface="Calibri"/>
                <a:ea typeface="Calibri"/>
                <a:cs typeface="Calibri"/>
                <a:sym typeface="Calibri"/>
              </a:rPr>
              <a:t>2 units per hour until it’s done.</a:t>
            </a:r>
            <a:endParaRPr sz="1400" b="0" i="0" u="none" strike="noStrike" cap="none">
              <a:solidFill>
                <a:srgbClr val="000000"/>
              </a:solidFill>
              <a:latin typeface="Arial"/>
              <a:ea typeface="Arial"/>
              <a:cs typeface="Arial"/>
              <a:sym typeface="Arial"/>
            </a:endParaRPr>
          </a:p>
        </p:txBody>
      </p:sp>
      <p:sp>
        <p:nvSpPr>
          <p:cNvPr id="711" name="Google Shape;711;g1f5d5788007_0_5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1f5d5788007_0_5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Greedy algorithm</a:t>
            </a:r>
            <a:endParaRPr dirty="0"/>
          </a:p>
        </p:txBody>
      </p:sp>
      <p:sp>
        <p:nvSpPr>
          <p:cNvPr id="717" name="Google Shape;717;g1f5d5788007_0_574"/>
          <p:cNvSpPr txBox="1">
            <a:spLocks noGrp="1"/>
          </p:cNvSpPr>
          <p:nvPr>
            <p:ph type="body" idx="1"/>
          </p:nvPr>
        </p:nvSpPr>
        <p:spPr>
          <a:xfrm>
            <a:off x="838200" y="1690825"/>
            <a:ext cx="8226287" cy="4351200"/>
          </a:xfrm>
          <a:prstGeom prst="rect">
            <a:avLst/>
          </a:prstGeom>
          <a:blipFill rotWithShape="1">
            <a:blip r:embed="rId3">
              <a:alphaModFix/>
            </a:blip>
            <a:stretch>
              <a:fillRect l="-1447" t="-1748" r="-158"/>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dirty="0"/>
              <a:t> </a:t>
            </a:r>
            <a:endParaRPr dirty="0"/>
          </a:p>
        </p:txBody>
      </p:sp>
      <p:sp>
        <p:nvSpPr>
          <p:cNvPr id="718" name="Google Shape;718;g1f5d5788007_0_57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1f5d5788007_0_5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724" name="Google Shape;724;g1f5d5788007_0_580"/>
          <p:cNvSpPr txBox="1">
            <a:spLocks noGrp="1"/>
          </p:cNvSpPr>
          <p:nvPr>
            <p:ph type="title"/>
          </p:nvPr>
        </p:nvSpPr>
        <p:spPr>
          <a:xfrm>
            <a:off x="2054678" y="570394"/>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Claim 1: </a:t>
            </a:r>
            <a:endParaRPr b="1">
              <a:solidFill>
                <a:schemeClr val="accent6"/>
              </a:solidFill>
            </a:endParaRPr>
          </a:p>
        </p:txBody>
      </p:sp>
      <p:sp>
        <p:nvSpPr>
          <p:cNvPr id="725" name="Google Shape;725;g1f5d5788007_0_580"/>
          <p:cNvSpPr txBox="1">
            <a:spLocks noGrp="1"/>
          </p:cNvSpPr>
          <p:nvPr>
            <p:ph type="body" idx="1"/>
          </p:nvPr>
        </p:nvSpPr>
        <p:spPr>
          <a:xfrm>
            <a:off x="3211286" y="5085627"/>
            <a:ext cx="4531200" cy="49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Proof: we just did this…</a:t>
            </a:r>
            <a:endParaRPr/>
          </a:p>
        </p:txBody>
      </p:sp>
      <p:sp>
        <p:nvSpPr>
          <p:cNvPr id="726" name="Google Shape;726;g1f5d5788007_0_580"/>
          <p:cNvSpPr/>
          <p:nvPr/>
        </p:nvSpPr>
        <p:spPr>
          <a:xfrm>
            <a:off x="7242396" y="3346207"/>
            <a:ext cx="1629600" cy="382500"/>
          </a:xfrm>
          <a:prstGeom prst="roundRect">
            <a:avLst>
              <a:gd name="adj" fmla="val 16667"/>
            </a:avLst>
          </a:prstGeom>
          <a:solidFill>
            <a:schemeClr val="accent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A</a:t>
            </a:r>
            <a:endParaRPr sz="1400" b="0" i="0" u="none" strike="noStrike" cap="none">
              <a:solidFill>
                <a:srgbClr val="000000"/>
              </a:solidFill>
              <a:latin typeface="Arial"/>
              <a:ea typeface="Arial"/>
              <a:cs typeface="Arial"/>
              <a:sym typeface="Arial"/>
            </a:endParaRPr>
          </a:p>
        </p:txBody>
      </p:sp>
      <p:sp>
        <p:nvSpPr>
          <p:cNvPr id="727" name="Google Shape;727;g1f5d5788007_0_580"/>
          <p:cNvSpPr/>
          <p:nvPr/>
        </p:nvSpPr>
        <p:spPr>
          <a:xfrm>
            <a:off x="3653665" y="3340413"/>
            <a:ext cx="3474300" cy="382500"/>
          </a:xfrm>
          <a:prstGeom prst="roundRect">
            <a:avLst>
              <a:gd name="adj" fmla="val 16667"/>
            </a:avLst>
          </a:prstGeom>
          <a:solidFill>
            <a:schemeClr val="accent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B</a:t>
            </a:r>
            <a:endParaRPr sz="1800" b="0" i="0" u="none" strike="noStrike" cap="none">
              <a:solidFill>
                <a:schemeClr val="lt1"/>
              </a:solidFill>
              <a:latin typeface="Calibri"/>
              <a:ea typeface="Calibri"/>
              <a:cs typeface="Calibri"/>
              <a:sym typeface="Calibri"/>
            </a:endParaRPr>
          </a:p>
        </p:txBody>
      </p:sp>
      <p:sp>
        <p:nvSpPr>
          <p:cNvPr id="728" name="Google Shape;728;g1f5d5788007_0_580"/>
          <p:cNvSpPr/>
          <p:nvPr/>
        </p:nvSpPr>
        <p:spPr>
          <a:xfrm>
            <a:off x="3653665" y="3875973"/>
            <a:ext cx="1629600" cy="3825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A</a:t>
            </a:r>
            <a:endParaRPr sz="1400" b="0" i="0" u="none" strike="noStrike" cap="none">
              <a:solidFill>
                <a:srgbClr val="000000"/>
              </a:solidFill>
              <a:latin typeface="Arial"/>
              <a:ea typeface="Arial"/>
              <a:cs typeface="Arial"/>
              <a:sym typeface="Arial"/>
            </a:endParaRPr>
          </a:p>
        </p:txBody>
      </p:sp>
      <p:sp>
        <p:nvSpPr>
          <p:cNvPr id="729" name="Google Shape;729;g1f5d5788007_0_580"/>
          <p:cNvSpPr/>
          <p:nvPr/>
        </p:nvSpPr>
        <p:spPr>
          <a:xfrm>
            <a:off x="5397476" y="3870179"/>
            <a:ext cx="3474300" cy="3825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B</a:t>
            </a:r>
            <a:endParaRPr sz="1800" b="0" i="0" u="none" strike="noStrike" cap="none">
              <a:solidFill>
                <a:schemeClr val="lt1"/>
              </a:solidFill>
              <a:latin typeface="Calibri"/>
              <a:ea typeface="Calibri"/>
              <a:cs typeface="Calibri"/>
              <a:sym typeface="Calibri"/>
            </a:endParaRPr>
          </a:p>
        </p:txBody>
      </p:sp>
      <p:sp>
        <p:nvSpPr>
          <p:cNvPr id="730" name="Google Shape;730;g1f5d5788007_0_580"/>
          <p:cNvSpPr txBox="1"/>
          <p:nvPr/>
        </p:nvSpPr>
        <p:spPr>
          <a:xfrm>
            <a:off x="2111828" y="1822845"/>
            <a:ext cx="7772400" cy="684600"/>
          </a:xfrm>
          <a:prstGeom prst="rect">
            <a:avLst/>
          </a:prstGeom>
          <a:blipFill rotWithShape="1">
            <a:blip r:embed="rId3">
              <a:alphaModFix/>
            </a:blip>
            <a:stretch>
              <a:fillRect l="-1568" b="-1606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31" name="Google Shape;731;g1f5d5788007_0_580"/>
          <p:cNvSpPr txBox="1"/>
          <p:nvPr/>
        </p:nvSpPr>
        <p:spPr>
          <a:xfrm>
            <a:off x="6634942" y="5001390"/>
            <a:ext cx="3955200" cy="1720200"/>
          </a:xfrm>
          <a:prstGeom prst="rect">
            <a:avLst/>
          </a:prstGeom>
          <a:blipFill rotWithShape="1">
            <a:blip r:embed="rId4">
              <a:alphaModFix/>
            </a:blip>
            <a:stretch>
              <a:fillRect l="-1068" t="-1397"/>
            </a:stretch>
          </a:blip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xEl>
                                              <p:pRg st="0" end="0"/>
                                            </p:txEl>
                                          </p:spTgt>
                                        </p:tgtEl>
                                        <p:attrNameLst>
                                          <p:attrName>style.visibility</p:attrName>
                                        </p:attrNameLst>
                                      </p:cBhvr>
                                      <p:to>
                                        <p:strVal val="visible"/>
                                      </p:to>
                                    </p:set>
                                  </p:childTnLst>
                                </p:cTn>
                              </p:par>
                              <p:par>
                                <p:cTn id="7" presetID="10" presetClass="entr" presetSubtype="0" fill="hold" nodeType="withEffect">
                                  <p:stCondLst>
                                    <p:cond delay="250"/>
                                  </p:stCondLst>
                                  <p:childTnLst>
                                    <p:set>
                                      <p:cBhvr>
                                        <p:cTn id="8" dur="1" fill="hold">
                                          <p:stCondLst>
                                            <p:cond delay="0"/>
                                          </p:stCondLst>
                                        </p:cTn>
                                        <p:tgtEl>
                                          <p:spTgt spid="731"/>
                                        </p:tgtEl>
                                        <p:attrNameLst>
                                          <p:attrName>style.visibility</p:attrName>
                                        </p:attrNameLst>
                                      </p:cBhvr>
                                      <p:to>
                                        <p:strVal val="visible"/>
                                      </p:to>
                                    </p:set>
                                    <p:animEffect transition="in" filter="fade">
                                      <p:cBhvr>
                                        <p:cTn id="9"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1f5d5788007_0_5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
        <p:nvSpPr>
          <p:cNvPr id="737" name="Google Shape;737;g1f5d5788007_0_592"/>
          <p:cNvSpPr txBox="1">
            <a:spLocks noGrp="1"/>
          </p:cNvSpPr>
          <p:nvPr>
            <p:ph type="title"/>
          </p:nvPr>
        </p:nvSpPr>
        <p:spPr>
          <a:xfrm>
            <a:off x="2054678" y="570394"/>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Claim 2: </a:t>
            </a:r>
            <a:endParaRPr b="1">
              <a:solidFill>
                <a:schemeClr val="accent6"/>
              </a:solidFill>
            </a:endParaRPr>
          </a:p>
        </p:txBody>
      </p:sp>
      <p:sp>
        <p:nvSpPr>
          <p:cNvPr id="738" name="Google Shape;738;g1f5d5788007_0_592"/>
          <p:cNvSpPr txBox="1">
            <a:spLocks noGrp="1"/>
          </p:cNvSpPr>
          <p:nvPr>
            <p:ph type="body" idx="1"/>
          </p:nvPr>
        </p:nvSpPr>
        <p:spPr>
          <a:xfrm>
            <a:off x="3211286" y="5171203"/>
            <a:ext cx="6465000" cy="100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US" sz="2400"/>
              <a:t>Proof: </a:t>
            </a:r>
            <a:r>
              <a:rPr lang="en-US" sz="2400">
                <a:solidFill>
                  <a:srgbClr val="15537E"/>
                </a:solidFill>
              </a:rPr>
              <a:t>Other jobs</a:t>
            </a:r>
            <a:r>
              <a:rPr lang="en-US" sz="2400"/>
              <a:t> wait the same amount of time!</a:t>
            </a:r>
            <a:endParaRPr/>
          </a:p>
          <a:p>
            <a:pPr marL="0" lvl="0" indent="0" algn="l" rtl="0">
              <a:lnSpc>
                <a:spcPct val="90000"/>
              </a:lnSpc>
              <a:spcBef>
                <a:spcPts val="1000"/>
              </a:spcBef>
              <a:spcAft>
                <a:spcPts val="0"/>
              </a:spcAft>
              <a:buClr>
                <a:schemeClr val="dk1"/>
              </a:buClr>
              <a:buSzPct val="100000"/>
              <a:buNone/>
            </a:pPr>
            <a:r>
              <a:rPr lang="en-US" sz="2400"/>
              <a:t> (And we know </a:t>
            </a:r>
            <a:r>
              <a:rPr lang="en-US" sz="2400" b="1">
                <a:solidFill>
                  <a:schemeClr val="accent1"/>
                </a:solidFill>
              </a:rPr>
              <a:t>AB</a:t>
            </a:r>
            <a:r>
              <a:rPr lang="en-US" sz="2400">
                <a:solidFill>
                  <a:srgbClr val="000000"/>
                </a:solidFill>
              </a:rPr>
              <a:t> is better than </a:t>
            </a:r>
            <a:r>
              <a:rPr lang="en-US" sz="2400" b="1">
                <a:solidFill>
                  <a:schemeClr val="accent6"/>
                </a:solidFill>
              </a:rPr>
              <a:t>BA </a:t>
            </a:r>
            <a:r>
              <a:rPr lang="en-US" sz="2400"/>
              <a:t>by Claim 1)</a:t>
            </a:r>
            <a:endParaRPr/>
          </a:p>
          <a:p>
            <a:pPr marL="228600" lvl="0" indent="-76200" algn="l" rtl="0">
              <a:lnSpc>
                <a:spcPct val="90000"/>
              </a:lnSpc>
              <a:spcBef>
                <a:spcPts val="1000"/>
              </a:spcBef>
              <a:spcAft>
                <a:spcPts val="0"/>
              </a:spcAft>
              <a:buClr>
                <a:schemeClr val="dk1"/>
              </a:buClr>
              <a:buSzPct val="100000"/>
              <a:buNone/>
            </a:pPr>
            <a:endParaRPr sz="2400"/>
          </a:p>
        </p:txBody>
      </p:sp>
      <p:sp>
        <p:nvSpPr>
          <p:cNvPr id="739" name="Google Shape;739;g1f5d5788007_0_592"/>
          <p:cNvSpPr/>
          <p:nvPr/>
        </p:nvSpPr>
        <p:spPr>
          <a:xfrm>
            <a:off x="7242396" y="3346207"/>
            <a:ext cx="1629600" cy="382500"/>
          </a:xfrm>
          <a:prstGeom prst="roundRect">
            <a:avLst>
              <a:gd name="adj" fmla="val 16667"/>
            </a:avLst>
          </a:prstGeom>
          <a:solidFill>
            <a:schemeClr val="accent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A</a:t>
            </a:r>
            <a:endParaRPr sz="1400" b="0" i="0" u="none" strike="noStrike" cap="none">
              <a:solidFill>
                <a:srgbClr val="000000"/>
              </a:solidFill>
              <a:latin typeface="Arial"/>
              <a:ea typeface="Arial"/>
              <a:cs typeface="Arial"/>
              <a:sym typeface="Arial"/>
            </a:endParaRPr>
          </a:p>
        </p:txBody>
      </p:sp>
      <p:sp>
        <p:nvSpPr>
          <p:cNvPr id="740" name="Google Shape;740;g1f5d5788007_0_592"/>
          <p:cNvSpPr/>
          <p:nvPr/>
        </p:nvSpPr>
        <p:spPr>
          <a:xfrm>
            <a:off x="3653665" y="3340413"/>
            <a:ext cx="3474300" cy="382500"/>
          </a:xfrm>
          <a:prstGeom prst="roundRect">
            <a:avLst>
              <a:gd name="adj" fmla="val 16667"/>
            </a:avLst>
          </a:prstGeom>
          <a:solidFill>
            <a:schemeClr val="accent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B</a:t>
            </a:r>
            <a:endParaRPr sz="1800" b="0" i="0" u="none" strike="noStrike" cap="none">
              <a:solidFill>
                <a:schemeClr val="lt1"/>
              </a:solidFill>
              <a:latin typeface="Calibri"/>
              <a:ea typeface="Calibri"/>
              <a:cs typeface="Calibri"/>
              <a:sym typeface="Calibri"/>
            </a:endParaRPr>
          </a:p>
        </p:txBody>
      </p:sp>
      <p:sp>
        <p:nvSpPr>
          <p:cNvPr id="741" name="Google Shape;741;g1f5d5788007_0_592"/>
          <p:cNvSpPr/>
          <p:nvPr/>
        </p:nvSpPr>
        <p:spPr>
          <a:xfrm>
            <a:off x="3653665" y="3875973"/>
            <a:ext cx="1629600" cy="3825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A</a:t>
            </a:r>
            <a:endParaRPr sz="1400" b="0" i="0" u="none" strike="noStrike" cap="none">
              <a:solidFill>
                <a:srgbClr val="000000"/>
              </a:solidFill>
              <a:latin typeface="Arial"/>
              <a:ea typeface="Arial"/>
              <a:cs typeface="Arial"/>
              <a:sym typeface="Arial"/>
            </a:endParaRPr>
          </a:p>
        </p:txBody>
      </p:sp>
      <p:sp>
        <p:nvSpPr>
          <p:cNvPr id="742" name="Google Shape;742;g1f5d5788007_0_592"/>
          <p:cNvSpPr/>
          <p:nvPr/>
        </p:nvSpPr>
        <p:spPr>
          <a:xfrm>
            <a:off x="5397476" y="3870179"/>
            <a:ext cx="3474300" cy="382500"/>
          </a:xfrm>
          <a:prstGeom prst="roundRect">
            <a:avLst>
              <a:gd name="adj" fmla="val 16667"/>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Job B</a:t>
            </a:r>
            <a:endParaRPr sz="1800" b="0" i="0" u="none" strike="noStrike" cap="none">
              <a:solidFill>
                <a:schemeClr val="lt1"/>
              </a:solidFill>
              <a:latin typeface="Calibri"/>
              <a:ea typeface="Calibri"/>
              <a:cs typeface="Calibri"/>
              <a:sym typeface="Calibri"/>
            </a:endParaRPr>
          </a:p>
        </p:txBody>
      </p:sp>
      <p:sp>
        <p:nvSpPr>
          <p:cNvPr id="743" name="Google Shape;743;g1f5d5788007_0_592"/>
          <p:cNvSpPr txBox="1"/>
          <p:nvPr/>
        </p:nvSpPr>
        <p:spPr>
          <a:xfrm>
            <a:off x="2111828" y="1819106"/>
            <a:ext cx="7772400" cy="1115400"/>
          </a:xfrm>
          <a:prstGeom prst="rect">
            <a:avLst/>
          </a:prstGeom>
          <a:blipFill rotWithShape="1">
            <a:blip r:embed="rId3">
              <a:alphaModFix/>
            </a:blip>
            <a:stretch>
              <a:fillRect l="-1568" b="-1474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44" name="Google Shape;744;g1f5d5788007_0_592"/>
          <p:cNvSpPr/>
          <p:nvPr/>
        </p:nvSpPr>
        <p:spPr>
          <a:xfrm>
            <a:off x="1624076" y="3340413"/>
            <a:ext cx="7173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45" name="Google Shape;745;g1f5d5788007_0_592"/>
          <p:cNvSpPr/>
          <p:nvPr/>
        </p:nvSpPr>
        <p:spPr>
          <a:xfrm>
            <a:off x="2398633" y="3346207"/>
            <a:ext cx="6420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46" name="Google Shape;746;g1f5d5788007_0_592"/>
          <p:cNvSpPr/>
          <p:nvPr/>
        </p:nvSpPr>
        <p:spPr>
          <a:xfrm>
            <a:off x="3099308" y="3340413"/>
            <a:ext cx="4416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47" name="Google Shape;747;g1f5d5788007_0_592"/>
          <p:cNvSpPr/>
          <p:nvPr/>
        </p:nvSpPr>
        <p:spPr>
          <a:xfrm>
            <a:off x="8958956" y="3340898"/>
            <a:ext cx="7173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Y</a:t>
            </a:r>
            <a:r>
              <a:rPr lang="en-US" sz="1800" b="0" i="0" u="none" strike="noStrike" cap="none" baseline="-25000">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48" name="Google Shape;748;g1f5d5788007_0_592"/>
          <p:cNvSpPr/>
          <p:nvPr/>
        </p:nvSpPr>
        <p:spPr>
          <a:xfrm>
            <a:off x="9733513" y="3346692"/>
            <a:ext cx="6420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Y</a:t>
            </a:r>
            <a:r>
              <a:rPr lang="en-US" sz="1800" b="0" i="0" u="none" strike="noStrike" cap="none" baseline="-25000">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49" name="Google Shape;749;g1f5d5788007_0_592"/>
          <p:cNvSpPr/>
          <p:nvPr/>
        </p:nvSpPr>
        <p:spPr>
          <a:xfrm>
            <a:off x="1624504" y="3850954"/>
            <a:ext cx="7173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50" name="Google Shape;750;g1f5d5788007_0_592"/>
          <p:cNvSpPr/>
          <p:nvPr/>
        </p:nvSpPr>
        <p:spPr>
          <a:xfrm>
            <a:off x="2399061" y="3856748"/>
            <a:ext cx="6420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51" name="Google Shape;751;g1f5d5788007_0_592"/>
          <p:cNvSpPr/>
          <p:nvPr/>
        </p:nvSpPr>
        <p:spPr>
          <a:xfrm>
            <a:off x="3099736" y="3850954"/>
            <a:ext cx="4416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X</a:t>
            </a:r>
            <a:r>
              <a:rPr lang="en-US" sz="1800" b="0" i="0" u="none" strike="noStrike" cap="none" baseline="-25000">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752" name="Google Shape;752;g1f5d5788007_0_592"/>
          <p:cNvSpPr/>
          <p:nvPr/>
        </p:nvSpPr>
        <p:spPr>
          <a:xfrm>
            <a:off x="8959384" y="3851439"/>
            <a:ext cx="7173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Y</a:t>
            </a:r>
            <a:r>
              <a:rPr lang="en-US" sz="1800" b="0" i="0" u="none" strike="noStrike" cap="none" baseline="-25000">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53" name="Google Shape;753;g1f5d5788007_0_592"/>
          <p:cNvSpPr/>
          <p:nvPr/>
        </p:nvSpPr>
        <p:spPr>
          <a:xfrm>
            <a:off x="9733941" y="3857233"/>
            <a:ext cx="642000" cy="382500"/>
          </a:xfrm>
          <a:prstGeom prst="roundRect">
            <a:avLst>
              <a:gd name="adj" fmla="val 16667"/>
            </a:avLst>
          </a:prstGeom>
          <a:solidFill>
            <a:srgbClr val="15537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Y</a:t>
            </a:r>
            <a:r>
              <a:rPr lang="en-US" sz="1800" b="0" i="0" u="none" strike="noStrike" cap="none" baseline="-25000">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cxnSp>
        <p:nvCxnSpPr>
          <p:cNvPr id="754" name="Google Shape;754;g1f5d5788007_0_592"/>
          <p:cNvCxnSpPr/>
          <p:nvPr/>
        </p:nvCxnSpPr>
        <p:spPr>
          <a:xfrm rot="10800000" flipH="1">
            <a:off x="5397476" y="4472744"/>
            <a:ext cx="3912300" cy="715500"/>
          </a:xfrm>
          <a:prstGeom prst="straightConnector1">
            <a:avLst/>
          </a:prstGeom>
          <a:noFill/>
          <a:ln w="28575" cap="flat" cmpd="sng">
            <a:solidFill>
              <a:srgbClr val="15537E"/>
            </a:solidFill>
            <a:prstDash val="solid"/>
            <a:miter lim="800000"/>
            <a:headEnd type="none" w="sm" len="sm"/>
            <a:tailEnd type="triangle" w="med" len="med"/>
          </a:ln>
        </p:spPr>
      </p:cxnSp>
      <p:cxnSp>
        <p:nvCxnSpPr>
          <p:cNvPr id="755" name="Google Shape;755;g1f5d5788007_0_592"/>
          <p:cNvCxnSpPr/>
          <p:nvPr/>
        </p:nvCxnSpPr>
        <p:spPr>
          <a:xfrm rot="10800000">
            <a:off x="2829405" y="4472568"/>
            <a:ext cx="2073900" cy="674100"/>
          </a:xfrm>
          <a:prstGeom prst="straightConnector1">
            <a:avLst/>
          </a:prstGeom>
          <a:noFill/>
          <a:ln w="28575" cap="flat" cmpd="sng">
            <a:solidFill>
              <a:srgbClr val="15537E"/>
            </a:solidFill>
            <a:prstDash val="solid"/>
            <a:miter lim="800000"/>
            <a:headEnd type="none" w="sm" len="sm"/>
            <a:tailEnd type="triangle" w="med" len="med"/>
          </a:ln>
        </p:spPr>
      </p:cxnSp>
      <p:sp>
        <p:nvSpPr>
          <p:cNvPr id="756" name="Google Shape;756;g1f5d5788007_0_592"/>
          <p:cNvSpPr/>
          <p:nvPr/>
        </p:nvSpPr>
        <p:spPr>
          <a:xfrm>
            <a:off x="1524000" y="3139127"/>
            <a:ext cx="2072400" cy="1243800"/>
          </a:xfrm>
          <a:prstGeom prst="rect">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7" name="Google Shape;757;g1f5d5788007_0_592"/>
          <p:cNvSpPr txBox="1"/>
          <p:nvPr/>
        </p:nvSpPr>
        <p:spPr>
          <a:xfrm>
            <a:off x="10567498" y="3267533"/>
            <a:ext cx="4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8" name="Google Shape;758;g1f5d5788007_0_592"/>
          <p:cNvSpPr/>
          <p:nvPr/>
        </p:nvSpPr>
        <p:spPr>
          <a:xfrm>
            <a:off x="8928249" y="2934477"/>
            <a:ext cx="1629600" cy="1448400"/>
          </a:xfrm>
          <a:prstGeom prst="rect">
            <a:avLst/>
          </a:prstGeom>
          <a:solidFill>
            <a:srgbClr val="FFFFFF">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8">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58"/>
                                        </p:tgtEl>
                                        <p:attrNameLst>
                                          <p:attrName>style.visibility</p:attrName>
                                        </p:attrNameLst>
                                      </p:cBhvr>
                                      <p:to>
                                        <p:strVal val="visible"/>
                                      </p:to>
                                    </p:set>
                                    <p:animEffect transition="in" filter="fade">
                                      <p:cBhvr>
                                        <p:cTn id="17" dur="500"/>
                                        <p:tgtEl>
                                          <p:spTgt spid="758"/>
                                        </p:tgtEl>
                                      </p:cBhvr>
                                    </p:animEffect>
                                  </p:childTnLst>
                                </p:cTn>
                              </p:par>
                              <p:par>
                                <p:cTn id="18" presetID="10" presetClass="entr" presetSubtype="0" fill="hold" nodeType="withEffect">
                                  <p:stCondLst>
                                    <p:cond delay="0"/>
                                  </p:stCondLst>
                                  <p:childTnLst>
                                    <p:set>
                                      <p:cBhvr>
                                        <p:cTn id="19" dur="1" fill="hold">
                                          <p:stCondLst>
                                            <p:cond delay="0"/>
                                          </p:stCondLst>
                                        </p:cTn>
                                        <p:tgtEl>
                                          <p:spTgt spid="756"/>
                                        </p:tgtEl>
                                        <p:attrNameLst>
                                          <p:attrName>style.visibility</p:attrName>
                                        </p:attrNameLst>
                                      </p:cBhvr>
                                      <p:to>
                                        <p:strVal val="visible"/>
                                      </p:to>
                                    </p:set>
                                    <p:animEffect transition="in" filter="fade">
                                      <p:cBhvr>
                                        <p:cTn id="20" dur="5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is </a:t>
            </a:r>
            <a:r>
              <a:rPr lang="en-US" b="1" i="1">
                <a:solidFill>
                  <a:srgbClr val="FF0000"/>
                </a:solidFill>
              </a:rPr>
              <a:t>dynamic programming</a:t>
            </a:r>
            <a:r>
              <a:rPr lang="en-US"/>
              <a:t>?</a:t>
            </a:r>
            <a:endParaRPr/>
          </a:p>
        </p:txBody>
      </p:sp>
      <p:sp>
        <p:nvSpPr>
          <p:cNvPr id="181" name="Google Shape;18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It is an algorithm design paradigm</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like divide-and-conquer is an algorithm design paradigm.</a:t>
            </a:r>
            <a:endParaRPr/>
          </a:p>
          <a:p>
            <a:pPr marL="228600" lvl="0" indent="-228600" algn="l" rtl="0">
              <a:lnSpc>
                <a:spcPct val="90000"/>
              </a:lnSpc>
              <a:spcBef>
                <a:spcPts val="1000"/>
              </a:spcBef>
              <a:spcAft>
                <a:spcPts val="0"/>
              </a:spcAft>
              <a:buClr>
                <a:schemeClr val="dk1"/>
              </a:buClr>
              <a:buSzPts val="2800"/>
              <a:buChar char="•"/>
            </a:pPr>
            <a:r>
              <a:rPr lang="en-US"/>
              <a:t>Usually it is for solving </a:t>
            </a:r>
            <a:r>
              <a:rPr lang="en-US" b="1">
                <a:solidFill>
                  <a:schemeClr val="accent1"/>
                </a:solidFill>
              </a:rPr>
              <a:t>optimization problems</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eg, </a:t>
            </a:r>
            <a:r>
              <a:rPr lang="en-US" b="1" i="1">
                <a:solidFill>
                  <a:schemeClr val="accent1"/>
                </a:solidFill>
              </a:rPr>
              <a:t>shortest </a:t>
            </a:r>
            <a:r>
              <a:rPr lang="en-US">
                <a:solidFill>
                  <a:schemeClr val="accent1"/>
                </a:solidFill>
              </a:rPr>
              <a:t>path, or </a:t>
            </a:r>
            <a:r>
              <a:rPr lang="en-US" b="1" i="1">
                <a:solidFill>
                  <a:schemeClr val="accent1"/>
                </a:solidFill>
              </a:rPr>
              <a:t>longest</a:t>
            </a:r>
            <a:r>
              <a:rPr lang="en-US" b="1">
                <a:solidFill>
                  <a:schemeClr val="accent1"/>
                </a:solidFill>
              </a:rPr>
              <a:t> </a:t>
            </a:r>
            <a:r>
              <a:rPr lang="en-US">
                <a:solidFill>
                  <a:schemeClr val="accent1"/>
                </a:solidFill>
              </a:rPr>
              <a:t>common subsequence</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(Fibonacci numbers aren’t an optimization problem, but they are a good example…)</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1f5d5788007_0_6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Huffman Encoding</a:t>
            </a:r>
            <a:endParaRPr sz="3600">
              <a:solidFill>
                <a:schemeClr val="accent4"/>
              </a:solidFill>
            </a:endParaRPr>
          </a:p>
        </p:txBody>
      </p:sp>
      <p:sp>
        <p:nvSpPr>
          <p:cNvPr id="764" name="Google Shape;764;g1f5d5788007_0_6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6"/>
              </a:buClr>
              <a:buSzPts val="2800"/>
              <a:buChar char="•"/>
            </a:pPr>
            <a:r>
              <a:rPr lang="en-US" b="1" dirty="0">
                <a:solidFill>
                  <a:schemeClr val="accent6"/>
                </a:solidFill>
                <a:latin typeface="Arial"/>
                <a:ea typeface="Arial"/>
                <a:cs typeface="Arial"/>
                <a:sym typeface="Arial"/>
              </a:rPr>
              <a:t>e</a:t>
            </a:r>
            <a:r>
              <a:rPr lang="en-US" dirty="0">
                <a:latin typeface="Arial"/>
                <a:ea typeface="Arial"/>
                <a:cs typeface="Arial"/>
                <a:sym typeface="Arial"/>
              </a:rPr>
              <a:t>v</a:t>
            </a:r>
            <a:r>
              <a:rPr lang="en-US" b="1" dirty="0">
                <a:solidFill>
                  <a:schemeClr val="accent6"/>
                </a:solidFill>
                <a:latin typeface="Arial"/>
                <a:ea typeface="Arial"/>
                <a:cs typeface="Arial"/>
                <a:sym typeface="Arial"/>
              </a:rPr>
              <a:t>e</a:t>
            </a:r>
            <a:r>
              <a:rPr lang="en-US" dirty="0">
                <a:latin typeface="Arial"/>
                <a:ea typeface="Arial"/>
                <a:cs typeface="Arial"/>
                <a:sym typeface="Arial"/>
              </a:rPr>
              <a:t>ryday </a:t>
            </a:r>
            <a:r>
              <a:rPr lang="en-US" b="1" dirty="0" err="1">
                <a:solidFill>
                  <a:schemeClr val="accent6"/>
                </a:solidFill>
                <a:latin typeface="Arial"/>
                <a:ea typeface="Arial"/>
                <a:cs typeface="Arial"/>
                <a:sym typeface="Arial"/>
              </a:rPr>
              <a:t>e</a:t>
            </a:r>
            <a:r>
              <a:rPr lang="en-US" dirty="0" err="1">
                <a:latin typeface="Arial"/>
                <a:ea typeface="Arial"/>
                <a:cs typeface="Arial"/>
                <a:sym typeface="Arial"/>
              </a:rPr>
              <a:t>nglish</a:t>
            </a:r>
            <a:r>
              <a:rPr lang="en-US" dirty="0">
                <a:latin typeface="Arial"/>
                <a:ea typeface="Arial"/>
                <a:cs typeface="Arial"/>
                <a:sym typeface="Arial"/>
              </a:rPr>
              <a:t> s</a:t>
            </a:r>
            <a:r>
              <a:rPr lang="en-US" b="1" dirty="0">
                <a:solidFill>
                  <a:schemeClr val="accent6"/>
                </a:solidFill>
                <a:latin typeface="Arial"/>
                <a:ea typeface="Arial"/>
                <a:cs typeface="Arial"/>
                <a:sym typeface="Arial"/>
              </a:rPr>
              <a:t>e</a:t>
            </a:r>
            <a:r>
              <a:rPr lang="en-US" dirty="0">
                <a:latin typeface="Arial"/>
                <a:ea typeface="Arial"/>
                <a:cs typeface="Arial"/>
                <a:sym typeface="Arial"/>
              </a:rPr>
              <a:t>nt</a:t>
            </a:r>
            <a:r>
              <a:rPr lang="en-US" b="1" dirty="0">
                <a:solidFill>
                  <a:schemeClr val="accent6"/>
                </a:solidFill>
                <a:latin typeface="Arial"/>
                <a:ea typeface="Arial"/>
                <a:cs typeface="Arial"/>
                <a:sym typeface="Arial"/>
              </a:rPr>
              <a:t>e</a:t>
            </a:r>
            <a:r>
              <a:rPr lang="en-US" dirty="0">
                <a:latin typeface="Arial"/>
                <a:ea typeface="Arial"/>
                <a:cs typeface="Arial"/>
                <a:sym typeface="Arial"/>
              </a:rPr>
              <a:t>nc</a:t>
            </a:r>
            <a:r>
              <a:rPr lang="en-US" b="1" dirty="0">
                <a:solidFill>
                  <a:schemeClr val="accent6"/>
                </a:solidFill>
                <a:latin typeface="Arial"/>
                <a:ea typeface="Arial"/>
                <a:cs typeface="Arial"/>
                <a:sym typeface="Arial"/>
              </a:rPr>
              <a:t>e</a:t>
            </a:r>
            <a:endParaRPr dirty="0"/>
          </a:p>
          <a:p>
            <a:pPr marL="228600" lvl="0" indent="-228600" algn="l" rtl="0">
              <a:lnSpc>
                <a:spcPct val="90000"/>
              </a:lnSpc>
              <a:spcBef>
                <a:spcPts val="1000"/>
              </a:spcBef>
              <a:spcAft>
                <a:spcPts val="0"/>
              </a:spcAft>
              <a:buClr>
                <a:schemeClr val="accent6"/>
              </a:buClr>
              <a:buSzPts val="1800"/>
              <a:buChar char="•"/>
            </a:pPr>
            <a:r>
              <a:rPr lang="en-US" sz="1800" b="1" dirty="0">
                <a:solidFill>
                  <a:schemeClr val="accent6"/>
                </a:solidFill>
              </a:rPr>
              <a:t>01100101</a:t>
            </a:r>
            <a:r>
              <a:rPr lang="en-US" sz="1800" dirty="0"/>
              <a:t> 01110110 </a:t>
            </a:r>
            <a:r>
              <a:rPr lang="en-US" sz="1800" b="1" dirty="0">
                <a:solidFill>
                  <a:schemeClr val="accent6"/>
                </a:solidFill>
              </a:rPr>
              <a:t>01100101</a:t>
            </a:r>
            <a:r>
              <a:rPr lang="en-US" sz="1800" dirty="0"/>
              <a:t> 01110010 01111001 01100100 01100001 01111001 00100000 </a:t>
            </a:r>
            <a:r>
              <a:rPr lang="en-US" sz="1800" b="1" dirty="0">
                <a:solidFill>
                  <a:schemeClr val="accent6"/>
                </a:solidFill>
              </a:rPr>
              <a:t>01100101</a:t>
            </a:r>
            <a:r>
              <a:rPr lang="en-US" sz="1800" dirty="0"/>
              <a:t> 01101110 01100111 01101100 01101001 01110011 01101000 00100000 01110011 </a:t>
            </a:r>
            <a:r>
              <a:rPr lang="en-US" sz="1800" b="1" dirty="0">
                <a:solidFill>
                  <a:schemeClr val="accent6"/>
                </a:solidFill>
              </a:rPr>
              <a:t>01100101</a:t>
            </a:r>
            <a:r>
              <a:rPr lang="en-US" sz="1800" dirty="0"/>
              <a:t> 01101110 01110100 </a:t>
            </a:r>
            <a:r>
              <a:rPr lang="en-US" sz="1800" b="1" dirty="0">
                <a:solidFill>
                  <a:schemeClr val="accent6"/>
                </a:solidFill>
              </a:rPr>
              <a:t>01100101</a:t>
            </a:r>
            <a:r>
              <a:rPr lang="en-US" sz="1800" dirty="0"/>
              <a:t> 01101110 01100011 </a:t>
            </a:r>
            <a:r>
              <a:rPr lang="en-US" sz="1800" b="1" dirty="0">
                <a:solidFill>
                  <a:schemeClr val="accent6"/>
                </a:solidFill>
              </a:rPr>
              <a:t>01100101</a:t>
            </a:r>
            <a:endParaRPr dirty="0"/>
          </a:p>
          <a:p>
            <a:pPr marL="228600" lvl="0" indent="-50800" algn="l" rtl="0">
              <a:lnSpc>
                <a:spcPct val="90000"/>
              </a:lnSpc>
              <a:spcBef>
                <a:spcPts val="1000"/>
              </a:spcBef>
              <a:spcAft>
                <a:spcPts val="0"/>
              </a:spcAft>
              <a:buClr>
                <a:schemeClr val="dk1"/>
              </a:buClr>
              <a:buSzPts val="2800"/>
              <a:buNone/>
            </a:pPr>
            <a:endParaRPr dirty="0">
              <a:latin typeface="Courier"/>
              <a:ea typeface="Courier"/>
              <a:cs typeface="Courier"/>
              <a:sym typeface="Courier"/>
            </a:endParaRPr>
          </a:p>
          <a:p>
            <a:pPr marL="228600" lvl="0" indent="-228600" algn="l" rtl="0">
              <a:lnSpc>
                <a:spcPct val="90000"/>
              </a:lnSpc>
              <a:spcBef>
                <a:spcPts val="1000"/>
              </a:spcBef>
              <a:spcAft>
                <a:spcPts val="0"/>
              </a:spcAft>
              <a:buClr>
                <a:schemeClr val="dk1"/>
              </a:buClr>
              <a:buSzPts val="2800"/>
              <a:buChar char="•"/>
            </a:pPr>
            <a:r>
              <a:rPr lang="en-US" dirty="0" err="1">
                <a:latin typeface="Arial"/>
                <a:ea typeface="Arial"/>
                <a:cs typeface="Arial"/>
                <a:sym typeface="Arial"/>
              </a:rPr>
              <a:t>qw</a:t>
            </a:r>
            <a:r>
              <a:rPr lang="en-US" b="1" dirty="0" err="1">
                <a:solidFill>
                  <a:schemeClr val="accent6"/>
                </a:solidFill>
                <a:latin typeface="Arial"/>
                <a:ea typeface="Arial"/>
                <a:cs typeface="Arial"/>
                <a:sym typeface="Arial"/>
              </a:rPr>
              <a:t>e</a:t>
            </a:r>
            <a:r>
              <a:rPr lang="en-US" dirty="0" err="1">
                <a:latin typeface="Arial"/>
                <a:ea typeface="Arial"/>
                <a:cs typeface="Arial"/>
                <a:sym typeface="Arial"/>
              </a:rPr>
              <a:t>rtyui_opasdfg+hjklzxcv</a:t>
            </a:r>
            <a:endParaRPr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1800"/>
              <a:buChar char="•"/>
            </a:pPr>
            <a:r>
              <a:rPr lang="en-US" sz="1800" dirty="0"/>
              <a:t>01110001 01110111 </a:t>
            </a:r>
            <a:r>
              <a:rPr lang="en-US" sz="1800" b="1" dirty="0">
                <a:solidFill>
                  <a:schemeClr val="accent6"/>
                </a:solidFill>
              </a:rPr>
              <a:t>01100101</a:t>
            </a:r>
            <a:r>
              <a:rPr lang="en-US" sz="1800" dirty="0"/>
              <a:t> 01110010 01110100 01111001 01110101 01101001 01011111 01101111 01110000 01100001 01110011 01100100 01100110 01100111 00101011 01101000 01101010 01101011 01101100 01111010 01111000 01100011 01110110</a:t>
            </a:r>
          </a:p>
          <a:p>
            <a:pPr marL="228600" lvl="0" indent="-228600" algn="l" rtl="0">
              <a:lnSpc>
                <a:spcPct val="90000"/>
              </a:lnSpc>
              <a:spcBef>
                <a:spcPts val="1000"/>
              </a:spcBef>
              <a:spcAft>
                <a:spcPts val="0"/>
              </a:spcAft>
              <a:buClr>
                <a:schemeClr val="dk1"/>
              </a:buClr>
              <a:buSzPts val="1800"/>
              <a:buChar char="•"/>
            </a:pPr>
            <a:endParaRPr lang="en-US" sz="1800" dirty="0"/>
          </a:p>
          <a:p>
            <a:pPr marL="228600" lvl="0" indent="-228600" algn="l" rtl="0">
              <a:lnSpc>
                <a:spcPct val="90000"/>
              </a:lnSpc>
              <a:spcBef>
                <a:spcPts val="1000"/>
              </a:spcBef>
              <a:spcAft>
                <a:spcPts val="0"/>
              </a:spcAft>
              <a:buClr>
                <a:schemeClr val="dk1"/>
              </a:buClr>
              <a:buSzPts val="1800"/>
              <a:buChar char="•"/>
            </a:pPr>
            <a:r>
              <a:rPr lang="en-US" dirty="0"/>
              <a:t>We want to have the most frequent characters use the least number of digits!</a:t>
            </a:r>
            <a:endParaRPr dirty="0"/>
          </a:p>
        </p:txBody>
      </p:sp>
      <p:sp>
        <p:nvSpPr>
          <p:cNvPr id="765" name="Google Shape;765;g1f5d5788007_0_618"/>
          <p:cNvSpPr txBox="1"/>
          <p:nvPr/>
        </p:nvSpPr>
        <p:spPr>
          <a:xfrm>
            <a:off x="7256586" y="365126"/>
            <a:ext cx="31302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Calibri"/>
                <a:ea typeface="Calibri"/>
                <a:cs typeface="Calibri"/>
                <a:sym typeface="Calibri"/>
              </a:rPr>
              <a:t>ASCII is pretty wasteful for English sentences.  If </a:t>
            </a:r>
            <a:r>
              <a:rPr lang="en-US" sz="1800" b="1" i="0" u="none" strike="noStrike" cap="none">
                <a:solidFill>
                  <a:schemeClr val="accent1"/>
                </a:solidFill>
                <a:latin typeface="Calibri"/>
                <a:ea typeface="Calibri"/>
                <a:cs typeface="Calibri"/>
                <a:sym typeface="Calibri"/>
              </a:rPr>
              <a:t>e</a:t>
            </a:r>
            <a:r>
              <a:rPr lang="en-US" sz="1800" b="0" i="0" u="none" strike="noStrike" cap="none">
                <a:solidFill>
                  <a:schemeClr val="accent1"/>
                </a:solidFill>
                <a:latin typeface="Calibri"/>
                <a:ea typeface="Calibri"/>
                <a:cs typeface="Calibri"/>
                <a:sym typeface="Calibri"/>
              </a:rPr>
              <a:t> shows up so often, we should have a more parsimonious way of representing it!</a:t>
            </a:r>
            <a:endParaRPr sz="1400" b="0" i="0" u="none" strike="noStrike" cap="none">
              <a:solidFill>
                <a:srgbClr val="000000"/>
              </a:solidFill>
              <a:latin typeface="Arial"/>
              <a:ea typeface="Arial"/>
              <a:cs typeface="Arial"/>
              <a:sym typeface="Arial"/>
            </a:endParaRPr>
          </a:p>
        </p:txBody>
      </p:sp>
      <p:sp>
        <p:nvSpPr>
          <p:cNvPr id="766" name="Google Shape;766;g1f5d5788007_0_6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f5d5788007_0_6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Suppose we have some distribution on characters</a:t>
            </a:r>
            <a:endParaRPr/>
          </a:p>
        </p:txBody>
      </p:sp>
      <p:cxnSp>
        <p:nvCxnSpPr>
          <p:cNvPr id="772" name="Google Shape;772;g1f5d5788007_0_625"/>
          <p:cNvCxnSpPr/>
          <p:nvPr/>
        </p:nvCxnSpPr>
        <p:spPr>
          <a:xfrm>
            <a:off x="2829660" y="2250831"/>
            <a:ext cx="0" cy="3587400"/>
          </a:xfrm>
          <a:prstGeom prst="straightConnector1">
            <a:avLst/>
          </a:prstGeom>
          <a:noFill/>
          <a:ln w="9525" cap="flat" cmpd="sng">
            <a:solidFill>
              <a:schemeClr val="dk1"/>
            </a:solidFill>
            <a:prstDash val="solid"/>
            <a:miter lim="800000"/>
            <a:headEnd type="none" w="sm" len="sm"/>
            <a:tailEnd type="none" w="sm" len="sm"/>
          </a:ln>
        </p:spPr>
      </p:cxnSp>
      <p:cxnSp>
        <p:nvCxnSpPr>
          <p:cNvPr id="773" name="Google Shape;773;g1f5d5788007_0_625"/>
          <p:cNvCxnSpPr/>
          <p:nvPr/>
        </p:nvCxnSpPr>
        <p:spPr>
          <a:xfrm rot="10800000">
            <a:off x="2829625" y="5838091"/>
            <a:ext cx="6630900" cy="0"/>
          </a:xfrm>
          <a:prstGeom prst="straightConnector1">
            <a:avLst/>
          </a:prstGeom>
          <a:noFill/>
          <a:ln w="9525" cap="flat" cmpd="sng">
            <a:solidFill>
              <a:schemeClr val="dk1"/>
            </a:solidFill>
            <a:prstDash val="solid"/>
            <a:miter lim="800000"/>
            <a:headEnd type="none" w="sm" len="sm"/>
            <a:tailEnd type="none" w="sm" len="sm"/>
          </a:ln>
        </p:spPr>
      </p:cxnSp>
      <p:sp>
        <p:nvSpPr>
          <p:cNvPr id="774" name="Google Shape;774;g1f5d5788007_0_625"/>
          <p:cNvSpPr/>
          <p:nvPr/>
        </p:nvSpPr>
        <p:spPr>
          <a:xfrm>
            <a:off x="3012833" y="2825263"/>
            <a:ext cx="808800" cy="30012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775" name="Google Shape;775;g1f5d5788007_0_625"/>
          <p:cNvSpPr/>
          <p:nvPr/>
        </p:nvSpPr>
        <p:spPr>
          <a:xfrm>
            <a:off x="3985847" y="4709380"/>
            <a:ext cx="808800" cy="11169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776" name="Google Shape;776;g1f5d5788007_0_625"/>
          <p:cNvSpPr/>
          <p:nvPr/>
        </p:nvSpPr>
        <p:spPr>
          <a:xfrm>
            <a:off x="5029198" y="4958862"/>
            <a:ext cx="808800" cy="8793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777" name="Google Shape;777;g1f5d5788007_0_625"/>
          <p:cNvSpPr/>
          <p:nvPr/>
        </p:nvSpPr>
        <p:spPr>
          <a:xfrm>
            <a:off x="6072549" y="4149970"/>
            <a:ext cx="808800" cy="16881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a:t>
            </a:r>
            <a:endParaRPr sz="1400" b="0" i="0" u="none" strike="noStrike" cap="none">
              <a:solidFill>
                <a:srgbClr val="000000"/>
              </a:solidFill>
              <a:latin typeface="Arial"/>
              <a:ea typeface="Arial"/>
              <a:cs typeface="Arial"/>
              <a:sym typeface="Arial"/>
            </a:endParaRPr>
          </a:p>
        </p:txBody>
      </p:sp>
      <p:sp>
        <p:nvSpPr>
          <p:cNvPr id="778" name="Google Shape;778;g1f5d5788007_0_625"/>
          <p:cNvSpPr/>
          <p:nvPr/>
        </p:nvSpPr>
        <p:spPr>
          <a:xfrm>
            <a:off x="7115900" y="5158154"/>
            <a:ext cx="808800" cy="6798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779" name="Google Shape;779;g1f5d5788007_0_625"/>
          <p:cNvSpPr/>
          <p:nvPr/>
        </p:nvSpPr>
        <p:spPr>
          <a:xfrm>
            <a:off x="8135819" y="5451231"/>
            <a:ext cx="808800" cy="3870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F</a:t>
            </a:r>
            <a:endParaRPr sz="1400" b="0" i="0" u="none" strike="noStrike" cap="none">
              <a:solidFill>
                <a:srgbClr val="000000"/>
              </a:solidFill>
              <a:latin typeface="Arial"/>
              <a:ea typeface="Arial"/>
              <a:cs typeface="Arial"/>
              <a:sym typeface="Arial"/>
            </a:endParaRPr>
          </a:p>
        </p:txBody>
      </p:sp>
      <p:sp>
        <p:nvSpPr>
          <p:cNvPr id="780" name="Google Shape;780;g1f5d5788007_0_625"/>
          <p:cNvSpPr txBox="1"/>
          <p:nvPr/>
        </p:nvSpPr>
        <p:spPr>
          <a:xfrm rot="-5400000">
            <a:off x="1832429" y="2640618"/>
            <a:ext cx="1625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Percentage</a:t>
            </a:r>
            <a:endParaRPr sz="1400" b="0" i="0" u="none" strike="noStrike" cap="none">
              <a:solidFill>
                <a:srgbClr val="000000"/>
              </a:solidFill>
              <a:latin typeface="Arial"/>
              <a:ea typeface="Arial"/>
              <a:cs typeface="Arial"/>
              <a:sym typeface="Arial"/>
            </a:endParaRPr>
          </a:p>
        </p:txBody>
      </p:sp>
      <p:sp>
        <p:nvSpPr>
          <p:cNvPr id="781" name="Google Shape;781;g1f5d5788007_0_625"/>
          <p:cNvSpPr txBox="1"/>
          <p:nvPr/>
        </p:nvSpPr>
        <p:spPr>
          <a:xfrm>
            <a:off x="9097087" y="5855621"/>
            <a:ext cx="99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Letter</a:t>
            </a:r>
            <a:endParaRPr sz="1400" b="0" i="0" u="none" strike="noStrike" cap="none">
              <a:solidFill>
                <a:srgbClr val="000000"/>
              </a:solidFill>
              <a:latin typeface="Arial"/>
              <a:ea typeface="Arial"/>
              <a:cs typeface="Arial"/>
              <a:sym typeface="Arial"/>
            </a:endParaRPr>
          </a:p>
        </p:txBody>
      </p:sp>
      <p:sp>
        <p:nvSpPr>
          <p:cNvPr id="782" name="Google Shape;782;g1f5d5788007_0_625"/>
          <p:cNvSpPr txBox="1"/>
          <p:nvPr/>
        </p:nvSpPr>
        <p:spPr>
          <a:xfrm>
            <a:off x="3198994" y="2450069"/>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45</a:t>
            </a:r>
            <a:endParaRPr sz="1400" b="0" i="0" u="none" strike="noStrike" cap="none">
              <a:solidFill>
                <a:srgbClr val="000000"/>
              </a:solidFill>
              <a:latin typeface="Arial"/>
              <a:ea typeface="Arial"/>
              <a:cs typeface="Arial"/>
              <a:sym typeface="Arial"/>
            </a:endParaRPr>
          </a:p>
        </p:txBody>
      </p:sp>
      <p:sp>
        <p:nvSpPr>
          <p:cNvPr id="783" name="Google Shape;783;g1f5d5788007_0_625"/>
          <p:cNvSpPr txBox="1"/>
          <p:nvPr/>
        </p:nvSpPr>
        <p:spPr>
          <a:xfrm>
            <a:off x="4185139" y="4399001"/>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13</a:t>
            </a:r>
            <a:endParaRPr sz="1800" b="0" i="0" u="none" strike="noStrike" cap="none">
              <a:solidFill>
                <a:schemeClr val="dk1"/>
              </a:solidFill>
              <a:latin typeface="Calibri"/>
              <a:ea typeface="Calibri"/>
              <a:cs typeface="Calibri"/>
              <a:sym typeface="Calibri"/>
            </a:endParaRPr>
          </a:p>
        </p:txBody>
      </p:sp>
      <p:sp>
        <p:nvSpPr>
          <p:cNvPr id="784" name="Google Shape;784;g1f5d5788007_0_625"/>
          <p:cNvSpPr txBox="1"/>
          <p:nvPr/>
        </p:nvSpPr>
        <p:spPr>
          <a:xfrm>
            <a:off x="5240213" y="4620330"/>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785" name="Google Shape;785;g1f5d5788007_0_625"/>
          <p:cNvSpPr txBox="1"/>
          <p:nvPr/>
        </p:nvSpPr>
        <p:spPr>
          <a:xfrm>
            <a:off x="6271842" y="3771873"/>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16</a:t>
            </a:r>
            <a:endParaRPr sz="1800" b="0" i="0" u="none" strike="noStrike" cap="none">
              <a:solidFill>
                <a:schemeClr val="dk1"/>
              </a:solidFill>
              <a:latin typeface="Calibri"/>
              <a:ea typeface="Calibri"/>
              <a:cs typeface="Calibri"/>
              <a:sym typeface="Calibri"/>
            </a:endParaRPr>
          </a:p>
        </p:txBody>
      </p:sp>
      <p:sp>
        <p:nvSpPr>
          <p:cNvPr id="786" name="Google Shape;786;g1f5d5788007_0_625"/>
          <p:cNvSpPr txBox="1"/>
          <p:nvPr/>
        </p:nvSpPr>
        <p:spPr>
          <a:xfrm>
            <a:off x="7303470" y="4766799"/>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787" name="Google Shape;787;g1f5d5788007_0_625"/>
          <p:cNvSpPr txBox="1"/>
          <p:nvPr/>
        </p:nvSpPr>
        <p:spPr>
          <a:xfrm>
            <a:off x="8405426" y="5129502"/>
            <a:ext cx="691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788" name="Google Shape;788;g1f5d5788007_0_625"/>
          <p:cNvSpPr txBox="1"/>
          <p:nvPr/>
        </p:nvSpPr>
        <p:spPr>
          <a:xfrm>
            <a:off x="8587125" y="614960"/>
            <a:ext cx="18873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accent4"/>
                </a:solidFill>
                <a:latin typeface="Calibri"/>
                <a:ea typeface="Calibri"/>
                <a:cs typeface="Calibri"/>
                <a:sym typeface="Calibri"/>
              </a:rPr>
              <a:t>For simplicity, let’s go with this made-up example</a:t>
            </a:r>
            <a:endParaRPr sz="1400" b="0" i="0" u="none" strike="noStrike" cap="none">
              <a:solidFill>
                <a:srgbClr val="000000"/>
              </a:solidFill>
              <a:latin typeface="Arial"/>
              <a:ea typeface="Arial"/>
              <a:cs typeface="Arial"/>
              <a:sym typeface="Arial"/>
            </a:endParaRPr>
          </a:p>
        </p:txBody>
      </p:sp>
      <p:sp>
        <p:nvSpPr>
          <p:cNvPr id="789" name="Google Shape;789;g1f5d5788007_0_625"/>
          <p:cNvSpPr txBox="1"/>
          <p:nvPr/>
        </p:nvSpPr>
        <p:spPr>
          <a:xfrm>
            <a:off x="6611828" y="2213848"/>
            <a:ext cx="3856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18E4A"/>
                </a:solidFill>
                <a:latin typeface="Calibri"/>
                <a:ea typeface="Calibri"/>
                <a:cs typeface="Calibri"/>
                <a:sym typeface="Calibri"/>
              </a:rPr>
              <a:t>How to encode them as efficiently as possible?</a:t>
            </a:r>
            <a:endParaRPr sz="1400" b="0" i="0" u="none" strike="noStrike" cap="none">
              <a:solidFill>
                <a:srgbClr val="000000"/>
              </a:solidFill>
              <a:latin typeface="Arial"/>
              <a:ea typeface="Arial"/>
              <a:cs typeface="Arial"/>
              <a:sym typeface="Arial"/>
            </a:endParaRPr>
          </a:p>
        </p:txBody>
      </p:sp>
      <p:sp>
        <p:nvSpPr>
          <p:cNvPr id="790" name="Google Shape;790;g1f5d5788007_0_6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1f5d5788007_0_648"/>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796" name="Google Shape;796;g1f5d5788007_0_648"/>
          <p:cNvSpPr/>
          <p:nvPr/>
        </p:nvSpPr>
        <p:spPr>
          <a:xfrm>
            <a:off x="6799543" y="5487865"/>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797" name="Google Shape;797;g1f5d5788007_0_648"/>
          <p:cNvSpPr/>
          <p:nvPr/>
        </p:nvSpPr>
        <p:spPr>
          <a:xfrm>
            <a:off x="2666994"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798" name="Google Shape;798;g1f5d5788007_0_648"/>
          <p:cNvSpPr/>
          <p:nvPr/>
        </p:nvSpPr>
        <p:spPr>
          <a:xfrm>
            <a:off x="3952851"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799" name="Google Shape;799;g1f5d5788007_0_648"/>
          <p:cNvSpPr/>
          <p:nvPr/>
        </p:nvSpPr>
        <p:spPr>
          <a:xfrm>
            <a:off x="9777037"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800" name="Google Shape;800;g1f5d5788007_0_648"/>
          <p:cNvSpPr/>
          <p:nvPr/>
        </p:nvSpPr>
        <p:spPr>
          <a:xfrm>
            <a:off x="5336179"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801" name="Google Shape;801;g1f5d5788007_0_648"/>
          <p:cNvSpPr/>
          <p:nvPr/>
        </p:nvSpPr>
        <p:spPr>
          <a:xfrm>
            <a:off x="8236913"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802" name="Google Shape;802;g1f5d5788007_0_648"/>
          <p:cNvSpPr/>
          <p:nvPr/>
        </p:nvSpPr>
        <p:spPr>
          <a:xfrm>
            <a:off x="8857863" y="37281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803" name="Google Shape;803;g1f5d5788007_0_648"/>
          <p:cNvCxnSpPr>
            <a:stCxn id="802" idx="4"/>
            <a:endCxn id="799" idx="0"/>
          </p:cNvCxnSpPr>
          <p:nvPr/>
        </p:nvCxnSpPr>
        <p:spPr>
          <a:xfrm>
            <a:off x="9273963" y="4337724"/>
            <a:ext cx="837000" cy="1148700"/>
          </a:xfrm>
          <a:prstGeom prst="straightConnector1">
            <a:avLst/>
          </a:prstGeom>
          <a:noFill/>
          <a:ln w="31750" cap="flat" cmpd="sng">
            <a:solidFill>
              <a:schemeClr val="accent4"/>
            </a:solidFill>
            <a:prstDash val="solid"/>
            <a:miter lim="800000"/>
            <a:headEnd type="none" w="sm" len="sm"/>
            <a:tailEnd type="none" w="sm" len="sm"/>
          </a:ln>
        </p:spPr>
      </p:cxnSp>
      <p:cxnSp>
        <p:nvCxnSpPr>
          <p:cNvPr id="804" name="Google Shape;804;g1f5d5788007_0_648"/>
          <p:cNvCxnSpPr>
            <a:stCxn id="802" idx="4"/>
            <a:endCxn id="801" idx="0"/>
          </p:cNvCxnSpPr>
          <p:nvPr/>
        </p:nvCxnSpPr>
        <p:spPr>
          <a:xfrm flipH="1">
            <a:off x="8571063" y="4337724"/>
            <a:ext cx="702900" cy="1148700"/>
          </a:xfrm>
          <a:prstGeom prst="straightConnector1">
            <a:avLst/>
          </a:prstGeom>
          <a:noFill/>
          <a:ln w="31750" cap="flat" cmpd="sng">
            <a:solidFill>
              <a:schemeClr val="accent4"/>
            </a:solidFill>
            <a:prstDash val="solid"/>
            <a:miter lim="800000"/>
            <a:headEnd type="none" w="sm" len="sm"/>
            <a:tailEnd type="none" w="sm" len="sm"/>
          </a:ln>
        </p:spPr>
      </p:cxnSp>
      <p:sp>
        <p:nvSpPr>
          <p:cNvPr id="805" name="Google Shape;805;g1f5d5788007_0_648"/>
          <p:cNvSpPr txBox="1"/>
          <p:nvPr/>
        </p:nvSpPr>
        <p:spPr>
          <a:xfrm>
            <a:off x="8506167" y="458143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06" name="Google Shape;806;g1f5d5788007_0_648"/>
          <p:cNvSpPr txBox="1"/>
          <p:nvPr/>
        </p:nvSpPr>
        <p:spPr>
          <a:xfrm>
            <a:off x="9677391" y="455960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07" name="Google Shape;807;g1f5d5788007_0_6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2" name="TextBox 1">
            <a:extLst>
              <a:ext uri="{FF2B5EF4-FFF2-40B4-BE49-F238E27FC236}">
                <a16:creationId xmlns:a16="http://schemas.microsoft.com/office/drawing/2014/main" id="{E4798B8A-6C65-F309-22E4-219ADDF58C9F}"/>
              </a:ext>
            </a:extLst>
          </p:cNvPr>
          <p:cNvSpPr txBox="1"/>
          <p:nvPr/>
        </p:nvSpPr>
        <p:spPr>
          <a:xfrm>
            <a:off x="7272933" y="2712851"/>
            <a:ext cx="4482059" cy="707886"/>
          </a:xfrm>
          <a:prstGeom prst="rect">
            <a:avLst/>
          </a:prstGeom>
          <a:noFill/>
        </p:spPr>
        <p:txBody>
          <a:bodyPr wrap="square" rtlCol="0">
            <a:spAutoFit/>
          </a:bodyPr>
          <a:lstStyle/>
          <a:p>
            <a:r>
              <a:rPr lang="en-US" sz="2000" dirty="0"/>
              <a:t>The parent node’s frequency is the sum of the child nodes’ frequencies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1f5d5788007_0_664"/>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813" name="Google Shape;813;g1f5d5788007_0_664"/>
          <p:cNvSpPr/>
          <p:nvPr/>
        </p:nvSpPr>
        <p:spPr>
          <a:xfrm>
            <a:off x="6799543" y="5487865"/>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814" name="Google Shape;814;g1f5d5788007_0_664"/>
          <p:cNvSpPr/>
          <p:nvPr/>
        </p:nvSpPr>
        <p:spPr>
          <a:xfrm>
            <a:off x="2666994"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815" name="Google Shape;815;g1f5d5788007_0_664"/>
          <p:cNvSpPr/>
          <p:nvPr/>
        </p:nvSpPr>
        <p:spPr>
          <a:xfrm>
            <a:off x="3952851"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816" name="Google Shape;816;g1f5d5788007_0_664"/>
          <p:cNvSpPr/>
          <p:nvPr/>
        </p:nvSpPr>
        <p:spPr>
          <a:xfrm>
            <a:off x="9777037"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817" name="Google Shape;817;g1f5d5788007_0_664"/>
          <p:cNvSpPr/>
          <p:nvPr/>
        </p:nvSpPr>
        <p:spPr>
          <a:xfrm>
            <a:off x="5336179"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818" name="Google Shape;818;g1f5d5788007_0_664"/>
          <p:cNvSpPr/>
          <p:nvPr/>
        </p:nvSpPr>
        <p:spPr>
          <a:xfrm>
            <a:off x="8236913"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819" name="Google Shape;819;g1f5d5788007_0_664"/>
          <p:cNvSpPr/>
          <p:nvPr/>
        </p:nvSpPr>
        <p:spPr>
          <a:xfrm>
            <a:off x="8857863" y="37281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820" name="Google Shape;820;g1f5d5788007_0_664"/>
          <p:cNvCxnSpPr>
            <a:stCxn id="819" idx="4"/>
            <a:endCxn id="816" idx="0"/>
          </p:cNvCxnSpPr>
          <p:nvPr/>
        </p:nvCxnSpPr>
        <p:spPr>
          <a:xfrm>
            <a:off x="9273963" y="4337724"/>
            <a:ext cx="837000" cy="1148700"/>
          </a:xfrm>
          <a:prstGeom prst="straightConnector1">
            <a:avLst/>
          </a:prstGeom>
          <a:noFill/>
          <a:ln w="31750" cap="flat" cmpd="sng">
            <a:solidFill>
              <a:schemeClr val="accent4"/>
            </a:solidFill>
            <a:prstDash val="solid"/>
            <a:miter lim="800000"/>
            <a:headEnd type="none" w="sm" len="sm"/>
            <a:tailEnd type="none" w="sm" len="sm"/>
          </a:ln>
        </p:spPr>
      </p:cxnSp>
      <p:cxnSp>
        <p:nvCxnSpPr>
          <p:cNvPr id="821" name="Google Shape;821;g1f5d5788007_0_664"/>
          <p:cNvCxnSpPr>
            <a:stCxn id="819" idx="4"/>
            <a:endCxn id="818" idx="0"/>
          </p:cNvCxnSpPr>
          <p:nvPr/>
        </p:nvCxnSpPr>
        <p:spPr>
          <a:xfrm flipH="1">
            <a:off x="8571063" y="4337724"/>
            <a:ext cx="702900" cy="1148700"/>
          </a:xfrm>
          <a:prstGeom prst="straightConnector1">
            <a:avLst/>
          </a:prstGeom>
          <a:noFill/>
          <a:ln w="31750" cap="flat" cmpd="sng">
            <a:solidFill>
              <a:schemeClr val="accent4"/>
            </a:solidFill>
            <a:prstDash val="solid"/>
            <a:miter lim="800000"/>
            <a:headEnd type="none" w="sm" len="sm"/>
            <a:tailEnd type="none" w="sm" len="sm"/>
          </a:ln>
        </p:spPr>
      </p:cxnSp>
      <p:sp>
        <p:nvSpPr>
          <p:cNvPr id="822" name="Google Shape;822;g1f5d5788007_0_664"/>
          <p:cNvSpPr txBox="1"/>
          <p:nvPr/>
        </p:nvSpPr>
        <p:spPr>
          <a:xfrm>
            <a:off x="8506167" y="458143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23" name="Google Shape;823;g1f5d5788007_0_664"/>
          <p:cNvSpPr txBox="1"/>
          <p:nvPr/>
        </p:nvSpPr>
        <p:spPr>
          <a:xfrm>
            <a:off x="9677391" y="455960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24" name="Google Shape;824;g1f5d5788007_0_664"/>
          <p:cNvSpPr/>
          <p:nvPr/>
        </p:nvSpPr>
        <p:spPr>
          <a:xfrm>
            <a:off x="4503843" y="37890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825" name="Google Shape;825;g1f5d5788007_0_664"/>
          <p:cNvCxnSpPr>
            <a:stCxn id="824" idx="4"/>
            <a:endCxn id="815" idx="0"/>
          </p:cNvCxnSpPr>
          <p:nvPr/>
        </p:nvCxnSpPr>
        <p:spPr>
          <a:xfrm flipH="1">
            <a:off x="4286943" y="4398665"/>
            <a:ext cx="633000" cy="1087800"/>
          </a:xfrm>
          <a:prstGeom prst="straightConnector1">
            <a:avLst/>
          </a:prstGeom>
          <a:noFill/>
          <a:ln w="31750" cap="flat" cmpd="sng">
            <a:solidFill>
              <a:schemeClr val="accent4"/>
            </a:solidFill>
            <a:prstDash val="solid"/>
            <a:miter lim="800000"/>
            <a:headEnd type="none" w="sm" len="sm"/>
            <a:tailEnd type="none" w="sm" len="sm"/>
          </a:ln>
        </p:spPr>
      </p:cxnSp>
      <p:cxnSp>
        <p:nvCxnSpPr>
          <p:cNvPr id="826" name="Google Shape;826;g1f5d5788007_0_664"/>
          <p:cNvCxnSpPr>
            <a:stCxn id="824" idx="4"/>
            <a:endCxn id="817" idx="0"/>
          </p:cNvCxnSpPr>
          <p:nvPr/>
        </p:nvCxnSpPr>
        <p:spPr>
          <a:xfrm>
            <a:off x="4919943" y="4398665"/>
            <a:ext cx="750300" cy="1087800"/>
          </a:xfrm>
          <a:prstGeom prst="straightConnector1">
            <a:avLst/>
          </a:prstGeom>
          <a:noFill/>
          <a:ln w="31750" cap="flat" cmpd="sng">
            <a:solidFill>
              <a:schemeClr val="accent4"/>
            </a:solidFill>
            <a:prstDash val="solid"/>
            <a:miter lim="800000"/>
            <a:headEnd type="none" w="sm" len="sm"/>
            <a:tailEnd type="none" w="sm" len="sm"/>
          </a:ln>
        </p:spPr>
      </p:cxnSp>
      <p:sp>
        <p:nvSpPr>
          <p:cNvPr id="827" name="Google Shape;827;g1f5d5788007_0_664"/>
          <p:cNvSpPr txBox="1"/>
          <p:nvPr/>
        </p:nvSpPr>
        <p:spPr>
          <a:xfrm>
            <a:off x="4158632" y="472626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28" name="Google Shape;828;g1f5d5788007_0_664"/>
          <p:cNvSpPr txBox="1"/>
          <p:nvPr/>
        </p:nvSpPr>
        <p:spPr>
          <a:xfrm>
            <a:off x="5352825" y="471200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29" name="Google Shape;829;g1f5d5788007_0_6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g1f5d5788007_0_685"/>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835" name="Google Shape;835;g1f5d5788007_0_685"/>
          <p:cNvSpPr/>
          <p:nvPr/>
        </p:nvSpPr>
        <p:spPr>
          <a:xfrm>
            <a:off x="6799543" y="5487865"/>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836" name="Google Shape;836;g1f5d5788007_0_685"/>
          <p:cNvSpPr/>
          <p:nvPr/>
        </p:nvSpPr>
        <p:spPr>
          <a:xfrm>
            <a:off x="2666994"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837" name="Google Shape;837;g1f5d5788007_0_685"/>
          <p:cNvSpPr/>
          <p:nvPr/>
        </p:nvSpPr>
        <p:spPr>
          <a:xfrm>
            <a:off x="3952851"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838" name="Google Shape;838;g1f5d5788007_0_685"/>
          <p:cNvSpPr/>
          <p:nvPr/>
        </p:nvSpPr>
        <p:spPr>
          <a:xfrm>
            <a:off x="9777037"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839" name="Google Shape;839;g1f5d5788007_0_685"/>
          <p:cNvSpPr/>
          <p:nvPr/>
        </p:nvSpPr>
        <p:spPr>
          <a:xfrm>
            <a:off x="5336179"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840" name="Google Shape;840;g1f5d5788007_0_685"/>
          <p:cNvSpPr/>
          <p:nvPr/>
        </p:nvSpPr>
        <p:spPr>
          <a:xfrm>
            <a:off x="8236913"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841" name="Google Shape;841;g1f5d5788007_0_685"/>
          <p:cNvSpPr/>
          <p:nvPr/>
        </p:nvSpPr>
        <p:spPr>
          <a:xfrm>
            <a:off x="8857863" y="37281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842" name="Google Shape;842;g1f5d5788007_0_685"/>
          <p:cNvCxnSpPr>
            <a:stCxn id="841" idx="4"/>
            <a:endCxn id="838" idx="0"/>
          </p:cNvCxnSpPr>
          <p:nvPr/>
        </p:nvCxnSpPr>
        <p:spPr>
          <a:xfrm>
            <a:off x="9273963" y="4337724"/>
            <a:ext cx="837000" cy="1148700"/>
          </a:xfrm>
          <a:prstGeom prst="straightConnector1">
            <a:avLst/>
          </a:prstGeom>
          <a:noFill/>
          <a:ln w="31750" cap="flat" cmpd="sng">
            <a:solidFill>
              <a:schemeClr val="accent4"/>
            </a:solidFill>
            <a:prstDash val="solid"/>
            <a:miter lim="800000"/>
            <a:headEnd type="none" w="sm" len="sm"/>
            <a:tailEnd type="none" w="sm" len="sm"/>
          </a:ln>
        </p:spPr>
      </p:cxnSp>
      <p:cxnSp>
        <p:nvCxnSpPr>
          <p:cNvPr id="843" name="Google Shape;843;g1f5d5788007_0_685"/>
          <p:cNvCxnSpPr>
            <a:stCxn id="841" idx="4"/>
            <a:endCxn id="840" idx="0"/>
          </p:cNvCxnSpPr>
          <p:nvPr/>
        </p:nvCxnSpPr>
        <p:spPr>
          <a:xfrm flipH="1">
            <a:off x="8571063" y="4337724"/>
            <a:ext cx="702900" cy="1148700"/>
          </a:xfrm>
          <a:prstGeom prst="straightConnector1">
            <a:avLst/>
          </a:prstGeom>
          <a:noFill/>
          <a:ln w="31750" cap="flat" cmpd="sng">
            <a:solidFill>
              <a:schemeClr val="accent4"/>
            </a:solidFill>
            <a:prstDash val="solid"/>
            <a:miter lim="800000"/>
            <a:headEnd type="none" w="sm" len="sm"/>
            <a:tailEnd type="none" w="sm" len="sm"/>
          </a:ln>
        </p:spPr>
      </p:cxnSp>
      <p:sp>
        <p:nvSpPr>
          <p:cNvPr id="844" name="Google Shape;844;g1f5d5788007_0_685"/>
          <p:cNvSpPr txBox="1"/>
          <p:nvPr/>
        </p:nvSpPr>
        <p:spPr>
          <a:xfrm>
            <a:off x="8506167" y="458143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45" name="Google Shape;845;g1f5d5788007_0_685"/>
          <p:cNvSpPr txBox="1"/>
          <p:nvPr/>
        </p:nvSpPr>
        <p:spPr>
          <a:xfrm>
            <a:off x="9677391" y="455960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46" name="Google Shape;846;g1f5d5788007_0_685"/>
          <p:cNvSpPr/>
          <p:nvPr/>
        </p:nvSpPr>
        <p:spPr>
          <a:xfrm>
            <a:off x="4503843" y="37890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847" name="Google Shape;847;g1f5d5788007_0_685"/>
          <p:cNvCxnSpPr>
            <a:stCxn id="846" idx="4"/>
            <a:endCxn id="837" idx="0"/>
          </p:cNvCxnSpPr>
          <p:nvPr/>
        </p:nvCxnSpPr>
        <p:spPr>
          <a:xfrm flipH="1">
            <a:off x="4286943" y="4398665"/>
            <a:ext cx="633000" cy="1087800"/>
          </a:xfrm>
          <a:prstGeom prst="straightConnector1">
            <a:avLst/>
          </a:prstGeom>
          <a:noFill/>
          <a:ln w="31750" cap="flat" cmpd="sng">
            <a:solidFill>
              <a:schemeClr val="accent4"/>
            </a:solidFill>
            <a:prstDash val="solid"/>
            <a:miter lim="800000"/>
            <a:headEnd type="none" w="sm" len="sm"/>
            <a:tailEnd type="none" w="sm" len="sm"/>
          </a:ln>
        </p:spPr>
      </p:cxnSp>
      <p:cxnSp>
        <p:nvCxnSpPr>
          <p:cNvPr id="848" name="Google Shape;848;g1f5d5788007_0_685"/>
          <p:cNvCxnSpPr>
            <a:stCxn id="846" idx="4"/>
            <a:endCxn id="839" idx="0"/>
          </p:cNvCxnSpPr>
          <p:nvPr/>
        </p:nvCxnSpPr>
        <p:spPr>
          <a:xfrm>
            <a:off x="4919943" y="4398665"/>
            <a:ext cx="750300" cy="1087800"/>
          </a:xfrm>
          <a:prstGeom prst="straightConnector1">
            <a:avLst/>
          </a:prstGeom>
          <a:noFill/>
          <a:ln w="31750" cap="flat" cmpd="sng">
            <a:solidFill>
              <a:schemeClr val="accent4"/>
            </a:solidFill>
            <a:prstDash val="solid"/>
            <a:miter lim="800000"/>
            <a:headEnd type="none" w="sm" len="sm"/>
            <a:tailEnd type="none" w="sm" len="sm"/>
          </a:ln>
        </p:spPr>
      </p:cxnSp>
      <p:sp>
        <p:nvSpPr>
          <p:cNvPr id="849" name="Google Shape;849;g1f5d5788007_0_685"/>
          <p:cNvSpPr txBox="1"/>
          <p:nvPr/>
        </p:nvSpPr>
        <p:spPr>
          <a:xfrm>
            <a:off x="4158632" y="472626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50" name="Google Shape;850;g1f5d5788007_0_685"/>
          <p:cNvSpPr txBox="1"/>
          <p:nvPr/>
        </p:nvSpPr>
        <p:spPr>
          <a:xfrm>
            <a:off x="5352825" y="471200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51" name="Google Shape;851;g1f5d5788007_0_685"/>
          <p:cNvSpPr/>
          <p:nvPr/>
        </p:nvSpPr>
        <p:spPr>
          <a:xfrm>
            <a:off x="7974236" y="2423933"/>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a:t>
            </a:r>
            <a:endParaRPr sz="1800" b="0" i="0" u="none" strike="noStrike" cap="none">
              <a:solidFill>
                <a:schemeClr val="dk1"/>
              </a:solidFill>
              <a:latin typeface="Calibri"/>
              <a:ea typeface="Calibri"/>
              <a:cs typeface="Calibri"/>
              <a:sym typeface="Calibri"/>
            </a:endParaRPr>
          </a:p>
        </p:txBody>
      </p:sp>
      <p:cxnSp>
        <p:nvCxnSpPr>
          <p:cNvPr id="852" name="Google Shape;852;g1f5d5788007_0_685"/>
          <p:cNvCxnSpPr>
            <a:stCxn id="851" idx="4"/>
            <a:endCxn id="841" idx="0"/>
          </p:cNvCxnSpPr>
          <p:nvPr/>
        </p:nvCxnSpPr>
        <p:spPr>
          <a:xfrm>
            <a:off x="8390336" y="3033533"/>
            <a:ext cx="883500" cy="694500"/>
          </a:xfrm>
          <a:prstGeom prst="straightConnector1">
            <a:avLst/>
          </a:prstGeom>
          <a:noFill/>
          <a:ln w="31750" cap="flat" cmpd="sng">
            <a:solidFill>
              <a:schemeClr val="accent4"/>
            </a:solidFill>
            <a:prstDash val="solid"/>
            <a:miter lim="800000"/>
            <a:headEnd type="none" w="sm" len="sm"/>
            <a:tailEnd type="none" w="sm" len="sm"/>
          </a:ln>
        </p:spPr>
      </p:cxnSp>
      <p:sp>
        <p:nvSpPr>
          <p:cNvPr id="853" name="Google Shape;853;g1f5d5788007_0_685"/>
          <p:cNvSpPr txBox="1"/>
          <p:nvPr/>
        </p:nvSpPr>
        <p:spPr>
          <a:xfrm>
            <a:off x="8806572" y="305536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854" name="Google Shape;854;g1f5d5788007_0_685"/>
          <p:cNvCxnSpPr>
            <a:stCxn id="851" idx="4"/>
            <a:endCxn id="835" idx="0"/>
          </p:cNvCxnSpPr>
          <p:nvPr/>
        </p:nvCxnSpPr>
        <p:spPr>
          <a:xfrm flipH="1">
            <a:off x="7180436" y="3033533"/>
            <a:ext cx="1209900" cy="2454300"/>
          </a:xfrm>
          <a:prstGeom prst="straightConnector1">
            <a:avLst/>
          </a:prstGeom>
          <a:noFill/>
          <a:ln w="31750" cap="flat" cmpd="sng">
            <a:solidFill>
              <a:schemeClr val="accent4"/>
            </a:solidFill>
            <a:prstDash val="solid"/>
            <a:miter lim="800000"/>
            <a:headEnd type="none" w="sm" len="sm"/>
            <a:tailEnd type="none" w="sm" len="sm"/>
          </a:ln>
        </p:spPr>
      </p:cxnSp>
      <p:sp>
        <p:nvSpPr>
          <p:cNvPr id="855" name="Google Shape;855;g1f5d5788007_0_685"/>
          <p:cNvSpPr txBox="1"/>
          <p:nvPr/>
        </p:nvSpPr>
        <p:spPr>
          <a:xfrm>
            <a:off x="7369739" y="415949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56" name="Google Shape;856;g1f5d5788007_0_6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g1f5d5788007_0_711"/>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862" name="Google Shape;862;g1f5d5788007_0_711"/>
          <p:cNvSpPr/>
          <p:nvPr/>
        </p:nvSpPr>
        <p:spPr>
          <a:xfrm>
            <a:off x="6799543" y="5487865"/>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863" name="Google Shape;863;g1f5d5788007_0_711"/>
          <p:cNvSpPr/>
          <p:nvPr/>
        </p:nvSpPr>
        <p:spPr>
          <a:xfrm>
            <a:off x="2666994"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864" name="Google Shape;864;g1f5d5788007_0_711"/>
          <p:cNvSpPr/>
          <p:nvPr/>
        </p:nvSpPr>
        <p:spPr>
          <a:xfrm>
            <a:off x="3952851"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865" name="Google Shape;865;g1f5d5788007_0_711"/>
          <p:cNvSpPr/>
          <p:nvPr/>
        </p:nvSpPr>
        <p:spPr>
          <a:xfrm>
            <a:off x="9777037"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866" name="Google Shape;866;g1f5d5788007_0_711"/>
          <p:cNvSpPr/>
          <p:nvPr/>
        </p:nvSpPr>
        <p:spPr>
          <a:xfrm>
            <a:off x="5336179"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867" name="Google Shape;867;g1f5d5788007_0_711"/>
          <p:cNvSpPr/>
          <p:nvPr/>
        </p:nvSpPr>
        <p:spPr>
          <a:xfrm>
            <a:off x="8236913"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868" name="Google Shape;868;g1f5d5788007_0_711"/>
          <p:cNvSpPr/>
          <p:nvPr/>
        </p:nvSpPr>
        <p:spPr>
          <a:xfrm>
            <a:off x="8857863" y="37281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869" name="Google Shape;869;g1f5d5788007_0_711"/>
          <p:cNvCxnSpPr>
            <a:stCxn id="868" idx="4"/>
            <a:endCxn id="865" idx="0"/>
          </p:cNvCxnSpPr>
          <p:nvPr/>
        </p:nvCxnSpPr>
        <p:spPr>
          <a:xfrm>
            <a:off x="9273963" y="4337724"/>
            <a:ext cx="837000" cy="1148700"/>
          </a:xfrm>
          <a:prstGeom prst="straightConnector1">
            <a:avLst/>
          </a:prstGeom>
          <a:noFill/>
          <a:ln w="31750" cap="flat" cmpd="sng">
            <a:solidFill>
              <a:schemeClr val="accent4"/>
            </a:solidFill>
            <a:prstDash val="solid"/>
            <a:miter lim="800000"/>
            <a:headEnd type="none" w="sm" len="sm"/>
            <a:tailEnd type="none" w="sm" len="sm"/>
          </a:ln>
        </p:spPr>
      </p:cxnSp>
      <p:cxnSp>
        <p:nvCxnSpPr>
          <p:cNvPr id="870" name="Google Shape;870;g1f5d5788007_0_711"/>
          <p:cNvCxnSpPr>
            <a:stCxn id="868" idx="4"/>
            <a:endCxn id="867" idx="0"/>
          </p:cNvCxnSpPr>
          <p:nvPr/>
        </p:nvCxnSpPr>
        <p:spPr>
          <a:xfrm flipH="1">
            <a:off x="8571063" y="4337724"/>
            <a:ext cx="702900" cy="1148700"/>
          </a:xfrm>
          <a:prstGeom prst="straightConnector1">
            <a:avLst/>
          </a:prstGeom>
          <a:noFill/>
          <a:ln w="31750" cap="flat" cmpd="sng">
            <a:solidFill>
              <a:schemeClr val="accent4"/>
            </a:solidFill>
            <a:prstDash val="solid"/>
            <a:miter lim="800000"/>
            <a:headEnd type="none" w="sm" len="sm"/>
            <a:tailEnd type="none" w="sm" len="sm"/>
          </a:ln>
        </p:spPr>
      </p:cxnSp>
      <p:sp>
        <p:nvSpPr>
          <p:cNvPr id="871" name="Google Shape;871;g1f5d5788007_0_711"/>
          <p:cNvSpPr txBox="1"/>
          <p:nvPr/>
        </p:nvSpPr>
        <p:spPr>
          <a:xfrm>
            <a:off x="8506167" y="458143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72" name="Google Shape;872;g1f5d5788007_0_711"/>
          <p:cNvSpPr txBox="1"/>
          <p:nvPr/>
        </p:nvSpPr>
        <p:spPr>
          <a:xfrm>
            <a:off x="9677391" y="455960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73" name="Google Shape;873;g1f5d5788007_0_711"/>
          <p:cNvSpPr/>
          <p:nvPr/>
        </p:nvSpPr>
        <p:spPr>
          <a:xfrm>
            <a:off x="4503843" y="37890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874" name="Google Shape;874;g1f5d5788007_0_711"/>
          <p:cNvCxnSpPr>
            <a:stCxn id="873" idx="4"/>
            <a:endCxn id="864" idx="0"/>
          </p:cNvCxnSpPr>
          <p:nvPr/>
        </p:nvCxnSpPr>
        <p:spPr>
          <a:xfrm flipH="1">
            <a:off x="4286943" y="4398665"/>
            <a:ext cx="633000" cy="1087800"/>
          </a:xfrm>
          <a:prstGeom prst="straightConnector1">
            <a:avLst/>
          </a:prstGeom>
          <a:noFill/>
          <a:ln w="31750" cap="flat" cmpd="sng">
            <a:solidFill>
              <a:schemeClr val="accent4"/>
            </a:solidFill>
            <a:prstDash val="solid"/>
            <a:miter lim="800000"/>
            <a:headEnd type="none" w="sm" len="sm"/>
            <a:tailEnd type="none" w="sm" len="sm"/>
          </a:ln>
        </p:spPr>
      </p:cxnSp>
      <p:cxnSp>
        <p:nvCxnSpPr>
          <p:cNvPr id="875" name="Google Shape;875;g1f5d5788007_0_711"/>
          <p:cNvCxnSpPr>
            <a:stCxn id="873" idx="4"/>
            <a:endCxn id="866" idx="0"/>
          </p:cNvCxnSpPr>
          <p:nvPr/>
        </p:nvCxnSpPr>
        <p:spPr>
          <a:xfrm>
            <a:off x="4919943" y="4398665"/>
            <a:ext cx="750300" cy="1087800"/>
          </a:xfrm>
          <a:prstGeom prst="straightConnector1">
            <a:avLst/>
          </a:prstGeom>
          <a:noFill/>
          <a:ln w="31750" cap="flat" cmpd="sng">
            <a:solidFill>
              <a:schemeClr val="accent4"/>
            </a:solidFill>
            <a:prstDash val="solid"/>
            <a:miter lim="800000"/>
            <a:headEnd type="none" w="sm" len="sm"/>
            <a:tailEnd type="none" w="sm" len="sm"/>
          </a:ln>
        </p:spPr>
      </p:cxnSp>
      <p:sp>
        <p:nvSpPr>
          <p:cNvPr id="876" name="Google Shape;876;g1f5d5788007_0_711"/>
          <p:cNvSpPr txBox="1"/>
          <p:nvPr/>
        </p:nvSpPr>
        <p:spPr>
          <a:xfrm>
            <a:off x="4158632" y="472626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77" name="Google Shape;877;g1f5d5788007_0_711"/>
          <p:cNvSpPr txBox="1"/>
          <p:nvPr/>
        </p:nvSpPr>
        <p:spPr>
          <a:xfrm>
            <a:off x="5352825" y="471200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878" name="Google Shape;878;g1f5d5788007_0_711"/>
          <p:cNvSpPr/>
          <p:nvPr/>
        </p:nvSpPr>
        <p:spPr>
          <a:xfrm>
            <a:off x="7974236" y="2423933"/>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a:t>
            </a:r>
            <a:endParaRPr sz="1800" b="0" i="0" u="none" strike="noStrike" cap="none">
              <a:solidFill>
                <a:schemeClr val="dk1"/>
              </a:solidFill>
              <a:latin typeface="Calibri"/>
              <a:ea typeface="Calibri"/>
              <a:cs typeface="Calibri"/>
              <a:sym typeface="Calibri"/>
            </a:endParaRPr>
          </a:p>
        </p:txBody>
      </p:sp>
      <p:cxnSp>
        <p:nvCxnSpPr>
          <p:cNvPr id="879" name="Google Shape;879;g1f5d5788007_0_711"/>
          <p:cNvCxnSpPr>
            <a:stCxn id="878" idx="4"/>
            <a:endCxn id="868" idx="0"/>
          </p:cNvCxnSpPr>
          <p:nvPr/>
        </p:nvCxnSpPr>
        <p:spPr>
          <a:xfrm>
            <a:off x="8390336" y="3033533"/>
            <a:ext cx="883500" cy="694500"/>
          </a:xfrm>
          <a:prstGeom prst="straightConnector1">
            <a:avLst/>
          </a:prstGeom>
          <a:noFill/>
          <a:ln w="31750" cap="flat" cmpd="sng">
            <a:solidFill>
              <a:schemeClr val="accent4"/>
            </a:solidFill>
            <a:prstDash val="solid"/>
            <a:miter lim="800000"/>
            <a:headEnd type="none" w="sm" len="sm"/>
            <a:tailEnd type="none" w="sm" len="sm"/>
          </a:ln>
        </p:spPr>
      </p:cxnSp>
      <p:sp>
        <p:nvSpPr>
          <p:cNvPr id="880" name="Google Shape;880;g1f5d5788007_0_711"/>
          <p:cNvSpPr txBox="1"/>
          <p:nvPr/>
        </p:nvSpPr>
        <p:spPr>
          <a:xfrm>
            <a:off x="8806572" y="305536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881" name="Google Shape;881;g1f5d5788007_0_711"/>
          <p:cNvCxnSpPr>
            <a:stCxn id="878" idx="4"/>
            <a:endCxn id="862" idx="0"/>
          </p:cNvCxnSpPr>
          <p:nvPr/>
        </p:nvCxnSpPr>
        <p:spPr>
          <a:xfrm flipH="1">
            <a:off x="7180436" y="3033533"/>
            <a:ext cx="1209900" cy="2454300"/>
          </a:xfrm>
          <a:prstGeom prst="straightConnector1">
            <a:avLst/>
          </a:prstGeom>
          <a:noFill/>
          <a:ln w="31750" cap="flat" cmpd="sng">
            <a:solidFill>
              <a:schemeClr val="accent4"/>
            </a:solidFill>
            <a:prstDash val="solid"/>
            <a:miter lim="800000"/>
            <a:headEnd type="none" w="sm" len="sm"/>
            <a:tailEnd type="none" w="sm" len="sm"/>
          </a:ln>
        </p:spPr>
      </p:cxnSp>
      <p:sp>
        <p:nvSpPr>
          <p:cNvPr id="882" name="Google Shape;882;g1f5d5788007_0_711"/>
          <p:cNvSpPr txBox="1"/>
          <p:nvPr/>
        </p:nvSpPr>
        <p:spPr>
          <a:xfrm>
            <a:off x="7369739" y="415949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83" name="Google Shape;883;g1f5d5788007_0_711"/>
          <p:cNvSpPr/>
          <p:nvPr/>
        </p:nvSpPr>
        <p:spPr>
          <a:xfrm>
            <a:off x="6172201" y="1595507"/>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cxnSp>
        <p:nvCxnSpPr>
          <p:cNvPr id="884" name="Google Shape;884;g1f5d5788007_0_711"/>
          <p:cNvCxnSpPr>
            <a:stCxn id="883" idx="5"/>
            <a:endCxn id="878" idx="1"/>
          </p:cNvCxnSpPr>
          <p:nvPr/>
        </p:nvCxnSpPr>
        <p:spPr>
          <a:xfrm>
            <a:off x="6882528" y="2115833"/>
            <a:ext cx="1213500" cy="397500"/>
          </a:xfrm>
          <a:prstGeom prst="straightConnector1">
            <a:avLst/>
          </a:prstGeom>
          <a:noFill/>
          <a:ln w="31750" cap="flat" cmpd="sng">
            <a:solidFill>
              <a:schemeClr val="accent4"/>
            </a:solidFill>
            <a:prstDash val="solid"/>
            <a:miter lim="800000"/>
            <a:headEnd type="none" w="sm" len="sm"/>
            <a:tailEnd type="none" w="sm" len="sm"/>
          </a:ln>
        </p:spPr>
      </p:cxnSp>
      <p:sp>
        <p:nvSpPr>
          <p:cNvPr id="885" name="Google Shape;885;g1f5d5788007_0_711"/>
          <p:cNvSpPr txBox="1"/>
          <p:nvPr/>
        </p:nvSpPr>
        <p:spPr>
          <a:xfrm>
            <a:off x="7272433" y="1870383"/>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886" name="Google Shape;886;g1f5d5788007_0_711"/>
          <p:cNvCxnSpPr>
            <a:stCxn id="883" idx="3"/>
            <a:endCxn id="873" idx="0"/>
          </p:cNvCxnSpPr>
          <p:nvPr/>
        </p:nvCxnSpPr>
        <p:spPr>
          <a:xfrm flipH="1">
            <a:off x="4920074" y="2115833"/>
            <a:ext cx="1374000" cy="1673100"/>
          </a:xfrm>
          <a:prstGeom prst="straightConnector1">
            <a:avLst/>
          </a:prstGeom>
          <a:noFill/>
          <a:ln w="31750" cap="flat" cmpd="sng">
            <a:solidFill>
              <a:schemeClr val="accent4"/>
            </a:solidFill>
            <a:prstDash val="solid"/>
            <a:miter lim="800000"/>
            <a:headEnd type="none" w="sm" len="sm"/>
            <a:tailEnd type="none" w="sm" len="sm"/>
          </a:ln>
        </p:spPr>
      </p:cxnSp>
      <p:sp>
        <p:nvSpPr>
          <p:cNvPr id="887" name="Google Shape;887;g1f5d5788007_0_711"/>
          <p:cNvSpPr txBox="1"/>
          <p:nvPr/>
        </p:nvSpPr>
        <p:spPr>
          <a:xfrm>
            <a:off x="5626609" y="283760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888" name="Google Shape;888;g1f5d5788007_0_7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f5d5788007_0_742"/>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894" name="Google Shape;894;g1f5d5788007_0_742"/>
          <p:cNvSpPr/>
          <p:nvPr/>
        </p:nvSpPr>
        <p:spPr>
          <a:xfrm>
            <a:off x="6799543" y="5487865"/>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895" name="Google Shape;895;g1f5d5788007_0_742"/>
          <p:cNvSpPr/>
          <p:nvPr/>
        </p:nvSpPr>
        <p:spPr>
          <a:xfrm>
            <a:off x="2666994"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896" name="Google Shape;896;g1f5d5788007_0_742"/>
          <p:cNvSpPr/>
          <p:nvPr/>
        </p:nvSpPr>
        <p:spPr>
          <a:xfrm>
            <a:off x="3952851"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897" name="Google Shape;897;g1f5d5788007_0_742"/>
          <p:cNvSpPr/>
          <p:nvPr/>
        </p:nvSpPr>
        <p:spPr>
          <a:xfrm>
            <a:off x="9777037"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898" name="Google Shape;898;g1f5d5788007_0_742"/>
          <p:cNvSpPr/>
          <p:nvPr/>
        </p:nvSpPr>
        <p:spPr>
          <a:xfrm>
            <a:off x="5336179"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899" name="Google Shape;899;g1f5d5788007_0_742"/>
          <p:cNvSpPr/>
          <p:nvPr/>
        </p:nvSpPr>
        <p:spPr>
          <a:xfrm>
            <a:off x="8236913" y="5486401"/>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900" name="Google Shape;900;g1f5d5788007_0_742"/>
          <p:cNvSpPr/>
          <p:nvPr/>
        </p:nvSpPr>
        <p:spPr>
          <a:xfrm>
            <a:off x="8857863" y="37281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901" name="Google Shape;901;g1f5d5788007_0_742"/>
          <p:cNvCxnSpPr>
            <a:stCxn id="900" idx="4"/>
            <a:endCxn id="897" idx="0"/>
          </p:cNvCxnSpPr>
          <p:nvPr/>
        </p:nvCxnSpPr>
        <p:spPr>
          <a:xfrm>
            <a:off x="9273963" y="4337724"/>
            <a:ext cx="837000" cy="1148700"/>
          </a:xfrm>
          <a:prstGeom prst="straightConnector1">
            <a:avLst/>
          </a:prstGeom>
          <a:noFill/>
          <a:ln w="31750" cap="flat" cmpd="sng">
            <a:solidFill>
              <a:schemeClr val="accent4"/>
            </a:solidFill>
            <a:prstDash val="solid"/>
            <a:miter lim="800000"/>
            <a:headEnd type="none" w="sm" len="sm"/>
            <a:tailEnd type="none" w="sm" len="sm"/>
          </a:ln>
        </p:spPr>
      </p:cxnSp>
      <p:cxnSp>
        <p:nvCxnSpPr>
          <p:cNvPr id="902" name="Google Shape;902;g1f5d5788007_0_742"/>
          <p:cNvCxnSpPr>
            <a:stCxn id="900" idx="4"/>
            <a:endCxn id="899" idx="0"/>
          </p:cNvCxnSpPr>
          <p:nvPr/>
        </p:nvCxnSpPr>
        <p:spPr>
          <a:xfrm flipH="1">
            <a:off x="8571063" y="4337724"/>
            <a:ext cx="702900" cy="1148700"/>
          </a:xfrm>
          <a:prstGeom prst="straightConnector1">
            <a:avLst/>
          </a:prstGeom>
          <a:noFill/>
          <a:ln w="31750" cap="flat" cmpd="sng">
            <a:solidFill>
              <a:schemeClr val="accent4"/>
            </a:solidFill>
            <a:prstDash val="solid"/>
            <a:miter lim="800000"/>
            <a:headEnd type="none" w="sm" len="sm"/>
            <a:tailEnd type="none" w="sm" len="sm"/>
          </a:ln>
        </p:spPr>
      </p:cxnSp>
      <p:sp>
        <p:nvSpPr>
          <p:cNvPr id="903" name="Google Shape;903;g1f5d5788007_0_742"/>
          <p:cNvSpPr txBox="1"/>
          <p:nvPr/>
        </p:nvSpPr>
        <p:spPr>
          <a:xfrm>
            <a:off x="8506167" y="458143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04" name="Google Shape;904;g1f5d5788007_0_742"/>
          <p:cNvSpPr txBox="1"/>
          <p:nvPr/>
        </p:nvSpPr>
        <p:spPr>
          <a:xfrm>
            <a:off x="9677391" y="455960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05" name="Google Shape;905;g1f5d5788007_0_742"/>
          <p:cNvSpPr/>
          <p:nvPr/>
        </p:nvSpPr>
        <p:spPr>
          <a:xfrm>
            <a:off x="4503843" y="37890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906" name="Google Shape;906;g1f5d5788007_0_742"/>
          <p:cNvCxnSpPr>
            <a:stCxn id="905" idx="4"/>
            <a:endCxn id="896" idx="0"/>
          </p:cNvCxnSpPr>
          <p:nvPr/>
        </p:nvCxnSpPr>
        <p:spPr>
          <a:xfrm flipH="1">
            <a:off x="4286943" y="4398665"/>
            <a:ext cx="633000" cy="1087800"/>
          </a:xfrm>
          <a:prstGeom prst="straightConnector1">
            <a:avLst/>
          </a:prstGeom>
          <a:noFill/>
          <a:ln w="31750" cap="flat" cmpd="sng">
            <a:solidFill>
              <a:schemeClr val="accent4"/>
            </a:solidFill>
            <a:prstDash val="solid"/>
            <a:miter lim="800000"/>
            <a:headEnd type="none" w="sm" len="sm"/>
            <a:tailEnd type="none" w="sm" len="sm"/>
          </a:ln>
        </p:spPr>
      </p:cxnSp>
      <p:cxnSp>
        <p:nvCxnSpPr>
          <p:cNvPr id="907" name="Google Shape;907;g1f5d5788007_0_742"/>
          <p:cNvCxnSpPr>
            <a:stCxn id="905" idx="4"/>
            <a:endCxn id="898" idx="0"/>
          </p:cNvCxnSpPr>
          <p:nvPr/>
        </p:nvCxnSpPr>
        <p:spPr>
          <a:xfrm>
            <a:off x="4919943" y="4398665"/>
            <a:ext cx="750300" cy="1087800"/>
          </a:xfrm>
          <a:prstGeom prst="straightConnector1">
            <a:avLst/>
          </a:prstGeom>
          <a:noFill/>
          <a:ln w="31750" cap="flat" cmpd="sng">
            <a:solidFill>
              <a:schemeClr val="accent4"/>
            </a:solidFill>
            <a:prstDash val="solid"/>
            <a:miter lim="800000"/>
            <a:headEnd type="none" w="sm" len="sm"/>
            <a:tailEnd type="none" w="sm" len="sm"/>
          </a:ln>
        </p:spPr>
      </p:cxnSp>
      <p:sp>
        <p:nvSpPr>
          <p:cNvPr id="908" name="Google Shape;908;g1f5d5788007_0_742"/>
          <p:cNvSpPr txBox="1"/>
          <p:nvPr/>
        </p:nvSpPr>
        <p:spPr>
          <a:xfrm>
            <a:off x="4158632" y="472626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09" name="Google Shape;909;g1f5d5788007_0_742"/>
          <p:cNvSpPr txBox="1"/>
          <p:nvPr/>
        </p:nvSpPr>
        <p:spPr>
          <a:xfrm>
            <a:off x="5352825" y="4712006"/>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10" name="Google Shape;910;g1f5d5788007_0_742"/>
          <p:cNvSpPr/>
          <p:nvPr/>
        </p:nvSpPr>
        <p:spPr>
          <a:xfrm>
            <a:off x="7974236" y="2423933"/>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a:t>
            </a:r>
            <a:endParaRPr sz="1800" b="0" i="0" u="none" strike="noStrike" cap="none">
              <a:solidFill>
                <a:schemeClr val="dk1"/>
              </a:solidFill>
              <a:latin typeface="Calibri"/>
              <a:ea typeface="Calibri"/>
              <a:cs typeface="Calibri"/>
              <a:sym typeface="Calibri"/>
            </a:endParaRPr>
          </a:p>
        </p:txBody>
      </p:sp>
      <p:cxnSp>
        <p:nvCxnSpPr>
          <p:cNvPr id="911" name="Google Shape;911;g1f5d5788007_0_742"/>
          <p:cNvCxnSpPr>
            <a:stCxn id="910" idx="4"/>
            <a:endCxn id="900" idx="0"/>
          </p:cNvCxnSpPr>
          <p:nvPr/>
        </p:nvCxnSpPr>
        <p:spPr>
          <a:xfrm>
            <a:off x="8390336" y="3033533"/>
            <a:ext cx="883500" cy="694500"/>
          </a:xfrm>
          <a:prstGeom prst="straightConnector1">
            <a:avLst/>
          </a:prstGeom>
          <a:noFill/>
          <a:ln w="31750" cap="flat" cmpd="sng">
            <a:solidFill>
              <a:schemeClr val="accent4"/>
            </a:solidFill>
            <a:prstDash val="solid"/>
            <a:miter lim="800000"/>
            <a:headEnd type="none" w="sm" len="sm"/>
            <a:tailEnd type="none" w="sm" len="sm"/>
          </a:ln>
        </p:spPr>
      </p:cxnSp>
      <p:sp>
        <p:nvSpPr>
          <p:cNvPr id="912" name="Google Shape;912;g1f5d5788007_0_742"/>
          <p:cNvSpPr txBox="1"/>
          <p:nvPr/>
        </p:nvSpPr>
        <p:spPr>
          <a:xfrm>
            <a:off x="8806572" y="305536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13" name="Google Shape;913;g1f5d5788007_0_742"/>
          <p:cNvCxnSpPr>
            <a:stCxn id="910" idx="4"/>
            <a:endCxn id="894" idx="0"/>
          </p:cNvCxnSpPr>
          <p:nvPr/>
        </p:nvCxnSpPr>
        <p:spPr>
          <a:xfrm flipH="1">
            <a:off x="7180436" y="3033533"/>
            <a:ext cx="1209900" cy="2454300"/>
          </a:xfrm>
          <a:prstGeom prst="straightConnector1">
            <a:avLst/>
          </a:prstGeom>
          <a:noFill/>
          <a:ln w="31750" cap="flat" cmpd="sng">
            <a:solidFill>
              <a:schemeClr val="accent4"/>
            </a:solidFill>
            <a:prstDash val="solid"/>
            <a:miter lim="800000"/>
            <a:headEnd type="none" w="sm" len="sm"/>
            <a:tailEnd type="none" w="sm" len="sm"/>
          </a:ln>
        </p:spPr>
      </p:cxnSp>
      <p:sp>
        <p:nvSpPr>
          <p:cNvPr id="914" name="Google Shape;914;g1f5d5788007_0_742"/>
          <p:cNvSpPr txBox="1"/>
          <p:nvPr/>
        </p:nvSpPr>
        <p:spPr>
          <a:xfrm>
            <a:off x="7369739" y="415949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15" name="Google Shape;915;g1f5d5788007_0_742"/>
          <p:cNvSpPr/>
          <p:nvPr/>
        </p:nvSpPr>
        <p:spPr>
          <a:xfrm>
            <a:off x="6172201" y="1595507"/>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cxnSp>
        <p:nvCxnSpPr>
          <p:cNvPr id="916" name="Google Shape;916;g1f5d5788007_0_742"/>
          <p:cNvCxnSpPr>
            <a:stCxn id="915" idx="5"/>
            <a:endCxn id="910" idx="1"/>
          </p:cNvCxnSpPr>
          <p:nvPr/>
        </p:nvCxnSpPr>
        <p:spPr>
          <a:xfrm>
            <a:off x="6882528" y="2115833"/>
            <a:ext cx="1213500" cy="397500"/>
          </a:xfrm>
          <a:prstGeom prst="straightConnector1">
            <a:avLst/>
          </a:prstGeom>
          <a:noFill/>
          <a:ln w="31750" cap="flat" cmpd="sng">
            <a:solidFill>
              <a:schemeClr val="accent4"/>
            </a:solidFill>
            <a:prstDash val="solid"/>
            <a:miter lim="800000"/>
            <a:headEnd type="none" w="sm" len="sm"/>
            <a:tailEnd type="none" w="sm" len="sm"/>
          </a:ln>
        </p:spPr>
      </p:cxnSp>
      <p:sp>
        <p:nvSpPr>
          <p:cNvPr id="917" name="Google Shape;917;g1f5d5788007_0_742"/>
          <p:cNvSpPr txBox="1"/>
          <p:nvPr/>
        </p:nvSpPr>
        <p:spPr>
          <a:xfrm>
            <a:off x="7272433" y="1870383"/>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18" name="Google Shape;918;g1f5d5788007_0_742"/>
          <p:cNvCxnSpPr>
            <a:stCxn id="915" idx="3"/>
            <a:endCxn id="905" idx="0"/>
          </p:cNvCxnSpPr>
          <p:nvPr/>
        </p:nvCxnSpPr>
        <p:spPr>
          <a:xfrm flipH="1">
            <a:off x="4920074" y="2115833"/>
            <a:ext cx="1374000" cy="1673100"/>
          </a:xfrm>
          <a:prstGeom prst="straightConnector1">
            <a:avLst/>
          </a:prstGeom>
          <a:noFill/>
          <a:ln w="31750" cap="flat" cmpd="sng">
            <a:solidFill>
              <a:schemeClr val="accent4"/>
            </a:solidFill>
            <a:prstDash val="solid"/>
            <a:miter lim="800000"/>
            <a:headEnd type="none" w="sm" len="sm"/>
            <a:tailEnd type="none" w="sm" len="sm"/>
          </a:ln>
        </p:spPr>
      </p:cxnSp>
      <p:sp>
        <p:nvSpPr>
          <p:cNvPr id="919" name="Google Shape;919;g1f5d5788007_0_742"/>
          <p:cNvSpPr txBox="1"/>
          <p:nvPr/>
        </p:nvSpPr>
        <p:spPr>
          <a:xfrm>
            <a:off x="5626609" y="283760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20" name="Google Shape;920;g1f5d5788007_0_742"/>
          <p:cNvSpPr/>
          <p:nvPr/>
        </p:nvSpPr>
        <p:spPr>
          <a:xfrm>
            <a:off x="4059931" y="31823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cxnSp>
        <p:nvCxnSpPr>
          <p:cNvPr id="921" name="Google Shape;921;g1f5d5788007_0_742"/>
          <p:cNvCxnSpPr>
            <a:stCxn id="920" idx="5"/>
            <a:endCxn id="915" idx="1"/>
          </p:cNvCxnSpPr>
          <p:nvPr/>
        </p:nvCxnSpPr>
        <p:spPr>
          <a:xfrm>
            <a:off x="4770258" y="838561"/>
            <a:ext cx="1523700" cy="846300"/>
          </a:xfrm>
          <a:prstGeom prst="straightConnector1">
            <a:avLst/>
          </a:prstGeom>
          <a:noFill/>
          <a:ln w="31750" cap="flat" cmpd="sng">
            <a:solidFill>
              <a:schemeClr val="accent4"/>
            </a:solidFill>
            <a:prstDash val="solid"/>
            <a:miter lim="800000"/>
            <a:headEnd type="none" w="sm" len="sm"/>
            <a:tailEnd type="none" w="sm" len="sm"/>
          </a:ln>
        </p:spPr>
      </p:cxnSp>
      <p:sp>
        <p:nvSpPr>
          <p:cNvPr id="922" name="Google Shape;922;g1f5d5788007_0_742"/>
          <p:cNvSpPr txBox="1"/>
          <p:nvPr/>
        </p:nvSpPr>
        <p:spPr>
          <a:xfrm>
            <a:off x="5025799" y="666998"/>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23" name="Google Shape;923;g1f5d5788007_0_742"/>
          <p:cNvCxnSpPr>
            <a:stCxn id="920" idx="4"/>
            <a:endCxn id="895" idx="0"/>
          </p:cNvCxnSpPr>
          <p:nvPr/>
        </p:nvCxnSpPr>
        <p:spPr>
          <a:xfrm flipH="1">
            <a:off x="3000931" y="927835"/>
            <a:ext cx="1475100" cy="4558500"/>
          </a:xfrm>
          <a:prstGeom prst="straightConnector1">
            <a:avLst/>
          </a:prstGeom>
          <a:noFill/>
          <a:ln w="31750" cap="flat" cmpd="sng">
            <a:solidFill>
              <a:schemeClr val="accent4"/>
            </a:solidFill>
            <a:prstDash val="solid"/>
            <a:miter lim="800000"/>
            <a:headEnd type="none" w="sm" len="sm"/>
            <a:tailEnd type="none" w="sm" len="sm"/>
          </a:ln>
        </p:spPr>
      </p:cxnSp>
      <p:sp>
        <p:nvSpPr>
          <p:cNvPr id="924" name="Google Shape;924;g1f5d5788007_0_742"/>
          <p:cNvSpPr txBox="1"/>
          <p:nvPr/>
        </p:nvSpPr>
        <p:spPr>
          <a:xfrm>
            <a:off x="3405342" y="2885195"/>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2000" b="0" i="0" u="none" strike="noStrike" cap="none">
              <a:solidFill>
                <a:schemeClr val="accent4"/>
              </a:solidFill>
              <a:latin typeface="Calibri"/>
              <a:ea typeface="Calibri"/>
              <a:cs typeface="Calibri"/>
              <a:sym typeface="Calibri"/>
            </a:endParaRPr>
          </a:p>
        </p:txBody>
      </p:sp>
      <p:sp>
        <p:nvSpPr>
          <p:cNvPr id="925" name="Google Shape;925;g1f5d5788007_0_7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g1f5d5788007_0_778"/>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931" name="Google Shape;931;g1f5d5788007_0_778"/>
          <p:cNvSpPr/>
          <p:nvPr/>
        </p:nvSpPr>
        <p:spPr>
          <a:xfrm>
            <a:off x="6400727" y="4602058"/>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932" name="Google Shape;932;g1f5d5788007_0_778"/>
          <p:cNvSpPr/>
          <p:nvPr/>
        </p:nvSpPr>
        <p:spPr>
          <a:xfrm>
            <a:off x="2752143" y="262655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933" name="Google Shape;933;g1f5d5788007_0_778"/>
          <p:cNvSpPr/>
          <p:nvPr/>
        </p:nvSpPr>
        <p:spPr>
          <a:xfrm>
            <a:off x="3638258" y="4711275"/>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934" name="Google Shape;934;g1f5d5788007_0_778"/>
          <p:cNvSpPr/>
          <p:nvPr/>
        </p:nvSpPr>
        <p:spPr>
          <a:xfrm>
            <a:off x="9191246" y="574357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935" name="Google Shape;935;g1f5d5788007_0_778"/>
          <p:cNvSpPr/>
          <p:nvPr/>
        </p:nvSpPr>
        <p:spPr>
          <a:xfrm>
            <a:off x="4976885" y="4631358"/>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936" name="Google Shape;936;g1f5d5788007_0_778"/>
          <p:cNvSpPr/>
          <p:nvPr/>
        </p:nvSpPr>
        <p:spPr>
          <a:xfrm>
            <a:off x="7651122" y="574357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937" name="Google Shape;937;g1f5d5788007_0_778"/>
          <p:cNvSpPr/>
          <p:nvPr/>
        </p:nvSpPr>
        <p:spPr>
          <a:xfrm>
            <a:off x="8259264" y="4544901"/>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938" name="Google Shape;938;g1f5d5788007_0_778"/>
          <p:cNvCxnSpPr>
            <a:stCxn id="937" idx="4"/>
            <a:endCxn id="934" idx="0"/>
          </p:cNvCxnSpPr>
          <p:nvPr/>
        </p:nvCxnSpPr>
        <p:spPr>
          <a:xfrm>
            <a:off x="8675364" y="5154501"/>
            <a:ext cx="849900" cy="589200"/>
          </a:xfrm>
          <a:prstGeom prst="straightConnector1">
            <a:avLst/>
          </a:prstGeom>
          <a:noFill/>
          <a:ln w="31750" cap="flat" cmpd="sng">
            <a:solidFill>
              <a:schemeClr val="accent4"/>
            </a:solidFill>
            <a:prstDash val="solid"/>
            <a:miter lim="800000"/>
            <a:headEnd type="none" w="sm" len="sm"/>
            <a:tailEnd type="none" w="sm" len="sm"/>
          </a:ln>
        </p:spPr>
      </p:cxnSp>
      <p:cxnSp>
        <p:nvCxnSpPr>
          <p:cNvPr id="939" name="Google Shape;939;g1f5d5788007_0_778"/>
          <p:cNvCxnSpPr>
            <a:stCxn id="937" idx="4"/>
            <a:endCxn id="936" idx="0"/>
          </p:cNvCxnSpPr>
          <p:nvPr/>
        </p:nvCxnSpPr>
        <p:spPr>
          <a:xfrm flipH="1">
            <a:off x="7985064" y="5154501"/>
            <a:ext cx="690300" cy="589200"/>
          </a:xfrm>
          <a:prstGeom prst="straightConnector1">
            <a:avLst/>
          </a:prstGeom>
          <a:noFill/>
          <a:ln w="31750" cap="flat" cmpd="sng">
            <a:solidFill>
              <a:schemeClr val="accent4"/>
            </a:solidFill>
            <a:prstDash val="solid"/>
            <a:miter lim="800000"/>
            <a:headEnd type="none" w="sm" len="sm"/>
            <a:tailEnd type="none" w="sm" len="sm"/>
          </a:ln>
        </p:spPr>
      </p:cxnSp>
      <p:sp>
        <p:nvSpPr>
          <p:cNvPr id="940" name="Google Shape;940;g1f5d5788007_0_778"/>
          <p:cNvSpPr txBox="1"/>
          <p:nvPr/>
        </p:nvSpPr>
        <p:spPr>
          <a:xfrm>
            <a:off x="7958859" y="5154499"/>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41" name="Google Shape;941;g1f5d5788007_0_778"/>
          <p:cNvSpPr txBox="1"/>
          <p:nvPr/>
        </p:nvSpPr>
        <p:spPr>
          <a:xfrm>
            <a:off x="9091600" y="513614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42" name="Google Shape;942;g1f5d5788007_0_778"/>
          <p:cNvSpPr/>
          <p:nvPr/>
        </p:nvSpPr>
        <p:spPr>
          <a:xfrm>
            <a:off x="4334220" y="3476427"/>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943" name="Google Shape;943;g1f5d5788007_0_778"/>
          <p:cNvCxnSpPr>
            <a:stCxn id="942" idx="4"/>
            <a:endCxn id="933" idx="0"/>
          </p:cNvCxnSpPr>
          <p:nvPr/>
        </p:nvCxnSpPr>
        <p:spPr>
          <a:xfrm flipH="1">
            <a:off x="3972420" y="4086027"/>
            <a:ext cx="777900" cy="625200"/>
          </a:xfrm>
          <a:prstGeom prst="straightConnector1">
            <a:avLst/>
          </a:prstGeom>
          <a:noFill/>
          <a:ln w="31750" cap="flat" cmpd="sng">
            <a:solidFill>
              <a:schemeClr val="accent4"/>
            </a:solidFill>
            <a:prstDash val="solid"/>
            <a:miter lim="800000"/>
            <a:headEnd type="none" w="sm" len="sm"/>
            <a:tailEnd type="none" w="sm" len="sm"/>
          </a:ln>
        </p:spPr>
      </p:cxnSp>
      <p:cxnSp>
        <p:nvCxnSpPr>
          <p:cNvPr id="944" name="Google Shape;944;g1f5d5788007_0_778"/>
          <p:cNvCxnSpPr>
            <a:stCxn id="942" idx="4"/>
            <a:endCxn id="935" idx="0"/>
          </p:cNvCxnSpPr>
          <p:nvPr/>
        </p:nvCxnSpPr>
        <p:spPr>
          <a:xfrm>
            <a:off x="4750320" y="4086027"/>
            <a:ext cx="560700" cy="545400"/>
          </a:xfrm>
          <a:prstGeom prst="straightConnector1">
            <a:avLst/>
          </a:prstGeom>
          <a:noFill/>
          <a:ln w="31750" cap="flat" cmpd="sng">
            <a:solidFill>
              <a:schemeClr val="accent4"/>
            </a:solidFill>
            <a:prstDash val="solid"/>
            <a:miter lim="800000"/>
            <a:headEnd type="none" w="sm" len="sm"/>
            <a:tailEnd type="none" w="sm" len="sm"/>
          </a:ln>
        </p:spPr>
      </p:cxnSp>
      <p:sp>
        <p:nvSpPr>
          <p:cNvPr id="945" name="Google Shape;945;g1f5d5788007_0_778"/>
          <p:cNvSpPr txBox="1"/>
          <p:nvPr/>
        </p:nvSpPr>
        <p:spPr>
          <a:xfrm>
            <a:off x="4060972" y="4025680"/>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46" name="Google Shape;946;g1f5d5788007_0_778"/>
          <p:cNvSpPr txBox="1"/>
          <p:nvPr/>
        </p:nvSpPr>
        <p:spPr>
          <a:xfrm>
            <a:off x="5052610" y="4067862"/>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47" name="Google Shape;947;g1f5d5788007_0_778"/>
          <p:cNvSpPr/>
          <p:nvPr/>
        </p:nvSpPr>
        <p:spPr>
          <a:xfrm>
            <a:off x="7331948" y="32096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a:t>
            </a:r>
            <a:endParaRPr sz="1800" b="0" i="0" u="none" strike="noStrike" cap="none">
              <a:solidFill>
                <a:schemeClr val="dk1"/>
              </a:solidFill>
              <a:latin typeface="Calibri"/>
              <a:ea typeface="Calibri"/>
              <a:cs typeface="Calibri"/>
              <a:sym typeface="Calibri"/>
            </a:endParaRPr>
          </a:p>
        </p:txBody>
      </p:sp>
      <p:cxnSp>
        <p:nvCxnSpPr>
          <p:cNvPr id="948" name="Google Shape;948;g1f5d5788007_0_778"/>
          <p:cNvCxnSpPr>
            <a:stCxn id="947" idx="4"/>
            <a:endCxn id="937" idx="0"/>
          </p:cNvCxnSpPr>
          <p:nvPr/>
        </p:nvCxnSpPr>
        <p:spPr>
          <a:xfrm>
            <a:off x="7748048" y="3819224"/>
            <a:ext cx="927300" cy="725700"/>
          </a:xfrm>
          <a:prstGeom prst="straightConnector1">
            <a:avLst/>
          </a:prstGeom>
          <a:noFill/>
          <a:ln w="31750" cap="flat" cmpd="sng">
            <a:solidFill>
              <a:schemeClr val="accent4"/>
            </a:solidFill>
            <a:prstDash val="solid"/>
            <a:miter lim="800000"/>
            <a:headEnd type="none" w="sm" len="sm"/>
            <a:tailEnd type="none" w="sm" len="sm"/>
          </a:ln>
        </p:spPr>
      </p:cxnSp>
      <p:sp>
        <p:nvSpPr>
          <p:cNvPr id="949" name="Google Shape;949;g1f5d5788007_0_778"/>
          <p:cNvSpPr txBox="1"/>
          <p:nvPr/>
        </p:nvSpPr>
        <p:spPr>
          <a:xfrm>
            <a:off x="8432969" y="391132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50" name="Google Shape;950;g1f5d5788007_0_778"/>
          <p:cNvCxnSpPr>
            <a:stCxn id="947" idx="4"/>
            <a:endCxn id="931" idx="0"/>
          </p:cNvCxnSpPr>
          <p:nvPr/>
        </p:nvCxnSpPr>
        <p:spPr>
          <a:xfrm flipH="1">
            <a:off x="6781748" y="3819224"/>
            <a:ext cx="966300" cy="782700"/>
          </a:xfrm>
          <a:prstGeom prst="straightConnector1">
            <a:avLst/>
          </a:prstGeom>
          <a:noFill/>
          <a:ln w="31750" cap="flat" cmpd="sng">
            <a:solidFill>
              <a:schemeClr val="accent4"/>
            </a:solidFill>
            <a:prstDash val="solid"/>
            <a:miter lim="800000"/>
            <a:headEnd type="none" w="sm" len="sm"/>
            <a:tailEnd type="none" w="sm" len="sm"/>
          </a:ln>
        </p:spPr>
      </p:cxnSp>
      <p:sp>
        <p:nvSpPr>
          <p:cNvPr id="951" name="Google Shape;951;g1f5d5788007_0_778"/>
          <p:cNvSpPr txBox="1"/>
          <p:nvPr/>
        </p:nvSpPr>
        <p:spPr>
          <a:xfrm>
            <a:off x="6742141" y="3897149"/>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52" name="Google Shape;952;g1f5d5788007_0_778"/>
          <p:cNvSpPr/>
          <p:nvPr/>
        </p:nvSpPr>
        <p:spPr>
          <a:xfrm>
            <a:off x="5854306" y="2449456"/>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cxnSp>
        <p:nvCxnSpPr>
          <p:cNvPr id="953" name="Google Shape;953;g1f5d5788007_0_778"/>
          <p:cNvCxnSpPr>
            <a:stCxn id="952" idx="5"/>
            <a:endCxn id="947" idx="1"/>
          </p:cNvCxnSpPr>
          <p:nvPr/>
        </p:nvCxnSpPr>
        <p:spPr>
          <a:xfrm>
            <a:off x="6564633" y="2969782"/>
            <a:ext cx="889200" cy="329100"/>
          </a:xfrm>
          <a:prstGeom prst="straightConnector1">
            <a:avLst/>
          </a:prstGeom>
          <a:noFill/>
          <a:ln w="31750" cap="flat" cmpd="sng">
            <a:solidFill>
              <a:schemeClr val="accent4"/>
            </a:solidFill>
            <a:prstDash val="solid"/>
            <a:miter lim="800000"/>
            <a:headEnd type="none" w="sm" len="sm"/>
            <a:tailEnd type="none" w="sm" len="sm"/>
          </a:ln>
        </p:spPr>
      </p:cxnSp>
      <p:sp>
        <p:nvSpPr>
          <p:cNvPr id="954" name="Google Shape;954;g1f5d5788007_0_778"/>
          <p:cNvSpPr txBox="1"/>
          <p:nvPr/>
        </p:nvSpPr>
        <p:spPr>
          <a:xfrm>
            <a:off x="6974787" y="2782898"/>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55" name="Google Shape;955;g1f5d5788007_0_778"/>
          <p:cNvCxnSpPr>
            <a:stCxn id="952" idx="3"/>
            <a:endCxn id="942" idx="0"/>
          </p:cNvCxnSpPr>
          <p:nvPr/>
        </p:nvCxnSpPr>
        <p:spPr>
          <a:xfrm flipH="1">
            <a:off x="4750379" y="2969782"/>
            <a:ext cx="1225800" cy="506700"/>
          </a:xfrm>
          <a:prstGeom prst="straightConnector1">
            <a:avLst/>
          </a:prstGeom>
          <a:noFill/>
          <a:ln w="31750" cap="flat" cmpd="sng">
            <a:solidFill>
              <a:schemeClr val="accent4"/>
            </a:solidFill>
            <a:prstDash val="solid"/>
            <a:miter lim="800000"/>
            <a:headEnd type="none" w="sm" len="sm"/>
            <a:tailEnd type="none" w="sm" len="sm"/>
          </a:ln>
        </p:spPr>
      </p:cxnSp>
      <p:sp>
        <p:nvSpPr>
          <p:cNvPr id="956" name="Google Shape;956;g1f5d5788007_0_778"/>
          <p:cNvSpPr txBox="1"/>
          <p:nvPr/>
        </p:nvSpPr>
        <p:spPr>
          <a:xfrm>
            <a:off x="5083954" y="285637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57" name="Google Shape;957;g1f5d5788007_0_778"/>
          <p:cNvSpPr/>
          <p:nvPr/>
        </p:nvSpPr>
        <p:spPr>
          <a:xfrm>
            <a:off x="3995474" y="14487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cxnSp>
        <p:nvCxnSpPr>
          <p:cNvPr id="958" name="Google Shape;958;g1f5d5788007_0_778"/>
          <p:cNvCxnSpPr>
            <a:endCxn id="952" idx="1"/>
          </p:cNvCxnSpPr>
          <p:nvPr/>
        </p:nvCxnSpPr>
        <p:spPr>
          <a:xfrm>
            <a:off x="4411679" y="2026330"/>
            <a:ext cx="1564500" cy="512400"/>
          </a:xfrm>
          <a:prstGeom prst="straightConnector1">
            <a:avLst/>
          </a:prstGeom>
          <a:noFill/>
          <a:ln w="31750" cap="flat" cmpd="sng">
            <a:solidFill>
              <a:schemeClr val="accent4"/>
            </a:solidFill>
            <a:prstDash val="solid"/>
            <a:miter lim="800000"/>
            <a:headEnd type="none" w="sm" len="sm"/>
            <a:tailEnd type="none" w="sm" len="sm"/>
          </a:ln>
        </p:spPr>
      </p:cxnSp>
      <p:sp>
        <p:nvSpPr>
          <p:cNvPr id="959" name="Google Shape;959;g1f5d5788007_0_778"/>
          <p:cNvSpPr txBox="1"/>
          <p:nvPr/>
        </p:nvSpPr>
        <p:spPr>
          <a:xfrm>
            <a:off x="5133254" y="196472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60" name="Google Shape;960;g1f5d5788007_0_778"/>
          <p:cNvCxnSpPr>
            <a:stCxn id="957" idx="4"/>
            <a:endCxn id="932" idx="0"/>
          </p:cNvCxnSpPr>
          <p:nvPr/>
        </p:nvCxnSpPr>
        <p:spPr>
          <a:xfrm flipH="1">
            <a:off x="3086174" y="2058365"/>
            <a:ext cx="1325400" cy="568200"/>
          </a:xfrm>
          <a:prstGeom prst="straightConnector1">
            <a:avLst/>
          </a:prstGeom>
          <a:noFill/>
          <a:ln w="31750" cap="flat" cmpd="sng">
            <a:solidFill>
              <a:schemeClr val="accent4"/>
            </a:solidFill>
            <a:prstDash val="solid"/>
            <a:miter lim="800000"/>
            <a:headEnd type="none" w="sm" len="sm"/>
            <a:tailEnd type="none" w="sm" len="sm"/>
          </a:ln>
        </p:spPr>
      </p:cxnSp>
      <p:sp>
        <p:nvSpPr>
          <p:cNvPr id="961" name="Google Shape;961;g1f5d5788007_0_778"/>
          <p:cNvSpPr txBox="1"/>
          <p:nvPr/>
        </p:nvSpPr>
        <p:spPr>
          <a:xfrm>
            <a:off x="3477847" y="2058363"/>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2000" b="0" i="0" u="none" strike="noStrike" cap="none">
              <a:solidFill>
                <a:schemeClr val="accent4"/>
              </a:solidFill>
              <a:latin typeface="Calibri"/>
              <a:ea typeface="Calibri"/>
              <a:cs typeface="Calibri"/>
              <a:sym typeface="Calibri"/>
            </a:endParaRPr>
          </a:p>
        </p:txBody>
      </p:sp>
      <p:sp>
        <p:nvSpPr>
          <p:cNvPr id="962" name="Google Shape;962;g1f5d5788007_0_778"/>
          <p:cNvSpPr txBox="1"/>
          <p:nvPr/>
        </p:nvSpPr>
        <p:spPr>
          <a:xfrm>
            <a:off x="2939716" y="3183008"/>
            <a:ext cx="375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0</a:t>
            </a:r>
            <a:endParaRPr sz="1400" b="0" i="0" u="none" strike="noStrike" cap="none">
              <a:solidFill>
                <a:srgbClr val="000000"/>
              </a:solidFill>
              <a:latin typeface="Arial"/>
              <a:ea typeface="Arial"/>
              <a:cs typeface="Arial"/>
              <a:sym typeface="Arial"/>
            </a:endParaRPr>
          </a:p>
        </p:txBody>
      </p:sp>
      <p:sp>
        <p:nvSpPr>
          <p:cNvPr id="963" name="Google Shape;963;g1f5d5788007_0_778"/>
          <p:cNvSpPr txBox="1"/>
          <p:nvPr/>
        </p:nvSpPr>
        <p:spPr>
          <a:xfrm>
            <a:off x="3691002" y="5314959"/>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100</a:t>
            </a:r>
            <a:endParaRPr sz="1800" b="0" i="0" u="none" strike="noStrike" cap="none">
              <a:solidFill>
                <a:schemeClr val="dk1"/>
              </a:solidFill>
              <a:latin typeface="Courier"/>
              <a:ea typeface="Courier"/>
              <a:cs typeface="Courier"/>
              <a:sym typeface="Courier"/>
            </a:endParaRPr>
          </a:p>
        </p:txBody>
      </p:sp>
      <p:sp>
        <p:nvSpPr>
          <p:cNvPr id="964" name="Google Shape;964;g1f5d5788007_0_778"/>
          <p:cNvSpPr txBox="1"/>
          <p:nvPr/>
        </p:nvSpPr>
        <p:spPr>
          <a:xfrm>
            <a:off x="5045278" y="5239894"/>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101</a:t>
            </a:r>
            <a:endParaRPr sz="1400" b="0" i="0" u="none" strike="noStrike" cap="none">
              <a:solidFill>
                <a:srgbClr val="000000"/>
              </a:solidFill>
              <a:latin typeface="Arial"/>
              <a:ea typeface="Arial"/>
              <a:cs typeface="Arial"/>
              <a:sym typeface="Arial"/>
            </a:endParaRPr>
          </a:p>
        </p:txBody>
      </p:sp>
      <p:sp>
        <p:nvSpPr>
          <p:cNvPr id="965" name="Google Shape;965;g1f5d5788007_0_778"/>
          <p:cNvSpPr txBox="1"/>
          <p:nvPr/>
        </p:nvSpPr>
        <p:spPr>
          <a:xfrm>
            <a:off x="6493794" y="5185277"/>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110</a:t>
            </a:r>
            <a:endParaRPr sz="1400" b="0" i="0" u="none" strike="noStrike" cap="none">
              <a:solidFill>
                <a:srgbClr val="000000"/>
              </a:solidFill>
              <a:latin typeface="Arial"/>
              <a:ea typeface="Arial"/>
              <a:cs typeface="Arial"/>
              <a:sym typeface="Arial"/>
            </a:endParaRPr>
          </a:p>
        </p:txBody>
      </p:sp>
      <p:sp>
        <p:nvSpPr>
          <p:cNvPr id="966" name="Google Shape;966;g1f5d5788007_0_778"/>
          <p:cNvSpPr txBox="1"/>
          <p:nvPr/>
        </p:nvSpPr>
        <p:spPr>
          <a:xfrm>
            <a:off x="7626567" y="6394301"/>
            <a:ext cx="83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1110</a:t>
            </a:r>
            <a:endParaRPr sz="1800" b="0" i="0" u="none" strike="noStrike" cap="none">
              <a:solidFill>
                <a:schemeClr val="dk1"/>
              </a:solidFill>
              <a:latin typeface="Courier"/>
              <a:ea typeface="Courier"/>
              <a:cs typeface="Courier"/>
              <a:sym typeface="Courier"/>
            </a:endParaRPr>
          </a:p>
        </p:txBody>
      </p:sp>
      <p:sp>
        <p:nvSpPr>
          <p:cNvPr id="967" name="Google Shape;967;g1f5d5788007_0_778"/>
          <p:cNvSpPr txBox="1"/>
          <p:nvPr/>
        </p:nvSpPr>
        <p:spPr>
          <a:xfrm>
            <a:off x="9122788" y="6372443"/>
            <a:ext cx="83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1111</a:t>
            </a:r>
            <a:endParaRPr sz="1400" b="0" i="0" u="none" strike="noStrike" cap="none">
              <a:solidFill>
                <a:srgbClr val="000000"/>
              </a:solidFill>
              <a:latin typeface="Arial"/>
              <a:ea typeface="Arial"/>
              <a:cs typeface="Arial"/>
              <a:sym typeface="Arial"/>
            </a:endParaRPr>
          </a:p>
        </p:txBody>
      </p:sp>
      <p:sp>
        <p:nvSpPr>
          <p:cNvPr id="968" name="Google Shape;968;g1f5d5788007_0_778"/>
          <p:cNvSpPr txBox="1"/>
          <p:nvPr/>
        </p:nvSpPr>
        <p:spPr>
          <a:xfrm>
            <a:off x="7204799" y="1613704"/>
            <a:ext cx="4093500" cy="2216100"/>
          </a:xfrm>
          <a:prstGeom prst="rect">
            <a:avLst/>
          </a:prstGeom>
          <a:blipFill rotWithShape="1">
            <a:blip r:embed="rId3">
              <a:alphaModFix/>
            </a:blip>
            <a:stretch>
              <a:fillRect l="-1338" t="-164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69" name="Google Shape;969;g1f5d5788007_0_7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g1f5d5788007_0_778"/>
          <p:cNvSpPr txBox="1">
            <a:spLocks noGrp="1"/>
          </p:cNvSpPr>
          <p:nvPr>
            <p:ph type="title"/>
          </p:nvPr>
        </p:nvSpPr>
        <p:spPr>
          <a:xfrm>
            <a:off x="1914526" y="318235"/>
            <a:ext cx="85155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Solution</a:t>
            </a:r>
            <a:br>
              <a:rPr lang="en-US"/>
            </a:br>
            <a:r>
              <a:rPr lang="en-US" sz="3100">
                <a:solidFill>
                  <a:schemeClr val="accent4"/>
                </a:solidFill>
              </a:rPr>
              <a:t>greedily build subtrees, starting with the infrequent letters</a:t>
            </a:r>
            <a:endParaRPr/>
          </a:p>
        </p:txBody>
      </p:sp>
      <p:sp>
        <p:nvSpPr>
          <p:cNvPr id="931" name="Google Shape;931;g1f5d5788007_0_778"/>
          <p:cNvSpPr/>
          <p:nvPr/>
        </p:nvSpPr>
        <p:spPr>
          <a:xfrm>
            <a:off x="6400727" y="4602058"/>
            <a:ext cx="7620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D: 16 </a:t>
            </a:r>
            <a:endParaRPr sz="1400" b="0" i="0" u="none" strike="noStrike" cap="none">
              <a:solidFill>
                <a:srgbClr val="000000"/>
              </a:solidFill>
              <a:latin typeface="Arial"/>
              <a:ea typeface="Arial"/>
              <a:cs typeface="Arial"/>
              <a:sym typeface="Arial"/>
            </a:endParaRPr>
          </a:p>
        </p:txBody>
      </p:sp>
      <p:sp>
        <p:nvSpPr>
          <p:cNvPr id="932" name="Google Shape;932;g1f5d5788007_0_778"/>
          <p:cNvSpPr/>
          <p:nvPr/>
        </p:nvSpPr>
        <p:spPr>
          <a:xfrm>
            <a:off x="2752143" y="262655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 45</a:t>
            </a:r>
            <a:endParaRPr sz="1400" b="0" i="0" u="none" strike="noStrike" cap="none">
              <a:solidFill>
                <a:srgbClr val="000000"/>
              </a:solidFill>
              <a:latin typeface="Arial"/>
              <a:ea typeface="Arial"/>
              <a:cs typeface="Arial"/>
              <a:sym typeface="Arial"/>
            </a:endParaRPr>
          </a:p>
        </p:txBody>
      </p:sp>
      <p:sp>
        <p:nvSpPr>
          <p:cNvPr id="933" name="Google Shape;933;g1f5d5788007_0_778"/>
          <p:cNvSpPr/>
          <p:nvPr/>
        </p:nvSpPr>
        <p:spPr>
          <a:xfrm>
            <a:off x="3638258" y="4711275"/>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B:13</a:t>
            </a:r>
            <a:endParaRPr sz="1400" b="0" i="0" u="none" strike="noStrike" cap="none">
              <a:solidFill>
                <a:srgbClr val="000000"/>
              </a:solidFill>
              <a:latin typeface="Arial"/>
              <a:ea typeface="Arial"/>
              <a:cs typeface="Arial"/>
              <a:sym typeface="Arial"/>
            </a:endParaRPr>
          </a:p>
        </p:txBody>
      </p:sp>
      <p:sp>
        <p:nvSpPr>
          <p:cNvPr id="934" name="Google Shape;934;g1f5d5788007_0_778"/>
          <p:cNvSpPr/>
          <p:nvPr/>
        </p:nvSpPr>
        <p:spPr>
          <a:xfrm>
            <a:off x="9191246" y="574357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F:5</a:t>
            </a:r>
            <a:endParaRPr sz="1400" b="0" i="0" u="none" strike="noStrike" cap="none">
              <a:solidFill>
                <a:srgbClr val="000000"/>
              </a:solidFill>
              <a:latin typeface="Arial"/>
              <a:ea typeface="Arial"/>
              <a:cs typeface="Arial"/>
              <a:sym typeface="Arial"/>
            </a:endParaRPr>
          </a:p>
        </p:txBody>
      </p:sp>
      <p:sp>
        <p:nvSpPr>
          <p:cNvPr id="935" name="Google Shape;935;g1f5d5788007_0_778"/>
          <p:cNvSpPr/>
          <p:nvPr/>
        </p:nvSpPr>
        <p:spPr>
          <a:xfrm>
            <a:off x="4976885" y="4631358"/>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C:12</a:t>
            </a:r>
            <a:endParaRPr sz="1400" b="0" i="0" u="none" strike="noStrike" cap="none">
              <a:solidFill>
                <a:srgbClr val="000000"/>
              </a:solidFill>
              <a:latin typeface="Arial"/>
              <a:ea typeface="Arial"/>
              <a:cs typeface="Arial"/>
              <a:sym typeface="Arial"/>
            </a:endParaRPr>
          </a:p>
        </p:txBody>
      </p:sp>
      <p:sp>
        <p:nvSpPr>
          <p:cNvPr id="936" name="Google Shape;936;g1f5d5788007_0_778"/>
          <p:cNvSpPr/>
          <p:nvPr/>
        </p:nvSpPr>
        <p:spPr>
          <a:xfrm>
            <a:off x="7651122" y="5743577"/>
            <a:ext cx="668100" cy="515700"/>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E:9</a:t>
            </a:r>
            <a:endParaRPr sz="1400" b="0" i="0" u="none" strike="noStrike" cap="none">
              <a:solidFill>
                <a:srgbClr val="000000"/>
              </a:solidFill>
              <a:latin typeface="Arial"/>
              <a:ea typeface="Arial"/>
              <a:cs typeface="Arial"/>
              <a:sym typeface="Arial"/>
            </a:endParaRPr>
          </a:p>
        </p:txBody>
      </p:sp>
      <p:sp>
        <p:nvSpPr>
          <p:cNvPr id="937" name="Google Shape;937;g1f5d5788007_0_778"/>
          <p:cNvSpPr/>
          <p:nvPr/>
        </p:nvSpPr>
        <p:spPr>
          <a:xfrm>
            <a:off x="8259264" y="4544901"/>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cxnSp>
        <p:nvCxnSpPr>
          <p:cNvPr id="938" name="Google Shape;938;g1f5d5788007_0_778"/>
          <p:cNvCxnSpPr>
            <a:stCxn id="937" idx="4"/>
            <a:endCxn id="934" idx="0"/>
          </p:cNvCxnSpPr>
          <p:nvPr/>
        </p:nvCxnSpPr>
        <p:spPr>
          <a:xfrm>
            <a:off x="8675364" y="5154501"/>
            <a:ext cx="849900" cy="589200"/>
          </a:xfrm>
          <a:prstGeom prst="straightConnector1">
            <a:avLst/>
          </a:prstGeom>
          <a:noFill/>
          <a:ln w="31750" cap="flat" cmpd="sng">
            <a:solidFill>
              <a:schemeClr val="accent4"/>
            </a:solidFill>
            <a:prstDash val="solid"/>
            <a:miter lim="800000"/>
            <a:headEnd type="none" w="sm" len="sm"/>
            <a:tailEnd type="none" w="sm" len="sm"/>
          </a:ln>
        </p:spPr>
      </p:cxnSp>
      <p:cxnSp>
        <p:nvCxnSpPr>
          <p:cNvPr id="939" name="Google Shape;939;g1f5d5788007_0_778"/>
          <p:cNvCxnSpPr>
            <a:stCxn id="937" idx="4"/>
            <a:endCxn id="936" idx="0"/>
          </p:cNvCxnSpPr>
          <p:nvPr/>
        </p:nvCxnSpPr>
        <p:spPr>
          <a:xfrm flipH="1">
            <a:off x="7985064" y="5154501"/>
            <a:ext cx="690300" cy="589200"/>
          </a:xfrm>
          <a:prstGeom prst="straightConnector1">
            <a:avLst/>
          </a:prstGeom>
          <a:noFill/>
          <a:ln w="31750" cap="flat" cmpd="sng">
            <a:solidFill>
              <a:schemeClr val="accent4"/>
            </a:solidFill>
            <a:prstDash val="solid"/>
            <a:miter lim="800000"/>
            <a:headEnd type="none" w="sm" len="sm"/>
            <a:tailEnd type="none" w="sm" len="sm"/>
          </a:ln>
        </p:spPr>
      </p:cxnSp>
      <p:sp>
        <p:nvSpPr>
          <p:cNvPr id="940" name="Google Shape;940;g1f5d5788007_0_778"/>
          <p:cNvSpPr txBox="1"/>
          <p:nvPr/>
        </p:nvSpPr>
        <p:spPr>
          <a:xfrm>
            <a:off x="7958859" y="5154499"/>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41" name="Google Shape;941;g1f5d5788007_0_778"/>
          <p:cNvSpPr txBox="1"/>
          <p:nvPr/>
        </p:nvSpPr>
        <p:spPr>
          <a:xfrm>
            <a:off x="9091600" y="513614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42" name="Google Shape;942;g1f5d5788007_0_778"/>
          <p:cNvSpPr/>
          <p:nvPr/>
        </p:nvSpPr>
        <p:spPr>
          <a:xfrm>
            <a:off x="4334220" y="3476427"/>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25</a:t>
            </a:r>
            <a:endParaRPr sz="1800" b="0" i="0" u="none" strike="noStrike" cap="none">
              <a:solidFill>
                <a:schemeClr val="dk1"/>
              </a:solidFill>
              <a:latin typeface="Calibri"/>
              <a:ea typeface="Calibri"/>
              <a:cs typeface="Calibri"/>
              <a:sym typeface="Calibri"/>
            </a:endParaRPr>
          </a:p>
        </p:txBody>
      </p:sp>
      <p:cxnSp>
        <p:nvCxnSpPr>
          <p:cNvPr id="943" name="Google Shape;943;g1f5d5788007_0_778"/>
          <p:cNvCxnSpPr>
            <a:stCxn id="942" idx="4"/>
            <a:endCxn id="933" idx="0"/>
          </p:cNvCxnSpPr>
          <p:nvPr/>
        </p:nvCxnSpPr>
        <p:spPr>
          <a:xfrm flipH="1">
            <a:off x="3972420" y="4086027"/>
            <a:ext cx="777900" cy="625200"/>
          </a:xfrm>
          <a:prstGeom prst="straightConnector1">
            <a:avLst/>
          </a:prstGeom>
          <a:noFill/>
          <a:ln w="31750" cap="flat" cmpd="sng">
            <a:solidFill>
              <a:schemeClr val="accent4"/>
            </a:solidFill>
            <a:prstDash val="solid"/>
            <a:miter lim="800000"/>
            <a:headEnd type="none" w="sm" len="sm"/>
            <a:tailEnd type="none" w="sm" len="sm"/>
          </a:ln>
        </p:spPr>
      </p:cxnSp>
      <p:cxnSp>
        <p:nvCxnSpPr>
          <p:cNvPr id="944" name="Google Shape;944;g1f5d5788007_0_778"/>
          <p:cNvCxnSpPr>
            <a:stCxn id="942" idx="4"/>
            <a:endCxn id="935" idx="0"/>
          </p:cNvCxnSpPr>
          <p:nvPr/>
        </p:nvCxnSpPr>
        <p:spPr>
          <a:xfrm>
            <a:off x="4750320" y="4086027"/>
            <a:ext cx="560700" cy="545400"/>
          </a:xfrm>
          <a:prstGeom prst="straightConnector1">
            <a:avLst/>
          </a:prstGeom>
          <a:noFill/>
          <a:ln w="31750" cap="flat" cmpd="sng">
            <a:solidFill>
              <a:schemeClr val="accent4"/>
            </a:solidFill>
            <a:prstDash val="solid"/>
            <a:miter lim="800000"/>
            <a:headEnd type="none" w="sm" len="sm"/>
            <a:tailEnd type="none" w="sm" len="sm"/>
          </a:ln>
        </p:spPr>
      </p:cxnSp>
      <p:sp>
        <p:nvSpPr>
          <p:cNvPr id="945" name="Google Shape;945;g1f5d5788007_0_778"/>
          <p:cNvSpPr txBox="1"/>
          <p:nvPr/>
        </p:nvSpPr>
        <p:spPr>
          <a:xfrm>
            <a:off x="4060972" y="4025680"/>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46" name="Google Shape;946;g1f5d5788007_0_778"/>
          <p:cNvSpPr txBox="1"/>
          <p:nvPr/>
        </p:nvSpPr>
        <p:spPr>
          <a:xfrm>
            <a:off x="5052610" y="4067862"/>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sp>
        <p:nvSpPr>
          <p:cNvPr id="947" name="Google Shape;947;g1f5d5788007_0_778"/>
          <p:cNvSpPr/>
          <p:nvPr/>
        </p:nvSpPr>
        <p:spPr>
          <a:xfrm>
            <a:off x="7331948" y="3209624"/>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30</a:t>
            </a:r>
            <a:endParaRPr sz="1800" b="0" i="0" u="none" strike="noStrike" cap="none">
              <a:solidFill>
                <a:schemeClr val="dk1"/>
              </a:solidFill>
              <a:latin typeface="Calibri"/>
              <a:ea typeface="Calibri"/>
              <a:cs typeface="Calibri"/>
              <a:sym typeface="Calibri"/>
            </a:endParaRPr>
          </a:p>
        </p:txBody>
      </p:sp>
      <p:cxnSp>
        <p:nvCxnSpPr>
          <p:cNvPr id="948" name="Google Shape;948;g1f5d5788007_0_778"/>
          <p:cNvCxnSpPr>
            <a:stCxn id="947" idx="4"/>
            <a:endCxn id="937" idx="0"/>
          </p:cNvCxnSpPr>
          <p:nvPr/>
        </p:nvCxnSpPr>
        <p:spPr>
          <a:xfrm>
            <a:off x="7748048" y="3819224"/>
            <a:ext cx="927300" cy="725700"/>
          </a:xfrm>
          <a:prstGeom prst="straightConnector1">
            <a:avLst/>
          </a:prstGeom>
          <a:noFill/>
          <a:ln w="31750" cap="flat" cmpd="sng">
            <a:solidFill>
              <a:schemeClr val="accent4"/>
            </a:solidFill>
            <a:prstDash val="solid"/>
            <a:miter lim="800000"/>
            <a:headEnd type="none" w="sm" len="sm"/>
            <a:tailEnd type="none" w="sm" len="sm"/>
          </a:ln>
        </p:spPr>
      </p:cxnSp>
      <p:sp>
        <p:nvSpPr>
          <p:cNvPr id="949" name="Google Shape;949;g1f5d5788007_0_778"/>
          <p:cNvSpPr txBox="1"/>
          <p:nvPr/>
        </p:nvSpPr>
        <p:spPr>
          <a:xfrm>
            <a:off x="8432969" y="391132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50" name="Google Shape;950;g1f5d5788007_0_778"/>
          <p:cNvCxnSpPr>
            <a:stCxn id="947" idx="4"/>
            <a:endCxn id="931" idx="0"/>
          </p:cNvCxnSpPr>
          <p:nvPr/>
        </p:nvCxnSpPr>
        <p:spPr>
          <a:xfrm flipH="1">
            <a:off x="6781748" y="3819224"/>
            <a:ext cx="966300" cy="782700"/>
          </a:xfrm>
          <a:prstGeom prst="straightConnector1">
            <a:avLst/>
          </a:prstGeom>
          <a:noFill/>
          <a:ln w="31750" cap="flat" cmpd="sng">
            <a:solidFill>
              <a:schemeClr val="accent4"/>
            </a:solidFill>
            <a:prstDash val="solid"/>
            <a:miter lim="800000"/>
            <a:headEnd type="none" w="sm" len="sm"/>
            <a:tailEnd type="none" w="sm" len="sm"/>
          </a:ln>
        </p:spPr>
      </p:cxnSp>
      <p:sp>
        <p:nvSpPr>
          <p:cNvPr id="951" name="Google Shape;951;g1f5d5788007_0_778"/>
          <p:cNvSpPr txBox="1"/>
          <p:nvPr/>
        </p:nvSpPr>
        <p:spPr>
          <a:xfrm>
            <a:off x="6742141" y="3897149"/>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52" name="Google Shape;952;g1f5d5788007_0_778"/>
          <p:cNvSpPr/>
          <p:nvPr/>
        </p:nvSpPr>
        <p:spPr>
          <a:xfrm>
            <a:off x="5854306" y="2449456"/>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cxnSp>
        <p:nvCxnSpPr>
          <p:cNvPr id="953" name="Google Shape;953;g1f5d5788007_0_778"/>
          <p:cNvCxnSpPr>
            <a:stCxn id="952" idx="5"/>
            <a:endCxn id="947" idx="1"/>
          </p:cNvCxnSpPr>
          <p:nvPr/>
        </p:nvCxnSpPr>
        <p:spPr>
          <a:xfrm>
            <a:off x="6564633" y="2969782"/>
            <a:ext cx="889200" cy="329100"/>
          </a:xfrm>
          <a:prstGeom prst="straightConnector1">
            <a:avLst/>
          </a:prstGeom>
          <a:noFill/>
          <a:ln w="31750" cap="flat" cmpd="sng">
            <a:solidFill>
              <a:schemeClr val="accent4"/>
            </a:solidFill>
            <a:prstDash val="solid"/>
            <a:miter lim="800000"/>
            <a:headEnd type="none" w="sm" len="sm"/>
            <a:tailEnd type="none" w="sm" len="sm"/>
          </a:ln>
        </p:spPr>
      </p:cxnSp>
      <p:sp>
        <p:nvSpPr>
          <p:cNvPr id="954" name="Google Shape;954;g1f5d5788007_0_778"/>
          <p:cNvSpPr txBox="1"/>
          <p:nvPr/>
        </p:nvSpPr>
        <p:spPr>
          <a:xfrm>
            <a:off x="6974787" y="2782898"/>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55" name="Google Shape;955;g1f5d5788007_0_778"/>
          <p:cNvCxnSpPr>
            <a:stCxn id="952" idx="3"/>
            <a:endCxn id="942" idx="0"/>
          </p:cNvCxnSpPr>
          <p:nvPr/>
        </p:nvCxnSpPr>
        <p:spPr>
          <a:xfrm flipH="1">
            <a:off x="4750379" y="2969782"/>
            <a:ext cx="1225800" cy="506700"/>
          </a:xfrm>
          <a:prstGeom prst="straightConnector1">
            <a:avLst/>
          </a:prstGeom>
          <a:noFill/>
          <a:ln w="31750" cap="flat" cmpd="sng">
            <a:solidFill>
              <a:schemeClr val="accent4"/>
            </a:solidFill>
            <a:prstDash val="solid"/>
            <a:miter lim="800000"/>
            <a:headEnd type="none" w="sm" len="sm"/>
            <a:tailEnd type="none" w="sm" len="sm"/>
          </a:ln>
        </p:spPr>
      </p:cxnSp>
      <p:sp>
        <p:nvSpPr>
          <p:cNvPr id="956" name="Google Shape;956;g1f5d5788007_0_778"/>
          <p:cNvSpPr txBox="1"/>
          <p:nvPr/>
        </p:nvSpPr>
        <p:spPr>
          <a:xfrm>
            <a:off x="5083954" y="2856371"/>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957" name="Google Shape;957;g1f5d5788007_0_778"/>
          <p:cNvSpPr/>
          <p:nvPr/>
        </p:nvSpPr>
        <p:spPr>
          <a:xfrm>
            <a:off x="3995474" y="1448765"/>
            <a:ext cx="832200" cy="609600"/>
          </a:xfrm>
          <a:prstGeom prst="ellipse">
            <a:avLst/>
          </a:prstGeom>
          <a:solidFill>
            <a:srgbClr val="C5F5E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cxnSp>
        <p:nvCxnSpPr>
          <p:cNvPr id="958" name="Google Shape;958;g1f5d5788007_0_778"/>
          <p:cNvCxnSpPr>
            <a:endCxn id="952" idx="1"/>
          </p:cNvCxnSpPr>
          <p:nvPr/>
        </p:nvCxnSpPr>
        <p:spPr>
          <a:xfrm>
            <a:off x="4411679" y="2026330"/>
            <a:ext cx="1564500" cy="512400"/>
          </a:xfrm>
          <a:prstGeom prst="straightConnector1">
            <a:avLst/>
          </a:prstGeom>
          <a:noFill/>
          <a:ln w="31750" cap="flat" cmpd="sng">
            <a:solidFill>
              <a:schemeClr val="accent4"/>
            </a:solidFill>
            <a:prstDash val="solid"/>
            <a:miter lim="800000"/>
            <a:headEnd type="none" w="sm" len="sm"/>
            <a:tailEnd type="none" w="sm" len="sm"/>
          </a:ln>
        </p:spPr>
      </p:cxnSp>
      <p:sp>
        <p:nvSpPr>
          <p:cNvPr id="959" name="Google Shape;959;g1f5d5788007_0_778"/>
          <p:cNvSpPr txBox="1"/>
          <p:nvPr/>
        </p:nvSpPr>
        <p:spPr>
          <a:xfrm>
            <a:off x="5133254" y="1964727"/>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1</a:t>
            </a:r>
            <a:endParaRPr sz="2000" b="0" i="0" u="none" strike="noStrike" cap="none">
              <a:solidFill>
                <a:schemeClr val="accent4"/>
              </a:solidFill>
              <a:latin typeface="Calibri"/>
              <a:ea typeface="Calibri"/>
              <a:cs typeface="Calibri"/>
              <a:sym typeface="Calibri"/>
            </a:endParaRPr>
          </a:p>
        </p:txBody>
      </p:sp>
      <p:cxnSp>
        <p:nvCxnSpPr>
          <p:cNvPr id="960" name="Google Shape;960;g1f5d5788007_0_778"/>
          <p:cNvCxnSpPr>
            <a:stCxn id="957" idx="4"/>
            <a:endCxn id="932" idx="0"/>
          </p:cNvCxnSpPr>
          <p:nvPr/>
        </p:nvCxnSpPr>
        <p:spPr>
          <a:xfrm flipH="1">
            <a:off x="3086174" y="2058365"/>
            <a:ext cx="1325400" cy="568200"/>
          </a:xfrm>
          <a:prstGeom prst="straightConnector1">
            <a:avLst/>
          </a:prstGeom>
          <a:noFill/>
          <a:ln w="31750" cap="flat" cmpd="sng">
            <a:solidFill>
              <a:schemeClr val="accent4"/>
            </a:solidFill>
            <a:prstDash val="solid"/>
            <a:miter lim="800000"/>
            <a:headEnd type="none" w="sm" len="sm"/>
            <a:tailEnd type="none" w="sm" len="sm"/>
          </a:ln>
        </p:spPr>
      </p:cxnSp>
      <p:sp>
        <p:nvSpPr>
          <p:cNvPr id="961" name="Google Shape;961;g1f5d5788007_0_778"/>
          <p:cNvSpPr txBox="1"/>
          <p:nvPr/>
        </p:nvSpPr>
        <p:spPr>
          <a:xfrm>
            <a:off x="3477847" y="2058363"/>
            <a:ext cx="60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4"/>
                </a:solidFill>
                <a:latin typeface="Calibri"/>
                <a:ea typeface="Calibri"/>
                <a:cs typeface="Calibri"/>
                <a:sym typeface="Calibri"/>
              </a:rPr>
              <a:t>0</a:t>
            </a:r>
            <a:endParaRPr sz="2000" b="0" i="0" u="none" strike="noStrike" cap="none">
              <a:solidFill>
                <a:schemeClr val="accent4"/>
              </a:solidFill>
              <a:latin typeface="Calibri"/>
              <a:ea typeface="Calibri"/>
              <a:cs typeface="Calibri"/>
              <a:sym typeface="Calibri"/>
            </a:endParaRPr>
          </a:p>
        </p:txBody>
      </p:sp>
      <p:sp>
        <p:nvSpPr>
          <p:cNvPr id="962" name="Google Shape;962;g1f5d5788007_0_778"/>
          <p:cNvSpPr txBox="1"/>
          <p:nvPr/>
        </p:nvSpPr>
        <p:spPr>
          <a:xfrm>
            <a:off x="2939716" y="3183008"/>
            <a:ext cx="375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0</a:t>
            </a:r>
            <a:endParaRPr sz="1400" b="0" i="0" u="none" strike="noStrike" cap="none">
              <a:solidFill>
                <a:srgbClr val="000000"/>
              </a:solidFill>
              <a:latin typeface="Arial"/>
              <a:ea typeface="Arial"/>
              <a:cs typeface="Arial"/>
              <a:sym typeface="Arial"/>
            </a:endParaRPr>
          </a:p>
        </p:txBody>
      </p:sp>
      <p:sp>
        <p:nvSpPr>
          <p:cNvPr id="963" name="Google Shape;963;g1f5d5788007_0_778"/>
          <p:cNvSpPr txBox="1"/>
          <p:nvPr/>
        </p:nvSpPr>
        <p:spPr>
          <a:xfrm>
            <a:off x="3691002" y="5314959"/>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100</a:t>
            </a:r>
            <a:endParaRPr sz="1800" b="0" i="0" u="none" strike="noStrike" cap="none">
              <a:solidFill>
                <a:schemeClr val="dk1"/>
              </a:solidFill>
              <a:latin typeface="Courier"/>
              <a:ea typeface="Courier"/>
              <a:cs typeface="Courier"/>
              <a:sym typeface="Courier"/>
            </a:endParaRPr>
          </a:p>
        </p:txBody>
      </p:sp>
      <p:sp>
        <p:nvSpPr>
          <p:cNvPr id="964" name="Google Shape;964;g1f5d5788007_0_778"/>
          <p:cNvSpPr txBox="1"/>
          <p:nvPr/>
        </p:nvSpPr>
        <p:spPr>
          <a:xfrm>
            <a:off x="5045278" y="5239894"/>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101</a:t>
            </a:r>
            <a:endParaRPr sz="1400" b="0" i="0" u="none" strike="noStrike" cap="none">
              <a:solidFill>
                <a:srgbClr val="000000"/>
              </a:solidFill>
              <a:latin typeface="Arial"/>
              <a:ea typeface="Arial"/>
              <a:cs typeface="Arial"/>
              <a:sym typeface="Arial"/>
            </a:endParaRPr>
          </a:p>
        </p:txBody>
      </p:sp>
      <p:sp>
        <p:nvSpPr>
          <p:cNvPr id="965" name="Google Shape;965;g1f5d5788007_0_778"/>
          <p:cNvSpPr txBox="1"/>
          <p:nvPr/>
        </p:nvSpPr>
        <p:spPr>
          <a:xfrm>
            <a:off x="6493794" y="5185277"/>
            <a:ext cx="615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110</a:t>
            </a:r>
            <a:endParaRPr sz="1400" b="0" i="0" u="none" strike="noStrike" cap="none">
              <a:solidFill>
                <a:srgbClr val="000000"/>
              </a:solidFill>
              <a:latin typeface="Arial"/>
              <a:ea typeface="Arial"/>
              <a:cs typeface="Arial"/>
              <a:sym typeface="Arial"/>
            </a:endParaRPr>
          </a:p>
        </p:txBody>
      </p:sp>
      <p:sp>
        <p:nvSpPr>
          <p:cNvPr id="966" name="Google Shape;966;g1f5d5788007_0_778"/>
          <p:cNvSpPr txBox="1"/>
          <p:nvPr/>
        </p:nvSpPr>
        <p:spPr>
          <a:xfrm>
            <a:off x="7626567" y="6394301"/>
            <a:ext cx="83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1110</a:t>
            </a:r>
            <a:endParaRPr sz="1800" b="0" i="0" u="none" strike="noStrike" cap="none">
              <a:solidFill>
                <a:schemeClr val="dk1"/>
              </a:solidFill>
              <a:latin typeface="Courier"/>
              <a:ea typeface="Courier"/>
              <a:cs typeface="Courier"/>
              <a:sym typeface="Courier"/>
            </a:endParaRPr>
          </a:p>
        </p:txBody>
      </p:sp>
      <p:sp>
        <p:nvSpPr>
          <p:cNvPr id="967" name="Google Shape;967;g1f5d5788007_0_778"/>
          <p:cNvSpPr txBox="1"/>
          <p:nvPr/>
        </p:nvSpPr>
        <p:spPr>
          <a:xfrm>
            <a:off x="9122788" y="6372443"/>
            <a:ext cx="83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ourier"/>
                <a:ea typeface="Courier"/>
                <a:cs typeface="Courier"/>
                <a:sym typeface="Courier"/>
              </a:rPr>
              <a:t>1111</a:t>
            </a:r>
            <a:endParaRPr sz="1400" b="0" i="0" u="none" strike="noStrike" cap="none">
              <a:solidFill>
                <a:srgbClr val="000000"/>
              </a:solidFill>
              <a:latin typeface="Arial"/>
              <a:ea typeface="Arial"/>
              <a:cs typeface="Arial"/>
              <a:sym typeface="Arial"/>
            </a:endParaRPr>
          </a:p>
        </p:txBody>
      </p:sp>
      <p:sp>
        <p:nvSpPr>
          <p:cNvPr id="968" name="Google Shape;968;g1f5d5788007_0_778"/>
          <p:cNvSpPr txBox="1"/>
          <p:nvPr/>
        </p:nvSpPr>
        <p:spPr>
          <a:xfrm>
            <a:off x="7204799" y="1613704"/>
            <a:ext cx="4093500" cy="2216100"/>
          </a:xfrm>
          <a:prstGeom prst="rect">
            <a:avLst/>
          </a:prstGeom>
          <a:blipFill rotWithShape="1">
            <a:blip r:embed="rId3">
              <a:alphaModFix/>
            </a:blip>
            <a:stretch>
              <a:fillRect l="-1338" t="-164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69" name="Google Shape;969;g1f5d5788007_0_7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pic>
        <p:nvPicPr>
          <p:cNvPr id="2" name="Picture 1" descr="A white text on a white background&#10;&#10;Description automatically generated">
            <a:extLst>
              <a:ext uri="{FF2B5EF4-FFF2-40B4-BE49-F238E27FC236}">
                <a16:creationId xmlns:a16="http://schemas.microsoft.com/office/drawing/2014/main" id="{AFFB5603-E33B-A0F3-2E1E-8CEDDB9D627C}"/>
              </a:ext>
            </a:extLst>
          </p:cNvPr>
          <p:cNvPicPr>
            <a:picLocks noChangeAspect="1"/>
          </p:cNvPicPr>
          <p:nvPr/>
        </p:nvPicPr>
        <p:blipFill>
          <a:blip r:embed="rId4"/>
          <a:stretch>
            <a:fillRect/>
          </a:stretch>
        </p:blipFill>
        <p:spPr>
          <a:xfrm>
            <a:off x="94118" y="3593059"/>
            <a:ext cx="3276600" cy="2895600"/>
          </a:xfrm>
          <a:prstGeom prst="rect">
            <a:avLst/>
          </a:prstGeom>
        </p:spPr>
      </p:pic>
    </p:spTree>
    <p:extLst>
      <p:ext uri="{BB962C8B-B14F-4D97-AF65-F5344CB8AC3E}">
        <p14:creationId xmlns:p14="http://schemas.microsoft.com/office/powerpoint/2010/main" val="239061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g1f5d5788007_0_8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Recap</a:t>
            </a:r>
            <a:endParaRPr/>
          </a:p>
        </p:txBody>
      </p:sp>
      <p:sp>
        <p:nvSpPr>
          <p:cNvPr id="975" name="Google Shape;975;g1f5d5788007_0_821"/>
          <p:cNvSpPr txBox="1">
            <a:spLocks noGrp="1"/>
          </p:cNvSpPr>
          <p:nvPr>
            <p:ph type="body" idx="1"/>
          </p:nvPr>
        </p:nvSpPr>
        <p:spPr>
          <a:xfrm>
            <a:off x="2152650" y="1825625"/>
            <a:ext cx="7886700" cy="5032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56B74"/>
              </a:buClr>
              <a:buSzPts val="2800"/>
              <a:buChar char="•"/>
            </a:pPr>
            <a:r>
              <a:rPr lang="en-US">
                <a:solidFill>
                  <a:srgbClr val="E56B74"/>
                </a:solidFill>
              </a:rPr>
              <a:t>Greedy algorithms!</a:t>
            </a:r>
            <a:endParaRPr/>
          </a:p>
          <a:p>
            <a:pPr marL="228600" lvl="0" indent="-228600" algn="l" rtl="0">
              <a:lnSpc>
                <a:spcPct val="90000"/>
              </a:lnSpc>
              <a:spcBef>
                <a:spcPts val="1000"/>
              </a:spcBef>
              <a:spcAft>
                <a:spcPts val="0"/>
              </a:spcAft>
              <a:buClr>
                <a:schemeClr val="dk1"/>
              </a:buClr>
              <a:buSzPts val="2800"/>
              <a:buChar char="•"/>
            </a:pPr>
            <a:r>
              <a:rPr lang="en-US"/>
              <a:t>Often easy to write down</a:t>
            </a:r>
            <a:endParaRPr/>
          </a:p>
          <a:p>
            <a:pPr marL="685800" lvl="1" indent="-228600" algn="l" rtl="0">
              <a:lnSpc>
                <a:spcPct val="90000"/>
              </a:lnSpc>
              <a:spcBef>
                <a:spcPts val="500"/>
              </a:spcBef>
              <a:spcAft>
                <a:spcPts val="0"/>
              </a:spcAft>
              <a:buClr>
                <a:schemeClr val="accent4"/>
              </a:buClr>
              <a:buSzPts val="2400"/>
              <a:buChar char="•"/>
            </a:pPr>
            <a:r>
              <a:rPr lang="en-US">
                <a:solidFill>
                  <a:schemeClr val="accent4"/>
                </a:solidFill>
              </a:rPr>
              <a:t>But may be hard to come up with and hard to justify</a:t>
            </a:r>
            <a:endParaRPr/>
          </a:p>
          <a:p>
            <a:pPr marL="228600" lvl="0" indent="-228600" algn="l" rtl="0">
              <a:lnSpc>
                <a:spcPct val="90000"/>
              </a:lnSpc>
              <a:spcBef>
                <a:spcPts val="1000"/>
              </a:spcBef>
              <a:spcAft>
                <a:spcPts val="0"/>
              </a:spcAft>
              <a:buClr>
                <a:schemeClr val="dk1"/>
              </a:buClr>
              <a:buSzPts val="2800"/>
              <a:buChar char="•"/>
            </a:pPr>
            <a:r>
              <a:rPr lang="en-US"/>
              <a:t>The natural greedy algorithm may not always be correct.</a:t>
            </a:r>
            <a:endParaRPr/>
          </a:p>
          <a:p>
            <a:pPr marL="228600" lvl="0" indent="-228600" algn="l" rtl="0">
              <a:lnSpc>
                <a:spcPct val="90000"/>
              </a:lnSpc>
              <a:spcBef>
                <a:spcPts val="1000"/>
              </a:spcBef>
              <a:spcAft>
                <a:spcPts val="0"/>
              </a:spcAft>
              <a:buClr>
                <a:schemeClr val="dk1"/>
              </a:buClr>
              <a:buSzPts val="2800"/>
              <a:buChar char="•"/>
            </a:pPr>
            <a:r>
              <a:rPr lang="en-US"/>
              <a:t>A problem is a good candidate for a greedy algorithm if:</a:t>
            </a:r>
            <a:endParaRPr/>
          </a:p>
          <a:p>
            <a:pPr marL="685800" lvl="1" indent="-228600" algn="l" rtl="0">
              <a:lnSpc>
                <a:spcPct val="90000"/>
              </a:lnSpc>
              <a:spcBef>
                <a:spcPts val="500"/>
              </a:spcBef>
              <a:spcAft>
                <a:spcPts val="0"/>
              </a:spcAft>
              <a:buClr>
                <a:schemeClr val="accent4"/>
              </a:buClr>
              <a:buSzPts val="2400"/>
              <a:buChar char="•"/>
            </a:pPr>
            <a:r>
              <a:rPr lang="en-US">
                <a:solidFill>
                  <a:schemeClr val="accent4"/>
                </a:solidFill>
              </a:rPr>
              <a:t>it has optimal substructure</a:t>
            </a:r>
            <a:endParaRPr/>
          </a:p>
          <a:p>
            <a:pPr marL="685800" lvl="1" indent="-228600" algn="l" rtl="0">
              <a:lnSpc>
                <a:spcPct val="90000"/>
              </a:lnSpc>
              <a:spcBef>
                <a:spcPts val="500"/>
              </a:spcBef>
              <a:spcAft>
                <a:spcPts val="0"/>
              </a:spcAft>
              <a:buClr>
                <a:schemeClr val="accent4"/>
              </a:buClr>
              <a:buSzPts val="2400"/>
              <a:buChar char="•"/>
            </a:pPr>
            <a:r>
              <a:rPr lang="en-US">
                <a:solidFill>
                  <a:schemeClr val="accent4"/>
                </a:solidFill>
              </a:rPr>
              <a:t>that optimal substructure is </a:t>
            </a:r>
            <a:r>
              <a:rPr lang="en-US" b="1">
                <a:solidFill>
                  <a:schemeClr val="accent4"/>
                </a:solidFill>
              </a:rPr>
              <a:t>REALLY NICE</a:t>
            </a:r>
            <a:endParaRPr/>
          </a:p>
          <a:p>
            <a:pPr marL="1143000" lvl="2" indent="-228600" algn="l" rtl="0">
              <a:lnSpc>
                <a:spcPct val="90000"/>
              </a:lnSpc>
              <a:spcBef>
                <a:spcPts val="500"/>
              </a:spcBef>
              <a:spcAft>
                <a:spcPts val="0"/>
              </a:spcAft>
              <a:buClr>
                <a:srgbClr val="E56B74"/>
              </a:buClr>
              <a:buSzPts val="2000"/>
              <a:buChar char="•"/>
            </a:pPr>
            <a:r>
              <a:rPr lang="en-US">
                <a:solidFill>
                  <a:srgbClr val="E56B74"/>
                </a:solidFill>
              </a:rPr>
              <a:t>solutions depend on just one other sub-problem.</a:t>
            </a:r>
            <a:endParaRPr/>
          </a:p>
        </p:txBody>
      </p:sp>
      <p:pic>
        <p:nvPicPr>
          <p:cNvPr id="976" name="Google Shape;976;g1f5d5788007_0_821"/>
          <p:cNvPicPr preferRelativeResize="0"/>
          <p:nvPr/>
        </p:nvPicPr>
        <p:blipFill rotWithShape="1">
          <a:blip r:embed="rId3">
            <a:alphaModFix/>
          </a:blip>
          <a:srcRect/>
          <a:stretch/>
        </p:blipFill>
        <p:spPr>
          <a:xfrm>
            <a:off x="7552808" y="113866"/>
            <a:ext cx="3115191" cy="2166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6"/>
                                        </p:tgtEl>
                                        <p:attrNameLst>
                                          <p:attrName>style.visibility</p:attrName>
                                        </p:attrNameLst>
                                      </p:cBhvr>
                                      <p:to>
                                        <p:strVal val="visible"/>
                                      </p:to>
                                    </p:set>
                                    <p:animEffect transition="in" filter="fade">
                                      <p:cBhvr>
                                        <p:cTn id="7" dur="5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Bottom up approach</a:t>
            </a:r>
            <a:endParaRPr dirty="0"/>
          </a:p>
        </p:txBody>
      </p:sp>
      <p:sp>
        <p:nvSpPr>
          <p:cNvPr id="187" name="Google Shape;187;p5"/>
          <p:cNvSpPr txBox="1">
            <a:spLocks noGrp="1"/>
          </p:cNvSpPr>
          <p:nvPr>
            <p:ph type="body" idx="1"/>
          </p:nvPr>
        </p:nvSpPr>
        <p:spPr>
          <a:xfrm>
            <a:off x="2152650" y="1825625"/>
            <a:ext cx="7886700" cy="48717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7030A0"/>
              </a:buClr>
              <a:buSzPts val="2800"/>
              <a:buChar char="•"/>
            </a:pPr>
            <a:r>
              <a:rPr lang="en-US">
                <a:solidFill>
                  <a:srgbClr val="7030A0"/>
                </a:solidFill>
              </a:rPr>
              <a:t>For Fibonacci:</a:t>
            </a:r>
            <a:endParaRPr/>
          </a:p>
          <a:p>
            <a:pPr marL="228600" lvl="0" indent="-228600" algn="l" rtl="0">
              <a:lnSpc>
                <a:spcPct val="90000"/>
              </a:lnSpc>
              <a:spcBef>
                <a:spcPts val="1000"/>
              </a:spcBef>
              <a:spcAft>
                <a:spcPts val="0"/>
              </a:spcAft>
              <a:buClr>
                <a:schemeClr val="dk1"/>
              </a:buClr>
              <a:buSzPts val="2800"/>
              <a:buChar char="•"/>
            </a:pPr>
            <a:r>
              <a:rPr lang="en-US"/>
              <a:t>Solve the small problems first</a:t>
            </a:r>
            <a:endParaRPr/>
          </a:p>
          <a:p>
            <a:pPr marL="685800" lvl="1" indent="-228600" algn="l" rtl="0">
              <a:lnSpc>
                <a:spcPct val="90000"/>
              </a:lnSpc>
              <a:spcBef>
                <a:spcPts val="500"/>
              </a:spcBef>
              <a:spcAft>
                <a:spcPts val="0"/>
              </a:spcAft>
              <a:buClr>
                <a:schemeClr val="accent5"/>
              </a:buClr>
              <a:buSzPts val="2400"/>
              <a:buChar char="•"/>
            </a:pPr>
            <a:r>
              <a:rPr lang="en-US">
                <a:solidFill>
                  <a:schemeClr val="accent5"/>
                </a:solidFill>
              </a:rPr>
              <a:t>fill in F[0],F[1]</a:t>
            </a:r>
            <a:endParaRPr/>
          </a:p>
          <a:p>
            <a:pPr marL="228600" lvl="0" indent="-228600" algn="l" rtl="0">
              <a:lnSpc>
                <a:spcPct val="90000"/>
              </a:lnSpc>
              <a:spcBef>
                <a:spcPts val="1000"/>
              </a:spcBef>
              <a:spcAft>
                <a:spcPts val="0"/>
              </a:spcAft>
              <a:buClr>
                <a:schemeClr val="dk1"/>
              </a:buClr>
              <a:buSzPts val="2800"/>
              <a:buChar char="•"/>
            </a:pPr>
            <a:r>
              <a:rPr lang="en-US"/>
              <a:t>Then bigger problems</a:t>
            </a:r>
            <a:endParaRPr/>
          </a:p>
          <a:p>
            <a:pPr marL="685800" lvl="1" indent="-228600" algn="l" rtl="0">
              <a:lnSpc>
                <a:spcPct val="90000"/>
              </a:lnSpc>
              <a:spcBef>
                <a:spcPts val="500"/>
              </a:spcBef>
              <a:spcAft>
                <a:spcPts val="0"/>
              </a:spcAft>
              <a:buClr>
                <a:schemeClr val="accent6"/>
              </a:buClr>
              <a:buSzPts val="2400"/>
              <a:buChar char="•"/>
            </a:pPr>
            <a:r>
              <a:rPr lang="en-US">
                <a:solidFill>
                  <a:schemeClr val="accent6"/>
                </a:solidFill>
              </a:rPr>
              <a:t>fill in F[2]</a:t>
            </a:r>
            <a:endParaRPr/>
          </a:p>
          <a:p>
            <a:pPr marL="228600" lvl="0" indent="-228600" algn="l" rtl="0">
              <a:lnSpc>
                <a:spcPct val="90000"/>
              </a:lnSpc>
              <a:spcBef>
                <a:spcPts val="1000"/>
              </a:spcBef>
              <a:spcAft>
                <a:spcPts val="0"/>
              </a:spcAft>
              <a:buClr>
                <a:schemeClr val="dk1"/>
              </a:buClr>
              <a:buSzPts val="2800"/>
              <a:buChar char="•"/>
            </a:pPr>
            <a:r>
              <a:rPr lang="en-US"/>
              <a:t>…</a:t>
            </a:r>
            <a:endParaRPr/>
          </a:p>
          <a:p>
            <a:pPr marL="228600" lvl="0" indent="-228600" algn="l" rtl="0">
              <a:lnSpc>
                <a:spcPct val="90000"/>
              </a:lnSpc>
              <a:spcBef>
                <a:spcPts val="1000"/>
              </a:spcBef>
              <a:spcAft>
                <a:spcPts val="0"/>
              </a:spcAft>
              <a:buClr>
                <a:schemeClr val="dk1"/>
              </a:buClr>
              <a:buSzPts val="2800"/>
              <a:buChar char="•"/>
            </a:pPr>
            <a:r>
              <a:rPr lang="en-US"/>
              <a:t>Then bigger problems</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fill in F[n-1]</a:t>
            </a:r>
            <a:endParaRPr/>
          </a:p>
          <a:p>
            <a:pPr marL="228600" lvl="0" indent="-228600" algn="l" rtl="0">
              <a:lnSpc>
                <a:spcPct val="90000"/>
              </a:lnSpc>
              <a:spcBef>
                <a:spcPts val="1000"/>
              </a:spcBef>
              <a:spcAft>
                <a:spcPts val="0"/>
              </a:spcAft>
              <a:buClr>
                <a:schemeClr val="dk1"/>
              </a:buClr>
              <a:buSzPts val="2800"/>
              <a:buChar char="•"/>
            </a:pPr>
            <a:r>
              <a:rPr lang="en-US"/>
              <a:t>Then finally solve the real problem.</a:t>
            </a:r>
            <a:endParaRPr/>
          </a:p>
          <a:p>
            <a:pPr marL="685800" lvl="1" indent="-228600" algn="l" rtl="0">
              <a:lnSpc>
                <a:spcPct val="90000"/>
              </a:lnSpc>
              <a:spcBef>
                <a:spcPts val="500"/>
              </a:spcBef>
              <a:spcAft>
                <a:spcPts val="0"/>
              </a:spcAft>
              <a:buClr>
                <a:schemeClr val="accent1"/>
              </a:buClr>
              <a:buSzPts val="2400"/>
              <a:buChar char="•"/>
            </a:pPr>
            <a:r>
              <a:rPr lang="en-US">
                <a:solidFill>
                  <a:schemeClr val="accent1"/>
                </a:solidFill>
              </a:rPr>
              <a:t>fill in F[n]</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pic>
        <p:nvPicPr>
          <p:cNvPr id="188" name="Google Shape;188;p5"/>
          <p:cNvPicPr preferRelativeResize="0"/>
          <p:nvPr/>
        </p:nvPicPr>
        <p:blipFill rotWithShape="1">
          <a:blip r:embed="rId3">
            <a:alphaModFix/>
          </a:blip>
          <a:srcRect/>
          <a:stretch/>
        </p:blipFill>
        <p:spPr>
          <a:xfrm rot="-5689404">
            <a:off x="7793082" y="766105"/>
            <a:ext cx="2777899" cy="2119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0"/>
        <p:cNvGrpSpPr/>
        <p:nvPr/>
      </p:nvGrpSpPr>
      <p:grpSpPr>
        <a:xfrm>
          <a:off x="0" y="0"/>
          <a:ext cx="0" cy="0"/>
          <a:chOff x="0" y="0"/>
          <a:chExt cx="0" cy="0"/>
        </a:xfrm>
      </p:grpSpPr>
      <p:sp>
        <p:nvSpPr>
          <p:cNvPr id="981" name="Google Shape;981;p5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2" name="Google Shape;982;p59"/>
          <p:cNvSpPr txBox="1">
            <a:spLocks noGrp="1"/>
          </p:cNvSpPr>
          <p:nvPr>
            <p:ph type="title"/>
          </p:nvPr>
        </p:nvSpPr>
        <p:spPr>
          <a:xfrm>
            <a:off x="2659529" y="2085788"/>
            <a:ext cx="6884895" cy="149664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95959"/>
              </a:buClr>
              <a:buSzPts val="3200"/>
              <a:buFont typeface="Calibri"/>
              <a:buNone/>
            </a:pPr>
            <a:r>
              <a:rPr lang="en-US" sz="4000">
                <a:latin typeface="Arial"/>
                <a:ea typeface="Arial"/>
                <a:cs typeface="Arial"/>
                <a:sym typeface="Arial"/>
              </a:rPr>
              <a:t>Thank you</a:t>
            </a:r>
            <a:endParaRPr sz="4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Top down approach</a:t>
            </a:r>
            <a:endParaRPr/>
          </a:p>
        </p:txBody>
      </p:sp>
      <p:sp>
        <p:nvSpPr>
          <p:cNvPr id="194" name="Google Shape;194;p6"/>
          <p:cNvSpPr txBox="1">
            <a:spLocks noGrp="1"/>
          </p:cNvSpPr>
          <p:nvPr>
            <p:ph type="body" idx="1"/>
          </p:nvPr>
        </p:nvSpPr>
        <p:spPr>
          <a:xfrm>
            <a:off x="2152651" y="1825625"/>
            <a:ext cx="601928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Think of it like a recursive algorithm.</a:t>
            </a:r>
            <a:endParaRPr dirty="0"/>
          </a:p>
          <a:p>
            <a:pPr marL="228600" lvl="0" indent="-228600" algn="l" rtl="0">
              <a:lnSpc>
                <a:spcPct val="90000"/>
              </a:lnSpc>
              <a:spcBef>
                <a:spcPts val="1000"/>
              </a:spcBef>
              <a:spcAft>
                <a:spcPts val="0"/>
              </a:spcAft>
              <a:buClr>
                <a:schemeClr val="accent1"/>
              </a:buClr>
              <a:buSzPts val="2800"/>
              <a:buChar char="•"/>
            </a:pPr>
            <a:r>
              <a:rPr lang="en-US" dirty="0">
                <a:solidFill>
                  <a:schemeClr val="accent1"/>
                </a:solidFill>
              </a:rPr>
              <a:t>To solve the big problem:</a:t>
            </a:r>
            <a:endParaRPr dirty="0"/>
          </a:p>
          <a:p>
            <a:pPr marL="685800" lvl="1" indent="-228600" algn="l" rtl="0">
              <a:lnSpc>
                <a:spcPct val="90000"/>
              </a:lnSpc>
              <a:spcBef>
                <a:spcPts val="500"/>
              </a:spcBef>
              <a:spcAft>
                <a:spcPts val="0"/>
              </a:spcAft>
              <a:buClr>
                <a:schemeClr val="accent1"/>
              </a:buClr>
              <a:buSzPts val="2400"/>
              <a:buChar char="•"/>
            </a:pPr>
            <a:r>
              <a:rPr lang="en-US" dirty="0">
                <a:solidFill>
                  <a:schemeClr val="accent1"/>
                </a:solidFill>
              </a:rPr>
              <a:t>Recurse to solve smaller problems</a:t>
            </a:r>
            <a:endParaRPr dirty="0"/>
          </a:p>
          <a:p>
            <a:pPr marL="1143000" lvl="2" indent="-228600" algn="l" rtl="0">
              <a:lnSpc>
                <a:spcPct val="90000"/>
              </a:lnSpc>
              <a:spcBef>
                <a:spcPts val="500"/>
              </a:spcBef>
              <a:spcAft>
                <a:spcPts val="0"/>
              </a:spcAft>
              <a:buClr>
                <a:schemeClr val="accent1"/>
              </a:buClr>
              <a:buSzPts val="2000"/>
              <a:buChar char="•"/>
            </a:pPr>
            <a:r>
              <a:rPr lang="en-US" dirty="0">
                <a:solidFill>
                  <a:schemeClr val="accent1"/>
                </a:solidFill>
              </a:rPr>
              <a:t>Those recurse to solve smaller problems</a:t>
            </a:r>
            <a:endParaRPr dirty="0"/>
          </a:p>
          <a:p>
            <a:pPr marL="1600200" lvl="3" indent="-228600" algn="l" rtl="0">
              <a:lnSpc>
                <a:spcPct val="90000"/>
              </a:lnSpc>
              <a:spcBef>
                <a:spcPts val="500"/>
              </a:spcBef>
              <a:spcAft>
                <a:spcPts val="0"/>
              </a:spcAft>
              <a:buClr>
                <a:schemeClr val="accent1"/>
              </a:buClr>
              <a:buSzPts val="1800"/>
              <a:buChar char="•"/>
            </a:pPr>
            <a:r>
              <a:rPr lang="en-US" dirty="0">
                <a:solidFill>
                  <a:schemeClr val="accent1"/>
                </a:solidFill>
              </a:rPr>
              <a:t>etc..</a:t>
            </a:r>
            <a:endParaRPr dirty="0"/>
          </a:p>
          <a:p>
            <a:pPr marL="685800" lvl="1" indent="-76200" algn="l" rtl="0">
              <a:lnSpc>
                <a:spcPct val="90000"/>
              </a:lnSpc>
              <a:spcBef>
                <a:spcPts val="500"/>
              </a:spcBef>
              <a:spcAft>
                <a:spcPts val="0"/>
              </a:spcAft>
              <a:buClr>
                <a:schemeClr val="dk1"/>
              </a:buClr>
              <a:buSzPts val="2400"/>
              <a:buNone/>
            </a:pPr>
            <a:endParaRPr dirty="0">
              <a:solidFill>
                <a:srgbClr val="7030A0"/>
              </a:solidFill>
            </a:endParaRPr>
          </a:p>
          <a:p>
            <a:pPr marL="228600" lvl="0" indent="-228600" algn="l" rtl="0">
              <a:lnSpc>
                <a:spcPct val="90000"/>
              </a:lnSpc>
              <a:spcBef>
                <a:spcPts val="1000"/>
              </a:spcBef>
              <a:spcAft>
                <a:spcPts val="0"/>
              </a:spcAft>
              <a:buClr>
                <a:schemeClr val="dk1"/>
              </a:buClr>
              <a:buSzPts val="2800"/>
              <a:buChar char="•"/>
            </a:pPr>
            <a:r>
              <a:rPr lang="en-US" dirty="0"/>
              <a:t>The difference from divide and conquer:</a:t>
            </a:r>
            <a:endParaRPr dirty="0"/>
          </a:p>
          <a:p>
            <a:pPr marL="685800" lvl="1" indent="-228600" algn="l" rtl="0">
              <a:lnSpc>
                <a:spcPct val="90000"/>
              </a:lnSpc>
              <a:spcBef>
                <a:spcPts val="500"/>
              </a:spcBef>
              <a:spcAft>
                <a:spcPts val="0"/>
              </a:spcAft>
              <a:buClr>
                <a:schemeClr val="accent1"/>
              </a:buClr>
              <a:buSzPts val="2400"/>
              <a:buChar char="•"/>
            </a:pPr>
            <a:r>
              <a:rPr lang="en-US" b="1" dirty="0">
                <a:solidFill>
                  <a:schemeClr val="accent1"/>
                </a:solidFill>
              </a:rPr>
              <a:t>Memo-</a:t>
            </a:r>
            <a:r>
              <a:rPr lang="en-US" b="1" dirty="0" err="1">
                <a:solidFill>
                  <a:schemeClr val="accent1"/>
                </a:solidFill>
              </a:rPr>
              <a:t>ization</a:t>
            </a:r>
            <a:endParaRPr b="1" dirty="0">
              <a:solidFill>
                <a:schemeClr val="accent1"/>
              </a:solidFill>
            </a:endParaRPr>
          </a:p>
          <a:p>
            <a:pPr marL="685800" lvl="1" indent="-228600" algn="l" rtl="0">
              <a:lnSpc>
                <a:spcPct val="90000"/>
              </a:lnSpc>
              <a:spcBef>
                <a:spcPts val="500"/>
              </a:spcBef>
              <a:spcAft>
                <a:spcPts val="0"/>
              </a:spcAft>
              <a:buClr>
                <a:schemeClr val="accent1"/>
              </a:buClr>
              <a:buSzPts val="2400"/>
              <a:buChar char="•"/>
            </a:pPr>
            <a:r>
              <a:rPr lang="en-US" dirty="0">
                <a:solidFill>
                  <a:schemeClr val="accent1"/>
                </a:solidFill>
              </a:rPr>
              <a:t>Keep track of what small problems you’ve already solved to </a:t>
            </a:r>
            <a:r>
              <a:rPr lang="en-US" b="1" dirty="0">
                <a:solidFill>
                  <a:schemeClr val="accent1"/>
                </a:solidFill>
              </a:rPr>
              <a:t>reuse</a:t>
            </a:r>
            <a:r>
              <a:rPr lang="en-US" dirty="0">
                <a:solidFill>
                  <a:schemeClr val="accent1"/>
                </a:solidFill>
              </a:rPr>
              <a:t> them in the future</a:t>
            </a:r>
            <a:endParaRPr dirty="0"/>
          </a:p>
        </p:txBody>
      </p:sp>
      <p:pic>
        <p:nvPicPr>
          <p:cNvPr id="195" name="Google Shape;195;p6"/>
          <p:cNvPicPr preferRelativeResize="0"/>
          <p:nvPr/>
        </p:nvPicPr>
        <p:blipFill rotWithShape="1">
          <a:blip r:embed="rId3">
            <a:alphaModFix/>
          </a:blip>
          <a:srcRect/>
          <a:stretch/>
        </p:blipFill>
        <p:spPr>
          <a:xfrm>
            <a:off x="8394911" y="4275438"/>
            <a:ext cx="2062187" cy="2075935"/>
          </a:xfrm>
          <a:prstGeom prst="rect">
            <a:avLst/>
          </a:prstGeom>
          <a:noFill/>
          <a:ln>
            <a:noFill/>
          </a:ln>
        </p:spPr>
      </p:pic>
      <p:pic>
        <p:nvPicPr>
          <p:cNvPr id="196" name="Google Shape;196;p6"/>
          <p:cNvPicPr preferRelativeResize="0"/>
          <p:nvPr/>
        </p:nvPicPr>
        <p:blipFill rotWithShape="1">
          <a:blip r:embed="rId4">
            <a:alphaModFix/>
          </a:blip>
          <a:srcRect/>
          <a:stretch/>
        </p:blipFill>
        <p:spPr>
          <a:xfrm rot="5400000">
            <a:off x="7590883" y="534595"/>
            <a:ext cx="2777899" cy="21190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have we learned?</a:t>
            </a:r>
            <a:endParaRPr/>
          </a:p>
        </p:txBody>
      </p:sp>
      <p:sp>
        <p:nvSpPr>
          <p:cNvPr id="202" name="Google Shape;20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3600"/>
              <a:buChar char="•"/>
            </a:pPr>
            <a:r>
              <a:rPr lang="en-US" sz="3600" b="1" i="1">
                <a:solidFill>
                  <a:srgbClr val="FF0000"/>
                </a:solidFill>
              </a:rPr>
              <a:t>Dynamic programming:</a:t>
            </a:r>
            <a:endParaRPr/>
          </a:p>
          <a:p>
            <a:pPr marL="685800" lvl="1" indent="-228600" algn="l" rtl="0">
              <a:lnSpc>
                <a:spcPct val="90000"/>
              </a:lnSpc>
              <a:spcBef>
                <a:spcPts val="500"/>
              </a:spcBef>
              <a:spcAft>
                <a:spcPts val="0"/>
              </a:spcAft>
              <a:buClr>
                <a:schemeClr val="dk1"/>
              </a:buClr>
              <a:buSzPts val="2400"/>
              <a:buChar char="•"/>
            </a:pPr>
            <a:r>
              <a:rPr lang="en-US"/>
              <a:t>Paradigm in algorithm design.</a:t>
            </a:r>
            <a:endParaRPr/>
          </a:p>
          <a:p>
            <a:pPr marL="685800" lvl="1" indent="-228600" algn="l" rtl="0">
              <a:lnSpc>
                <a:spcPct val="90000"/>
              </a:lnSpc>
              <a:spcBef>
                <a:spcPts val="500"/>
              </a:spcBef>
              <a:spcAft>
                <a:spcPts val="0"/>
              </a:spcAft>
              <a:buClr>
                <a:schemeClr val="dk1"/>
              </a:buClr>
              <a:buSzPts val="2400"/>
              <a:buChar char="•"/>
            </a:pPr>
            <a:r>
              <a:rPr lang="en-US"/>
              <a:t>Uses </a:t>
            </a:r>
            <a:r>
              <a:rPr lang="en-US" b="1">
                <a:solidFill>
                  <a:schemeClr val="accent1"/>
                </a:solidFill>
              </a:rPr>
              <a:t>optimal substructure</a:t>
            </a:r>
            <a:endParaRPr b="1">
              <a:solidFill>
                <a:schemeClr val="accent4"/>
              </a:solidFill>
            </a:endParaRPr>
          </a:p>
          <a:p>
            <a:pPr marL="685800" lvl="1" indent="-228600" algn="l" rtl="0">
              <a:lnSpc>
                <a:spcPct val="90000"/>
              </a:lnSpc>
              <a:spcBef>
                <a:spcPts val="500"/>
              </a:spcBef>
              <a:spcAft>
                <a:spcPts val="0"/>
              </a:spcAft>
              <a:buClr>
                <a:schemeClr val="dk1"/>
              </a:buClr>
              <a:buSzPts val="2400"/>
              <a:buChar char="•"/>
            </a:pPr>
            <a:r>
              <a:rPr lang="en-US"/>
              <a:t>Uses </a:t>
            </a:r>
            <a:r>
              <a:rPr lang="en-US" b="1">
                <a:solidFill>
                  <a:schemeClr val="accent1"/>
                </a:solidFill>
              </a:rPr>
              <a:t>overlapping subproblems</a:t>
            </a:r>
            <a:endParaRPr/>
          </a:p>
          <a:p>
            <a:pPr marL="685800" lvl="1" indent="-228600" algn="l" rtl="0">
              <a:lnSpc>
                <a:spcPct val="90000"/>
              </a:lnSpc>
              <a:spcBef>
                <a:spcPts val="500"/>
              </a:spcBef>
              <a:spcAft>
                <a:spcPts val="0"/>
              </a:spcAft>
              <a:buClr>
                <a:schemeClr val="dk1"/>
              </a:buClr>
              <a:buSzPts val="2400"/>
              <a:buChar char="•"/>
            </a:pPr>
            <a:r>
              <a:rPr lang="en-US"/>
              <a:t>Can be implemented </a:t>
            </a:r>
            <a:r>
              <a:rPr lang="en-US" b="1">
                <a:solidFill>
                  <a:schemeClr val="accent1"/>
                </a:solidFill>
              </a:rPr>
              <a:t>bottom-up</a:t>
            </a:r>
            <a:r>
              <a:rPr lang="en-US"/>
              <a:t> or </a:t>
            </a:r>
            <a:r>
              <a:rPr lang="en-US" b="1">
                <a:solidFill>
                  <a:schemeClr val="accent1"/>
                </a:solidFill>
              </a:rPr>
              <a:t>top-down</a:t>
            </a:r>
            <a:r>
              <a:rPr lang="en-US">
                <a:solidFill>
                  <a:schemeClr val="accent1"/>
                </a:solidFill>
              </a:rPr>
              <a:t>.</a:t>
            </a:r>
            <a:endParaRPr/>
          </a:p>
          <a:p>
            <a:pPr marL="685800" lvl="1" indent="-228600" algn="l" rtl="0">
              <a:lnSpc>
                <a:spcPct val="90000"/>
              </a:lnSpc>
              <a:spcBef>
                <a:spcPts val="500"/>
              </a:spcBef>
              <a:spcAft>
                <a:spcPts val="0"/>
              </a:spcAft>
              <a:buClr>
                <a:schemeClr val="dk1"/>
              </a:buClr>
              <a:buSzPts val="2400"/>
              <a:buChar char="•"/>
            </a:pPr>
            <a:r>
              <a:rPr lang="en-US"/>
              <a:t>It’s a fancy name for a pretty common-sense idea:</a:t>
            </a:r>
            <a:endParaRPr/>
          </a:p>
        </p:txBody>
      </p:sp>
      <p:pic>
        <p:nvPicPr>
          <p:cNvPr id="203" name="Google Shape;203;p7"/>
          <p:cNvPicPr preferRelativeResize="0"/>
          <p:nvPr/>
        </p:nvPicPr>
        <p:blipFill rotWithShape="1">
          <a:blip r:embed="rId3">
            <a:alphaModFix/>
          </a:blip>
          <a:srcRect/>
          <a:stretch/>
        </p:blipFill>
        <p:spPr>
          <a:xfrm>
            <a:off x="5031227" y="4300151"/>
            <a:ext cx="2243166" cy="2243166"/>
          </a:xfrm>
          <a:prstGeom prst="rect">
            <a:avLst/>
          </a:prstGeom>
          <a:noFill/>
          <a:ln>
            <a:noFill/>
          </a:ln>
        </p:spPr>
      </p:pic>
      <p:sp>
        <p:nvSpPr>
          <p:cNvPr id="204" name="Google Shape;204;p7"/>
          <p:cNvSpPr txBox="1"/>
          <p:nvPr/>
        </p:nvSpPr>
        <p:spPr>
          <a:xfrm rot="-163633">
            <a:off x="5131677" y="4703997"/>
            <a:ext cx="203461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Short Stack"/>
                <a:ea typeface="Short Stack"/>
                <a:cs typeface="Short Stack"/>
                <a:sym typeface="Short Stack"/>
              </a:rPr>
              <a:t>Don’t duplicate work if you don’t have to!</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Longest Common Subsequence</a:t>
            </a:r>
            <a:endParaRPr/>
          </a:p>
        </p:txBody>
      </p:sp>
      <p:sp>
        <p:nvSpPr>
          <p:cNvPr id="210" name="Google Shape;210;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Subsequence:</a:t>
            </a:r>
            <a:endParaRPr/>
          </a:p>
          <a:p>
            <a:pPr marL="685800" lvl="1" indent="-228600" algn="l" rtl="0">
              <a:lnSpc>
                <a:spcPct val="90000"/>
              </a:lnSpc>
              <a:spcBef>
                <a:spcPts val="500"/>
              </a:spcBef>
              <a:spcAft>
                <a:spcPts val="0"/>
              </a:spcAft>
              <a:buClr>
                <a:srgbClr val="FF0000"/>
              </a:buClr>
              <a:buSzPts val="2400"/>
              <a:buChar char="•"/>
            </a:pPr>
            <a:r>
              <a:rPr lang="en-US">
                <a:solidFill>
                  <a:srgbClr val="FF0000"/>
                </a:solidFill>
              </a:rPr>
              <a:t>BDFH</a:t>
            </a:r>
            <a:r>
              <a:rPr lang="en-US"/>
              <a:t> is a</a:t>
            </a:r>
            <a:r>
              <a:rPr lang="en-US" b="1"/>
              <a:t> subsequence </a:t>
            </a:r>
            <a:r>
              <a:rPr lang="en-US"/>
              <a:t>of A</a:t>
            </a:r>
            <a:r>
              <a:rPr lang="en-US">
                <a:solidFill>
                  <a:srgbClr val="FF0000"/>
                </a:solidFill>
              </a:rPr>
              <a:t>B</a:t>
            </a:r>
            <a:r>
              <a:rPr lang="en-US"/>
              <a:t>C</a:t>
            </a:r>
            <a:r>
              <a:rPr lang="en-US">
                <a:solidFill>
                  <a:srgbClr val="FF0000"/>
                </a:solidFill>
              </a:rPr>
              <a:t>D</a:t>
            </a:r>
            <a:r>
              <a:rPr lang="en-US"/>
              <a:t>E</a:t>
            </a:r>
            <a:r>
              <a:rPr lang="en-US">
                <a:solidFill>
                  <a:srgbClr val="FF0000"/>
                </a:solidFill>
              </a:rPr>
              <a:t>F</a:t>
            </a:r>
            <a:r>
              <a:rPr lang="en-US"/>
              <a:t>G</a:t>
            </a:r>
            <a:r>
              <a:rPr lang="en-US">
                <a:solidFill>
                  <a:srgbClr val="FF0000"/>
                </a:solidFill>
              </a:rPr>
              <a:t>H</a:t>
            </a:r>
            <a:endParaRPr/>
          </a:p>
          <a:p>
            <a:pPr marL="228600" lvl="0" indent="-228600" algn="l" rtl="0">
              <a:lnSpc>
                <a:spcPct val="90000"/>
              </a:lnSpc>
              <a:spcBef>
                <a:spcPts val="1000"/>
              </a:spcBef>
              <a:spcAft>
                <a:spcPts val="0"/>
              </a:spcAft>
              <a:buClr>
                <a:schemeClr val="dk1"/>
              </a:buClr>
              <a:buSzPts val="2800"/>
              <a:buChar char="•"/>
            </a:pPr>
            <a:r>
              <a:rPr lang="en-US"/>
              <a:t>If X and Y are sequences, a </a:t>
            </a:r>
            <a:r>
              <a:rPr lang="en-US" b="1"/>
              <a:t>common subsequence</a:t>
            </a:r>
            <a:r>
              <a:rPr lang="en-US"/>
              <a:t> is a sequence which is a subsequence of both.</a:t>
            </a:r>
            <a:endParaRPr/>
          </a:p>
          <a:p>
            <a:pPr marL="685800" lvl="1" indent="-228600" algn="l" rtl="0">
              <a:lnSpc>
                <a:spcPct val="90000"/>
              </a:lnSpc>
              <a:spcBef>
                <a:spcPts val="500"/>
              </a:spcBef>
              <a:spcAft>
                <a:spcPts val="0"/>
              </a:spcAft>
              <a:buClr>
                <a:srgbClr val="FF0000"/>
              </a:buClr>
              <a:buSzPts val="2400"/>
              <a:buChar char="•"/>
            </a:pPr>
            <a:r>
              <a:rPr lang="en-US">
                <a:solidFill>
                  <a:srgbClr val="FF0000"/>
                </a:solidFill>
              </a:rPr>
              <a:t>BDFH</a:t>
            </a:r>
            <a:r>
              <a:rPr lang="en-US"/>
              <a:t> is a </a:t>
            </a:r>
            <a:r>
              <a:rPr lang="en-US" b="1"/>
              <a:t>common subsequence </a:t>
            </a:r>
            <a:r>
              <a:rPr lang="en-US"/>
              <a:t>of A</a:t>
            </a:r>
            <a:r>
              <a:rPr lang="en-US">
                <a:solidFill>
                  <a:srgbClr val="FF0000"/>
                </a:solidFill>
              </a:rPr>
              <a:t>B</a:t>
            </a:r>
            <a:r>
              <a:rPr lang="en-US"/>
              <a:t>C</a:t>
            </a:r>
            <a:r>
              <a:rPr lang="en-US">
                <a:solidFill>
                  <a:srgbClr val="FF0000"/>
                </a:solidFill>
              </a:rPr>
              <a:t>D</a:t>
            </a:r>
            <a:r>
              <a:rPr lang="en-US"/>
              <a:t>E</a:t>
            </a:r>
            <a:r>
              <a:rPr lang="en-US">
                <a:solidFill>
                  <a:srgbClr val="FF0000"/>
                </a:solidFill>
              </a:rPr>
              <a:t>F</a:t>
            </a:r>
            <a:r>
              <a:rPr lang="en-US"/>
              <a:t>G</a:t>
            </a:r>
            <a:r>
              <a:rPr lang="en-US">
                <a:solidFill>
                  <a:srgbClr val="FF0000"/>
                </a:solidFill>
              </a:rPr>
              <a:t>H</a:t>
            </a:r>
            <a:r>
              <a:rPr lang="en-US"/>
              <a:t> and of A</a:t>
            </a:r>
            <a:r>
              <a:rPr lang="en-US">
                <a:solidFill>
                  <a:srgbClr val="FF0000"/>
                </a:solidFill>
              </a:rPr>
              <a:t>BDF</a:t>
            </a:r>
            <a:r>
              <a:rPr lang="en-US"/>
              <a:t>G</a:t>
            </a:r>
            <a:r>
              <a:rPr lang="en-US">
                <a:solidFill>
                  <a:srgbClr val="FF0000"/>
                </a:solidFill>
              </a:rPr>
              <a:t>H</a:t>
            </a:r>
            <a:r>
              <a:rPr lang="en-US"/>
              <a:t>I</a:t>
            </a:r>
            <a:endParaRPr/>
          </a:p>
          <a:p>
            <a:pPr marL="228600" lvl="0" indent="-228600" algn="l" rtl="0">
              <a:lnSpc>
                <a:spcPct val="90000"/>
              </a:lnSpc>
              <a:spcBef>
                <a:spcPts val="1000"/>
              </a:spcBef>
              <a:spcAft>
                <a:spcPts val="0"/>
              </a:spcAft>
              <a:buClr>
                <a:schemeClr val="dk1"/>
              </a:buClr>
              <a:buSzPts val="2800"/>
              <a:buChar char="•"/>
            </a:pPr>
            <a:r>
              <a:rPr lang="en-US"/>
              <a:t>A </a:t>
            </a:r>
            <a:r>
              <a:rPr lang="en-US" b="1"/>
              <a:t>longest common subsequence</a:t>
            </a:r>
            <a:r>
              <a:rPr lang="en-US"/>
              <a:t>…</a:t>
            </a:r>
            <a:endParaRPr/>
          </a:p>
          <a:p>
            <a:pPr marL="685800" lvl="1" indent="-228600" algn="l" rtl="0">
              <a:lnSpc>
                <a:spcPct val="90000"/>
              </a:lnSpc>
              <a:spcBef>
                <a:spcPts val="500"/>
              </a:spcBef>
              <a:spcAft>
                <a:spcPts val="0"/>
              </a:spcAft>
              <a:buClr>
                <a:schemeClr val="dk1"/>
              </a:buClr>
              <a:buSzPts val="2400"/>
              <a:buChar char="•"/>
            </a:pPr>
            <a:r>
              <a:rPr lang="en-US"/>
              <a:t>…is a common subsequence that is longest.</a:t>
            </a:r>
            <a:endParaRPr/>
          </a:p>
          <a:p>
            <a:pPr marL="685800" lvl="1" indent="-228600" algn="l" rtl="0">
              <a:lnSpc>
                <a:spcPct val="90000"/>
              </a:lnSpc>
              <a:spcBef>
                <a:spcPts val="500"/>
              </a:spcBef>
              <a:spcAft>
                <a:spcPts val="0"/>
              </a:spcAft>
              <a:buClr>
                <a:schemeClr val="dk1"/>
              </a:buClr>
              <a:buSzPts val="2400"/>
              <a:buChar char="•"/>
            </a:pPr>
            <a:r>
              <a:rPr lang="en-US"/>
              <a:t>The </a:t>
            </a:r>
            <a:r>
              <a:rPr lang="en-US" b="1"/>
              <a:t>longest common subsequence </a:t>
            </a:r>
            <a:r>
              <a:rPr lang="en-US"/>
              <a:t>of </a:t>
            </a:r>
            <a:r>
              <a:rPr lang="en-US">
                <a:solidFill>
                  <a:srgbClr val="FF0000"/>
                </a:solidFill>
              </a:rPr>
              <a:t>AB</a:t>
            </a:r>
            <a:r>
              <a:rPr lang="en-US"/>
              <a:t>C</a:t>
            </a:r>
            <a:r>
              <a:rPr lang="en-US">
                <a:solidFill>
                  <a:srgbClr val="FF0000"/>
                </a:solidFill>
              </a:rPr>
              <a:t>D</a:t>
            </a:r>
            <a:r>
              <a:rPr lang="en-US"/>
              <a:t>E</a:t>
            </a:r>
            <a:r>
              <a:rPr lang="en-US">
                <a:solidFill>
                  <a:srgbClr val="FF0000"/>
                </a:solidFill>
              </a:rPr>
              <a:t>FGH</a:t>
            </a:r>
            <a:r>
              <a:rPr lang="en-US"/>
              <a:t> and </a:t>
            </a:r>
            <a:r>
              <a:rPr lang="en-US">
                <a:solidFill>
                  <a:srgbClr val="FF0000"/>
                </a:solidFill>
              </a:rPr>
              <a:t>ABDFGH</a:t>
            </a:r>
            <a:r>
              <a:rPr lang="en-US"/>
              <a:t>I is</a:t>
            </a:r>
            <a:r>
              <a:rPr lang="en-US">
                <a:solidFill>
                  <a:srgbClr val="FF0000"/>
                </a:solidFill>
              </a:rPr>
              <a:t> ABDFGH</a:t>
            </a:r>
            <a:r>
              <a:rPr lang="en-US"/>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Recipe </a:t>
            </a:r>
            <a:r>
              <a:rPr lang="en-US" sz="2800">
                <a:solidFill>
                  <a:schemeClr val="accent3"/>
                </a:solidFill>
              </a:rPr>
              <a:t>for applying Dynamic Programming</a:t>
            </a:r>
            <a:endParaRPr/>
          </a:p>
        </p:txBody>
      </p:sp>
      <p:sp>
        <p:nvSpPr>
          <p:cNvPr id="216" name="Google Shape;216;p9"/>
          <p:cNvSpPr txBox="1">
            <a:spLocks noGrp="1"/>
          </p:cNvSpPr>
          <p:nvPr>
            <p:ph type="body" idx="1"/>
          </p:nvPr>
        </p:nvSpPr>
        <p:spPr>
          <a:xfrm>
            <a:off x="2152650" y="1690689"/>
            <a:ext cx="7886700" cy="51673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US" b="1">
                <a:solidFill>
                  <a:schemeClr val="accent4"/>
                </a:solidFill>
              </a:rPr>
              <a:t>Step 1: </a:t>
            </a:r>
            <a:r>
              <a:rPr lang="en-US"/>
              <a:t>Identify </a:t>
            </a:r>
            <a:r>
              <a:rPr lang="en-US">
                <a:solidFill>
                  <a:schemeClr val="accent1"/>
                </a:solidFill>
              </a:rPr>
              <a:t>optimal substructure.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2: </a:t>
            </a:r>
            <a:r>
              <a:rPr lang="en-US"/>
              <a:t>Find a </a:t>
            </a:r>
            <a:r>
              <a:rPr lang="en-US">
                <a:solidFill>
                  <a:schemeClr val="accent6"/>
                </a:solidFill>
              </a:rPr>
              <a:t>recursive formulation </a:t>
            </a:r>
            <a:r>
              <a:rPr lang="en-US"/>
              <a:t>for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3: </a:t>
            </a:r>
            <a:r>
              <a:rPr lang="en-US">
                <a:solidFill>
                  <a:schemeClr val="accent5"/>
                </a:solidFill>
              </a:rPr>
              <a:t>Use dynamic programming </a:t>
            </a:r>
            <a:r>
              <a:rPr lang="en-US"/>
              <a:t>to find the length of the longest common subsequence.</a:t>
            </a:r>
            <a:endParaRPr/>
          </a:p>
          <a:p>
            <a:pPr marL="228600" lvl="0" indent="-228600" algn="l" rtl="0">
              <a:lnSpc>
                <a:spcPct val="90000"/>
              </a:lnSpc>
              <a:spcBef>
                <a:spcPts val="1000"/>
              </a:spcBef>
              <a:spcAft>
                <a:spcPts val="0"/>
              </a:spcAft>
              <a:buClr>
                <a:schemeClr val="accent4"/>
              </a:buClr>
              <a:buSzPts val="2800"/>
              <a:buChar char="•"/>
            </a:pPr>
            <a:r>
              <a:rPr lang="en-US" b="1">
                <a:solidFill>
                  <a:schemeClr val="accent4"/>
                </a:solidFill>
              </a:rPr>
              <a:t>Step 4: </a:t>
            </a:r>
            <a:r>
              <a:rPr lang="en-US"/>
              <a:t>If needed, keep track of some additional info so that the algorithm from Step 3 can </a:t>
            </a:r>
            <a:r>
              <a:rPr lang="en-US">
                <a:solidFill>
                  <a:srgbClr val="B400AB"/>
                </a:solidFill>
              </a:rPr>
              <a:t>find the actual LCS.</a:t>
            </a:r>
            <a:endParaRPr/>
          </a:p>
        </p:txBody>
      </p:sp>
      <p:sp>
        <p:nvSpPr>
          <p:cNvPr id="217" name="Google Shape;217;p9"/>
          <p:cNvSpPr/>
          <p:nvPr/>
        </p:nvSpPr>
        <p:spPr>
          <a:xfrm>
            <a:off x="8182709" y="1690689"/>
            <a:ext cx="902677" cy="454634"/>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2802</Words>
  <Application>Microsoft Macintosh PowerPoint</Application>
  <PresentationFormat>Widescreen</PresentationFormat>
  <Paragraphs>657</Paragraphs>
  <Slides>50</Slides>
  <Notes>50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Courier</vt:lpstr>
      <vt:lpstr>Short Stack</vt:lpstr>
      <vt:lpstr>Office Theme</vt:lpstr>
      <vt:lpstr>Office Theme</vt:lpstr>
      <vt:lpstr>CS 161 – Section 7</vt:lpstr>
      <vt:lpstr>Agenda</vt:lpstr>
      <vt:lpstr>Dynamic Programming</vt:lpstr>
      <vt:lpstr>What is dynamic programming?</vt:lpstr>
      <vt:lpstr>Bottom up approach</vt:lpstr>
      <vt:lpstr>Top down approach</vt:lpstr>
      <vt:lpstr>What have we learned?</vt:lpstr>
      <vt:lpstr>Longest Common Subsequence</vt:lpstr>
      <vt:lpstr>Recipe for applying Dynamic Programming</vt:lpstr>
      <vt:lpstr>Step 1: Optimal substructure</vt:lpstr>
      <vt:lpstr>Recipe for applying Dynamic Programming</vt:lpstr>
      <vt:lpstr>Goal</vt:lpstr>
      <vt:lpstr>Two cases</vt:lpstr>
      <vt:lpstr>Two cases</vt:lpstr>
      <vt:lpstr>Recursive formulation  of the optimal solution</vt:lpstr>
      <vt:lpstr>Recipe for applying Dynamic Programming</vt:lpstr>
      <vt:lpstr>LCS DP OMG BBQ</vt:lpstr>
      <vt:lpstr>Example</vt:lpstr>
      <vt:lpstr>Example</vt:lpstr>
      <vt:lpstr>Recipe for applying Dynamic Programming</vt:lpstr>
      <vt:lpstr>Finding an LCS</vt:lpstr>
      <vt:lpstr>Time and Space complexity</vt:lpstr>
      <vt:lpstr>What have we learned?</vt:lpstr>
      <vt:lpstr>Another DP example: Maximum Sum Subarray</vt:lpstr>
      <vt:lpstr>Maximum Sum Subarray</vt:lpstr>
      <vt:lpstr>Maximum Sum Subarray</vt:lpstr>
      <vt:lpstr>Greedy Algorithms</vt:lpstr>
      <vt:lpstr>Common strategy for greedy algorithms</vt:lpstr>
      <vt:lpstr>Common strategy (formally) for greedy algorithms</vt:lpstr>
      <vt:lpstr>Common strategy for showing we don’t rule out success</vt:lpstr>
      <vt:lpstr>Sub-problem graph view</vt:lpstr>
      <vt:lpstr>Sub-problem graph view</vt:lpstr>
      <vt:lpstr>Sub-problem graph view</vt:lpstr>
      <vt:lpstr>Social Activity selection</vt:lpstr>
      <vt:lpstr>Greedy algorithm</vt:lpstr>
      <vt:lpstr>Scheduling</vt:lpstr>
      <vt:lpstr>Greedy algorithm</vt:lpstr>
      <vt:lpstr>Claim 1: </vt:lpstr>
      <vt:lpstr>Claim 2: </vt:lpstr>
      <vt:lpstr>Huffman Encoding</vt:lpstr>
      <vt:lpstr>Suppose we have some distribution on characters</vt:lpstr>
      <vt:lpstr>Solution greedily build subtrees, starting with the infrequent letters</vt:lpstr>
      <vt:lpstr>Solution greedily build subtrees, starting with the infrequent letters</vt:lpstr>
      <vt:lpstr>Solution greedily build subtrees, starting with the infrequent letters</vt:lpstr>
      <vt:lpstr>Solution greedily build subtrees, starting with the infrequent letters</vt:lpstr>
      <vt:lpstr>Solution greedily build subtrees, starting with the infrequent letters</vt:lpstr>
      <vt:lpstr>Solution greedily build subtrees, starting with the infrequent letters</vt:lpstr>
      <vt:lpstr>Solution greedily build subtrees, starting with the infrequent letters</vt:lpstr>
      <vt:lpstr>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 – Section 7</dc:title>
  <dc:creator>Ziang Liu</dc:creator>
  <cp:lastModifiedBy>Samantha Liu</cp:lastModifiedBy>
  <cp:revision>17</cp:revision>
  <dcterms:created xsi:type="dcterms:W3CDTF">2021-10-17T20:44:57Z</dcterms:created>
  <dcterms:modified xsi:type="dcterms:W3CDTF">2024-02-25T19:34:21Z</dcterms:modified>
</cp:coreProperties>
</file>