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83" r:id="rId3"/>
    <p:sldId id="515" r:id="rId4"/>
    <p:sldId id="269" r:id="rId5"/>
    <p:sldId id="478" r:id="rId6"/>
    <p:sldId id="484" r:id="rId7"/>
    <p:sldId id="303" r:id="rId8"/>
    <p:sldId id="330" r:id="rId9"/>
    <p:sldId id="357" r:id="rId10"/>
    <p:sldId id="358" r:id="rId11"/>
    <p:sldId id="376" r:id="rId12"/>
    <p:sldId id="514" r:id="rId13"/>
    <p:sldId id="516" r:id="rId14"/>
    <p:sldId id="517" r:id="rId15"/>
    <p:sldId id="267" r:id="rId16"/>
    <p:sldId id="265" r:id="rId17"/>
    <p:sldId id="522" r:id="rId18"/>
    <p:sldId id="268" r:id="rId19"/>
    <p:sldId id="378" r:id="rId20"/>
    <p:sldId id="542" r:id="rId21"/>
    <p:sldId id="387" r:id="rId22"/>
    <p:sldId id="388" r:id="rId23"/>
    <p:sldId id="539" r:id="rId24"/>
    <p:sldId id="540" r:id="rId25"/>
    <p:sldId id="541" r:id="rId26"/>
    <p:sldId id="401" r:id="rId27"/>
    <p:sldId id="54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3" r:id="rId36"/>
    <p:sldId id="292" r:id="rId37"/>
    <p:sldId id="525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13" autoAdjust="0"/>
    <p:restoredTop sz="78529"/>
  </p:normalViewPr>
  <p:slideViewPr>
    <p:cSldViewPr snapToGrid="0">
      <p:cViewPr varScale="1">
        <p:scale>
          <a:sx n="90" d="100"/>
          <a:sy n="90" d="100"/>
        </p:scale>
        <p:origin x="12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9T22:58:24.109"/>
    </inkml:context>
    <inkml:brush xml:id="br0">
      <inkml:brushProperty name="width" value="0.07938" units="cm"/>
      <inkml:brushProperty name="height" value="0.07938" units="cm"/>
      <inkml:brushProperty name="color" value="#8BC145"/>
    </inkml:brush>
  </inkml:definitions>
  <inkml:trace contextRef="#ctx0" brushRef="#br0">248 331 4537,'-55'94'4463,"-18"50"-4104,35-72-283,27-54-62,1 0 0,0 1 0,1 0 1,2 1-1,0 0 0,1 0 0,1 1 1,0 0-1,2 0 0,-1 26 0,0 84-32,6-70-1,7-37 14,-2-6 2,3 9-48,0-1 1,2 1-1,23 37 0,-27-51 27,1-1-1,0-1 1,1 1-1,0-2 1,1 1-1,0-1 1,1-1-1,0 0 0,14 7 1,25 9 24,40 18-13,-22 1 11,-41-25-1,1-1-1,1-1 1,0-2-1,47 17 1,-57-25 3,1 1 0,-1 1 0,-1 1 0,0 0 0,28 21 0,-18-12 0,-17-11 0,0-1 0,23 11 0,-31-17 0,0 1 0,0-1 0,1 0 0,-1 0 1,0 0-1,1-1 0,-1 0 0,1 0 0,-1 0 0,1 0 0,-1 0 0,0-1 0,5-1 0,6-5 1,0 0 0,0-1 0,-1 0 0,0-2 0,-1 1 0,19-19 0,-16 15 0,-12 9 1,1 0-1,0 0 1,0 1-1,1 0 1,8-5-1,-13 8-1,0 0 0,0 0 0,0-1 0,0 1 0,0 0 0,-1 0 0,1 0 0,0 0 0,0 0 0,0 0 0,0 0 0,0 0 0,0 1 0,0-1 0,0 0 0,1 1 0,7 1-9,7-2-137,1-1 0,0-1 0,-1-1 0,1 0 0,24-8-1,71-31-919,-104 39 1062,41-18-382,0-2 0,85-56-1,-122 71 312,1-2 0,-1 1 0,-1-1 0,0-1 0,0 0 0,-1-1 0,15-23 0,-23 31 47,0-1 1,0 1-1,-1-1 0,0 1 0,0-1 0,0 0 1,0 0-1,-1-6 0,0 8-2,0 0-1,0 0 1,0 0-1,1 0 1,-1 0-1,1 0 1,0 0 0,-1 0-1,1 1 1,1-1-1,-1 0 1,3-4 0,-2 5-2,1 0 1,-1 0 0,0 0-1,1 1 1,0-1-1,-1 1 1,1-1 0,0 1-1,0 0 1,-1 0 0,1 0-1,4 0 1,0 0-20,-1-1-1,0 0 1,0-1 0,1 1 0,-1-1 0,-1 0-1,9-6 1,63-57-157,-70 61 194,-3 3 18,-1-1 0,1 0 0,-1 1-1,0-1 1,0 0 0,0 0 0,-1-1 0,3-3-1,-3 3 36,0 0 0,-1 0 1,1-1-1,-1 1 0,0 0 0,-1-1 0,1 1 0,-1-1 0,0 1 0,0 0 0,-1-9 1,-10-50 1263,-33-104 1,41 157-1159,0 1-6,-15-46 947,16 51-956,0-1 0,-1 1 0,0 0 0,0 0 0,-6-7 0,-76-79 874,84 89-980,-1 0 0,1 0 0,0 0 0,0 0 0,0 0 1,0-1-1,0 1 0,0 0 0,0-1 0,0 1 0,1-1 0,-1 1 1,0-1-1,1 1 0,0-1 0,-1 1 0,0-3 0,1 0 45,-1 1-42,0-1 1,-1 1 0,0-1 0,0 1 0,0 0 0,0 0 0,0 0-1,-6-5 1,-17-19 43,10 12-4,-23-30 1,3 9-183,-210-183-161,226 202 258,1 0-7,-1 1 0,-1 0 0,-1 1 0,0 1 0,-23-11 0,20 14-55,-1 0 1,0 2-1,-1 1 1,0 1-1,0 1 1,-1 1-1,0 1 1,-29 0-1,34 4-174,-1 1 0,0 1 0,1 0-1,0 2 1,0 1 0,0 0-1,0 2 1,1 1 0,0 0-1,-21 13 1,4 1-539,1 2 0,1 2 0,-45 41-1,39-25 188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9T22:58:31.717"/>
    </inkml:context>
    <inkml:brush xml:id="br0">
      <inkml:brushProperty name="width" value="0.07938" units="cm"/>
      <inkml:brushProperty name="height" value="0.07938" units="cm"/>
      <inkml:brushProperty name="color" value="#FF0000"/>
    </inkml:brush>
  </inkml:definitions>
  <inkml:trace contextRef="#ctx0" brushRef="#br0">716 43 1072,'-6'-5'457,"-1"0"0,0 1-1,-1 0 1,1 0 0,-1 0-1,0 1 1,0 0 0,0 1-1,0 0 1,-11-2 0,2 2-89,-1 1 0,0 1 0,-33 4 0,36-1-354,0 1-1,0 1 0,1 0 0,0 1 0,-19 10 1,17-8-4,-22 10 5,19-10 52,0 0 1,0 2 0,1 0-1,1 1 1,0 1-1,-21 18 1,-10 18 214,24-23-120,-52 43-1,72-64-158,1-1 0,0 1 0,0-1 0,0 1-1,0 0 1,1 0 0,-1 0 0,1 0 0,0 1 0,0-1 0,-1 7 0,-13 53 26,11-37-76,1 0 0,2-1 0,0 30 0,2-50 27,1 0-1,1 0 0,-1 0 1,5 10-1,-4-10 14,0 0 1,0 1-1,0-1 1,0 8-1,1 8-8,0 0 0,2 0 0,0 0 0,2-1 0,14 35 0,0-14-45,43 66 1,-59-100 60,7 10-9,24 30 0,-31-42-11,0-1-1,0-1 1,0 1-1,1-1 1,0 0-1,-1 0 1,2 0-1,-1-1 1,11 4-1,190 65-394,-178-61 352,0-2 1,0-1-1,1-1 0,0-2 1,1-1-1,40 1 1,-23-4 77,10 1 51,81-8 1,-77 0-1,76-13-88,-98 10-41,53-19 0,-77 23 182,-1-2 0,0 0 0,0-1-1,0 0 1,-1-2 0,16-12 0,-22 14 81,0 0 0,0 0 1,-1-1-1,0 0 0,0-1 0,-1 1 0,-1-1 1,0 0-1,0-1 0,6-20 0,-6 12-122,0-1 0,-2 0 0,0 0 0,-2 0 0,0-27 0,-2 23 231,0 0 0,-2 0 0,-8-38 0,7 50-203,0 0 1,-1 0-1,0 0 1,0 0-1,-2 1 1,1-1-1,-2 2 1,-10-15-1,-4 0-60,-36-44-13,-86-78 0,40 62 379,91 76-294,-2 0 1,0 1-1,0 1 0,0 0 1,-1 1-1,-16-5 0,-284-64-609,179 46-3879,102 22 3154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9T22:58:34.496"/>
    </inkml:context>
    <inkml:brush xml:id="br0">
      <inkml:brushProperty name="width" value="0.07938" units="cm"/>
      <inkml:brushProperty name="height" value="0.07938" units="cm"/>
      <inkml:brushProperty name="color" value="#FF0000"/>
    </inkml:brush>
  </inkml:definitions>
  <inkml:trace contextRef="#ctx0" brushRef="#br0">12445 992 408,'55'4'484,"-41"-4"100,-18-1 112,-7 1 7464,-3 1-5871,13 0-2266,0 1-1,0-1 1,-1 0-1,1 1 0,-1-1 1,1 0-1,-1 0 1,1 0-1,-1 0 0,1-1 1,-1 1-1,-3 1 1,1 0-11,-1-1 0,1 1 0,0 1 0,0-1 0,-6 5 0,-34 29 47,36-29-6,-1-1 0,0 0 0,0-1 0,-1 0 0,1 0 0,-1-1 0,-19 6 0,3-1 185,-22 7 388,-1-1 0,-83 13 1,-11-7 15,20-18-233,-8 2-383,-156-13 1,126 0-15,-371-29-37,299-1 189,48 6 5,-9-6 377,55 9-208,-133-42 670,143 34-501,-60-23-149,50 8-76,36 12-58,24 11-21,-112-35-3,-134-47-180,130 41-15,-102-23-13,224 74 3,-466-110-136,-221 16-95,135 50 177,387 40 2,-437-21 450,584 44-393,-228 3-101,6 23-23,28 6 97,156-18-17,-237 51-103,8 33-94,7 1 63,-148 43 97,301-79 82,-254 65 80,180-79 73,-16 3 9,121-26-101,8-2-33,123-17-24,-143 36 38,170-41-35,-1 0-1,1 0 1,0-1 0,0 0 0,-1 0 0,1-1 0,-1 0 0,1-1 0,0 0 0,-1-1 0,1 0-1,-17-6 1,8 4-2,-1 1-1,1 1 0,-30-1 1,19 2-5,-1-1-18,7-1-115,-1 2 1,1 1 0,-40 4-1,56-4 6,1 0 1,-1 0-1,1-1 0,-1 0 0,1 0 0,-1-1 0,-11-4 1,-13-2-346,20 6 189,-1 0 0,-18 1 0,26 1-416,0 0 1,0 0 0,1 1-1,-1 0 1,0 0-1,-6 2 1,4 2-548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9T22:58:35.485"/>
    </inkml:context>
    <inkml:brush xml:id="br0">
      <inkml:brushProperty name="width" value="0.07938" units="cm"/>
      <inkml:brushProperty name="height" value="0.07938" units="cm"/>
      <inkml:brushProperty name="color" value="#FF0000"/>
    </inkml:brush>
  </inkml:definitions>
  <inkml:trace contextRef="#ctx0" brushRef="#br0">461 694 4337,'-2'-1'455,"-1"1"0,1-1 0,-1 0-1,1 1 1,0-1 0,-1 0 0,1-1 0,0 1 0,0 0 0,-1-1 0,-2-2-1,-10-6 173,-42-25-482,12 5 25,32 21 39,1-1 0,0-1 0,0 0 1,1 0-1,-14-20 0,15 18 64,0 0-1,-1 1 1,-1 1 0,0 0 0,-23-17-1,0 10-91,25 13-163,0 0 0,1 0 0,0-1 0,-9-7 0,4 2 9,12 10-24,0-1 0,0 1 0,-1-1 0,1 0 0,0 0 0,0 0 0,1 0 0,-1 0 0,0-1 0,1 1 0,-3-5 0,2 3-21,1 1 0,0-1 1,0 0-1,0 0 1,0 1-1,1-1 0,-1 0 1,1 0-1,0 0 1,0 0-1,1 0 0,-1 0 1,1 1-1,0-1 1,0 0-1,0 0 0,0 1 1,1-1-1,0 0 1,-1 1-1,4-4 0,2-4 4,1 1 0,1 0 0,0 1 0,16-14 0,-11 10 10,7-7-23,1 1-1,34-22 0,-43 33-90,1 0 0,1 1 0,0 1 0,0 0 0,20-4 0,110-25-4257,-78 16 3058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9T22:58:26.618"/>
    </inkml:context>
    <inkml:brush xml:id="br0">
      <inkml:brushProperty name="width" value="0.07938" units="cm"/>
      <inkml:brushProperty name="height" value="0.07938" units="cm"/>
      <inkml:brushProperty name="color" value="#8BC145"/>
    </inkml:brush>
  </inkml:definitions>
  <inkml:trace contextRef="#ctx0" brushRef="#br0">12140 1250 2336,'3'30'548,"0"0"178,-2 0 2762,-1-29-2855,0-1-154,0 0-79,0 0-81,0 0-73,-3-4 3459,-12-10-3532,-90-22-17,-15-9 35,-6 0 171,72 25-124,-72-37 0,2 0 335,32 12-303,16 7-122,-282-127 244,298 142-368,28 11-9,-54-28 0,33 13-15,-68-26 0,43 21 8,12 5 6,-82-21-1,-74-6-69,87 22 21,-723-139-272,732 149 220,-399-46 254,205 30-132,-789-56 179,832 71-194,-67-2-22,30 13 101,-6 0-40,289 12-68,-602-2-133,3 31 90,71 24-5,66 22-8,7 32-306,235-45 229,-79 19-295,134-34 200,-299 54 470,272-78-279,-305-7 0,395-17-81,-163 18 0,270-13 91,-28 9 0,-9 1 170,42-11 120,5-1 164,-30 8 1,17 1-287,20-7-75,0-1 0,0 0-1,0 0 1,-17 2 0,18-4-37,0 1 0,1 0 0,-13 5 0,-21 4-27,-18 1-1199,51-11-3708,7-1 3642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9T22:58:27.312"/>
    </inkml:context>
    <inkml:brush xml:id="br0">
      <inkml:brushProperty name="width" value="0.07938" units="cm"/>
      <inkml:brushProperty name="height" value="0.07938" units="cm"/>
      <inkml:brushProperty name="color" value="#8BC145"/>
    </inkml:brush>
  </inkml:definitions>
  <inkml:trace contextRef="#ctx0" brushRef="#br0">608 0 5201,'-5'1'3938,"0"-1"-3896,0 1 1,0 1-1,0-1 1,0 1 0,1 0-1,-8 4 1,-103 67 393,-243 168 445,348-234-848,2 1-1,-1-1 1,1 2-1,0-1 1,0 1-1,1 0 0,1 1 1,-11 18-1,16-24-34,-1 1 0,1 0 0,0 0 0,0 0-1,0 0 1,1 0 0,0 0 0,0 0 0,0 0-1,1 0 1,-1 1 0,1-2 0,2 7 0,0 1 7,1 0 0,0-1 1,1 0-1,8 16 0,-7-19 13,0 0 0,0 0 0,1-1 0,0 0 0,1 0-1,-1 0 1,1-1 0,0 0 0,12 6 0,14 6 146,39 15 0,-51-24-131,37 20-1,-38-18-161,-1-1-1,2-1 1,-1-1-1,32 8 0,-29-14-727,4-2 342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9T22:58:31.717"/>
    </inkml:context>
    <inkml:brush xml:id="br0">
      <inkml:brushProperty name="width" value="0.07938" units="cm"/>
      <inkml:brushProperty name="height" value="0.07938" units="cm"/>
      <inkml:brushProperty name="color" value="#FF0000"/>
    </inkml:brush>
  </inkml:definitions>
  <inkml:trace contextRef="#ctx0" brushRef="#br0">716 43 1072,'-6'-5'457,"-1"0"0,0 1-1,-1 0 1,1 0 0,-1 0-1,0 1 1,0 0 0,0 1-1,0 0 1,-11-2 0,2 2-89,-1 1 0,0 1 0,-33 4 0,36-1-354,0 1-1,0 1 0,1 0 0,0 1 0,-19 10 1,17-8-4,-22 10 5,19-10 52,0 0 1,0 2 0,1 0-1,1 1 1,0 1-1,-21 18 1,-10 18 214,24-23-120,-52 43-1,72-64-158,1-1 0,0 1 0,0-1 0,0 1-1,0 0 1,1 0 0,-1 0 0,1 0 0,0 1 0,0-1 0,-1 7 0,-13 53 26,11-37-76,1 0 0,2-1 0,0 30 0,2-50 27,1 0-1,1 0 0,-1 0 1,5 10-1,-4-10 14,0 0 1,0 1-1,0-1 1,0 8-1,1 8-8,0 0 0,2 0 0,0 0 0,2-1 0,14 35 0,0-14-45,43 66 1,-59-100 60,7 10-9,24 30 0,-31-42-11,0-1-1,0-1 1,0 1-1,1-1 1,0 0-1,-1 0 1,2 0-1,-1-1 1,11 4-1,190 65-394,-178-61 352,0-2 1,0-1-1,1-1 0,0-2 1,1-1-1,40 1 1,-23-4 77,10 1 51,81-8 1,-77 0-1,76-13-88,-98 10-41,53-19 0,-77 23 182,-1-2 0,0 0 0,0-1-1,0 0 1,-1-2 0,16-12 0,-22 14 81,0 0 0,0 0 1,-1-1-1,0 0 0,0-1 0,-1 1 0,-1-1 1,0 0-1,0-1 0,6-20 0,-6 12-122,0-1 0,-2 0 0,0 0 0,-2 0 0,0-27 0,-2 23 231,0 0 0,-2 0 0,-8-38 0,7 50-203,0 0 1,-1 0-1,0 0 1,0 0-1,-2 1 1,1-1-1,-2 2 1,-10-15-1,-4 0-60,-36-44-13,-86-78 0,40 62 379,91 76-294,-2 0 1,0 1-1,0 1 0,0 0 1,-1 1-1,-16-5 0,-284-64-609,179 46-3879,102 22 3154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9T22:58:34.496"/>
    </inkml:context>
    <inkml:brush xml:id="br0">
      <inkml:brushProperty name="width" value="0.07938" units="cm"/>
      <inkml:brushProperty name="height" value="0.07938" units="cm"/>
      <inkml:brushProperty name="color" value="#FF0000"/>
    </inkml:brush>
  </inkml:definitions>
  <inkml:trace contextRef="#ctx0" brushRef="#br0">12445 992 408,'55'4'484,"-41"-4"100,-18-1 112,-7 1 7464,-3 1-5871,13 0-2266,0 1-1,0-1 1,-1 0-1,1 1 0,-1-1 1,1 0-1,-1 0 1,1 0-1,-1 0 0,1-1 1,-1 1-1,-3 1 1,1 0-11,-1-1 0,1 1 0,0 1 0,0-1 0,-6 5 0,-34 29 47,36-29-6,-1-1 0,0 0 0,0-1 0,-1 0 0,1 0 0,-1-1 0,-19 6 0,3-1 185,-22 7 388,-1-1 0,-83 13 1,-11-7 15,20-18-233,-8 2-383,-156-13 1,126 0-15,-371-29-37,299-1 189,48 6 5,-9-6 377,55 9-208,-133-42 670,143 34-501,-60-23-149,50 8-76,36 12-58,24 11-21,-112-35-3,-134-47-180,130 41-15,-102-23-13,224 74 3,-466-110-136,-221 16-95,135 50 177,387 40 2,-437-21 450,584 44-393,-228 3-101,6 23-23,28 6 97,156-18-17,-237 51-103,8 33-94,7 1 63,-148 43 97,301-79 82,-254 65 80,180-79 73,-16 3 9,121-26-101,8-2-33,123-17-24,-143 36 38,170-41-35,-1 0-1,1 0 1,0-1 0,0 0 0,-1 0 0,1-1 0,-1 0 0,1-1 0,0 0 0,-1-1 0,1 0-1,-17-6 1,8 4-2,-1 1-1,1 1 0,-30-1 1,19 2-5,-1-1-18,7-1-115,-1 2 1,1 1 0,-40 4-1,56-4 6,1 0 1,-1 0-1,1-1 0,-1 0 0,1 0 0,-1-1 0,-11-4 1,-13-2-346,20 6 189,-1 0 0,-18 1 0,26 1-416,0 0 1,0 0 0,1 1-1,-1 0 1,0 0-1,-6 2 1,4 2-548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9T22:58:35.485"/>
    </inkml:context>
    <inkml:brush xml:id="br0">
      <inkml:brushProperty name="width" value="0.07938" units="cm"/>
      <inkml:brushProperty name="height" value="0.07938" units="cm"/>
      <inkml:brushProperty name="color" value="#FF0000"/>
    </inkml:brush>
  </inkml:definitions>
  <inkml:trace contextRef="#ctx0" brushRef="#br0">461 694 4337,'-2'-1'455,"-1"1"0,1-1 0,-1 0-1,1 1 1,0-1 0,-1 0 0,1-1 0,0 1 0,0 0 0,-1-1 0,-2-2-1,-10-6 173,-42-25-482,12 5 25,32 21 39,1-1 0,0-1 0,0 0 1,1 0-1,-14-20 0,15 18 64,0 0-1,-1 1 1,-1 1 0,0 0 0,-23-17-1,0 10-91,25 13-163,0 0 0,1 0 0,0-1 0,-9-7 0,4 2 9,12 10-24,0-1 0,0 1 0,-1-1 0,1 0 0,0 0 0,0 0 0,1 0 0,-1 0 0,0-1 0,1 1 0,-3-5 0,2 3-21,1 1 0,0-1 1,0 0-1,0 0 1,0 1-1,1-1 0,-1 0 1,1 0-1,0 0 1,0 0-1,1 0 0,-1 0 1,1 1-1,0-1 1,0 0-1,0 0 0,0 1 1,1-1-1,0 0 1,-1 1-1,4-4 0,2-4 4,1 1 0,1 0 0,0 1 0,16-14 0,-11 10 10,7-7-23,1 1-1,34-22 0,-43 33-90,1 0 0,1 1 0,0 1 0,0 0 0,20-4 0,110-25-4257,-78 16 3058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9T22:58:24.109"/>
    </inkml:context>
    <inkml:brush xml:id="br0">
      <inkml:brushProperty name="width" value="0.07938" units="cm"/>
      <inkml:brushProperty name="height" value="0.07938" units="cm"/>
      <inkml:brushProperty name="color" value="#8BC145"/>
    </inkml:brush>
  </inkml:definitions>
  <inkml:trace contextRef="#ctx0" brushRef="#br0">248 331 4537,'-55'94'4463,"-18"50"-4104,35-72-283,27-54-62,1 0 0,0 1 0,1 0 1,2 1-1,0 0 0,1 0 0,1 1 1,0 0-1,2 0 0,-1 26 0,0 84-32,6-70-1,7-37 14,-2-6 2,3 9-48,0-1 1,2 1-1,23 37 0,-27-51 27,1-1-1,0-1 1,1 1-1,0-2 1,1 1-1,0-1 1,1-1-1,0 0 0,14 7 1,25 9 24,40 18-13,-22 1 11,-41-25-1,1-1-1,1-1 1,0-2-1,47 17 1,-57-25 3,1 1 0,-1 1 0,-1 1 0,0 0 0,28 21 0,-18-12 0,-17-11 0,0-1 0,23 11 0,-31-17 0,0 1 0,0-1 0,1 0 0,-1 0 1,0 0-1,1-1 0,-1 0 0,1 0 0,-1 0 0,1 0 0,-1 0 0,0-1 0,5-1 0,6-5 1,0 0 0,0-1 0,-1 0 0,0-2 0,-1 1 0,19-19 0,-16 15 0,-12 9 1,1 0-1,0 0 1,0 1-1,1 0 1,8-5-1,-13 8-1,0 0 0,0 0 0,0-1 0,0 1 0,0 0 0,-1 0 0,1 0 0,0 0 0,0 0 0,0 0 0,0 0 0,0 0 0,0 1 0,0-1 0,0 0 0,1 1 0,7 1-9,7-2-137,1-1 0,0-1 0,-1-1 0,1 0 0,24-8-1,71-31-919,-104 39 1062,41-18-382,0-2 0,85-56-1,-122 71 312,1-2 0,-1 1 0,-1-1 0,0-1 0,0 0 0,-1-1 0,15-23 0,-23 31 47,0-1 1,0 1-1,-1-1 0,0 1 0,0-1 0,0 0 1,0 0-1,-1-6 0,0 8-2,0 0-1,0 0 1,0 0-1,1 0 1,-1 0-1,1 0 1,0 0 0,-1 0-1,1 1 1,1-1-1,-1 0 1,3-4 0,-2 5-2,1 0 1,-1 0 0,0 0-1,1 1 1,0-1-1,-1 1 1,1-1 0,0 1-1,0 0 1,-1 0 0,1 0-1,4 0 1,0 0-20,-1-1-1,0 0 1,0-1 0,1 1 0,-1-1 0,-1 0-1,9-6 1,63-57-157,-70 61 194,-3 3 18,-1-1 0,1 0 0,-1 1-1,0-1 1,0 0 0,0 0 0,-1-1 0,3-3-1,-3 3 36,0 0 0,-1 0 1,1-1-1,-1 1 0,0 0 0,-1-1 0,1 1 0,-1-1 0,0 1 0,0 0 0,-1-9 1,-10-50 1263,-33-104 1,41 157-1159,0 1-6,-15-46 947,16 51-956,0-1 0,-1 1 0,0 0 0,0 0 0,-6-7 0,-76-79 874,84 89-980,-1 0 0,1 0 0,0 0 0,0 0 0,0 0 1,0-1-1,0 1 0,0 0 0,0-1 0,0 1 0,1-1 0,-1 1 1,0-1-1,1 1 0,0-1 0,-1 1 0,0-3 0,1 0 45,-1 1-42,0-1 1,-1 1 0,0-1 0,0 1 0,0 0 0,0 0 0,0 0-1,-6-5 1,-17-19 43,10 12-4,-23-30 1,3 9-183,-210-183-161,226 202 258,1 0-7,-1 1 0,-1 0 0,-1 1 0,0 1 0,-23-11 0,20 14-55,-1 0 1,0 2-1,-1 1 1,0 1-1,0 1 1,-1 1-1,0 1 1,-29 0-1,34 4-174,-1 1 0,0 1 0,1 0-1,0 2 1,0 1 0,0 0-1,0 2 1,1 1 0,0 0-1,-21 13 1,4 1-539,1 2 0,1 2 0,-45 41-1,39-25 188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9T22:58:26.618"/>
    </inkml:context>
    <inkml:brush xml:id="br0">
      <inkml:brushProperty name="width" value="0.07938" units="cm"/>
      <inkml:brushProperty name="height" value="0.07938" units="cm"/>
      <inkml:brushProperty name="color" value="#8BC145"/>
    </inkml:brush>
  </inkml:definitions>
  <inkml:trace contextRef="#ctx0" brushRef="#br0">12140 1250 2336,'3'30'548,"0"0"178,-2 0 2762,-1-29-2855,0-1-154,0 0-79,0 0-81,0 0-73,-3-4 3459,-12-10-3532,-90-22-17,-15-9 35,-6 0 171,72 25-124,-72-37 0,2 0 335,32 12-303,16 7-122,-282-127 244,298 142-368,28 11-9,-54-28 0,33 13-15,-68-26 0,43 21 8,12 5 6,-82-21-1,-74-6-69,87 22 21,-723-139-272,732 149 220,-399-46 254,205 30-132,-789-56 179,832 71-194,-67-2-22,30 13 101,-6 0-40,289 12-68,-602-2-133,3 31 90,71 24-5,66 22-8,7 32-306,235-45 229,-79 19-295,134-34 200,-299 54 470,272-78-279,-305-7 0,395-17-81,-163 18 0,270-13 91,-28 9 0,-9 1 170,42-11 120,5-1 164,-30 8 1,17 1-287,20-7-75,0-1 0,0 0-1,0 0 1,-17 2 0,18-4-37,0 1 0,1 0 0,-13 5 0,-21 4-27,-18 1-1199,51-11-3708,7-1 3642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9T22:58:27.312"/>
    </inkml:context>
    <inkml:brush xml:id="br0">
      <inkml:brushProperty name="width" value="0.07938" units="cm"/>
      <inkml:brushProperty name="height" value="0.07938" units="cm"/>
      <inkml:brushProperty name="color" value="#8BC145"/>
    </inkml:brush>
  </inkml:definitions>
  <inkml:trace contextRef="#ctx0" brushRef="#br0">608 0 5201,'-5'1'3938,"0"-1"-3896,0 1 1,0 1-1,0-1 1,0 1 0,1 0-1,-8 4 1,-103 67 393,-243 168 445,348-234-848,2 1-1,-1-1 1,1 2-1,0-1 1,0 1-1,1 0 0,1 1 1,-11 18-1,16-24-34,-1 1 0,1 0 0,0 0 0,0 0-1,0 0 1,1 0 0,0 0 0,0 0 0,0 0-1,1 0 1,-1 1 0,1-2 0,2 7 0,0 1 7,1 0 0,0-1 1,1 0-1,8 16 0,-7-19 13,0 0 0,0 0 0,1-1 0,0 0 0,1 0-1,-1 0 1,1-1 0,0 0 0,12 6 0,14 6 146,39 15 0,-51-24-131,37 20-1,-38-18-161,-1-1-1,2-1 1,-1-1-1,32 8 0,-29-14-727,4-2 342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E2D6D-0C99-4328-90DC-6210196F02E7}" type="datetimeFigureOut">
              <a:rPr lang="en-US" smtClean="0"/>
              <a:t>3/3/24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BEA07F-BE73-4096-8872-5E27C0FB34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90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9D855D-DC3A-734F-9D09-B511FA5CBD4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0493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29f9f60693f_1_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9" name="Google Shape;949;g29f9f60693f_1_4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Shortest path proof idea: use </a:t>
            </a:r>
            <a:r>
              <a:rPr lang="en-IN" dirty="0"/>
              <a:t>the </a:t>
            </a:r>
            <a:r>
              <a:rPr lang="en-IN" b="0" dirty="0"/>
              <a:t>distance of the shortest path from s to t (aka how many vertices there are between them) </a:t>
            </a:r>
            <a:r>
              <a:rPr lang="en-IN" dirty="0"/>
              <a:t>to get an upper-bound for </a:t>
            </a:r>
            <a:r>
              <a:rPr lang="en-IN" b="0" dirty="0"/>
              <a:t># iterations until t is no longer reachable from 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0" name="Google Shape;950;g29f9f60693f_1_4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g29f9f60693f_1_4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6" name="Google Shape;926;g29f9f60693f_1_4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Fattest path proof idea: use </a:t>
            </a:r>
            <a:r>
              <a:rPr lang="en-IN" dirty="0"/>
              <a:t>the </a:t>
            </a:r>
            <a:r>
              <a:rPr lang="en-IN" b="1" dirty="0"/>
              <a:t>min edge on the fattest path</a:t>
            </a:r>
            <a:r>
              <a:rPr lang="en-IN" dirty="0"/>
              <a:t> (aka the flow of the augmenting path) to get an upper-bound for # iterations until the max flow is reached</a:t>
            </a:r>
            <a:endParaRPr lang="en-IN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7" name="Google Shape;927;g29f9f60693f_1_4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b="0" dirty="0"/>
              <a:t>Take CS261 if you want to learn more!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BEA07F-BE73-4096-8872-5E27C0FB34E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34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29f9f60693f_1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g29f9f60693f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29f9f60693f_1_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g29f9f60693f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29f9f60693f_1_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g29f9f60693f_1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29f9f60693f_1_1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g29f9f60693f_1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29f9f60693f_1_1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g29f9f60693f_1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29f9f60693f_1_2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g29f9f60693f_1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29f9f60693f_1_2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g29f9f60693f_1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29f9f60693f_1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8" name="Google Shape;848;g29f9f60693f_1_3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849;g29f9f60693f_1_3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0712C-C029-4EAA-A028-B960ED0119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E35B4E-0A9B-F4D9-B289-2F53ABC4C0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A6C06-DD5F-B24E-2247-DCE1F1C25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90195-89B6-4418-8593-29C166D8B7F2}" type="datetimeFigureOut">
              <a:rPr lang="en-US" smtClean="0"/>
              <a:t>3/3/24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DF2AD2-39DD-59E3-2928-6FEA7410D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4EFDC-8EF6-264E-57EF-FD2C50E68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207F-16C3-46B4-A455-0613E048E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807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C2481-E7FA-0431-3AFD-B6BCE1A37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053161-2FC9-F98A-DF48-90F5FE5DDC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D5C21E-9224-3216-B63D-057B5B3EE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90195-89B6-4418-8593-29C166D8B7F2}" type="datetimeFigureOut">
              <a:rPr lang="en-US" smtClean="0"/>
              <a:t>3/3/24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3715D3-0437-C7B8-97FE-5A98FF9F9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5C34C8-D8D4-CF72-FC9C-A30588C6E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207F-16C3-46B4-A455-0613E048E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771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1AF650-775D-75C7-CCB9-B03465C294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14D593-36C1-830C-128C-9B2BEE4B0B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B8BB5-61FA-058D-7D5C-EB891022F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90195-89B6-4418-8593-29C166D8B7F2}" type="datetimeFigureOut">
              <a:rPr lang="en-US" smtClean="0"/>
              <a:t>3/3/24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89646A-4C42-83F0-43F7-3C7DE678A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ECAB4F-317E-1E27-39F0-017C32E22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207F-16C3-46B4-A455-0613E048E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276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02EF2-3997-0829-84F2-4DA1DF977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4AC47-5A5C-3C40-E37F-2844372F99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7266CE-634D-3F58-1443-F436A0E19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90195-89B6-4418-8593-29C166D8B7F2}" type="datetimeFigureOut">
              <a:rPr lang="en-US" smtClean="0"/>
              <a:t>3/3/24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EF5C5-C013-36D4-F6FB-9FF0B9996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77552B-2DA9-31AC-DB10-F9AAFA76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207F-16C3-46B4-A455-0613E048E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825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35423-98BC-52FB-13FE-23793C361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61E5F0-1BC6-F075-1984-91D0E875A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38F26A-E838-1CF5-F8AA-8C9E87C30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90195-89B6-4418-8593-29C166D8B7F2}" type="datetimeFigureOut">
              <a:rPr lang="en-US" smtClean="0"/>
              <a:t>3/3/24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FD7C4A-17BC-E459-C9FE-EB9DB6D73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E2DC77-3244-F905-4588-303AB2295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207F-16C3-46B4-A455-0613E048E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45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279F6-58F1-955B-A2D2-609628450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68221-0BCF-6E4D-CCFD-5D847A1F97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EDF384-80AA-04FA-B688-E66D2B35A6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BD0641-3103-5C9C-F32D-CCA0510B0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90195-89B6-4418-8593-29C166D8B7F2}" type="datetimeFigureOut">
              <a:rPr lang="en-US" smtClean="0"/>
              <a:t>3/3/24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D6D1E4-60EB-FF87-BC45-144C656EA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2EA6E-6D8E-6BF8-71FB-2CCB35260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207F-16C3-46B4-A455-0613E048E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083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5A65A-7400-00E6-F236-41528B037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CB730F-27B8-3C9E-5AAB-EB1EC35CF6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0316C9-07A5-9296-3634-F4CE59FDD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075108-7740-F512-AC6F-23D3597D71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503CCA-FA30-B850-8F9C-DD49595132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BA62D-A595-20F2-4AFA-A39D3A4FF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90195-89B6-4418-8593-29C166D8B7F2}" type="datetimeFigureOut">
              <a:rPr lang="en-US" smtClean="0"/>
              <a:t>3/3/24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0D4DCE-6FC5-B66A-E681-6CC331B51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CB079D-CE90-F2C0-AFB0-ED6C69502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207F-16C3-46B4-A455-0613E048E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482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67CA2-962F-6A24-0B1E-D5B6BA6F6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744837-2B80-D057-C3A9-09D96D2F2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90195-89B6-4418-8593-29C166D8B7F2}" type="datetimeFigureOut">
              <a:rPr lang="en-US" smtClean="0"/>
              <a:t>3/3/24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AFC227-2CAA-DABE-D6DA-5D3BA6C1E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82839A-DC8C-9C2B-2967-5C1C25DDF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207F-16C3-46B4-A455-0613E048E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50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3DCC27-3796-50E2-93BF-B67E22631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90195-89B6-4418-8593-29C166D8B7F2}" type="datetimeFigureOut">
              <a:rPr lang="en-US" smtClean="0"/>
              <a:t>3/3/24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E8B0E2-92ED-9097-D29D-594A2C3FF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067364-D183-ADBB-8BFC-B9EA22B54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207F-16C3-46B4-A455-0613E048E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9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9E036-A432-635A-E3F4-6BCC968F7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05889-3AC8-A37E-07B4-A8F45484F3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C14748-AA8F-4A11-786F-5F519A59D5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C4D5ED-0E37-DB72-1766-79E17D006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90195-89B6-4418-8593-29C166D8B7F2}" type="datetimeFigureOut">
              <a:rPr lang="en-US" smtClean="0"/>
              <a:t>3/3/24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EABEED-EE86-AB01-AFDD-7C7556377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66F23B-C94D-034E-B09C-723DA3C11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207F-16C3-46B4-A455-0613E048E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543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DDA6D-0A1D-80F8-C8EE-D01510772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3DA80C-7BE7-C8EE-B9B8-61D8756D8F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F0F910-6B09-AC45-C4C5-CCC9A6B2D7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1F9952-3D06-DC97-6BEA-4BFA603A0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90195-89B6-4418-8593-29C166D8B7F2}" type="datetimeFigureOut">
              <a:rPr lang="en-US" smtClean="0"/>
              <a:t>3/3/24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CDE9C3-534B-D2B1-2F8A-D102AD2F7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508704-C76D-ADDC-CA64-E0BF1EB47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207F-16C3-46B4-A455-0613E048E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639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340E01-4E3A-C937-6918-404052A0E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8E6C2C-1854-D81C-8036-582FBB615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786FFF-0134-3E81-4BF6-D6A85B21C1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90195-89B6-4418-8593-29C166D8B7F2}" type="datetimeFigureOut">
              <a:rPr lang="en-US" smtClean="0"/>
              <a:t>3/3/24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12EB1C-D7B5-7FD2-CCC2-9DE9008DFE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7BCD5-29F4-68A5-C627-4D6C59E84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5207F-16C3-46B4-A455-0613E048E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24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15.png"/><Relationship Id="rId3" Type="http://schemas.openxmlformats.org/officeDocument/2006/relationships/image" Target="../media/image91.png"/><Relationship Id="rId7" Type="http://schemas.openxmlformats.org/officeDocument/2006/relationships/image" Target="../media/image110.png"/><Relationship Id="rId12" Type="http://schemas.openxmlformats.org/officeDocument/2006/relationships/customXml" Target="../ink/ink6.xml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customXml" Target="../ink/ink5.xml"/><Relationship Id="rId4" Type="http://schemas.openxmlformats.org/officeDocument/2006/relationships/customXml" Target="../ink/ink2.xml"/><Relationship Id="rId9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.xml"/><Relationship Id="rId13" Type="http://schemas.openxmlformats.org/officeDocument/2006/relationships/image" Target="../media/image15.png"/><Relationship Id="rId3" Type="http://schemas.openxmlformats.org/officeDocument/2006/relationships/image" Target="../media/image91.png"/><Relationship Id="rId7" Type="http://schemas.openxmlformats.org/officeDocument/2006/relationships/image" Target="../media/image110.png"/><Relationship Id="rId12" Type="http://schemas.openxmlformats.org/officeDocument/2006/relationships/customXml" Target="../ink/ink12.xml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9.xml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customXml" Target="../ink/ink11.xml"/><Relationship Id="rId4" Type="http://schemas.openxmlformats.org/officeDocument/2006/relationships/customXml" Target="../ink/ink8.xml"/><Relationship Id="rId9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ED812-CEF7-C180-4E26-3A7F80AF8A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CSC 161 Section 8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31C79B-59ED-32B7-E003-4134A10A65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CA: [Name of CA]</a:t>
            </a:r>
          </a:p>
        </p:txBody>
      </p:sp>
    </p:spTree>
    <p:extLst>
      <p:ext uri="{BB962C8B-B14F-4D97-AF65-F5344CB8AC3E}">
        <p14:creationId xmlns:p14="http://schemas.microsoft.com/office/powerpoint/2010/main" val="2498241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Kruskal’s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825625"/>
            <a:ext cx="8292612" cy="4351338"/>
          </a:xfrm>
        </p:spPr>
        <p:txBody>
          <a:bodyPr/>
          <a:lstStyle/>
          <a:p>
            <a:r>
              <a:rPr lang="en-US" b="1" dirty="0" err="1"/>
              <a:t>kruskal</a:t>
            </a:r>
            <a:r>
              <a:rPr lang="en-US" dirty="0"/>
              <a:t>(G = (V,E)):</a:t>
            </a:r>
          </a:p>
          <a:p>
            <a:pPr lvl="1"/>
            <a:r>
              <a:rPr lang="en-US" dirty="0"/>
              <a:t>Sort E by weight in non-decreasing order</a:t>
            </a:r>
          </a:p>
          <a:p>
            <a:pPr lvl="1"/>
            <a:r>
              <a:rPr lang="en-US" dirty="0"/>
              <a:t>MST = {}                                   </a:t>
            </a:r>
            <a:r>
              <a:rPr lang="en-US" sz="1600" dirty="0">
                <a:solidFill>
                  <a:srgbClr val="7030A0"/>
                </a:solidFill>
              </a:rPr>
              <a:t>// initialize an empty tree</a:t>
            </a:r>
            <a:endParaRPr lang="en-US" dirty="0">
              <a:solidFill>
                <a:srgbClr val="7030A0"/>
              </a:solidFill>
            </a:endParaRPr>
          </a:p>
          <a:p>
            <a:pPr lvl="1"/>
            <a:r>
              <a:rPr lang="en-US" b="1" dirty="0"/>
              <a:t>for</a:t>
            </a:r>
            <a:r>
              <a:rPr lang="en-US" dirty="0"/>
              <a:t> v in V:</a:t>
            </a:r>
          </a:p>
          <a:p>
            <a:pPr lvl="2"/>
            <a:r>
              <a:rPr lang="en-US" b="1" dirty="0" err="1"/>
              <a:t>makeSet</a:t>
            </a:r>
            <a:r>
              <a:rPr lang="en-US" dirty="0"/>
              <a:t>(v)                               </a:t>
            </a:r>
            <a:r>
              <a:rPr lang="en-US" sz="1600" dirty="0">
                <a:solidFill>
                  <a:srgbClr val="7030A0"/>
                </a:solidFill>
              </a:rPr>
              <a:t>// put each vertex in its own tree in the forest</a:t>
            </a:r>
            <a:endParaRPr lang="en-US" sz="1600" dirty="0">
              <a:solidFill>
                <a:schemeClr val="accent4"/>
              </a:solidFill>
            </a:endParaRPr>
          </a:p>
          <a:p>
            <a:pPr lvl="1"/>
            <a:r>
              <a:rPr lang="en-US" b="1" dirty="0"/>
              <a:t>for</a:t>
            </a:r>
            <a:r>
              <a:rPr lang="en-US" dirty="0"/>
              <a:t> (</a:t>
            </a:r>
            <a:r>
              <a:rPr lang="en-US" dirty="0" err="1"/>
              <a:t>u,v</a:t>
            </a:r>
            <a:r>
              <a:rPr lang="en-US" dirty="0"/>
              <a:t>) in E:                           </a:t>
            </a:r>
            <a:r>
              <a:rPr lang="en-US" sz="1600" dirty="0">
                <a:solidFill>
                  <a:srgbClr val="7030A0"/>
                </a:solidFill>
              </a:rPr>
              <a:t>// go through the edges in sorted order</a:t>
            </a:r>
          </a:p>
          <a:p>
            <a:pPr lvl="2"/>
            <a:r>
              <a:rPr lang="en-US" sz="2400" b="1" dirty="0"/>
              <a:t>if</a:t>
            </a:r>
            <a:r>
              <a:rPr lang="en-US" sz="2400" dirty="0"/>
              <a:t> </a:t>
            </a:r>
            <a:r>
              <a:rPr lang="en-US" sz="2400" b="1" dirty="0"/>
              <a:t>find</a:t>
            </a:r>
            <a:r>
              <a:rPr lang="en-US" sz="2400" dirty="0"/>
              <a:t>(u) != </a:t>
            </a:r>
            <a:r>
              <a:rPr lang="en-US" sz="2400" b="1" dirty="0"/>
              <a:t>find</a:t>
            </a:r>
            <a:r>
              <a:rPr lang="en-US" sz="2400" dirty="0"/>
              <a:t>(v):         </a:t>
            </a:r>
            <a:r>
              <a:rPr lang="en-US" sz="1600" dirty="0">
                <a:solidFill>
                  <a:srgbClr val="7030A0"/>
                </a:solidFill>
              </a:rPr>
              <a:t>// if u and v are not in the same tree</a:t>
            </a:r>
          </a:p>
          <a:p>
            <a:pPr lvl="3"/>
            <a:r>
              <a:rPr lang="en-US" sz="2000" dirty="0"/>
              <a:t>add (</a:t>
            </a:r>
            <a:r>
              <a:rPr lang="en-US" sz="2000" dirty="0" err="1"/>
              <a:t>u,v</a:t>
            </a:r>
            <a:r>
              <a:rPr lang="en-US" sz="2000" dirty="0"/>
              <a:t>) to MST</a:t>
            </a:r>
          </a:p>
          <a:p>
            <a:pPr lvl="3"/>
            <a:r>
              <a:rPr lang="en-US" sz="2000" b="1" dirty="0"/>
              <a:t>union</a:t>
            </a:r>
            <a:r>
              <a:rPr lang="en-US" sz="2000" dirty="0"/>
              <a:t>(</a:t>
            </a:r>
            <a:r>
              <a:rPr lang="en-US" sz="2000" dirty="0" err="1"/>
              <a:t>u,v</a:t>
            </a:r>
            <a:r>
              <a:rPr lang="en-US" sz="2000" dirty="0"/>
              <a:t>)                         </a:t>
            </a:r>
            <a:r>
              <a:rPr lang="en-US" sz="1600" dirty="0">
                <a:solidFill>
                  <a:srgbClr val="7030A0"/>
                </a:solidFill>
              </a:rPr>
              <a:t>// merge u’s tree with v’s tree</a:t>
            </a:r>
            <a:endParaRPr lang="en-US" sz="2000" dirty="0">
              <a:solidFill>
                <a:srgbClr val="7030A0"/>
              </a:solidFill>
            </a:endParaRPr>
          </a:p>
          <a:p>
            <a:pPr lvl="1"/>
            <a:r>
              <a:rPr lang="en-US" b="1" dirty="0"/>
              <a:t>return</a:t>
            </a:r>
            <a:r>
              <a:rPr lang="en-US" dirty="0"/>
              <a:t> MST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76D5BB-B150-CC49-AB87-BE8B52397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D20C1-8F6A-D64F-AFAE-6EC332FBCE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85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Compare and contrast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825625"/>
            <a:ext cx="8157494" cy="4351338"/>
          </a:xfrm>
        </p:spPr>
        <p:txBody>
          <a:bodyPr/>
          <a:lstStyle/>
          <a:p>
            <a:r>
              <a:rPr lang="en-US" dirty="0"/>
              <a:t>Prim: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Grows a tree.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Time O(</a:t>
            </a:r>
            <a:r>
              <a:rPr lang="en-US" dirty="0" err="1">
                <a:solidFill>
                  <a:schemeClr val="accent4"/>
                </a:solidFill>
              </a:rPr>
              <a:t>mlog</a:t>
            </a:r>
            <a:r>
              <a:rPr lang="en-US" dirty="0">
                <a:solidFill>
                  <a:schemeClr val="accent4"/>
                </a:solidFill>
              </a:rPr>
              <a:t>(n)) with a red-black tree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Time O(m + </a:t>
            </a:r>
            <a:r>
              <a:rPr lang="en-US" dirty="0" err="1">
                <a:solidFill>
                  <a:schemeClr val="accent4"/>
                </a:solidFill>
              </a:rPr>
              <a:t>nlog</a:t>
            </a:r>
            <a:r>
              <a:rPr lang="en-US" dirty="0">
                <a:solidFill>
                  <a:schemeClr val="accent4"/>
                </a:solidFill>
              </a:rPr>
              <a:t>(n)) with a Fibonacci heap</a:t>
            </a:r>
          </a:p>
          <a:p>
            <a:r>
              <a:rPr lang="en-US" dirty="0"/>
              <a:t>Kruskal: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Grows a forest.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Time O(</a:t>
            </a:r>
            <a:r>
              <a:rPr lang="en-US" dirty="0" err="1">
                <a:solidFill>
                  <a:schemeClr val="accent4"/>
                </a:solidFill>
              </a:rPr>
              <a:t>mlog</a:t>
            </a:r>
            <a:r>
              <a:rPr lang="en-US" dirty="0">
                <a:solidFill>
                  <a:schemeClr val="accent4"/>
                </a:solidFill>
              </a:rPr>
              <a:t>(n)) with a union-find data structure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If you can do </a:t>
            </a:r>
            <a:r>
              <a:rPr lang="en-US" dirty="0" err="1">
                <a:solidFill>
                  <a:schemeClr val="accent4"/>
                </a:solidFill>
              </a:rPr>
              <a:t>radixSort</a:t>
            </a:r>
            <a:r>
              <a:rPr lang="en-US" dirty="0">
                <a:solidFill>
                  <a:schemeClr val="accent4"/>
                </a:solidFill>
              </a:rPr>
              <a:t> on the edge weights, O(m</a:t>
            </a:r>
            <a:r>
              <a:rPr lang="el-GR" dirty="0">
                <a:solidFill>
                  <a:schemeClr val="accent4"/>
                </a:solidFill>
              </a:rPr>
              <a:t>α</a:t>
            </a:r>
            <a:r>
              <a:rPr lang="en-US" dirty="0">
                <a:solidFill>
                  <a:schemeClr val="accent4"/>
                </a:solidFill>
              </a:rPr>
              <a:t>(n))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40594" y="1690689"/>
            <a:ext cx="2866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07B1A"/>
                </a:solidFill>
              </a:rPr>
              <a:t>Prim might be a better idea on dense graphs if you can’t </a:t>
            </a:r>
            <a:r>
              <a:rPr lang="en-US" dirty="0" err="1">
                <a:solidFill>
                  <a:srgbClr val="F07B1A"/>
                </a:solidFill>
              </a:rPr>
              <a:t>radixSort</a:t>
            </a:r>
            <a:r>
              <a:rPr lang="en-US" dirty="0">
                <a:solidFill>
                  <a:srgbClr val="F07B1A"/>
                </a:solidFill>
              </a:rPr>
              <a:t> edge weights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78709" y="5343483"/>
            <a:ext cx="30765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07B1A"/>
                </a:solidFill>
              </a:rPr>
              <a:t>Kruskal</a:t>
            </a:r>
            <a:r>
              <a:rPr lang="en-US" dirty="0">
                <a:solidFill>
                  <a:srgbClr val="F07B1A"/>
                </a:solidFill>
              </a:rPr>
              <a:t> might be a better idea on sparse graphs if you can </a:t>
            </a:r>
            <a:r>
              <a:rPr lang="en-US" dirty="0" err="1">
                <a:solidFill>
                  <a:srgbClr val="F07B1A"/>
                </a:solidFill>
              </a:rPr>
              <a:t>radixSort</a:t>
            </a:r>
            <a:r>
              <a:rPr lang="en-US" dirty="0">
                <a:solidFill>
                  <a:srgbClr val="F07B1A"/>
                </a:solidFill>
              </a:rPr>
              <a:t> edge weights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662EF-8508-1948-BBC5-F181FB7B7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D20C1-8F6A-D64F-AFAE-6EC332FBCEE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28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8CD39-E336-E449-8242-799A7F1B1F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s-t min-cut max-flow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94992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4034" y="-21698"/>
            <a:ext cx="7886700" cy="1325563"/>
          </a:xfrm>
        </p:spPr>
        <p:txBody>
          <a:bodyPr/>
          <a:lstStyle/>
          <a:p>
            <a:r>
              <a:rPr lang="en-US" dirty="0"/>
              <a:t>Cuts in graphs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9204" y="1248531"/>
            <a:ext cx="7886700" cy="4351338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dirty="0">
                <a:solidFill>
                  <a:srgbClr val="FF0000"/>
                </a:solidFill>
              </a:rPr>
              <a:t>cut</a:t>
            </a:r>
            <a:r>
              <a:rPr lang="en-US" dirty="0"/>
              <a:t> is a partition of the vertices into two parts:</a:t>
            </a:r>
          </a:p>
        </p:txBody>
      </p:sp>
      <p:sp>
        <p:nvSpPr>
          <p:cNvPr id="4" name="Oval 3"/>
          <p:cNvSpPr/>
          <p:nvPr/>
        </p:nvSpPr>
        <p:spPr>
          <a:xfrm>
            <a:off x="7620000" y="2250830"/>
            <a:ext cx="562708" cy="5627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5" name="Oval 4"/>
          <p:cNvSpPr/>
          <p:nvPr/>
        </p:nvSpPr>
        <p:spPr>
          <a:xfrm>
            <a:off x="5779477" y="2250830"/>
            <a:ext cx="562708" cy="562708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6" name="Oval 5"/>
          <p:cNvSpPr/>
          <p:nvPr/>
        </p:nvSpPr>
        <p:spPr>
          <a:xfrm>
            <a:off x="3962400" y="2250830"/>
            <a:ext cx="562708" cy="5627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7" name="Oval 6"/>
          <p:cNvSpPr/>
          <p:nvPr/>
        </p:nvSpPr>
        <p:spPr>
          <a:xfrm>
            <a:off x="2281604" y="3681045"/>
            <a:ext cx="562708" cy="5627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3962400" y="5099538"/>
            <a:ext cx="562708" cy="562708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9" name="Oval 8"/>
          <p:cNvSpPr/>
          <p:nvPr/>
        </p:nvSpPr>
        <p:spPr>
          <a:xfrm>
            <a:off x="5791200" y="5099538"/>
            <a:ext cx="562708" cy="562708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</a:t>
            </a:r>
          </a:p>
        </p:txBody>
      </p:sp>
      <p:sp>
        <p:nvSpPr>
          <p:cNvPr id="10" name="Oval 9"/>
          <p:cNvSpPr/>
          <p:nvPr/>
        </p:nvSpPr>
        <p:spPr>
          <a:xfrm>
            <a:off x="7620000" y="5099538"/>
            <a:ext cx="562708" cy="562708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</a:t>
            </a:r>
          </a:p>
        </p:txBody>
      </p:sp>
      <p:sp>
        <p:nvSpPr>
          <p:cNvPr id="11" name="Oval 10"/>
          <p:cNvSpPr/>
          <p:nvPr/>
        </p:nvSpPr>
        <p:spPr>
          <a:xfrm>
            <a:off x="4935415" y="3681045"/>
            <a:ext cx="562708" cy="562708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9308123" y="3681045"/>
            <a:ext cx="562708" cy="5627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</a:t>
            </a:r>
          </a:p>
        </p:txBody>
      </p:sp>
      <p:cxnSp>
        <p:nvCxnSpPr>
          <p:cNvPr id="13" name="Straight Connector 12"/>
          <p:cNvCxnSpPr>
            <a:stCxn id="7" idx="5"/>
            <a:endCxn id="12" idx="1"/>
          </p:cNvCxnSpPr>
          <p:nvPr/>
        </p:nvCxnSpPr>
        <p:spPr>
          <a:xfrm>
            <a:off x="6259779" y="2731131"/>
            <a:ext cx="1442629" cy="2450814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7" idx="6"/>
            <a:endCxn id="6" idx="2"/>
          </p:cNvCxnSpPr>
          <p:nvPr/>
        </p:nvCxnSpPr>
        <p:spPr>
          <a:xfrm>
            <a:off x="6342186" y="2532184"/>
            <a:ext cx="1277815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4" idx="1"/>
            <a:endCxn id="6" idx="5"/>
          </p:cNvCxnSpPr>
          <p:nvPr/>
        </p:nvCxnSpPr>
        <p:spPr>
          <a:xfrm flipH="1" flipV="1">
            <a:off x="8100302" y="2731132"/>
            <a:ext cx="1290229" cy="103232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4" idx="3"/>
            <a:endCxn id="12" idx="7"/>
          </p:cNvCxnSpPr>
          <p:nvPr/>
        </p:nvCxnSpPr>
        <p:spPr>
          <a:xfrm flipH="1">
            <a:off x="8100302" y="4161347"/>
            <a:ext cx="1290229" cy="1020599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6" idx="4"/>
            <a:endCxn id="12" idx="0"/>
          </p:cNvCxnSpPr>
          <p:nvPr/>
        </p:nvCxnSpPr>
        <p:spPr>
          <a:xfrm>
            <a:off x="7901354" y="2813538"/>
            <a:ext cx="0" cy="228600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3" idx="5"/>
            <a:endCxn id="11" idx="1"/>
          </p:cNvCxnSpPr>
          <p:nvPr/>
        </p:nvCxnSpPr>
        <p:spPr>
          <a:xfrm>
            <a:off x="5415717" y="4161347"/>
            <a:ext cx="457891" cy="1020599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1" idx="6"/>
            <a:endCxn id="12" idx="2"/>
          </p:cNvCxnSpPr>
          <p:nvPr/>
        </p:nvCxnSpPr>
        <p:spPr>
          <a:xfrm>
            <a:off x="6353908" y="5380892"/>
            <a:ext cx="1266092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3" idx="0"/>
            <a:endCxn id="7" idx="3"/>
          </p:cNvCxnSpPr>
          <p:nvPr/>
        </p:nvCxnSpPr>
        <p:spPr>
          <a:xfrm flipV="1">
            <a:off x="5216770" y="2731131"/>
            <a:ext cx="645115" cy="949914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8" idx="6"/>
            <a:endCxn id="7" idx="2"/>
          </p:cNvCxnSpPr>
          <p:nvPr/>
        </p:nvCxnSpPr>
        <p:spPr>
          <a:xfrm>
            <a:off x="4525109" y="2532184"/>
            <a:ext cx="125436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9" idx="7"/>
            <a:endCxn id="8" idx="3"/>
          </p:cNvCxnSpPr>
          <p:nvPr/>
        </p:nvCxnSpPr>
        <p:spPr>
          <a:xfrm flipV="1">
            <a:off x="2761905" y="2731132"/>
            <a:ext cx="1282902" cy="103232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9" idx="5"/>
            <a:endCxn id="10" idx="1"/>
          </p:cNvCxnSpPr>
          <p:nvPr/>
        </p:nvCxnSpPr>
        <p:spPr>
          <a:xfrm>
            <a:off x="2761905" y="4161347"/>
            <a:ext cx="1282902" cy="1020599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1" idx="2"/>
            <a:endCxn id="10" idx="6"/>
          </p:cNvCxnSpPr>
          <p:nvPr/>
        </p:nvCxnSpPr>
        <p:spPr>
          <a:xfrm flipH="1">
            <a:off x="4525108" y="5380892"/>
            <a:ext cx="1266092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3" idx="3"/>
            <a:endCxn id="10" idx="7"/>
          </p:cNvCxnSpPr>
          <p:nvPr/>
        </p:nvCxnSpPr>
        <p:spPr>
          <a:xfrm flipH="1">
            <a:off x="4442702" y="4161347"/>
            <a:ext cx="575121" cy="1020599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811108" y="2051884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7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675077" y="2773559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9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768861" y="4615489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10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889631" y="3666042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14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811108" y="3373681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4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64389" y="4951113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2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80099" y="3063007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2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994031" y="4913121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778191" y="4418764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7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644661" y="4403988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6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960250" y="4573062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8</a:t>
            </a:r>
            <a:endParaRPr lang="en-US" dirty="0">
              <a:solidFill>
                <a:schemeClr val="accent4"/>
              </a:solidFill>
            </a:endParaRPr>
          </a:p>
        </p:txBody>
      </p:sp>
      <p:cxnSp>
        <p:nvCxnSpPr>
          <p:cNvPr id="37" name="Straight Connector 36"/>
          <p:cNvCxnSpPr>
            <a:stCxn id="10" idx="0"/>
            <a:endCxn id="8" idx="4"/>
          </p:cNvCxnSpPr>
          <p:nvPr/>
        </p:nvCxnSpPr>
        <p:spPr>
          <a:xfrm flipV="1">
            <a:off x="4243754" y="2813538"/>
            <a:ext cx="0" cy="228600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260994" y="3424201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11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894385" y="2065179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8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07315" y="2880435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1828801" y="1849326"/>
            <a:ext cx="8569569" cy="3057005"/>
          </a:xfrm>
          <a:custGeom>
            <a:avLst/>
            <a:gdLst>
              <a:gd name="connsiteX0" fmla="*/ 8569569 w 8569569"/>
              <a:gd name="connsiteY0" fmla="*/ 2992306 h 3057005"/>
              <a:gd name="connsiteX1" fmla="*/ 7795846 w 8569569"/>
              <a:gd name="connsiteY1" fmla="*/ 2968860 h 3057005"/>
              <a:gd name="connsiteX2" fmla="*/ 5943600 w 8569569"/>
              <a:gd name="connsiteY2" fmla="*/ 2136521 h 3057005"/>
              <a:gd name="connsiteX3" fmla="*/ 4783015 w 8569569"/>
              <a:gd name="connsiteY3" fmla="*/ 167044 h 3057005"/>
              <a:gd name="connsiteX4" fmla="*/ 3751385 w 8569569"/>
              <a:gd name="connsiteY4" fmla="*/ 342890 h 3057005"/>
              <a:gd name="connsiteX5" fmla="*/ 1500554 w 8569569"/>
              <a:gd name="connsiteY5" fmla="*/ 2242029 h 3057005"/>
              <a:gd name="connsiteX6" fmla="*/ 0 w 8569569"/>
              <a:gd name="connsiteY6" fmla="*/ 2910244 h 3057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69569" h="3057005">
                <a:moveTo>
                  <a:pt x="8569569" y="2992306"/>
                </a:moveTo>
                <a:cubicBezTo>
                  <a:pt x="8401538" y="3051898"/>
                  <a:pt x="8233507" y="3111491"/>
                  <a:pt x="7795846" y="2968860"/>
                </a:cubicBezTo>
                <a:cubicBezTo>
                  <a:pt x="7358185" y="2826229"/>
                  <a:pt x="6445738" y="2603490"/>
                  <a:pt x="5943600" y="2136521"/>
                </a:cubicBezTo>
                <a:cubicBezTo>
                  <a:pt x="5441461" y="1669552"/>
                  <a:pt x="5148384" y="465982"/>
                  <a:pt x="4783015" y="167044"/>
                </a:cubicBezTo>
                <a:cubicBezTo>
                  <a:pt x="4417646" y="-131895"/>
                  <a:pt x="4298462" y="-2941"/>
                  <a:pt x="3751385" y="342890"/>
                </a:cubicBezTo>
                <a:cubicBezTo>
                  <a:pt x="3204308" y="688721"/>
                  <a:pt x="2125785" y="1814137"/>
                  <a:pt x="1500554" y="2242029"/>
                </a:cubicBezTo>
                <a:cubicBezTo>
                  <a:pt x="875323" y="2669921"/>
                  <a:pt x="437661" y="2790082"/>
                  <a:pt x="0" y="2910244"/>
                </a:cubicBezTo>
              </a:path>
            </a:pathLst>
          </a:custGeom>
          <a:noFill/>
          <a:ln w="539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3063042" y="6021118"/>
            <a:ext cx="6393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This is the cut </a:t>
            </a:r>
            <a:r>
              <a:rPr lang="en-US" sz="2800" b="1" dirty="0">
                <a:solidFill>
                  <a:srgbClr val="FF0000"/>
                </a:solidFill>
              </a:rPr>
              <a:t>“{A,B,D,E} and {C,I,H,G,F}”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10585" flipH="1">
            <a:off x="9326614" y="4202301"/>
            <a:ext cx="1493052" cy="1288040"/>
          </a:xfrm>
          <a:prstGeom prst="rect">
            <a:avLst/>
          </a:prstGeom>
        </p:spPr>
      </p:pic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473134A1-784F-264B-A4A4-65495F9EA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D20C1-8F6A-D64F-AFAE-6EC332FBCEE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85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9474" y="-91298"/>
            <a:ext cx="7886700" cy="1325563"/>
          </a:xfrm>
        </p:spPr>
        <p:txBody>
          <a:bodyPr/>
          <a:lstStyle/>
          <a:p>
            <a:r>
              <a:rPr lang="en-US" dirty="0"/>
              <a:t>Today: </a:t>
            </a:r>
            <a:r>
              <a:rPr lang="en-US" b="1" dirty="0">
                <a:solidFill>
                  <a:srgbClr val="F27D00"/>
                </a:solidFill>
              </a:rPr>
              <a:t>s</a:t>
            </a:r>
            <a:r>
              <a:rPr lang="en-US" b="1" dirty="0"/>
              <a:t>-</a:t>
            </a:r>
            <a:r>
              <a:rPr lang="en-US" b="1" dirty="0">
                <a:solidFill>
                  <a:srgbClr val="005BFF"/>
                </a:solidFill>
              </a:rPr>
              <a:t>t</a:t>
            </a:r>
            <a:r>
              <a:rPr lang="en-US" dirty="0"/>
              <a:t> Cuts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066168" y="1041843"/>
            <a:ext cx="862158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Graphs are directed and edges have “capacities” </a:t>
            </a:r>
            <a:r>
              <a:rPr lang="en-US" sz="1800" dirty="0"/>
              <a:t>(weights)</a:t>
            </a:r>
          </a:p>
          <a:p>
            <a:r>
              <a:rPr lang="en-US" sz="2400" dirty="0"/>
              <a:t>We have a special </a:t>
            </a:r>
            <a:r>
              <a:rPr lang="en-US" sz="2400" dirty="0">
                <a:solidFill>
                  <a:srgbClr val="F27D00"/>
                </a:solidFill>
              </a:rPr>
              <a:t>“source” vertex s </a:t>
            </a:r>
            <a:r>
              <a:rPr lang="en-US" sz="2400" dirty="0"/>
              <a:t>and </a:t>
            </a:r>
            <a:r>
              <a:rPr lang="en-US" sz="2400" dirty="0">
                <a:solidFill>
                  <a:srgbClr val="005BFF"/>
                </a:solidFill>
              </a:rPr>
              <a:t>“sink” vertex t.</a:t>
            </a:r>
          </a:p>
          <a:p>
            <a:pPr lvl="1"/>
            <a:r>
              <a:rPr lang="en-US" sz="2000" dirty="0">
                <a:solidFill>
                  <a:srgbClr val="F27D00"/>
                </a:solidFill>
              </a:rPr>
              <a:t>s has only outgoing edges*</a:t>
            </a:r>
          </a:p>
          <a:p>
            <a:pPr lvl="1"/>
            <a:r>
              <a:rPr lang="en-US" sz="2000" dirty="0">
                <a:solidFill>
                  <a:srgbClr val="005BFF"/>
                </a:solidFill>
              </a:rPr>
              <a:t>t has only incoming edges*</a:t>
            </a:r>
          </a:p>
          <a:p>
            <a:r>
              <a:rPr lang="en-US" sz="2400" dirty="0"/>
              <a:t>s and t are on different sides of the cut</a:t>
            </a:r>
          </a:p>
        </p:txBody>
      </p:sp>
      <p:grpSp>
        <p:nvGrpSpPr>
          <p:cNvPr id="106" name="Group 105"/>
          <p:cNvGrpSpPr/>
          <p:nvPr/>
        </p:nvGrpSpPr>
        <p:grpSpPr>
          <a:xfrm>
            <a:off x="2194253" y="3134874"/>
            <a:ext cx="7803494" cy="3496472"/>
            <a:chOff x="658100" y="2891791"/>
            <a:chExt cx="7803494" cy="3496472"/>
          </a:xfrm>
        </p:grpSpPr>
        <p:sp>
          <p:nvSpPr>
            <p:cNvPr id="5" name="Oval 4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Arrow Connector 36"/>
            <p:cNvCxnSpPr>
              <a:stCxn id="30" idx="5"/>
              <a:endCxn id="33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30" idx="6"/>
              <a:endCxn id="32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30" idx="7"/>
              <a:endCxn id="31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stCxn id="31" idx="4"/>
              <a:endCxn id="32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stCxn id="32" idx="4"/>
              <a:endCxn id="33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>
              <a:stCxn id="36" idx="1"/>
              <a:endCxn id="32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>
              <a:stCxn id="31" idx="5"/>
              <a:endCxn id="34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>
              <a:stCxn id="31" idx="6"/>
              <a:endCxn id="35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>
              <a:stCxn id="32" idx="6"/>
              <a:endCxn id="34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>
              <a:stCxn id="33" idx="6"/>
              <a:endCxn id="36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>
              <a:stCxn id="35" idx="4"/>
              <a:endCxn id="34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34" idx="4"/>
              <a:endCxn id="36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>
              <a:stCxn id="35" idx="6"/>
              <a:endCxn id="5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>
              <a:stCxn id="34" idx="6"/>
              <a:endCxn id="5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>
              <a:stCxn id="36" idx="6"/>
              <a:endCxn id="5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2654880" y="370271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8414423" y="6446680"/>
            <a:ext cx="2172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*at least for this class</a:t>
            </a:r>
          </a:p>
        </p:txBody>
      </p:sp>
    </p:spTree>
    <p:extLst>
      <p:ext uri="{BB962C8B-B14F-4D97-AF65-F5344CB8AC3E}">
        <p14:creationId xmlns:p14="http://schemas.microsoft.com/office/powerpoint/2010/main" val="69137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2"/>
      <p:bldP spid="10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minimum </a:t>
            </a:r>
            <a:r>
              <a:rPr lang="en-US" b="1" dirty="0"/>
              <a:t>s-t cut </a:t>
            </a:r>
            <a:br>
              <a:rPr lang="en-US" sz="3600" dirty="0">
                <a:solidFill>
                  <a:schemeClr val="accent4"/>
                </a:solidFill>
              </a:rPr>
            </a:br>
            <a:r>
              <a:rPr lang="en-US" sz="3600" dirty="0">
                <a:solidFill>
                  <a:schemeClr val="accent4"/>
                </a:solidFill>
              </a:rPr>
              <a:t>is a cut which separates s from t</a:t>
            </a:r>
            <a:br>
              <a:rPr lang="en-US" sz="3600" dirty="0">
                <a:solidFill>
                  <a:schemeClr val="accent4"/>
                </a:solidFill>
              </a:rPr>
            </a:br>
            <a:r>
              <a:rPr lang="en-US" sz="3600" dirty="0">
                <a:solidFill>
                  <a:schemeClr val="accent4"/>
                </a:solidFill>
              </a:rPr>
              <a:t>with minimum capacity.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2053" y="2042780"/>
            <a:ext cx="8651274" cy="4351338"/>
          </a:xfrm>
        </p:spPr>
        <p:txBody>
          <a:bodyPr/>
          <a:lstStyle/>
          <a:p>
            <a:r>
              <a:rPr lang="en-US" dirty="0"/>
              <a:t>Question: how do we find a minimum s-t cut?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152650" y="3237960"/>
            <a:ext cx="7803494" cy="3496472"/>
            <a:chOff x="658100" y="2891791"/>
            <a:chExt cx="7803494" cy="3496472"/>
          </a:xfrm>
        </p:grpSpPr>
        <p:sp>
          <p:nvSpPr>
            <p:cNvPr id="6" name="Oval 5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2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/>
            <p:cNvCxnSpPr>
              <a:stCxn id="33" idx="5"/>
              <a:endCxn id="36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3" idx="6"/>
              <a:endCxn id="35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44450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33" idx="7"/>
              <a:endCxn id="34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98425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34" idx="4"/>
              <a:endCxn id="35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35" idx="4"/>
              <a:endCxn id="36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39" idx="1"/>
              <a:endCxn id="35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4" idx="5"/>
              <a:endCxn id="37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4" idx="6"/>
              <a:endCxn id="38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5" idx="6"/>
              <a:endCxn id="37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98425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6" idx="6"/>
              <a:endCxn id="39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44450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8" idx="4"/>
              <a:endCxn id="37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37" idx="4"/>
              <a:endCxn id="39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8" idx="6"/>
              <a:endCxn id="8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7" idx="6"/>
              <a:endCxn id="8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39" idx="6"/>
              <a:endCxn id="8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98425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54880" y="370271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8702406" y="2819742"/>
            <a:ext cx="2161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This cut has capacity</a:t>
            </a:r>
          </a:p>
          <a:p>
            <a:r>
              <a:rPr lang="en-US" dirty="0">
                <a:solidFill>
                  <a:srgbClr val="FF0000"/>
                </a:solidFill>
              </a:rPr>
              <a:t>4 + 3 + 4 = 11</a:t>
            </a:r>
          </a:p>
        </p:txBody>
      </p:sp>
      <p:sp>
        <p:nvSpPr>
          <p:cNvPr id="45" name="Freeform 44"/>
          <p:cNvSpPr/>
          <p:nvPr/>
        </p:nvSpPr>
        <p:spPr>
          <a:xfrm>
            <a:off x="2436432" y="2940909"/>
            <a:ext cx="6699331" cy="3842951"/>
          </a:xfrm>
          <a:custGeom>
            <a:avLst/>
            <a:gdLst>
              <a:gd name="connsiteX0" fmla="*/ 100823 w 6699331"/>
              <a:gd name="connsiteY0" fmla="*/ 0 h 3842951"/>
              <a:gd name="connsiteX1" fmla="*/ 63753 w 6699331"/>
              <a:gd name="connsiteY1" fmla="*/ 691978 h 3842951"/>
              <a:gd name="connsiteX2" fmla="*/ 842228 w 6699331"/>
              <a:gd name="connsiteY2" fmla="*/ 1556951 h 3842951"/>
              <a:gd name="connsiteX3" fmla="*/ 2040834 w 6699331"/>
              <a:gd name="connsiteY3" fmla="*/ 1408670 h 3842951"/>
              <a:gd name="connsiteX4" fmla="*/ 3190012 w 6699331"/>
              <a:gd name="connsiteY4" fmla="*/ 1927654 h 3842951"/>
              <a:gd name="connsiteX5" fmla="*/ 4054985 w 6699331"/>
              <a:gd name="connsiteY5" fmla="*/ 2594919 h 3842951"/>
              <a:gd name="connsiteX6" fmla="*/ 5611937 w 6699331"/>
              <a:gd name="connsiteY6" fmla="*/ 2755557 h 3842951"/>
              <a:gd name="connsiteX7" fmla="*/ 6378055 w 6699331"/>
              <a:gd name="connsiteY7" fmla="*/ 3249827 h 3842951"/>
              <a:gd name="connsiteX8" fmla="*/ 6699331 w 6699331"/>
              <a:gd name="connsiteY8" fmla="*/ 3842951 h 3842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99331" h="3842951">
                <a:moveTo>
                  <a:pt x="100823" y="0"/>
                </a:moveTo>
                <a:cubicBezTo>
                  <a:pt x="20504" y="216243"/>
                  <a:pt x="-59814" y="432486"/>
                  <a:pt x="63753" y="691978"/>
                </a:cubicBezTo>
                <a:cubicBezTo>
                  <a:pt x="187320" y="951470"/>
                  <a:pt x="512714" y="1437502"/>
                  <a:pt x="842228" y="1556951"/>
                </a:cubicBezTo>
                <a:cubicBezTo>
                  <a:pt x="1171742" y="1676400"/>
                  <a:pt x="1649537" y="1346886"/>
                  <a:pt x="2040834" y="1408670"/>
                </a:cubicBezTo>
                <a:cubicBezTo>
                  <a:pt x="2432131" y="1470454"/>
                  <a:pt x="2854320" y="1729946"/>
                  <a:pt x="3190012" y="1927654"/>
                </a:cubicBezTo>
                <a:cubicBezTo>
                  <a:pt x="3525704" y="2125362"/>
                  <a:pt x="3651331" y="2456935"/>
                  <a:pt x="4054985" y="2594919"/>
                </a:cubicBezTo>
                <a:cubicBezTo>
                  <a:pt x="4458639" y="2732903"/>
                  <a:pt x="5224759" y="2646406"/>
                  <a:pt x="5611937" y="2755557"/>
                </a:cubicBezTo>
                <a:cubicBezTo>
                  <a:pt x="5999115" y="2864708"/>
                  <a:pt x="6196823" y="3068595"/>
                  <a:pt x="6378055" y="3249827"/>
                </a:cubicBezTo>
                <a:cubicBezTo>
                  <a:pt x="6559287" y="3431059"/>
                  <a:pt x="6699331" y="3842951"/>
                  <a:pt x="6699331" y="3842951"/>
                </a:cubicBezTo>
              </a:path>
            </a:pathLst>
          </a:custGeom>
          <a:noFill/>
          <a:ln w="3492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81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586" y="-106130"/>
            <a:ext cx="7886700" cy="1325563"/>
          </a:xfrm>
        </p:spPr>
        <p:txBody>
          <a:bodyPr/>
          <a:lstStyle/>
          <a:p>
            <a:r>
              <a:rPr lang="en-US" dirty="0"/>
              <a:t>Flows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980468"/>
            <a:ext cx="8515350" cy="2045181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In addition to a capacity, each edge has a</a:t>
            </a:r>
            <a:endParaRPr lang="en-US" b="1" dirty="0">
              <a:solidFill>
                <a:schemeClr val="accent4"/>
              </a:solidFill>
            </a:endParaRPr>
          </a:p>
          <a:p>
            <a:pPr lvl="1"/>
            <a:r>
              <a:rPr lang="en-US" dirty="0">
                <a:solidFill>
                  <a:schemeClr val="accent4"/>
                </a:solidFill>
              </a:rPr>
              <a:t>(unmarked edges in the picture have flow 0)</a:t>
            </a:r>
          </a:p>
          <a:p>
            <a:r>
              <a:rPr lang="en-US" dirty="0"/>
              <a:t>The flow on an edge must be less than or equal to its capacity.</a:t>
            </a:r>
          </a:p>
          <a:p>
            <a:r>
              <a:rPr lang="en-US" dirty="0"/>
              <a:t>At each vertex </a:t>
            </a:r>
            <a:r>
              <a:rPr lang="en-US" dirty="0">
                <a:solidFill>
                  <a:srgbClr val="FF0000"/>
                </a:solidFill>
              </a:rPr>
              <a:t>other than s and t</a:t>
            </a:r>
            <a:r>
              <a:rPr lang="en-US" dirty="0"/>
              <a:t>, the incoming flows must equal the outgoing flows.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182100" y="2891791"/>
            <a:ext cx="7803494" cy="3496472"/>
            <a:chOff x="658100" y="2891791"/>
            <a:chExt cx="7803494" cy="3496472"/>
          </a:xfrm>
        </p:grpSpPr>
        <p:sp>
          <p:nvSpPr>
            <p:cNvPr id="5" name="Oval 4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stCxn id="32" idx="5"/>
              <a:endCxn id="35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32" idx="6"/>
              <a:endCxn id="34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2" idx="7"/>
              <a:endCxn id="33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33" idx="4"/>
              <a:endCxn id="34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34" idx="4"/>
              <a:endCxn id="35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38" idx="1"/>
              <a:endCxn id="34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33" idx="5"/>
              <a:endCxn id="36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3" idx="6"/>
              <a:endCxn id="37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4" idx="6"/>
              <a:endCxn id="36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5" idx="6"/>
              <a:endCxn id="38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7" idx="4"/>
              <a:endCxn id="36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6" idx="4"/>
              <a:endCxn id="38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37" idx="6"/>
              <a:endCxn id="7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6" idx="6"/>
              <a:endCxn id="7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8" idx="6"/>
              <a:endCxn id="7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480210" y="371644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4" name="Rounded Rectangle 43"/>
          <p:cNvSpPr/>
          <p:nvPr/>
        </p:nvSpPr>
        <p:spPr>
          <a:xfrm>
            <a:off x="2889768" y="3961432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  <a:endParaRPr lang="en-US" dirty="0"/>
          </a:p>
        </p:txBody>
      </p:sp>
      <p:sp>
        <p:nvSpPr>
          <p:cNvPr id="45" name="Rounded Rectangle 44"/>
          <p:cNvSpPr/>
          <p:nvPr/>
        </p:nvSpPr>
        <p:spPr>
          <a:xfrm>
            <a:off x="5851660" y="3139906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5790740" y="3764771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8032015" y="3334963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en-US" dirty="0"/>
          </a:p>
        </p:txBody>
      </p:sp>
      <p:sp>
        <p:nvSpPr>
          <p:cNvPr id="48" name="Rounded Rectangle 47"/>
          <p:cNvSpPr/>
          <p:nvPr/>
        </p:nvSpPr>
        <p:spPr>
          <a:xfrm>
            <a:off x="8590139" y="4438867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7641513" y="941321"/>
            <a:ext cx="908841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flow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4299978" y="3702719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5722825" y="4410960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263760" y="5377081"/>
            <a:ext cx="1977689" cy="1200329"/>
          </a:xfrm>
          <a:prstGeom prst="rect">
            <a:avLst/>
          </a:prstGeom>
          <a:solidFill>
            <a:srgbClr val="FFEBEC"/>
          </a:solidFill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Think of this as meaning </a:t>
            </a:r>
            <a:r>
              <a:rPr lang="en-US" b="1" dirty="0">
                <a:solidFill>
                  <a:srgbClr val="FF0000"/>
                </a:solidFill>
              </a:rPr>
              <a:t>“send 2 units of stuff along this edge.”</a:t>
            </a:r>
          </a:p>
        </p:txBody>
      </p:sp>
      <p:cxnSp>
        <p:nvCxnSpPr>
          <p:cNvPr id="55" name="Straight Connector 54"/>
          <p:cNvCxnSpPr>
            <a:stCxn id="48" idx="2"/>
            <a:endCxn id="53" idx="0"/>
          </p:cNvCxnSpPr>
          <p:nvPr/>
        </p:nvCxnSpPr>
        <p:spPr>
          <a:xfrm>
            <a:off x="8791236" y="4840702"/>
            <a:ext cx="461368" cy="536379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1619808" y="2971707"/>
            <a:ext cx="1891107" cy="584775"/>
          </a:xfrm>
          <a:prstGeom prst="rect">
            <a:avLst/>
          </a:prstGeom>
          <a:solidFill>
            <a:srgbClr val="FFEBEC"/>
          </a:solidFill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4 units in,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1+1+2 = 4 units out.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57" name="Straight Connector 56"/>
          <p:cNvCxnSpPr>
            <a:stCxn id="56" idx="3"/>
            <a:endCxn id="7" idx="2"/>
          </p:cNvCxnSpPr>
          <p:nvPr/>
        </p:nvCxnSpPr>
        <p:spPr>
          <a:xfrm>
            <a:off x="3510914" y="3264094"/>
            <a:ext cx="726526" cy="8490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82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3" grpId="0" animBg="1"/>
      <p:bldP spid="5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81377-A716-4432-BB6B-090B7DBCB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what is a “flow,” really?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8045D-78C5-4E0F-8F25-4D20A34AE7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Think of s as a “water source” and t as a “water sink”</a:t>
            </a:r>
          </a:p>
          <a:p>
            <a:r>
              <a:rPr lang="en-US" dirty="0"/>
              <a:t>Each edge is a pipe, and the capacity is the amount of water that can flow through the edge</a:t>
            </a:r>
          </a:p>
          <a:p>
            <a:r>
              <a:rPr lang="en-US" dirty="0"/>
              <a:t>Clearly, for each pipe, as much water comes in must go out!</a:t>
            </a:r>
          </a:p>
          <a:p>
            <a:r>
              <a:rPr lang="en-US" dirty="0"/>
              <a:t>Some pipes will be the “bottleneck” pipes… could these be related to the min-cut somehow?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7005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586" y="-106130"/>
            <a:ext cx="7886700" cy="1325563"/>
          </a:xfrm>
        </p:spPr>
        <p:txBody>
          <a:bodyPr/>
          <a:lstStyle/>
          <a:p>
            <a:r>
              <a:rPr lang="en-US" dirty="0"/>
              <a:t>Flows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3109" y="1043465"/>
            <a:ext cx="8515350" cy="2045181"/>
          </a:xfrm>
        </p:spPr>
        <p:txBody>
          <a:bodyPr>
            <a:normAutofit/>
          </a:bodyPr>
          <a:lstStyle/>
          <a:p>
            <a:r>
              <a:rPr lang="en-US" dirty="0"/>
              <a:t>The value of a flow is:</a:t>
            </a:r>
          </a:p>
          <a:p>
            <a:pPr lvl="1"/>
            <a:r>
              <a:rPr lang="en-US" dirty="0">
                <a:solidFill>
                  <a:srgbClr val="F27D00"/>
                </a:solidFill>
              </a:rPr>
              <a:t>The amount of stuff coming out of s</a:t>
            </a:r>
          </a:p>
          <a:p>
            <a:pPr lvl="1"/>
            <a:r>
              <a:rPr lang="en-US" dirty="0">
                <a:solidFill>
                  <a:srgbClr val="005BFF"/>
                </a:solidFill>
              </a:rPr>
              <a:t>The amount of stuff flowing into t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These are the same!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182100" y="2891791"/>
            <a:ext cx="7803494" cy="3496472"/>
            <a:chOff x="658100" y="2891791"/>
            <a:chExt cx="7803494" cy="3496472"/>
          </a:xfrm>
        </p:grpSpPr>
        <p:sp>
          <p:nvSpPr>
            <p:cNvPr id="5" name="Oval 4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stCxn id="32" idx="5"/>
              <a:endCxn id="35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32" idx="6"/>
              <a:endCxn id="34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2" idx="7"/>
              <a:endCxn id="33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33" idx="4"/>
              <a:endCxn id="34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34" idx="4"/>
              <a:endCxn id="35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38" idx="1"/>
              <a:endCxn id="34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33" idx="5"/>
              <a:endCxn id="36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3" idx="6"/>
              <a:endCxn id="37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4" idx="6"/>
              <a:endCxn id="36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5" idx="6"/>
              <a:endCxn id="38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7" idx="4"/>
              <a:endCxn id="36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6" idx="4"/>
              <a:endCxn id="38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37" idx="6"/>
              <a:endCxn id="7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6" idx="6"/>
              <a:endCxn id="7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8" idx="6"/>
              <a:endCxn id="7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480210" y="371644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4" name="Rounded Rectangle 43"/>
          <p:cNvSpPr/>
          <p:nvPr/>
        </p:nvSpPr>
        <p:spPr>
          <a:xfrm>
            <a:off x="2889768" y="3961432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  <a:endParaRPr lang="en-US" dirty="0"/>
          </a:p>
        </p:txBody>
      </p:sp>
      <p:sp>
        <p:nvSpPr>
          <p:cNvPr id="45" name="Rounded Rectangle 44"/>
          <p:cNvSpPr/>
          <p:nvPr/>
        </p:nvSpPr>
        <p:spPr>
          <a:xfrm>
            <a:off x="5851660" y="3139906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5790740" y="3764771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8032015" y="3334963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en-US" dirty="0"/>
          </a:p>
        </p:txBody>
      </p:sp>
      <p:sp>
        <p:nvSpPr>
          <p:cNvPr id="48" name="Rounded Rectangle 47"/>
          <p:cNvSpPr/>
          <p:nvPr/>
        </p:nvSpPr>
        <p:spPr>
          <a:xfrm>
            <a:off x="8590139" y="4438867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4299978" y="3702719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5722825" y="4410960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436756" y="110790"/>
            <a:ext cx="3111155" cy="175432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Because of conservation of flows at vertices,</a:t>
            </a:r>
          </a:p>
          <a:p>
            <a:pPr algn="ctr"/>
            <a:r>
              <a:rPr lang="en-US" sz="2400" b="1" dirty="0">
                <a:solidFill>
                  <a:srgbClr val="7030A0"/>
                </a:solidFill>
              </a:rPr>
              <a:t>stuff you put in </a:t>
            </a:r>
          </a:p>
          <a:p>
            <a:pPr algn="ctr"/>
            <a:r>
              <a:rPr lang="en-US" sz="2400" b="1" dirty="0">
                <a:solidFill>
                  <a:srgbClr val="7030A0"/>
                </a:solidFill>
              </a:rPr>
              <a:t>= </a:t>
            </a:r>
          </a:p>
          <a:p>
            <a:pPr algn="ctr"/>
            <a:r>
              <a:rPr lang="en-US" sz="2400" b="1" dirty="0">
                <a:solidFill>
                  <a:srgbClr val="7030A0"/>
                </a:solidFill>
              </a:rPr>
              <a:t>stuff you take out</a:t>
            </a:r>
            <a:r>
              <a:rPr lang="en-US" sz="2400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50" name="Freeform 49"/>
          <p:cNvSpPr/>
          <p:nvPr/>
        </p:nvSpPr>
        <p:spPr>
          <a:xfrm>
            <a:off x="5216841" y="1967636"/>
            <a:ext cx="3860531" cy="800997"/>
          </a:xfrm>
          <a:custGeom>
            <a:avLst/>
            <a:gdLst>
              <a:gd name="connsiteX0" fmla="*/ 3830594 w 3860531"/>
              <a:gd name="connsiteY0" fmla="*/ 0 h 654930"/>
              <a:gd name="connsiteX1" fmla="*/ 3744097 w 3860531"/>
              <a:gd name="connsiteY1" fmla="*/ 407773 h 654930"/>
              <a:gd name="connsiteX2" fmla="*/ 2891481 w 3860531"/>
              <a:gd name="connsiteY2" fmla="*/ 654908 h 654930"/>
              <a:gd name="connsiteX3" fmla="*/ 0 w 3860531"/>
              <a:gd name="connsiteY3" fmla="*/ 395416 h 654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531" h="654930">
                <a:moveTo>
                  <a:pt x="3830594" y="0"/>
                </a:moveTo>
                <a:cubicBezTo>
                  <a:pt x="3865605" y="149311"/>
                  <a:pt x="3900616" y="298622"/>
                  <a:pt x="3744097" y="407773"/>
                </a:cubicBezTo>
                <a:cubicBezTo>
                  <a:pt x="3587578" y="516924"/>
                  <a:pt x="3515497" y="656967"/>
                  <a:pt x="2891481" y="654908"/>
                </a:cubicBezTo>
                <a:cubicBezTo>
                  <a:pt x="2267465" y="652849"/>
                  <a:pt x="1133732" y="524132"/>
                  <a:pt x="0" y="395416"/>
                </a:cubicBez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1682795" y="5972765"/>
            <a:ext cx="1968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The value of this flow is 4.</a:t>
            </a:r>
          </a:p>
        </p:txBody>
      </p:sp>
    </p:spTree>
    <p:extLst>
      <p:ext uri="{BB962C8B-B14F-4D97-AF65-F5344CB8AC3E}">
        <p14:creationId xmlns:p14="http://schemas.microsoft.com/office/powerpoint/2010/main" val="136832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3" grpId="0" animBg="1"/>
      <p:bldP spid="50" grpId="0" animBg="1"/>
      <p:bldP spid="5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8309" y="189108"/>
            <a:ext cx="7886700" cy="1325563"/>
          </a:xfrm>
        </p:spPr>
        <p:txBody>
          <a:bodyPr/>
          <a:lstStyle/>
          <a:p>
            <a:r>
              <a:rPr lang="en-US" dirty="0"/>
              <a:t>Theorem</a:t>
            </a:r>
            <a:br>
              <a:rPr lang="en-US" sz="3200" dirty="0">
                <a:solidFill>
                  <a:schemeClr val="accent4"/>
                </a:solidFill>
              </a:rPr>
            </a:br>
            <a:r>
              <a:rPr lang="en-US" sz="3200" dirty="0">
                <a:solidFill>
                  <a:schemeClr val="accent4"/>
                </a:solidFill>
              </a:rPr>
              <a:t>Max-flow min-cut theorem</a:t>
            </a:r>
            <a:endParaRPr lang="en-US" sz="3600" dirty="0">
              <a:solidFill>
                <a:schemeClr val="accent4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182100" y="2891791"/>
            <a:ext cx="7803494" cy="3496472"/>
            <a:chOff x="658100" y="2891791"/>
            <a:chExt cx="7803494" cy="3496472"/>
          </a:xfrm>
        </p:grpSpPr>
        <p:sp>
          <p:nvSpPr>
            <p:cNvPr id="5" name="Oval 4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stCxn id="32" idx="5"/>
              <a:endCxn id="35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32" idx="6"/>
              <a:endCxn id="34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2" idx="7"/>
              <a:endCxn id="33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95250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33" idx="4"/>
              <a:endCxn id="34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34" idx="4"/>
              <a:endCxn id="35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38" idx="1"/>
              <a:endCxn id="34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33" idx="5"/>
              <a:endCxn id="36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3" idx="6"/>
              <a:endCxn id="37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4" idx="6"/>
              <a:endCxn id="36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95250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5" idx="6"/>
              <a:endCxn id="38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7" idx="4"/>
              <a:endCxn id="36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6" idx="4"/>
              <a:endCxn id="38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37" idx="6"/>
              <a:endCxn id="7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6" idx="6"/>
              <a:endCxn id="7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8" idx="6"/>
              <a:endCxn id="7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95250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480210" y="371644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4" name="Rounded Rectangle 43"/>
          <p:cNvSpPr/>
          <p:nvPr/>
        </p:nvSpPr>
        <p:spPr>
          <a:xfrm>
            <a:off x="2865420" y="3899128"/>
            <a:ext cx="402195" cy="40183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5851660" y="3139906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5790740" y="3764771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8032015" y="3334963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8590139" y="4438867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5722825" y="4410960"/>
            <a:ext cx="402195" cy="40183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8187944" y="5438841"/>
            <a:ext cx="402195" cy="40183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2994555" y="5019905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5371535" y="5755504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6146703" y="5156489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2914001" y="4454425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205548" y="1594585"/>
            <a:ext cx="5287883" cy="1200329"/>
          </a:xfrm>
          <a:prstGeom prst="rect">
            <a:avLst/>
          </a:prstGeom>
          <a:noFill/>
          <a:ln>
            <a:solidFill>
              <a:srgbClr val="F252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25200"/>
                </a:solidFill>
              </a:rPr>
              <a:t>The value of a max flow from s to t </a:t>
            </a:r>
          </a:p>
          <a:p>
            <a:pPr algn="ctr"/>
            <a:r>
              <a:rPr lang="en-US" sz="2400" i="1" dirty="0">
                <a:solidFill>
                  <a:srgbClr val="F25200"/>
                </a:solidFill>
              </a:rPr>
              <a:t>is equal to </a:t>
            </a:r>
          </a:p>
          <a:p>
            <a:pPr algn="ctr"/>
            <a:r>
              <a:rPr lang="en-US" sz="2400" b="1" dirty="0">
                <a:solidFill>
                  <a:srgbClr val="F25200"/>
                </a:solidFill>
              </a:rPr>
              <a:t>the capacity of a min s-t cut.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737795" y="1727566"/>
            <a:ext cx="26791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Intuition</a:t>
            </a:r>
            <a:r>
              <a:rPr lang="en-US" dirty="0"/>
              <a:t>: in a max flow, the min cut better fill up, and this is the bottleneck.</a:t>
            </a: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6896" y="144974"/>
            <a:ext cx="1433365" cy="158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6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8CD39-E336-E449-8242-799A7F1B1F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Minimum Spanning Tree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1669766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9300A-4045-42D8-9FC3-C62827732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Max-flow min-cut in water pipes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8E759-7B3C-49D2-AD49-301F920E8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80510" cy="4351338"/>
          </a:xfrm>
        </p:spPr>
        <p:txBody>
          <a:bodyPr/>
          <a:lstStyle/>
          <a:p>
            <a:r>
              <a:rPr lang="en-IN" dirty="0"/>
              <a:t>What does the max-flow min-cut theorem mean in the context of our water pipes example before?</a:t>
            </a:r>
          </a:p>
          <a:p>
            <a:r>
              <a:rPr lang="en-IN" dirty="0"/>
              <a:t>Max-flow = maximum amount of water we can send</a:t>
            </a:r>
          </a:p>
          <a:p>
            <a:r>
              <a:rPr lang="en-IN" dirty="0"/>
              <a:t>Min-cut = the minimum capacity of pipes, which when removed, completely disconnects the water source and sink (i.e., no water flows)</a:t>
            </a:r>
          </a:p>
          <a:p>
            <a:r>
              <a:rPr lang="en-IN" dirty="0"/>
              <a:t>Intuitively makes sense!</a:t>
            </a:r>
          </a:p>
        </p:txBody>
      </p:sp>
    </p:spTree>
    <p:extLst>
      <p:ext uri="{BB962C8B-B14F-4D97-AF65-F5344CB8AC3E}">
        <p14:creationId xmlns:p14="http://schemas.microsoft.com/office/powerpoint/2010/main" val="309764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14895"/>
            <a:ext cx="7886700" cy="1325563"/>
          </a:xfrm>
        </p:spPr>
        <p:txBody>
          <a:bodyPr/>
          <a:lstStyle/>
          <a:p>
            <a:r>
              <a:rPr lang="en-US" dirty="0"/>
              <a:t>Ford-Fulkerson algorithm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44358" y="1170163"/>
            <a:ext cx="4643982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Outline of algorithm:</a:t>
            </a:r>
            <a:endParaRPr lang="en-US" sz="2000" dirty="0"/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Start with zero flow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While we haven’t found the max flow: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Find a way to send more from s to t</a:t>
            </a:r>
            <a:endParaRPr lang="en-US" sz="2000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70188CB-D408-4446-BAE4-D13C3E8697B9}"/>
              </a:ext>
            </a:extLst>
          </p:cNvPr>
          <p:cNvSpPr/>
          <p:nvPr/>
        </p:nvSpPr>
        <p:spPr>
          <a:xfrm>
            <a:off x="6810658" y="2671279"/>
            <a:ext cx="442258" cy="442258"/>
          </a:xfrm>
          <a:prstGeom prst="ellipse">
            <a:avLst/>
          </a:prstGeom>
          <a:solidFill>
            <a:srgbClr val="F27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F5EFF27-306A-4B87-81AB-6D5A02C74AD6}"/>
              </a:ext>
            </a:extLst>
          </p:cNvPr>
          <p:cNvSpPr/>
          <p:nvPr/>
        </p:nvSpPr>
        <p:spPr>
          <a:xfrm>
            <a:off x="8359309" y="1502231"/>
            <a:ext cx="442258" cy="44225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0D501C5-FD0F-40A0-9336-290BE05A34C3}"/>
              </a:ext>
            </a:extLst>
          </p:cNvPr>
          <p:cNvSpPr/>
          <p:nvPr/>
        </p:nvSpPr>
        <p:spPr>
          <a:xfrm>
            <a:off x="8380716" y="3291951"/>
            <a:ext cx="442258" cy="44225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14D519D-288E-4C3D-9574-8E3F581F3B1D}"/>
              </a:ext>
            </a:extLst>
          </p:cNvPr>
          <p:cNvSpPr/>
          <p:nvPr/>
        </p:nvSpPr>
        <p:spPr>
          <a:xfrm>
            <a:off x="9818221" y="2564237"/>
            <a:ext cx="442258" cy="442258"/>
          </a:xfrm>
          <a:prstGeom prst="ellipse">
            <a:avLst/>
          </a:prstGeom>
          <a:solidFill>
            <a:srgbClr val="005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BD6B8B0-2BC2-4636-B8D2-675FEA9AE660}"/>
              </a:ext>
            </a:extLst>
          </p:cNvPr>
          <p:cNvCxnSpPr>
            <a:stCxn id="32" idx="4"/>
            <a:endCxn id="33" idx="0"/>
          </p:cNvCxnSpPr>
          <p:nvPr/>
        </p:nvCxnSpPr>
        <p:spPr>
          <a:xfrm>
            <a:off x="8580438" y="1944490"/>
            <a:ext cx="21408" cy="1347463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3C6023F-BF14-4CF9-830A-D167C08B0FEE}"/>
              </a:ext>
            </a:extLst>
          </p:cNvPr>
          <p:cNvCxnSpPr>
            <a:stCxn id="32" idx="5"/>
            <a:endCxn id="34" idx="1"/>
          </p:cNvCxnSpPr>
          <p:nvPr/>
        </p:nvCxnSpPr>
        <p:spPr>
          <a:xfrm>
            <a:off x="8736800" y="1879722"/>
            <a:ext cx="1146189" cy="749283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8F294D0-61AF-4696-B38F-AFE47CCB9090}"/>
              </a:ext>
            </a:extLst>
          </p:cNvPr>
          <p:cNvCxnSpPr>
            <a:stCxn id="33" idx="6"/>
            <a:endCxn id="34" idx="3"/>
          </p:cNvCxnSpPr>
          <p:nvPr/>
        </p:nvCxnSpPr>
        <p:spPr>
          <a:xfrm flipV="1">
            <a:off x="8822975" y="2941729"/>
            <a:ext cx="1060015" cy="571353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A3719B92-FA42-4822-A705-7C048745EBF9}"/>
              </a:ext>
            </a:extLst>
          </p:cNvPr>
          <p:cNvSpPr txBox="1"/>
          <p:nvPr/>
        </p:nvSpPr>
        <p:spPr>
          <a:xfrm>
            <a:off x="7156462" y="2184623"/>
            <a:ext cx="468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856489A-F7A6-46A4-9883-1CA5EF1B112F}"/>
              </a:ext>
            </a:extLst>
          </p:cNvPr>
          <p:cNvSpPr txBox="1"/>
          <p:nvPr/>
        </p:nvSpPr>
        <p:spPr>
          <a:xfrm>
            <a:off x="7191664" y="3113538"/>
            <a:ext cx="468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46C7C81-B7A3-49A9-ACF2-FB8807A5744F}"/>
              </a:ext>
            </a:extLst>
          </p:cNvPr>
          <p:cNvSpPr txBox="1"/>
          <p:nvPr/>
        </p:nvSpPr>
        <p:spPr>
          <a:xfrm>
            <a:off x="8200706" y="2563634"/>
            <a:ext cx="468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435DC50-49F9-4146-9D31-1360F3E85793}"/>
              </a:ext>
            </a:extLst>
          </p:cNvPr>
          <p:cNvSpPr txBox="1"/>
          <p:nvPr/>
        </p:nvSpPr>
        <p:spPr>
          <a:xfrm>
            <a:off x="9022697" y="3293139"/>
            <a:ext cx="468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2F7835F-9FA3-4C0C-B427-E0696B920078}"/>
              </a:ext>
            </a:extLst>
          </p:cNvPr>
          <p:cNvSpPr txBox="1"/>
          <p:nvPr/>
        </p:nvSpPr>
        <p:spPr>
          <a:xfrm>
            <a:off x="8914570" y="1680326"/>
            <a:ext cx="468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F17FEFED-DE62-44FF-B02B-828DE6CAA8DF}"/>
              </a:ext>
            </a:extLst>
          </p:cNvPr>
          <p:cNvCxnSpPr>
            <a:stCxn id="31" idx="7"/>
            <a:endCxn id="32" idx="3"/>
          </p:cNvCxnSpPr>
          <p:nvPr/>
        </p:nvCxnSpPr>
        <p:spPr>
          <a:xfrm flipV="1">
            <a:off x="7188148" y="1879722"/>
            <a:ext cx="1235928" cy="856325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C68CBCA-54C2-4DD9-A922-63EE3BE91AE9}"/>
              </a:ext>
            </a:extLst>
          </p:cNvPr>
          <p:cNvCxnSpPr>
            <a:stCxn id="31" idx="5"/>
            <a:endCxn id="33" idx="2"/>
          </p:cNvCxnSpPr>
          <p:nvPr/>
        </p:nvCxnSpPr>
        <p:spPr>
          <a:xfrm>
            <a:off x="7188148" y="3048770"/>
            <a:ext cx="1192568" cy="464311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35762257-B10F-487F-8224-A37DB2E3BBF6}"/>
              </a:ext>
            </a:extLst>
          </p:cNvPr>
          <p:cNvSpPr txBox="1"/>
          <p:nvPr/>
        </p:nvSpPr>
        <p:spPr>
          <a:xfrm>
            <a:off x="6808035" y="1096474"/>
            <a:ext cx="17247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Original graph: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6A8BD691-15A8-46B5-9DCC-8AAD1518510D}"/>
              </a:ext>
            </a:extLst>
          </p:cNvPr>
          <p:cNvSpPr/>
          <p:nvPr/>
        </p:nvSpPr>
        <p:spPr>
          <a:xfrm>
            <a:off x="6875425" y="5711576"/>
            <a:ext cx="442258" cy="442258"/>
          </a:xfrm>
          <a:prstGeom prst="ellipse">
            <a:avLst/>
          </a:prstGeom>
          <a:solidFill>
            <a:srgbClr val="F27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F962A13-0748-4CDD-81A5-2490F3382CB3}"/>
              </a:ext>
            </a:extLst>
          </p:cNvPr>
          <p:cNvSpPr/>
          <p:nvPr/>
        </p:nvSpPr>
        <p:spPr>
          <a:xfrm>
            <a:off x="8424076" y="4542528"/>
            <a:ext cx="442258" cy="44225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6674E5A-4794-46CC-85DF-9F86418C35FC}"/>
              </a:ext>
            </a:extLst>
          </p:cNvPr>
          <p:cNvSpPr/>
          <p:nvPr/>
        </p:nvSpPr>
        <p:spPr>
          <a:xfrm>
            <a:off x="8445483" y="6332248"/>
            <a:ext cx="442258" cy="44225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5D039C0-E2C5-4BF2-9C14-3360BFECFADD}"/>
              </a:ext>
            </a:extLst>
          </p:cNvPr>
          <p:cNvSpPr/>
          <p:nvPr/>
        </p:nvSpPr>
        <p:spPr>
          <a:xfrm>
            <a:off x="9882988" y="5604534"/>
            <a:ext cx="442258" cy="442258"/>
          </a:xfrm>
          <a:prstGeom prst="ellipse">
            <a:avLst/>
          </a:prstGeom>
          <a:solidFill>
            <a:srgbClr val="005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76FDD72C-4759-402F-A2D1-C7C5022FDF63}"/>
              </a:ext>
            </a:extLst>
          </p:cNvPr>
          <p:cNvCxnSpPr>
            <a:stCxn id="52" idx="4"/>
            <a:endCxn id="53" idx="0"/>
          </p:cNvCxnSpPr>
          <p:nvPr/>
        </p:nvCxnSpPr>
        <p:spPr>
          <a:xfrm>
            <a:off x="8645205" y="4984787"/>
            <a:ext cx="21408" cy="1347463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1E0B7795-32A9-4F96-A6EA-13515D6E5E3F}"/>
              </a:ext>
            </a:extLst>
          </p:cNvPr>
          <p:cNvCxnSpPr>
            <a:stCxn id="52" idx="5"/>
            <a:endCxn id="54" idx="1"/>
          </p:cNvCxnSpPr>
          <p:nvPr/>
        </p:nvCxnSpPr>
        <p:spPr>
          <a:xfrm>
            <a:off x="8801567" y="4920019"/>
            <a:ext cx="1146189" cy="749283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D26EF253-3F81-4865-8722-46697FD45B7A}"/>
              </a:ext>
            </a:extLst>
          </p:cNvPr>
          <p:cNvCxnSpPr>
            <a:stCxn id="53" idx="6"/>
            <a:endCxn id="54" idx="3"/>
          </p:cNvCxnSpPr>
          <p:nvPr/>
        </p:nvCxnSpPr>
        <p:spPr>
          <a:xfrm flipV="1">
            <a:off x="8887742" y="5982026"/>
            <a:ext cx="1060015" cy="571353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E5E50244-80A6-4326-A3AE-FC35A0B1066D}"/>
              </a:ext>
            </a:extLst>
          </p:cNvPr>
          <p:cNvSpPr txBox="1"/>
          <p:nvPr/>
        </p:nvSpPr>
        <p:spPr>
          <a:xfrm>
            <a:off x="7221229" y="5224920"/>
            <a:ext cx="468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4630B9C-4292-4BE0-BCF8-32DF42993135}"/>
              </a:ext>
            </a:extLst>
          </p:cNvPr>
          <p:cNvSpPr txBox="1"/>
          <p:nvPr/>
        </p:nvSpPr>
        <p:spPr>
          <a:xfrm>
            <a:off x="7256431" y="6153835"/>
            <a:ext cx="468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25E47D7-3A38-4357-A4ED-7D9CFF5BC18A}"/>
              </a:ext>
            </a:extLst>
          </p:cNvPr>
          <p:cNvSpPr txBox="1"/>
          <p:nvPr/>
        </p:nvSpPr>
        <p:spPr>
          <a:xfrm>
            <a:off x="8265473" y="5603931"/>
            <a:ext cx="468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55B3397-D7D3-439E-A251-58E559DC8959}"/>
              </a:ext>
            </a:extLst>
          </p:cNvPr>
          <p:cNvSpPr txBox="1"/>
          <p:nvPr/>
        </p:nvSpPr>
        <p:spPr>
          <a:xfrm>
            <a:off x="9087464" y="6333436"/>
            <a:ext cx="468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AE0BE0C-6099-43EB-AFB3-4E3268917E1C}"/>
              </a:ext>
            </a:extLst>
          </p:cNvPr>
          <p:cNvSpPr txBox="1"/>
          <p:nvPr/>
        </p:nvSpPr>
        <p:spPr>
          <a:xfrm>
            <a:off x="8979337" y="4720623"/>
            <a:ext cx="468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63" name="Rounded Rectangle 45">
            <a:extLst>
              <a:ext uri="{FF2B5EF4-FFF2-40B4-BE49-F238E27FC236}">
                <a16:creationId xmlns:a16="http://schemas.microsoft.com/office/drawing/2014/main" id="{2279E1A7-544D-40C1-97B9-8DDF6DAFB4A7}"/>
              </a:ext>
            </a:extLst>
          </p:cNvPr>
          <p:cNvSpPr/>
          <p:nvPr/>
        </p:nvSpPr>
        <p:spPr>
          <a:xfrm>
            <a:off x="9187538" y="5058281"/>
            <a:ext cx="312932" cy="312652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098271D0-8634-4DE3-8192-C1B91E1717EB}"/>
              </a:ext>
            </a:extLst>
          </p:cNvPr>
          <p:cNvCxnSpPr>
            <a:stCxn id="51" idx="7"/>
            <a:endCxn id="52" idx="3"/>
          </p:cNvCxnSpPr>
          <p:nvPr/>
        </p:nvCxnSpPr>
        <p:spPr>
          <a:xfrm flipV="1">
            <a:off x="7252915" y="4920019"/>
            <a:ext cx="1235928" cy="856325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9AAE1BA4-A9BB-4C18-95DD-202C302BC0AC}"/>
              </a:ext>
            </a:extLst>
          </p:cNvPr>
          <p:cNvCxnSpPr>
            <a:stCxn id="51" idx="5"/>
            <a:endCxn id="53" idx="2"/>
          </p:cNvCxnSpPr>
          <p:nvPr/>
        </p:nvCxnSpPr>
        <p:spPr>
          <a:xfrm>
            <a:off x="7252915" y="6089067"/>
            <a:ext cx="1192568" cy="464311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ounded Rectangle 72">
            <a:extLst>
              <a:ext uri="{FF2B5EF4-FFF2-40B4-BE49-F238E27FC236}">
                <a16:creationId xmlns:a16="http://schemas.microsoft.com/office/drawing/2014/main" id="{26D478E2-2A02-47EF-9A1B-6966EAB2B699}"/>
              </a:ext>
            </a:extLst>
          </p:cNvPr>
          <p:cNvSpPr/>
          <p:nvPr/>
        </p:nvSpPr>
        <p:spPr>
          <a:xfrm>
            <a:off x="9387232" y="6060612"/>
            <a:ext cx="312932" cy="312652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67" name="Rounded Rectangle 43">
            <a:extLst>
              <a:ext uri="{FF2B5EF4-FFF2-40B4-BE49-F238E27FC236}">
                <a16:creationId xmlns:a16="http://schemas.microsoft.com/office/drawing/2014/main" id="{F830AA0A-54FD-4451-948F-D0FF6C93A21E}"/>
              </a:ext>
            </a:extLst>
          </p:cNvPr>
          <p:cNvSpPr/>
          <p:nvPr/>
        </p:nvSpPr>
        <p:spPr>
          <a:xfrm>
            <a:off x="7668513" y="5217322"/>
            <a:ext cx="312932" cy="312652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68" name="Rounded Rectangle 58">
            <a:extLst>
              <a:ext uri="{FF2B5EF4-FFF2-40B4-BE49-F238E27FC236}">
                <a16:creationId xmlns:a16="http://schemas.microsoft.com/office/drawing/2014/main" id="{432FD78C-E548-47F1-8751-C382FCB010BB}"/>
              </a:ext>
            </a:extLst>
          </p:cNvPr>
          <p:cNvSpPr/>
          <p:nvPr/>
        </p:nvSpPr>
        <p:spPr>
          <a:xfrm>
            <a:off x="7625798" y="6123278"/>
            <a:ext cx="312932" cy="312652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69" name="Rounded Rectangle 51">
            <a:extLst>
              <a:ext uri="{FF2B5EF4-FFF2-40B4-BE49-F238E27FC236}">
                <a16:creationId xmlns:a16="http://schemas.microsoft.com/office/drawing/2014/main" id="{AE987BC2-7F44-4960-9504-829F540B4B7E}"/>
              </a:ext>
            </a:extLst>
          </p:cNvPr>
          <p:cNvSpPr/>
          <p:nvPr/>
        </p:nvSpPr>
        <p:spPr>
          <a:xfrm>
            <a:off x="8488740" y="5458370"/>
            <a:ext cx="312932" cy="312652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D12614D-A0C7-457D-9E2C-28640AD36433}"/>
              </a:ext>
            </a:extLst>
          </p:cNvPr>
          <p:cNvSpPr txBox="1"/>
          <p:nvPr/>
        </p:nvSpPr>
        <p:spPr>
          <a:xfrm>
            <a:off x="6810659" y="4108645"/>
            <a:ext cx="3868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Iteration 2: increase the flow again: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2F92F5C-E5A1-4150-A6DC-DFC4F1CDD6F9}"/>
              </a:ext>
            </a:extLst>
          </p:cNvPr>
          <p:cNvSpPr txBox="1"/>
          <p:nvPr/>
        </p:nvSpPr>
        <p:spPr>
          <a:xfrm>
            <a:off x="1832704" y="3865197"/>
            <a:ext cx="3306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Iteration 3: optimal flow!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153C761-092A-43E3-A160-BD4042BCAD89}"/>
              </a:ext>
            </a:extLst>
          </p:cNvPr>
          <p:cNvSpPr/>
          <p:nvPr/>
        </p:nvSpPr>
        <p:spPr>
          <a:xfrm>
            <a:off x="1885198" y="5593527"/>
            <a:ext cx="442258" cy="442258"/>
          </a:xfrm>
          <a:prstGeom prst="ellipse">
            <a:avLst/>
          </a:prstGeom>
          <a:solidFill>
            <a:srgbClr val="F27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93E6A2F-1C0D-42FE-BF98-22ED47FFED5C}"/>
              </a:ext>
            </a:extLst>
          </p:cNvPr>
          <p:cNvSpPr/>
          <p:nvPr/>
        </p:nvSpPr>
        <p:spPr>
          <a:xfrm>
            <a:off x="3433849" y="4424479"/>
            <a:ext cx="442258" cy="44225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1158744-E5D2-403E-B0B0-7E0989AC25E7}"/>
              </a:ext>
            </a:extLst>
          </p:cNvPr>
          <p:cNvSpPr/>
          <p:nvPr/>
        </p:nvSpPr>
        <p:spPr>
          <a:xfrm>
            <a:off x="3455256" y="6214199"/>
            <a:ext cx="442258" cy="44225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AA734E39-F64D-45DD-93BD-A198691490BA}"/>
              </a:ext>
            </a:extLst>
          </p:cNvPr>
          <p:cNvSpPr/>
          <p:nvPr/>
        </p:nvSpPr>
        <p:spPr>
          <a:xfrm>
            <a:off x="4892761" y="5486485"/>
            <a:ext cx="442258" cy="442258"/>
          </a:xfrm>
          <a:prstGeom prst="ellipse">
            <a:avLst/>
          </a:prstGeom>
          <a:solidFill>
            <a:srgbClr val="005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3FB8D81C-DAD3-425A-BF57-393C9B4045DA}"/>
              </a:ext>
            </a:extLst>
          </p:cNvPr>
          <p:cNvCxnSpPr>
            <a:stCxn id="47" idx="4"/>
            <a:endCxn id="48" idx="0"/>
          </p:cNvCxnSpPr>
          <p:nvPr/>
        </p:nvCxnSpPr>
        <p:spPr>
          <a:xfrm>
            <a:off x="3654978" y="4866738"/>
            <a:ext cx="21408" cy="1347463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EFDF2F79-58E0-444F-B8FF-5506C1A89884}"/>
              </a:ext>
            </a:extLst>
          </p:cNvPr>
          <p:cNvCxnSpPr>
            <a:stCxn id="47" idx="5"/>
            <a:endCxn id="49" idx="1"/>
          </p:cNvCxnSpPr>
          <p:nvPr/>
        </p:nvCxnSpPr>
        <p:spPr>
          <a:xfrm>
            <a:off x="3811340" y="4801970"/>
            <a:ext cx="1146189" cy="749283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B5C463C4-8B45-4B88-B5F1-C2709E7985A6}"/>
              </a:ext>
            </a:extLst>
          </p:cNvPr>
          <p:cNvCxnSpPr>
            <a:stCxn id="48" idx="6"/>
            <a:endCxn id="49" idx="3"/>
          </p:cNvCxnSpPr>
          <p:nvPr/>
        </p:nvCxnSpPr>
        <p:spPr>
          <a:xfrm flipV="1">
            <a:off x="3897515" y="5863977"/>
            <a:ext cx="1060015" cy="571353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E2F1C4B3-D015-4721-ADE9-1C6E227E8DA3}"/>
              </a:ext>
            </a:extLst>
          </p:cNvPr>
          <p:cNvSpPr txBox="1"/>
          <p:nvPr/>
        </p:nvSpPr>
        <p:spPr>
          <a:xfrm>
            <a:off x="2231002" y="5106871"/>
            <a:ext cx="468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D2F52D1-AC8E-4D48-80AA-B394B8F31F31}"/>
              </a:ext>
            </a:extLst>
          </p:cNvPr>
          <p:cNvSpPr txBox="1"/>
          <p:nvPr/>
        </p:nvSpPr>
        <p:spPr>
          <a:xfrm>
            <a:off x="2266204" y="6035786"/>
            <a:ext cx="468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A210C28-43E5-40C4-A9FD-AA22DDEF1EE8}"/>
              </a:ext>
            </a:extLst>
          </p:cNvPr>
          <p:cNvSpPr txBox="1"/>
          <p:nvPr/>
        </p:nvSpPr>
        <p:spPr>
          <a:xfrm>
            <a:off x="3275246" y="5485882"/>
            <a:ext cx="468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6F0B5CD-C674-40CC-8764-6FEFA3384168}"/>
              </a:ext>
            </a:extLst>
          </p:cNvPr>
          <p:cNvSpPr txBox="1"/>
          <p:nvPr/>
        </p:nvSpPr>
        <p:spPr>
          <a:xfrm>
            <a:off x="4097237" y="6215387"/>
            <a:ext cx="468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05E4CE2-9F8F-4068-9975-74FA0F6D31ED}"/>
              </a:ext>
            </a:extLst>
          </p:cNvPr>
          <p:cNvSpPr txBox="1"/>
          <p:nvPr/>
        </p:nvSpPr>
        <p:spPr>
          <a:xfrm>
            <a:off x="3989110" y="4602574"/>
            <a:ext cx="468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79" name="Rounded Rectangle 45">
            <a:extLst>
              <a:ext uri="{FF2B5EF4-FFF2-40B4-BE49-F238E27FC236}">
                <a16:creationId xmlns:a16="http://schemas.microsoft.com/office/drawing/2014/main" id="{AE9B4E5E-FC5E-41C1-A219-5AB79C5DF1B2}"/>
              </a:ext>
            </a:extLst>
          </p:cNvPr>
          <p:cNvSpPr/>
          <p:nvPr/>
        </p:nvSpPr>
        <p:spPr>
          <a:xfrm>
            <a:off x="4197311" y="4940232"/>
            <a:ext cx="312932" cy="31265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F44B10F8-B22A-4439-95E0-C4D7F24696E2}"/>
              </a:ext>
            </a:extLst>
          </p:cNvPr>
          <p:cNvCxnSpPr>
            <a:stCxn id="46" idx="7"/>
            <a:endCxn id="47" idx="3"/>
          </p:cNvCxnSpPr>
          <p:nvPr/>
        </p:nvCxnSpPr>
        <p:spPr>
          <a:xfrm flipV="1">
            <a:off x="2262688" y="4801970"/>
            <a:ext cx="1235928" cy="856325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B63B48FE-6862-4933-887F-6F44BDAAECC0}"/>
              </a:ext>
            </a:extLst>
          </p:cNvPr>
          <p:cNvCxnSpPr>
            <a:stCxn id="46" idx="5"/>
            <a:endCxn id="48" idx="2"/>
          </p:cNvCxnSpPr>
          <p:nvPr/>
        </p:nvCxnSpPr>
        <p:spPr>
          <a:xfrm>
            <a:off x="2262688" y="5971018"/>
            <a:ext cx="1192568" cy="464311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ounded Rectangle 72">
            <a:extLst>
              <a:ext uri="{FF2B5EF4-FFF2-40B4-BE49-F238E27FC236}">
                <a16:creationId xmlns:a16="http://schemas.microsoft.com/office/drawing/2014/main" id="{E4D13693-774F-4C7A-A55E-B01056C84E8C}"/>
              </a:ext>
            </a:extLst>
          </p:cNvPr>
          <p:cNvSpPr/>
          <p:nvPr/>
        </p:nvSpPr>
        <p:spPr>
          <a:xfrm>
            <a:off x="4397005" y="5942563"/>
            <a:ext cx="312932" cy="312652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83" name="Rounded Rectangle 43">
            <a:extLst>
              <a:ext uri="{FF2B5EF4-FFF2-40B4-BE49-F238E27FC236}">
                <a16:creationId xmlns:a16="http://schemas.microsoft.com/office/drawing/2014/main" id="{BE50D0B6-0DE5-40D5-9364-F96B078B2F28}"/>
              </a:ext>
            </a:extLst>
          </p:cNvPr>
          <p:cNvSpPr/>
          <p:nvPr/>
        </p:nvSpPr>
        <p:spPr>
          <a:xfrm>
            <a:off x="2678286" y="5099273"/>
            <a:ext cx="312932" cy="312652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84" name="Rounded Rectangle 58">
            <a:extLst>
              <a:ext uri="{FF2B5EF4-FFF2-40B4-BE49-F238E27FC236}">
                <a16:creationId xmlns:a16="http://schemas.microsoft.com/office/drawing/2014/main" id="{0F420AA5-7747-45F0-8767-1827452FFF68}"/>
              </a:ext>
            </a:extLst>
          </p:cNvPr>
          <p:cNvSpPr/>
          <p:nvPr/>
        </p:nvSpPr>
        <p:spPr>
          <a:xfrm>
            <a:off x="2635571" y="6005229"/>
            <a:ext cx="312932" cy="31265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85" name="Rounded Rectangle 51">
            <a:extLst>
              <a:ext uri="{FF2B5EF4-FFF2-40B4-BE49-F238E27FC236}">
                <a16:creationId xmlns:a16="http://schemas.microsoft.com/office/drawing/2014/main" id="{6B0AF0C2-3F0A-415A-88E0-A24C0DD2AC07}"/>
              </a:ext>
            </a:extLst>
          </p:cNvPr>
          <p:cNvSpPr/>
          <p:nvPr/>
        </p:nvSpPr>
        <p:spPr>
          <a:xfrm>
            <a:off x="3498513" y="5340321"/>
            <a:ext cx="312932" cy="31265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13DABB0-CA7B-4B34-9EBE-C2ED3AB1F847}"/>
              </a:ext>
            </a:extLst>
          </p:cNvPr>
          <p:cNvGrpSpPr/>
          <p:nvPr/>
        </p:nvGrpSpPr>
        <p:grpSpPr>
          <a:xfrm>
            <a:off x="3846965" y="4796985"/>
            <a:ext cx="5886720" cy="978840"/>
            <a:chOff x="2322965" y="4796985"/>
            <a:chExt cx="5886720" cy="978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A42EF313-7D9F-4F3B-9685-D3D10FC9B895}"/>
                    </a:ext>
                  </a:extLst>
                </p14:cNvPr>
                <p14:cNvContentPartPr/>
                <p14:nvPr/>
              </p14:nvContentPartPr>
              <p14:xfrm>
                <a:off x="7515245" y="4933785"/>
                <a:ext cx="694440" cy="62028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A42EF313-7D9F-4F3B-9685-D3D10FC9B895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501205" y="4919745"/>
                  <a:ext cx="722880" cy="64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62601557-128F-45A4-8291-7AB363C0C3E5}"/>
                    </a:ext>
                  </a:extLst>
                </p14:cNvPr>
                <p14:cNvContentPartPr/>
                <p14:nvPr/>
              </p14:nvContentPartPr>
              <p14:xfrm>
                <a:off x="3125765" y="4796985"/>
                <a:ext cx="4372920" cy="4827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62601557-128F-45A4-8291-7AB363C0C3E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111725" y="4782945"/>
                  <a:ext cx="4401000" cy="51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65543B49-16D1-4AF9-96C1-37223D9F816B}"/>
                    </a:ext>
                  </a:extLst>
                </p14:cNvPr>
                <p14:cNvContentPartPr/>
                <p14:nvPr/>
              </p14:nvContentPartPr>
              <p14:xfrm>
                <a:off x="3048725" y="4861785"/>
                <a:ext cx="219240" cy="2858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65543B49-16D1-4AF9-96C1-37223D9F816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034685" y="4847745"/>
                  <a:ext cx="247320" cy="31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58195202-3047-45E2-9E8A-FD1F63E0967A}"/>
                    </a:ext>
                  </a:extLst>
                </p14:cNvPr>
                <p14:cNvContentPartPr/>
                <p14:nvPr/>
              </p14:nvContentPartPr>
              <p14:xfrm>
                <a:off x="6848165" y="5346705"/>
                <a:ext cx="546840" cy="4291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58195202-3047-45E2-9E8A-FD1F63E0967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834125" y="5332665"/>
                  <a:ext cx="574920" cy="45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81A110B-8E19-4134-9EBA-E338FE8E526C}"/>
                    </a:ext>
                  </a:extLst>
                </p14:cNvPr>
                <p14:cNvContentPartPr/>
                <p14:nvPr/>
              </p14:nvContentPartPr>
              <p14:xfrm>
                <a:off x="2343845" y="5223225"/>
                <a:ext cx="4505040" cy="4352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81A110B-8E19-4134-9EBA-E338FE8E526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329805" y="5209185"/>
                  <a:ext cx="4533120" cy="46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F8D5EFBE-A088-4953-AC53-F37C5DC3AB0D}"/>
                    </a:ext>
                  </a:extLst>
                </p14:cNvPr>
                <p14:cNvContentPartPr/>
                <p14:nvPr/>
              </p14:nvContentPartPr>
              <p14:xfrm>
                <a:off x="2322965" y="5413665"/>
                <a:ext cx="182160" cy="2498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F8D5EFBE-A088-4953-AC53-F37C5DC3AB0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308925" y="5399625"/>
                  <a:ext cx="210600" cy="2779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9B1DE19-CEC1-4A41-8D52-D0BF9881DBA7}"/>
              </a:ext>
            </a:extLst>
          </p:cNvPr>
          <p:cNvSpPr txBox="1"/>
          <p:nvPr/>
        </p:nvSpPr>
        <p:spPr>
          <a:xfrm rot="21401293">
            <a:off x="4869538" y="4471632"/>
            <a:ext cx="2758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increased flow on this edge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AEECDF-72D2-4411-8644-F622994E088B}"/>
              </a:ext>
            </a:extLst>
          </p:cNvPr>
          <p:cNvSpPr txBox="1"/>
          <p:nvPr/>
        </p:nvSpPr>
        <p:spPr>
          <a:xfrm rot="346754">
            <a:off x="5299512" y="5221732"/>
            <a:ext cx="1612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decreased flow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on this edge</a:t>
            </a:r>
          </a:p>
        </p:txBody>
      </p:sp>
    </p:spTree>
    <p:extLst>
      <p:ext uri="{BB962C8B-B14F-4D97-AF65-F5344CB8AC3E}">
        <p14:creationId xmlns:p14="http://schemas.microsoft.com/office/powerpoint/2010/main" val="339335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14895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2 key ideas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6A8BD691-15A8-46B5-9DCC-8AAD1518510D}"/>
              </a:ext>
            </a:extLst>
          </p:cNvPr>
          <p:cNvSpPr/>
          <p:nvPr/>
        </p:nvSpPr>
        <p:spPr>
          <a:xfrm>
            <a:off x="6875425" y="5711576"/>
            <a:ext cx="442258" cy="442258"/>
          </a:xfrm>
          <a:prstGeom prst="ellipse">
            <a:avLst/>
          </a:prstGeom>
          <a:solidFill>
            <a:srgbClr val="F27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F962A13-0748-4CDD-81A5-2490F3382CB3}"/>
              </a:ext>
            </a:extLst>
          </p:cNvPr>
          <p:cNvSpPr/>
          <p:nvPr/>
        </p:nvSpPr>
        <p:spPr>
          <a:xfrm>
            <a:off x="8424076" y="4542528"/>
            <a:ext cx="442258" cy="44225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6674E5A-4794-46CC-85DF-9F86418C35FC}"/>
              </a:ext>
            </a:extLst>
          </p:cNvPr>
          <p:cNvSpPr/>
          <p:nvPr/>
        </p:nvSpPr>
        <p:spPr>
          <a:xfrm>
            <a:off x="8445483" y="6332248"/>
            <a:ext cx="442258" cy="44225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5D039C0-E2C5-4BF2-9C14-3360BFECFADD}"/>
              </a:ext>
            </a:extLst>
          </p:cNvPr>
          <p:cNvSpPr/>
          <p:nvPr/>
        </p:nvSpPr>
        <p:spPr>
          <a:xfrm>
            <a:off x="9882988" y="5604534"/>
            <a:ext cx="442258" cy="442258"/>
          </a:xfrm>
          <a:prstGeom prst="ellipse">
            <a:avLst/>
          </a:prstGeom>
          <a:solidFill>
            <a:srgbClr val="005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76FDD72C-4759-402F-A2D1-C7C5022FDF63}"/>
              </a:ext>
            </a:extLst>
          </p:cNvPr>
          <p:cNvCxnSpPr>
            <a:stCxn id="52" idx="4"/>
            <a:endCxn id="53" idx="0"/>
          </p:cNvCxnSpPr>
          <p:nvPr/>
        </p:nvCxnSpPr>
        <p:spPr>
          <a:xfrm>
            <a:off x="8645205" y="4984787"/>
            <a:ext cx="21408" cy="1347463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1E0B7795-32A9-4F96-A6EA-13515D6E5E3F}"/>
              </a:ext>
            </a:extLst>
          </p:cNvPr>
          <p:cNvCxnSpPr>
            <a:stCxn id="52" idx="5"/>
            <a:endCxn id="54" idx="1"/>
          </p:cNvCxnSpPr>
          <p:nvPr/>
        </p:nvCxnSpPr>
        <p:spPr>
          <a:xfrm>
            <a:off x="8801567" y="4920019"/>
            <a:ext cx="1146189" cy="749283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D26EF253-3F81-4865-8722-46697FD45B7A}"/>
              </a:ext>
            </a:extLst>
          </p:cNvPr>
          <p:cNvCxnSpPr>
            <a:stCxn id="53" idx="6"/>
            <a:endCxn id="54" idx="3"/>
          </p:cNvCxnSpPr>
          <p:nvPr/>
        </p:nvCxnSpPr>
        <p:spPr>
          <a:xfrm flipV="1">
            <a:off x="8887742" y="5982026"/>
            <a:ext cx="1060015" cy="571353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E5E50244-80A6-4326-A3AE-FC35A0B1066D}"/>
              </a:ext>
            </a:extLst>
          </p:cNvPr>
          <p:cNvSpPr txBox="1"/>
          <p:nvPr/>
        </p:nvSpPr>
        <p:spPr>
          <a:xfrm>
            <a:off x="7221229" y="5224920"/>
            <a:ext cx="468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4630B9C-4292-4BE0-BCF8-32DF42993135}"/>
              </a:ext>
            </a:extLst>
          </p:cNvPr>
          <p:cNvSpPr txBox="1"/>
          <p:nvPr/>
        </p:nvSpPr>
        <p:spPr>
          <a:xfrm>
            <a:off x="7256431" y="6153835"/>
            <a:ext cx="468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25E47D7-3A38-4357-A4ED-7D9CFF5BC18A}"/>
              </a:ext>
            </a:extLst>
          </p:cNvPr>
          <p:cNvSpPr txBox="1"/>
          <p:nvPr/>
        </p:nvSpPr>
        <p:spPr>
          <a:xfrm>
            <a:off x="8265473" y="5603931"/>
            <a:ext cx="468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55B3397-D7D3-439E-A251-58E559DC8959}"/>
              </a:ext>
            </a:extLst>
          </p:cNvPr>
          <p:cNvSpPr txBox="1"/>
          <p:nvPr/>
        </p:nvSpPr>
        <p:spPr>
          <a:xfrm>
            <a:off x="9087464" y="6333436"/>
            <a:ext cx="468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AE0BE0C-6099-43EB-AFB3-4E3268917E1C}"/>
              </a:ext>
            </a:extLst>
          </p:cNvPr>
          <p:cNvSpPr txBox="1"/>
          <p:nvPr/>
        </p:nvSpPr>
        <p:spPr>
          <a:xfrm>
            <a:off x="8979337" y="4720623"/>
            <a:ext cx="468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63" name="Rounded Rectangle 45">
            <a:extLst>
              <a:ext uri="{FF2B5EF4-FFF2-40B4-BE49-F238E27FC236}">
                <a16:creationId xmlns:a16="http://schemas.microsoft.com/office/drawing/2014/main" id="{2279E1A7-544D-40C1-97B9-8DDF6DAFB4A7}"/>
              </a:ext>
            </a:extLst>
          </p:cNvPr>
          <p:cNvSpPr/>
          <p:nvPr/>
        </p:nvSpPr>
        <p:spPr>
          <a:xfrm>
            <a:off x="9187538" y="5058281"/>
            <a:ext cx="312932" cy="312652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098271D0-8634-4DE3-8192-C1B91E1717EB}"/>
              </a:ext>
            </a:extLst>
          </p:cNvPr>
          <p:cNvCxnSpPr>
            <a:stCxn id="51" idx="7"/>
            <a:endCxn id="52" idx="3"/>
          </p:cNvCxnSpPr>
          <p:nvPr/>
        </p:nvCxnSpPr>
        <p:spPr>
          <a:xfrm flipV="1">
            <a:off x="7252915" y="4920019"/>
            <a:ext cx="1235928" cy="856325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9AAE1BA4-A9BB-4C18-95DD-202C302BC0AC}"/>
              </a:ext>
            </a:extLst>
          </p:cNvPr>
          <p:cNvCxnSpPr>
            <a:stCxn id="51" idx="5"/>
            <a:endCxn id="53" idx="2"/>
          </p:cNvCxnSpPr>
          <p:nvPr/>
        </p:nvCxnSpPr>
        <p:spPr>
          <a:xfrm>
            <a:off x="7252915" y="6089067"/>
            <a:ext cx="1192568" cy="464311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ounded Rectangle 72">
            <a:extLst>
              <a:ext uri="{FF2B5EF4-FFF2-40B4-BE49-F238E27FC236}">
                <a16:creationId xmlns:a16="http://schemas.microsoft.com/office/drawing/2014/main" id="{26D478E2-2A02-47EF-9A1B-6966EAB2B699}"/>
              </a:ext>
            </a:extLst>
          </p:cNvPr>
          <p:cNvSpPr/>
          <p:nvPr/>
        </p:nvSpPr>
        <p:spPr>
          <a:xfrm>
            <a:off x="9387232" y="6060612"/>
            <a:ext cx="312932" cy="312652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67" name="Rounded Rectangle 43">
            <a:extLst>
              <a:ext uri="{FF2B5EF4-FFF2-40B4-BE49-F238E27FC236}">
                <a16:creationId xmlns:a16="http://schemas.microsoft.com/office/drawing/2014/main" id="{F830AA0A-54FD-4451-948F-D0FF6C93A21E}"/>
              </a:ext>
            </a:extLst>
          </p:cNvPr>
          <p:cNvSpPr/>
          <p:nvPr/>
        </p:nvSpPr>
        <p:spPr>
          <a:xfrm>
            <a:off x="7668513" y="5217322"/>
            <a:ext cx="312932" cy="312652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68" name="Rounded Rectangle 58">
            <a:extLst>
              <a:ext uri="{FF2B5EF4-FFF2-40B4-BE49-F238E27FC236}">
                <a16:creationId xmlns:a16="http://schemas.microsoft.com/office/drawing/2014/main" id="{432FD78C-E548-47F1-8751-C382FCB010BB}"/>
              </a:ext>
            </a:extLst>
          </p:cNvPr>
          <p:cNvSpPr/>
          <p:nvPr/>
        </p:nvSpPr>
        <p:spPr>
          <a:xfrm>
            <a:off x="7625798" y="6123278"/>
            <a:ext cx="312932" cy="312652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69" name="Rounded Rectangle 51">
            <a:extLst>
              <a:ext uri="{FF2B5EF4-FFF2-40B4-BE49-F238E27FC236}">
                <a16:creationId xmlns:a16="http://schemas.microsoft.com/office/drawing/2014/main" id="{AE987BC2-7F44-4960-9504-829F540B4B7E}"/>
              </a:ext>
            </a:extLst>
          </p:cNvPr>
          <p:cNvSpPr/>
          <p:nvPr/>
        </p:nvSpPr>
        <p:spPr>
          <a:xfrm>
            <a:off x="8488740" y="5458370"/>
            <a:ext cx="312932" cy="312652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D12614D-A0C7-457D-9E2C-28640AD36433}"/>
              </a:ext>
            </a:extLst>
          </p:cNvPr>
          <p:cNvSpPr txBox="1"/>
          <p:nvPr/>
        </p:nvSpPr>
        <p:spPr>
          <a:xfrm>
            <a:off x="6810659" y="4108645"/>
            <a:ext cx="3868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Iteration 2: increase the flow again: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2F92F5C-E5A1-4150-A6DC-DFC4F1CDD6F9}"/>
              </a:ext>
            </a:extLst>
          </p:cNvPr>
          <p:cNvSpPr txBox="1"/>
          <p:nvPr/>
        </p:nvSpPr>
        <p:spPr>
          <a:xfrm>
            <a:off x="1832704" y="3865197"/>
            <a:ext cx="3306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Iteration 3: optimal flow!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153C761-092A-43E3-A160-BD4042BCAD89}"/>
              </a:ext>
            </a:extLst>
          </p:cNvPr>
          <p:cNvSpPr/>
          <p:nvPr/>
        </p:nvSpPr>
        <p:spPr>
          <a:xfrm>
            <a:off x="1885198" y="5593527"/>
            <a:ext cx="442258" cy="442258"/>
          </a:xfrm>
          <a:prstGeom prst="ellipse">
            <a:avLst/>
          </a:prstGeom>
          <a:solidFill>
            <a:srgbClr val="F27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93E6A2F-1C0D-42FE-BF98-22ED47FFED5C}"/>
              </a:ext>
            </a:extLst>
          </p:cNvPr>
          <p:cNvSpPr/>
          <p:nvPr/>
        </p:nvSpPr>
        <p:spPr>
          <a:xfrm>
            <a:off x="3433849" y="4424479"/>
            <a:ext cx="442258" cy="44225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1158744-E5D2-403E-B0B0-7E0989AC25E7}"/>
              </a:ext>
            </a:extLst>
          </p:cNvPr>
          <p:cNvSpPr/>
          <p:nvPr/>
        </p:nvSpPr>
        <p:spPr>
          <a:xfrm>
            <a:off x="3455256" y="6214199"/>
            <a:ext cx="442258" cy="44225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AA734E39-F64D-45DD-93BD-A198691490BA}"/>
              </a:ext>
            </a:extLst>
          </p:cNvPr>
          <p:cNvSpPr/>
          <p:nvPr/>
        </p:nvSpPr>
        <p:spPr>
          <a:xfrm>
            <a:off x="4892761" y="5486485"/>
            <a:ext cx="442258" cy="442258"/>
          </a:xfrm>
          <a:prstGeom prst="ellipse">
            <a:avLst/>
          </a:prstGeom>
          <a:solidFill>
            <a:srgbClr val="005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3FB8D81C-DAD3-425A-BF57-393C9B4045DA}"/>
              </a:ext>
            </a:extLst>
          </p:cNvPr>
          <p:cNvCxnSpPr>
            <a:stCxn id="47" idx="4"/>
            <a:endCxn id="48" idx="0"/>
          </p:cNvCxnSpPr>
          <p:nvPr/>
        </p:nvCxnSpPr>
        <p:spPr>
          <a:xfrm>
            <a:off x="3654978" y="4866738"/>
            <a:ext cx="21408" cy="1347463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EFDF2F79-58E0-444F-B8FF-5506C1A89884}"/>
              </a:ext>
            </a:extLst>
          </p:cNvPr>
          <p:cNvCxnSpPr>
            <a:stCxn id="47" idx="5"/>
            <a:endCxn id="49" idx="1"/>
          </p:cNvCxnSpPr>
          <p:nvPr/>
        </p:nvCxnSpPr>
        <p:spPr>
          <a:xfrm>
            <a:off x="3811340" y="4801970"/>
            <a:ext cx="1146189" cy="749283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B5C463C4-8B45-4B88-B5F1-C2709E7985A6}"/>
              </a:ext>
            </a:extLst>
          </p:cNvPr>
          <p:cNvCxnSpPr>
            <a:stCxn id="48" idx="6"/>
            <a:endCxn id="49" idx="3"/>
          </p:cNvCxnSpPr>
          <p:nvPr/>
        </p:nvCxnSpPr>
        <p:spPr>
          <a:xfrm flipV="1">
            <a:off x="3897515" y="5863977"/>
            <a:ext cx="1060015" cy="571353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E2F1C4B3-D015-4721-ADE9-1C6E227E8DA3}"/>
              </a:ext>
            </a:extLst>
          </p:cNvPr>
          <p:cNvSpPr txBox="1"/>
          <p:nvPr/>
        </p:nvSpPr>
        <p:spPr>
          <a:xfrm>
            <a:off x="2231002" y="5106871"/>
            <a:ext cx="468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D2F52D1-AC8E-4D48-80AA-B394B8F31F31}"/>
              </a:ext>
            </a:extLst>
          </p:cNvPr>
          <p:cNvSpPr txBox="1"/>
          <p:nvPr/>
        </p:nvSpPr>
        <p:spPr>
          <a:xfrm>
            <a:off x="2266204" y="6035786"/>
            <a:ext cx="468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A210C28-43E5-40C4-A9FD-AA22DDEF1EE8}"/>
              </a:ext>
            </a:extLst>
          </p:cNvPr>
          <p:cNvSpPr txBox="1"/>
          <p:nvPr/>
        </p:nvSpPr>
        <p:spPr>
          <a:xfrm>
            <a:off x="3275246" y="5485882"/>
            <a:ext cx="468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6F0B5CD-C674-40CC-8764-6FEFA3384168}"/>
              </a:ext>
            </a:extLst>
          </p:cNvPr>
          <p:cNvSpPr txBox="1"/>
          <p:nvPr/>
        </p:nvSpPr>
        <p:spPr>
          <a:xfrm>
            <a:off x="4097237" y="6215387"/>
            <a:ext cx="468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05E4CE2-9F8F-4068-9975-74FA0F6D31ED}"/>
              </a:ext>
            </a:extLst>
          </p:cNvPr>
          <p:cNvSpPr txBox="1"/>
          <p:nvPr/>
        </p:nvSpPr>
        <p:spPr>
          <a:xfrm>
            <a:off x="3989110" y="4602574"/>
            <a:ext cx="468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79" name="Rounded Rectangle 45">
            <a:extLst>
              <a:ext uri="{FF2B5EF4-FFF2-40B4-BE49-F238E27FC236}">
                <a16:creationId xmlns:a16="http://schemas.microsoft.com/office/drawing/2014/main" id="{AE9B4E5E-FC5E-41C1-A219-5AB79C5DF1B2}"/>
              </a:ext>
            </a:extLst>
          </p:cNvPr>
          <p:cNvSpPr/>
          <p:nvPr/>
        </p:nvSpPr>
        <p:spPr>
          <a:xfrm>
            <a:off x="4197311" y="4940232"/>
            <a:ext cx="312932" cy="31265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F44B10F8-B22A-4439-95E0-C4D7F24696E2}"/>
              </a:ext>
            </a:extLst>
          </p:cNvPr>
          <p:cNvCxnSpPr>
            <a:stCxn id="46" idx="7"/>
            <a:endCxn id="47" idx="3"/>
          </p:cNvCxnSpPr>
          <p:nvPr/>
        </p:nvCxnSpPr>
        <p:spPr>
          <a:xfrm flipV="1">
            <a:off x="2262688" y="4801970"/>
            <a:ext cx="1235928" cy="856325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B63B48FE-6862-4933-887F-6F44BDAAECC0}"/>
              </a:ext>
            </a:extLst>
          </p:cNvPr>
          <p:cNvCxnSpPr>
            <a:stCxn id="46" idx="5"/>
            <a:endCxn id="48" idx="2"/>
          </p:cNvCxnSpPr>
          <p:nvPr/>
        </p:nvCxnSpPr>
        <p:spPr>
          <a:xfrm>
            <a:off x="2262688" y="5971018"/>
            <a:ext cx="1192568" cy="464311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ounded Rectangle 72">
            <a:extLst>
              <a:ext uri="{FF2B5EF4-FFF2-40B4-BE49-F238E27FC236}">
                <a16:creationId xmlns:a16="http://schemas.microsoft.com/office/drawing/2014/main" id="{E4D13693-774F-4C7A-A55E-B01056C84E8C}"/>
              </a:ext>
            </a:extLst>
          </p:cNvPr>
          <p:cNvSpPr/>
          <p:nvPr/>
        </p:nvSpPr>
        <p:spPr>
          <a:xfrm>
            <a:off x="4397005" y="5942563"/>
            <a:ext cx="312932" cy="312652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83" name="Rounded Rectangle 43">
            <a:extLst>
              <a:ext uri="{FF2B5EF4-FFF2-40B4-BE49-F238E27FC236}">
                <a16:creationId xmlns:a16="http://schemas.microsoft.com/office/drawing/2014/main" id="{BE50D0B6-0DE5-40D5-9364-F96B078B2F28}"/>
              </a:ext>
            </a:extLst>
          </p:cNvPr>
          <p:cNvSpPr/>
          <p:nvPr/>
        </p:nvSpPr>
        <p:spPr>
          <a:xfrm>
            <a:off x="2678286" y="5099273"/>
            <a:ext cx="312932" cy="312652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84" name="Rounded Rectangle 58">
            <a:extLst>
              <a:ext uri="{FF2B5EF4-FFF2-40B4-BE49-F238E27FC236}">
                <a16:creationId xmlns:a16="http://schemas.microsoft.com/office/drawing/2014/main" id="{0F420AA5-7747-45F0-8767-1827452FFF68}"/>
              </a:ext>
            </a:extLst>
          </p:cNvPr>
          <p:cNvSpPr/>
          <p:nvPr/>
        </p:nvSpPr>
        <p:spPr>
          <a:xfrm>
            <a:off x="2635571" y="6005229"/>
            <a:ext cx="312932" cy="31265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85" name="Rounded Rectangle 51">
            <a:extLst>
              <a:ext uri="{FF2B5EF4-FFF2-40B4-BE49-F238E27FC236}">
                <a16:creationId xmlns:a16="http://schemas.microsoft.com/office/drawing/2014/main" id="{6B0AF0C2-3F0A-415A-88E0-A24C0DD2AC07}"/>
              </a:ext>
            </a:extLst>
          </p:cNvPr>
          <p:cNvSpPr/>
          <p:nvPr/>
        </p:nvSpPr>
        <p:spPr>
          <a:xfrm>
            <a:off x="3498513" y="5340321"/>
            <a:ext cx="312932" cy="31265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13DABB0-CA7B-4B34-9EBE-C2ED3AB1F847}"/>
              </a:ext>
            </a:extLst>
          </p:cNvPr>
          <p:cNvGrpSpPr/>
          <p:nvPr/>
        </p:nvGrpSpPr>
        <p:grpSpPr>
          <a:xfrm>
            <a:off x="3846965" y="4796985"/>
            <a:ext cx="5886720" cy="978840"/>
            <a:chOff x="2322965" y="4796985"/>
            <a:chExt cx="5886720" cy="978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A42EF313-7D9F-4F3B-9685-D3D10FC9B895}"/>
                    </a:ext>
                  </a:extLst>
                </p14:cNvPr>
                <p14:cNvContentPartPr/>
                <p14:nvPr/>
              </p14:nvContentPartPr>
              <p14:xfrm>
                <a:off x="7515245" y="4933785"/>
                <a:ext cx="694440" cy="62028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A42EF313-7D9F-4F3B-9685-D3D10FC9B895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501205" y="4919745"/>
                  <a:ext cx="722880" cy="64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62601557-128F-45A4-8291-7AB363C0C3E5}"/>
                    </a:ext>
                  </a:extLst>
                </p14:cNvPr>
                <p14:cNvContentPartPr/>
                <p14:nvPr/>
              </p14:nvContentPartPr>
              <p14:xfrm>
                <a:off x="3125765" y="4796985"/>
                <a:ext cx="4372920" cy="4827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62601557-128F-45A4-8291-7AB363C0C3E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111725" y="4782945"/>
                  <a:ext cx="4401000" cy="51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65543B49-16D1-4AF9-96C1-37223D9F816B}"/>
                    </a:ext>
                  </a:extLst>
                </p14:cNvPr>
                <p14:cNvContentPartPr/>
                <p14:nvPr/>
              </p14:nvContentPartPr>
              <p14:xfrm>
                <a:off x="3048725" y="4861785"/>
                <a:ext cx="219240" cy="2858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65543B49-16D1-4AF9-96C1-37223D9F816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034685" y="4847745"/>
                  <a:ext cx="247320" cy="31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58195202-3047-45E2-9E8A-FD1F63E0967A}"/>
                    </a:ext>
                  </a:extLst>
                </p14:cNvPr>
                <p14:cNvContentPartPr/>
                <p14:nvPr/>
              </p14:nvContentPartPr>
              <p14:xfrm>
                <a:off x="6848165" y="5346705"/>
                <a:ext cx="546840" cy="4291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58195202-3047-45E2-9E8A-FD1F63E0967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834125" y="5332665"/>
                  <a:ext cx="574920" cy="45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81A110B-8E19-4134-9EBA-E338FE8E526C}"/>
                    </a:ext>
                  </a:extLst>
                </p14:cNvPr>
                <p14:cNvContentPartPr/>
                <p14:nvPr/>
              </p14:nvContentPartPr>
              <p14:xfrm>
                <a:off x="2343845" y="5223225"/>
                <a:ext cx="4505040" cy="4352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81A110B-8E19-4134-9EBA-E338FE8E526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329805" y="5209185"/>
                  <a:ext cx="4533120" cy="46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F8D5EFBE-A088-4953-AC53-F37C5DC3AB0D}"/>
                    </a:ext>
                  </a:extLst>
                </p14:cNvPr>
                <p14:cNvContentPartPr/>
                <p14:nvPr/>
              </p14:nvContentPartPr>
              <p14:xfrm>
                <a:off x="2322965" y="5413665"/>
                <a:ext cx="182160" cy="2498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F8D5EFBE-A088-4953-AC53-F37C5DC3AB0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308925" y="5399625"/>
                  <a:ext cx="210600" cy="2779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9B1DE19-CEC1-4A41-8D52-D0BF9881DBA7}"/>
              </a:ext>
            </a:extLst>
          </p:cNvPr>
          <p:cNvSpPr txBox="1"/>
          <p:nvPr/>
        </p:nvSpPr>
        <p:spPr>
          <a:xfrm rot="21401293">
            <a:off x="4869538" y="4471632"/>
            <a:ext cx="2758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increased flow on this edge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AEECDF-72D2-4411-8644-F622994E088B}"/>
              </a:ext>
            </a:extLst>
          </p:cNvPr>
          <p:cNvSpPr txBox="1"/>
          <p:nvPr/>
        </p:nvSpPr>
        <p:spPr>
          <a:xfrm rot="346754">
            <a:off x="5299512" y="5221732"/>
            <a:ext cx="1612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decreased flow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on this edge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4DBE9B-B3E4-4159-821C-4E290E87F53D}"/>
              </a:ext>
            </a:extLst>
          </p:cNvPr>
          <p:cNvSpPr txBox="1"/>
          <p:nvPr/>
        </p:nvSpPr>
        <p:spPr>
          <a:xfrm>
            <a:off x="3058152" y="1302887"/>
            <a:ext cx="6510453" cy="224676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>
                <a:solidFill>
                  <a:schemeClr val="bg1"/>
                </a:solidFill>
              </a:rPr>
              <a:t>In order to increase total flow,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we </a:t>
            </a:r>
            <a:r>
              <a:rPr lang="en-US" sz="2800" i="1" dirty="0">
                <a:solidFill>
                  <a:schemeClr val="bg1"/>
                </a:solidFill>
              </a:rPr>
              <a:t>decreased</a:t>
            </a:r>
            <a:r>
              <a:rPr lang="en-US" sz="2800" dirty="0">
                <a:solidFill>
                  <a:schemeClr val="bg1"/>
                </a:solidFill>
              </a:rPr>
              <a:t> flow on some edges</a:t>
            </a:r>
          </a:p>
          <a:p>
            <a:pPr marL="342900" indent="-342900">
              <a:buAutoNum type="arabicPeriod"/>
            </a:pPr>
            <a:endParaRPr lang="en-US" sz="2800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chemeClr val="bg1"/>
                </a:solidFill>
              </a:rPr>
              <a:t>Decreasing flow in one direction = increasing flow in the opposite direction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A621FF0-7177-4B98-9945-16EFFBC4E52B}"/>
              </a:ext>
            </a:extLst>
          </p:cNvPr>
          <p:cNvSpPr txBox="1"/>
          <p:nvPr/>
        </p:nvSpPr>
        <p:spPr>
          <a:xfrm>
            <a:off x="5928580" y="3497422"/>
            <a:ext cx="3640024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= “sending back” this flow</a:t>
            </a:r>
          </a:p>
        </p:txBody>
      </p:sp>
    </p:spTree>
    <p:extLst>
      <p:ext uri="{BB962C8B-B14F-4D97-AF65-F5344CB8AC3E}">
        <p14:creationId xmlns:p14="http://schemas.microsoft.com/office/powerpoint/2010/main" val="404455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FE6668-97E0-4569-89F2-D88EB1BEE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789" y="4428068"/>
            <a:ext cx="8955024" cy="23187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905EC8-F14E-4696-A317-B2E9D5C44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Why residual graphs?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FFE2D-FA98-4D5D-A062-053C2A995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IN" dirty="0"/>
              <a:t>Let’s think of a greedy idea for finding flows:</a:t>
            </a:r>
            <a:br>
              <a:rPr lang="en-IN" dirty="0"/>
            </a:br>
            <a:endParaRPr lang="en-IN" dirty="0"/>
          </a:p>
          <a:p>
            <a:r>
              <a:rPr lang="en-IN" dirty="0"/>
              <a:t>Pick an arbitrary augmenting path, and push the maximum flow you can through this path</a:t>
            </a:r>
          </a:p>
          <a:p>
            <a:r>
              <a:rPr lang="en-IN" dirty="0"/>
              <a:t>Keep repeating this until no paths exist!</a:t>
            </a:r>
          </a:p>
          <a:p>
            <a:r>
              <a:rPr lang="en-IN" dirty="0"/>
              <a:t>We reach a “blocking” flow: no more paths exist, even though the flow is not optimal… what to do?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3BB9DE-B145-415A-9485-3719EE1BC807}"/>
              </a:ext>
            </a:extLst>
          </p:cNvPr>
          <p:cNvSpPr txBox="1"/>
          <p:nvPr/>
        </p:nvSpPr>
        <p:spPr>
          <a:xfrm>
            <a:off x="3432703" y="6488668"/>
            <a:ext cx="6418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Reference: https://cs.stackexchange.com/a/71505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7170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521515A-3460-4D8E-A373-C10FC723AE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7" r="29274"/>
          <a:stretch/>
        </p:blipFill>
        <p:spPr>
          <a:xfrm>
            <a:off x="1376039" y="4001294"/>
            <a:ext cx="3757011" cy="23674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A2E138-98AE-47E8-BED2-01C744259A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6" r="28671"/>
          <a:stretch/>
        </p:blipFill>
        <p:spPr>
          <a:xfrm>
            <a:off x="6191712" y="4001294"/>
            <a:ext cx="4103426" cy="23674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F6BADA-3CC5-45C4-BBAB-9181EC71D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Why residual graphs?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D5C7C-5286-4A01-BA6E-186BF3EA42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Fix this issue by allowing “</a:t>
            </a:r>
            <a:r>
              <a:rPr lang="en-IN" b="1" dirty="0"/>
              <a:t>undo</a:t>
            </a:r>
            <a:r>
              <a:rPr lang="en-IN" dirty="0"/>
              <a:t>” operations!</a:t>
            </a:r>
          </a:p>
          <a:p>
            <a:r>
              <a:rPr lang="en-IN" dirty="0"/>
              <a:t>Akin to reversing our previous decision in a greedy algorithm</a:t>
            </a:r>
          </a:p>
          <a:p>
            <a:r>
              <a:rPr lang="en-IN" dirty="0"/>
              <a:t>Encoding these operations is the main goal of a residual graph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D97D46-6DBA-45A5-A5DF-1E823103B752}"/>
              </a:ext>
            </a:extLst>
          </p:cNvPr>
          <p:cNvSpPr txBox="1"/>
          <p:nvPr/>
        </p:nvSpPr>
        <p:spPr>
          <a:xfrm>
            <a:off x="3432703" y="6488668"/>
            <a:ext cx="6418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Reference: https://cs.stackexchange.com/a/71505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2593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83C57-AFE2-450D-95E4-7A8B23FA2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What is a residual graph?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5C9F0-7630-4EBB-A0CE-F4F9A4F1C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Stores how much flow can be pushed through an edge</a:t>
            </a:r>
          </a:p>
          <a:p>
            <a:r>
              <a:rPr lang="en-IN" dirty="0"/>
              <a:t>Having the reverse edge capacities = current flow represents that the current flow can be “undone!”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A5B092-5679-40B1-90F0-78349DABAB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7" r="29274"/>
          <a:stretch/>
        </p:blipFill>
        <p:spPr>
          <a:xfrm>
            <a:off x="655191" y="3690576"/>
            <a:ext cx="3757011" cy="23674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CF60C8-1693-47DA-A29B-359DC02536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9" r="31378"/>
          <a:stretch/>
        </p:blipFill>
        <p:spPr>
          <a:xfrm>
            <a:off x="4217494" y="3690576"/>
            <a:ext cx="3757011" cy="23376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E59A48-AD77-4BC7-81DD-D843BBE23F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5" r="31548"/>
          <a:stretch/>
        </p:blipFill>
        <p:spPr>
          <a:xfrm>
            <a:off x="8094687" y="3690576"/>
            <a:ext cx="3442122" cy="26213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8FD138-2017-4920-B8F9-8DC6D3F30FA4}"/>
              </a:ext>
            </a:extLst>
          </p:cNvPr>
          <p:cNvSpPr txBox="1"/>
          <p:nvPr/>
        </p:nvSpPr>
        <p:spPr>
          <a:xfrm>
            <a:off x="3432703" y="6488668"/>
            <a:ext cx="6418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Reference: https://cs.stackexchange.com/a/71505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198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0760" y="-42253"/>
            <a:ext cx="7886700" cy="1325563"/>
          </a:xfrm>
        </p:spPr>
        <p:txBody>
          <a:bodyPr/>
          <a:lstStyle/>
          <a:p>
            <a:r>
              <a:rPr lang="en-US" dirty="0"/>
              <a:t>Time complexity of max flow?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010760" y="1042627"/>
                <a:ext cx="9071222" cy="5483817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rgbClr val="7030A0"/>
                    </a:solidFill>
                  </a:rPr>
                  <a:t>Suppose all capacities are integers, </a:t>
                </a:r>
                <a:br>
                  <a:rPr lang="en-US" dirty="0">
                    <a:solidFill>
                      <a:srgbClr val="7030A0"/>
                    </a:solidFill>
                  </a:rPr>
                </a:br>
                <a:r>
                  <a:rPr lang="en-US" dirty="0">
                    <a:solidFill>
                      <a:srgbClr val="7030A0"/>
                    </a:solidFill>
                  </a:rPr>
                  <a:t>and let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be the maximum flow in the graph.</a:t>
                </a:r>
              </a:p>
              <a:p>
                <a:endParaRPr lang="en-US" dirty="0"/>
              </a:p>
              <a:p>
                <a:r>
                  <a:rPr lang="en-US" b="1" dirty="0"/>
                  <a:t>Theorem</a:t>
                </a:r>
                <a:r>
                  <a:rPr lang="en-US" dirty="0"/>
                  <a:t>: If you find augmenting path using BFS or DFS, the Ford-Fulkerson algorithm runs in time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𝑶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𝒎</m:t>
                    </m:r>
                    <m:d>
                      <m:dPr>
                        <m:begChr m:val="|"/>
                        <m:endChr m:val="|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1" dirty="0"/>
                  <a:t>. </a:t>
                </a:r>
              </a:p>
              <a:p>
                <a:endParaRPr lang="en-US" sz="1000" dirty="0"/>
              </a:p>
              <a:p>
                <a:endParaRPr lang="en-US" sz="1000" dirty="0"/>
              </a:p>
              <a:p>
                <a:r>
                  <a:rPr lang="en-US" dirty="0">
                    <a:solidFill>
                      <a:srgbClr val="0070C0"/>
                    </a:solidFill>
                  </a:rPr>
                  <a:t>Proof:</a:t>
                </a:r>
                <a:endParaRPr lang="en-US" sz="2000" dirty="0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r>
                  <a:rPr lang="en-US" sz="2400" dirty="0">
                    <a:solidFill>
                      <a:srgbClr val="0070C0"/>
                    </a:solidFill>
                  </a:rPr>
                  <a:t>	In each iteration, the flow increases by at least +1.</a:t>
                </a:r>
              </a:p>
              <a:p>
                <a:pPr marL="0" indent="0">
                  <a:buNone/>
                </a:pPr>
                <a:r>
                  <a:rPr lang="en-US" sz="2400" dirty="0">
                    <a:solidFill>
                      <a:srgbClr val="0070C0"/>
                    </a:solidFill>
                  </a:rPr>
                  <a:t>	</a:t>
                </a:r>
                <a:r>
                  <a:rPr lang="en-US" sz="2400" b="1" dirty="0">
                    <a:solidFill>
                      <a:srgbClr val="0070C0"/>
                    </a:solidFill>
                  </a:rPr>
                  <a:t>⇒ </a:t>
                </a:r>
                <a:r>
                  <a:rPr lang="en-US" sz="2400" dirty="0">
                    <a:solidFill>
                      <a:srgbClr val="0070C0"/>
                    </a:solidFill>
                  </a:rPr>
                  <a:t>after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d>
                      <m:dPr>
                        <m:begChr m:val="|"/>
                        <m:endChr m:val="|"/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iterations, the max-flow is found.</a:t>
                </a:r>
              </a:p>
              <a:p>
                <a:pPr marL="0" indent="0">
                  <a:buNone/>
                </a:pPr>
                <a:r>
                  <a:rPr lang="en-US" sz="2400" dirty="0">
                    <a:solidFill>
                      <a:srgbClr val="0070C0"/>
                    </a:solidFill>
                  </a:rPr>
                  <a:t>	The theorem follows because each iteration (DFS) takes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rgbClr val="0070C0"/>
                    </a:solidFill>
                  </a:rPr>
                  <a:t>!</a:t>
                </a:r>
              </a:p>
              <a:p>
                <a:endParaRPr lang="en-US" sz="2400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  <a:p>
                <a:r>
                  <a:rPr lang="en-US" sz="24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Caveat: for large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400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400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sz="24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, this can be very slow.</a:t>
                </a:r>
              </a:p>
              <a:p>
                <a:pPr marL="0" indent="0">
                  <a:buNone/>
                </a:pPr>
                <a:endParaRPr lang="en-US" sz="32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10760" y="1042627"/>
                <a:ext cx="9071222" cy="5483817"/>
              </a:xfrm>
              <a:blipFill>
                <a:blip r:embed="rId3"/>
                <a:stretch>
                  <a:fillRect l="-1399" t="-2540" r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697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29f9f60693f_1_12"/>
          <p:cNvSpPr txBox="1">
            <a:spLocks noGrp="1"/>
          </p:cNvSpPr>
          <p:nvPr>
            <p:ph type="title"/>
          </p:nvPr>
        </p:nvSpPr>
        <p:spPr>
          <a:xfrm>
            <a:off x="439711" y="365126"/>
            <a:ext cx="11494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How </a:t>
            </a:r>
            <a:r>
              <a:rPr lang="en-US" i="1"/>
              <a:t>not</a:t>
            </a:r>
            <a:r>
              <a:rPr lang="en-US"/>
              <a:t> to pick the augmenting path</a:t>
            </a:r>
            <a:endParaRPr sz="3100">
              <a:solidFill>
                <a:schemeClr val="accent4"/>
              </a:solidFill>
            </a:endParaRPr>
          </a:p>
        </p:txBody>
      </p:sp>
      <p:grpSp>
        <p:nvGrpSpPr>
          <p:cNvPr id="521" name="Google Shape;521;g29f9f60693f_1_12"/>
          <p:cNvGrpSpPr/>
          <p:nvPr/>
        </p:nvGrpSpPr>
        <p:grpSpPr>
          <a:xfrm>
            <a:off x="914815" y="1567568"/>
            <a:ext cx="5834656" cy="2861850"/>
            <a:chOff x="2524228" y="2472692"/>
            <a:chExt cx="4433966" cy="2868735"/>
          </a:xfrm>
        </p:grpSpPr>
        <p:sp>
          <p:nvSpPr>
            <p:cNvPr id="522" name="Google Shape;522;g29f9f60693f_1_12"/>
            <p:cNvSpPr/>
            <p:nvPr/>
          </p:nvSpPr>
          <p:spPr>
            <a:xfrm>
              <a:off x="2524228" y="3975209"/>
              <a:ext cx="568500" cy="568500"/>
            </a:xfrm>
            <a:prstGeom prst="ellipse">
              <a:avLst/>
            </a:prstGeom>
            <a:solidFill>
              <a:srgbClr val="F27D00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</a:t>
              </a:r>
              <a:endParaRPr/>
            </a:p>
          </p:txBody>
        </p:sp>
        <p:sp>
          <p:nvSpPr>
            <p:cNvPr id="523" name="Google Shape;523;g29f9f60693f_1_12"/>
            <p:cNvSpPr/>
            <p:nvPr/>
          </p:nvSpPr>
          <p:spPr>
            <a:xfrm>
              <a:off x="4514629" y="2472692"/>
              <a:ext cx="568500" cy="568500"/>
            </a:xfrm>
            <a:prstGeom prst="ellipse">
              <a:avLst/>
            </a:prstGeom>
            <a:solidFill>
              <a:srgbClr val="C5F5E8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</a:t>
              </a:r>
              <a:endParaRPr/>
            </a:p>
          </p:txBody>
        </p:sp>
        <p:sp>
          <p:nvSpPr>
            <p:cNvPr id="524" name="Google Shape;524;g29f9f60693f_1_12"/>
            <p:cNvSpPr/>
            <p:nvPr/>
          </p:nvSpPr>
          <p:spPr>
            <a:xfrm>
              <a:off x="4542143" y="4772927"/>
              <a:ext cx="568500" cy="568500"/>
            </a:xfrm>
            <a:prstGeom prst="ellipse">
              <a:avLst/>
            </a:prstGeom>
            <a:solidFill>
              <a:srgbClr val="C5F5E8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</a:t>
              </a:r>
              <a:endParaRPr/>
            </a:p>
          </p:txBody>
        </p:sp>
        <p:sp>
          <p:nvSpPr>
            <p:cNvPr id="525" name="Google Shape;525;g29f9f60693f_1_12"/>
            <p:cNvSpPr/>
            <p:nvPr/>
          </p:nvSpPr>
          <p:spPr>
            <a:xfrm>
              <a:off x="6389694" y="3837634"/>
              <a:ext cx="568500" cy="568500"/>
            </a:xfrm>
            <a:prstGeom prst="ellipse">
              <a:avLst/>
            </a:prstGeom>
            <a:solidFill>
              <a:srgbClr val="005BFF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</a:t>
              </a:r>
              <a:endParaRPr/>
            </a:p>
          </p:txBody>
        </p:sp>
        <p:cxnSp>
          <p:nvCxnSpPr>
            <p:cNvPr id="526" name="Google Shape;526;g29f9f60693f_1_12"/>
            <p:cNvCxnSpPr/>
            <p:nvPr/>
          </p:nvCxnSpPr>
          <p:spPr>
            <a:xfrm rot="10800000">
              <a:off x="4798749" y="3041027"/>
              <a:ext cx="27600" cy="17319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527" name="Google Shape;527;g29f9f60693f_1_12"/>
            <p:cNvCxnSpPr/>
            <p:nvPr/>
          </p:nvCxnSpPr>
          <p:spPr>
            <a:xfrm>
              <a:off x="4999798" y="2957861"/>
              <a:ext cx="1473000" cy="9630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528" name="Google Shape;528;g29f9f60693f_1_12"/>
            <p:cNvCxnSpPr/>
            <p:nvPr/>
          </p:nvCxnSpPr>
          <p:spPr>
            <a:xfrm rot="10800000" flipH="1">
              <a:off x="5110554" y="4322733"/>
              <a:ext cx="1362300" cy="7344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sp>
          <p:nvSpPr>
            <p:cNvPr id="529" name="Google Shape;529;g29f9f60693f_1_12"/>
            <p:cNvSpPr txBox="1"/>
            <p:nvPr/>
          </p:nvSpPr>
          <p:spPr>
            <a:xfrm>
              <a:off x="4952081" y="3711530"/>
              <a:ext cx="602400" cy="46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0" i="0" u="none" strike="noStrike" cap="none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530;g29f9f60693f_1_12"/>
            <p:cNvSpPr txBox="1"/>
            <p:nvPr/>
          </p:nvSpPr>
          <p:spPr>
            <a:xfrm>
              <a:off x="5205392" y="4451944"/>
              <a:ext cx="602400" cy="46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C</a:t>
              </a:r>
              <a:endParaRPr/>
            </a:p>
          </p:txBody>
        </p:sp>
        <p:sp>
          <p:nvSpPr>
            <p:cNvPr id="531" name="Google Shape;531;g29f9f60693f_1_12"/>
            <p:cNvSpPr txBox="1"/>
            <p:nvPr/>
          </p:nvSpPr>
          <p:spPr>
            <a:xfrm>
              <a:off x="5150235" y="2683819"/>
              <a:ext cx="602400" cy="46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C</a:t>
              </a:r>
              <a:endParaRPr/>
            </a:p>
          </p:txBody>
        </p:sp>
        <p:sp>
          <p:nvSpPr>
            <p:cNvPr id="532" name="Google Shape;532;g29f9f60693f_1_12"/>
            <p:cNvSpPr/>
            <p:nvPr/>
          </p:nvSpPr>
          <p:spPr>
            <a:xfrm>
              <a:off x="5495867" y="3135563"/>
              <a:ext cx="402300" cy="4017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0</a:t>
              </a:r>
              <a:endParaRPr/>
            </a:p>
          </p:txBody>
        </p:sp>
        <p:cxnSp>
          <p:nvCxnSpPr>
            <p:cNvPr id="533" name="Google Shape;533;g29f9f60693f_1_12"/>
            <p:cNvCxnSpPr/>
            <p:nvPr/>
          </p:nvCxnSpPr>
          <p:spPr>
            <a:xfrm rot="10800000" flipH="1">
              <a:off x="3009397" y="2957751"/>
              <a:ext cx="1588500" cy="11007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534" name="Google Shape;534;g29f9f60693f_1_12"/>
            <p:cNvCxnSpPr/>
            <p:nvPr/>
          </p:nvCxnSpPr>
          <p:spPr>
            <a:xfrm>
              <a:off x="3009397" y="4460378"/>
              <a:ext cx="1532700" cy="5967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sp>
          <p:nvSpPr>
            <p:cNvPr id="535" name="Google Shape;535;g29f9f60693f_1_12"/>
            <p:cNvSpPr/>
            <p:nvPr/>
          </p:nvSpPr>
          <p:spPr>
            <a:xfrm>
              <a:off x="5752524" y="4423807"/>
              <a:ext cx="402300" cy="4017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0</a:t>
              </a:r>
              <a:endParaRPr/>
            </a:p>
          </p:txBody>
        </p:sp>
        <p:sp>
          <p:nvSpPr>
            <p:cNvPr id="536" name="Google Shape;536;g29f9f60693f_1_12"/>
            <p:cNvSpPr/>
            <p:nvPr/>
          </p:nvSpPr>
          <p:spPr>
            <a:xfrm>
              <a:off x="3543543" y="3339970"/>
              <a:ext cx="402300" cy="4017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0</a:t>
              </a:r>
              <a:endParaRPr/>
            </a:p>
          </p:txBody>
        </p:sp>
        <p:sp>
          <p:nvSpPr>
            <p:cNvPr id="537" name="Google Shape;537;g29f9f60693f_1_12"/>
            <p:cNvSpPr/>
            <p:nvPr/>
          </p:nvSpPr>
          <p:spPr>
            <a:xfrm>
              <a:off x="3488644" y="4504348"/>
              <a:ext cx="402300" cy="4017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0</a:t>
              </a:r>
              <a:endParaRPr/>
            </a:p>
          </p:txBody>
        </p:sp>
        <p:sp>
          <p:nvSpPr>
            <p:cNvPr id="538" name="Google Shape;538;g29f9f60693f_1_12"/>
            <p:cNvSpPr/>
            <p:nvPr/>
          </p:nvSpPr>
          <p:spPr>
            <a:xfrm>
              <a:off x="4597738" y="3649776"/>
              <a:ext cx="402300" cy="4017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0</a:t>
              </a:r>
              <a:endParaRPr/>
            </a:p>
          </p:txBody>
        </p:sp>
      </p:grpSp>
      <p:sp>
        <p:nvSpPr>
          <p:cNvPr id="539" name="Google Shape;539;g29f9f60693f_1_12"/>
          <p:cNvSpPr txBox="1"/>
          <p:nvPr/>
        </p:nvSpPr>
        <p:spPr>
          <a:xfrm>
            <a:off x="1843624" y="3262566"/>
            <a:ext cx="792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</p:txBody>
      </p:sp>
      <p:sp>
        <p:nvSpPr>
          <p:cNvPr id="540" name="Google Shape;540;g29f9f60693f_1_12"/>
          <p:cNvSpPr txBox="1"/>
          <p:nvPr/>
        </p:nvSpPr>
        <p:spPr>
          <a:xfrm>
            <a:off x="2537531" y="1968596"/>
            <a:ext cx="792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</p:txBody>
      </p:sp>
      <p:grpSp>
        <p:nvGrpSpPr>
          <p:cNvPr id="541" name="Google Shape;541;g29f9f60693f_1_12"/>
          <p:cNvGrpSpPr/>
          <p:nvPr/>
        </p:nvGrpSpPr>
        <p:grpSpPr>
          <a:xfrm>
            <a:off x="5815483" y="3740028"/>
            <a:ext cx="5834656" cy="2861850"/>
            <a:chOff x="2524228" y="2472692"/>
            <a:chExt cx="4433966" cy="2868735"/>
          </a:xfrm>
        </p:grpSpPr>
        <p:sp>
          <p:nvSpPr>
            <p:cNvPr id="542" name="Google Shape;542;g29f9f60693f_1_12"/>
            <p:cNvSpPr/>
            <p:nvPr/>
          </p:nvSpPr>
          <p:spPr>
            <a:xfrm>
              <a:off x="2524228" y="3975209"/>
              <a:ext cx="568500" cy="568500"/>
            </a:xfrm>
            <a:prstGeom prst="ellipse">
              <a:avLst/>
            </a:prstGeom>
            <a:solidFill>
              <a:srgbClr val="F27D00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</a:t>
              </a:r>
              <a:endParaRPr/>
            </a:p>
          </p:txBody>
        </p:sp>
        <p:sp>
          <p:nvSpPr>
            <p:cNvPr id="543" name="Google Shape;543;g29f9f60693f_1_12"/>
            <p:cNvSpPr/>
            <p:nvPr/>
          </p:nvSpPr>
          <p:spPr>
            <a:xfrm>
              <a:off x="4514629" y="2472692"/>
              <a:ext cx="568500" cy="568500"/>
            </a:xfrm>
            <a:prstGeom prst="ellipse">
              <a:avLst/>
            </a:prstGeom>
            <a:solidFill>
              <a:srgbClr val="C5F5E8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</a:t>
              </a:r>
              <a:endParaRPr/>
            </a:p>
          </p:txBody>
        </p:sp>
        <p:sp>
          <p:nvSpPr>
            <p:cNvPr id="544" name="Google Shape;544;g29f9f60693f_1_12"/>
            <p:cNvSpPr/>
            <p:nvPr/>
          </p:nvSpPr>
          <p:spPr>
            <a:xfrm>
              <a:off x="4542143" y="4772927"/>
              <a:ext cx="568500" cy="568500"/>
            </a:xfrm>
            <a:prstGeom prst="ellipse">
              <a:avLst/>
            </a:prstGeom>
            <a:solidFill>
              <a:srgbClr val="C5F5E8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</a:t>
              </a:r>
              <a:endParaRPr/>
            </a:p>
          </p:txBody>
        </p:sp>
        <p:sp>
          <p:nvSpPr>
            <p:cNvPr id="545" name="Google Shape;545;g29f9f60693f_1_12"/>
            <p:cNvSpPr/>
            <p:nvPr/>
          </p:nvSpPr>
          <p:spPr>
            <a:xfrm>
              <a:off x="6389694" y="3837634"/>
              <a:ext cx="568500" cy="568500"/>
            </a:xfrm>
            <a:prstGeom prst="ellipse">
              <a:avLst/>
            </a:prstGeom>
            <a:solidFill>
              <a:srgbClr val="005BFF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</a:t>
              </a:r>
              <a:endParaRPr/>
            </a:p>
          </p:txBody>
        </p:sp>
        <p:cxnSp>
          <p:nvCxnSpPr>
            <p:cNvPr id="546" name="Google Shape;546;g29f9f60693f_1_12"/>
            <p:cNvCxnSpPr/>
            <p:nvPr/>
          </p:nvCxnSpPr>
          <p:spPr>
            <a:xfrm rot="10800000">
              <a:off x="4798749" y="3041027"/>
              <a:ext cx="27600" cy="17319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547" name="Google Shape;547;g29f9f60693f_1_12"/>
            <p:cNvCxnSpPr/>
            <p:nvPr/>
          </p:nvCxnSpPr>
          <p:spPr>
            <a:xfrm>
              <a:off x="4999798" y="2957861"/>
              <a:ext cx="1473000" cy="9630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548" name="Google Shape;548;g29f9f60693f_1_12"/>
            <p:cNvCxnSpPr/>
            <p:nvPr/>
          </p:nvCxnSpPr>
          <p:spPr>
            <a:xfrm rot="10800000" flipH="1">
              <a:off x="5110554" y="4322733"/>
              <a:ext cx="1362300" cy="7344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sp>
          <p:nvSpPr>
            <p:cNvPr id="549" name="Google Shape;549;g29f9f60693f_1_12"/>
            <p:cNvSpPr txBox="1"/>
            <p:nvPr/>
          </p:nvSpPr>
          <p:spPr>
            <a:xfrm>
              <a:off x="4791313" y="3726116"/>
              <a:ext cx="602400" cy="46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g29f9f60693f_1_12"/>
            <p:cNvSpPr txBox="1"/>
            <p:nvPr/>
          </p:nvSpPr>
          <p:spPr>
            <a:xfrm>
              <a:off x="5205392" y="4451944"/>
              <a:ext cx="602400" cy="46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C</a:t>
              </a:r>
              <a:endParaRPr/>
            </a:p>
          </p:txBody>
        </p:sp>
        <p:sp>
          <p:nvSpPr>
            <p:cNvPr id="551" name="Google Shape;551;g29f9f60693f_1_12"/>
            <p:cNvSpPr txBox="1"/>
            <p:nvPr/>
          </p:nvSpPr>
          <p:spPr>
            <a:xfrm>
              <a:off x="5606457" y="2957861"/>
              <a:ext cx="602400" cy="46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C</a:t>
              </a:r>
              <a:endParaRPr/>
            </a:p>
          </p:txBody>
        </p:sp>
        <p:cxnSp>
          <p:nvCxnSpPr>
            <p:cNvPr id="552" name="Google Shape;552;g29f9f60693f_1_12"/>
            <p:cNvCxnSpPr/>
            <p:nvPr/>
          </p:nvCxnSpPr>
          <p:spPr>
            <a:xfrm rot="10800000" flipH="1">
              <a:off x="3009397" y="2957751"/>
              <a:ext cx="1588500" cy="11007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553" name="Google Shape;553;g29f9f60693f_1_12"/>
            <p:cNvCxnSpPr/>
            <p:nvPr/>
          </p:nvCxnSpPr>
          <p:spPr>
            <a:xfrm>
              <a:off x="3009397" y="4460378"/>
              <a:ext cx="1532700" cy="5967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</p:grpSp>
      <p:sp>
        <p:nvSpPr>
          <p:cNvPr id="554" name="Google Shape;554;g29f9f60693f_1_12"/>
          <p:cNvSpPr txBox="1"/>
          <p:nvPr/>
        </p:nvSpPr>
        <p:spPr>
          <a:xfrm>
            <a:off x="6893595" y="4438436"/>
            <a:ext cx="792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</p:txBody>
      </p:sp>
      <p:sp>
        <p:nvSpPr>
          <p:cNvPr id="555" name="Google Shape;555;g29f9f60693f_1_12"/>
          <p:cNvSpPr txBox="1"/>
          <p:nvPr/>
        </p:nvSpPr>
        <p:spPr>
          <a:xfrm>
            <a:off x="7201953" y="5563420"/>
            <a:ext cx="792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</p:txBody>
      </p:sp>
      <p:sp>
        <p:nvSpPr>
          <p:cNvPr id="556" name="Google Shape;556;g29f9f60693f_1_12"/>
          <p:cNvSpPr txBox="1"/>
          <p:nvPr/>
        </p:nvSpPr>
        <p:spPr>
          <a:xfrm>
            <a:off x="9393728" y="1547899"/>
            <a:ext cx="2540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25200"/>
                </a:solidFill>
                <a:latin typeface="Calibri"/>
                <a:ea typeface="Calibri"/>
                <a:cs typeface="Calibri"/>
                <a:sym typeface="Calibri"/>
              </a:rPr>
              <a:t>Choose a really big number C.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1" name="Google Shape;561;g29f9f60693f_1_52"/>
          <p:cNvGrpSpPr/>
          <p:nvPr/>
        </p:nvGrpSpPr>
        <p:grpSpPr>
          <a:xfrm>
            <a:off x="914815" y="1567568"/>
            <a:ext cx="5834656" cy="2861850"/>
            <a:chOff x="2524228" y="2472692"/>
            <a:chExt cx="4433966" cy="2868735"/>
          </a:xfrm>
        </p:grpSpPr>
        <p:sp>
          <p:nvSpPr>
            <p:cNvPr id="562" name="Google Shape;562;g29f9f60693f_1_52"/>
            <p:cNvSpPr/>
            <p:nvPr/>
          </p:nvSpPr>
          <p:spPr>
            <a:xfrm>
              <a:off x="2524228" y="3975209"/>
              <a:ext cx="568500" cy="568500"/>
            </a:xfrm>
            <a:prstGeom prst="ellipse">
              <a:avLst/>
            </a:prstGeom>
            <a:solidFill>
              <a:srgbClr val="F27D00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</a:t>
              </a:r>
              <a:endParaRPr/>
            </a:p>
          </p:txBody>
        </p:sp>
        <p:sp>
          <p:nvSpPr>
            <p:cNvPr id="563" name="Google Shape;563;g29f9f60693f_1_52"/>
            <p:cNvSpPr/>
            <p:nvPr/>
          </p:nvSpPr>
          <p:spPr>
            <a:xfrm>
              <a:off x="4514629" y="2472692"/>
              <a:ext cx="568500" cy="568500"/>
            </a:xfrm>
            <a:prstGeom prst="ellipse">
              <a:avLst/>
            </a:prstGeom>
            <a:solidFill>
              <a:srgbClr val="C5F5E8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</a:t>
              </a:r>
              <a:endParaRPr/>
            </a:p>
          </p:txBody>
        </p:sp>
        <p:sp>
          <p:nvSpPr>
            <p:cNvPr id="564" name="Google Shape;564;g29f9f60693f_1_52"/>
            <p:cNvSpPr/>
            <p:nvPr/>
          </p:nvSpPr>
          <p:spPr>
            <a:xfrm>
              <a:off x="4542143" y="4772927"/>
              <a:ext cx="568500" cy="568500"/>
            </a:xfrm>
            <a:prstGeom prst="ellipse">
              <a:avLst/>
            </a:prstGeom>
            <a:solidFill>
              <a:srgbClr val="C5F5E8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</a:t>
              </a:r>
              <a:endParaRPr/>
            </a:p>
          </p:txBody>
        </p:sp>
        <p:sp>
          <p:nvSpPr>
            <p:cNvPr id="565" name="Google Shape;565;g29f9f60693f_1_52"/>
            <p:cNvSpPr/>
            <p:nvPr/>
          </p:nvSpPr>
          <p:spPr>
            <a:xfrm>
              <a:off x="6389694" y="3837634"/>
              <a:ext cx="568500" cy="568500"/>
            </a:xfrm>
            <a:prstGeom prst="ellipse">
              <a:avLst/>
            </a:prstGeom>
            <a:solidFill>
              <a:srgbClr val="005BFF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</a:t>
              </a:r>
              <a:endParaRPr/>
            </a:p>
          </p:txBody>
        </p:sp>
        <p:cxnSp>
          <p:nvCxnSpPr>
            <p:cNvPr id="566" name="Google Shape;566;g29f9f60693f_1_52"/>
            <p:cNvCxnSpPr/>
            <p:nvPr/>
          </p:nvCxnSpPr>
          <p:spPr>
            <a:xfrm rot="10800000">
              <a:off x="4798749" y="3041027"/>
              <a:ext cx="27600" cy="17319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567" name="Google Shape;567;g29f9f60693f_1_52"/>
            <p:cNvCxnSpPr/>
            <p:nvPr/>
          </p:nvCxnSpPr>
          <p:spPr>
            <a:xfrm>
              <a:off x="4999798" y="2957861"/>
              <a:ext cx="1473000" cy="9630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568" name="Google Shape;568;g29f9f60693f_1_52"/>
            <p:cNvCxnSpPr/>
            <p:nvPr/>
          </p:nvCxnSpPr>
          <p:spPr>
            <a:xfrm rot="10800000" flipH="1">
              <a:off x="5110554" y="4322733"/>
              <a:ext cx="1362300" cy="7344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sp>
          <p:nvSpPr>
            <p:cNvPr id="569" name="Google Shape;569;g29f9f60693f_1_52"/>
            <p:cNvSpPr txBox="1"/>
            <p:nvPr/>
          </p:nvSpPr>
          <p:spPr>
            <a:xfrm>
              <a:off x="4952081" y="3711530"/>
              <a:ext cx="602400" cy="46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570;g29f9f60693f_1_52"/>
            <p:cNvSpPr txBox="1"/>
            <p:nvPr/>
          </p:nvSpPr>
          <p:spPr>
            <a:xfrm>
              <a:off x="5205392" y="4451944"/>
              <a:ext cx="602400" cy="46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C</a:t>
              </a:r>
              <a:endParaRPr/>
            </a:p>
          </p:txBody>
        </p:sp>
        <p:sp>
          <p:nvSpPr>
            <p:cNvPr id="571" name="Google Shape;571;g29f9f60693f_1_52"/>
            <p:cNvSpPr txBox="1"/>
            <p:nvPr/>
          </p:nvSpPr>
          <p:spPr>
            <a:xfrm>
              <a:off x="5150235" y="2683819"/>
              <a:ext cx="602400" cy="46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C</a:t>
              </a:r>
              <a:endParaRPr/>
            </a:p>
          </p:txBody>
        </p:sp>
        <p:sp>
          <p:nvSpPr>
            <p:cNvPr id="572" name="Google Shape;572;g29f9f60693f_1_52"/>
            <p:cNvSpPr/>
            <p:nvPr/>
          </p:nvSpPr>
          <p:spPr>
            <a:xfrm>
              <a:off x="5495867" y="3135563"/>
              <a:ext cx="402300" cy="4017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0</a:t>
              </a:r>
              <a:endParaRPr/>
            </a:p>
          </p:txBody>
        </p:sp>
        <p:cxnSp>
          <p:nvCxnSpPr>
            <p:cNvPr id="573" name="Google Shape;573;g29f9f60693f_1_52"/>
            <p:cNvCxnSpPr/>
            <p:nvPr/>
          </p:nvCxnSpPr>
          <p:spPr>
            <a:xfrm rot="10800000" flipH="1">
              <a:off x="3009397" y="2957751"/>
              <a:ext cx="1588500" cy="11007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574" name="Google Shape;574;g29f9f60693f_1_52"/>
            <p:cNvCxnSpPr/>
            <p:nvPr/>
          </p:nvCxnSpPr>
          <p:spPr>
            <a:xfrm>
              <a:off x="3009397" y="4460378"/>
              <a:ext cx="1532700" cy="5967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sp>
          <p:nvSpPr>
            <p:cNvPr id="575" name="Google Shape;575;g29f9f60693f_1_52"/>
            <p:cNvSpPr/>
            <p:nvPr/>
          </p:nvSpPr>
          <p:spPr>
            <a:xfrm>
              <a:off x="5752524" y="4423807"/>
              <a:ext cx="402300" cy="4017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0</a:t>
              </a:r>
              <a:endParaRPr/>
            </a:p>
          </p:txBody>
        </p:sp>
        <p:sp>
          <p:nvSpPr>
            <p:cNvPr id="576" name="Google Shape;576;g29f9f60693f_1_52"/>
            <p:cNvSpPr/>
            <p:nvPr/>
          </p:nvSpPr>
          <p:spPr>
            <a:xfrm>
              <a:off x="3543543" y="3339970"/>
              <a:ext cx="402300" cy="4017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0</a:t>
              </a:r>
              <a:endParaRPr/>
            </a:p>
          </p:txBody>
        </p:sp>
        <p:sp>
          <p:nvSpPr>
            <p:cNvPr id="577" name="Google Shape;577;g29f9f60693f_1_52"/>
            <p:cNvSpPr/>
            <p:nvPr/>
          </p:nvSpPr>
          <p:spPr>
            <a:xfrm>
              <a:off x="3488644" y="4504348"/>
              <a:ext cx="402300" cy="4017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0</a:t>
              </a:r>
              <a:endParaRPr/>
            </a:p>
          </p:txBody>
        </p:sp>
        <p:sp>
          <p:nvSpPr>
            <p:cNvPr id="578" name="Google Shape;578;g29f9f60693f_1_52"/>
            <p:cNvSpPr/>
            <p:nvPr/>
          </p:nvSpPr>
          <p:spPr>
            <a:xfrm>
              <a:off x="4597738" y="3649776"/>
              <a:ext cx="402300" cy="4017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0</a:t>
              </a:r>
              <a:endParaRPr/>
            </a:p>
          </p:txBody>
        </p:sp>
      </p:grpSp>
      <p:sp>
        <p:nvSpPr>
          <p:cNvPr id="579" name="Google Shape;579;g29f9f60693f_1_52"/>
          <p:cNvSpPr txBox="1"/>
          <p:nvPr/>
        </p:nvSpPr>
        <p:spPr>
          <a:xfrm>
            <a:off x="1843624" y="3262566"/>
            <a:ext cx="792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</p:txBody>
      </p:sp>
      <p:sp>
        <p:nvSpPr>
          <p:cNvPr id="580" name="Google Shape;580;g29f9f60693f_1_52"/>
          <p:cNvSpPr txBox="1"/>
          <p:nvPr/>
        </p:nvSpPr>
        <p:spPr>
          <a:xfrm>
            <a:off x="2537531" y="1968596"/>
            <a:ext cx="792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</p:txBody>
      </p:sp>
      <p:grpSp>
        <p:nvGrpSpPr>
          <p:cNvPr id="581" name="Google Shape;581;g29f9f60693f_1_52"/>
          <p:cNvGrpSpPr/>
          <p:nvPr/>
        </p:nvGrpSpPr>
        <p:grpSpPr>
          <a:xfrm>
            <a:off x="5815483" y="3740028"/>
            <a:ext cx="5834656" cy="2861850"/>
            <a:chOff x="2524228" y="2472692"/>
            <a:chExt cx="4433966" cy="2868735"/>
          </a:xfrm>
        </p:grpSpPr>
        <p:sp>
          <p:nvSpPr>
            <p:cNvPr id="582" name="Google Shape;582;g29f9f60693f_1_52"/>
            <p:cNvSpPr/>
            <p:nvPr/>
          </p:nvSpPr>
          <p:spPr>
            <a:xfrm>
              <a:off x="2524228" y="3975209"/>
              <a:ext cx="568500" cy="568500"/>
            </a:xfrm>
            <a:prstGeom prst="ellipse">
              <a:avLst/>
            </a:prstGeom>
            <a:solidFill>
              <a:srgbClr val="F27D00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</a:t>
              </a:r>
              <a:endParaRPr/>
            </a:p>
          </p:txBody>
        </p:sp>
        <p:sp>
          <p:nvSpPr>
            <p:cNvPr id="583" name="Google Shape;583;g29f9f60693f_1_52"/>
            <p:cNvSpPr/>
            <p:nvPr/>
          </p:nvSpPr>
          <p:spPr>
            <a:xfrm>
              <a:off x="4514629" y="2472692"/>
              <a:ext cx="568500" cy="568500"/>
            </a:xfrm>
            <a:prstGeom prst="ellipse">
              <a:avLst/>
            </a:prstGeom>
            <a:solidFill>
              <a:srgbClr val="C5F5E8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</a:t>
              </a:r>
              <a:endParaRPr/>
            </a:p>
          </p:txBody>
        </p:sp>
        <p:sp>
          <p:nvSpPr>
            <p:cNvPr id="584" name="Google Shape;584;g29f9f60693f_1_52"/>
            <p:cNvSpPr/>
            <p:nvPr/>
          </p:nvSpPr>
          <p:spPr>
            <a:xfrm>
              <a:off x="4542143" y="4772927"/>
              <a:ext cx="568500" cy="568500"/>
            </a:xfrm>
            <a:prstGeom prst="ellipse">
              <a:avLst/>
            </a:prstGeom>
            <a:solidFill>
              <a:srgbClr val="C5F5E8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</a:t>
              </a:r>
              <a:endParaRPr/>
            </a:p>
          </p:txBody>
        </p:sp>
        <p:sp>
          <p:nvSpPr>
            <p:cNvPr id="585" name="Google Shape;585;g29f9f60693f_1_52"/>
            <p:cNvSpPr/>
            <p:nvPr/>
          </p:nvSpPr>
          <p:spPr>
            <a:xfrm>
              <a:off x="6389694" y="3837634"/>
              <a:ext cx="568500" cy="568500"/>
            </a:xfrm>
            <a:prstGeom prst="ellipse">
              <a:avLst/>
            </a:prstGeom>
            <a:solidFill>
              <a:srgbClr val="005BFF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</a:t>
              </a:r>
              <a:endParaRPr/>
            </a:p>
          </p:txBody>
        </p:sp>
        <p:cxnSp>
          <p:nvCxnSpPr>
            <p:cNvPr id="586" name="Google Shape;586;g29f9f60693f_1_52"/>
            <p:cNvCxnSpPr/>
            <p:nvPr/>
          </p:nvCxnSpPr>
          <p:spPr>
            <a:xfrm rot="10800000">
              <a:off x="4798749" y="3041027"/>
              <a:ext cx="27600" cy="17319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587" name="Google Shape;587;g29f9f60693f_1_52"/>
            <p:cNvCxnSpPr/>
            <p:nvPr/>
          </p:nvCxnSpPr>
          <p:spPr>
            <a:xfrm>
              <a:off x="4999798" y="2957861"/>
              <a:ext cx="1473000" cy="9630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588" name="Google Shape;588;g29f9f60693f_1_52"/>
            <p:cNvCxnSpPr/>
            <p:nvPr/>
          </p:nvCxnSpPr>
          <p:spPr>
            <a:xfrm rot="10800000" flipH="1">
              <a:off x="5110554" y="4322733"/>
              <a:ext cx="1362300" cy="7344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sp>
          <p:nvSpPr>
            <p:cNvPr id="589" name="Google Shape;589;g29f9f60693f_1_52"/>
            <p:cNvSpPr txBox="1"/>
            <p:nvPr/>
          </p:nvSpPr>
          <p:spPr>
            <a:xfrm>
              <a:off x="4791313" y="3726116"/>
              <a:ext cx="602400" cy="46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590;g29f9f60693f_1_52"/>
            <p:cNvSpPr txBox="1"/>
            <p:nvPr/>
          </p:nvSpPr>
          <p:spPr>
            <a:xfrm>
              <a:off x="5205392" y="4451944"/>
              <a:ext cx="602400" cy="46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C</a:t>
              </a:r>
              <a:endParaRPr/>
            </a:p>
          </p:txBody>
        </p:sp>
        <p:sp>
          <p:nvSpPr>
            <p:cNvPr id="591" name="Google Shape;591;g29f9f60693f_1_52"/>
            <p:cNvSpPr txBox="1"/>
            <p:nvPr/>
          </p:nvSpPr>
          <p:spPr>
            <a:xfrm>
              <a:off x="5606457" y="2957861"/>
              <a:ext cx="602400" cy="46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C</a:t>
              </a:r>
              <a:endParaRPr/>
            </a:p>
          </p:txBody>
        </p:sp>
        <p:cxnSp>
          <p:nvCxnSpPr>
            <p:cNvPr id="592" name="Google Shape;592;g29f9f60693f_1_52"/>
            <p:cNvCxnSpPr/>
            <p:nvPr/>
          </p:nvCxnSpPr>
          <p:spPr>
            <a:xfrm rot="10800000" flipH="1">
              <a:off x="3009397" y="2957751"/>
              <a:ext cx="1588500" cy="11007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593" name="Google Shape;593;g29f9f60693f_1_52"/>
            <p:cNvCxnSpPr/>
            <p:nvPr/>
          </p:nvCxnSpPr>
          <p:spPr>
            <a:xfrm>
              <a:off x="3009397" y="4460378"/>
              <a:ext cx="1532700" cy="5967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</p:grpSp>
      <p:sp>
        <p:nvSpPr>
          <p:cNvPr id="594" name="Google Shape;594;g29f9f60693f_1_52"/>
          <p:cNvSpPr txBox="1"/>
          <p:nvPr/>
        </p:nvSpPr>
        <p:spPr>
          <a:xfrm>
            <a:off x="6893595" y="4438436"/>
            <a:ext cx="792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</p:txBody>
      </p:sp>
      <p:sp>
        <p:nvSpPr>
          <p:cNvPr id="595" name="Google Shape;595;g29f9f60693f_1_52"/>
          <p:cNvSpPr txBox="1"/>
          <p:nvPr/>
        </p:nvSpPr>
        <p:spPr>
          <a:xfrm>
            <a:off x="7201953" y="5563420"/>
            <a:ext cx="792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</p:txBody>
      </p:sp>
      <p:sp>
        <p:nvSpPr>
          <p:cNvPr id="596" name="Google Shape;596;g29f9f60693f_1_52"/>
          <p:cNvSpPr txBox="1"/>
          <p:nvPr/>
        </p:nvSpPr>
        <p:spPr>
          <a:xfrm>
            <a:off x="9393728" y="1547899"/>
            <a:ext cx="2540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25200"/>
                </a:solidFill>
                <a:latin typeface="Calibri"/>
                <a:ea typeface="Calibri"/>
                <a:cs typeface="Calibri"/>
                <a:sym typeface="Calibri"/>
              </a:rPr>
              <a:t>Choose a really big number C.</a:t>
            </a:r>
            <a:endParaRPr/>
          </a:p>
        </p:txBody>
      </p:sp>
      <p:sp>
        <p:nvSpPr>
          <p:cNvPr id="597" name="Google Shape;597;g29f9f60693f_1_52"/>
          <p:cNvSpPr/>
          <p:nvPr/>
        </p:nvSpPr>
        <p:spPr>
          <a:xfrm rot="10800000" flipH="1">
            <a:off x="6375563" y="4352676"/>
            <a:ext cx="4962049" cy="2063189"/>
          </a:xfrm>
          <a:custGeom>
            <a:avLst/>
            <a:gdLst/>
            <a:ahLst/>
            <a:cxnLst/>
            <a:rect l="l" t="t" r="r" b="b"/>
            <a:pathLst>
              <a:path w="2628900" h="1854552" extrusionOk="0">
                <a:moveTo>
                  <a:pt x="0" y="873135"/>
                </a:moveTo>
                <a:cubicBezTo>
                  <a:pt x="496490" y="371882"/>
                  <a:pt x="992981" y="-129371"/>
                  <a:pt x="1200150" y="30173"/>
                </a:cubicBezTo>
                <a:cubicBezTo>
                  <a:pt x="1407319" y="189717"/>
                  <a:pt x="1004888" y="1649423"/>
                  <a:pt x="1243013" y="1830398"/>
                </a:cubicBezTo>
                <a:cubicBezTo>
                  <a:pt x="1481138" y="2011373"/>
                  <a:pt x="2628900" y="1116023"/>
                  <a:pt x="2628900" y="1116023"/>
                </a:cubicBezTo>
              </a:path>
            </a:pathLst>
          </a:custGeom>
          <a:noFill/>
          <a:ln w="539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762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Google Shape;598;g29f9f60693f_1_52"/>
          <p:cNvSpPr txBox="1">
            <a:spLocks noGrp="1"/>
          </p:cNvSpPr>
          <p:nvPr>
            <p:ph type="title"/>
          </p:nvPr>
        </p:nvSpPr>
        <p:spPr>
          <a:xfrm>
            <a:off x="439711" y="365126"/>
            <a:ext cx="11494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How </a:t>
            </a:r>
            <a:r>
              <a:rPr lang="en-US" i="1"/>
              <a:t>not</a:t>
            </a:r>
            <a:r>
              <a:rPr lang="en-US"/>
              <a:t> to pick the augmenting path</a:t>
            </a:r>
            <a:endParaRPr sz="310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g29f9f60693f_1_93"/>
          <p:cNvGrpSpPr/>
          <p:nvPr/>
        </p:nvGrpSpPr>
        <p:grpSpPr>
          <a:xfrm>
            <a:off x="914815" y="1567568"/>
            <a:ext cx="5834656" cy="2861850"/>
            <a:chOff x="2524228" y="2472692"/>
            <a:chExt cx="4433966" cy="2868735"/>
          </a:xfrm>
        </p:grpSpPr>
        <p:sp>
          <p:nvSpPr>
            <p:cNvPr id="604" name="Google Shape;604;g29f9f60693f_1_93"/>
            <p:cNvSpPr/>
            <p:nvPr/>
          </p:nvSpPr>
          <p:spPr>
            <a:xfrm>
              <a:off x="2524228" y="3975209"/>
              <a:ext cx="568500" cy="568500"/>
            </a:xfrm>
            <a:prstGeom prst="ellipse">
              <a:avLst/>
            </a:prstGeom>
            <a:solidFill>
              <a:srgbClr val="F27D00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</a:t>
              </a:r>
              <a:endParaRPr/>
            </a:p>
          </p:txBody>
        </p:sp>
        <p:sp>
          <p:nvSpPr>
            <p:cNvPr id="605" name="Google Shape;605;g29f9f60693f_1_93"/>
            <p:cNvSpPr/>
            <p:nvPr/>
          </p:nvSpPr>
          <p:spPr>
            <a:xfrm>
              <a:off x="4514629" y="2472692"/>
              <a:ext cx="568500" cy="568500"/>
            </a:xfrm>
            <a:prstGeom prst="ellipse">
              <a:avLst/>
            </a:prstGeom>
            <a:solidFill>
              <a:srgbClr val="C5F5E8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</a:t>
              </a:r>
              <a:endParaRPr/>
            </a:p>
          </p:txBody>
        </p:sp>
        <p:sp>
          <p:nvSpPr>
            <p:cNvPr id="606" name="Google Shape;606;g29f9f60693f_1_93"/>
            <p:cNvSpPr/>
            <p:nvPr/>
          </p:nvSpPr>
          <p:spPr>
            <a:xfrm>
              <a:off x="4542143" y="4772927"/>
              <a:ext cx="568500" cy="568500"/>
            </a:xfrm>
            <a:prstGeom prst="ellipse">
              <a:avLst/>
            </a:prstGeom>
            <a:solidFill>
              <a:srgbClr val="C5F5E8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</a:t>
              </a:r>
              <a:endParaRPr/>
            </a:p>
          </p:txBody>
        </p:sp>
        <p:sp>
          <p:nvSpPr>
            <p:cNvPr id="607" name="Google Shape;607;g29f9f60693f_1_93"/>
            <p:cNvSpPr/>
            <p:nvPr/>
          </p:nvSpPr>
          <p:spPr>
            <a:xfrm>
              <a:off x="6389694" y="3837634"/>
              <a:ext cx="568500" cy="568500"/>
            </a:xfrm>
            <a:prstGeom prst="ellipse">
              <a:avLst/>
            </a:prstGeom>
            <a:solidFill>
              <a:srgbClr val="005BFF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</a:t>
              </a:r>
              <a:endParaRPr/>
            </a:p>
          </p:txBody>
        </p:sp>
        <p:cxnSp>
          <p:nvCxnSpPr>
            <p:cNvPr id="608" name="Google Shape;608;g29f9f60693f_1_93"/>
            <p:cNvCxnSpPr/>
            <p:nvPr/>
          </p:nvCxnSpPr>
          <p:spPr>
            <a:xfrm rot="10800000">
              <a:off x="4798749" y="3041027"/>
              <a:ext cx="27600" cy="17319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609" name="Google Shape;609;g29f9f60693f_1_93"/>
            <p:cNvCxnSpPr/>
            <p:nvPr/>
          </p:nvCxnSpPr>
          <p:spPr>
            <a:xfrm>
              <a:off x="4999798" y="2957861"/>
              <a:ext cx="1473000" cy="9630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610" name="Google Shape;610;g29f9f60693f_1_93"/>
            <p:cNvCxnSpPr/>
            <p:nvPr/>
          </p:nvCxnSpPr>
          <p:spPr>
            <a:xfrm rot="10800000" flipH="1">
              <a:off x="5110554" y="4322733"/>
              <a:ext cx="1362300" cy="7344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sp>
          <p:nvSpPr>
            <p:cNvPr id="611" name="Google Shape;611;g29f9f60693f_1_93"/>
            <p:cNvSpPr txBox="1"/>
            <p:nvPr/>
          </p:nvSpPr>
          <p:spPr>
            <a:xfrm>
              <a:off x="4952081" y="3711530"/>
              <a:ext cx="602400" cy="46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612;g29f9f60693f_1_93"/>
            <p:cNvSpPr txBox="1"/>
            <p:nvPr/>
          </p:nvSpPr>
          <p:spPr>
            <a:xfrm>
              <a:off x="5205392" y="4451944"/>
              <a:ext cx="602400" cy="46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C</a:t>
              </a:r>
              <a:endParaRPr/>
            </a:p>
          </p:txBody>
        </p:sp>
        <p:sp>
          <p:nvSpPr>
            <p:cNvPr id="613" name="Google Shape;613;g29f9f60693f_1_93"/>
            <p:cNvSpPr txBox="1"/>
            <p:nvPr/>
          </p:nvSpPr>
          <p:spPr>
            <a:xfrm>
              <a:off x="5150235" y="2683819"/>
              <a:ext cx="602400" cy="46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C</a:t>
              </a:r>
              <a:endParaRPr/>
            </a:p>
          </p:txBody>
        </p:sp>
        <p:sp>
          <p:nvSpPr>
            <p:cNvPr id="614" name="Google Shape;614;g29f9f60693f_1_93"/>
            <p:cNvSpPr/>
            <p:nvPr/>
          </p:nvSpPr>
          <p:spPr>
            <a:xfrm>
              <a:off x="5495867" y="3135563"/>
              <a:ext cx="402300" cy="4017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cxnSp>
          <p:nvCxnSpPr>
            <p:cNvPr id="615" name="Google Shape;615;g29f9f60693f_1_93"/>
            <p:cNvCxnSpPr/>
            <p:nvPr/>
          </p:nvCxnSpPr>
          <p:spPr>
            <a:xfrm rot="10800000" flipH="1">
              <a:off x="3009397" y="2957751"/>
              <a:ext cx="1588500" cy="11007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616" name="Google Shape;616;g29f9f60693f_1_93"/>
            <p:cNvCxnSpPr/>
            <p:nvPr/>
          </p:nvCxnSpPr>
          <p:spPr>
            <a:xfrm>
              <a:off x="3009397" y="4460378"/>
              <a:ext cx="1532700" cy="5967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sp>
          <p:nvSpPr>
            <p:cNvPr id="617" name="Google Shape;617;g29f9f60693f_1_93"/>
            <p:cNvSpPr/>
            <p:nvPr/>
          </p:nvSpPr>
          <p:spPr>
            <a:xfrm>
              <a:off x="5752524" y="4423807"/>
              <a:ext cx="402300" cy="4017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0</a:t>
              </a:r>
              <a:endParaRPr/>
            </a:p>
          </p:txBody>
        </p:sp>
        <p:sp>
          <p:nvSpPr>
            <p:cNvPr id="618" name="Google Shape;618;g29f9f60693f_1_93"/>
            <p:cNvSpPr/>
            <p:nvPr/>
          </p:nvSpPr>
          <p:spPr>
            <a:xfrm>
              <a:off x="3543543" y="3339970"/>
              <a:ext cx="402300" cy="4017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0</a:t>
              </a:r>
              <a:endParaRPr/>
            </a:p>
          </p:txBody>
        </p:sp>
        <p:sp>
          <p:nvSpPr>
            <p:cNvPr id="619" name="Google Shape;619;g29f9f60693f_1_93"/>
            <p:cNvSpPr/>
            <p:nvPr/>
          </p:nvSpPr>
          <p:spPr>
            <a:xfrm>
              <a:off x="3488644" y="4504348"/>
              <a:ext cx="402300" cy="4017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620" name="Google Shape;620;g29f9f60693f_1_93"/>
            <p:cNvSpPr/>
            <p:nvPr/>
          </p:nvSpPr>
          <p:spPr>
            <a:xfrm>
              <a:off x="4597738" y="3649776"/>
              <a:ext cx="402300" cy="4017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</p:grpSp>
      <p:sp>
        <p:nvSpPr>
          <p:cNvPr id="621" name="Google Shape;621;g29f9f60693f_1_93"/>
          <p:cNvSpPr txBox="1"/>
          <p:nvPr/>
        </p:nvSpPr>
        <p:spPr>
          <a:xfrm>
            <a:off x="1843624" y="3262566"/>
            <a:ext cx="792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</p:txBody>
      </p:sp>
      <p:sp>
        <p:nvSpPr>
          <p:cNvPr id="622" name="Google Shape;622;g29f9f60693f_1_93"/>
          <p:cNvSpPr txBox="1"/>
          <p:nvPr/>
        </p:nvSpPr>
        <p:spPr>
          <a:xfrm>
            <a:off x="2537531" y="1968596"/>
            <a:ext cx="792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</p:txBody>
      </p:sp>
      <p:grpSp>
        <p:nvGrpSpPr>
          <p:cNvPr id="623" name="Google Shape;623;g29f9f60693f_1_93"/>
          <p:cNvGrpSpPr/>
          <p:nvPr/>
        </p:nvGrpSpPr>
        <p:grpSpPr>
          <a:xfrm>
            <a:off x="5815483" y="3740028"/>
            <a:ext cx="5834656" cy="2861850"/>
            <a:chOff x="2524228" y="2472692"/>
            <a:chExt cx="4433966" cy="2868735"/>
          </a:xfrm>
        </p:grpSpPr>
        <p:sp>
          <p:nvSpPr>
            <p:cNvPr id="624" name="Google Shape;624;g29f9f60693f_1_93"/>
            <p:cNvSpPr/>
            <p:nvPr/>
          </p:nvSpPr>
          <p:spPr>
            <a:xfrm>
              <a:off x="2524228" y="3975209"/>
              <a:ext cx="568500" cy="568500"/>
            </a:xfrm>
            <a:prstGeom prst="ellipse">
              <a:avLst/>
            </a:prstGeom>
            <a:solidFill>
              <a:srgbClr val="F27D00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</a:t>
              </a:r>
              <a:endParaRPr/>
            </a:p>
          </p:txBody>
        </p:sp>
        <p:sp>
          <p:nvSpPr>
            <p:cNvPr id="625" name="Google Shape;625;g29f9f60693f_1_93"/>
            <p:cNvSpPr/>
            <p:nvPr/>
          </p:nvSpPr>
          <p:spPr>
            <a:xfrm>
              <a:off x="4514629" y="2472692"/>
              <a:ext cx="568500" cy="568500"/>
            </a:xfrm>
            <a:prstGeom prst="ellipse">
              <a:avLst/>
            </a:prstGeom>
            <a:solidFill>
              <a:srgbClr val="C5F5E8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</a:t>
              </a:r>
              <a:endParaRPr/>
            </a:p>
          </p:txBody>
        </p:sp>
        <p:sp>
          <p:nvSpPr>
            <p:cNvPr id="626" name="Google Shape;626;g29f9f60693f_1_93"/>
            <p:cNvSpPr/>
            <p:nvPr/>
          </p:nvSpPr>
          <p:spPr>
            <a:xfrm>
              <a:off x="4542143" y="4772927"/>
              <a:ext cx="568500" cy="568500"/>
            </a:xfrm>
            <a:prstGeom prst="ellipse">
              <a:avLst/>
            </a:prstGeom>
            <a:solidFill>
              <a:srgbClr val="C5F5E8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</a:t>
              </a:r>
              <a:endParaRPr/>
            </a:p>
          </p:txBody>
        </p:sp>
        <p:sp>
          <p:nvSpPr>
            <p:cNvPr id="627" name="Google Shape;627;g29f9f60693f_1_93"/>
            <p:cNvSpPr/>
            <p:nvPr/>
          </p:nvSpPr>
          <p:spPr>
            <a:xfrm>
              <a:off x="6389694" y="3837634"/>
              <a:ext cx="568500" cy="568500"/>
            </a:xfrm>
            <a:prstGeom prst="ellipse">
              <a:avLst/>
            </a:prstGeom>
            <a:solidFill>
              <a:srgbClr val="005BFF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</a:t>
              </a:r>
              <a:endParaRPr/>
            </a:p>
          </p:txBody>
        </p:sp>
        <p:cxnSp>
          <p:nvCxnSpPr>
            <p:cNvPr id="628" name="Google Shape;628;g29f9f60693f_1_93"/>
            <p:cNvCxnSpPr/>
            <p:nvPr/>
          </p:nvCxnSpPr>
          <p:spPr>
            <a:xfrm>
              <a:off x="4999798" y="2957861"/>
              <a:ext cx="1473000" cy="9630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629" name="Google Shape;629;g29f9f60693f_1_93"/>
            <p:cNvCxnSpPr/>
            <p:nvPr/>
          </p:nvCxnSpPr>
          <p:spPr>
            <a:xfrm rot="10800000" flipH="1">
              <a:off x="5110554" y="4322733"/>
              <a:ext cx="1362300" cy="7344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sp>
          <p:nvSpPr>
            <p:cNvPr id="630" name="Google Shape;630;g29f9f60693f_1_93"/>
            <p:cNvSpPr txBox="1"/>
            <p:nvPr/>
          </p:nvSpPr>
          <p:spPr>
            <a:xfrm>
              <a:off x="4791313" y="3726116"/>
              <a:ext cx="602400" cy="46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g29f9f60693f_1_93"/>
            <p:cNvSpPr txBox="1"/>
            <p:nvPr/>
          </p:nvSpPr>
          <p:spPr>
            <a:xfrm>
              <a:off x="5205392" y="4451944"/>
              <a:ext cx="602400" cy="46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C</a:t>
              </a:r>
              <a:endParaRPr/>
            </a:p>
          </p:txBody>
        </p:sp>
        <p:sp>
          <p:nvSpPr>
            <p:cNvPr id="632" name="Google Shape;632;g29f9f60693f_1_93"/>
            <p:cNvSpPr txBox="1"/>
            <p:nvPr/>
          </p:nvSpPr>
          <p:spPr>
            <a:xfrm>
              <a:off x="5120546" y="3351760"/>
              <a:ext cx="602400" cy="46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C-1</a:t>
              </a:r>
              <a:endParaRPr/>
            </a:p>
          </p:txBody>
        </p:sp>
        <p:cxnSp>
          <p:nvCxnSpPr>
            <p:cNvPr id="633" name="Google Shape;633;g29f9f60693f_1_93"/>
            <p:cNvCxnSpPr/>
            <p:nvPr/>
          </p:nvCxnSpPr>
          <p:spPr>
            <a:xfrm rot="10800000" flipH="1">
              <a:off x="3009397" y="2957751"/>
              <a:ext cx="1588500" cy="11007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634" name="Google Shape;634;g29f9f60693f_1_93"/>
            <p:cNvCxnSpPr/>
            <p:nvPr/>
          </p:nvCxnSpPr>
          <p:spPr>
            <a:xfrm>
              <a:off x="3009397" y="4460378"/>
              <a:ext cx="1532700" cy="5967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</p:grpSp>
      <p:sp>
        <p:nvSpPr>
          <p:cNvPr id="635" name="Google Shape;635;g29f9f60693f_1_93"/>
          <p:cNvSpPr txBox="1"/>
          <p:nvPr/>
        </p:nvSpPr>
        <p:spPr>
          <a:xfrm>
            <a:off x="6893595" y="4438436"/>
            <a:ext cx="792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</p:txBody>
      </p:sp>
      <p:sp>
        <p:nvSpPr>
          <p:cNvPr id="636" name="Google Shape;636;g29f9f60693f_1_93"/>
          <p:cNvSpPr txBox="1"/>
          <p:nvPr/>
        </p:nvSpPr>
        <p:spPr>
          <a:xfrm>
            <a:off x="7219737" y="6084617"/>
            <a:ext cx="792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C-1</a:t>
            </a:r>
            <a:endParaRPr sz="24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7" name="Google Shape;637;g29f9f60693f_1_93"/>
          <p:cNvSpPr txBox="1"/>
          <p:nvPr/>
        </p:nvSpPr>
        <p:spPr>
          <a:xfrm>
            <a:off x="9393728" y="1547899"/>
            <a:ext cx="2540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25200"/>
                </a:solidFill>
                <a:latin typeface="Calibri"/>
                <a:ea typeface="Calibri"/>
                <a:cs typeface="Calibri"/>
                <a:sym typeface="Calibri"/>
              </a:rPr>
              <a:t>Choose a really big number C.</a:t>
            </a:r>
            <a:endParaRPr/>
          </a:p>
        </p:txBody>
      </p:sp>
      <p:cxnSp>
        <p:nvCxnSpPr>
          <p:cNvPr id="638" name="Google Shape;638;g29f9f60693f_1_93"/>
          <p:cNvCxnSpPr>
            <a:stCxn id="626" idx="1"/>
            <a:endCxn id="624" idx="6"/>
          </p:cNvCxnSpPr>
          <p:nvPr/>
        </p:nvCxnSpPr>
        <p:spPr>
          <a:xfrm rot="10800000">
            <a:off x="6563512" y="5522598"/>
            <a:ext cx="2016900" cy="595200"/>
          </a:xfrm>
          <a:prstGeom prst="straightConnector1">
            <a:avLst/>
          </a:prstGeom>
          <a:noFill/>
          <a:ln w="53975" cap="flat" cmpd="sng">
            <a:solidFill>
              <a:schemeClr val="accent2"/>
            </a:solidFill>
            <a:prstDash val="solid"/>
            <a:miter lim="800000"/>
            <a:headEnd type="none" w="sm" len="sm"/>
            <a:tailEnd type="stealth" w="lg" len="lg"/>
          </a:ln>
        </p:spPr>
      </p:cxnSp>
      <p:sp>
        <p:nvSpPr>
          <p:cNvPr id="639" name="Google Shape;639;g29f9f60693f_1_93"/>
          <p:cNvSpPr txBox="1"/>
          <p:nvPr/>
        </p:nvSpPr>
        <p:spPr>
          <a:xfrm>
            <a:off x="7173952" y="5267601"/>
            <a:ext cx="1260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cxnSp>
        <p:nvCxnSpPr>
          <p:cNvPr id="640" name="Google Shape;640;g29f9f60693f_1_93"/>
          <p:cNvCxnSpPr>
            <a:stCxn id="625" idx="4"/>
            <a:endCxn id="626" idx="0"/>
          </p:cNvCxnSpPr>
          <p:nvPr/>
        </p:nvCxnSpPr>
        <p:spPr>
          <a:xfrm>
            <a:off x="8808696" y="4307164"/>
            <a:ext cx="36300" cy="1727700"/>
          </a:xfrm>
          <a:prstGeom prst="straightConnector1">
            <a:avLst/>
          </a:prstGeom>
          <a:noFill/>
          <a:ln w="53975" cap="flat" cmpd="sng">
            <a:solidFill>
              <a:schemeClr val="accent2"/>
            </a:solidFill>
            <a:prstDash val="solid"/>
            <a:miter lim="800000"/>
            <a:headEnd type="none" w="sm" len="sm"/>
            <a:tailEnd type="stealth" w="lg" len="lg"/>
          </a:ln>
        </p:spPr>
      </p:cxnSp>
      <p:sp>
        <p:nvSpPr>
          <p:cNvPr id="641" name="Google Shape;641;g29f9f60693f_1_93"/>
          <p:cNvSpPr txBox="1"/>
          <p:nvPr/>
        </p:nvSpPr>
        <p:spPr>
          <a:xfrm>
            <a:off x="8366533" y="4896525"/>
            <a:ext cx="1260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cxnSp>
        <p:nvCxnSpPr>
          <p:cNvPr id="642" name="Google Shape;642;g29f9f60693f_1_93"/>
          <p:cNvCxnSpPr>
            <a:stCxn id="627" idx="0"/>
            <a:endCxn id="625" idx="6"/>
          </p:cNvCxnSpPr>
          <p:nvPr/>
        </p:nvCxnSpPr>
        <p:spPr>
          <a:xfrm rot="10800000">
            <a:off x="9182694" y="4023494"/>
            <a:ext cx="2093400" cy="1078200"/>
          </a:xfrm>
          <a:prstGeom prst="straightConnector1">
            <a:avLst/>
          </a:prstGeom>
          <a:noFill/>
          <a:ln w="53975" cap="flat" cmpd="sng">
            <a:solidFill>
              <a:schemeClr val="accent2"/>
            </a:solidFill>
            <a:prstDash val="solid"/>
            <a:miter lim="800000"/>
            <a:headEnd type="none" w="sm" len="sm"/>
            <a:tailEnd type="stealth" w="lg" len="lg"/>
          </a:ln>
        </p:spPr>
      </p:cxnSp>
      <p:sp>
        <p:nvSpPr>
          <p:cNvPr id="643" name="Google Shape;643;g29f9f60693f_1_93"/>
          <p:cNvSpPr txBox="1"/>
          <p:nvPr/>
        </p:nvSpPr>
        <p:spPr>
          <a:xfrm>
            <a:off x="9755105" y="3831103"/>
            <a:ext cx="1260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644" name="Google Shape;644;g29f9f60693f_1_93"/>
          <p:cNvSpPr txBox="1"/>
          <p:nvPr/>
        </p:nvSpPr>
        <p:spPr>
          <a:xfrm>
            <a:off x="616917" y="5150140"/>
            <a:ext cx="50313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The edge (b,a) disappeared from the residual graph!</a:t>
            </a:r>
            <a:endParaRPr/>
          </a:p>
        </p:txBody>
      </p:sp>
      <p:sp>
        <p:nvSpPr>
          <p:cNvPr id="645" name="Google Shape;645;g29f9f60693f_1_93"/>
          <p:cNvSpPr txBox="1">
            <a:spLocks noGrp="1"/>
          </p:cNvSpPr>
          <p:nvPr>
            <p:ph type="title"/>
          </p:nvPr>
        </p:nvSpPr>
        <p:spPr>
          <a:xfrm>
            <a:off x="439711" y="365126"/>
            <a:ext cx="11494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How </a:t>
            </a:r>
            <a:r>
              <a:rPr lang="en-US" i="1"/>
              <a:t>not</a:t>
            </a:r>
            <a:r>
              <a:rPr lang="en-US"/>
              <a:t> to pick the augmenting path</a:t>
            </a:r>
            <a:endParaRPr sz="3100">
              <a:solidFill>
                <a:schemeClr val="accent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Minimum Spanning Tree</a:t>
            </a:r>
            <a:br>
              <a:rPr lang="en-US" sz="3200" dirty="0">
                <a:solidFill>
                  <a:schemeClr val="accent4"/>
                </a:solidFill>
              </a:rPr>
            </a:br>
            <a:r>
              <a:rPr lang="en-US" sz="3200" dirty="0">
                <a:solidFill>
                  <a:schemeClr val="accent4"/>
                </a:solidFill>
              </a:rPr>
              <a:t>Say we have an undirected weighted graph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7620000" y="2250830"/>
            <a:ext cx="562708" cy="5627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5" name="Oval 4"/>
          <p:cNvSpPr/>
          <p:nvPr/>
        </p:nvSpPr>
        <p:spPr>
          <a:xfrm>
            <a:off x="5779477" y="2250830"/>
            <a:ext cx="562708" cy="5627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" name="Oval 5"/>
          <p:cNvSpPr/>
          <p:nvPr/>
        </p:nvSpPr>
        <p:spPr>
          <a:xfrm>
            <a:off x="3962400" y="2250830"/>
            <a:ext cx="562708" cy="5627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7" name="Oval 6"/>
          <p:cNvSpPr/>
          <p:nvPr/>
        </p:nvSpPr>
        <p:spPr>
          <a:xfrm>
            <a:off x="2281604" y="3681045"/>
            <a:ext cx="562708" cy="5627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3962400" y="5099538"/>
            <a:ext cx="562708" cy="5627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9" name="Oval 8"/>
          <p:cNvSpPr/>
          <p:nvPr/>
        </p:nvSpPr>
        <p:spPr>
          <a:xfrm>
            <a:off x="5791200" y="5099538"/>
            <a:ext cx="562708" cy="5627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0" name="Oval 9"/>
          <p:cNvSpPr/>
          <p:nvPr/>
        </p:nvSpPr>
        <p:spPr>
          <a:xfrm>
            <a:off x="7620000" y="5099538"/>
            <a:ext cx="562708" cy="5627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1" name="Oval 10"/>
          <p:cNvSpPr/>
          <p:nvPr/>
        </p:nvSpPr>
        <p:spPr>
          <a:xfrm>
            <a:off x="4935415" y="3681045"/>
            <a:ext cx="562708" cy="5627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9308123" y="3681045"/>
            <a:ext cx="562708" cy="5627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</a:t>
            </a:r>
          </a:p>
        </p:txBody>
      </p:sp>
      <p:cxnSp>
        <p:nvCxnSpPr>
          <p:cNvPr id="14" name="Straight Connector 13"/>
          <p:cNvCxnSpPr>
            <a:stCxn id="5" idx="5"/>
            <a:endCxn id="10" idx="1"/>
          </p:cNvCxnSpPr>
          <p:nvPr/>
        </p:nvCxnSpPr>
        <p:spPr>
          <a:xfrm>
            <a:off x="6259779" y="2731131"/>
            <a:ext cx="1442629" cy="2450814"/>
          </a:xfrm>
          <a:prstGeom prst="line">
            <a:avLst/>
          </a:prstGeom>
          <a:ln w="1016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5" idx="6"/>
            <a:endCxn id="4" idx="2"/>
          </p:cNvCxnSpPr>
          <p:nvPr/>
        </p:nvCxnSpPr>
        <p:spPr>
          <a:xfrm>
            <a:off x="6342186" y="2532184"/>
            <a:ext cx="1277815" cy="0"/>
          </a:xfrm>
          <a:prstGeom prst="line">
            <a:avLst/>
          </a:prstGeom>
          <a:ln w="1016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2" idx="1"/>
            <a:endCxn id="4" idx="5"/>
          </p:cNvCxnSpPr>
          <p:nvPr/>
        </p:nvCxnSpPr>
        <p:spPr>
          <a:xfrm flipH="1" flipV="1">
            <a:off x="8100302" y="2731132"/>
            <a:ext cx="1290229" cy="1032321"/>
          </a:xfrm>
          <a:prstGeom prst="line">
            <a:avLst/>
          </a:prstGeom>
          <a:ln w="1016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2" idx="3"/>
            <a:endCxn id="10" idx="7"/>
          </p:cNvCxnSpPr>
          <p:nvPr/>
        </p:nvCxnSpPr>
        <p:spPr>
          <a:xfrm flipH="1">
            <a:off x="8100302" y="4161347"/>
            <a:ext cx="1290229" cy="1020599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4" idx="4"/>
            <a:endCxn id="10" idx="0"/>
          </p:cNvCxnSpPr>
          <p:nvPr/>
        </p:nvCxnSpPr>
        <p:spPr>
          <a:xfrm>
            <a:off x="7901354" y="2813538"/>
            <a:ext cx="0" cy="228600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1" idx="5"/>
            <a:endCxn id="9" idx="1"/>
          </p:cNvCxnSpPr>
          <p:nvPr/>
        </p:nvCxnSpPr>
        <p:spPr>
          <a:xfrm>
            <a:off x="5415717" y="4161347"/>
            <a:ext cx="457891" cy="1020599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9" idx="6"/>
            <a:endCxn id="10" idx="2"/>
          </p:cNvCxnSpPr>
          <p:nvPr/>
        </p:nvCxnSpPr>
        <p:spPr>
          <a:xfrm>
            <a:off x="6353908" y="5380892"/>
            <a:ext cx="1266092" cy="0"/>
          </a:xfrm>
          <a:prstGeom prst="line">
            <a:avLst/>
          </a:prstGeom>
          <a:ln w="1016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1" idx="0"/>
            <a:endCxn id="5" idx="3"/>
          </p:cNvCxnSpPr>
          <p:nvPr/>
        </p:nvCxnSpPr>
        <p:spPr>
          <a:xfrm flipV="1">
            <a:off x="5216770" y="2731131"/>
            <a:ext cx="645115" cy="949914"/>
          </a:xfrm>
          <a:prstGeom prst="line">
            <a:avLst/>
          </a:prstGeom>
          <a:ln w="1016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6" idx="6"/>
            <a:endCxn id="5" idx="2"/>
          </p:cNvCxnSpPr>
          <p:nvPr/>
        </p:nvCxnSpPr>
        <p:spPr>
          <a:xfrm>
            <a:off x="4525109" y="2532184"/>
            <a:ext cx="1254369" cy="0"/>
          </a:xfrm>
          <a:prstGeom prst="line">
            <a:avLst/>
          </a:prstGeom>
          <a:ln w="1016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7" idx="7"/>
            <a:endCxn id="6" idx="3"/>
          </p:cNvCxnSpPr>
          <p:nvPr/>
        </p:nvCxnSpPr>
        <p:spPr>
          <a:xfrm flipV="1">
            <a:off x="2761905" y="2731132"/>
            <a:ext cx="1282902" cy="1032321"/>
          </a:xfrm>
          <a:prstGeom prst="line">
            <a:avLst/>
          </a:prstGeom>
          <a:ln w="1016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7" idx="5"/>
            <a:endCxn id="8" idx="1"/>
          </p:cNvCxnSpPr>
          <p:nvPr/>
        </p:nvCxnSpPr>
        <p:spPr>
          <a:xfrm>
            <a:off x="2761905" y="4161347"/>
            <a:ext cx="1282902" cy="1020599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9" idx="2"/>
            <a:endCxn id="8" idx="6"/>
          </p:cNvCxnSpPr>
          <p:nvPr/>
        </p:nvCxnSpPr>
        <p:spPr>
          <a:xfrm flipH="1">
            <a:off x="4525108" y="5380892"/>
            <a:ext cx="1266092" cy="0"/>
          </a:xfrm>
          <a:prstGeom prst="line">
            <a:avLst/>
          </a:prstGeom>
          <a:ln w="1016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11" idx="3"/>
            <a:endCxn id="8" idx="7"/>
          </p:cNvCxnSpPr>
          <p:nvPr/>
        </p:nvCxnSpPr>
        <p:spPr>
          <a:xfrm flipH="1">
            <a:off x="4442702" y="4161347"/>
            <a:ext cx="575121" cy="1020599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6811108" y="2051884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7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675077" y="2773559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9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768861" y="4615489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10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889631" y="3666042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14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811108" y="3373681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4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764389" y="4951113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2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580099" y="3063007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2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994031" y="4913121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78191" y="4418764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7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644661" y="4403988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6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960250" y="4573062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8</a:t>
            </a:r>
            <a:endParaRPr lang="en-US" dirty="0">
              <a:solidFill>
                <a:schemeClr val="accent4"/>
              </a:solidFill>
            </a:endParaRPr>
          </a:p>
        </p:txBody>
      </p:sp>
      <p:cxnSp>
        <p:nvCxnSpPr>
          <p:cNvPr id="64" name="Straight Connector 63"/>
          <p:cNvCxnSpPr>
            <a:stCxn id="8" idx="0"/>
            <a:endCxn id="6" idx="4"/>
          </p:cNvCxnSpPr>
          <p:nvPr/>
        </p:nvCxnSpPr>
        <p:spPr>
          <a:xfrm flipV="1">
            <a:off x="4243754" y="2813538"/>
            <a:ext cx="0" cy="228600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4260994" y="3424201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11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894385" y="2065179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8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007315" y="2880435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152650" y="6061262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</a:t>
            </a:r>
            <a:r>
              <a:rPr lang="en-US" sz="2400" b="1" dirty="0"/>
              <a:t>spanning tree </a:t>
            </a:r>
            <a:r>
              <a:rPr lang="en-US" sz="2400" dirty="0"/>
              <a:t>is a</a:t>
            </a:r>
            <a:r>
              <a:rPr lang="en-US" sz="2400" b="1" dirty="0"/>
              <a:t> tree </a:t>
            </a:r>
            <a:r>
              <a:rPr lang="en-US" sz="2400" dirty="0"/>
              <a:t>that connects all of the vertices.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493714" y="1941360"/>
            <a:ext cx="2021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07B1A"/>
                </a:solidFill>
              </a:rPr>
              <a:t>This is a minimum spanning tree.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220890" y="2574282"/>
            <a:ext cx="1793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07B1A"/>
                </a:solidFill>
              </a:rPr>
              <a:t>It has cost 37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783546" y="5658473"/>
            <a:ext cx="2196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minimum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092944" y="5599597"/>
            <a:ext cx="2196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of minimal cost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2444822" y="6049453"/>
            <a:ext cx="0" cy="198947"/>
          </a:xfrm>
          <a:prstGeom prst="straightConnector1">
            <a:avLst/>
          </a:prstGeom>
          <a:ln w="444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A264A5-FBBF-5049-A996-7DC4800ED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D20C1-8F6A-D64F-AFAE-6EC332FBCEE4}" type="slidenum">
              <a:rPr lang="en-US" smtClean="0"/>
              <a:t>3</a:t>
            </a:fld>
            <a:endParaRPr lang="en-US"/>
          </a:p>
        </p:txBody>
      </p:sp>
      <p:cxnSp>
        <p:nvCxnSpPr>
          <p:cNvPr id="52" name="Straight Arrow Connector 51"/>
          <p:cNvCxnSpPr/>
          <p:nvPr/>
        </p:nvCxnSpPr>
        <p:spPr>
          <a:xfrm flipH="1">
            <a:off x="5291372" y="6023270"/>
            <a:ext cx="70338" cy="256695"/>
          </a:xfrm>
          <a:prstGeom prst="straightConnector1">
            <a:avLst/>
          </a:prstGeom>
          <a:ln w="444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82517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0" name="Google Shape;650;g29f9f60693f_1_139"/>
          <p:cNvGrpSpPr/>
          <p:nvPr/>
        </p:nvGrpSpPr>
        <p:grpSpPr>
          <a:xfrm>
            <a:off x="914815" y="1567568"/>
            <a:ext cx="5834656" cy="2861850"/>
            <a:chOff x="2524228" y="2472692"/>
            <a:chExt cx="4433966" cy="2868735"/>
          </a:xfrm>
        </p:grpSpPr>
        <p:sp>
          <p:nvSpPr>
            <p:cNvPr id="651" name="Google Shape;651;g29f9f60693f_1_139"/>
            <p:cNvSpPr/>
            <p:nvPr/>
          </p:nvSpPr>
          <p:spPr>
            <a:xfrm>
              <a:off x="2524228" y="3975209"/>
              <a:ext cx="568500" cy="568500"/>
            </a:xfrm>
            <a:prstGeom prst="ellipse">
              <a:avLst/>
            </a:prstGeom>
            <a:solidFill>
              <a:srgbClr val="F27D00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</a:t>
              </a:r>
              <a:endParaRPr/>
            </a:p>
          </p:txBody>
        </p:sp>
        <p:sp>
          <p:nvSpPr>
            <p:cNvPr id="652" name="Google Shape;652;g29f9f60693f_1_139"/>
            <p:cNvSpPr/>
            <p:nvPr/>
          </p:nvSpPr>
          <p:spPr>
            <a:xfrm>
              <a:off x="4514629" y="2472692"/>
              <a:ext cx="568500" cy="568500"/>
            </a:xfrm>
            <a:prstGeom prst="ellipse">
              <a:avLst/>
            </a:prstGeom>
            <a:solidFill>
              <a:srgbClr val="C5F5E8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</a:t>
              </a:r>
              <a:endParaRPr/>
            </a:p>
          </p:txBody>
        </p:sp>
        <p:sp>
          <p:nvSpPr>
            <p:cNvPr id="653" name="Google Shape;653;g29f9f60693f_1_139"/>
            <p:cNvSpPr/>
            <p:nvPr/>
          </p:nvSpPr>
          <p:spPr>
            <a:xfrm>
              <a:off x="4542143" y="4772927"/>
              <a:ext cx="568500" cy="568500"/>
            </a:xfrm>
            <a:prstGeom prst="ellipse">
              <a:avLst/>
            </a:prstGeom>
            <a:solidFill>
              <a:srgbClr val="C5F5E8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</a:t>
              </a:r>
              <a:endParaRPr/>
            </a:p>
          </p:txBody>
        </p:sp>
        <p:sp>
          <p:nvSpPr>
            <p:cNvPr id="654" name="Google Shape;654;g29f9f60693f_1_139"/>
            <p:cNvSpPr/>
            <p:nvPr/>
          </p:nvSpPr>
          <p:spPr>
            <a:xfrm>
              <a:off x="6389694" y="3837634"/>
              <a:ext cx="568500" cy="568500"/>
            </a:xfrm>
            <a:prstGeom prst="ellipse">
              <a:avLst/>
            </a:prstGeom>
            <a:solidFill>
              <a:srgbClr val="005BFF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</a:t>
              </a:r>
              <a:endParaRPr/>
            </a:p>
          </p:txBody>
        </p:sp>
        <p:cxnSp>
          <p:nvCxnSpPr>
            <p:cNvPr id="655" name="Google Shape;655;g29f9f60693f_1_139"/>
            <p:cNvCxnSpPr/>
            <p:nvPr/>
          </p:nvCxnSpPr>
          <p:spPr>
            <a:xfrm rot="10800000">
              <a:off x="4798749" y="3041027"/>
              <a:ext cx="27600" cy="17319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656" name="Google Shape;656;g29f9f60693f_1_139"/>
            <p:cNvCxnSpPr/>
            <p:nvPr/>
          </p:nvCxnSpPr>
          <p:spPr>
            <a:xfrm>
              <a:off x="4999798" y="2957861"/>
              <a:ext cx="1473000" cy="9630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657" name="Google Shape;657;g29f9f60693f_1_139"/>
            <p:cNvCxnSpPr/>
            <p:nvPr/>
          </p:nvCxnSpPr>
          <p:spPr>
            <a:xfrm rot="10800000" flipH="1">
              <a:off x="5110554" y="4322733"/>
              <a:ext cx="1362300" cy="7344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sp>
          <p:nvSpPr>
            <p:cNvPr id="658" name="Google Shape;658;g29f9f60693f_1_139"/>
            <p:cNvSpPr txBox="1"/>
            <p:nvPr/>
          </p:nvSpPr>
          <p:spPr>
            <a:xfrm>
              <a:off x="4952081" y="3711530"/>
              <a:ext cx="602400" cy="46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9" name="Google Shape;659;g29f9f60693f_1_139"/>
            <p:cNvSpPr txBox="1"/>
            <p:nvPr/>
          </p:nvSpPr>
          <p:spPr>
            <a:xfrm>
              <a:off x="5205392" y="4451944"/>
              <a:ext cx="602400" cy="46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C</a:t>
              </a:r>
              <a:endParaRPr/>
            </a:p>
          </p:txBody>
        </p:sp>
        <p:sp>
          <p:nvSpPr>
            <p:cNvPr id="660" name="Google Shape;660;g29f9f60693f_1_139"/>
            <p:cNvSpPr txBox="1"/>
            <p:nvPr/>
          </p:nvSpPr>
          <p:spPr>
            <a:xfrm>
              <a:off x="5150235" y="2683819"/>
              <a:ext cx="602400" cy="46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C</a:t>
              </a:r>
              <a:endParaRPr/>
            </a:p>
          </p:txBody>
        </p:sp>
        <p:sp>
          <p:nvSpPr>
            <p:cNvPr id="661" name="Google Shape;661;g29f9f60693f_1_139"/>
            <p:cNvSpPr/>
            <p:nvPr/>
          </p:nvSpPr>
          <p:spPr>
            <a:xfrm>
              <a:off x="5495867" y="3135563"/>
              <a:ext cx="402300" cy="4017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cxnSp>
          <p:nvCxnSpPr>
            <p:cNvPr id="662" name="Google Shape;662;g29f9f60693f_1_139"/>
            <p:cNvCxnSpPr/>
            <p:nvPr/>
          </p:nvCxnSpPr>
          <p:spPr>
            <a:xfrm rot="10800000" flipH="1">
              <a:off x="3009397" y="2957751"/>
              <a:ext cx="1588500" cy="11007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663" name="Google Shape;663;g29f9f60693f_1_139"/>
            <p:cNvCxnSpPr/>
            <p:nvPr/>
          </p:nvCxnSpPr>
          <p:spPr>
            <a:xfrm>
              <a:off x="3009397" y="4460378"/>
              <a:ext cx="1532700" cy="5967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sp>
          <p:nvSpPr>
            <p:cNvPr id="664" name="Google Shape;664;g29f9f60693f_1_139"/>
            <p:cNvSpPr/>
            <p:nvPr/>
          </p:nvSpPr>
          <p:spPr>
            <a:xfrm>
              <a:off x="5752524" y="4423807"/>
              <a:ext cx="402300" cy="4017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0</a:t>
              </a:r>
              <a:endParaRPr/>
            </a:p>
          </p:txBody>
        </p:sp>
        <p:sp>
          <p:nvSpPr>
            <p:cNvPr id="665" name="Google Shape;665;g29f9f60693f_1_139"/>
            <p:cNvSpPr/>
            <p:nvPr/>
          </p:nvSpPr>
          <p:spPr>
            <a:xfrm>
              <a:off x="3543543" y="3339970"/>
              <a:ext cx="402300" cy="4017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0</a:t>
              </a:r>
              <a:endParaRPr/>
            </a:p>
          </p:txBody>
        </p:sp>
        <p:sp>
          <p:nvSpPr>
            <p:cNvPr id="666" name="Google Shape;666;g29f9f60693f_1_139"/>
            <p:cNvSpPr/>
            <p:nvPr/>
          </p:nvSpPr>
          <p:spPr>
            <a:xfrm>
              <a:off x="3488644" y="4504348"/>
              <a:ext cx="402300" cy="4017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667" name="Google Shape;667;g29f9f60693f_1_139"/>
            <p:cNvSpPr/>
            <p:nvPr/>
          </p:nvSpPr>
          <p:spPr>
            <a:xfrm>
              <a:off x="4597738" y="3649776"/>
              <a:ext cx="402300" cy="4017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</p:grpSp>
      <p:sp>
        <p:nvSpPr>
          <p:cNvPr id="668" name="Google Shape;668;g29f9f60693f_1_139"/>
          <p:cNvSpPr txBox="1"/>
          <p:nvPr/>
        </p:nvSpPr>
        <p:spPr>
          <a:xfrm>
            <a:off x="1843624" y="3262566"/>
            <a:ext cx="792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</p:txBody>
      </p:sp>
      <p:sp>
        <p:nvSpPr>
          <p:cNvPr id="669" name="Google Shape;669;g29f9f60693f_1_139"/>
          <p:cNvSpPr txBox="1"/>
          <p:nvPr/>
        </p:nvSpPr>
        <p:spPr>
          <a:xfrm>
            <a:off x="2537531" y="1968596"/>
            <a:ext cx="792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</p:txBody>
      </p:sp>
      <p:grpSp>
        <p:nvGrpSpPr>
          <p:cNvPr id="670" name="Google Shape;670;g29f9f60693f_1_139"/>
          <p:cNvGrpSpPr/>
          <p:nvPr/>
        </p:nvGrpSpPr>
        <p:grpSpPr>
          <a:xfrm>
            <a:off x="5815483" y="3740028"/>
            <a:ext cx="5834656" cy="2861850"/>
            <a:chOff x="2524228" y="2472692"/>
            <a:chExt cx="4433966" cy="2868735"/>
          </a:xfrm>
        </p:grpSpPr>
        <p:sp>
          <p:nvSpPr>
            <p:cNvPr id="671" name="Google Shape;671;g29f9f60693f_1_139"/>
            <p:cNvSpPr/>
            <p:nvPr/>
          </p:nvSpPr>
          <p:spPr>
            <a:xfrm>
              <a:off x="2524228" y="3975209"/>
              <a:ext cx="568500" cy="568500"/>
            </a:xfrm>
            <a:prstGeom prst="ellipse">
              <a:avLst/>
            </a:prstGeom>
            <a:solidFill>
              <a:srgbClr val="F27D00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</a:t>
              </a:r>
              <a:endParaRPr/>
            </a:p>
          </p:txBody>
        </p:sp>
        <p:sp>
          <p:nvSpPr>
            <p:cNvPr id="672" name="Google Shape;672;g29f9f60693f_1_139"/>
            <p:cNvSpPr/>
            <p:nvPr/>
          </p:nvSpPr>
          <p:spPr>
            <a:xfrm>
              <a:off x="4514629" y="2472692"/>
              <a:ext cx="568500" cy="568500"/>
            </a:xfrm>
            <a:prstGeom prst="ellipse">
              <a:avLst/>
            </a:prstGeom>
            <a:solidFill>
              <a:srgbClr val="C5F5E8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</a:t>
              </a:r>
              <a:endParaRPr/>
            </a:p>
          </p:txBody>
        </p:sp>
        <p:sp>
          <p:nvSpPr>
            <p:cNvPr id="673" name="Google Shape;673;g29f9f60693f_1_139"/>
            <p:cNvSpPr/>
            <p:nvPr/>
          </p:nvSpPr>
          <p:spPr>
            <a:xfrm>
              <a:off x="4542143" y="4772927"/>
              <a:ext cx="568500" cy="568500"/>
            </a:xfrm>
            <a:prstGeom prst="ellipse">
              <a:avLst/>
            </a:prstGeom>
            <a:solidFill>
              <a:srgbClr val="C5F5E8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</a:t>
              </a:r>
              <a:endParaRPr/>
            </a:p>
          </p:txBody>
        </p:sp>
        <p:sp>
          <p:nvSpPr>
            <p:cNvPr id="674" name="Google Shape;674;g29f9f60693f_1_139"/>
            <p:cNvSpPr/>
            <p:nvPr/>
          </p:nvSpPr>
          <p:spPr>
            <a:xfrm>
              <a:off x="6389694" y="3837634"/>
              <a:ext cx="568500" cy="568500"/>
            </a:xfrm>
            <a:prstGeom prst="ellipse">
              <a:avLst/>
            </a:prstGeom>
            <a:solidFill>
              <a:srgbClr val="005BFF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</a:t>
              </a:r>
              <a:endParaRPr/>
            </a:p>
          </p:txBody>
        </p:sp>
        <p:cxnSp>
          <p:nvCxnSpPr>
            <p:cNvPr id="675" name="Google Shape;675;g29f9f60693f_1_139"/>
            <p:cNvCxnSpPr/>
            <p:nvPr/>
          </p:nvCxnSpPr>
          <p:spPr>
            <a:xfrm>
              <a:off x="4999798" y="2957861"/>
              <a:ext cx="1473000" cy="9630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676" name="Google Shape;676;g29f9f60693f_1_139"/>
            <p:cNvCxnSpPr/>
            <p:nvPr/>
          </p:nvCxnSpPr>
          <p:spPr>
            <a:xfrm rot="10800000" flipH="1">
              <a:off x="5110554" y="4322733"/>
              <a:ext cx="1362300" cy="7344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sp>
          <p:nvSpPr>
            <p:cNvPr id="677" name="Google Shape;677;g29f9f60693f_1_139"/>
            <p:cNvSpPr txBox="1"/>
            <p:nvPr/>
          </p:nvSpPr>
          <p:spPr>
            <a:xfrm>
              <a:off x="4791313" y="3726116"/>
              <a:ext cx="602400" cy="46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g29f9f60693f_1_139"/>
            <p:cNvSpPr txBox="1"/>
            <p:nvPr/>
          </p:nvSpPr>
          <p:spPr>
            <a:xfrm>
              <a:off x="5205392" y="4451944"/>
              <a:ext cx="602400" cy="46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C</a:t>
              </a:r>
              <a:endParaRPr/>
            </a:p>
          </p:txBody>
        </p:sp>
        <p:sp>
          <p:nvSpPr>
            <p:cNvPr id="679" name="Google Shape;679;g29f9f60693f_1_139"/>
            <p:cNvSpPr txBox="1"/>
            <p:nvPr/>
          </p:nvSpPr>
          <p:spPr>
            <a:xfrm>
              <a:off x="5120546" y="3351760"/>
              <a:ext cx="602400" cy="46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C-1</a:t>
              </a:r>
              <a:endParaRPr/>
            </a:p>
          </p:txBody>
        </p:sp>
        <p:cxnSp>
          <p:nvCxnSpPr>
            <p:cNvPr id="680" name="Google Shape;680;g29f9f60693f_1_139"/>
            <p:cNvCxnSpPr/>
            <p:nvPr/>
          </p:nvCxnSpPr>
          <p:spPr>
            <a:xfrm rot="10800000" flipH="1">
              <a:off x="3009397" y="2957751"/>
              <a:ext cx="1588500" cy="11007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681" name="Google Shape;681;g29f9f60693f_1_139"/>
            <p:cNvCxnSpPr/>
            <p:nvPr/>
          </p:nvCxnSpPr>
          <p:spPr>
            <a:xfrm>
              <a:off x="3009397" y="4460378"/>
              <a:ext cx="1532700" cy="5967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</p:grpSp>
      <p:sp>
        <p:nvSpPr>
          <p:cNvPr id="682" name="Google Shape;682;g29f9f60693f_1_139"/>
          <p:cNvSpPr txBox="1"/>
          <p:nvPr/>
        </p:nvSpPr>
        <p:spPr>
          <a:xfrm>
            <a:off x="6893595" y="4438436"/>
            <a:ext cx="792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</p:txBody>
      </p:sp>
      <p:sp>
        <p:nvSpPr>
          <p:cNvPr id="683" name="Google Shape;683;g29f9f60693f_1_139"/>
          <p:cNvSpPr txBox="1"/>
          <p:nvPr/>
        </p:nvSpPr>
        <p:spPr>
          <a:xfrm>
            <a:off x="7219737" y="6084617"/>
            <a:ext cx="792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C-1</a:t>
            </a:r>
            <a:endParaRPr sz="24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4" name="Google Shape;684;g29f9f60693f_1_139"/>
          <p:cNvSpPr txBox="1"/>
          <p:nvPr/>
        </p:nvSpPr>
        <p:spPr>
          <a:xfrm>
            <a:off x="9393728" y="1547899"/>
            <a:ext cx="2540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25200"/>
                </a:solidFill>
                <a:latin typeface="Calibri"/>
                <a:ea typeface="Calibri"/>
                <a:cs typeface="Calibri"/>
                <a:sym typeface="Calibri"/>
              </a:rPr>
              <a:t>Choose a really big number C.</a:t>
            </a:r>
            <a:endParaRPr/>
          </a:p>
        </p:txBody>
      </p:sp>
      <p:cxnSp>
        <p:nvCxnSpPr>
          <p:cNvPr id="685" name="Google Shape;685;g29f9f60693f_1_139"/>
          <p:cNvCxnSpPr>
            <a:stCxn id="673" idx="1"/>
            <a:endCxn id="671" idx="6"/>
          </p:cNvCxnSpPr>
          <p:nvPr/>
        </p:nvCxnSpPr>
        <p:spPr>
          <a:xfrm rot="10800000">
            <a:off x="6563512" y="5522598"/>
            <a:ext cx="2016900" cy="595200"/>
          </a:xfrm>
          <a:prstGeom prst="straightConnector1">
            <a:avLst/>
          </a:prstGeom>
          <a:noFill/>
          <a:ln w="53975" cap="flat" cmpd="sng">
            <a:solidFill>
              <a:schemeClr val="accent2"/>
            </a:solidFill>
            <a:prstDash val="solid"/>
            <a:miter lim="800000"/>
            <a:headEnd type="none" w="sm" len="sm"/>
            <a:tailEnd type="stealth" w="lg" len="lg"/>
          </a:ln>
        </p:spPr>
      </p:cxnSp>
      <p:sp>
        <p:nvSpPr>
          <p:cNvPr id="686" name="Google Shape;686;g29f9f60693f_1_139"/>
          <p:cNvSpPr txBox="1"/>
          <p:nvPr/>
        </p:nvSpPr>
        <p:spPr>
          <a:xfrm>
            <a:off x="7173952" y="5267601"/>
            <a:ext cx="1260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cxnSp>
        <p:nvCxnSpPr>
          <p:cNvPr id="687" name="Google Shape;687;g29f9f60693f_1_139"/>
          <p:cNvCxnSpPr>
            <a:stCxn id="672" idx="4"/>
            <a:endCxn id="673" idx="0"/>
          </p:cNvCxnSpPr>
          <p:nvPr/>
        </p:nvCxnSpPr>
        <p:spPr>
          <a:xfrm>
            <a:off x="8808696" y="4307164"/>
            <a:ext cx="36300" cy="1727700"/>
          </a:xfrm>
          <a:prstGeom prst="straightConnector1">
            <a:avLst/>
          </a:prstGeom>
          <a:noFill/>
          <a:ln w="53975" cap="flat" cmpd="sng">
            <a:solidFill>
              <a:schemeClr val="accent2"/>
            </a:solidFill>
            <a:prstDash val="solid"/>
            <a:miter lim="800000"/>
            <a:headEnd type="none" w="sm" len="sm"/>
            <a:tailEnd type="stealth" w="lg" len="lg"/>
          </a:ln>
        </p:spPr>
      </p:cxnSp>
      <p:sp>
        <p:nvSpPr>
          <p:cNvPr id="688" name="Google Shape;688;g29f9f60693f_1_139"/>
          <p:cNvSpPr txBox="1"/>
          <p:nvPr/>
        </p:nvSpPr>
        <p:spPr>
          <a:xfrm>
            <a:off x="8366533" y="4896525"/>
            <a:ext cx="1260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cxnSp>
        <p:nvCxnSpPr>
          <p:cNvPr id="689" name="Google Shape;689;g29f9f60693f_1_139"/>
          <p:cNvCxnSpPr>
            <a:stCxn id="674" idx="0"/>
            <a:endCxn id="672" idx="6"/>
          </p:cNvCxnSpPr>
          <p:nvPr/>
        </p:nvCxnSpPr>
        <p:spPr>
          <a:xfrm rot="10800000">
            <a:off x="9182694" y="4023494"/>
            <a:ext cx="2093400" cy="1078200"/>
          </a:xfrm>
          <a:prstGeom prst="straightConnector1">
            <a:avLst/>
          </a:prstGeom>
          <a:noFill/>
          <a:ln w="53975" cap="flat" cmpd="sng">
            <a:solidFill>
              <a:schemeClr val="accent2"/>
            </a:solidFill>
            <a:prstDash val="solid"/>
            <a:miter lim="800000"/>
            <a:headEnd type="none" w="sm" len="sm"/>
            <a:tailEnd type="stealth" w="lg" len="lg"/>
          </a:ln>
        </p:spPr>
      </p:cxnSp>
      <p:sp>
        <p:nvSpPr>
          <p:cNvPr id="690" name="Google Shape;690;g29f9f60693f_1_139"/>
          <p:cNvSpPr txBox="1"/>
          <p:nvPr/>
        </p:nvSpPr>
        <p:spPr>
          <a:xfrm>
            <a:off x="9755105" y="3831103"/>
            <a:ext cx="1260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691" name="Google Shape;691;g29f9f60693f_1_139"/>
          <p:cNvSpPr/>
          <p:nvPr/>
        </p:nvSpPr>
        <p:spPr>
          <a:xfrm>
            <a:off x="6563547" y="4331239"/>
            <a:ext cx="4962049" cy="1882370"/>
          </a:xfrm>
          <a:custGeom>
            <a:avLst/>
            <a:gdLst/>
            <a:ahLst/>
            <a:cxnLst/>
            <a:rect l="l" t="t" r="r" b="b"/>
            <a:pathLst>
              <a:path w="2628900" h="1854552" extrusionOk="0">
                <a:moveTo>
                  <a:pt x="0" y="873135"/>
                </a:moveTo>
                <a:cubicBezTo>
                  <a:pt x="496490" y="371882"/>
                  <a:pt x="992981" y="-129371"/>
                  <a:pt x="1200150" y="30173"/>
                </a:cubicBezTo>
                <a:cubicBezTo>
                  <a:pt x="1407319" y="189717"/>
                  <a:pt x="1004888" y="1649423"/>
                  <a:pt x="1243013" y="1830398"/>
                </a:cubicBezTo>
                <a:cubicBezTo>
                  <a:pt x="1481138" y="2011373"/>
                  <a:pt x="2628900" y="1116023"/>
                  <a:pt x="2628900" y="1116023"/>
                </a:cubicBezTo>
              </a:path>
            </a:pathLst>
          </a:custGeom>
          <a:noFill/>
          <a:ln w="539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762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2" name="Google Shape;692;g29f9f60693f_1_139"/>
          <p:cNvSpPr txBox="1">
            <a:spLocks noGrp="1"/>
          </p:cNvSpPr>
          <p:nvPr>
            <p:ph type="title"/>
          </p:nvPr>
        </p:nvSpPr>
        <p:spPr>
          <a:xfrm>
            <a:off x="439711" y="365126"/>
            <a:ext cx="11494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How </a:t>
            </a:r>
            <a:r>
              <a:rPr lang="en-US" i="1"/>
              <a:t>not</a:t>
            </a:r>
            <a:r>
              <a:rPr lang="en-US"/>
              <a:t> to pick the augmenting path</a:t>
            </a:r>
            <a:endParaRPr sz="3100">
              <a:solidFill>
                <a:schemeClr val="accent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g29f9f60693f_1_185"/>
          <p:cNvGrpSpPr/>
          <p:nvPr/>
        </p:nvGrpSpPr>
        <p:grpSpPr>
          <a:xfrm>
            <a:off x="914815" y="1567568"/>
            <a:ext cx="5834656" cy="2861850"/>
            <a:chOff x="2524228" y="2472692"/>
            <a:chExt cx="4433966" cy="2868735"/>
          </a:xfrm>
        </p:grpSpPr>
        <p:sp>
          <p:nvSpPr>
            <p:cNvPr id="698" name="Google Shape;698;g29f9f60693f_1_185"/>
            <p:cNvSpPr/>
            <p:nvPr/>
          </p:nvSpPr>
          <p:spPr>
            <a:xfrm>
              <a:off x="2524228" y="3975209"/>
              <a:ext cx="568500" cy="568500"/>
            </a:xfrm>
            <a:prstGeom prst="ellipse">
              <a:avLst/>
            </a:prstGeom>
            <a:solidFill>
              <a:srgbClr val="F27D00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</a:t>
              </a:r>
              <a:endParaRPr/>
            </a:p>
          </p:txBody>
        </p:sp>
        <p:sp>
          <p:nvSpPr>
            <p:cNvPr id="699" name="Google Shape;699;g29f9f60693f_1_185"/>
            <p:cNvSpPr/>
            <p:nvPr/>
          </p:nvSpPr>
          <p:spPr>
            <a:xfrm>
              <a:off x="4514629" y="2472692"/>
              <a:ext cx="568500" cy="568500"/>
            </a:xfrm>
            <a:prstGeom prst="ellipse">
              <a:avLst/>
            </a:prstGeom>
            <a:solidFill>
              <a:srgbClr val="C5F5E8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</a:t>
              </a:r>
              <a:endParaRPr/>
            </a:p>
          </p:txBody>
        </p:sp>
        <p:sp>
          <p:nvSpPr>
            <p:cNvPr id="700" name="Google Shape;700;g29f9f60693f_1_185"/>
            <p:cNvSpPr/>
            <p:nvPr/>
          </p:nvSpPr>
          <p:spPr>
            <a:xfrm>
              <a:off x="4542143" y="4772927"/>
              <a:ext cx="568500" cy="568500"/>
            </a:xfrm>
            <a:prstGeom prst="ellipse">
              <a:avLst/>
            </a:prstGeom>
            <a:solidFill>
              <a:srgbClr val="C5F5E8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</a:t>
              </a:r>
              <a:endParaRPr/>
            </a:p>
          </p:txBody>
        </p:sp>
        <p:sp>
          <p:nvSpPr>
            <p:cNvPr id="701" name="Google Shape;701;g29f9f60693f_1_185"/>
            <p:cNvSpPr/>
            <p:nvPr/>
          </p:nvSpPr>
          <p:spPr>
            <a:xfrm>
              <a:off x="6389694" y="3837634"/>
              <a:ext cx="568500" cy="568500"/>
            </a:xfrm>
            <a:prstGeom prst="ellipse">
              <a:avLst/>
            </a:prstGeom>
            <a:solidFill>
              <a:srgbClr val="005BFF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</a:t>
              </a:r>
              <a:endParaRPr/>
            </a:p>
          </p:txBody>
        </p:sp>
        <p:cxnSp>
          <p:nvCxnSpPr>
            <p:cNvPr id="702" name="Google Shape;702;g29f9f60693f_1_185"/>
            <p:cNvCxnSpPr/>
            <p:nvPr/>
          </p:nvCxnSpPr>
          <p:spPr>
            <a:xfrm rot="10800000">
              <a:off x="4798749" y="3041027"/>
              <a:ext cx="27600" cy="17319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703" name="Google Shape;703;g29f9f60693f_1_185"/>
            <p:cNvCxnSpPr/>
            <p:nvPr/>
          </p:nvCxnSpPr>
          <p:spPr>
            <a:xfrm>
              <a:off x="4999798" y="2957861"/>
              <a:ext cx="1473000" cy="9630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704" name="Google Shape;704;g29f9f60693f_1_185"/>
            <p:cNvCxnSpPr/>
            <p:nvPr/>
          </p:nvCxnSpPr>
          <p:spPr>
            <a:xfrm rot="10800000" flipH="1">
              <a:off x="5110554" y="4322733"/>
              <a:ext cx="1362300" cy="7344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sp>
          <p:nvSpPr>
            <p:cNvPr id="705" name="Google Shape;705;g29f9f60693f_1_185"/>
            <p:cNvSpPr txBox="1"/>
            <p:nvPr/>
          </p:nvSpPr>
          <p:spPr>
            <a:xfrm>
              <a:off x="4952081" y="3711530"/>
              <a:ext cx="602400" cy="46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706;g29f9f60693f_1_185"/>
            <p:cNvSpPr txBox="1"/>
            <p:nvPr/>
          </p:nvSpPr>
          <p:spPr>
            <a:xfrm>
              <a:off x="5205392" y="4451944"/>
              <a:ext cx="602400" cy="46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C</a:t>
              </a:r>
              <a:endParaRPr/>
            </a:p>
          </p:txBody>
        </p:sp>
        <p:sp>
          <p:nvSpPr>
            <p:cNvPr id="707" name="Google Shape;707;g29f9f60693f_1_185"/>
            <p:cNvSpPr txBox="1"/>
            <p:nvPr/>
          </p:nvSpPr>
          <p:spPr>
            <a:xfrm>
              <a:off x="5150235" y="2683819"/>
              <a:ext cx="602400" cy="46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C</a:t>
              </a:r>
              <a:endParaRPr/>
            </a:p>
          </p:txBody>
        </p:sp>
        <p:sp>
          <p:nvSpPr>
            <p:cNvPr id="708" name="Google Shape;708;g29f9f60693f_1_185"/>
            <p:cNvSpPr/>
            <p:nvPr/>
          </p:nvSpPr>
          <p:spPr>
            <a:xfrm>
              <a:off x="5495867" y="3135563"/>
              <a:ext cx="402300" cy="4017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cxnSp>
          <p:nvCxnSpPr>
            <p:cNvPr id="709" name="Google Shape;709;g29f9f60693f_1_185"/>
            <p:cNvCxnSpPr/>
            <p:nvPr/>
          </p:nvCxnSpPr>
          <p:spPr>
            <a:xfrm rot="10800000" flipH="1">
              <a:off x="3009397" y="2957751"/>
              <a:ext cx="1588500" cy="11007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710" name="Google Shape;710;g29f9f60693f_1_185"/>
            <p:cNvCxnSpPr/>
            <p:nvPr/>
          </p:nvCxnSpPr>
          <p:spPr>
            <a:xfrm>
              <a:off x="3009397" y="4460378"/>
              <a:ext cx="1532700" cy="5967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sp>
          <p:nvSpPr>
            <p:cNvPr id="711" name="Google Shape;711;g29f9f60693f_1_185"/>
            <p:cNvSpPr/>
            <p:nvPr/>
          </p:nvSpPr>
          <p:spPr>
            <a:xfrm>
              <a:off x="5752524" y="4423807"/>
              <a:ext cx="402300" cy="4017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712" name="Google Shape;712;g29f9f60693f_1_185"/>
            <p:cNvSpPr/>
            <p:nvPr/>
          </p:nvSpPr>
          <p:spPr>
            <a:xfrm>
              <a:off x="3543543" y="3339970"/>
              <a:ext cx="402300" cy="4017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713" name="Google Shape;713;g29f9f60693f_1_185"/>
            <p:cNvSpPr/>
            <p:nvPr/>
          </p:nvSpPr>
          <p:spPr>
            <a:xfrm>
              <a:off x="3488644" y="4504348"/>
              <a:ext cx="402300" cy="4017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714" name="Google Shape;714;g29f9f60693f_1_185"/>
            <p:cNvSpPr/>
            <p:nvPr/>
          </p:nvSpPr>
          <p:spPr>
            <a:xfrm>
              <a:off x="4597738" y="3649776"/>
              <a:ext cx="402300" cy="4017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0</a:t>
              </a:r>
              <a:endParaRPr/>
            </a:p>
          </p:txBody>
        </p:sp>
      </p:grpSp>
      <p:sp>
        <p:nvSpPr>
          <p:cNvPr id="715" name="Google Shape;715;g29f9f60693f_1_185"/>
          <p:cNvSpPr txBox="1"/>
          <p:nvPr/>
        </p:nvSpPr>
        <p:spPr>
          <a:xfrm>
            <a:off x="1843624" y="3262566"/>
            <a:ext cx="792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</p:txBody>
      </p:sp>
      <p:sp>
        <p:nvSpPr>
          <p:cNvPr id="716" name="Google Shape;716;g29f9f60693f_1_185"/>
          <p:cNvSpPr txBox="1"/>
          <p:nvPr/>
        </p:nvSpPr>
        <p:spPr>
          <a:xfrm>
            <a:off x="2537531" y="1968596"/>
            <a:ext cx="792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</p:txBody>
      </p:sp>
      <p:grpSp>
        <p:nvGrpSpPr>
          <p:cNvPr id="717" name="Google Shape;717;g29f9f60693f_1_185"/>
          <p:cNvGrpSpPr/>
          <p:nvPr/>
        </p:nvGrpSpPr>
        <p:grpSpPr>
          <a:xfrm>
            <a:off x="5815483" y="3740028"/>
            <a:ext cx="5834656" cy="2861850"/>
            <a:chOff x="2524228" y="2472692"/>
            <a:chExt cx="4433966" cy="2868735"/>
          </a:xfrm>
        </p:grpSpPr>
        <p:sp>
          <p:nvSpPr>
            <p:cNvPr id="718" name="Google Shape;718;g29f9f60693f_1_185"/>
            <p:cNvSpPr/>
            <p:nvPr/>
          </p:nvSpPr>
          <p:spPr>
            <a:xfrm>
              <a:off x="2524228" y="3975209"/>
              <a:ext cx="568500" cy="568500"/>
            </a:xfrm>
            <a:prstGeom prst="ellipse">
              <a:avLst/>
            </a:prstGeom>
            <a:solidFill>
              <a:srgbClr val="F27D00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</a:t>
              </a:r>
              <a:endParaRPr/>
            </a:p>
          </p:txBody>
        </p:sp>
        <p:sp>
          <p:nvSpPr>
            <p:cNvPr id="719" name="Google Shape;719;g29f9f60693f_1_185"/>
            <p:cNvSpPr/>
            <p:nvPr/>
          </p:nvSpPr>
          <p:spPr>
            <a:xfrm>
              <a:off x="4514629" y="2472692"/>
              <a:ext cx="568500" cy="568500"/>
            </a:xfrm>
            <a:prstGeom prst="ellipse">
              <a:avLst/>
            </a:prstGeom>
            <a:solidFill>
              <a:srgbClr val="C5F5E8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</a:t>
              </a:r>
              <a:endParaRPr/>
            </a:p>
          </p:txBody>
        </p:sp>
        <p:sp>
          <p:nvSpPr>
            <p:cNvPr id="720" name="Google Shape;720;g29f9f60693f_1_185"/>
            <p:cNvSpPr/>
            <p:nvPr/>
          </p:nvSpPr>
          <p:spPr>
            <a:xfrm>
              <a:off x="4542143" y="4772927"/>
              <a:ext cx="568500" cy="568500"/>
            </a:xfrm>
            <a:prstGeom prst="ellipse">
              <a:avLst/>
            </a:prstGeom>
            <a:solidFill>
              <a:srgbClr val="C5F5E8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</a:t>
              </a:r>
              <a:endParaRPr/>
            </a:p>
          </p:txBody>
        </p:sp>
        <p:sp>
          <p:nvSpPr>
            <p:cNvPr id="721" name="Google Shape;721;g29f9f60693f_1_185"/>
            <p:cNvSpPr/>
            <p:nvPr/>
          </p:nvSpPr>
          <p:spPr>
            <a:xfrm>
              <a:off x="6389694" y="3837634"/>
              <a:ext cx="568500" cy="568500"/>
            </a:xfrm>
            <a:prstGeom prst="ellipse">
              <a:avLst/>
            </a:prstGeom>
            <a:solidFill>
              <a:srgbClr val="005BFF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</a:t>
              </a:r>
              <a:endParaRPr/>
            </a:p>
          </p:txBody>
        </p:sp>
        <p:cxnSp>
          <p:nvCxnSpPr>
            <p:cNvPr id="722" name="Google Shape;722;g29f9f60693f_1_185"/>
            <p:cNvCxnSpPr/>
            <p:nvPr/>
          </p:nvCxnSpPr>
          <p:spPr>
            <a:xfrm>
              <a:off x="4999798" y="2957861"/>
              <a:ext cx="1473000" cy="9630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723" name="Google Shape;723;g29f9f60693f_1_185"/>
            <p:cNvCxnSpPr/>
            <p:nvPr/>
          </p:nvCxnSpPr>
          <p:spPr>
            <a:xfrm rot="10800000" flipH="1">
              <a:off x="5110554" y="4322733"/>
              <a:ext cx="1362300" cy="7344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sp>
          <p:nvSpPr>
            <p:cNvPr id="724" name="Google Shape;724;g29f9f60693f_1_185"/>
            <p:cNvSpPr txBox="1"/>
            <p:nvPr/>
          </p:nvSpPr>
          <p:spPr>
            <a:xfrm>
              <a:off x="4791313" y="3726116"/>
              <a:ext cx="602400" cy="46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725;g29f9f60693f_1_185"/>
            <p:cNvSpPr txBox="1"/>
            <p:nvPr/>
          </p:nvSpPr>
          <p:spPr>
            <a:xfrm>
              <a:off x="5736367" y="4671907"/>
              <a:ext cx="602400" cy="46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C-1</a:t>
              </a:r>
              <a:endParaRPr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726;g29f9f60693f_1_185"/>
            <p:cNvSpPr txBox="1"/>
            <p:nvPr/>
          </p:nvSpPr>
          <p:spPr>
            <a:xfrm>
              <a:off x="5120546" y="3351760"/>
              <a:ext cx="602400" cy="46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C-1</a:t>
              </a:r>
              <a:endParaRPr/>
            </a:p>
          </p:txBody>
        </p:sp>
        <p:cxnSp>
          <p:nvCxnSpPr>
            <p:cNvPr id="727" name="Google Shape;727;g29f9f60693f_1_185"/>
            <p:cNvCxnSpPr/>
            <p:nvPr/>
          </p:nvCxnSpPr>
          <p:spPr>
            <a:xfrm rot="10800000" flipH="1">
              <a:off x="3009397" y="2957751"/>
              <a:ext cx="1588500" cy="11007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728" name="Google Shape;728;g29f9f60693f_1_185"/>
            <p:cNvCxnSpPr/>
            <p:nvPr/>
          </p:nvCxnSpPr>
          <p:spPr>
            <a:xfrm>
              <a:off x="3009397" y="4460378"/>
              <a:ext cx="1532700" cy="5967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</p:grpSp>
      <p:sp>
        <p:nvSpPr>
          <p:cNvPr id="729" name="Google Shape;729;g29f9f60693f_1_185"/>
          <p:cNvSpPr txBox="1"/>
          <p:nvPr/>
        </p:nvSpPr>
        <p:spPr>
          <a:xfrm>
            <a:off x="7378775" y="4669051"/>
            <a:ext cx="792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C-1</a:t>
            </a:r>
            <a:endParaRPr sz="24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0" name="Google Shape;730;g29f9f60693f_1_185"/>
          <p:cNvSpPr txBox="1"/>
          <p:nvPr/>
        </p:nvSpPr>
        <p:spPr>
          <a:xfrm>
            <a:off x="7219737" y="6084617"/>
            <a:ext cx="792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C-1</a:t>
            </a:r>
            <a:endParaRPr sz="24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1" name="Google Shape;731;g29f9f60693f_1_185"/>
          <p:cNvSpPr txBox="1"/>
          <p:nvPr/>
        </p:nvSpPr>
        <p:spPr>
          <a:xfrm>
            <a:off x="9393728" y="1547899"/>
            <a:ext cx="2540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25200"/>
                </a:solidFill>
                <a:latin typeface="Calibri"/>
                <a:ea typeface="Calibri"/>
                <a:cs typeface="Calibri"/>
                <a:sym typeface="Calibri"/>
              </a:rPr>
              <a:t>Choose a really big number C.</a:t>
            </a:r>
            <a:endParaRPr/>
          </a:p>
        </p:txBody>
      </p:sp>
      <p:cxnSp>
        <p:nvCxnSpPr>
          <p:cNvPr id="732" name="Google Shape;732;g29f9f60693f_1_185"/>
          <p:cNvCxnSpPr>
            <a:stCxn id="720" idx="1"/>
            <a:endCxn id="718" idx="6"/>
          </p:cNvCxnSpPr>
          <p:nvPr/>
        </p:nvCxnSpPr>
        <p:spPr>
          <a:xfrm rot="10800000">
            <a:off x="6563512" y="5522598"/>
            <a:ext cx="2016900" cy="595200"/>
          </a:xfrm>
          <a:prstGeom prst="straightConnector1">
            <a:avLst/>
          </a:prstGeom>
          <a:noFill/>
          <a:ln w="53975" cap="flat" cmpd="sng">
            <a:solidFill>
              <a:schemeClr val="accent2"/>
            </a:solidFill>
            <a:prstDash val="solid"/>
            <a:miter lim="800000"/>
            <a:headEnd type="none" w="sm" len="sm"/>
            <a:tailEnd type="stealth" w="lg" len="lg"/>
          </a:ln>
        </p:spPr>
      </p:cxnSp>
      <p:sp>
        <p:nvSpPr>
          <p:cNvPr id="733" name="Google Shape;733;g29f9f60693f_1_185"/>
          <p:cNvSpPr txBox="1"/>
          <p:nvPr/>
        </p:nvSpPr>
        <p:spPr>
          <a:xfrm>
            <a:off x="7173952" y="5267601"/>
            <a:ext cx="1260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cxnSp>
        <p:nvCxnSpPr>
          <p:cNvPr id="734" name="Google Shape;734;g29f9f60693f_1_185"/>
          <p:cNvCxnSpPr>
            <a:stCxn id="721" idx="0"/>
            <a:endCxn id="719" idx="6"/>
          </p:cNvCxnSpPr>
          <p:nvPr/>
        </p:nvCxnSpPr>
        <p:spPr>
          <a:xfrm rot="10800000">
            <a:off x="9182694" y="4023494"/>
            <a:ext cx="2093400" cy="1078200"/>
          </a:xfrm>
          <a:prstGeom prst="straightConnector1">
            <a:avLst/>
          </a:prstGeom>
          <a:noFill/>
          <a:ln w="53975" cap="flat" cmpd="sng">
            <a:solidFill>
              <a:schemeClr val="accent2"/>
            </a:solidFill>
            <a:prstDash val="solid"/>
            <a:miter lim="800000"/>
            <a:headEnd type="none" w="sm" len="sm"/>
            <a:tailEnd type="stealth" w="lg" len="lg"/>
          </a:ln>
        </p:spPr>
      </p:cxnSp>
      <p:sp>
        <p:nvSpPr>
          <p:cNvPr id="735" name="Google Shape;735;g29f9f60693f_1_185"/>
          <p:cNvSpPr txBox="1"/>
          <p:nvPr/>
        </p:nvSpPr>
        <p:spPr>
          <a:xfrm>
            <a:off x="9755105" y="3831103"/>
            <a:ext cx="1260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cxnSp>
        <p:nvCxnSpPr>
          <p:cNvPr id="736" name="Google Shape;736;g29f9f60693f_1_185"/>
          <p:cNvCxnSpPr>
            <a:stCxn id="721" idx="2"/>
            <a:endCxn id="720" idx="7"/>
          </p:cNvCxnSpPr>
          <p:nvPr/>
        </p:nvCxnSpPr>
        <p:spPr>
          <a:xfrm flipH="1">
            <a:off x="9109250" y="5385262"/>
            <a:ext cx="1792800" cy="732600"/>
          </a:xfrm>
          <a:prstGeom prst="straightConnector1">
            <a:avLst/>
          </a:prstGeom>
          <a:noFill/>
          <a:ln w="53975" cap="flat" cmpd="sng">
            <a:solidFill>
              <a:schemeClr val="accent2"/>
            </a:solidFill>
            <a:prstDash val="solid"/>
            <a:miter lim="800000"/>
            <a:headEnd type="none" w="sm" len="sm"/>
            <a:tailEnd type="stealth" w="lg" len="lg"/>
          </a:ln>
        </p:spPr>
      </p:cxnSp>
      <p:sp>
        <p:nvSpPr>
          <p:cNvPr id="737" name="Google Shape;737;g29f9f60693f_1_185"/>
          <p:cNvSpPr txBox="1"/>
          <p:nvPr/>
        </p:nvSpPr>
        <p:spPr>
          <a:xfrm>
            <a:off x="9523831" y="5335097"/>
            <a:ext cx="1260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cxnSp>
        <p:nvCxnSpPr>
          <p:cNvPr id="738" name="Google Shape;738;g29f9f60693f_1_185"/>
          <p:cNvCxnSpPr>
            <a:stCxn id="719" idx="2"/>
            <a:endCxn id="718" idx="0"/>
          </p:cNvCxnSpPr>
          <p:nvPr/>
        </p:nvCxnSpPr>
        <p:spPr>
          <a:xfrm flipH="1">
            <a:off x="6189452" y="4023596"/>
            <a:ext cx="2245200" cy="1215300"/>
          </a:xfrm>
          <a:prstGeom prst="straightConnector1">
            <a:avLst/>
          </a:prstGeom>
          <a:noFill/>
          <a:ln w="53975" cap="flat" cmpd="sng">
            <a:solidFill>
              <a:schemeClr val="accent2"/>
            </a:solidFill>
            <a:prstDash val="solid"/>
            <a:miter lim="800000"/>
            <a:headEnd type="none" w="sm" len="sm"/>
            <a:tailEnd type="stealth" w="lg" len="lg"/>
          </a:ln>
        </p:spPr>
      </p:cxnSp>
      <p:sp>
        <p:nvSpPr>
          <p:cNvPr id="739" name="Google Shape;739;g29f9f60693f_1_185"/>
          <p:cNvSpPr txBox="1"/>
          <p:nvPr/>
        </p:nvSpPr>
        <p:spPr>
          <a:xfrm>
            <a:off x="6957125" y="4007910"/>
            <a:ext cx="1260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cxnSp>
        <p:nvCxnSpPr>
          <p:cNvPr id="740" name="Google Shape;740;g29f9f60693f_1_185"/>
          <p:cNvCxnSpPr>
            <a:stCxn id="720" idx="0"/>
            <a:endCxn id="719" idx="4"/>
          </p:cNvCxnSpPr>
          <p:nvPr/>
        </p:nvCxnSpPr>
        <p:spPr>
          <a:xfrm rot="10800000">
            <a:off x="8808602" y="4307043"/>
            <a:ext cx="36300" cy="1727700"/>
          </a:xfrm>
          <a:prstGeom prst="straightConnector1">
            <a:avLst/>
          </a:prstGeom>
          <a:noFill/>
          <a:ln w="53975" cap="flat" cmpd="sng">
            <a:solidFill>
              <a:schemeClr val="accent4"/>
            </a:solidFill>
            <a:prstDash val="solid"/>
            <a:miter lim="800000"/>
            <a:headEnd type="none" w="sm" len="sm"/>
            <a:tailEnd type="stealth" w="lg" len="lg"/>
          </a:ln>
        </p:spPr>
      </p:cxnSp>
      <p:sp>
        <p:nvSpPr>
          <p:cNvPr id="741" name="Google Shape;741;g29f9f60693f_1_185"/>
          <p:cNvSpPr txBox="1"/>
          <p:nvPr/>
        </p:nvSpPr>
        <p:spPr>
          <a:xfrm>
            <a:off x="8863091" y="5060173"/>
            <a:ext cx="792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4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2" name="Google Shape;742;g29f9f60693f_1_185"/>
          <p:cNvSpPr txBox="1"/>
          <p:nvPr/>
        </p:nvSpPr>
        <p:spPr>
          <a:xfrm>
            <a:off x="616917" y="5150140"/>
            <a:ext cx="50313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The edge (b,a) re-appeared in the residual graph!</a:t>
            </a:r>
            <a:endParaRPr/>
          </a:p>
        </p:txBody>
      </p:sp>
      <p:sp>
        <p:nvSpPr>
          <p:cNvPr id="743" name="Google Shape;743;g29f9f60693f_1_185"/>
          <p:cNvSpPr txBox="1"/>
          <p:nvPr/>
        </p:nvSpPr>
        <p:spPr>
          <a:xfrm>
            <a:off x="439711" y="365126"/>
            <a:ext cx="11494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</a:t>
            </a:r>
            <a:r>
              <a:rPr lang="en-US" sz="44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</a:t>
            </a: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pick the augmenting path</a:t>
            </a:r>
            <a:endParaRPr sz="31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8" name="Google Shape;748;g29f9f60693f_1_235"/>
          <p:cNvGrpSpPr/>
          <p:nvPr/>
        </p:nvGrpSpPr>
        <p:grpSpPr>
          <a:xfrm>
            <a:off x="914815" y="1567568"/>
            <a:ext cx="5834656" cy="2861850"/>
            <a:chOff x="2524228" y="2472692"/>
            <a:chExt cx="4433966" cy="2868735"/>
          </a:xfrm>
        </p:grpSpPr>
        <p:sp>
          <p:nvSpPr>
            <p:cNvPr id="749" name="Google Shape;749;g29f9f60693f_1_235"/>
            <p:cNvSpPr/>
            <p:nvPr/>
          </p:nvSpPr>
          <p:spPr>
            <a:xfrm>
              <a:off x="2524228" y="3975209"/>
              <a:ext cx="568500" cy="568500"/>
            </a:xfrm>
            <a:prstGeom prst="ellipse">
              <a:avLst/>
            </a:prstGeom>
            <a:solidFill>
              <a:srgbClr val="F27D00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</a:t>
              </a:r>
              <a:endParaRPr/>
            </a:p>
          </p:txBody>
        </p:sp>
        <p:sp>
          <p:nvSpPr>
            <p:cNvPr id="750" name="Google Shape;750;g29f9f60693f_1_235"/>
            <p:cNvSpPr/>
            <p:nvPr/>
          </p:nvSpPr>
          <p:spPr>
            <a:xfrm>
              <a:off x="4514629" y="2472692"/>
              <a:ext cx="568500" cy="568500"/>
            </a:xfrm>
            <a:prstGeom prst="ellipse">
              <a:avLst/>
            </a:prstGeom>
            <a:solidFill>
              <a:srgbClr val="C5F5E8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</a:t>
              </a:r>
              <a:endParaRPr/>
            </a:p>
          </p:txBody>
        </p:sp>
        <p:sp>
          <p:nvSpPr>
            <p:cNvPr id="751" name="Google Shape;751;g29f9f60693f_1_235"/>
            <p:cNvSpPr/>
            <p:nvPr/>
          </p:nvSpPr>
          <p:spPr>
            <a:xfrm>
              <a:off x="4542143" y="4772927"/>
              <a:ext cx="568500" cy="568500"/>
            </a:xfrm>
            <a:prstGeom prst="ellipse">
              <a:avLst/>
            </a:prstGeom>
            <a:solidFill>
              <a:srgbClr val="C5F5E8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</a:t>
              </a:r>
              <a:endParaRPr/>
            </a:p>
          </p:txBody>
        </p:sp>
        <p:sp>
          <p:nvSpPr>
            <p:cNvPr id="752" name="Google Shape;752;g29f9f60693f_1_235"/>
            <p:cNvSpPr/>
            <p:nvPr/>
          </p:nvSpPr>
          <p:spPr>
            <a:xfrm>
              <a:off x="6389694" y="3837634"/>
              <a:ext cx="568500" cy="568500"/>
            </a:xfrm>
            <a:prstGeom prst="ellipse">
              <a:avLst/>
            </a:prstGeom>
            <a:solidFill>
              <a:srgbClr val="005BFF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</a:t>
              </a:r>
              <a:endParaRPr/>
            </a:p>
          </p:txBody>
        </p:sp>
        <p:cxnSp>
          <p:nvCxnSpPr>
            <p:cNvPr id="753" name="Google Shape;753;g29f9f60693f_1_235"/>
            <p:cNvCxnSpPr/>
            <p:nvPr/>
          </p:nvCxnSpPr>
          <p:spPr>
            <a:xfrm rot="10800000">
              <a:off x="4798749" y="3041027"/>
              <a:ext cx="27600" cy="17319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754" name="Google Shape;754;g29f9f60693f_1_235"/>
            <p:cNvCxnSpPr/>
            <p:nvPr/>
          </p:nvCxnSpPr>
          <p:spPr>
            <a:xfrm>
              <a:off x="4999798" y="2957861"/>
              <a:ext cx="1473000" cy="9630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755" name="Google Shape;755;g29f9f60693f_1_235"/>
            <p:cNvCxnSpPr/>
            <p:nvPr/>
          </p:nvCxnSpPr>
          <p:spPr>
            <a:xfrm rot="10800000" flipH="1">
              <a:off x="5110554" y="4322733"/>
              <a:ext cx="1362300" cy="7344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sp>
          <p:nvSpPr>
            <p:cNvPr id="756" name="Google Shape;756;g29f9f60693f_1_235"/>
            <p:cNvSpPr txBox="1"/>
            <p:nvPr/>
          </p:nvSpPr>
          <p:spPr>
            <a:xfrm>
              <a:off x="4952081" y="3711530"/>
              <a:ext cx="602400" cy="46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g29f9f60693f_1_235"/>
            <p:cNvSpPr txBox="1"/>
            <p:nvPr/>
          </p:nvSpPr>
          <p:spPr>
            <a:xfrm>
              <a:off x="5205392" y="4451944"/>
              <a:ext cx="602400" cy="46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C</a:t>
              </a:r>
              <a:endParaRPr/>
            </a:p>
          </p:txBody>
        </p:sp>
        <p:sp>
          <p:nvSpPr>
            <p:cNvPr id="758" name="Google Shape;758;g29f9f60693f_1_235"/>
            <p:cNvSpPr txBox="1"/>
            <p:nvPr/>
          </p:nvSpPr>
          <p:spPr>
            <a:xfrm>
              <a:off x="5150235" y="2683819"/>
              <a:ext cx="602400" cy="46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C</a:t>
              </a:r>
              <a:endParaRPr/>
            </a:p>
          </p:txBody>
        </p:sp>
        <p:sp>
          <p:nvSpPr>
            <p:cNvPr id="759" name="Google Shape;759;g29f9f60693f_1_235"/>
            <p:cNvSpPr/>
            <p:nvPr/>
          </p:nvSpPr>
          <p:spPr>
            <a:xfrm>
              <a:off x="5495867" y="3135563"/>
              <a:ext cx="402300" cy="4017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cxnSp>
          <p:nvCxnSpPr>
            <p:cNvPr id="760" name="Google Shape;760;g29f9f60693f_1_235"/>
            <p:cNvCxnSpPr/>
            <p:nvPr/>
          </p:nvCxnSpPr>
          <p:spPr>
            <a:xfrm rot="10800000" flipH="1">
              <a:off x="3009397" y="2957751"/>
              <a:ext cx="1588500" cy="11007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761" name="Google Shape;761;g29f9f60693f_1_235"/>
            <p:cNvCxnSpPr/>
            <p:nvPr/>
          </p:nvCxnSpPr>
          <p:spPr>
            <a:xfrm>
              <a:off x="3009397" y="4460378"/>
              <a:ext cx="1532700" cy="5967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sp>
          <p:nvSpPr>
            <p:cNvPr id="762" name="Google Shape;762;g29f9f60693f_1_235"/>
            <p:cNvSpPr/>
            <p:nvPr/>
          </p:nvSpPr>
          <p:spPr>
            <a:xfrm>
              <a:off x="5752524" y="4423807"/>
              <a:ext cx="402300" cy="4017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763" name="Google Shape;763;g29f9f60693f_1_235"/>
            <p:cNvSpPr/>
            <p:nvPr/>
          </p:nvSpPr>
          <p:spPr>
            <a:xfrm>
              <a:off x="3543543" y="3339970"/>
              <a:ext cx="402300" cy="4017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764" name="Google Shape;764;g29f9f60693f_1_235"/>
            <p:cNvSpPr/>
            <p:nvPr/>
          </p:nvSpPr>
          <p:spPr>
            <a:xfrm>
              <a:off x="3488644" y="4504348"/>
              <a:ext cx="402300" cy="4017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765" name="Google Shape;765;g29f9f60693f_1_235"/>
            <p:cNvSpPr/>
            <p:nvPr/>
          </p:nvSpPr>
          <p:spPr>
            <a:xfrm>
              <a:off x="4597738" y="3649776"/>
              <a:ext cx="402300" cy="4017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0</a:t>
              </a:r>
              <a:endParaRPr/>
            </a:p>
          </p:txBody>
        </p:sp>
      </p:grpSp>
      <p:sp>
        <p:nvSpPr>
          <p:cNvPr id="766" name="Google Shape;766;g29f9f60693f_1_235"/>
          <p:cNvSpPr txBox="1"/>
          <p:nvPr/>
        </p:nvSpPr>
        <p:spPr>
          <a:xfrm>
            <a:off x="1843624" y="3262566"/>
            <a:ext cx="792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</p:txBody>
      </p:sp>
      <p:sp>
        <p:nvSpPr>
          <p:cNvPr id="767" name="Google Shape;767;g29f9f60693f_1_235"/>
          <p:cNvSpPr txBox="1"/>
          <p:nvPr/>
        </p:nvSpPr>
        <p:spPr>
          <a:xfrm>
            <a:off x="2537531" y="1968596"/>
            <a:ext cx="792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</p:txBody>
      </p:sp>
      <p:grpSp>
        <p:nvGrpSpPr>
          <p:cNvPr id="768" name="Google Shape;768;g29f9f60693f_1_235"/>
          <p:cNvGrpSpPr/>
          <p:nvPr/>
        </p:nvGrpSpPr>
        <p:grpSpPr>
          <a:xfrm>
            <a:off x="5815483" y="3740028"/>
            <a:ext cx="5834656" cy="2861850"/>
            <a:chOff x="2524228" y="2472692"/>
            <a:chExt cx="4433966" cy="2868735"/>
          </a:xfrm>
        </p:grpSpPr>
        <p:sp>
          <p:nvSpPr>
            <p:cNvPr id="769" name="Google Shape;769;g29f9f60693f_1_235"/>
            <p:cNvSpPr/>
            <p:nvPr/>
          </p:nvSpPr>
          <p:spPr>
            <a:xfrm>
              <a:off x="2524228" y="3975209"/>
              <a:ext cx="568500" cy="568500"/>
            </a:xfrm>
            <a:prstGeom prst="ellipse">
              <a:avLst/>
            </a:prstGeom>
            <a:solidFill>
              <a:srgbClr val="F27D00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</a:t>
              </a:r>
              <a:endParaRPr/>
            </a:p>
          </p:txBody>
        </p:sp>
        <p:sp>
          <p:nvSpPr>
            <p:cNvPr id="770" name="Google Shape;770;g29f9f60693f_1_235"/>
            <p:cNvSpPr/>
            <p:nvPr/>
          </p:nvSpPr>
          <p:spPr>
            <a:xfrm>
              <a:off x="4514629" y="2472692"/>
              <a:ext cx="568500" cy="568500"/>
            </a:xfrm>
            <a:prstGeom prst="ellipse">
              <a:avLst/>
            </a:prstGeom>
            <a:solidFill>
              <a:srgbClr val="C5F5E8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</a:t>
              </a:r>
              <a:endParaRPr/>
            </a:p>
          </p:txBody>
        </p:sp>
        <p:sp>
          <p:nvSpPr>
            <p:cNvPr id="771" name="Google Shape;771;g29f9f60693f_1_235"/>
            <p:cNvSpPr/>
            <p:nvPr/>
          </p:nvSpPr>
          <p:spPr>
            <a:xfrm>
              <a:off x="4542143" y="4772927"/>
              <a:ext cx="568500" cy="568500"/>
            </a:xfrm>
            <a:prstGeom prst="ellipse">
              <a:avLst/>
            </a:prstGeom>
            <a:solidFill>
              <a:srgbClr val="C5F5E8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</a:t>
              </a:r>
              <a:endParaRPr/>
            </a:p>
          </p:txBody>
        </p:sp>
        <p:sp>
          <p:nvSpPr>
            <p:cNvPr id="772" name="Google Shape;772;g29f9f60693f_1_235"/>
            <p:cNvSpPr/>
            <p:nvPr/>
          </p:nvSpPr>
          <p:spPr>
            <a:xfrm>
              <a:off x="6389694" y="3837634"/>
              <a:ext cx="568500" cy="568500"/>
            </a:xfrm>
            <a:prstGeom prst="ellipse">
              <a:avLst/>
            </a:prstGeom>
            <a:solidFill>
              <a:srgbClr val="005BFF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</a:t>
              </a:r>
              <a:endParaRPr/>
            </a:p>
          </p:txBody>
        </p:sp>
        <p:cxnSp>
          <p:nvCxnSpPr>
            <p:cNvPr id="773" name="Google Shape;773;g29f9f60693f_1_235"/>
            <p:cNvCxnSpPr/>
            <p:nvPr/>
          </p:nvCxnSpPr>
          <p:spPr>
            <a:xfrm>
              <a:off x="4999798" y="2957861"/>
              <a:ext cx="1473000" cy="9630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774" name="Google Shape;774;g29f9f60693f_1_235"/>
            <p:cNvCxnSpPr/>
            <p:nvPr/>
          </p:nvCxnSpPr>
          <p:spPr>
            <a:xfrm rot="10800000" flipH="1">
              <a:off x="5110554" y="4322733"/>
              <a:ext cx="1362300" cy="7344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sp>
          <p:nvSpPr>
            <p:cNvPr id="775" name="Google Shape;775;g29f9f60693f_1_235"/>
            <p:cNvSpPr txBox="1"/>
            <p:nvPr/>
          </p:nvSpPr>
          <p:spPr>
            <a:xfrm>
              <a:off x="4791313" y="3726116"/>
              <a:ext cx="602400" cy="46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g29f9f60693f_1_235"/>
            <p:cNvSpPr txBox="1"/>
            <p:nvPr/>
          </p:nvSpPr>
          <p:spPr>
            <a:xfrm>
              <a:off x="5736367" y="4671907"/>
              <a:ext cx="602400" cy="46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C-1</a:t>
              </a:r>
              <a:endParaRPr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777;g29f9f60693f_1_235"/>
            <p:cNvSpPr txBox="1"/>
            <p:nvPr/>
          </p:nvSpPr>
          <p:spPr>
            <a:xfrm>
              <a:off x="5120546" y="3351760"/>
              <a:ext cx="602400" cy="46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C-1</a:t>
              </a:r>
              <a:endParaRPr/>
            </a:p>
          </p:txBody>
        </p:sp>
        <p:cxnSp>
          <p:nvCxnSpPr>
            <p:cNvPr id="778" name="Google Shape;778;g29f9f60693f_1_235"/>
            <p:cNvCxnSpPr/>
            <p:nvPr/>
          </p:nvCxnSpPr>
          <p:spPr>
            <a:xfrm rot="10800000" flipH="1">
              <a:off x="3009397" y="2957751"/>
              <a:ext cx="1588500" cy="11007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779" name="Google Shape;779;g29f9f60693f_1_235"/>
            <p:cNvCxnSpPr/>
            <p:nvPr/>
          </p:nvCxnSpPr>
          <p:spPr>
            <a:xfrm>
              <a:off x="3009397" y="4460378"/>
              <a:ext cx="1532700" cy="5967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</p:grpSp>
      <p:sp>
        <p:nvSpPr>
          <p:cNvPr id="780" name="Google Shape;780;g29f9f60693f_1_235"/>
          <p:cNvSpPr txBox="1"/>
          <p:nvPr/>
        </p:nvSpPr>
        <p:spPr>
          <a:xfrm>
            <a:off x="7378775" y="4669051"/>
            <a:ext cx="792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C-1</a:t>
            </a:r>
            <a:endParaRPr sz="24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1" name="Google Shape;781;g29f9f60693f_1_235"/>
          <p:cNvSpPr txBox="1"/>
          <p:nvPr/>
        </p:nvSpPr>
        <p:spPr>
          <a:xfrm>
            <a:off x="7219737" y="6084617"/>
            <a:ext cx="792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C-1</a:t>
            </a:r>
            <a:endParaRPr sz="24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2" name="Google Shape;782;g29f9f60693f_1_235"/>
          <p:cNvSpPr txBox="1"/>
          <p:nvPr/>
        </p:nvSpPr>
        <p:spPr>
          <a:xfrm>
            <a:off x="9393728" y="1547899"/>
            <a:ext cx="2540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25200"/>
                </a:solidFill>
                <a:latin typeface="Calibri"/>
                <a:ea typeface="Calibri"/>
                <a:cs typeface="Calibri"/>
                <a:sym typeface="Calibri"/>
              </a:rPr>
              <a:t>Choose a really big number C.</a:t>
            </a:r>
            <a:endParaRPr/>
          </a:p>
        </p:txBody>
      </p:sp>
      <p:cxnSp>
        <p:nvCxnSpPr>
          <p:cNvPr id="783" name="Google Shape;783;g29f9f60693f_1_235"/>
          <p:cNvCxnSpPr>
            <a:stCxn id="771" idx="1"/>
            <a:endCxn id="769" idx="6"/>
          </p:cNvCxnSpPr>
          <p:nvPr/>
        </p:nvCxnSpPr>
        <p:spPr>
          <a:xfrm rot="10800000">
            <a:off x="6563512" y="5522598"/>
            <a:ext cx="2016900" cy="595200"/>
          </a:xfrm>
          <a:prstGeom prst="straightConnector1">
            <a:avLst/>
          </a:prstGeom>
          <a:noFill/>
          <a:ln w="53975" cap="flat" cmpd="sng">
            <a:solidFill>
              <a:schemeClr val="accent2"/>
            </a:solidFill>
            <a:prstDash val="solid"/>
            <a:miter lim="800000"/>
            <a:headEnd type="none" w="sm" len="sm"/>
            <a:tailEnd type="stealth" w="lg" len="lg"/>
          </a:ln>
        </p:spPr>
      </p:cxnSp>
      <p:sp>
        <p:nvSpPr>
          <p:cNvPr id="784" name="Google Shape;784;g29f9f60693f_1_235"/>
          <p:cNvSpPr txBox="1"/>
          <p:nvPr/>
        </p:nvSpPr>
        <p:spPr>
          <a:xfrm>
            <a:off x="7173952" y="5267601"/>
            <a:ext cx="1260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cxnSp>
        <p:nvCxnSpPr>
          <p:cNvPr id="785" name="Google Shape;785;g29f9f60693f_1_235"/>
          <p:cNvCxnSpPr>
            <a:stCxn id="772" idx="0"/>
            <a:endCxn id="770" idx="6"/>
          </p:cNvCxnSpPr>
          <p:nvPr/>
        </p:nvCxnSpPr>
        <p:spPr>
          <a:xfrm rot="10800000">
            <a:off x="9182694" y="4023494"/>
            <a:ext cx="2093400" cy="1078200"/>
          </a:xfrm>
          <a:prstGeom prst="straightConnector1">
            <a:avLst/>
          </a:prstGeom>
          <a:noFill/>
          <a:ln w="53975" cap="flat" cmpd="sng">
            <a:solidFill>
              <a:schemeClr val="accent2"/>
            </a:solidFill>
            <a:prstDash val="solid"/>
            <a:miter lim="800000"/>
            <a:headEnd type="none" w="sm" len="sm"/>
            <a:tailEnd type="stealth" w="lg" len="lg"/>
          </a:ln>
        </p:spPr>
      </p:cxnSp>
      <p:sp>
        <p:nvSpPr>
          <p:cNvPr id="786" name="Google Shape;786;g29f9f60693f_1_235"/>
          <p:cNvSpPr txBox="1"/>
          <p:nvPr/>
        </p:nvSpPr>
        <p:spPr>
          <a:xfrm>
            <a:off x="9755105" y="3831103"/>
            <a:ext cx="1260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cxnSp>
        <p:nvCxnSpPr>
          <p:cNvPr id="787" name="Google Shape;787;g29f9f60693f_1_235"/>
          <p:cNvCxnSpPr>
            <a:stCxn id="772" idx="2"/>
            <a:endCxn id="771" idx="7"/>
          </p:cNvCxnSpPr>
          <p:nvPr/>
        </p:nvCxnSpPr>
        <p:spPr>
          <a:xfrm flipH="1">
            <a:off x="9109250" y="5385262"/>
            <a:ext cx="1792800" cy="732600"/>
          </a:xfrm>
          <a:prstGeom prst="straightConnector1">
            <a:avLst/>
          </a:prstGeom>
          <a:noFill/>
          <a:ln w="53975" cap="flat" cmpd="sng">
            <a:solidFill>
              <a:schemeClr val="accent2"/>
            </a:solidFill>
            <a:prstDash val="solid"/>
            <a:miter lim="800000"/>
            <a:headEnd type="none" w="sm" len="sm"/>
            <a:tailEnd type="stealth" w="lg" len="lg"/>
          </a:ln>
        </p:spPr>
      </p:cxnSp>
      <p:sp>
        <p:nvSpPr>
          <p:cNvPr id="788" name="Google Shape;788;g29f9f60693f_1_235"/>
          <p:cNvSpPr txBox="1"/>
          <p:nvPr/>
        </p:nvSpPr>
        <p:spPr>
          <a:xfrm>
            <a:off x="9523831" y="5335097"/>
            <a:ext cx="1260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cxnSp>
        <p:nvCxnSpPr>
          <p:cNvPr id="789" name="Google Shape;789;g29f9f60693f_1_235"/>
          <p:cNvCxnSpPr>
            <a:stCxn id="770" idx="2"/>
            <a:endCxn id="769" idx="0"/>
          </p:cNvCxnSpPr>
          <p:nvPr/>
        </p:nvCxnSpPr>
        <p:spPr>
          <a:xfrm flipH="1">
            <a:off x="6189452" y="4023596"/>
            <a:ext cx="2245200" cy="1215300"/>
          </a:xfrm>
          <a:prstGeom prst="straightConnector1">
            <a:avLst/>
          </a:prstGeom>
          <a:noFill/>
          <a:ln w="53975" cap="flat" cmpd="sng">
            <a:solidFill>
              <a:schemeClr val="accent2"/>
            </a:solidFill>
            <a:prstDash val="solid"/>
            <a:miter lim="800000"/>
            <a:headEnd type="none" w="sm" len="sm"/>
            <a:tailEnd type="stealth" w="lg" len="lg"/>
          </a:ln>
        </p:spPr>
      </p:cxnSp>
      <p:sp>
        <p:nvSpPr>
          <p:cNvPr id="790" name="Google Shape;790;g29f9f60693f_1_235"/>
          <p:cNvSpPr txBox="1"/>
          <p:nvPr/>
        </p:nvSpPr>
        <p:spPr>
          <a:xfrm>
            <a:off x="6957125" y="4007910"/>
            <a:ext cx="1260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cxnSp>
        <p:nvCxnSpPr>
          <p:cNvPr id="791" name="Google Shape;791;g29f9f60693f_1_235"/>
          <p:cNvCxnSpPr>
            <a:stCxn id="771" idx="0"/>
            <a:endCxn id="770" idx="4"/>
          </p:cNvCxnSpPr>
          <p:nvPr/>
        </p:nvCxnSpPr>
        <p:spPr>
          <a:xfrm rot="10800000">
            <a:off x="8808602" y="4307043"/>
            <a:ext cx="36300" cy="1727700"/>
          </a:xfrm>
          <a:prstGeom prst="straightConnector1">
            <a:avLst/>
          </a:prstGeom>
          <a:noFill/>
          <a:ln w="53975" cap="flat" cmpd="sng">
            <a:solidFill>
              <a:schemeClr val="accent4"/>
            </a:solidFill>
            <a:prstDash val="solid"/>
            <a:miter lim="800000"/>
            <a:headEnd type="none" w="sm" len="sm"/>
            <a:tailEnd type="stealth" w="lg" len="lg"/>
          </a:ln>
        </p:spPr>
      </p:cxnSp>
      <p:sp>
        <p:nvSpPr>
          <p:cNvPr id="792" name="Google Shape;792;g29f9f60693f_1_235"/>
          <p:cNvSpPr txBox="1"/>
          <p:nvPr/>
        </p:nvSpPr>
        <p:spPr>
          <a:xfrm>
            <a:off x="8863091" y="5060173"/>
            <a:ext cx="792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4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3" name="Google Shape;793;g29f9f60693f_1_235"/>
          <p:cNvSpPr/>
          <p:nvPr/>
        </p:nvSpPr>
        <p:spPr>
          <a:xfrm rot="10800000" flipH="1">
            <a:off x="6433619" y="4207535"/>
            <a:ext cx="4962049" cy="2063189"/>
          </a:xfrm>
          <a:custGeom>
            <a:avLst/>
            <a:gdLst/>
            <a:ahLst/>
            <a:cxnLst/>
            <a:rect l="l" t="t" r="r" b="b"/>
            <a:pathLst>
              <a:path w="2628900" h="1854552" extrusionOk="0">
                <a:moveTo>
                  <a:pt x="0" y="873135"/>
                </a:moveTo>
                <a:cubicBezTo>
                  <a:pt x="496490" y="371882"/>
                  <a:pt x="992981" y="-129371"/>
                  <a:pt x="1200150" y="30173"/>
                </a:cubicBezTo>
                <a:cubicBezTo>
                  <a:pt x="1407319" y="189717"/>
                  <a:pt x="1004888" y="1649423"/>
                  <a:pt x="1243013" y="1830398"/>
                </a:cubicBezTo>
                <a:cubicBezTo>
                  <a:pt x="1481138" y="2011373"/>
                  <a:pt x="2628900" y="1116023"/>
                  <a:pt x="2628900" y="1116023"/>
                </a:cubicBezTo>
              </a:path>
            </a:pathLst>
          </a:custGeom>
          <a:noFill/>
          <a:ln w="539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762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4" name="Google Shape;794;g29f9f60693f_1_235"/>
          <p:cNvSpPr txBox="1">
            <a:spLocks noGrp="1"/>
          </p:cNvSpPr>
          <p:nvPr>
            <p:ph type="title"/>
          </p:nvPr>
        </p:nvSpPr>
        <p:spPr>
          <a:xfrm>
            <a:off x="439711" y="365126"/>
            <a:ext cx="11494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How </a:t>
            </a:r>
            <a:r>
              <a:rPr lang="en-US" i="1"/>
              <a:t>not</a:t>
            </a:r>
            <a:r>
              <a:rPr lang="en-US"/>
              <a:t> to pick the augmenting path</a:t>
            </a:r>
            <a:endParaRPr sz="3100">
              <a:solidFill>
                <a:schemeClr val="accent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9" name="Google Shape;799;g29f9f60693f_1_285"/>
          <p:cNvGrpSpPr/>
          <p:nvPr/>
        </p:nvGrpSpPr>
        <p:grpSpPr>
          <a:xfrm>
            <a:off x="914815" y="1567568"/>
            <a:ext cx="5834656" cy="2861850"/>
            <a:chOff x="2524228" y="2472692"/>
            <a:chExt cx="4433966" cy="2868735"/>
          </a:xfrm>
        </p:grpSpPr>
        <p:sp>
          <p:nvSpPr>
            <p:cNvPr id="800" name="Google Shape;800;g29f9f60693f_1_285"/>
            <p:cNvSpPr/>
            <p:nvPr/>
          </p:nvSpPr>
          <p:spPr>
            <a:xfrm>
              <a:off x="2524228" y="3975209"/>
              <a:ext cx="568500" cy="568500"/>
            </a:xfrm>
            <a:prstGeom prst="ellipse">
              <a:avLst/>
            </a:prstGeom>
            <a:solidFill>
              <a:srgbClr val="F27D00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</a:t>
              </a:r>
              <a:endParaRPr/>
            </a:p>
          </p:txBody>
        </p:sp>
        <p:sp>
          <p:nvSpPr>
            <p:cNvPr id="801" name="Google Shape;801;g29f9f60693f_1_285"/>
            <p:cNvSpPr/>
            <p:nvPr/>
          </p:nvSpPr>
          <p:spPr>
            <a:xfrm>
              <a:off x="4514629" y="2472692"/>
              <a:ext cx="568500" cy="568500"/>
            </a:xfrm>
            <a:prstGeom prst="ellipse">
              <a:avLst/>
            </a:prstGeom>
            <a:solidFill>
              <a:srgbClr val="C5F5E8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</a:t>
              </a:r>
              <a:endParaRPr/>
            </a:p>
          </p:txBody>
        </p:sp>
        <p:sp>
          <p:nvSpPr>
            <p:cNvPr id="802" name="Google Shape;802;g29f9f60693f_1_285"/>
            <p:cNvSpPr/>
            <p:nvPr/>
          </p:nvSpPr>
          <p:spPr>
            <a:xfrm>
              <a:off x="4542143" y="4772927"/>
              <a:ext cx="568500" cy="568500"/>
            </a:xfrm>
            <a:prstGeom prst="ellipse">
              <a:avLst/>
            </a:prstGeom>
            <a:solidFill>
              <a:srgbClr val="C5F5E8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</a:t>
              </a:r>
              <a:endParaRPr/>
            </a:p>
          </p:txBody>
        </p:sp>
        <p:sp>
          <p:nvSpPr>
            <p:cNvPr id="803" name="Google Shape;803;g29f9f60693f_1_285"/>
            <p:cNvSpPr/>
            <p:nvPr/>
          </p:nvSpPr>
          <p:spPr>
            <a:xfrm>
              <a:off x="6389694" y="3837634"/>
              <a:ext cx="568500" cy="568500"/>
            </a:xfrm>
            <a:prstGeom prst="ellipse">
              <a:avLst/>
            </a:prstGeom>
            <a:solidFill>
              <a:srgbClr val="005BFF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</a:t>
              </a:r>
              <a:endParaRPr/>
            </a:p>
          </p:txBody>
        </p:sp>
        <p:cxnSp>
          <p:nvCxnSpPr>
            <p:cNvPr id="804" name="Google Shape;804;g29f9f60693f_1_285"/>
            <p:cNvCxnSpPr/>
            <p:nvPr/>
          </p:nvCxnSpPr>
          <p:spPr>
            <a:xfrm rot="10800000">
              <a:off x="4798749" y="3041027"/>
              <a:ext cx="27600" cy="17319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805" name="Google Shape;805;g29f9f60693f_1_285"/>
            <p:cNvCxnSpPr/>
            <p:nvPr/>
          </p:nvCxnSpPr>
          <p:spPr>
            <a:xfrm>
              <a:off x="4999798" y="2957861"/>
              <a:ext cx="1473000" cy="9630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806" name="Google Shape;806;g29f9f60693f_1_285"/>
            <p:cNvCxnSpPr/>
            <p:nvPr/>
          </p:nvCxnSpPr>
          <p:spPr>
            <a:xfrm rot="10800000" flipH="1">
              <a:off x="5110554" y="4322733"/>
              <a:ext cx="1362300" cy="7344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sp>
          <p:nvSpPr>
            <p:cNvPr id="807" name="Google Shape;807;g29f9f60693f_1_285"/>
            <p:cNvSpPr txBox="1"/>
            <p:nvPr/>
          </p:nvSpPr>
          <p:spPr>
            <a:xfrm>
              <a:off x="4952081" y="3711530"/>
              <a:ext cx="602400" cy="46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g29f9f60693f_1_285"/>
            <p:cNvSpPr txBox="1"/>
            <p:nvPr/>
          </p:nvSpPr>
          <p:spPr>
            <a:xfrm>
              <a:off x="5205392" y="4451944"/>
              <a:ext cx="602400" cy="46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C</a:t>
              </a:r>
              <a:endParaRPr/>
            </a:p>
          </p:txBody>
        </p:sp>
        <p:sp>
          <p:nvSpPr>
            <p:cNvPr id="809" name="Google Shape;809;g29f9f60693f_1_285"/>
            <p:cNvSpPr txBox="1"/>
            <p:nvPr/>
          </p:nvSpPr>
          <p:spPr>
            <a:xfrm>
              <a:off x="5150235" y="2683819"/>
              <a:ext cx="602400" cy="46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C</a:t>
              </a:r>
              <a:endParaRPr/>
            </a:p>
          </p:txBody>
        </p:sp>
        <p:sp>
          <p:nvSpPr>
            <p:cNvPr id="810" name="Google Shape;810;g29f9f60693f_1_285"/>
            <p:cNvSpPr/>
            <p:nvPr/>
          </p:nvSpPr>
          <p:spPr>
            <a:xfrm>
              <a:off x="5495867" y="3135563"/>
              <a:ext cx="402300" cy="4017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cxnSp>
          <p:nvCxnSpPr>
            <p:cNvPr id="811" name="Google Shape;811;g29f9f60693f_1_285"/>
            <p:cNvCxnSpPr/>
            <p:nvPr/>
          </p:nvCxnSpPr>
          <p:spPr>
            <a:xfrm rot="10800000" flipH="1">
              <a:off x="3009397" y="2957751"/>
              <a:ext cx="1588500" cy="11007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812" name="Google Shape;812;g29f9f60693f_1_285"/>
            <p:cNvCxnSpPr/>
            <p:nvPr/>
          </p:nvCxnSpPr>
          <p:spPr>
            <a:xfrm>
              <a:off x="3009397" y="4460378"/>
              <a:ext cx="1532700" cy="5967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sp>
          <p:nvSpPr>
            <p:cNvPr id="813" name="Google Shape;813;g29f9f60693f_1_285"/>
            <p:cNvSpPr/>
            <p:nvPr/>
          </p:nvSpPr>
          <p:spPr>
            <a:xfrm>
              <a:off x="5752524" y="4423807"/>
              <a:ext cx="402300" cy="4017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814" name="Google Shape;814;g29f9f60693f_1_285"/>
            <p:cNvSpPr/>
            <p:nvPr/>
          </p:nvSpPr>
          <p:spPr>
            <a:xfrm>
              <a:off x="3543543" y="3339970"/>
              <a:ext cx="402300" cy="4017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815" name="Google Shape;815;g29f9f60693f_1_285"/>
            <p:cNvSpPr/>
            <p:nvPr/>
          </p:nvSpPr>
          <p:spPr>
            <a:xfrm>
              <a:off x="3488644" y="4504348"/>
              <a:ext cx="402300" cy="4017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816" name="Google Shape;816;g29f9f60693f_1_285"/>
            <p:cNvSpPr/>
            <p:nvPr/>
          </p:nvSpPr>
          <p:spPr>
            <a:xfrm>
              <a:off x="4597738" y="3649776"/>
              <a:ext cx="402300" cy="4017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</p:grpSp>
      <p:sp>
        <p:nvSpPr>
          <p:cNvPr id="817" name="Google Shape;817;g29f9f60693f_1_285"/>
          <p:cNvSpPr txBox="1"/>
          <p:nvPr/>
        </p:nvSpPr>
        <p:spPr>
          <a:xfrm>
            <a:off x="1843624" y="3262566"/>
            <a:ext cx="792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</p:txBody>
      </p:sp>
      <p:sp>
        <p:nvSpPr>
          <p:cNvPr id="818" name="Google Shape;818;g29f9f60693f_1_285"/>
          <p:cNvSpPr txBox="1"/>
          <p:nvPr/>
        </p:nvSpPr>
        <p:spPr>
          <a:xfrm>
            <a:off x="2537531" y="1968596"/>
            <a:ext cx="792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</p:txBody>
      </p:sp>
      <p:grpSp>
        <p:nvGrpSpPr>
          <p:cNvPr id="819" name="Google Shape;819;g29f9f60693f_1_285"/>
          <p:cNvGrpSpPr/>
          <p:nvPr/>
        </p:nvGrpSpPr>
        <p:grpSpPr>
          <a:xfrm>
            <a:off x="5815483" y="3740028"/>
            <a:ext cx="5834656" cy="2861850"/>
            <a:chOff x="2524228" y="2472692"/>
            <a:chExt cx="4433966" cy="2868735"/>
          </a:xfrm>
        </p:grpSpPr>
        <p:sp>
          <p:nvSpPr>
            <p:cNvPr id="820" name="Google Shape;820;g29f9f60693f_1_285"/>
            <p:cNvSpPr/>
            <p:nvPr/>
          </p:nvSpPr>
          <p:spPr>
            <a:xfrm>
              <a:off x="2524228" y="3975209"/>
              <a:ext cx="568500" cy="568500"/>
            </a:xfrm>
            <a:prstGeom prst="ellipse">
              <a:avLst/>
            </a:prstGeom>
            <a:solidFill>
              <a:srgbClr val="F27D00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</a:t>
              </a:r>
              <a:endParaRPr/>
            </a:p>
          </p:txBody>
        </p:sp>
        <p:sp>
          <p:nvSpPr>
            <p:cNvPr id="821" name="Google Shape;821;g29f9f60693f_1_285"/>
            <p:cNvSpPr/>
            <p:nvPr/>
          </p:nvSpPr>
          <p:spPr>
            <a:xfrm>
              <a:off x="4514629" y="2472692"/>
              <a:ext cx="568500" cy="568500"/>
            </a:xfrm>
            <a:prstGeom prst="ellipse">
              <a:avLst/>
            </a:prstGeom>
            <a:solidFill>
              <a:srgbClr val="C5F5E8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</a:t>
              </a:r>
              <a:endParaRPr/>
            </a:p>
          </p:txBody>
        </p:sp>
        <p:sp>
          <p:nvSpPr>
            <p:cNvPr id="822" name="Google Shape;822;g29f9f60693f_1_285"/>
            <p:cNvSpPr/>
            <p:nvPr/>
          </p:nvSpPr>
          <p:spPr>
            <a:xfrm>
              <a:off x="4542143" y="4772927"/>
              <a:ext cx="568500" cy="568500"/>
            </a:xfrm>
            <a:prstGeom prst="ellipse">
              <a:avLst/>
            </a:prstGeom>
            <a:solidFill>
              <a:srgbClr val="C5F5E8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</a:t>
              </a:r>
              <a:endParaRPr/>
            </a:p>
          </p:txBody>
        </p:sp>
        <p:sp>
          <p:nvSpPr>
            <p:cNvPr id="823" name="Google Shape;823;g29f9f60693f_1_285"/>
            <p:cNvSpPr/>
            <p:nvPr/>
          </p:nvSpPr>
          <p:spPr>
            <a:xfrm>
              <a:off x="6389694" y="3837634"/>
              <a:ext cx="568500" cy="568500"/>
            </a:xfrm>
            <a:prstGeom prst="ellipse">
              <a:avLst/>
            </a:prstGeom>
            <a:solidFill>
              <a:srgbClr val="005BFF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</a:t>
              </a:r>
              <a:endParaRPr/>
            </a:p>
          </p:txBody>
        </p:sp>
        <p:cxnSp>
          <p:nvCxnSpPr>
            <p:cNvPr id="824" name="Google Shape;824;g29f9f60693f_1_285"/>
            <p:cNvCxnSpPr/>
            <p:nvPr/>
          </p:nvCxnSpPr>
          <p:spPr>
            <a:xfrm>
              <a:off x="4999798" y="2957861"/>
              <a:ext cx="1473000" cy="9630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825" name="Google Shape;825;g29f9f60693f_1_285"/>
            <p:cNvCxnSpPr/>
            <p:nvPr/>
          </p:nvCxnSpPr>
          <p:spPr>
            <a:xfrm rot="10800000" flipH="1">
              <a:off x="5110554" y="4322733"/>
              <a:ext cx="1362300" cy="7344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sp>
          <p:nvSpPr>
            <p:cNvPr id="826" name="Google Shape;826;g29f9f60693f_1_285"/>
            <p:cNvSpPr txBox="1"/>
            <p:nvPr/>
          </p:nvSpPr>
          <p:spPr>
            <a:xfrm>
              <a:off x="4791313" y="3726116"/>
              <a:ext cx="602400" cy="46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g29f9f60693f_1_285"/>
            <p:cNvSpPr txBox="1"/>
            <p:nvPr/>
          </p:nvSpPr>
          <p:spPr>
            <a:xfrm>
              <a:off x="5736367" y="4671907"/>
              <a:ext cx="602400" cy="46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C-1</a:t>
              </a:r>
              <a:endParaRPr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g29f9f60693f_1_285"/>
            <p:cNvSpPr txBox="1"/>
            <p:nvPr/>
          </p:nvSpPr>
          <p:spPr>
            <a:xfrm>
              <a:off x="5120546" y="3351760"/>
              <a:ext cx="602400" cy="46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C-2</a:t>
              </a:r>
              <a:endParaRPr/>
            </a:p>
          </p:txBody>
        </p:sp>
        <p:cxnSp>
          <p:nvCxnSpPr>
            <p:cNvPr id="829" name="Google Shape;829;g29f9f60693f_1_285"/>
            <p:cNvCxnSpPr/>
            <p:nvPr/>
          </p:nvCxnSpPr>
          <p:spPr>
            <a:xfrm rot="10800000" flipH="1">
              <a:off x="3009397" y="2957751"/>
              <a:ext cx="1588500" cy="11007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830" name="Google Shape;830;g29f9f60693f_1_285"/>
            <p:cNvCxnSpPr/>
            <p:nvPr/>
          </p:nvCxnSpPr>
          <p:spPr>
            <a:xfrm>
              <a:off x="3009397" y="4460378"/>
              <a:ext cx="1532700" cy="5967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</p:grpSp>
      <p:sp>
        <p:nvSpPr>
          <p:cNvPr id="831" name="Google Shape;831;g29f9f60693f_1_285"/>
          <p:cNvSpPr txBox="1"/>
          <p:nvPr/>
        </p:nvSpPr>
        <p:spPr>
          <a:xfrm>
            <a:off x="7378775" y="4669051"/>
            <a:ext cx="792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C-1</a:t>
            </a:r>
            <a:endParaRPr sz="24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2" name="Google Shape;832;g29f9f60693f_1_285"/>
          <p:cNvSpPr txBox="1"/>
          <p:nvPr/>
        </p:nvSpPr>
        <p:spPr>
          <a:xfrm>
            <a:off x="7219737" y="6084617"/>
            <a:ext cx="792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C-2</a:t>
            </a:r>
            <a:endParaRPr/>
          </a:p>
        </p:txBody>
      </p:sp>
      <p:sp>
        <p:nvSpPr>
          <p:cNvPr id="833" name="Google Shape;833;g29f9f60693f_1_285"/>
          <p:cNvSpPr txBox="1"/>
          <p:nvPr/>
        </p:nvSpPr>
        <p:spPr>
          <a:xfrm>
            <a:off x="9393728" y="1547899"/>
            <a:ext cx="2540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25200"/>
                </a:solidFill>
                <a:latin typeface="Calibri"/>
                <a:ea typeface="Calibri"/>
                <a:cs typeface="Calibri"/>
                <a:sym typeface="Calibri"/>
              </a:rPr>
              <a:t>Choose a really big number C.</a:t>
            </a:r>
            <a:endParaRPr/>
          </a:p>
        </p:txBody>
      </p:sp>
      <p:cxnSp>
        <p:nvCxnSpPr>
          <p:cNvPr id="834" name="Google Shape;834;g29f9f60693f_1_285"/>
          <p:cNvCxnSpPr>
            <a:stCxn id="822" idx="1"/>
            <a:endCxn id="820" idx="6"/>
          </p:cNvCxnSpPr>
          <p:nvPr/>
        </p:nvCxnSpPr>
        <p:spPr>
          <a:xfrm rot="10800000">
            <a:off x="6563512" y="5522598"/>
            <a:ext cx="2016900" cy="595200"/>
          </a:xfrm>
          <a:prstGeom prst="straightConnector1">
            <a:avLst/>
          </a:prstGeom>
          <a:noFill/>
          <a:ln w="53975" cap="flat" cmpd="sng">
            <a:solidFill>
              <a:schemeClr val="accent2"/>
            </a:solidFill>
            <a:prstDash val="solid"/>
            <a:miter lim="800000"/>
            <a:headEnd type="none" w="sm" len="sm"/>
            <a:tailEnd type="stealth" w="lg" len="lg"/>
          </a:ln>
        </p:spPr>
      </p:cxnSp>
      <p:sp>
        <p:nvSpPr>
          <p:cNvPr id="835" name="Google Shape;835;g29f9f60693f_1_285"/>
          <p:cNvSpPr txBox="1"/>
          <p:nvPr/>
        </p:nvSpPr>
        <p:spPr>
          <a:xfrm>
            <a:off x="7173952" y="5267601"/>
            <a:ext cx="1260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cxnSp>
        <p:nvCxnSpPr>
          <p:cNvPr id="836" name="Google Shape;836;g29f9f60693f_1_285"/>
          <p:cNvCxnSpPr>
            <a:stCxn id="823" idx="0"/>
            <a:endCxn id="821" idx="6"/>
          </p:cNvCxnSpPr>
          <p:nvPr/>
        </p:nvCxnSpPr>
        <p:spPr>
          <a:xfrm rot="10800000">
            <a:off x="9182694" y="4023494"/>
            <a:ext cx="2093400" cy="1078200"/>
          </a:xfrm>
          <a:prstGeom prst="straightConnector1">
            <a:avLst/>
          </a:prstGeom>
          <a:noFill/>
          <a:ln w="53975" cap="flat" cmpd="sng">
            <a:solidFill>
              <a:schemeClr val="accent2"/>
            </a:solidFill>
            <a:prstDash val="solid"/>
            <a:miter lim="800000"/>
            <a:headEnd type="none" w="sm" len="sm"/>
            <a:tailEnd type="stealth" w="lg" len="lg"/>
          </a:ln>
        </p:spPr>
      </p:cxnSp>
      <p:sp>
        <p:nvSpPr>
          <p:cNvPr id="837" name="Google Shape;837;g29f9f60693f_1_285"/>
          <p:cNvSpPr txBox="1"/>
          <p:nvPr/>
        </p:nvSpPr>
        <p:spPr>
          <a:xfrm>
            <a:off x="9755105" y="3831103"/>
            <a:ext cx="1260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cxnSp>
        <p:nvCxnSpPr>
          <p:cNvPr id="838" name="Google Shape;838;g29f9f60693f_1_285"/>
          <p:cNvCxnSpPr>
            <a:stCxn id="823" idx="2"/>
            <a:endCxn id="822" idx="7"/>
          </p:cNvCxnSpPr>
          <p:nvPr/>
        </p:nvCxnSpPr>
        <p:spPr>
          <a:xfrm flipH="1">
            <a:off x="9109250" y="5385262"/>
            <a:ext cx="1792800" cy="732600"/>
          </a:xfrm>
          <a:prstGeom prst="straightConnector1">
            <a:avLst/>
          </a:prstGeom>
          <a:noFill/>
          <a:ln w="53975" cap="flat" cmpd="sng">
            <a:solidFill>
              <a:schemeClr val="accent2"/>
            </a:solidFill>
            <a:prstDash val="solid"/>
            <a:miter lim="800000"/>
            <a:headEnd type="none" w="sm" len="sm"/>
            <a:tailEnd type="stealth" w="lg" len="lg"/>
          </a:ln>
        </p:spPr>
      </p:cxnSp>
      <p:sp>
        <p:nvSpPr>
          <p:cNvPr id="839" name="Google Shape;839;g29f9f60693f_1_285"/>
          <p:cNvSpPr txBox="1"/>
          <p:nvPr/>
        </p:nvSpPr>
        <p:spPr>
          <a:xfrm>
            <a:off x="9523831" y="5335097"/>
            <a:ext cx="1260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cxnSp>
        <p:nvCxnSpPr>
          <p:cNvPr id="840" name="Google Shape;840;g29f9f60693f_1_285"/>
          <p:cNvCxnSpPr>
            <a:stCxn id="821" idx="2"/>
            <a:endCxn id="820" idx="0"/>
          </p:cNvCxnSpPr>
          <p:nvPr/>
        </p:nvCxnSpPr>
        <p:spPr>
          <a:xfrm flipH="1">
            <a:off x="6189452" y="4023596"/>
            <a:ext cx="2245200" cy="1215300"/>
          </a:xfrm>
          <a:prstGeom prst="straightConnector1">
            <a:avLst/>
          </a:prstGeom>
          <a:noFill/>
          <a:ln w="53975" cap="flat" cmpd="sng">
            <a:solidFill>
              <a:schemeClr val="accent2"/>
            </a:solidFill>
            <a:prstDash val="solid"/>
            <a:miter lim="800000"/>
            <a:headEnd type="none" w="sm" len="sm"/>
            <a:tailEnd type="stealth" w="lg" len="lg"/>
          </a:ln>
        </p:spPr>
      </p:cxnSp>
      <p:sp>
        <p:nvSpPr>
          <p:cNvPr id="841" name="Google Shape;841;g29f9f60693f_1_285"/>
          <p:cNvSpPr txBox="1"/>
          <p:nvPr/>
        </p:nvSpPr>
        <p:spPr>
          <a:xfrm>
            <a:off x="6957125" y="4007910"/>
            <a:ext cx="1260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cxnSp>
        <p:nvCxnSpPr>
          <p:cNvPr id="842" name="Google Shape;842;g29f9f60693f_1_285"/>
          <p:cNvCxnSpPr>
            <a:stCxn id="821" idx="4"/>
            <a:endCxn id="822" idx="0"/>
          </p:cNvCxnSpPr>
          <p:nvPr/>
        </p:nvCxnSpPr>
        <p:spPr>
          <a:xfrm>
            <a:off x="8808696" y="4307164"/>
            <a:ext cx="36300" cy="1727700"/>
          </a:xfrm>
          <a:prstGeom prst="straightConnector1">
            <a:avLst/>
          </a:prstGeom>
          <a:noFill/>
          <a:ln w="53975" cap="flat" cmpd="sng">
            <a:solidFill>
              <a:schemeClr val="accent2"/>
            </a:solidFill>
            <a:prstDash val="solid"/>
            <a:miter lim="800000"/>
            <a:headEnd type="none" w="sm" len="sm"/>
            <a:tailEnd type="stealth" w="lg" len="lg"/>
          </a:ln>
        </p:spPr>
      </p:cxnSp>
      <p:sp>
        <p:nvSpPr>
          <p:cNvPr id="843" name="Google Shape;843;g29f9f60693f_1_285"/>
          <p:cNvSpPr txBox="1"/>
          <p:nvPr/>
        </p:nvSpPr>
        <p:spPr>
          <a:xfrm>
            <a:off x="8763311" y="4819193"/>
            <a:ext cx="1260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844" name="Google Shape;844;g29f9f60693f_1_285"/>
          <p:cNvSpPr txBox="1"/>
          <p:nvPr/>
        </p:nvSpPr>
        <p:spPr>
          <a:xfrm>
            <a:off x="616917" y="5150140"/>
            <a:ext cx="50313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The edge (b,a) disappeared from the residual graph!</a:t>
            </a:r>
            <a:endParaRPr/>
          </a:p>
        </p:txBody>
      </p:sp>
      <p:sp>
        <p:nvSpPr>
          <p:cNvPr id="845" name="Google Shape;845;g29f9f60693f_1_285"/>
          <p:cNvSpPr txBox="1">
            <a:spLocks noGrp="1"/>
          </p:cNvSpPr>
          <p:nvPr>
            <p:ph type="title"/>
          </p:nvPr>
        </p:nvSpPr>
        <p:spPr>
          <a:xfrm>
            <a:off x="439711" y="365126"/>
            <a:ext cx="11494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How </a:t>
            </a:r>
            <a:r>
              <a:rPr lang="en-US" i="1"/>
              <a:t>not</a:t>
            </a:r>
            <a:r>
              <a:rPr lang="en-US"/>
              <a:t> to pick the augmenting path</a:t>
            </a:r>
            <a:endParaRPr sz="3100">
              <a:solidFill>
                <a:schemeClr val="accent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1" name="Google Shape;851;g29f9f60693f_1_335"/>
          <p:cNvGrpSpPr/>
          <p:nvPr/>
        </p:nvGrpSpPr>
        <p:grpSpPr>
          <a:xfrm>
            <a:off x="914815" y="1567568"/>
            <a:ext cx="5834656" cy="2861850"/>
            <a:chOff x="2524228" y="2472692"/>
            <a:chExt cx="4433966" cy="2868735"/>
          </a:xfrm>
        </p:grpSpPr>
        <p:sp>
          <p:nvSpPr>
            <p:cNvPr id="852" name="Google Shape;852;g29f9f60693f_1_335"/>
            <p:cNvSpPr/>
            <p:nvPr/>
          </p:nvSpPr>
          <p:spPr>
            <a:xfrm>
              <a:off x="2524228" y="3975209"/>
              <a:ext cx="568500" cy="568500"/>
            </a:xfrm>
            <a:prstGeom prst="ellipse">
              <a:avLst/>
            </a:prstGeom>
            <a:solidFill>
              <a:srgbClr val="F27D00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</a:t>
              </a:r>
              <a:endParaRPr/>
            </a:p>
          </p:txBody>
        </p:sp>
        <p:sp>
          <p:nvSpPr>
            <p:cNvPr id="853" name="Google Shape;853;g29f9f60693f_1_335"/>
            <p:cNvSpPr/>
            <p:nvPr/>
          </p:nvSpPr>
          <p:spPr>
            <a:xfrm>
              <a:off x="4514629" y="2472692"/>
              <a:ext cx="568500" cy="568500"/>
            </a:xfrm>
            <a:prstGeom prst="ellipse">
              <a:avLst/>
            </a:prstGeom>
            <a:solidFill>
              <a:srgbClr val="C5F5E8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</a:t>
              </a:r>
              <a:endParaRPr/>
            </a:p>
          </p:txBody>
        </p:sp>
        <p:sp>
          <p:nvSpPr>
            <p:cNvPr id="854" name="Google Shape;854;g29f9f60693f_1_335"/>
            <p:cNvSpPr/>
            <p:nvPr/>
          </p:nvSpPr>
          <p:spPr>
            <a:xfrm>
              <a:off x="4542143" y="4772927"/>
              <a:ext cx="568500" cy="568500"/>
            </a:xfrm>
            <a:prstGeom prst="ellipse">
              <a:avLst/>
            </a:prstGeom>
            <a:solidFill>
              <a:srgbClr val="C5F5E8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</a:t>
              </a:r>
              <a:endParaRPr/>
            </a:p>
          </p:txBody>
        </p:sp>
        <p:sp>
          <p:nvSpPr>
            <p:cNvPr id="855" name="Google Shape;855;g29f9f60693f_1_335"/>
            <p:cNvSpPr/>
            <p:nvPr/>
          </p:nvSpPr>
          <p:spPr>
            <a:xfrm>
              <a:off x="6389694" y="3837634"/>
              <a:ext cx="568500" cy="568500"/>
            </a:xfrm>
            <a:prstGeom prst="ellipse">
              <a:avLst/>
            </a:prstGeom>
            <a:solidFill>
              <a:srgbClr val="005BFF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</a:t>
              </a:r>
              <a:endParaRPr/>
            </a:p>
          </p:txBody>
        </p:sp>
        <p:cxnSp>
          <p:nvCxnSpPr>
            <p:cNvPr id="856" name="Google Shape;856;g29f9f60693f_1_335"/>
            <p:cNvCxnSpPr/>
            <p:nvPr/>
          </p:nvCxnSpPr>
          <p:spPr>
            <a:xfrm rot="10800000">
              <a:off x="4798749" y="3041027"/>
              <a:ext cx="27600" cy="17319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857" name="Google Shape;857;g29f9f60693f_1_335"/>
            <p:cNvCxnSpPr/>
            <p:nvPr/>
          </p:nvCxnSpPr>
          <p:spPr>
            <a:xfrm>
              <a:off x="4999798" y="2957861"/>
              <a:ext cx="1473000" cy="9630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858" name="Google Shape;858;g29f9f60693f_1_335"/>
            <p:cNvCxnSpPr/>
            <p:nvPr/>
          </p:nvCxnSpPr>
          <p:spPr>
            <a:xfrm rot="10800000" flipH="1">
              <a:off x="5110554" y="4322733"/>
              <a:ext cx="1362300" cy="7344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sp>
          <p:nvSpPr>
            <p:cNvPr id="859" name="Google Shape;859;g29f9f60693f_1_335"/>
            <p:cNvSpPr txBox="1"/>
            <p:nvPr/>
          </p:nvSpPr>
          <p:spPr>
            <a:xfrm>
              <a:off x="4952081" y="3711530"/>
              <a:ext cx="602400" cy="46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60;g29f9f60693f_1_335"/>
            <p:cNvSpPr txBox="1"/>
            <p:nvPr/>
          </p:nvSpPr>
          <p:spPr>
            <a:xfrm>
              <a:off x="5205392" y="4451944"/>
              <a:ext cx="602400" cy="46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C</a:t>
              </a:r>
              <a:endParaRPr/>
            </a:p>
          </p:txBody>
        </p:sp>
        <p:sp>
          <p:nvSpPr>
            <p:cNvPr id="861" name="Google Shape;861;g29f9f60693f_1_335"/>
            <p:cNvSpPr txBox="1"/>
            <p:nvPr/>
          </p:nvSpPr>
          <p:spPr>
            <a:xfrm>
              <a:off x="5150235" y="2683819"/>
              <a:ext cx="602400" cy="46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C</a:t>
              </a:r>
              <a:endParaRPr/>
            </a:p>
          </p:txBody>
        </p:sp>
        <p:sp>
          <p:nvSpPr>
            <p:cNvPr id="862" name="Google Shape;862;g29f9f60693f_1_335"/>
            <p:cNvSpPr/>
            <p:nvPr/>
          </p:nvSpPr>
          <p:spPr>
            <a:xfrm>
              <a:off x="5495867" y="3135563"/>
              <a:ext cx="402300" cy="4017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cxnSp>
          <p:nvCxnSpPr>
            <p:cNvPr id="863" name="Google Shape;863;g29f9f60693f_1_335"/>
            <p:cNvCxnSpPr/>
            <p:nvPr/>
          </p:nvCxnSpPr>
          <p:spPr>
            <a:xfrm rot="10800000" flipH="1">
              <a:off x="3009397" y="2957751"/>
              <a:ext cx="1588500" cy="11007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864" name="Google Shape;864;g29f9f60693f_1_335"/>
            <p:cNvCxnSpPr/>
            <p:nvPr/>
          </p:nvCxnSpPr>
          <p:spPr>
            <a:xfrm>
              <a:off x="3009397" y="4460378"/>
              <a:ext cx="1532700" cy="5967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sp>
          <p:nvSpPr>
            <p:cNvPr id="865" name="Google Shape;865;g29f9f60693f_1_335"/>
            <p:cNvSpPr/>
            <p:nvPr/>
          </p:nvSpPr>
          <p:spPr>
            <a:xfrm>
              <a:off x="5752524" y="4423807"/>
              <a:ext cx="402300" cy="4017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866" name="Google Shape;866;g29f9f60693f_1_335"/>
            <p:cNvSpPr/>
            <p:nvPr/>
          </p:nvSpPr>
          <p:spPr>
            <a:xfrm>
              <a:off x="3543543" y="3339970"/>
              <a:ext cx="402300" cy="4017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867" name="Google Shape;867;g29f9f60693f_1_335"/>
            <p:cNvSpPr/>
            <p:nvPr/>
          </p:nvSpPr>
          <p:spPr>
            <a:xfrm>
              <a:off x="3488644" y="4504348"/>
              <a:ext cx="402300" cy="4017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868" name="Google Shape;868;g29f9f60693f_1_335"/>
            <p:cNvSpPr/>
            <p:nvPr/>
          </p:nvSpPr>
          <p:spPr>
            <a:xfrm>
              <a:off x="4597738" y="3649776"/>
              <a:ext cx="402300" cy="4017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</p:grpSp>
      <p:sp>
        <p:nvSpPr>
          <p:cNvPr id="869" name="Google Shape;869;g29f9f60693f_1_335"/>
          <p:cNvSpPr txBox="1"/>
          <p:nvPr/>
        </p:nvSpPr>
        <p:spPr>
          <a:xfrm>
            <a:off x="1843624" y="3262566"/>
            <a:ext cx="792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</p:txBody>
      </p:sp>
      <p:sp>
        <p:nvSpPr>
          <p:cNvPr id="870" name="Google Shape;870;g29f9f60693f_1_335"/>
          <p:cNvSpPr txBox="1"/>
          <p:nvPr/>
        </p:nvSpPr>
        <p:spPr>
          <a:xfrm>
            <a:off x="2537531" y="1968596"/>
            <a:ext cx="792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</p:txBody>
      </p:sp>
      <p:grpSp>
        <p:nvGrpSpPr>
          <p:cNvPr id="871" name="Google Shape;871;g29f9f60693f_1_335"/>
          <p:cNvGrpSpPr/>
          <p:nvPr/>
        </p:nvGrpSpPr>
        <p:grpSpPr>
          <a:xfrm>
            <a:off x="5815483" y="3740028"/>
            <a:ext cx="5834656" cy="2861850"/>
            <a:chOff x="2524228" y="2472692"/>
            <a:chExt cx="4433966" cy="2868735"/>
          </a:xfrm>
        </p:grpSpPr>
        <p:sp>
          <p:nvSpPr>
            <p:cNvPr id="872" name="Google Shape;872;g29f9f60693f_1_335"/>
            <p:cNvSpPr/>
            <p:nvPr/>
          </p:nvSpPr>
          <p:spPr>
            <a:xfrm>
              <a:off x="2524228" y="3975209"/>
              <a:ext cx="568500" cy="568500"/>
            </a:xfrm>
            <a:prstGeom prst="ellipse">
              <a:avLst/>
            </a:prstGeom>
            <a:solidFill>
              <a:srgbClr val="F27D00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</a:t>
              </a:r>
              <a:endParaRPr/>
            </a:p>
          </p:txBody>
        </p:sp>
        <p:sp>
          <p:nvSpPr>
            <p:cNvPr id="873" name="Google Shape;873;g29f9f60693f_1_335"/>
            <p:cNvSpPr/>
            <p:nvPr/>
          </p:nvSpPr>
          <p:spPr>
            <a:xfrm>
              <a:off x="4514629" y="2472692"/>
              <a:ext cx="568500" cy="568500"/>
            </a:xfrm>
            <a:prstGeom prst="ellipse">
              <a:avLst/>
            </a:prstGeom>
            <a:solidFill>
              <a:srgbClr val="C5F5E8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</a:t>
              </a:r>
              <a:endParaRPr/>
            </a:p>
          </p:txBody>
        </p:sp>
        <p:sp>
          <p:nvSpPr>
            <p:cNvPr id="874" name="Google Shape;874;g29f9f60693f_1_335"/>
            <p:cNvSpPr/>
            <p:nvPr/>
          </p:nvSpPr>
          <p:spPr>
            <a:xfrm>
              <a:off x="4542143" y="4772927"/>
              <a:ext cx="568500" cy="568500"/>
            </a:xfrm>
            <a:prstGeom prst="ellipse">
              <a:avLst/>
            </a:prstGeom>
            <a:solidFill>
              <a:srgbClr val="C5F5E8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</a:t>
              </a:r>
              <a:endParaRPr/>
            </a:p>
          </p:txBody>
        </p:sp>
        <p:sp>
          <p:nvSpPr>
            <p:cNvPr id="875" name="Google Shape;875;g29f9f60693f_1_335"/>
            <p:cNvSpPr/>
            <p:nvPr/>
          </p:nvSpPr>
          <p:spPr>
            <a:xfrm>
              <a:off x="6389694" y="3837634"/>
              <a:ext cx="568500" cy="568500"/>
            </a:xfrm>
            <a:prstGeom prst="ellipse">
              <a:avLst/>
            </a:prstGeom>
            <a:solidFill>
              <a:srgbClr val="005BFF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</a:t>
              </a:r>
              <a:endParaRPr/>
            </a:p>
          </p:txBody>
        </p:sp>
        <p:cxnSp>
          <p:nvCxnSpPr>
            <p:cNvPr id="876" name="Google Shape;876;g29f9f60693f_1_335"/>
            <p:cNvCxnSpPr/>
            <p:nvPr/>
          </p:nvCxnSpPr>
          <p:spPr>
            <a:xfrm>
              <a:off x="4999798" y="2957861"/>
              <a:ext cx="1473000" cy="9630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877" name="Google Shape;877;g29f9f60693f_1_335"/>
            <p:cNvCxnSpPr/>
            <p:nvPr/>
          </p:nvCxnSpPr>
          <p:spPr>
            <a:xfrm rot="10800000" flipH="1">
              <a:off x="5110554" y="4322733"/>
              <a:ext cx="1362300" cy="7344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sp>
          <p:nvSpPr>
            <p:cNvPr id="878" name="Google Shape;878;g29f9f60693f_1_335"/>
            <p:cNvSpPr txBox="1"/>
            <p:nvPr/>
          </p:nvSpPr>
          <p:spPr>
            <a:xfrm>
              <a:off x="4791313" y="3726116"/>
              <a:ext cx="602400" cy="46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9" name="Google Shape;879;g29f9f60693f_1_335"/>
            <p:cNvSpPr txBox="1"/>
            <p:nvPr/>
          </p:nvSpPr>
          <p:spPr>
            <a:xfrm>
              <a:off x="5736367" y="4671907"/>
              <a:ext cx="602400" cy="46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C-1</a:t>
              </a:r>
              <a:endParaRPr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0" name="Google Shape;880;g29f9f60693f_1_335"/>
            <p:cNvSpPr txBox="1"/>
            <p:nvPr/>
          </p:nvSpPr>
          <p:spPr>
            <a:xfrm>
              <a:off x="5120546" y="3351760"/>
              <a:ext cx="602400" cy="46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C-2</a:t>
              </a:r>
              <a:endParaRPr/>
            </a:p>
          </p:txBody>
        </p:sp>
        <p:cxnSp>
          <p:nvCxnSpPr>
            <p:cNvPr id="881" name="Google Shape;881;g29f9f60693f_1_335"/>
            <p:cNvCxnSpPr/>
            <p:nvPr/>
          </p:nvCxnSpPr>
          <p:spPr>
            <a:xfrm rot="10800000" flipH="1">
              <a:off x="3009397" y="2957751"/>
              <a:ext cx="1588500" cy="11007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882" name="Google Shape;882;g29f9f60693f_1_335"/>
            <p:cNvCxnSpPr/>
            <p:nvPr/>
          </p:nvCxnSpPr>
          <p:spPr>
            <a:xfrm>
              <a:off x="3009397" y="4460378"/>
              <a:ext cx="1532700" cy="5967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</p:grpSp>
      <p:sp>
        <p:nvSpPr>
          <p:cNvPr id="883" name="Google Shape;883;g29f9f60693f_1_335"/>
          <p:cNvSpPr txBox="1"/>
          <p:nvPr/>
        </p:nvSpPr>
        <p:spPr>
          <a:xfrm>
            <a:off x="7378775" y="4669051"/>
            <a:ext cx="792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C-1</a:t>
            </a:r>
            <a:endParaRPr sz="24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4" name="Google Shape;884;g29f9f60693f_1_335"/>
          <p:cNvSpPr txBox="1"/>
          <p:nvPr/>
        </p:nvSpPr>
        <p:spPr>
          <a:xfrm>
            <a:off x="7219737" y="6084617"/>
            <a:ext cx="792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C-2</a:t>
            </a:r>
            <a:endParaRPr/>
          </a:p>
        </p:txBody>
      </p:sp>
      <p:sp>
        <p:nvSpPr>
          <p:cNvPr id="885" name="Google Shape;885;g29f9f60693f_1_335"/>
          <p:cNvSpPr txBox="1"/>
          <p:nvPr/>
        </p:nvSpPr>
        <p:spPr>
          <a:xfrm>
            <a:off x="9393728" y="1547899"/>
            <a:ext cx="2540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25200"/>
                </a:solidFill>
                <a:latin typeface="Calibri"/>
                <a:ea typeface="Calibri"/>
                <a:cs typeface="Calibri"/>
                <a:sym typeface="Calibri"/>
              </a:rPr>
              <a:t>Choose a really big number C.</a:t>
            </a:r>
            <a:endParaRPr/>
          </a:p>
        </p:txBody>
      </p:sp>
      <p:cxnSp>
        <p:nvCxnSpPr>
          <p:cNvPr id="886" name="Google Shape;886;g29f9f60693f_1_335"/>
          <p:cNvCxnSpPr>
            <a:stCxn id="874" idx="1"/>
            <a:endCxn id="872" idx="6"/>
          </p:cNvCxnSpPr>
          <p:nvPr/>
        </p:nvCxnSpPr>
        <p:spPr>
          <a:xfrm rot="10800000">
            <a:off x="6563512" y="5522598"/>
            <a:ext cx="2016900" cy="595200"/>
          </a:xfrm>
          <a:prstGeom prst="straightConnector1">
            <a:avLst/>
          </a:prstGeom>
          <a:noFill/>
          <a:ln w="53975" cap="flat" cmpd="sng">
            <a:solidFill>
              <a:schemeClr val="accent2"/>
            </a:solidFill>
            <a:prstDash val="solid"/>
            <a:miter lim="800000"/>
            <a:headEnd type="none" w="sm" len="sm"/>
            <a:tailEnd type="stealth" w="lg" len="lg"/>
          </a:ln>
        </p:spPr>
      </p:cxnSp>
      <p:sp>
        <p:nvSpPr>
          <p:cNvPr id="887" name="Google Shape;887;g29f9f60693f_1_335"/>
          <p:cNvSpPr txBox="1"/>
          <p:nvPr/>
        </p:nvSpPr>
        <p:spPr>
          <a:xfrm>
            <a:off x="7173952" y="5267601"/>
            <a:ext cx="1260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cxnSp>
        <p:nvCxnSpPr>
          <p:cNvPr id="888" name="Google Shape;888;g29f9f60693f_1_335"/>
          <p:cNvCxnSpPr>
            <a:stCxn id="875" idx="0"/>
            <a:endCxn id="873" idx="6"/>
          </p:cNvCxnSpPr>
          <p:nvPr/>
        </p:nvCxnSpPr>
        <p:spPr>
          <a:xfrm rot="10800000">
            <a:off x="9182694" y="4023494"/>
            <a:ext cx="2093400" cy="1078200"/>
          </a:xfrm>
          <a:prstGeom prst="straightConnector1">
            <a:avLst/>
          </a:prstGeom>
          <a:noFill/>
          <a:ln w="53975" cap="flat" cmpd="sng">
            <a:solidFill>
              <a:schemeClr val="accent2"/>
            </a:solidFill>
            <a:prstDash val="solid"/>
            <a:miter lim="800000"/>
            <a:headEnd type="none" w="sm" len="sm"/>
            <a:tailEnd type="stealth" w="lg" len="lg"/>
          </a:ln>
        </p:spPr>
      </p:cxnSp>
      <p:sp>
        <p:nvSpPr>
          <p:cNvPr id="889" name="Google Shape;889;g29f9f60693f_1_335"/>
          <p:cNvSpPr txBox="1"/>
          <p:nvPr/>
        </p:nvSpPr>
        <p:spPr>
          <a:xfrm>
            <a:off x="9755105" y="3831103"/>
            <a:ext cx="1260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cxnSp>
        <p:nvCxnSpPr>
          <p:cNvPr id="890" name="Google Shape;890;g29f9f60693f_1_335"/>
          <p:cNvCxnSpPr>
            <a:stCxn id="875" idx="2"/>
            <a:endCxn id="874" idx="7"/>
          </p:cNvCxnSpPr>
          <p:nvPr/>
        </p:nvCxnSpPr>
        <p:spPr>
          <a:xfrm flipH="1">
            <a:off x="9109250" y="5385262"/>
            <a:ext cx="1792800" cy="732600"/>
          </a:xfrm>
          <a:prstGeom prst="straightConnector1">
            <a:avLst/>
          </a:prstGeom>
          <a:noFill/>
          <a:ln w="53975" cap="flat" cmpd="sng">
            <a:solidFill>
              <a:schemeClr val="accent2"/>
            </a:solidFill>
            <a:prstDash val="solid"/>
            <a:miter lim="800000"/>
            <a:headEnd type="none" w="sm" len="sm"/>
            <a:tailEnd type="stealth" w="lg" len="lg"/>
          </a:ln>
        </p:spPr>
      </p:cxnSp>
      <p:sp>
        <p:nvSpPr>
          <p:cNvPr id="891" name="Google Shape;891;g29f9f60693f_1_335"/>
          <p:cNvSpPr txBox="1"/>
          <p:nvPr/>
        </p:nvSpPr>
        <p:spPr>
          <a:xfrm>
            <a:off x="9523831" y="5335097"/>
            <a:ext cx="1260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cxnSp>
        <p:nvCxnSpPr>
          <p:cNvPr id="892" name="Google Shape;892;g29f9f60693f_1_335"/>
          <p:cNvCxnSpPr>
            <a:stCxn id="873" idx="2"/>
            <a:endCxn id="872" idx="0"/>
          </p:cNvCxnSpPr>
          <p:nvPr/>
        </p:nvCxnSpPr>
        <p:spPr>
          <a:xfrm flipH="1">
            <a:off x="6189452" y="4023596"/>
            <a:ext cx="2245200" cy="1215300"/>
          </a:xfrm>
          <a:prstGeom prst="straightConnector1">
            <a:avLst/>
          </a:prstGeom>
          <a:noFill/>
          <a:ln w="53975" cap="flat" cmpd="sng">
            <a:solidFill>
              <a:schemeClr val="accent2"/>
            </a:solidFill>
            <a:prstDash val="solid"/>
            <a:miter lim="800000"/>
            <a:headEnd type="none" w="sm" len="sm"/>
            <a:tailEnd type="stealth" w="lg" len="lg"/>
          </a:ln>
        </p:spPr>
      </p:cxnSp>
      <p:sp>
        <p:nvSpPr>
          <p:cNvPr id="893" name="Google Shape;893;g29f9f60693f_1_335"/>
          <p:cNvSpPr txBox="1"/>
          <p:nvPr/>
        </p:nvSpPr>
        <p:spPr>
          <a:xfrm>
            <a:off x="6957125" y="4007910"/>
            <a:ext cx="1260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cxnSp>
        <p:nvCxnSpPr>
          <p:cNvPr id="894" name="Google Shape;894;g29f9f60693f_1_335"/>
          <p:cNvCxnSpPr>
            <a:stCxn id="873" idx="4"/>
            <a:endCxn id="874" idx="0"/>
          </p:cNvCxnSpPr>
          <p:nvPr/>
        </p:nvCxnSpPr>
        <p:spPr>
          <a:xfrm>
            <a:off x="8808696" y="4307164"/>
            <a:ext cx="36300" cy="1727700"/>
          </a:xfrm>
          <a:prstGeom prst="straightConnector1">
            <a:avLst/>
          </a:prstGeom>
          <a:noFill/>
          <a:ln w="53975" cap="flat" cmpd="sng">
            <a:solidFill>
              <a:schemeClr val="accent2"/>
            </a:solidFill>
            <a:prstDash val="solid"/>
            <a:miter lim="800000"/>
            <a:headEnd type="none" w="sm" len="sm"/>
            <a:tailEnd type="stealth" w="lg" len="lg"/>
          </a:ln>
        </p:spPr>
      </p:cxnSp>
      <p:sp>
        <p:nvSpPr>
          <p:cNvPr id="895" name="Google Shape;895;g29f9f60693f_1_335"/>
          <p:cNvSpPr txBox="1"/>
          <p:nvPr/>
        </p:nvSpPr>
        <p:spPr>
          <a:xfrm>
            <a:off x="8763311" y="4819193"/>
            <a:ext cx="1260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896" name="Google Shape;896;g29f9f60693f_1_335"/>
          <p:cNvSpPr txBox="1"/>
          <p:nvPr/>
        </p:nvSpPr>
        <p:spPr>
          <a:xfrm>
            <a:off x="616917" y="5150140"/>
            <a:ext cx="50313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The edge (b,a) disappeared from the residual graph!</a:t>
            </a:r>
            <a:endParaRPr/>
          </a:p>
        </p:txBody>
      </p:sp>
      <p:sp>
        <p:nvSpPr>
          <p:cNvPr id="897" name="Google Shape;897;g29f9f60693f_1_335"/>
          <p:cNvSpPr/>
          <p:nvPr/>
        </p:nvSpPr>
        <p:spPr>
          <a:xfrm>
            <a:off x="6546643" y="2297796"/>
            <a:ext cx="5370900" cy="136530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12700" cap="flat" cmpd="sng">
            <a:solidFill>
              <a:srgbClr val="157057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762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This will go on for C steps, adding flow along (b,a) and then subtracting it again.</a:t>
            </a:r>
            <a:endParaRPr/>
          </a:p>
        </p:txBody>
      </p:sp>
      <p:sp>
        <p:nvSpPr>
          <p:cNvPr id="898" name="Google Shape;898;g29f9f60693f_1_335"/>
          <p:cNvSpPr txBox="1">
            <a:spLocks noGrp="1"/>
          </p:cNvSpPr>
          <p:nvPr>
            <p:ph type="title"/>
          </p:nvPr>
        </p:nvSpPr>
        <p:spPr>
          <a:xfrm>
            <a:off x="439711" y="365126"/>
            <a:ext cx="11494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How </a:t>
            </a:r>
            <a:r>
              <a:rPr lang="en-US" i="1"/>
              <a:t>not</a:t>
            </a:r>
            <a:r>
              <a:rPr lang="en-US"/>
              <a:t> to pick the augmenting path</a:t>
            </a:r>
            <a:endParaRPr sz="310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" name="Google Shape;952;g29f9f60693f_1_433"/>
          <p:cNvGrpSpPr/>
          <p:nvPr/>
        </p:nvGrpSpPr>
        <p:grpSpPr>
          <a:xfrm>
            <a:off x="914866" y="1567456"/>
            <a:ext cx="5834534" cy="2861610"/>
            <a:chOff x="686167" y="1567456"/>
            <a:chExt cx="4376010" cy="2861610"/>
          </a:xfrm>
        </p:grpSpPr>
        <p:sp>
          <p:nvSpPr>
            <p:cNvPr id="953" name="Google Shape;953;g29f9f60693f_1_433"/>
            <p:cNvSpPr/>
            <p:nvPr/>
          </p:nvSpPr>
          <p:spPr>
            <a:xfrm>
              <a:off x="686167" y="3066299"/>
              <a:ext cx="561000" cy="567000"/>
            </a:xfrm>
            <a:prstGeom prst="ellipse">
              <a:avLst/>
            </a:prstGeom>
            <a:solidFill>
              <a:srgbClr val="F27D00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</a:t>
              </a:r>
              <a:endParaRPr/>
            </a:p>
          </p:txBody>
        </p:sp>
        <p:sp>
          <p:nvSpPr>
            <p:cNvPr id="954" name="Google Shape;954;g29f9f60693f_1_433"/>
            <p:cNvSpPr/>
            <p:nvPr/>
          </p:nvSpPr>
          <p:spPr>
            <a:xfrm>
              <a:off x="2650587" y="1567456"/>
              <a:ext cx="561000" cy="567000"/>
            </a:xfrm>
            <a:prstGeom prst="ellipse">
              <a:avLst/>
            </a:prstGeom>
            <a:solidFill>
              <a:srgbClr val="C5F5E8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</a:t>
              </a:r>
              <a:endParaRPr/>
            </a:p>
          </p:txBody>
        </p:sp>
        <p:sp>
          <p:nvSpPr>
            <p:cNvPr id="955" name="Google Shape;955;g29f9f60693f_1_433"/>
            <p:cNvSpPr/>
            <p:nvPr/>
          </p:nvSpPr>
          <p:spPr>
            <a:xfrm>
              <a:off x="2677742" y="3862066"/>
              <a:ext cx="561000" cy="567000"/>
            </a:xfrm>
            <a:prstGeom prst="ellipse">
              <a:avLst/>
            </a:prstGeom>
            <a:solidFill>
              <a:srgbClr val="C5F5E8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</a:t>
              </a:r>
              <a:endParaRPr/>
            </a:p>
          </p:txBody>
        </p:sp>
        <p:sp>
          <p:nvSpPr>
            <p:cNvPr id="956" name="Google Shape;956;g29f9f60693f_1_433"/>
            <p:cNvSpPr/>
            <p:nvPr/>
          </p:nvSpPr>
          <p:spPr>
            <a:xfrm>
              <a:off x="4501177" y="2929060"/>
              <a:ext cx="561000" cy="567000"/>
            </a:xfrm>
            <a:prstGeom prst="ellipse">
              <a:avLst/>
            </a:prstGeom>
            <a:solidFill>
              <a:srgbClr val="005BFF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</a:t>
              </a:r>
              <a:endParaRPr/>
            </a:p>
          </p:txBody>
        </p:sp>
        <p:cxnSp>
          <p:nvCxnSpPr>
            <p:cNvPr id="957" name="Google Shape;957;g29f9f60693f_1_433"/>
            <p:cNvCxnSpPr/>
            <p:nvPr/>
          </p:nvCxnSpPr>
          <p:spPr>
            <a:xfrm rot="10800000">
              <a:off x="2930939" y="2134366"/>
              <a:ext cx="27300" cy="17277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958" name="Google Shape;958;g29f9f60693f_1_433"/>
            <p:cNvCxnSpPr/>
            <p:nvPr/>
          </p:nvCxnSpPr>
          <p:spPr>
            <a:xfrm>
              <a:off x="3129424" y="2051439"/>
              <a:ext cx="1453800" cy="960600"/>
            </a:xfrm>
            <a:prstGeom prst="straightConnector1">
              <a:avLst/>
            </a:prstGeom>
            <a:noFill/>
            <a:ln w="5397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959" name="Google Shape;959;g29f9f60693f_1_433"/>
            <p:cNvCxnSpPr/>
            <p:nvPr/>
          </p:nvCxnSpPr>
          <p:spPr>
            <a:xfrm rot="10800000" flipH="1">
              <a:off x="3238734" y="3412977"/>
              <a:ext cx="1344600" cy="732600"/>
            </a:xfrm>
            <a:prstGeom prst="straightConnector1">
              <a:avLst/>
            </a:prstGeom>
            <a:noFill/>
            <a:ln w="539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sp>
          <p:nvSpPr>
            <p:cNvPr id="960" name="Google Shape;960;g29f9f60693f_1_433"/>
            <p:cNvSpPr txBox="1"/>
            <p:nvPr/>
          </p:nvSpPr>
          <p:spPr>
            <a:xfrm>
              <a:off x="3082329" y="2803265"/>
              <a:ext cx="594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961;g29f9f60693f_1_433"/>
            <p:cNvSpPr txBox="1"/>
            <p:nvPr/>
          </p:nvSpPr>
          <p:spPr>
            <a:xfrm>
              <a:off x="3332334" y="3541868"/>
              <a:ext cx="594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C</a:t>
              </a:r>
              <a:endParaRPr/>
            </a:p>
          </p:txBody>
        </p:sp>
        <p:sp>
          <p:nvSpPr>
            <p:cNvPr id="962" name="Google Shape;962;g29f9f60693f_1_433"/>
            <p:cNvSpPr txBox="1"/>
            <p:nvPr/>
          </p:nvSpPr>
          <p:spPr>
            <a:xfrm>
              <a:off x="3277897" y="1778067"/>
              <a:ext cx="594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C</a:t>
              </a:r>
              <a:endParaRPr/>
            </a:p>
          </p:txBody>
        </p:sp>
        <p:cxnSp>
          <p:nvCxnSpPr>
            <p:cNvPr id="963" name="Google Shape;963;g29f9f60693f_1_433"/>
            <p:cNvCxnSpPr/>
            <p:nvPr/>
          </p:nvCxnSpPr>
          <p:spPr>
            <a:xfrm rot="10800000" flipH="1">
              <a:off x="1165003" y="2051338"/>
              <a:ext cx="1567800" cy="1098000"/>
            </a:xfrm>
            <a:prstGeom prst="straightConnector1">
              <a:avLst/>
            </a:prstGeom>
            <a:noFill/>
            <a:ln w="5397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964" name="Google Shape;964;g29f9f60693f_1_433"/>
            <p:cNvCxnSpPr/>
            <p:nvPr/>
          </p:nvCxnSpPr>
          <p:spPr>
            <a:xfrm>
              <a:off x="1165003" y="3550281"/>
              <a:ext cx="1512600" cy="595200"/>
            </a:xfrm>
            <a:prstGeom prst="straightConnector1">
              <a:avLst/>
            </a:prstGeom>
            <a:noFill/>
            <a:ln w="539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sp>
          <p:nvSpPr>
            <p:cNvPr id="965" name="Google Shape;965;g29f9f60693f_1_433"/>
            <p:cNvSpPr txBox="1"/>
            <p:nvPr/>
          </p:nvSpPr>
          <p:spPr>
            <a:xfrm>
              <a:off x="1382718" y="3262566"/>
              <a:ext cx="594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C</a:t>
              </a:r>
              <a:endParaRPr/>
            </a:p>
          </p:txBody>
        </p:sp>
        <p:sp>
          <p:nvSpPr>
            <p:cNvPr id="966" name="Google Shape;966;g29f9f60693f_1_433"/>
            <p:cNvSpPr txBox="1"/>
            <p:nvPr/>
          </p:nvSpPr>
          <p:spPr>
            <a:xfrm>
              <a:off x="1903148" y="1968596"/>
              <a:ext cx="594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C</a:t>
              </a:r>
              <a:endParaRPr/>
            </a:p>
          </p:txBody>
        </p:sp>
      </p:grpSp>
      <p:sp>
        <p:nvSpPr>
          <p:cNvPr id="967" name="Google Shape;967;g29f9f60693f_1_433"/>
          <p:cNvSpPr txBox="1">
            <a:spLocks noGrp="1"/>
          </p:cNvSpPr>
          <p:nvPr>
            <p:ph type="title"/>
          </p:nvPr>
        </p:nvSpPr>
        <p:spPr>
          <a:xfrm>
            <a:off x="439711" y="365126"/>
            <a:ext cx="11494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So how should we pick the path?</a:t>
            </a:r>
            <a:endParaRPr sz="3100">
              <a:solidFill>
                <a:schemeClr val="accent4"/>
              </a:solidFill>
            </a:endParaRPr>
          </a:p>
        </p:txBody>
      </p:sp>
      <p:sp>
        <p:nvSpPr>
          <p:cNvPr id="968" name="Google Shape;968;g29f9f60693f_1_433"/>
          <p:cNvSpPr txBox="1"/>
          <p:nvPr/>
        </p:nvSpPr>
        <p:spPr>
          <a:xfrm>
            <a:off x="6716976" y="1778067"/>
            <a:ext cx="54909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this example, </a:t>
            </a:r>
            <a:r>
              <a:rPr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red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green</a:t>
            </a:r>
            <a:br>
              <a:rPr lang="en-US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paths would have been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much better!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about in a general graph?</a:t>
            </a:r>
            <a:endParaRPr/>
          </a:p>
        </p:txBody>
      </p:sp>
      <p:sp>
        <p:nvSpPr>
          <p:cNvPr id="969" name="Google Shape;969;g29f9f60693f_1_433"/>
          <p:cNvSpPr txBox="1"/>
          <p:nvPr/>
        </p:nvSpPr>
        <p:spPr>
          <a:xfrm>
            <a:off x="1043000" y="4316650"/>
            <a:ext cx="8615400" cy="23082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1209" t="-2109" b="-500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 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9" name="Google Shape;929;g29f9f60693f_1_411"/>
          <p:cNvGrpSpPr/>
          <p:nvPr/>
        </p:nvGrpSpPr>
        <p:grpSpPr>
          <a:xfrm>
            <a:off x="914866" y="1567456"/>
            <a:ext cx="5834534" cy="2861610"/>
            <a:chOff x="686167" y="1567456"/>
            <a:chExt cx="4376010" cy="2861610"/>
          </a:xfrm>
        </p:grpSpPr>
        <p:sp>
          <p:nvSpPr>
            <p:cNvPr id="930" name="Google Shape;930;g29f9f60693f_1_411"/>
            <p:cNvSpPr/>
            <p:nvPr/>
          </p:nvSpPr>
          <p:spPr>
            <a:xfrm>
              <a:off x="686167" y="3066299"/>
              <a:ext cx="561000" cy="567000"/>
            </a:xfrm>
            <a:prstGeom prst="ellipse">
              <a:avLst/>
            </a:prstGeom>
            <a:solidFill>
              <a:srgbClr val="F27D00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</a:t>
              </a:r>
              <a:endParaRPr/>
            </a:p>
          </p:txBody>
        </p:sp>
        <p:sp>
          <p:nvSpPr>
            <p:cNvPr id="931" name="Google Shape;931;g29f9f60693f_1_411"/>
            <p:cNvSpPr/>
            <p:nvPr/>
          </p:nvSpPr>
          <p:spPr>
            <a:xfrm>
              <a:off x="2650587" y="1567456"/>
              <a:ext cx="561000" cy="567000"/>
            </a:xfrm>
            <a:prstGeom prst="ellipse">
              <a:avLst/>
            </a:prstGeom>
            <a:solidFill>
              <a:srgbClr val="C5F5E8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</a:t>
              </a:r>
              <a:endParaRPr/>
            </a:p>
          </p:txBody>
        </p:sp>
        <p:sp>
          <p:nvSpPr>
            <p:cNvPr id="932" name="Google Shape;932;g29f9f60693f_1_411"/>
            <p:cNvSpPr/>
            <p:nvPr/>
          </p:nvSpPr>
          <p:spPr>
            <a:xfrm>
              <a:off x="2677742" y="3862066"/>
              <a:ext cx="561000" cy="567000"/>
            </a:xfrm>
            <a:prstGeom prst="ellipse">
              <a:avLst/>
            </a:prstGeom>
            <a:solidFill>
              <a:srgbClr val="C5F5E8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</a:t>
              </a:r>
              <a:endParaRPr/>
            </a:p>
          </p:txBody>
        </p:sp>
        <p:sp>
          <p:nvSpPr>
            <p:cNvPr id="933" name="Google Shape;933;g29f9f60693f_1_411"/>
            <p:cNvSpPr/>
            <p:nvPr/>
          </p:nvSpPr>
          <p:spPr>
            <a:xfrm>
              <a:off x="4501177" y="2929060"/>
              <a:ext cx="561000" cy="567000"/>
            </a:xfrm>
            <a:prstGeom prst="ellipse">
              <a:avLst/>
            </a:prstGeom>
            <a:solidFill>
              <a:srgbClr val="005BFF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</a:t>
              </a:r>
              <a:endParaRPr/>
            </a:p>
          </p:txBody>
        </p:sp>
        <p:cxnSp>
          <p:nvCxnSpPr>
            <p:cNvPr id="934" name="Google Shape;934;g29f9f60693f_1_411"/>
            <p:cNvCxnSpPr/>
            <p:nvPr/>
          </p:nvCxnSpPr>
          <p:spPr>
            <a:xfrm rot="10800000">
              <a:off x="2930939" y="2134366"/>
              <a:ext cx="27300" cy="1727700"/>
            </a:xfrm>
            <a:prstGeom prst="straightConnector1">
              <a:avLst/>
            </a:prstGeom>
            <a:noFill/>
            <a:ln w="539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935" name="Google Shape;935;g29f9f60693f_1_411"/>
            <p:cNvCxnSpPr/>
            <p:nvPr/>
          </p:nvCxnSpPr>
          <p:spPr>
            <a:xfrm>
              <a:off x="3129424" y="2051439"/>
              <a:ext cx="1453800" cy="960600"/>
            </a:xfrm>
            <a:prstGeom prst="straightConnector1">
              <a:avLst/>
            </a:prstGeom>
            <a:noFill/>
            <a:ln w="5397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936" name="Google Shape;936;g29f9f60693f_1_411"/>
            <p:cNvCxnSpPr/>
            <p:nvPr/>
          </p:nvCxnSpPr>
          <p:spPr>
            <a:xfrm rot="10800000" flipH="1">
              <a:off x="3238734" y="3412977"/>
              <a:ext cx="1344600" cy="732600"/>
            </a:xfrm>
            <a:prstGeom prst="straightConnector1">
              <a:avLst/>
            </a:prstGeom>
            <a:noFill/>
            <a:ln w="539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sp>
          <p:nvSpPr>
            <p:cNvPr id="937" name="Google Shape;937;g29f9f60693f_1_411"/>
            <p:cNvSpPr txBox="1"/>
            <p:nvPr/>
          </p:nvSpPr>
          <p:spPr>
            <a:xfrm>
              <a:off x="3082329" y="2803265"/>
              <a:ext cx="594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8" name="Google Shape;938;g29f9f60693f_1_411"/>
            <p:cNvSpPr txBox="1"/>
            <p:nvPr/>
          </p:nvSpPr>
          <p:spPr>
            <a:xfrm>
              <a:off x="3332334" y="3541868"/>
              <a:ext cx="594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C</a:t>
              </a:r>
              <a:endParaRPr/>
            </a:p>
          </p:txBody>
        </p:sp>
        <p:sp>
          <p:nvSpPr>
            <p:cNvPr id="939" name="Google Shape;939;g29f9f60693f_1_411"/>
            <p:cNvSpPr txBox="1"/>
            <p:nvPr/>
          </p:nvSpPr>
          <p:spPr>
            <a:xfrm>
              <a:off x="3277897" y="1778067"/>
              <a:ext cx="594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C</a:t>
              </a:r>
              <a:endParaRPr/>
            </a:p>
          </p:txBody>
        </p:sp>
        <p:cxnSp>
          <p:nvCxnSpPr>
            <p:cNvPr id="940" name="Google Shape;940;g29f9f60693f_1_411"/>
            <p:cNvCxnSpPr/>
            <p:nvPr/>
          </p:nvCxnSpPr>
          <p:spPr>
            <a:xfrm rot="10800000" flipH="1">
              <a:off x="1165003" y="2051338"/>
              <a:ext cx="1567800" cy="1098000"/>
            </a:xfrm>
            <a:prstGeom prst="straightConnector1">
              <a:avLst/>
            </a:prstGeom>
            <a:noFill/>
            <a:ln w="5397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941" name="Google Shape;941;g29f9f60693f_1_411"/>
            <p:cNvCxnSpPr/>
            <p:nvPr/>
          </p:nvCxnSpPr>
          <p:spPr>
            <a:xfrm>
              <a:off x="1165003" y="3550281"/>
              <a:ext cx="1512600" cy="595200"/>
            </a:xfrm>
            <a:prstGeom prst="straightConnector1">
              <a:avLst/>
            </a:prstGeom>
            <a:noFill/>
            <a:ln w="539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sp>
          <p:nvSpPr>
            <p:cNvPr id="942" name="Google Shape;942;g29f9f60693f_1_411"/>
            <p:cNvSpPr txBox="1"/>
            <p:nvPr/>
          </p:nvSpPr>
          <p:spPr>
            <a:xfrm>
              <a:off x="1382718" y="3262566"/>
              <a:ext cx="594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C</a:t>
              </a:r>
              <a:endParaRPr/>
            </a:p>
          </p:txBody>
        </p:sp>
        <p:sp>
          <p:nvSpPr>
            <p:cNvPr id="943" name="Google Shape;943;g29f9f60693f_1_411"/>
            <p:cNvSpPr txBox="1"/>
            <p:nvPr/>
          </p:nvSpPr>
          <p:spPr>
            <a:xfrm>
              <a:off x="1903148" y="1968596"/>
              <a:ext cx="594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C</a:t>
              </a:r>
              <a:endParaRPr/>
            </a:p>
          </p:txBody>
        </p:sp>
      </p:grpSp>
      <p:sp>
        <p:nvSpPr>
          <p:cNvPr id="944" name="Google Shape;944;g29f9f60693f_1_411"/>
          <p:cNvSpPr txBox="1">
            <a:spLocks noGrp="1"/>
          </p:cNvSpPr>
          <p:nvPr>
            <p:ph type="title"/>
          </p:nvPr>
        </p:nvSpPr>
        <p:spPr>
          <a:xfrm>
            <a:off x="439711" y="365126"/>
            <a:ext cx="11494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So how should we pick the path?</a:t>
            </a:r>
            <a:endParaRPr sz="3100">
              <a:solidFill>
                <a:schemeClr val="accent4"/>
              </a:solidFill>
            </a:endParaRPr>
          </a:p>
        </p:txBody>
      </p:sp>
      <p:sp>
        <p:nvSpPr>
          <p:cNvPr id="945" name="Google Shape;945;g29f9f60693f_1_411"/>
          <p:cNvSpPr txBox="1"/>
          <p:nvPr/>
        </p:nvSpPr>
        <p:spPr>
          <a:xfrm>
            <a:off x="6716976" y="1778067"/>
            <a:ext cx="54909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this example, </a:t>
            </a:r>
            <a:r>
              <a:rPr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red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green</a:t>
            </a:r>
            <a:br>
              <a:rPr lang="en-US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paths would have been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much better!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about in a general graph?</a:t>
            </a:r>
            <a:endParaRPr/>
          </a:p>
        </p:txBody>
      </p:sp>
      <p:sp>
        <p:nvSpPr>
          <p:cNvPr id="946" name="Google Shape;946;g29f9f60693f_1_411"/>
          <p:cNvSpPr txBox="1"/>
          <p:nvPr/>
        </p:nvSpPr>
        <p:spPr>
          <a:xfrm>
            <a:off x="914866" y="4349943"/>
            <a:ext cx="9943488" cy="23082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1049" t="-2109" b="-500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BFD17-2A33-47D9-AD5D-6C6F38E7B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Ford Fulkerson additional notes!</a:t>
            </a:r>
            <a:endParaRPr lang="en-IN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3A99D6-3823-43E6-A138-C89793F3A7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10982093" cy="4351338"/>
              </a:xfrm>
            </p:spPr>
            <p:txBody>
              <a:bodyPr/>
              <a:lstStyle/>
              <a:p>
                <a:r>
                  <a:rPr lang="en-US" sz="2800" i="1" dirty="0">
                    <a:solidFill>
                      <a:srgbClr val="0070C0"/>
                    </a:solidFill>
                  </a:rPr>
                  <a:t>Shortest path</a:t>
                </a:r>
                <a:r>
                  <a:rPr lang="en-US" sz="2800" dirty="0">
                    <a:solidFill>
                      <a:srgbClr val="0070C0"/>
                    </a:solidFill>
                  </a:rPr>
                  <a:t> variant of Ford-Fulkerson runs in time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70C0"/>
                        </a:solidFill>
                        <a:latin typeface="Cambria Math"/>
                      </a:rPr>
                      <m:t>𝑂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𝑛</m:t>
                        </m:r>
                      </m:e>
                    </m:d>
                  </m:oMath>
                </a14:m>
                <a:endParaRPr lang="en-IN" dirty="0"/>
              </a:p>
              <a:p>
                <a:r>
                  <a:rPr lang="en-US" sz="2800" i="1" dirty="0">
                    <a:solidFill>
                      <a:srgbClr val="0070C0"/>
                    </a:solidFill>
                  </a:rPr>
                  <a:t>Fattest path</a:t>
                </a:r>
                <a:r>
                  <a:rPr lang="en-US" sz="2800" dirty="0">
                    <a:solidFill>
                      <a:srgbClr val="0070C0"/>
                    </a:solidFill>
                  </a:rPr>
                  <a:t> variant of Ford-Fulkerson runs in time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70C0"/>
                        </a:solidFill>
                        <a:latin typeface="Cambria Math"/>
                      </a:rPr>
                      <m:t>𝑂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func>
                          <m:funcPr>
                            <m:ctrlP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𝑛</m:t>
                            </m:r>
                          </m:e>
                        </m:func>
                        <m:func>
                          <m:funcPr>
                            <m:ctrlP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solidFill>
                                      <a:srgbClr val="0070C0"/>
                                    </a:solidFill>
                                    <a:latin typeface="Cambria Math"/>
                                  </a:rPr>
                                  <m:t>𝑓</m:t>
                                </m:r>
                              </m:e>
                            </m:d>
                          </m:e>
                        </m:func>
                      </m:e>
                    </m:d>
                  </m:oMath>
                </a14:m>
                <a:endParaRPr lang="en-IN" dirty="0"/>
              </a:p>
              <a:p>
                <a:r>
                  <a:rPr lang="en-US" dirty="0"/>
                  <a:t>If all the capacities are integers, then the flow on any edge in any max flow is also integral.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When we update flows in Ford-Fulkerson, we’re only ever adding or subtracting integers.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Since we started with 0 (an integer), everything stays integral.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3A99D6-3823-43E6-A138-C89793F3A7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10982093" cy="4351338"/>
              </a:xfrm>
              <a:blipFill>
                <a:blip r:embed="rId3"/>
                <a:stretch>
                  <a:fillRect l="-924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232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Algorithms for Minimum Spanning Tree</a:t>
            </a:r>
            <a:br>
              <a:rPr lang="en-US" dirty="0"/>
            </a:br>
            <a:r>
              <a:rPr lang="en-US" sz="3100" b="1" dirty="0">
                <a:solidFill>
                  <a:schemeClr val="accent4"/>
                </a:solidFill>
              </a:rPr>
              <a:t>Plan 1: Start growing a tree, greedily add the shortest edge we can to grow the tree.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7620000" y="2250830"/>
            <a:ext cx="562708" cy="5627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5" name="Oval 4"/>
          <p:cNvSpPr/>
          <p:nvPr/>
        </p:nvSpPr>
        <p:spPr>
          <a:xfrm>
            <a:off x="5779477" y="2250830"/>
            <a:ext cx="562708" cy="5627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" name="Oval 5"/>
          <p:cNvSpPr/>
          <p:nvPr/>
        </p:nvSpPr>
        <p:spPr>
          <a:xfrm>
            <a:off x="3962400" y="2250830"/>
            <a:ext cx="562708" cy="5627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7" name="Oval 6"/>
          <p:cNvSpPr/>
          <p:nvPr/>
        </p:nvSpPr>
        <p:spPr>
          <a:xfrm>
            <a:off x="2281604" y="3681045"/>
            <a:ext cx="562708" cy="5627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3962400" y="5099538"/>
            <a:ext cx="562708" cy="5627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9" name="Oval 8"/>
          <p:cNvSpPr/>
          <p:nvPr/>
        </p:nvSpPr>
        <p:spPr>
          <a:xfrm>
            <a:off x="5791200" y="5099538"/>
            <a:ext cx="562708" cy="5627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0" name="Oval 9"/>
          <p:cNvSpPr/>
          <p:nvPr/>
        </p:nvSpPr>
        <p:spPr>
          <a:xfrm>
            <a:off x="7620000" y="5099538"/>
            <a:ext cx="562708" cy="5627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1" name="Oval 10"/>
          <p:cNvSpPr/>
          <p:nvPr/>
        </p:nvSpPr>
        <p:spPr>
          <a:xfrm>
            <a:off x="4935415" y="3681045"/>
            <a:ext cx="562708" cy="5627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9308123" y="3681045"/>
            <a:ext cx="562708" cy="5627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</a:t>
            </a:r>
          </a:p>
        </p:txBody>
      </p:sp>
      <p:cxnSp>
        <p:nvCxnSpPr>
          <p:cNvPr id="13" name="Straight Connector 12"/>
          <p:cNvCxnSpPr>
            <a:stCxn id="7" idx="5"/>
            <a:endCxn id="12" idx="1"/>
          </p:cNvCxnSpPr>
          <p:nvPr/>
        </p:nvCxnSpPr>
        <p:spPr>
          <a:xfrm>
            <a:off x="6259779" y="2731131"/>
            <a:ext cx="1442629" cy="2450814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7" idx="6"/>
            <a:endCxn id="6" idx="2"/>
          </p:cNvCxnSpPr>
          <p:nvPr/>
        </p:nvCxnSpPr>
        <p:spPr>
          <a:xfrm>
            <a:off x="6342186" y="2532184"/>
            <a:ext cx="1277815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4" idx="1"/>
            <a:endCxn id="6" idx="5"/>
          </p:cNvCxnSpPr>
          <p:nvPr/>
        </p:nvCxnSpPr>
        <p:spPr>
          <a:xfrm flipH="1" flipV="1">
            <a:off x="8100302" y="2731132"/>
            <a:ext cx="1290229" cy="103232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4" idx="3"/>
            <a:endCxn id="12" idx="7"/>
          </p:cNvCxnSpPr>
          <p:nvPr/>
        </p:nvCxnSpPr>
        <p:spPr>
          <a:xfrm flipH="1">
            <a:off x="8100302" y="4161347"/>
            <a:ext cx="1290229" cy="1020599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6" idx="4"/>
            <a:endCxn id="12" idx="0"/>
          </p:cNvCxnSpPr>
          <p:nvPr/>
        </p:nvCxnSpPr>
        <p:spPr>
          <a:xfrm>
            <a:off x="7901354" y="2813538"/>
            <a:ext cx="0" cy="228600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3" idx="5"/>
            <a:endCxn id="11" idx="1"/>
          </p:cNvCxnSpPr>
          <p:nvPr/>
        </p:nvCxnSpPr>
        <p:spPr>
          <a:xfrm>
            <a:off x="5415717" y="4161347"/>
            <a:ext cx="457891" cy="1020599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1" idx="6"/>
            <a:endCxn id="12" idx="2"/>
          </p:cNvCxnSpPr>
          <p:nvPr/>
        </p:nvCxnSpPr>
        <p:spPr>
          <a:xfrm>
            <a:off x="6353908" y="5380892"/>
            <a:ext cx="1266092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3" idx="0"/>
            <a:endCxn id="7" idx="3"/>
          </p:cNvCxnSpPr>
          <p:nvPr/>
        </p:nvCxnSpPr>
        <p:spPr>
          <a:xfrm flipV="1">
            <a:off x="5216770" y="2731131"/>
            <a:ext cx="645115" cy="949914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8" idx="6"/>
            <a:endCxn id="7" idx="2"/>
          </p:cNvCxnSpPr>
          <p:nvPr/>
        </p:nvCxnSpPr>
        <p:spPr>
          <a:xfrm>
            <a:off x="4525109" y="2532184"/>
            <a:ext cx="125436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9" idx="7"/>
            <a:endCxn id="8" idx="3"/>
          </p:cNvCxnSpPr>
          <p:nvPr/>
        </p:nvCxnSpPr>
        <p:spPr>
          <a:xfrm flipV="1">
            <a:off x="2761905" y="2731132"/>
            <a:ext cx="1282902" cy="103232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9" idx="5"/>
            <a:endCxn id="10" idx="1"/>
          </p:cNvCxnSpPr>
          <p:nvPr/>
        </p:nvCxnSpPr>
        <p:spPr>
          <a:xfrm>
            <a:off x="2761905" y="4161347"/>
            <a:ext cx="1282902" cy="1020599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1" idx="2"/>
            <a:endCxn id="10" idx="6"/>
          </p:cNvCxnSpPr>
          <p:nvPr/>
        </p:nvCxnSpPr>
        <p:spPr>
          <a:xfrm flipH="1">
            <a:off x="4525108" y="5380892"/>
            <a:ext cx="1266092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3" idx="3"/>
            <a:endCxn id="10" idx="7"/>
          </p:cNvCxnSpPr>
          <p:nvPr/>
        </p:nvCxnSpPr>
        <p:spPr>
          <a:xfrm flipH="1">
            <a:off x="4442702" y="4161347"/>
            <a:ext cx="575121" cy="1020599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811108" y="2051884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7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675077" y="2773559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9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768861" y="4615489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10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889631" y="3666042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14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811108" y="3373681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4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64389" y="4951113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2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80099" y="3063007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2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994031" y="4913121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778191" y="4418764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7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644661" y="4403988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6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960250" y="4573062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8</a:t>
            </a:r>
            <a:endParaRPr lang="en-US" dirty="0">
              <a:solidFill>
                <a:schemeClr val="accent4"/>
              </a:solidFill>
            </a:endParaRPr>
          </a:p>
        </p:txBody>
      </p:sp>
      <p:cxnSp>
        <p:nvCxnSpPr>
          <p:cNvPr id="37" name="Straight Connector 36"/>
          <p:cNvCxnSpPr>
            <a:stCxn id="10" idx="0"/>
            <a:endCxn id="8" idx="4"/>
          </p:cNvCxnSpPr>
          <p:nvPr/>
        </p:nvCxnSpPr>
        <p:spPr>
          <a:xfrm flipV="1">
            <a:off x="4243754" y="2813538"/>
            <a:ext cx="0" cy="228600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260994" y="3424201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11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894385" y="2065179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8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07315" y="2880435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250712" y="2963949"/>
            <a:ext cx="576825" cy="70209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385B13-1DF6-D144-A0CD-FB974B878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D20C1-8F6A-D64F-AFAE-6EC332FBCEE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613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ECC01-C110-4284-81DD-EA8D7D7CA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876" y="198130"/>
            <a:ext cx="7886700" cy="833482"/>
          </a:xfrm>
        </p:spPr>
        <p:txBody>
          <a:bodyPr>
            <a:normAutofit/>
          </a:bodyPr>
          <a:lstStyle/>
          <a:p>
            <a:r>
              <a:rPr lang="en-US" dirty="0"/>
              <a:t>Prim’s Algorithm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81019E-0B56-4C23-8296-3FC393DAD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D20C1-8F6A-D64F-AFAE-6EC332FBCEE4}" type="slidenum">
              <a:rPr lang="en-US" smtClean="0"/>
              <a:t>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C7E3F990-8C8D-40C8-823B-369D66D9207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18161" y="1031612"/>
                <a:ext cx="9773392" cy="4990746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Prim( G = (V,E), starting vertex s ):</a:t>
                </a:r>
              </a:p>
              <a:p>
                <a:pPr lvl="1"/>
                <a:r>
                  <a:rPr lang="en-US" dirty="0"/>
                  <a:t>MST = {}</a:t>
                </a:r>
              </a:p>
              <a:p>
                <a:pPr lvl="1"/>
                <a:r>
                  <a:rPr lang="en-US" b="1" dirty="0"/>
                  <a:t>for each</a:t>
                </a:r>
                <a:r>
                  <a:rPr lang="en-US" dirty="0"/>
                  <a:t> vertex v: </a:t>
                </a:r>
              </a:p>
              <a:p>
                <a:pPr lvl="2"/>
                <a:r>
                  <a:rPr lang="en-US" sz="2400" dirty="0"/>
                  <a:t>k[v] =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sz="2400" dirty="0"/>
                  <a:t> </a:t>
                </a:r>
              </a:p>
              <a:p>
                <a:pPr lvl="2"/>
                <a:r>
                  <a:rPr lang="en-US" sz="2400" dirty="0"/>
                  <a:t>mark v as </a:t>
                </a:r>
                <a:r>
                  <a:rPr lang="en-US" sz="2400" b="1" dirty="0">
                    <a:solidFill>
                      <a:srgbClr val="16B4A1"/>
                    </a:solidFill>
                  </a:rPr>
                  <a:t>disconnected</a:t>
                </a:r>
                <a:endParaRPr lang="en-US" sz="2400" dirty="0"/>
              </a:p>
              <a:p>
                <a:pPr lvl="1"/>
                <a:r>
                  <a:rPr lang="en-US" dirty="0"/>
                  <a:t>k[s] = 0; mark s as </a:t>
                </a:r>
                <a:r>
                  <a:rPr lang="en-US" b="1" dirty="0">
                    <a:solidFill>
                      <a:schemeClr val="accent1">
                        <a:lumMod val="75000"/>
                      </a:schemeClr>
                    </a:solidFill>
                  </a:rPr>
                  <a:t>connected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n-US" b="1" dirty="0"/>
                  <a:t>Until</a:t>
                </a:r>
                <a:r>
                  <a:rPr lang="en-US" dirty="0"/>
                  <a:t> all the vertices are </a:t>
                </a:r>
                <a:r>
                  <a:rPr lang="en-US" b="1" dirty="0">
                    <a:solidFill>
                      <a:schemeClr val="accent1">
                        <a:lumMod val="75000"/>
                      </a:schemeClr>
                    </a:solidFill>
                  </a:rPr>
                  <a:t>connected:</a:t>
                </a:r>
              </a:p>
              <a:p>
                <a:pPr lvl="2"/>
                <a:r>
                  <a:rPr lang="en-US" sz="2400" dirty="0"/>
                  <a:t>Activate the </a:t>
                </a:r>
                <a:r>
                  <a:rPr lang="en-US" sz="2400" b="1" dirty="0">
                    <a:solidFill>
                      <a:srgbClr val="16B4A1"/>
                    </a:solidFill>
                  </a:rPr>
                  <a:t>disconnected</a:t>
                </a:r>
                <a:r>
                  <a:rPr lang="en-US" sz="2400" dirty="0"/>
                  <a:t> vertex u with the </a:t>
                </a:r>
                <a:r>
                  <a:rPr lang="en-US" sz="2400" dirty="0">
                    <a:solidFill>
                      <a:srgbClr val="F07B1A"/>
                    </a:solidFill>
                  </a:rPr>
                  <a:t>smallest key</a:t>
                </a:r>
                <a:r>
                  <a:rPr lang="en-US" sz="2400" dirty="0"/>
                  <a:t>.</a:t>
                </a:r>
              </a:p>
              <a:p>
                <a:pPr lvl="2"/>
                <a:r>
                  <a:rPr lang="en-US" sz="2400" dirty="0"/>
                  <a:t>Mark u as </a:t>
                </a:r>
                <a:r>
                  <a:rPr lang="en-US" sz="2400" b="1" dirty="0">
                    <a:solidFill>
                      <a:schemeClr val="accent1">
                        <a:lumMod val="75000"/>
                      </a:schemeClr>
                    </a:solidFill>
                  </a:rPr>
                  <a:t>connected</a:t>
                </a:r>
                <a:r>
                  <a:rPr lang="en-US" sz="2400" b="1" dirty="0">
                    <a:solidFill>
                      <a:schemeClr val="accent1">
                        <a:lumMod val="50000"/>
                      </a:schemeClr>
                    </a:solidFill>
                  </a:rPr>
                  <a:t>, </a:t>
                </a:r>
                <a:r>
                  <a:rPr lang="en-US" sz="2400" dirty="0"/>
                  <a:t>and </a:t>
                </a:r>
                <a:r>
                  <a:rPr lang="en-US" sz="2400" b="1" dirty="0">
                    <a:solidFill>
                      <a:srgbClr val="C244C6"/>
                    </a:solidFill>
                  </a:rPr>
                  <a:t>add (p[u],u) to MST</a:t>
                </a:r>
                <a:r>
                  <a:rPr lang="en-US" sz="2400" b="1" dirty="0">
                    <a:solidFill>
                      <a:schemeClr val="accent4"/>
                    </a:solidFill>
                  </a:rPr>
                  <a:t>. </a:t>
                </a:r>
                <a:endParaRPr lang="en-US" sz="2400" dirty="0"/>
              </a:p>
              <a:p>
                <a:pPr marL="1200150" lvl="2" indent="-285750">
                  <a:buFont typeface="Arial" charset="0"/>
                  <a:buChar char="•"/>
                </a:pPr>
                <a:r>
                  <a:rPr lang="en-US" sz="2400" b="1" dirty="0">
                    <a:solidFill>
                      <a:schemeClr val="accent4"/>
                    </a:solidFill>
                  </a:rPr>
                  <a:t>for each 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of u’s neighbors v:</a:t>
                </a:r>
              </a:p>
              <a:p>
                <a:pPr marL="1657350" lvl="3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accent4">
                        <a:lumMod val="75000"/>
                      </a:schemeClr>
                    </a:solidFill>
                  </a:rPr>
                  <a:t>k[v] = min( k[v], weight(</a:t>
                </a:r>
                <a:r>
                  <a:rPr lang="en-US" sz="2400" dirty="0" err="1">
                    <a:solidFill>
                      <a:schemeClr val="accent4">
                        <a:lumMod val="75000"/>
                      </a:schemeClr>
                    </a:solidFill>
                  </a:rPr>
                  <a:t>u,v</a:t>
                </a:r>
                <a:r>
                  <a:rPr lang="en-US" sz="2400" dirty="0">
                    <a:solidFill>
                      <a:schemeClr val="accent4">
                        <a:lumMod val="75000"/>
                      </a:schemeClr>
                    </a:solidFill>
                  </a:rPr>
                  <a:t>) )</a:t>
                </a:r>
              </a:p>
              <a:p>
                <a:pPr marL="1657350" lvl="3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accent4">
                        <a:lumMod val="75000"/>
                      </a:schemeClr>
                    </a:solidFill>
                  </a:rPr>
                  <a:t>if k[v] updated, p[v] = u</a:t>
                </a:r>
              </a:p>
              <a:p>
                <a:pPr lvl="1"/>
                <a:r>
                  <a:rPr lang="en-US" b="1" dirty="0"/>
                  <a:t>return </a:t>
                </a:r>
                <a:r>
                  <a:rPr lang="en-US" dirty="0"/>
                  <a:t>MST</a:t>
                </a: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C7E3F990-8C8D-40C8-823B-369D66D9207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18161" y="1031612"/>
                <a:ext cx="9773392" cy="4990746"/>
              </a:xfrm>
              <a:blipFill>
                <a:blip r:embed="rId2"/>
                <a:stretch>
                  <a:fillRect l="-936" t="-1709" b="-134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511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8C72C-06BB-44BE-AD8A-FE8774299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67790"/>
            <a:ext cx="7886700" cy="734028"/>
          </a:xfrm>
        </p:spPr>
        <p:txBody>
          <a:bodyPr>
            <a:normAutofit/>
          </a:bodyPr>
          <a:lstStyle/>
          <a:p>
            <a:r>
              <a:rPr lang="en-US" sz="3200" dirty="0"/>
              <a:t>This should look pretty familiar…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Content Placeholder 4">
                <a:extLst>
                  <a:ext uri="{FF2B5EF4-FFF2-40B4-BE49-F238E27FC236}">
                    <a16:creationId xmlns:a16="http://schemas.microsoft.com/office/drawing/2014/main" id="{BADF7841-BAEB-4F92-8D15-2A8AC4854BA8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1722894" y="1641114"/>
                <a:ext cx="3886200" cy="5216886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 algn="ctr">
                  <a:buNone/>
                </a:pPr>
                <a:r>
                  <a:rPr lang="en-US" sz="2600" dirty="0">
                    <a:solidFill>
                      <a:schemeClr val="accent4">
                        <a:lumMod val="50000"/>
                      </a:schemeClr>
                    </a:solidFill>
                  </a:rPr>
                  <a:t>Prim / MST</a:t>
                </a:r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2600" i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600" i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  <m:sup/>
                        <m:e>
                          <m:r>
                            <a:rPr lang="en-US" sz="2600" i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600" i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en-US" sz="260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last</m:t>
                          </m:r>
                          <m:r>
                            <m:rPr>
                              <m:nor/>
                            </m:rPr>
                            <a:rPr lang="en-US" sz="260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60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edge</m:t>
                          </m:r>
                          <m:r>
                            <m:rPr>
                              <m:nor/>
                            </m:rPr>
                            <a:rPr lang="en-US" sz="260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60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before</m:t>
                          </m:r>
                          <m:r>
                            <m:rPr>
                              <m:nor/>
                            </m:rPr>
                            <a:rPr lang="en-US" sz="260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600" i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600" i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600" dirty="0">
                  <a:solidFill>
                    <a:schemeClr val="accent4">
                      <a:lumMod val="50000"/>
                    </a:schemeClr>
                  </a:solidFill>
                </a:endParaRPr>
              </a:p>
              <a:p>
                <a:pPr marL="0" indent="0" algn="ctr">
                  <a:buNone/>
                </a:pPr>
                <a:endParaRPr lang="en-US" sz="4800" dirty="0">
                  <a:solidFill>
                    <a:schemeClr val="accent4">
                      <a:lumMod val="50000"/>
                    </a:schemeClr>
                  </a:solidFill>
                </a:endParaRPr>
              </a:p>
              <a:p>
                <a:pPr marL="0" indent="0" algn="ctr">
                  <a:buNone/>
                </a:pPr>
                <a:r>
                  <a:rPr lang="en-US" sz="2500" dirty="0">
                    <a:solidFill>
                      <a:schemeClr val="accent4">
                        <a:lumMod val="50000"/>
                      </a:schemeClr>
                    </a:solidFill>
                  </a:rPr>
                  <a:t>k[v] = min( k[v], w(</a:t>
                </a:r>
                <a:r>
                  <a:rPr lang="en-US" sz="2500" dirty="0" err="1">
                    <a:solidFill>
                      <a:schemeClr val="accent4">
                        <a:lumMod val="50000"/>
                      </a:schemeClr>
                    </a:solidFill>
                  </a:rPr>
                  <a:t>u,v</a:t>
                </a:r>
                <a:r>
                  <a:rPr lang="en-US" sz="2500" dirty="0">
                    <a:solidFill>
                      <a:schemeClr val="accent4">
                        <a:lumMod val="50000"/>
                      </a:schemeClr>
                    </a:solidFill>
                  </a:rPr>
                  <a:t>) )</a:t>
                </a:r>
              </a:p>
              <a:p>
                <a:pPr marL="0" indent="0" algn="ctr">
                  <a:buNone/>
                </a:pPr>
                <a:endParaRPr lang="en-US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!!Content Placeholder 4">
                <a:extLst>
                  <a:ext uri="{FF2B5EF4-FFF2-40B4-BE49-F238E27FC236}">
                    <a16:creationId xmlns:a16="http://schemas.microsoft.com/office/drawing/2014/main" id="{BADF7841-BAEB-4F92-8D15-2A8AC4854B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722894" y="1641114"/>
                <a:ext cx="3886200" cy="5216886"/>
              </a:xfrm>
              <a:blipFill>
                <a:blip r:embed="rId2"/>
                <a:stretch>
                  <a:fillRect t="-2687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!!Content Placeholder 5">
                <a:extLst>
                  <a:ext uri="{FF2B5EF4-FFF2-40B4-BE49-F238E27FC236}">
                    <a16:creationId xmlns:a16="http://schemas.microsoft.com/office/drawing/2014/main" id="{D66E886C-EB05-426D-AA8F-3A6C3B04FB46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637308" y="1641114"/>
                <a:ext cx="3886200" cy="5216886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 algn="ctr">
                  <a:buNone/>
                </a:pPr>
                <a:r>
                  <a:rPr lang="en-US" sz="2600" dirty="0">
                    <a:solidFill>
                      <a:schemeClr val="accent5">
                        <a:lumMod val="50000"/>
                      </a:schemeClr>
                    </a:solidFill>
                  </a:rPr>
                  <a:t>Dijkstra / Shortest Path</a:t>
                </a:r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2600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600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  <m:sup/>
                        <m:e>
                          <m:r>
                            <a:rPr lang="en-US" sz="2600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600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en-US" sz="260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total</m:t>
                          </m:r>
                          <m:r>
                            <m:rPr>
                              <m:nor/>
                            </m:rPr>
                            <a:rPr lang="en-US" sz="260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60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path</m:t>
                          </m:r>
                          <m:r>
                            <m:rPr>
                              <m:nor/>
                            </m:rPr>
                            <a:rPr lang="en-US" sz="260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60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to</m:t>
                          </m:r>
                          <m:r>
                            <m:rPr>
                              <m:nor/>
                            </m:rPr>
                            <a:rPr lang="en-US" sz="260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600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600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600" dirty="0">
                  <a:solidFill>
                    <a:schemeClr val="accent5">
                      <a:lumMod val="50000"/>
                    </a:schemeClr>
                  </a:solidFill>
                </a:endParaRPr>
              </a:p>
              <a:p>
                <a:pPr marL="0" indent="0" algn="ctr">
                  <a:buNone/>
                </a:pPr>
                <a:endParaRPr lang="en-US" sz="4800" dirty="0">
                  <a:solidFill>
                    <a:schemeClr val="accent5">
                      <a:lumMod val="50000"/>
                    </a:schemeClr>
                  </a:solidFill>
                </a:endParaRPr>
              </a:p>
              <a:p>
                <a:pPr marL="0" indent="0" algn="ctr">
                  <a:buNone/>
                </a:pPr>
                <a:r>
                  <a:rPr lang="en-US" sz="2500" dirty="0">
                    <a:solidFill>
                      <a:schemeClr val="accent5">
                        <a:lumMod val="50000"/>
                      </a:schemeClr>
                    </a:solidFill>
                  </a:rPr>
                  <a:t>d[v] = min( d[v], d[u] + w(</a:t>
                </a:r>
                <a:r>
                  <a:rPr lang="en-US" sz="2500" dirty="0" err="1">
                    <a:solidFill>
                      <a:schemeClr val="accent5">
                        <a:lumMod val="50000"/>
                      </a:schemeClr>
                    </a:solidFill>
                  </a:rPr>
                  <a:t>u,v</a:t>
                </a:r>
                <a:r>
                  <a:rPr lang="en-US" sz="2500" dirty="0">
                    <a:solidFill>
                      <a:schemeClr val="accent5">
                        <a:lumMod val="50000"/>
                      </a:schemeClr>
                    </a:solidFill>
                  </a:rPr>
                  <a:t>) )</a:t>
                </a:r>
              </a:p>
              <a:p>
                <a:pPr marL="0" indent="0" algn="ctr">
                  <a:buNone/>
                </a:pPr>
                <a:endParaRPr lang="en-US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!!Content Placeholder 5">
                <a:extLst>
                  <a:ext uri="{FF2B5EF4-FFF2-40B4-BE49-F238E27FC236}">
                    <a16:creationId xmlns:a16="http://schemas.microsoft.com/office/drawing/2014/main" id="{D66E886C-EB05-426D-AA8F-3A6C3B04FB4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637308" y="1641114"/>
                <a:ext cx="3886200" cy="5216886"/>
              </a:xfrm>
              <a:blipFill>
                <a:blip r:embed="rId3"/>
                <a:stretch>
                  <a:fillRect l="-1413" t="-2687" r="-1256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54752C-779B-40A6-B2F3-C8827A6D1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42804" y="6356352"/>
            <a:ext cx="2057400" cy="365125"/>
          </a:xfrm>
        </p:spPr>
        <p:txBody>
          <a:bodyPr/>
          <a:lstStyle/>
          <a:p>
            <a:fld id="{CA3D20C1-8F6A-D64F-AFAE-6EC332FBCEE4}" type="slidenum">
              <a:rPr lang="en-US" smtClean="0"/>
              <a:t>6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3E00618-B07D-42B8-AF3B-DF68E6E36809}"/>
              </a:ext>
            </a:extLst>
          </p:cNvPr>
          <p:cNvSpPr/>
          <p:nvPr/>
        </p:nvSpPr>
        <p:spPr>
          <a:xfrm>
            <a:off x="3334649" y="2102299"/>
            <a:ext cx="514905" cy="514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53295B5-0ED5-40BA-9A81-561E8F7627DC}"/>
              </a:ext>
            </a:extLst>
          </p:cNvPr>
          <p:cNvSpPr/>
          <p:nvPr/>
        </p:nvSpPr>
        <p:spPr>
          <a:xfrm>
            <a:off x="2819744" y="2866681"/>
            <a:ext cx="514905" cy="514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8A31111-3E55-4D1D-A0D6-6C4B924814BA}"/>
              </a:ext>
            </a:extLst>
          </p:cNvPr>
          <p:cNvSpPr/>
          <p:nvPr/>
        </p:nvSpPr>
        <p:spPr>
          <a:xfrm>
            <a:off x="3993260" y="2825460"/>
            <a:ext cx="514905" cy="514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9772BE-A39E-4944-B86D-BBF4A17C04DB}"/>
              </a:ext>
            </a:extLst>
          </p:cNvPr>
          <p:cNvSpPr/>
          <p:nvPr/>
        </p:nvSpPr>
        <p:spPr>
          <a:xfrm>
            <a:off x="2138992" y="3576889"/>
            <a:ext cx="514905" cy="514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D4C434E-C56D-49D7-9A5C-2973F5BD9F40}"/>
              </a:ext>
            </a:extLst>
          </p:cNvPr>
          <p:cNvSpPr/>
          <p:nvPr/>
        </p:nvSpPr>
        <p:spPr>
          <a:xfrm>
            <a:off x="3516695" y="3526171"/>
            <a:ext cx="514905" cy="514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10F1E3D-9D67-47E7-A6AC-C8DC53ADA00F}"/>
              </a:ext>
            </a:extLst>
          </p:cNvPr>
          <p:cNvCxnSpPr>
            <a:cxnSpLocks/>
            <a:stCxn id="7" idx="3"/>
            <a:endCxn id="9" idx="0"/>
          </p:cNvCxnSpPr>
          <p:nvPr/>
        </p:nvCxnSpPr>
        <p:spPr>
          <a:xfrm flipH="1">
            <a:off x="3077196" y="2541798"/>
            <a:ext cx="332858" cy="324883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0328BCED-E9F4-45FB-970C-87EB00CD897B}"/>
              </a:ext>
            </a:extLst>
          </p:cNvPr>
          <p:cNvSpPr txBox="1"/>
          <p:nvPr/>
        </p:nvSpPr>
        <p:spPr>
          <a:xfrm>
            <a:off x="2850903" y="2477587"/>
            <a:ext cx="301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8</a:t>
            </a:r>
            <a:endParaRPr lang="en-US" dirty="0">
              <a:solidFill>
                <a:schemeClr val="accent4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E78FBE0-0D34-492F-B315-8FD66119E11C}"/>
              </a:ext>
            </a:extLst>
          </p:cNvPr>
          <p:cNvCxnSpPr>
            <a:cxnSpLocks/>
            <a:stCxn id="11" idx="4"/>
            <a:endCxn id="15" idx="7"/>
          </p:cNvCxnSpPr>
          <p:nvPr/>
        </p:nvCxnSpPr>
        <p:spPr>
          <a:xfrm flipH="1">
            <a:off x="3956194" y="3340364"/>
            <a:ext cx="294519" cy="261212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6C8911D-3B1A-4867-92BD-2830A254E895}"/>
              </a:ext>
            </a:extLst>
          </p:cNvPr>
          <p:cNvCxnSpPr>
            <a:cxnSpLocks/>
            <a:stCxn id="9" idx="3"/>
            <a:endCxn id="13" idx="0"/>
          </p:cNvCxnSpPr>
          <p:nvPr/>
        </p:nvCxnSpPr>
        <p:spPr>
          <a:xfrm flipH="1">
            <a:off x="2396445" y="3306180"/>
            <a:ext cx="498705" cy="270709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B09E075-7CF0-448D-BB81-681302A5C443}"/>
              </a:ext>
            </a:extLst>
          </p:cNvPr>
          <p:cNvCxnSpPr>
            <a:cxnSpLocks/>
            <a:stCxn id="7" idx="5"/>
            <a:endCxn id="11" idx="0"/>
          </p:cNvCxnSpPr>
          <p:nvPr/>
        </p:nvCxnSpPr>
        <p:spPr>
          <a:xfrm>
            <a:off x="3774148" y="2541797"/>
            <a:ext cx="476565" cy="283662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C5074D3-15C7-4AB2-9CCD-3A2F6E2250E1}"/>
              </a:ext>
            </a:extLst>
          </p:cNvPr>
          <p:cNvCxnSpPr>
            <a:cxnSpLocks/>
            <a:stCxn id="9" idx="0"/>
            <a:endCxn id="7" idx="3"/>
          </p:cNvCxnSpPr>
          <p:nvPr/>
        </p:nvCxnSpPr>
        <p:spPr>
          <a:xfrm flipV="1">
            <a:off x="3077196" y="2541798"/>
            <a:ext cx="332858" cy="324883"/>
          </a:xfrm>
          <a:prstGeom prst="line">
            <a:avLst/>
          </a:prstGeom>
          <a:ln w="1016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87FE384-6A71-4A81-AA3B-75AEA7A0C80B}"/>
              </a:ext>
            </a:extLst>
          </p:cNvPr>
          <p:cNvCxnSpPr>
            <a:cxnSpLocks/>
            <a:stCxn id="15" idx="0"/>
            <a:endCxn id="7" idx="4"/>
          </p:cNvCxnSpPr>
          <p:nvPr/>
        </p:nvCxnSpPr>
        <p:spPr>
          <a:xfrm flipH="1" flipV="1">
            <a:off x="3592101" y="2617204"/>
            <a:ext cx="182046" cy="908967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8A73D63B-0CD8-4259-93B5-D0E9AC64658E}"/>
              </a:ext>
            </a:extLst>
          </p:cNvPr>
          <p:cNvSpPr txBox="1"/>
          <p:nvPr/>
        </p:nvSpPr>
        <p:spPr>
          <a:xfrm>
            <a:off x="2214399" y="3054081"/>
            <a:ext cx="301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9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982C339-253B-437C-ADDF-2A09336BF1B8}"/>
              </a:ext>
            </a:extLst>
          </p:cNvPr>
          <p:cNvSpPr txBox="1"/>
          <p:nvPr/>
        </p:nvSpPr>
        <p:spPr>
          <a:xfrm>
            <a:off x="3367506" y="2975723"/>
            <a:ext cx="301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3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136D25F-3E6B-4E13-A2EE-23C3CC5DDE23}"/>
              </a:ext>
            </a:extLst>
          </p:cNvPr>
          <p:cNvSpPr txBox="1"/>
          <p:nvPr/>
        </p:nvSpPr>
        <p:spPr>
          <a:xfrm>
            <a:off x="3998744" y="2314716"/>
            <a:ext cx="301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8565655A-33A9-4D5F-8B24-FC8AB08E27EA}"/>
              </a:ext>
            </a:extLst>
          </p:cNvPr>
          <p:cNvSpPr txBox="1"/>
          <p:nvPr/>
        </p:nvSpPr>
        <p:spPr>
          <a:xfrm>
            <a:off x="4056251" y="3377277"/>
            <a:ext cx="301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03429D7A-4B54-40A9-AD13-86C693B896CA}"/>
              </a:ext>
            </a:extLst>
          </p:cNvPr>
          <p:cNvSpPr/>
          <p:nvPr/>
        </p:nvSpPr>
        <p:spPr>
          <a:xfrm>
            <a:off x="8666704" y="2102299"/>
            <a:ext cx="514905" cy="514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83BC37E0-A96C-4CA5-AA2A-9858F4A68682}"/>
              </a:ext>
            </a:extLst>
          </p:cNvPr>
          <p:cNvSpPr/>
          <p:nvPr/>
        </p:nvSpPr>
        <p:spPr>
          <a:xfrm>
            <a:off x="8151799" y="2866681"/>
            <a:ext cx="514905" cy="514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D0D64B46-E4FC-4642-9344-4118B6276DF2}"/>
              </a:ext>
            </a:extLst>
          </p:cNvPr>
          <p:cNvSpPr/>
          <p:nvPr/>
        </p:nvSpPr>
        <p:spPr>
          <a:xfrm>
            <a:off x="9325315" y="2825460"/>
            <a:ext cx="514905" cy="514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</a:t>
            </a: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6688F139-9C89-49D8-AEAB-6889340BFF30}"/>
              </a:ext>
            </a:extLst>
          </p:cNvPr>
          <p:cNvSpPr/>
          <p:nvPr/>
        </p:nvSpPr>
        <p:spPr>
          <a:xfrm>
            <a:off x="7471047" y="3576889"/>
            <a:ext cx="514905" cy="514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</a:t>
            </a: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A73D6357-0E07-4BA3-8E3A-CEE4615E7951}"/>
              </a:ext>
            </a:extLst>
          </p:cNvPr>
          <p:cNvSpPr/>
          <p:nvPr/>
        </p:nvSpPr>
        <p:spPr>
          <a:xfrm>
            <a:off x="8848750" y="3526171"/>
            <a:ext cx="514905" cy="514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</a:t>
            </a: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259612EC-94B6-4467-9620-D6DEB2F44650}"/>
              </a:ext>
            </a:extLst>
          </p:cNvPr>
          <p:cNvCxnSpPr>
            <a:cxnSpLocks/>
            <a:stCxn id="94" idx="3"/>
            <a:endCxn id="95" idx="0"/>
          </p:cNvCxnSpPr>
          <p:nvPr/>
        </p:nvCxnSpPr>
        <p:spPr>
          <a:xfrm flipH="1">
            <a:off x="8409251" y="2541798"/>
            <a:ext cx="332858" cy="324883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FE37F9C6-649B-4E6C-8A48-EDEF61D8A635}"/>
              </a:ext>
            </a:extLst>
          </p:cNvPr>
          <p:cNvSpPr txBox="1"/>
          <p:nvPr/>
        </p:nvSpPr>
        <p:spPr>
          <a:xfrm>
            <a:off x="8182958" y="2477587"/>
            <a:ext cx="301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8</a:t>
            </a:r>
            <a:endParaRPr lang="en-US" dirty="0">
              <a:solidFill>
                <a:schemeClr val="accent4"/>
              </a:solidFill>
            </a:endParaRP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D685281F-6A85-4385-9420-683C7CF7F0C3}"/>
              </a:ext>
            </a:extLst>
          </p:cNvPr>
          <p:cNvCxnSpPr>
            <a:cxnSpLocks/>
            <a:stCxn id="96" idx="4"/>
            <a:endCxn id="98" idx="7"/>
          </p:cNvCxnSpPr>
          <p:nvPr/>
        </p:nvCxnSpPr>
        <p:spPr>
          <a:xfrm flipH="1">
            <a:off x="9288249" y="3340364"/>
            <a:ext cx="294519" cy="261212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42EB2BB5-2BBB-4725-8168-F22877F7E469}"/>
              </a:ext>
            </a:extLst>
          </p:cNvPr>
          <p:cNvCxnSpPr>
            <a:cxnSpLocks/>
            <a:stCxn id="95" idx="3"/>
            <a:endCxn id="97" idx="0"/>
          </p:cNvCxnSpPr>
          <p:nvPr/>
        </p:nvCxnSpPr>
        <p:spPr>
          <a:xfrm flipH="1">
            <a:off x="7728500" y="3306180"/>
            <a:ext cx="498705" cy="270709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7D341C7E-C9FD-49CA-90AB-9918406C71D0}"/>
              </a:ext>
            </a:extLst>
          </p:cNvPr>
          <p:cNvCxnSpPr>
            <a:cxnSpLocks/>
            <a:stCxn id="94" idx="5"/>
            <a:endCxn id="96" idx="0"/>
          </p:cNvCxnSpPr>
          <p:nvPr/>
        </p:nvCxnSpPr>
        <p:spPr>
          <a:xfrm>
            <a:off x="9106203" y="2541797"/>
            <a:ext cx="476565" cy="283662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9A683E03-E4D3-4F3D-9B4F-CB783EE5DF4F}"/>
              </a:ext>
            </a:extLst>
          </p:cNvPr>
          <p:cNvCxnSpPr>
            <a:cxnSpLocks/>
            <a:stCxn id="98" idx="0"/>
            <a:endCxn id="94" idx="4"/>
          </p:cNvCxnSpPr>
          <p:nvPr/>
        </p:nvCxnSpPr>
        <p:spPr>
          <a:xfrm flipH="1" flipV="1">
            <a:off x="8924156" y="2617204"/>
            <a:ext cx="182046" cy="908967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61BDE1C1-8B82-4E7B-A858-BF5BC44B1352}"/>
              </a:ext>
            </a:extLst>
          </p:cNvPr>
          <p:cNvSpPr txBox="1"/>
          <p:nvPr/>
        </p:nvSpPr>
        <p:spPr>
          <a:xfrm>
            <a:off x="7546454" y="3054081"/>
            <a:ext cx="301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9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89CD2222-6E86-416B-B1A1-4DBB5EE4CEB9}"/>
              </a:ext>
            </a:extLst>
          </p:cNvPr>
          <p:cNvSpPr txBox="1"/>
          <p:nvPr/>
        </p:nvSpPr>
        <p:spPr>
          <a:xfrm>
            <a:off x="8699561" y="2975723"/>
            <a:ext cx="301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3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C9F1D470-5EFE-46BC-B145-1B0F5795AF8A}"/>
              </a:ext>
            </a:extLst>
          </p:cNvPr>
          <p:cNvSpPr txBox="1"/>
          <p:nvPr/>
        </p:nvSpPr>
        <p:spPr>
          <a:xfrm>
            <a:off x="9330799" y="2314716"/>
            <a:ext cx="301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B92D0687-3C24-4594-8E54-012878449A9F}"/>
              </a:ext>
            </a:extLst>
          </p:cNvPr>
          <p:cNvSpPr txBox="1"/>
          <p:nvPr/>
        </p:nvSpPr>
        <p:spPr>
          <a:xfrm>
            <a:off x="9388306" y="3377277"/>
            <a:ext cx="301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  <a:endParaRPr lang="en-US" dirty="0">
              <a:solidFill>
                <a:schemeClr val="accent4"/>
              </a:solidFill>
            </a:endParaRP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973E0820-23EF-4723-A5A8-1665D7DA3957}"/>
              </a:ext>
            </a:extLst>
          </p:cNvPr>
          <p:cNvCxnSpPr>
            <a:cxnSpLocks/>
            <a:stCxn id="13" idx="0"/>
            <a:endCxn id="9" idx="3"/>
          </p:cNvCxnSpPr>
          <p:nvPr/>
        </p:nvCxnSpPr>
        <p:spPr>
          <a:xfrm flipV="1">
            <a:off x="2396445" y="3306180"/>
            <a:ext cx="498705" cy="270709"/>
          </a:xfrm>
          <a:prstGeom prst="line">
            <a:avLst/>
          </a:prstGeom>
          <a:ln w="1016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6365F1E2-AB51-42A7-B79C-41BBE65B23E0}"/>
              </a:ext>
            </a:extLst>
          </p:cNvPr>
          <p:cNvCxnSpPr>
            <a:cxnSpLocks/>
            <a:stCxn id="11" idx="0"/>
            <a:endCxn id="7" idx="5"/>
          </p:cNvCxnSpPr>
          <p:nvPr/>
        </p:nvCxnSpPr>
        <p:spPr>
          <a:xfrm flipH="1" flipV="1">
            <a:off x="3774148" y="2541797"/>
            <a:ext cx="476565" cy="283662"/>
          </a:xfrm>
          <a:prstGeom prst="line">
            <a:avLst/>
          </a:prstGeom>
          <a:ln w="1016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17BCEA6D-1E1A-4D6E-A729-4C659B4C208A}"/>
              </a:ext>
            </a:extLst>
          </p:cNvPr>
          <p:cNvCxnSpPr>
            <a:cxnSpLocks/>
            <a:stCxn id="15" idx="7"/>
            <a:endCxn id="11" idx="4"/>
          </p:cNvCxnSpPr>
          <p:nvPr/>
        </p:nvCxnSpPr>
        <p:spPr>
          <a:xfrm flipV="1">
            <a:off x="3956194" y="3340364"/>
            <a:ext cx="294519" cy="261212"/>
          </a:xfrm>
          <a:prstGeom prst="line">
            <a:avLst/>
          </a:prstGeom>
          <a:ln w="1016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23B2159F-7AF5-436B-ACD0-8C232719BF9F}"/>
              </a:ext>
            </a:extLst>
          </p:cNvPr>
          <p:cNvCxnSpPr>
            <a:cxnSpLocks/>
            <a:stCxn id="95" idx="0"/>
            <a:endCxn id="94" idx="3"/>
          </p:cNvCxnSpPr>
          <p:nvPr/>
        </p:nvCxnSpPr>
        <p:spPr>
          <a:xfrm flipV="1">
            <a:off x="8409251" y="2541798"/>
            <a:ext cx="332858" cy="324883"/>
          </a:xfrm>
          <a:prstGeom prst="line">
            <a:avLst/>
          </a:prstGeom>
          <a:ln w="1016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DA6CD1AD-1225-448D-952E-96ACF03B3038}"/>
              </a:ext>
            </a:extLst>
          </p:cNvPr>
          <p:cNvCxnSpPr>
            <a:cxnSpLocks/>
            <a:stCxn id="98" idx="0"/>
            <a:endCxn id="94" idx="4"/>
          </p:cNvCxnSpPr>
          <p:nvPr/>
        </p:nvCxnSpPr>
        <p:spPr>
          <a:xfrm flipH="1" flipV="1">
            <a:off x="8924156" y="2617204"/>
            <a:ext cx="182046" cy="908967"/>
          </a:xfrm>
          <a:prstGeom prst="line">
            <a:avLst/>
          </a:prstGeom>
          <a:ln w="1016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543E300E-670C-49AB-98F0-79FB7D254465}"/>
              </a:ext>
            </a:extLst>
          </p:cNvPr>
          <p:cNvCxnSpPr>
            <a:cxnSpLocks/>
            <a:stCxn id="97" idx="0"/>
            <a:endCxn id="95" idx="3"/>
          </p:cNvCxnSpPr>
          <p:nvPr/>
        </p:nvCxnSpPr>
        <p:spPr>
          <a:xfrm flipV="1">
            <a:off x="7728500" y="3306180"/>
            <a:ext cx="498705" cy="270709"/>
          </a:xfrm>
          <a:prstGeom prst="line">
            <a:avLst/>
          </a:prstGeom>
          <a:ln w="1016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C2CBA725-792E-40D3-BBA4-935DD46E20C0}"/>
              </a:ext>
            </a:extLst>
          </p:cNvPr>
          <p:cNvCxnSpPr>
            <a:cxnSpLocks/>
            <a:stCxn id="96" idx="0"/>
            <a:endCxn id="94" idx="5"/>
          </p:cNvCxnSpPr>
          <p:nvPr/>
        </p:nvCxnSpPr>
        <p:spPr>
          <a:xfrm flipH="1" flipV="1">
            <a:off x="9106203" y="2541797"/>
            <a:ext cx="476565" cy="283662"/>
          </a:xfrm>
          <a:prstGeom prst="line">
            <a:avLst/>
          </a:prstGeom>
          <a:ln w="1016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B69571EC-2783-43ED-97E3-0C088C9CC536}"/>
              </a:ext>
            </a:extLst>
          </p:cNvPr>
          <p:cNvSpPr txBox="1"/>
          <p:nvPr/>
        </p:nvSpPr>
        <p:spPr>
          <a:xfrm>
            <a:off x="4021292" y="1053246"/>
            <a:ext cx="4046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</a:rPr>
              <a:t>Both grow a tree: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B434B134-471A-45A8-8D77-A07D8B603C6A}"/>
              </a:ext>
            </a:extLst>
          </p:cNvPr>
          <p:cNvSpPr txBox="1"/>
          <p:nvPr/>
        </p:nvSpPr>
        <p:spPr>
          <a:xfrm>
            <a:off x="3893203" y="4447308"/>
            <a:ext cx="4285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</a:rPr>
              <a:t>But optimize different functions: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6A8B71-46AF-4DDB-9396-BAFD89DCF208}"/>
              </a:ext>
            </a:extLst>
          </p:cNvPr>
          <p:cNvSpPr txBox="1"/>
          <p:nvPr/>
        </p:nvSpPr>
        <p:spPr>
          <a:xfrm>
            <a:off x="3968609" y="5814357"/>
            <a:ext cx="4285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</a:rPr>
              <a:t>w/ corresponding update rules:</a:t>
            </a:r>
          </a:p>
        </p:txBody>
      </p:sp>
    </p:spTree>
    <p:extLst>
      <p:ext uri="{BB962C8B-B14F-4D97-AF65-F5344CB8AC3E}">
        <p14:creationId xmlns:p14="http://schemas.microsoft.com/office/powerpoint/2010/main" val="159531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 animBg="1"/>
      <p:bldP spid="9" grpId="0" animBg="1"/>
      <p:bldP spid="11" grpId="0" animBg="1"/>
      <p:bldP spid="13" grpId="0" animBg="1"/>
      <p:bldP spid="15" grpId="0" animBg="1"/>
      <p:bldP spid="32" grpId="0"/>
      <p:bldP spid="87" grpId="0"/>
      <p:bldP spid="89" grpId="0"/>
      <p:bldP spid="91" grpId="0"/>
      <p:bldP spid="93" grpId="0"/>
      <p:bldP spid="94" grpId="0" animBg="1"/>
      <p:bldP spid="95" grpId="0" animBg="1"/>
      <p:bldP spid="96" grpId="0" animBg="1"/>
      <p:bldP spid="97" grpId="0" animBg="1"/>
      <p:bldP spid="98" grpId="0" animBg="1"/>
      <p:bldP spid="100" grpId="0"/>
      <p:bldP spid="105" grpId="0"/>
      <p:bldP spid="106" grpId="0"/>
      <p:bldP spid="107" grpId="0"/>
      <p:bldP spid="108" grpId="0"/>
      <p:bldP spid="135" grpId="0"/>
      <p:bldP spid="137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One thing that is similar:</a:t>
            </a:r>
            <a:br>
              <a:rPr lang="en-US" dirty="0"/>
            </a:br>
            <a:r>
              <a:rPr lang="en-US" dirty="0"/>
              <a:t>Running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825625"/>
            <a:ext cx="8321386" cy="4351338"/>
          </a:xfrm>
        </p:spPr>
        <p:txBody>
          <a:bodyPr/>
          <a:lstStyle/>
          <a:p>
            <a:r>
              <a:rPr lang="en-US" dirty="0"/>
              <a:t>Exactly the same as Dijkstra: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O(</a:t>
            </a:r>
            <a:r>
              <a:rPr lang="en-US" dirty="0" err="1">
                <a:solidFill>
                  <a:schemeClr val="accent4"/>
                </a:solidFill>
              </a:rPr>
              <a:t>mlog</a:t>
            </a:r>
            <a:r>
              <a:rPr lang="en-US" dirty="0">
                <a:solidFill>
                  <a:schemeClr val="accent4"/>
                </a:solidFill>
              </a:rPr>
              <a:t>(n)) using a Red-Black tree or binary heap as a priority queue.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O(m + </a:t>
            </a:r>
            <a:r>
              <a:rPr lang="en-US" dirty="0" err="1">
                <a:solidFill>
                  <a:schemeClr val="accent4"/>
                </a:solidFill>
              </a:rPr>
              <a:t>nlog</a:t>
            </a:r>
            <a:r>
              <a:rPr lang="en-US" dirty="0">
                <a:solidFill>
                  <a:schemeClr val="accent4"/>
                </a:solidFill>
              </a:rPr>
              <a:t>(n)) if we use a Fibonacci Heap*.</a:t>
            </a:r>
          </a:p>
          <a:p>
            <a:pPr lvl="1"/>
            <a:endParaRPr lang="en-US" dirty="0">
              <a:solidFill>
                <a:srgbClr val="F07B1A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1" y="6488668"/>
            <a:ext cx="4384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*See CS166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450" y="3521875"/>
            <a:ext cx="5245100" cy="35306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6A781E-2DC3-CC4B-BB84-F99D9C226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D20C1-8F6A-D64F-AFAE-6EC332FBCEE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500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534" y="39805"/>
            <a:ext cx="8890488" cy="1744020"/>
          </a:xfrm>
        </p:spPr>
        <p:txBody>
          <a:bodyPr>
            <a:normAutofit/>
          </a:bodyPr>
          <a:lstStyle/>
          <a:p>
            <a:r>
              <a:rPr lang="en-US" dirty="0"/>
              <a:t>Idea 2</a:t>
            </a:r>
            <a:br>
              <a:rPr lang="en-US" dirty="0"/>
            </a:br>
            <a:r>
              <a:rPr lang="en-US" sz="2800" dirty="0">
                <a:solidFill>
                  <a:schemeClr val="accent4"/>
                </a:solidFill>
              </a:rPr>
              <a:t>what if we just always take the cheapest edge?</a:t>
            </a:r>
            <a:br>
              <a:rPr lang="en-US" sz="2800" dirty="0">
                <a:solidFill>
                  <a:schemeClr val="accent4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whether or not it’s connected to what we have so far?</a:t>
            </a:r>
          </a:p>
        </p:txBody>
      </p:sp>
      <p:sp>
        <p:nvSpPr>
          <p:cNvPr id="4" name="Oval 3"/>
          <p:cNvSpPr/>
          <p:nvPr/>
        </p:nvSpPr>
        <p:spPr>
          <a:xfrm>
            <a:off x="7690338" y="2532184"/>
            <a:ext cx="562708" cy="5627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5" name="Oval 4"/>
          <p:cNvSpPr/>
          <p:nvPr/>
        </p:nvSpPr>
        <p:spPr>
          <a:xfrm>
            <a:off x="5849815" y="2532184"/>
            <a:ext cx="562708" cy="5627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" name="Oval 5"/>
          <p:cNvSpPr/>
          <p:nvPr/>
        </p:nvSpPr>
        <p:spPr>
          <a:xfrm>
            <a:off x="4032738" y="2532184"/>
            <a:ext cx="562708" cy="5627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7" name="Oval 6"/>
          <p:cNvSpPr/>
          <p:nvPr/>
        </p:nvSpPr>
        <p:spPr>
          <a:xfrm>
            <a:off x="2351942" y="3962399"/>
            <a:ext cx="562708" cy="5627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4032738" y="5380892"/>
            <a:ext cx="562708" cy="5627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9" name="Oval 8"/>
          <p:cNvSpPr/>
          <p:nvPr/>
        </p:nvSpPr>
        <p:spPr>
          <a:xfrm>
            <a:off x="5861538" y="5380892"/>
            <a:ext cx="562708" cy="5627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0" name="Oval 9"/>
          <p:cNvSpPr/>
          <p:nvPr/>
        </p:nvSpPr>
        <p:spPr>
          <a:xfrm>
            <a:off x="7690338" y="5380892"/>
            <a:ext cx="562708" cy="5627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1" name="Oval 10"/>
          <p:cNvSpPr/>
          <p:nvPr/>
        </p:nvSpPr>
        <p:spPr>
          <a:xfrm>
            <a:off x="5005753" y="3962399"/>
            <a:ext cx="562708" cy="5627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9378461" y="3962399"/>
            <a:ext cx="562708" cy="5627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</a:t>
            </a:r>
          </a:p>
        </p:txBody>
      </p:sp>
      <p:cxnSp>
        <p:nvCxnSpPr>
          <p:cNvPr id="13" name="Straight Connector 12"/>
          <p:cNvCxnSpPr>
            <a:stCxn id="9" idx="5"/>
            <a:endCxn id="14" idx="1"/>
          </p:cNvCxnSpPr>
          <p:nvPr/>
        </p:nvCxnSpPr>
        <p:spPr>
          <a:xfrm>
            <a:off x="6330117" y="3012485"/>
            <a:ext cx="1442629" cy="2450814"/>
          </a:xfrm>
          <a:prstGeom prst="line">
            <a:avLst/>
          </a:prstGeom>
          <a:ln w="889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6"/>
            <a:endCxn id="8" idx="2"/>
          </p:cNvCxnSpPr>
          <p:nvPr/>
        </p:nvCxnSpPr>
        <p:spPr>
          <a:xfrm>
            <a:off x="6412524" y="2813538"/>
            <a:ext cx="1277815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6" idx="1"/>
            <a:endCxn id="8" idx="5"/>
          </p:cNvCxnSpPr>
          <p:nvPr/>
        </p:nvCxnSpPr>
        <p:spPr>
          <a:xfrm flipH="1" flipV="1">
            <a:off x="8170640" y="3012486"/>
            <a:ext cx="1290229" cy="1032321"/>
          </a:xfrm>
          <a:prstGeom prst="line">
            <a:avLst/>
          </a:prstGeom>
          <a:ln w="889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6" idx="3"/>
            <a:endCxn id="14" idx="7"/>
          </p:cNvCxnSpPr>
          <p:nvPr/>
        </p:nvCxnSpPr>
        <p:spPr>
          <a:xfrm flipH="1">
            <a:off x="8170640" y="4442701"/>
            <a:ext cx="1290229" cy="1020599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8" idx="4"/>
            <a:endCxn id="14" idx="0"/>
          </p:cNvCxnSpPr>
          <p:nvPr/>
        </p:nvCxnSpPr>
        <p:spPr>
          <a:xfrm>
            <a:off x="7971692" y="3094892"/>
            <a:ext cx="0" cy="228600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5" idx="5"/>
            <a:endCxn id="13" idx="1"/>
          </p:cNvCxnSpPr>
          <p:nvPr/>
        </p:nvCxnSpPr>
        <p:spPr>
          <a:xfrm>
            <a:off x="5486055" y="4442701"/>
            <a:ext cx="457891" cy="1020599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3" idx="6"/>
            <a:endCxn id="14" idx="2"/>
          </p:cNvCxnSpPr>
          <p:nvPr/>
        </p:nvCxnSpPr>
        <p:spPr>
          <a:xfrm>
            <a:off x="6424246" y="5662246"/>
            <a:ext cx="1266092" cy="0"/>
          </a:xfrm>
          <a:prstGeom prst="line">
            <a:avLst/>
          </a:prstGeom>
          <a:ln w="889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5" idx="0"/>
            <a:endCxn id="9" idx="3"/>
          </p:cNvCxnSpPr>
          <p:nvPr/>
        </p:nvCxnSpPr>
        <p:spPr>
          <a:xfrm flipV="1">
            <a:off x="5287108" y="3012485"/>
            <a:ext cx="645115" cy="949914"/>
          </a:xfrm>
          <a:prstGeom prst="line">
            <a:avLst/>
          </a:prstGeom>
          <a:ln w="889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0" idx="6"/>
            <a:endCxn id="9" idx="2"/>
          </p:cNvCxnSpPr>
          <p:nvPr/>
        </p:nvCxnSpPr>
        <p:spPr>
          <a:xfrm>
            <a:off x="4595447" y="2813538"/>
            <a:ext cx="1254369" cy="0"/>
          </a:xfrm>
          <a:prstGeom prst="line">
            <a:avLst/>
          </a:prstGeom>
          <a:ln w="889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1" idx="7"/>
            <a:endCxn id="10" idx="3"/>
          </p:cNvCxnSpPr>
          <p:nvPr/>
        </p:nvCxnSpPr>
        <p:spPr>
          <a:xfrm flipV="1">
            <a:off x="2832243" y="3012486"/>
            <a:ext cx="1282902" cy="1032321"/>
          </a:xfrm>
          <a:prstGeom prst="line">
            <a:avLst/>
          </a:prstGeom>
          <a:ln w="889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1" idx="5"/>
            <a:endCxn id="12" idx="1"/>
          </p:cNvCxnSpPr>
          <p:nvPr/>
        </p:nvCxnSpPr>
        <p:spPr>
          <a:xfrm>
            <a:off x="2832243" y="4442701"/>
            <a:ext cx="1282902" cy="1020599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3" idx="2"/>
            <a:endCxn id="12" idx="6"/>
          </p:cNvCxnSpPr>
          <p:nvPr/>
        </p:nvCxnSpPr>
        <p:spPr>
          <a:xfrm flipH="1">
            <a:off x="4595446" y="5662246"/>
            <a:ext cx="1266092" cy="0"/>
          </a:xfrm>
          <a:prstGeom prst="line">
            <a:avLst/>
          </a:prstGeom>
          <a:ln w="889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5" idx="3"/>
            <a:endCxn id="12" idx="7"/>
          </p:cNvCxnSpPr>
          <p:nvPr/>
        </p:nvCxnSpPr>
        <p:spPr>
          <a:xfrm flipH="1">
            <a:off x="4513040" y="4442701"/>
            <a:ext cx="575121" cy="1020599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881446" y="2333238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7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745415" y="3054913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9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839199" y="4896843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10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959969" y="3947396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14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881446" y="3655035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4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834727" y="5232467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2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650437" y="3344361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2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64369" y="5194475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848529" y="4700118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7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14999" y="4685342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6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030588" y="4854416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8</a:t>
            </a:r>
            <a:endParaRPr lang="en-US" dirty="0">
              <a:solidFill>
                <a:schemeClr val="accent4"/>
              </a:solidFill>
            </a:endParaRPr>
          </a:p>
        </p:txBody>
      </p:sp>
      <p:cxnSp>
        <p:nvCxnSpPr>
          <p:cNvPr id="37" name="Straight Connector 36"/>
          <p:cNvCxnSpPr>
            <a:stCxn id="12" idx="0"/>
            <a:endCxn id="10" idx="4"/>
          </p:cNvCxnSpPr>
          <p:nvPr/>
        </p:nvCxnSpPr>
        <p:spPr>
          <a:xfrm flipV="1">
            <a:off x="4314092" y="3094892"/>
            <a:ext cx="0" cy="228600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331332" y="3705555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11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964723" y="2346533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8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77653" y="3161789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862646" y="1693965"/>
            <a:ext cx="2284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That won’t cause a cycle</a:t>
            </a:r>
          </a:p>
        </p:txBody>
      </p:sp>
      <p:sp>
        <p:nvSpPr>
          <p:cNvPr id="42" name="Freeform 41"/>
          <p:cNvSpPr/>
          <p:nvPr/>
        </p:nvSpPr>
        <p:spPr>
          <a:xfrm>
            <a:off x="8546124" y="919423"/>
            <a:ext cx="1726669" cy="792147"/>
          </a:xfrm>
          <a:custGeom>
            <a:avLst/>
            <a:gdLst>
              <a:gd name="connsiteX0" fmla="*/ 1617785 w 1726669"/>
              <a:gd name="connsiteY0" fmla="*/ 792147 h 792147"/>
              <a:gd name="connsiteX1" fmla="*/ 1699846 w 1726669"/>
              <a:gd name="connsiteY1" fmla="*/ 346670 h 792147"/>
              <a:gd name="connsiteX2" fmla="*/ 1207477 w 1726669"/>
              <a:gd name="connsiteY2" fmla="*/ 6701 h 792147"/>
              <a:gd name="connsiteX3" fmla="*/ 0 w 1726669"/>
              <a:gd name="connsiteY3" fmla="*/ 112209 h 792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6669" h="792147">
                <a:moveTo>
                  <a:pt x="1617785" y="792147"/>
                </a:moveTo>
                <a:cubicBezTo>
                  <a:pt x="1693008" y="634862"/>
                  <a:pt x="1768231" y="477578"/>
                  <a:pt x="1699846" y="346670"/>
                </a:cubicBezTo>
                <a:cubicBezTo>
                  <a:pt x="1631461" y="215762"/>
                  <a:pt x="1490785" y="45778"/>
                  <a:pt x="1207477" y="6701"/>
                </a:cubicBezTo>
                <a:cubicBezTo>
                  <a:pt x="924169" y="-32376"/>
                  <a:pt x="0" y="112209"/>
                  <a:pt x="0" y="112209"/>
                </a:cubicBezTo>
              </a:path>
            </a:pathLst>
          </a:custGeom>
          <a:noFill/>
          <a:ln w="25400">
            <a:solidFill>
              <a:srgbClr val="FF000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A1E788-C37B-274E-B9E0-3130D7DEC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D20C1-8F6A-D64F-AFAE-6EC332FBCEE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209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6574018" y="3988763"/>
            <a:ext cx="2639003" cy="1289830"/>
          </a:xfrm>
          <a:custGeom>
            <a:avLst/>
            <a:gdLst>
              <a:gd name="connsiteX0" fmla="*/ 2499645 w 2639003"/>
              <a:gd name="connsiteY0" fmla="*/ 208099 h 1289830"/>
              <a:gd name="connsiteX1" fmla="*/ 2581706 w 2639003"/>
              <a:gd name="connsiteY1" fmla="*/ 899760 h 1289830"/>
              <a:gd name="connsiteX2" fmla="*/ 2065891 w 2639003"/>
              <a:gd name="connsiteY2" fmla="*/ 1274899 h 1289830"/>
              <a:gd name="connsiteX3" fmla="*/ 237091 w 2639003"/>
              <a:gd name="connsiteY3" fmla="*/ 1099052 h 1289830"/>
              <a:gd name="connsiteX4" fmla="*/ 155029 w 2639003"/>
              <a:gd name="connsiteY4" fmla="*/ 67422 h 1289830"/>
              <a:gd name="connsiteX5" fmla="*/ 1456291 w 2639003"/>
              <a:gd name="connsiteY5" fmla="*/ 114314 h 1289830"/>
              <a:gd name="connsiteX6" fmla="*/ 2499645 w 2639003"/>
              <a:gd name="connsiteY6" fmla="*/ 208099 h 128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39003" h="1289830">
                <a:moveTo>
                  <a:pt x="2499645" y="208099"/>
                </a:moveTo>
                <a:cubicBezTo>
                  <a:pt x="2687214" y="339007"/>
                  <a:pt x="2653998" y="721960"/>
                  <a:pt x="2581706" y="899760"/>
                </a:cubicBezTo>
                <a:cubicBezTo>
                  <a:pt x="2509414" y="1077560"/>
                  <a:pt x="2456660" y="1241684"/>
                  <a:pt x="2065891" y="1274899"/>
                </a:cubicBezTo>
                <a:cubicBezTo>
                  <a:pt x="1675122" y="1308114"/>
                  <a:pt x="555568" y="1300298"/>
                  <a:pt x="237091" y="1099052"/>
                </a:cubicBezTo>
                <a:cubicBezTo>
                  <a:pt x="-81386" y="897806"/>
                  <a:pt x="-48171" y="231545"/>
                  <a:pt x="155029" y="67422"/>
                </a:cubicBezTo>
                <a:cubicBezTo>
                  <a:pt x="358229" y="-96701"/>
                  <a:pt x="1065522" y="86960"/>
                  <a:pt x="1456291" y="114314"/>
                </a:cubicBezTo>
                <a:cubicBezTo>
                  <a:pt x="1847060" y="141668"/>
                  <a:pt x="2312076" y="77191"/>
                  <a:pt x="2499645" y="20809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6981547" y="5433743"/>
            <a:ext cx="1183122" cy="1101986"/>
          </a:xfrm>
          <a:custGeom>
            <a:avLst/>
            <a:gdLst>
              <a:gd name="connsiteX0" fmla="*/ 1126592 w 1183122"/>
              <a:gd name="connsiteY0" fmla="*/ 591366 h 1101986"/>
              <a:gd name="connsiteX1" fmla="*/ 1103146 w 1183122"/>
              <a:gd name="connsiteY1" fmla="*/ 110720 h 1101986"/>
              <a:gd name="connsiteX2" fmla="*/ 282531 w 1183122"/>
              <a:gd name="connsiteY2" fmla="*/ 40382 h 1101986"/>
              <a:gd name="connsiteX3" fmla="*/ 1177 w 1183122"/>
              <a:gd name="connsiteY3" fmla="*/ 626535 h 1101986"/>
              <a:gd name="connsiteX4" fmla="*/ 212192 w 1183122"/>
              <a:gd name="connsiteY4" fmla="*/ 1072012 h 1101986"/>
              <a:gd name="connsiteX5" fmla="*/ 880408 w 1183122"/>
              <a:gd name="connsiteY5" fmla="*/ 1013397 h 1101986"/>
              <a:gd name="connsiteX6" fmla="*/ 1126592 w 1183122"/>
              <a:gd name="connsiteY6" fmla="*/ 591366 h 1101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3122" h="1101986">
                <a:moveTo>
                  <a:pt x="1126592" y="591366"/>
                </a:moveTo>
                <a:cubicBezTo>
                  <a:pt x="1163715" y="440920"/>
                  <a:pt x="1243823" y="202551"/>
                  <a:pt x="1103146" y="110720"/>
                </a:cubicBezTo>
                <a:cubicBezTo>
                  <a:pt x="962469" y="18889"/>
                  <a:pt x="466192" y="-45587"/>
                  <a:pt x="282531" y="40382"/>
                </a:cubicBezTo>
                <a:cubicBezTo>
                  <a:pt x="98870" y="126351"/>
                  <a:pt x="12900" y="454597"/>
                  <a:pt x="1177" y="626535"/>
                </a:cubicBezTo>
                <a:cubicBezTo>
                  <a:pt x="-10546" y="798473"/>
                  <a:pt x="65654" y="1007535"/>
                  <a:pt x="212192" y="1072012"/>
                </a:cubicBezTo>
                <a:cubicBezTo>
                  <a:pt x="358730" y="1136489"/>
                  <a:pt x="729962" y="1087643"/>
                  <a:pt x="880408" y="1013397"/>
                </a:cubicBezTo>
                <a:cubicBezTo>
                  <a:pt x="1030854" y="939151"/>
                  <a:pt x="1089469" y="741812"/>
                  <a:pt x="1126592" y="59136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Union-find data structure</a:t>
            </a:r>
            <a:br>
              <a:rPr lang="en-US" dirty="0"/>
            </a:br>
            <a:r>
              <a:rPr lang="en-US" sz="3600" dirty="0"/>
              <a:t>also called disjoint-set data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8325" y="1790456"/>
            <a:ext cx="8515350" cy="4351338"/>
          </a:xfrm>
        </p:spPr>
        <p:txBody>
          <a:bodyPr/>
          <a:lstStyle/>
          <a:p>
            <a:r>
              <a:rPr lang="en-US" dirty="0"/>
              <a:t>Used for storing collections of sets</a:t>
            </a:r>
          </a:p>
          <a:p>
            <a:r>
              <a:rPr lang="en-US" dirty="0"/>
              <a:t>Supports:</a:t>
            </a:r>
          </a:p>
          <a:p>
            <a:pPr lvl="1"/>
            <a:r>
              <a:rPr lang="en-US" b="1" dirty="0" err="1">
                <a:solidFill>
                  <a:schemeClr val="accent4"/>
                </a:solidFill>
              </a:rPr>
              <a:t>makeSet</a:t>
            </a:r>
            <a:r>
              <a:rPr lang="en-US" b="1" dirty="0">
                <a:solidFill>
                  <a:schemeClr val="accent4"/>
                </a:solidFill>
              </a:rPr>
              <a:t>(u): </a:t>
            </a:r>
            <a:r>
              <a:rPr lang="en-US" dirty="0">
                <a:solidFill>
                  <a:schemeClr val="accent4"/>
                </a:solidFill>
              </a:rPr>
              <a:t>create a set {u}</a:t>
            </a:r>
          </a:p>
          <a:p>
            <a:pPr lvl="1"/>
            <a:r>
              <a:rPr lang="en-US" b="1" dirty="0">
                <a:solidFill>
                  <a:schemeClr val="accent4"/>
                </a:solidFill>
              </a:rPr>
              <a:t>find(u): </a:t>
            </a:r>
            <a:r>
              <a:rPr lang="en-US" dirty="0">
                <a:solidFill>
                  <a:schemeClr val="accent4"/>
                </a:solidFill>
              </a:rPr>
              <a:t>return the set that u is in</a:t>
            </a:r>
          </a:p>
          <a:p>
            <a:pPr lvl="1"/>
            <a:r>
              <a:rPr lang="en-US" b="1" dirty="0">
                <a:solidFill>
                  <a:schemeClr val="accent4"/>
                </a:solidFill>
              </a:rPr>
              <a:t>union(</a:t>
            </a:r>
            <a:r>
              <a:rPr lang="en-US" b="1" dirty="0" err="1">
                <a:solidFill>
                  <a:schemeClr val="accent4"/>
                </a:solidFill>
              </a:rPr>
              <a:t>u,v</a:t>
            </a:r>
            <a:r>
              <a:rPr lang="en-US" b="1" dirty="0">
                <a:solidFill>
                  <a:schemeClr val="accent4"/>
                </a:solidFill>
              </a:rPr>
              <a:t>): </a:t>
            </a:r>
            <a:r>
              <a:rPr lang="en-US" dirty="0">
                <a:solidFill>
                  <a:schemeClr val="accent4"/>
                </a:solidFill>
              </a:rPr>
              <a:t>merge the set that u is in with the set that v is in.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2650" y="4372709"/>
            <a:ext cx="35894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makeSet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(x)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makeSet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(y)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makeSet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(z)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union(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x,y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find(x)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124702" y="4267201"/>
            <a:ext cx="468923" cy="5040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24555" y="996462"/>
            <a:ext cx="949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8323021" y="4372709"/>
            <a:ext cx="433753" cy="5435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y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335716" y="5727911"/>
            <a:ext cx="474784" cy="5136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z</a:t>
            </a:r>
            <a:endParaRPr lang="en-US" sz="2800" dirty="0"/>
          </a:p>
        </p:txBody>
      </p:sp>
      <p:sp>
        <p:nvSpPr>
          <p:cNvPr id="10" name="Right Arrow 9"/>
          <p:cNvSpPr/>
          <p:nvPr/>
        </p:nvSpPr>
        <p:spPr>
          <a:xfrm rot="20268127">
            <a:off x="5818942" y="4773471"/>
            <a:ext cx="811117" cy="362378"/>
          </a:xfrm>
          <a:prstGeom prst="rightArrow">
            <a:avLst/>
          </a:prstGeom>
          <a:solidFill>
            <a:srgbClr val="F07B1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AD19DBF-808D-1546-AE4F-221591DD0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D20C1-8F6A-D64F-AFAE-6EC332FBCE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4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1082</TotalTime>
  <Words>2432</Words>
  <Application>Microsoft Macintosh PowerPoint</Application>
  <PresentationFormat>Widescreen</PresentationFormat>
  <Paragraphs>755</Paragraphs>
  <Slides>37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Cambria Math</vt:lpstr>
      <vt:lpstr>Courier</vt:lpstr>
      <vt:lpstr>Office Theme</vt:lpstr>
      <vt:lpstr>CSC 161 Section 8 </vt:lpstr>
      <vt:lpstr>Minimum Spanning Tree</vt:lpstr>
      <vt:lpstr>Minimum Spanning Tree Say we have an undirected weighted graph</vt:lpstr>
      <vt:lpstr>Algorithms for Minimum Spanning Tree Plan 1: Start growing a tree, greedily add the shortest edge we can to grow the tree.</vt:lpstr>
      <vt:lpstr>Prim’s Algorithm</vt:lpstr>
      <vt:lpstr>This should look pretty familiar…</vt:lpstr>
      <vt:lpstr>One thing that is similar: Running time</vt:lpstr>
      <vt:lpstr>Idea 2 what if we just always take the cheapest edge? whether or not it’s connected to what we have so far?</vt:lpstr>
      <vt:lpstr>Union-find data structure also called disjoint-set data structure</vt:lpstr>
      <vt:lpstr>Kruskal’s algorithm</vt:lpstr>
      <vt:lpstr>Compare and contrast</vt:lpstr>
      <vt:lpstr>s-t min-cut max-flow</vt:lpstr>
      <vt:lpstr>Cuts in graphs</vt:lpstr>
      <vt:lpstr>Today: s-t Cuts</vt:lpstr>
      <vt:lpstr>A minimum s-t cut  is a cut which separates s from t with minimum capacity.</vt:lpstr>
      <vt:lpstr>Flows</vt:lpstr>
      <vt:lpstr>But what is a “flow,” really?</vt:lpstr>
      <vt:lpstr>Flows</vt:lpstr>
      <vt:lpstr>Theorem Max-flow min-cut theorem</vt:lpstr>
      <vt:lpstr>Max-flow min-cut in water pipes</vt:lpstr>
      <vt:lpstr>Ford-Fulkerson algorithm</vt:lpstr>
      <vt:lpstr>2 key ideas</vt:lpstr>
      <vt:lpstr>Why residual graphs?</vt:lpstr>
      <vt:lpstr>Why residual graphs?</vt:lpstr>
      <vt:lpstr>What is a residual graph?</vt:lpstr>
      <vt:lpstr>Time complexity of max flow?</vt:lpstr>
      <vt:lpstr>How not to pick the augmenting path</vt:lpstr>
      <vt:lpstr>How not to pick the augmenting path</vt:lpstr>
      <vt:lpstr>How not to pick the augmenting path</vt:lpstr>
      <vt:lpstr>How not to pick the augmenting path</vt:lpstr>
      <vt:lpstr>PowerPoint Presentation</vt:lpstr>
      <vt:lpstr>How not to pick the augmenting path</vt:lpstr>
      <vt:lpstr>How not to pick the augmenting path</vt:lpstr>
      <vt:lpstr>How not to pick the augmenting path</vt:lpstr>
      <vt:lpstr>So how should we pick the path?</vt:lpstr>
      <vt:lpstr>So how should we pick the path?</vt:lpstr>
      <vt:lpstr>Ford Fulkerson additional notes!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 Shen Lu</dc:creator>
  <cp:lastModifiedBy>Samantha Liu</cp:lastModifiedBy>
  <cp:revision>10</cp:revision>
  <dcterms:created xsi:type="dcterms:W3CDTF">2023-03-06T07:19:31Z</dcterms:created>
  <dcterms:modified xsi:type="dcterms:W3CDTF">2024-03-04T00:51:13Z</dcterms:modified>
</cp:coreProperties>
</file>