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obo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regular.fntdata"/><Relationship Id="rId14" Type="http://schemas.openxmlformats.org/officeDocument/2006/relationships/slide" Target="slides/slide9.xml"/><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6affe61aa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6affe61aa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6affe61aa3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6affe61aa3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6affe61aa3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6affe61aa3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6affe61aa3_0_1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6affe61aa3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333042fdcb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333042fdcb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6affe61aa3_0_1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26affe61aa3_0_1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333042fdcb1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333042fdcb1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6affe61aa3_0_2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6affe61aa3_0_2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0"/>
              </a:spcBef>
              <a:spcAft>
                <a:spcPts val="0"/>
              </a:spcAft>
              <a:buClr>
                <a:schemeClr val="lt1"/>
              </a:buClr>
              <a:buSzPts val="1200"/>
              <a:buChar char="○"/>
              <a:defRPr sz="1200">
                <a:solidFill>
                  <a:schemeClr val="lt1"/>
                </a:solidFill>
              </a:defRPr>
            </a:lvl2pPr>
            <a:lvl3pPr indent="-304800" lvl="2" marL="1371600">
              <a:spcBef>
                <a:spcPts val="0"/>
              </a:spcBef>
              <a:spcAft>
                <a:spcPts val="0"/>
              </a:spcAft>
              <a:buClr>
                <a:schemeClr val="lt1"/>
              </a:buClr>
              <a:buSzPts val="1200"/>
              <a:buChar char="■"/>
              <a:defRPr sz="1200">
                <a:solidFill>
                  <a:schemeClr val="lt1"/>
                </a:solidFill>
              </a:defRPr>
            </a:lvl3pPr>
            <a:lvl4pPr indent="-304800" lvl="3" marL="1828800">
              <a:spcBef>
                <a:spcPts val="0"/>
              </a:spcBef>
              <a:spcAft>
                <a:spcPts val="0"/>
              </a:spcAft>
              <a:buClr>
                <a:schemeClr val="lt1"/>
              </a:buClr>
              <a:buSzPts val="1200"/>
              <a:buChar char="●"/>
              <a:defRPr sz="1200">
                <a:solidFill>
                  <a:schemeClr val="lt1"/>
                </a:solidFill>
              </a:defRPr>
            </a:lvl4pPr>
            <a:lvl5pPr indent="-304800" lvl="4" marL="2286000">
              <a:spcBef>
                <a:spcPts val="0"/>
              </a:spcBef>
              <a:spcAft>
                <a:spcPts val="0"/>
              </a:spcAft>
              <a:buClr>
                <a:schemeClr val="lt1"/>
              </a:buClr>
              <a:buSzPts val="1200"/>
              <a:buChar char="○"/>
              <a:defRPr sz="1200">
                <a:solidFill>
                  <a:schemeClr val="lt1"/>
                </a:solidFill>
              </a:defRPr>
            </a:lvl5pPr>
            <a:lvl6pPr indent="-304800" lvl="5" marL="2743200">
              <a:spcBef>
                <a:spcPts val="0"/>
              </a:spcBef>
              <a:spcAft>
                <a:spcPts val="0"/>
              </a:spcAft>
              <a:buClr>
                <a:schemeClr val="lt1"/>
              </a:buClr>
              <a:buSzPts val="1200"/>
              <a:buChar char="■"/>
              <a:defRPr sz="1200">
                <a:solidFill>
                  <a:schemeClr val="lt1"/>
                </a:solidFill>
              </a:defRPr>
            </a:lvl6pPr>
            <a:lvl7pPr indent="-304800" lvl="6" marL="3200400">
              <a:spcBef>
                <a:spcPts val="0"/>
              </a:spcBef>
              <a:spcAft>
                <a:spcPts val="0"/>
              </a:spcAft>
              <a:buClr>
                <a:schemeClr val="lt1"/>
              </a:buClr>
              <a:buSzPts val="1200"/>
              <a:buChar char="●"/>
              <a:defRPr sz="1200">
                <a:solidFill>
                  <a:schemeClr val="lt1"/>
                </a:solidFill>
              </a:defRPr>
            </a:lvl7pPr>
            <a:lvl8pPr indent="-304800" lvl="7" marL="3657600">
              <a:spcBef>
                <a:spcPts val="0"/>
              </a:spcBef>
              <a:spcAft>
                <a:spcPts val="0"/>
              </a:spcAft>
              <a:buClr>
                <a:schemeClr val="lt1"/>
              </a:buClr>
              <a:buSzPts val="1200"/>
              <a:buChar char="○"/>
              <a:defRPr sz="1200">
                <a:solidFill>
                  <a:schemeClr val="lt1"/>
                </a:solidFill>
              </a:defRPr>
            </a:lvl8pPr>
            <a:lvl9pPr indent="-304800" lvl="8" marL="4114800">
              <a:spcBef>
                <a:spcPts val="0"/>
              </a:spcBef>
              <a:spcAft>
                <a:spcPts val="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3"/>
          <p:cNvSpPr txBox="1"/>
          <p:nvPr>
            <p:ph type="ctrTitle"/>
          </p:nvPr>
        </p:nvSpPr>
        <p:spPr>
          <a:xfrm>
            <a:off x="390525" y="1819275"/>
            <a:ext cx="8222100" cy="9336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CS 161 Review Section</a:t>
            </a:r>
            <a:endParaRPr/>
          </a:p>
          <a:p>
            <a:pPr indent="0" lvl="0" marL="0" rtl="0" algn="l">
              <a:spcBef>
                <a:spcPts val="0"/>
              </a:spcBef>
              <a:spcAft>
                <a:spcPts val="0"/>
              </a:spcAft>
              <a:buNone/>
            </a:pPr>
            <a:r>
              <a:t/>
            </a:r>
            <a:endParaRPr/>
          </a:p>
        </p:txBody>
      </p:sp>
      <p:sp>
        <p:nvSpPr>
          <p:cNvPr id="68" name="Google Shape;68;p13"/>
          <p:cNvSpPr txBox="1"/>
          <p:nvPr>
            <p:ph idx="1" type="subTitle"/>
          </p:nvPr>
        </p:nvSpPr>
        <p:spPr>
          <a:xfrm>
            <a:off x="390525" y="1967180"/>
            <a:ext cx="8222100" cy="432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Dynamic Programming!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4"/>
          <p:cNvSpPr txBox="1"/>
          <p:nvPr>
            <p:ph type="title"/>
          </p:nvPr>
        </p:nvSpPr>
        <p:spPr>
          <a:xfrm>
            <a:off x="311700" y="439950"/>
            <a:ext cx="8520600" cy="5727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Agenda</a:t>
            </a:r>
            <a:endParaRPr/>
          </a:p>
        </p:txBody>
      </p:sp>
      <p:sp>
        <p:nvSpPr>
          <p:cNvPr id="74" name="Google Shape;74;p1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DP Definition and Recipe</a:t>
            </a:r>
            <a:endParaRPr/>
          </a:p>
          <a:p>
            <a:pPr indent="-342900" lvl="0" marL="457200" rtl="0" algn="l">
              <a:spcBef>
                <a:spcPts val="0"/>
              </a:spcBef>
              <a:spcAft>
                <a:spcPts val="0"/>
              </a:spcAft>
              <a:buSzPts val="1800"/>
              <a:buChar char="-"/>
            </a:pPr>
            <a:r>
              <a:rPr lang="en"/>
              <a:t>DP Tips and Tricks</a:t>
            </a:r>
            <a:endParaRPr/>
          </a:p>
          <a:p>
            <a:pPr indent="-342900" lvl="0" marL="457200" rtl="0" algn="l">
              <a:spcBef>
                <a:spcPts val="0"/>
              </a:spcBef>
              <a:spcAft>
                <a:spcPts val="0"/>
              </a:spcAft>
              <a:buSzPts val="1800"/>
              <a:buChar char="-"/>
            </a:pPr>
            <a:r>
              <a:rPr lang="en"/>
              <a:t>DP Practice</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Dynamic Programming </a:t>
            </a:r>
            <a:r>
              <a:rPr lang="en"/>
              <a:t>Definition</a:t>
            </a:r>
            <a:endParaRPr/>
          </a:p>
        </p:txBody>
      </p:sp>
      <p:sp>
        <p:nvSpPr>
          <p:cNvPr id="80" name="Google Shape;80;p15"/>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361950" lvl="0" marL="457200" rtl="0" algn="l">
              <a:lnSpc>
                <a:spcPct val="105000"/>
              </a:lnSpc>
              <a:spcBef>
                <a:spcPts val="0"/>
              </a:spcBef>
              <a:spcAft>
                <a:spcPts val="0"/>
              </a:spcAft>
              <a:buClr>
                <a:schemeClr val="dk2"/>
              </a:buClr>
              <a:buSzPts val="2100"/>
              <a:buChar char="-"/>
            </a:pPr>
            <a:r>
              <a:rPr lang="en" sz="2100">
                <a:solidFill>
                  <a:schemeClr val="dk2"/>
                </a:solidFill>
              </a:rPr>
              <a:t>DP is an algorithmic strategy revolving around "not repeating work for subproblems"</a:t>
            </a:r>
            <a:endParaRPr sz="2100">
              <a:solidFill>
                <a:schemeClr val="dk2"/>
              </a:solidFill>
            </a:endParaRPr>
          </a:p>
          <a:p>
            <a:pPr indent="-361950" lvl="0" marL="457200" rtl="0" algn="l">
              <a:lnSpc>
                <a:spcPct val="105000"/>
              </a:lnSpc>
              <a:spcBef>
                <a:spcPts val="0"/>
              </a:spcBef>
              <a:spcAft>
                <a:spcPts val="0"/>
              </a:spcAft>
              <a:buClr>
                <a:schemeClr val="dk2"/>
              </a:buClr>
              <a:buSzPts val="2100"/>
              <a:buChar char="-"/>
            </a:pPr>
            <a:r>
              <a:rPr lang="en" sz="2100">
                <a:solidFill>
                  <a:schemeClr val="dk2"/>
                </a:solidFill>
              </a:rPr>
              <a:t>Look for DP whenever you see anything about a "shortest path," a "longest subsequence," a "most profit," – </a:t>
            </a:r>
            <a:r>
              <a:rPr b="1" lang="en" sz="2100">
                <a:solidFill>
                  <a:schemeClr val="dk2"/>
                </a:solidFill>
              </a:rPr>
              <a:t>optimization problems that have natural subproblems</a:t>
            </a:r>
            <a:endParaRPr sz="2100">
              <a:solidFill>
                <a:schemeClr val="dk2"/>
              </a:solidFill>
            </a:endParaRPr>
          </a:p>
          <a:p>
            <a:pPr indent="0" lvl="0" marL="0" rtl="0" algn="l">
              <a:lnSpc>
                <a:spcPct val="105000"/>
              </a:lnSpc>
              <a:spcBef>
                <a:spcPts val="1200"/>
              </a:spcBef>
              <a:spcAft>
                <a:spcPts val="1200"/>
              </a:spcAft>
              <a:buNone/>
            </a:pPr>
            <a:r>
              <a:t/>
            </a:r>
            <a:endParaRPr sz="2100">
              <a:solidFill>
                <a:schemeClr val="dk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Dynamic Programming Recipe</a:t>
            </a:r>
            <a:endParaRPr/>
          </a:p>
        </p:txBody>
      </p:sp>
      <p:sp>
        <p:nvSpPr>
          <p:cNvPr id="86" name="Google Shape;86;p16"/>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1200"/>
              </a:spcAft>
              <a:buNone/>
            </a:pPr>
            <a:r>
              <a:t/>
            </a:r>
            <a:endParaRPr sz="2100">
              <a:solidFill>
                <a:schemeClr val="dk2"/>
              </a:solidFill>
            </a:endParaRPr>
          </a:p>
        </p:txBody>
      </p:sp>
      <p:pic>
        <p:nvPicPr>
          <p:cNvPr id="87" name="Google Shape;87;p16"/>
          <p:cNvPicPr preferRelativeResize="0"/>
          <p:nvPr/>
        </p:nvPicPr>
        <p:blipFill>
          <a:blip r:embed="rId3">
            <a:alphaModFix/>
          </a:blip>
          <a:stretch>
            <a:fillRect/>
          </a:stretch>
        </p:blipFill>
        <p:spPr>
          <a:xfrm>
            <a:off x="1773075" y="2076575"/>
            <a:ext cx="5619750" cy="25527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7"/>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Problem-Solving Tips for DP</a:t>
            </a:r>
            <a:endParaRPr/>
          </a:p>
        </p:txBody>
      </p:sp>
      <p:sp>
        <p:nvSpPr>
          <p:cNvPr id="93" name="Google Shape;93;p17"/>
          <p:cNvSpPr txBox="1"/>
          <p:nvPr>
            <p:ph idx="1" type="body"/>
          </p:nvPr>
        </p:nvSpPr>
        <p:spPr>
          <a:xfrm>
            <a:off x="460950" y="1784925"/>
            <a:ext cx="8222100" cy="2710200"/>
          </a:xfrm>
          <a:prstGeom prst="rect">
            <a:avLst/>
          </a:prstGeom>
        </p:spPr>
        <p:txBody>
          <a:bodyPr anchorCtr="0" anchor="t" bIns="91425" lIns="91425" spcFirstLastPara="1" rIns="91425" wrap="square" tIns="91425">
            <a:noAutofit/>
          </a:bodyPr>
          <a:lstStyle/>
          <a:p>
            <a:pPr indent="-361950" lvl="0" marL="457200" rtl="0" algn="l">
              <a:lnSpc>
                <a:spcPct val="105000"/>
              </a:lnSpc>
              <a:spcBef>
                <a:spcPts val="0"/>
              </a:spcBef>
              <a:spcAft>
                <a:spcPts val="0"/>
              </a:spcAft>
              <a:buClr>
                <a:schemeClr val="dk2"/>
              </a:buClr>
              <a:buSzPts val="2100"/>
              <a:buChar char="-"/>
            </a:pPr>
            <a:r>
              <a:rPr lang="en" sz="2100">
                <a:solidFill>
                  <a:schemeClr val="dk2"/>
                </a:solidFill>
              </a:rPr>
              <a:t>Implementation is usually fairly simple -- 1-3 nested for loops, typically, in this class</a:t>
            </a:r>
            <a:endParaRPr sz="2100">
              <a:solidFill>
                <a:schemeClr val="dk2"/>
              </a:solidFill>
            </a:endParaRPr>
          </a:p>
          <a:p>
            <a:pPr indent="-361950" lvl="0" marL="457200" rtl="0" algn="l">
              <a:lnSpc>
                <a:spcPct val="105000"/>
              </a:lnSpc>
              <a:spcBef>
                <a:spcPts val="0"/>
              </a:spcBef>
              <a:spcAft>
                <a:spcPts val="0"/>
              </a:spcAft>
              <a:buClr>
                <a:schemeClr val="dk2"/>
              </a:buClr>
              <a:buSzPts val="2100"/>
              <a:buChar char="-"/>
            </a:pPr>
            <a:r>
              <a:rPr lang="en" sz="2100">
                <a:solidFill>
                  <a:schemeClr val="dk2"/>
                </a:solidFill>
              </a:rPr>
              <a:t>Make sure you figure out a reasonable initial value for your array: usually 0, -\infty, or +\infty</a:t>
            </a:r>
            <a:endParaRPr sz="2100">
              <a:solidFill>
                <a:schemeClr val="dk2"/>
              </a:solidFill>
            </a:endParaRPr>
          </a:p>
          <a:p>
            <a:pPr indent="-361950" lvl="0" marL="457200" rtl="0" algn="l">
              <a:lnSpc>
                <a:spcPct val="105000"/>
              </a:lnSpc>
              <a:spcBef>
                <a:spcPts val="0"/>
              </a:spcBef>
              <a:spcAft>
                <a:spcPts val="0"/>
              </a:spcAft>
              <a:buClr>
                <a:schemeClr val="dk2"/>
              </a:buClr>
              <a:buSzPts val="2100"/>
              <a:buChar char="-"/>
            </a:pPr>
            <a:r>
              <a:rPr lang="en" sz="2100">
                <a:solidFill>
                  <a:schemeClr val="dk2"/>
                </a:solidFill>
              </a:rPr>
              <a:t>When the runtime is given to you, you know what those loops should be. (i.e. O(nk) runtime means you iterate 1-n and 1-k)</a:t>
            </a:r>
            <a:endParaRPr sz="2100">
              <a:solidFill>
                <a:schemeClr val="dk2"/>
              </a:solidFill>
            </a:endParaRPr>
          </a:p>
          <a:p>
            <a:pPr indent="-361950" lvl="0" marL="457200" rtl="0" algn="l">
              <a:lnSpc>
                <a:spcPct val="105000"/>
              </a:lnSpc>
              <a:spcBef>
                <a:spcPts val="0"/>
              </a:spcBef>
              <a:spcAft>
                <a:spcPts val="0"/>
              </a:spcAft>
              <a:buClr>
                <a:schemeClr val="dk2"/>
              </a:buClr>
              <a:buSzPts val="2100"/>
              <a:buChar char="-"/>
            </a:pPr>
            <a:r>
              <a:rPr lang="en" sz="2100">
                <a:solidFill>
                  <a:schemeClr val="dk2"/>
                </a:solidFill>
              </a:rPr>
              <a:t>Recurrence is often a MAX or a MIN over all the choices you can make (usually the innermost for-loop, when the number of choices is greater than constant).</a:t>
            </a:r>
            <a:endParaRPr sz="2100">
              <a:solidFill>
                <a:schemeClr val="dk2"/>
              </a:solidFill>
            </a:endParaRPr>
          </a:p>
          <a:p>
            <a:pPr indent="0" lvl="0" marL="0" rtl="0" algn="l">
              <a:lnSpc>
                <a:spcPct val="105000"/>
              </a:lnSpc>
              <a:spcBef>
                <a:spcPts val="1200"/>
              </a:spcBef>
              <a:spcAft>
                <a:spcPts val="1200"/>
              </a:spcAft>
              <a:buNone/>
            </a:pPr>
            <a:r>
              <a:t/>
            </a:r>
            <a:endParaRPr sz="2100">
              <a:solidFill>
                <a:schemeClr val="dk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8"/>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Problem-Solving Tips for DP</a:t>
            </a:r>
            <a:endParaRPr/>
          </a:p>
        </p:txBody>
      </p:sp>
      <p:sp>
        <p:nvSpPr>
          <p:cNvPr id="99" name="Google Shape;99;p18"/>
          <p:cNvSpPr txBox="1"/>
          <p:nvPr>
            <p:ph idx="1" type="body"/>
          </p:nvPr>
        </p:nvSpPr>
        <p:spPr>
          <a:xfrm>
            <a:off x="460950" y="1784925"/>
            <a:ext cx="8222100" cy="2710200"/>
          </a:xfrm>
          <a:prstGeom prst="rect">
            <a:avLst/>
          </a:prstGeom>
        </p:spPr>
        <p:txBody>
          <a:bodyPr anchorCtr="0" anchor="t" bIns="91425" lIns="91425" spcFirstLastPara="1" rIns="91425" wrap="square" tIns="91425">
            <a:noAutofit/>
          </a:bodyPr>
          <a:lstStyle/>
          <a:p>
            <a:pPr indent="-361950" lvl="0" marL="457200" rtl="0" algn="l">
              <a:lnSpc>
                <a:spcPct val="105000"/>
              </a:lnSpc>
              <a:spcBef>
                <a:spcPts val="0"/>
              </a:spcBef>
              <a:spcAft>
                <a:spcPts val="0"/>
              </a:spcAft>
              <a:buClr>
                <a:schemeClr val="dk2"/>
              </a:buClr>
              <a:buSzPts val="2100"/>
              <a:buChar char="-"/>
            </a:pPr>
            <a:r>
              <a:rPr lang="en" sz="2100">
                <a:solidFill>
                  <a:schemeClr val="dk2"/>
                </a:solidFill>
              </a:rPr>
              <a:t>If a problem asks for a recurrence relation, explicitly give a formula!</a:t>
            </a:r>
            <a:endParaRPr sz="2100">
              <a:solidFill>
                <a:schemeClr val="dk2"/>
              </a:solidFill>
            </a:endParaRPr>
          </a:p>
          <a:p>
            <a:pPr indent="-361950" lvl="0" marL="457200" rtl="0" algn="l">
              <a:lnSpc>
                <a:spcPct val="105000"/>
              </a:lnSpc>
              <a:spcBef>
                <a:spcPts val="0"/>
              </a:spcBef>
              <a:spcAft>
                <a:spcPts val="0"/>
              </a:spcAft>
              <a:buClr>
                <a:schemeClr val="dk2"/>
              </a:buClr>
              <a:buSzPts val="2100"/>
              <a:buChar char="-"/>
            </a:pPr>
            <a:r>
              <a:rPr lang="en" sz="2100">
                <a:solidFill>
                  <a:schemeClr val="dk2"/>
                </a:solidFill>
              </a:rPr>
              <a:t>Don’t forget the base cases; if you can’t figure out the base cases, think about which subproblems will “fall out of range” of your recurrence relation</a:t>
            </a:r>
            <a:endParaRPr sz="2100">
              <a:solidFill>
                <a:schemeClr val="dk2"/>
              </a:solidFill>
            </a:endParaRPr>
          </a:p>
          <a:p>
            <a:pPr indent="-361950" lvl="0" marL="457200" rtl="0" algn="l">
              <a:lnSpc>
                <a:spcPct val="105000"/>
              </a:lnSpc>
              <a:spcBef>
                <a:spcPts val="0"/>
              </a:spcBef>
              <a:spcAft>
                <a:spcPts val="0"/>
              </a:spcAft>
              <a:buClr>
                <a:schemeClr val="dk2"/>
              </a:buClr>
              <a:buSzPts val="2100"/>
              <a:buChar char="-"/>
            </a:pPr>
            <a:r>
              <a:rPr lang="en" sz="2100">
                <a:solidFill>
                  <a:schemeClr val="dk2"/>
                </a:solidFill>
              </a:rPr>
              <a:t>If you can’t figure out the recurrence relation, draw small problems out, see what choices you are making to determine the solution, and then repeat, building off of your smaller problems to create larger ones</a:t>
            </a:r>
            <a:endParaRPr sz="2100">
              <a:solidFill>
                <a:schemeClr val="dk2"/>
              </a:solidFill>
            </a:endParaRPr>
          </a:p>
          <a:p>
            <a:pPr indent="0" lvl="0" marL="0" rtl="0" algn="l">
              <a:lnSpc>
                <a:spcPct val="105000"/>
              </a:lnSpc>
              <a:spcBef>
                <a:spcPts val="1200"/>
              </a:spcBef>
              <a:spcAft>
                <a:spcPts val="1200"/>
              </a:spcAft>
              <a:buNone/>
            </a:pPr>
            <a:r>
              <a:t/>
            </a:r>
            <a:endParaRPr sz="2100">
              <a:solidFill>
                <a:schemeClr val="dk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9"/>
          <p:cNvSpPr txBox="1"/>
          <p:nvPr>
            <p:ph type="title"/>
          </p:nvPr>
        </p:nvSpPr>
        <p:spPr>
          <a:xfrm>
            <a:off x="471900" y="738725"/>
            <a:ext cx="8222100" cy="7677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Problem-Solving Tips for Finding the Recurrence</a:t>
            </a:r>
            <a:endParaRPr/>
          </a:p>
        </p:txBody>
      </p:sp>
      <p:sp>
        <p:nvSpPr>
          <p:cNvPr id="105" name="Google Shape;105;p19"/>
          <p:cNvSpPr txBox="1"/>
          <p:nvPr>
            <p:ph idx="1" type="body"/>
          </p:nvPr>
        </p:nvSpPr>
        <p:spPr>
          <a:xfrm>
            <a:off x="471900" y="1698775"/>
            <a:ext cx="8222100" cy="2710200"/>
          </a:xfrm>
          <a:prstGeom prst="rect">
            <a:avLst/>
          </a:prstGeom>
        </p:spPr>
        <p:txBody>
          <a:bodyPr anchorCtr="0" anchor="t" bIns="91425" lIns="91425" spcFirstLastPara="1" rIns="91425" wrap="square" tIns="91425">
            <a:noAutofit/>
          </a:bodyPr>
          <a:lstStyle/>
          <a:p>
            <a:pPr indent="-361950" lvl="0" marL="457200" rtl="0" algn="l">
              <a:lnSpc>
                <a:spcPct val="105000"/>
              </a:lnSpc>
              <a:spcBef>
                <a:spcPts val="0"/>
              </a:spcBef>
              <a:spcAft>
                <a:spcPts val="0"/>
              </a:spcAft>
              <a:buClr>
                <a:schemeClr val="dk2"/>
              </a:buClr>
              <a:buSzPts val="2100"/>
              <a:buChar char="-"/>
            </a:pPr>
            <a:r>
              <a:rPr lang="en" sz="2100">
                <a:solidFill>
                  <a:schemeClr val="dk2"/>
                </a:solidFill>
              </a:rPr>
              <a:t>DP recurrence is all about "laying out the choices" or “the cases”</a:t>
            </a:r>
            <a:endParaRPr sz="2100">
              <a:solidFill>
                <a:schemeClr val="dk2"/>
              </a:solidFill>
            </a:endParaRPr>
          </a:p>
          <a:p>
            <a:pPr indent="-361950" lvl="1" marL="914400" rtl="0" algn="l">
              <a:lnSpc>
                <a:spcPct val="105000"/>
              </a:lnSpc>
              <a:spcBef>
                <a:spcPts val="0"/>
              </a:spcBef>
              <a:spcAft>
                <a:spcPts val="0"/>
              </a:spcAft>
              <a:buClr>
                <a:schemeClr val="dk2"/>
              </a:buClr>
              <a:buSzPts val="2100"/>
              <a:buChar char="-"/>
            </a:pPr>
            <a:r>
              <a:rPr lang="en" sz="2100">
                <a:solidFill>
                  <a:schemeClr val="dk2"/>
                </a:solidFill>
              </a:rPr>
              <a:t>Ex) Green duck could choose to dance in the leftmost or the rightmost square</a:t>
            </a:r>
            <a:endParaRPr sz="2100">
              <a:solidFill>
                <a:schemeClr val="dk2"/>
              </a:solidFill>
            </a:endParaRPr>
          </a:p>
          <a:p>
            <a:pPr indent="-361950" lvl="0" marL="457200" rtl="0" algn="l">
              <a:lnSpc>
                <a:spcPct val="105000"/>
              </a:lnSpc>
              <a:spcBef>
                <a:spcPts val="0"/>
              </a:spcBef>
              <a:spcAft>
                <a:spcPts val="0"/>
              </a:spcAft>
              <a:buClr>
                <a:schemeClr val="dk2"/>
              </a:buClr>
              <a:buSzPts val="2100"/>
              <a:buChar char="-"/>
            </a:pPr>
            <a:r>
              <a:rPr lang="en" sz="2100">
                <a:solidFill>
                  <a:schemeClr val="dk2"/>
                </a:solidFill>
              </a:rPr>
              <a:t>Once we've laid out the choices, pick the "best" one</a:t>
            </a:r>
            <a:endParaRPr sz="2100">
              <a:solidFill>
                <a:schemeClr val="dk2"/>
              </a:solidFill>
            </a:endParaRPr>
          </a:p>
          <a:p>
            <a:pPr indent="-361950" lvl="1" marL="914400" rtl="0" algn="l">
              <a:lnSpc>
                <a:spcPct val="105000"/>
              </a:lnSpc>
              <a:spcBef>
                <a:spcPts val="0"/>
              </a:spcBef>
              <a:spcAft>
                <a:spcPts val="0"/>
              </a:spcAft>
              <a:buClr>
                <a:schemeClr val="dk2"/>
              </a:buClr>
              <a:buSzPts val="2100"/>
              <a:buChar char="-"/>
            </a:pPr>
            <a:r>
              <a:rPr lang="en" sz="2100">
                <a:solidFill>
                  <a:schemeClr val="dk2"/>
                </a:solidFill>
              </a:rPr>
              <a:t>Ex) If it is the green duck’s move, the best choice is the one that maximizes our score</a:t>
            </a:r>
            <a:endParaRPr sz="2100">
              <a:solidFill>
                <a:schemeClr val="dk2"/>
              </a:solidFill>
            </a:endParaRPr>
          </a:p>
          <a:p>
            <a:pPr indent="-361950" lvl="1" marL="914400" rtl="0" algn="l">
              <a:lnSpc>
                <a:spcPct val="105000"/>
              </a:lnSpc>
              <a:spcBef>
                <a:spcPts val="0"/>
              </a:spcBef>
              <a:spcAft>
                <a:spcPts val="0"/>
              </a:spcAft>
              <a:buClr>
                <a:schemeClr val="dk2"/>
              </a:buClr>
              <a:buSzPts val="2100"/>
              <a:buChar char="-"/>
            </a:pPr>
            <a:r>
              <a:rPr lang="en" sz="2100">
                <a:solidFill>
                  <a:schemeClr val="dk2"/>
                </a:solidFill>
              </a:rPr>
              <a:t>Ex) If it is the white duck’s move, the best choice is the one that minimizes the green duck’s score</a:t>
            </a:r>
            <a:endParaRPr sz="2100">
              <a:solidFill>
                <a:schemeClr val="dk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0"/>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Runtime of DP</a:t>
            </a:r>
            <a:endParaRPr/>
          </a:p>
        </p:txBody>
      </p:sp>
      <p:sp>
        <p:nvSpPr>
          <p:cNvPr id="111" name="Google Shape;111;p20"/>
          <p:cNvSpPr txBox="1"/>
          <p:nvPr>
            <p:ph idx="1" type="body"/>
          </p:nvPr>
        </p:nvSpPr>
        <p:spPr>
          <a:xfrm>
            <a:off x="471900" y="2571750"/>
            <a:ext cx="8222100" cy="27102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1200"/>
              </a:spcAft>
              <a:buNone/>
            </a:pPr>
            <a:r>
              <a:rPr lang="en" sz="2100">
                <a:solidFill>
                  <a:schemeClr val="dk2"/>
                </a:solidFill>
              </a:rPr>
              <a:t>Usually O(|entries|*(amount of work it takes to fill out an entry))</a:t>
            </a:r>
            <a:endParaRPr sz="2100">
              <a:solidFill>
                <a:schemeClr val="dk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1"/>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Example Problems for DP:</a:t>
            </a:r>
            <a:endParaRPr/>
          </a:p>
        </p:txBody>
      </p:sp>
      <p:sp>
        <p:nvSpPr>
          <p:cNvPr id="117" name="Google Shape;117;p21"/>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323850" lvl="0" marL="457200" rtl="0" algn="l">
              <a:lnSpc>
                <a:spcPct val="105000"/>
              </a:lnSpc>
              <a:spcBef>
                <a:spcPts val="0"/>
              </a:spcBef>
              <a:spcAft>
                <a:spcPts val="0"/>
              </a:spcAft>
              <a:buClr>
                <a:schemeClr val="dk2"/>
              </a:buClr>
              <a:buSzPts val="1500"/>
              <a:buChar char="-"/>
            </a:pPr>
            <a:r>
              <a:rPr i="1" lang="en" sz="1500">
                <a:solidFill>
                  <a:schemeClr val="dk2"/>
                </a:solidFill>
              </a:rPr>
              <a:t>Lecture 13 (Longest Common Subsequence) +</a:t>
            </a:r>
            <a:endParaRPr i="1" sz="1500">
              <a:solidFill>
                <a:schemeClr val="dk2"/>
              </a:solidFill>
            </a:endParaRPr>
          </a:p>
          <a:p>
            <a:pPr indent="-323850" lvl="0" marL="457200" rtl="0" algn="l">
              <a:lnSpc>
                <a:spcPct val="105000"/>
              </a:lnSpc>
              <a:spcBef>
                <a:spcPts val="0"/>
              </a:spcBef>
              <a:spcAft>
                <a:spcPts val="0"/>
              </a:spcAft>
              <a:buClr>
                <a:schemeClr val="dk2"/>
              </a:buClr>
              <a:buSzPts val="1500"/>
              <a:buChar char="-"/>
            </a:pPr>
            <a:r>
              <a:rPr i="1" lang="en" sz="1500">
                <a:solidFill>
                  <a:schemeClr val="dk2"/>
                </a:solidFill>
              </a:rPr>
              <a:t>Lecture 13 (Knapsack Problem) + </a:t>
            </a:r>
            <a:endParaRPr i="1" sz="1500">
              <a:solidFill>
                <a:schemeClr val="dk2"/>
              </a:solidFill>
            </a:endParaRPr>
          </a:p>
          <a:p>
            <a:pPr indent="-323850" lvl="0" marL="457200" rtl="0" algn="l">
              <a:lnSpc>
                <a:spcPct val="105000"/>
              </a:lnSpc>
              <a:spcBef>
                <a:spcPts val="0"/>
              </a:spcBef>
              <a:spcAft>
                <a:spcPts val="0"/>
              </a:spcAft>
              <a:buClr>
                <a:schemeClr val="dk2"/>
              </a:buClr>
              <a:buSzPts val="1500"/>
              <a:buChar char="-"/>
            </a:pPr>
            <a:r>
              <a:rPr b="1" i="1" lang="en" sz="1500">
                <a:solidFill>
                  <a:schemeClr val="dk2"/>
                </a:solidFill>
              </a:rPr>
              <a:t>Lecture 13 (Independent Set Problem)</a:t>
            </a:r>
            <a:endParaRPr b="1" i="1" sz="1500">
              <a:solidFill>
                <a:schemeClr val="dk2"/>
              </a:solidFill>
            </a:endParaRPr>
          </a:p>
          <a:p>
            <a:pPr indent="-323850" lvl="0" marL="457200" rtl="0" algn="l">
              <a:lnSpc>
                <a:spcPct val="105000"/>
              </a:lnSpc>
              <a:spcBef>
                <a:spcPts val="0"/>
              </a:spcBef>
              <a:spcAft>
                <a:spcPts val="0"/>
              </a:spcAft>
              <a:buClr>
                <a:schemeClr val="dk2"/>
              </a:buClr>
              <a:buSzPts val="1500"/>
              <a:buChar char="-"/>
            </a:pPr>
            <a:r>
              <a:rPr i="1" lang="en" sz="1500">
                <a:solidFill>
                  <a:schemeClr val="dk2"/>
                </a:solidFill>
              </a:rPr>
              <a:t>Section 7 (Encoding)</a:t>
            </a:r>
            <a:endParaRPr i="1" sz="1500">
              <a:solidFill>
                <a:schemeClr val="dk2"/>
              </a:solidFill>
            </a:endParaRPr>
          </a:p>
          <a:p>
            <a:pPr indent="-323850" lvl="0" marL="457200" rtl="0" algn="l">
              <a:lnSpc>
                <a:spcPct val="105000"/>
              </a:lnSpc>
              <a:spcBef>
                <a:spcPts val="0"/>
              </a:spcBef>
              <a:spcAft>
                <a:spcPts val="0"/>
              </a:spcAft>
              <a:buClr>
                <a:schemeClr val="dk2"/>
              </a:buClr>
              <a:buSzPts val="1500"/>
              <a:buChar char="-"/>
            </a:pPr>
            <a:r>
              <a:rPr i="1" lang="en" sz="1500">
                <a:solidFill>
                  <a:schemeClr val="dk2"/>
                </a:solidFill>
              </a:rPr>
              <a:t>Section 7 (Knight Moves)*</a:t>
            </a:r>
            <a:endParaRPr i="1" sz="1500">
              <a:solidFill>
                <a:schemeClr val="dk2"/>
              </a:solidFill>
            </a:endParaRPr>
          </a:p>
          <a:p>
            <a:pPr indent="-323850" lvl="0" marL="457200" rtl="0" algn="l">
              <a:lnSpc>
                <a:spcPct val="105000"/>
              </a:lnSpc>
              <a:spcBef>
                <a:spcPts val="0"/>
              </a:spcBef>
              <a:spcAft>
                <a:spcPts val="0"/>
              </a:spcAft>
              <a:buClr>
                <a:schemeClr val="dk2"/>
              </a:buClr>
              <a:buSzPts val="1500"/>
              <a:buChar char="-"/>
            </a:pPr>
            <a:r>
              <a:rPr i="1" lang="en" sz="1500">
                <a:solidFill>
                  <a:schemeClr val="dk2"/>
                </a:solidFill>
              </a:rPr>
              <a:t>Section 7 (String Cutting) +</a:t>
            </a:r>
            <a:endParaRPr i="1" sz="1500">
              <a:solidFill>
                <a:schemeClr val="dk2"/>
              </a:solidFill>
            </a:endParaRPr>
          </a:p>
          <a:p>
            <a:pPr indent="-323850" lvl="0" marL="457200" rtl="0" algn="l">
              <a:lnSpc>
                <a:spcPct val="105000"/>
              </a:lnSpc>
              <a:spcBef>
                <a:spcPts val="0"/>
              </a:spcBef>
              <a:spcAft>
                <a:spcPts val="0"/>
              </a:spcAft>
              <a:buClr>
                <a:schemeClr val="dk2"/>
              </a:buClr>
              <a:buSzPts val="1500"/>
              <a:buChar char="-"/>
            </a:pPr>
            <a:r>
              <a:rPr i="1" lang="en" sz="1500">
                <a:solidFill>
                  <a:schemeClr val="dk2"/>
                </a:solidFill>
              </a:rPr>
              <a:t>HW 7 (Making Change)</a:t>
            </a:r>
            <a:endParaRPr i="1" sz="1500">
              <a:solidFill>
                <a:schemeClr val="dk2"/>
              </a:solidFill>
            </a:endParaRPr>
          </a:p>
          <a:p>
            <a:pPr indent="-323850" lvl="0" marL="457200" rtl="0" algn="l">
              <a:lnSpc>
                <a:spcPct val="105000"/>
              </a:lnSpc>
              <a:spcBef>
                <a:spcPts val="0"/>
              </a:spcBef>
              <a:spcAft>
                <a:spcPts val="0"/>
              </a:spcAft>
              <a:buClr>
                <a:schemeClr val="dk2"/>
              </a:buClr>
              <a:buSzPts val="1500"/>
              <a:buChar char="-"/>
            </a:pPr>
            <a:r>
              <a:rPr i="1" lang="en" sz="1500">
                <a:solidFill>
                  <a:schemeClr val="dk2"/>
                </a:solidFill>
              </a:rPr>
              <a:t>HW 7 (Smartphone Stress Testing)</a:t>
            </a:r>
            <a:endParaRPr i="1" sz="1500">
              <a:solidFill>
                <a:schemeClr val="dk2"/>
              </a:solidFill>
            </a:endParaRPr>
          </a:p>
          <a:p>
            <a:pPr indent="-323850" lvl="0" marL="457200" rtl="0" algn="l">
              <a:lnSpc>
                <a:spcPct val="105000"/>
              </a:lnSpc>
              <a:spcBef>
                <a:spcPts val="0"/>
              </a:spcBef>
              <a:spcAft>
                <a:spcPts val="0"/>
              </a:spcAft>
              <a:buClr>
                <a:schemeClr val="dk2"/>
              </a:buClr>
              <a:buSzPts val="1500"/>
              <a:buChar char="-"/>
            </a:pPr>
            <a:r>
              <a:rPr i="1" lang="en" sz="1500">
                <a:solidFill>
                  <a:schemeClr val="dk2"/>
                </a:solidFill>
              </a:rPr>
              <a:t>HW 6 (Plucky’s Commuting Plans)*</a:t>
            </a:r>
            <a:endParaRPr i="1" sz="1500">
              <a:solidFill>
                <a:schemeClr val="dk2"/>
              </a:solidFill>
            </a:endParaRPr>
          </a:p>
          <a:p>
            <a:pPr indent="-323850" lvl="0" marL="457200" rtl="0" algn="l">
              <a:lnSpc>
                <a:spcPct val="105000"/>
              </a:lnSpc>
              <a:spcBef>
                <a:spcPts val="0"/>
              </a:spcBef>
              <a:spcAft>
                <a:spcPts val="0"/>
              </a:spcAft>
              <a:buClr>
                <a:schemeClr val="dk2"/>
              </a:buClr>
              <a:buSzPts val="1500"/>
              <a:buChar char="-"/>
            </a:pPr>
            <a:r>
              <a:rPr i="1" lang="en" sz="1500">
                <a:solidFill>
                  <a:schemeClr val="dk2"/>
                </a:solidFill>
              </a:rPr>
              <a:t>HW 6 (Duck Dance Off)*</a:t>
            </a:r>
            <a:endParaRPr i="1" sz="1500">
              <a:solidFill>
                <a:schemeClr val="dk2"/>
              </a:solidFill>
            </a:endParaRPr>
          </a:p>
          <a:p>
            <a:pPr indent="-323850" lvl="0" marL="457200" rtl="0" algn="l">
              <a:lnSpc>
                <a:spcPct val="105000"/>
              </a:lnSpc>
              <a:spcBef>
                <a:spcPts val="0"/>
              </a:spcBef>
              <a:spcAft>
                <a:spcPts val="0"/>
              </a:spcAft>
              <a:buClr>
                <a:schemeClr val="dk2"/>
              </a:buClr>
              <a:buSzPts val="1500"/>
              <a:buChar char="-"/>
            </a:pPr>
            <a:r>
              <a:rPr i="1" lang="en" sz="1500">
                <a:solidFill>
                  <a:schemeClr val="dk2"/>
                </a:solidFill>
              </a:rPr>
              <a:t>HW 6 (Most Reliable Path)*</a:t>
            </a:r>
            <a:endParaRPr i="1" sz="1500">
              <a:solidFill>
                <a:schemeClr val="dk2"/>
              </a:solidFill>
            </a:endParaRPr>
          </a:p>
          <a:p>
            <a:pPr indent="-323850" lvl="0" marL="457200" rtl="0" algn="l">
              <a:lnSpc>
                <a:spcPct val="105000"/>
              </a:lnSpc>
              <a:spcBef>
                <a:spcPts val="0"/>
              </a:spcBef>
              <a:spcAft>
                <a:spcPts val="0"/>
              </a:spcAft>
              <a:buClr>
                <a:schemeClr val="dk2"/>
              </a:buClr>
              <a:buSzPts val="1500"/>
              <a:buChar char="-"/>
            </a:pPr>
            <a:r>
              <a:rPr b="1" i="1" lang="en" sz="1500">
                <a:solidFill>
                  <a:schemeClr val="dk2"/>
                </a:solidFill>
              </a:rPr>
              <a:t>W2024 Final (Optimal Matrix Multiplication)</a:t>
            </a:r>
            <a:endParaRPr b="1" i="1" sz="1500">
              <a:solidFill>
                <a:schemeClr val="dk2"/>
              </a:solidFill>
            </a:endParaRPr>
          </a:p>
          <a:p>
            <a:pPr indent="-323850" lvl="0" marL="457200" rtl="0" algn="l">
              <a:lnSpc>
                <a:spcPct val="105000"/>
              </a:lnSpc>
              <a:spcBef>
                <a:spcPts val="0"/>
              </a:spcBef>
              <a:spcAft>
                <a:spcPts val="0"/>
              </a:spcAft>
              <a:buClr>
                <a:schemeClr val="dk2"/>
              </a:buClr>
              <a:buSzPts val="1500"/>
              <a:buChar char="-"/>
            </a:pPr>
            <a:r>
              <a:t/>
            </a:r>
            <a:endParaRPr i="1" sz="1500">
              <a:solidFill>
                <a:schemeClr val="dk2"/>
              </a:solidFill>
            </a:endParaRPr>
          </a:p>
        </p:txBody>
      </p:sp>
      <p:sp>
        <p:nvSpPr>
          <p:cNvPr id="118" name="Google Shape;118;p21"/>
          <p:cNvSpPr txBox="1"/>
          <p:nvPr/>
        </p:nvSpPr>
        <p:spPr>
          <a:xfrm>
            <a:off x="6993600" y="4441225"/>
            <a:ext cx="2150400" cy="52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lt2"/>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