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y="6858000" cx="9144000"/>
  <p:notesSz cx="6858000" cy="9144000"/>
  <p:embeddedFontLst>
    <p:embeddedFont>
      <p:font typeface="Short Stack"/>
      <p:regular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2" roundtripDataSignature="AMtx7mhFbwpwXt+CCZDFfzP3Dm/WaJc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5B6948-6D9E-4A3C-ADBF-AC1CB18884DA}">
  <a:tblStyle styleId="{B65B6948-6D9E-4A3C-ADBF-AC1CB18884D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B"/>
          </a:solidFill>
        </a:fill>
      </a:tcStyle>
    </a:wholeTbl>
    <a:band1H>
      <a:tcTxStyle b="off" i="off"/>
      <a:tcStyle>
        <a:fill>
          <a:solidFill>
            <a:srgbClr val="CBDDD5"/>
          </a:solidFill>
        </a:fill>
      </a:tcStyle>
    </a:band1H>
    <a:band2H>
      <a:tcTxStyle b="off" i="off"/>
    </a:band2H>
    <a:band1V>
      <a:tcTxStyle b="off" i="off"/>
      <a:tcStyle>
        <a:fill>
          <a:solidFill>
            <a:srgbClr val="CBDDD5"/>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customschemas.google.com/relationships/presentationmetadata" Target="metadata"/><Relationship Id="rId61" Type="http://schemas.openxmlformats.org/officeDocument/2006/relationships/font" Target="fonts/ShortStack-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cb6b31afe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1cb6b31afe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cb6b31afe6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1cb6b31afe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1cb6b31afe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cb6b31afe6_0_6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cb6b31afe6_0_6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1cb6b31afe6_0_6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cb6b31afe6_0_4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1cb6b31afe6_0_4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g1cb6b31afe6_0_4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cb6b31afe6_0_5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1cb6b31afe6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1cb6b31afe6_0_5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Okay, this pseudo-code is actually pretty intuitive, it's follows our english description.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(Question to ponder: what if we wanted to do this in-place?)</a:t>
            </a:r>
            <a:endParaRPr/>
          </a:p>
        </p:txBody>
      </p:sp>
      <p:sp>
        <p:nvSpPr>
          <p:cNvPr id="497" name="Google Shape;49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Here's a different way of looking at merge sort.  Let's take the same example, and think about it in terms of what order the MERGE calls happen in (instead of what order the recursive calls happen in)</a:t>
            </a:r>
            <a:endParaRPr/>
          </a:p>
        </p:txBody>
      </p:sp>
      <p:sp>
        <p:nvSpPr>
          <p:cNvPr id="566" name="Google Shape;56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0" name="Google Shape;72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0" name="Google Shape;74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 means order – as in “order of magnitude”</a:t>
            </a:r>
            <a:endParaRPr/>
          </a:p>
        </p:txBody>
      </p:sp>
      <p:sp>
        <p:nvSpPr>
          <p:cNvPr id="746" name="Google Shape;74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5" name="Google Shape;79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6" name="Google Shape;816;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328af68978c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328af68978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g328af68978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28af68978c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28af68978c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g328af68978c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9" name="Google Shape;849;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4" name="Google Shape;894;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0" name="Google Shape;920;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9" name="Google Shape;929;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2" name="Google Shape;942;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8" name="Google Shape;948;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5" name="Google Shape;955;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cb6b31afe6_0_10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1" name="Google Shape;961;g1cb6b31afe6_0_10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cb6b31afe6_0_16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2" name="Google Shape;972;g1cb6b31afe6_0_16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cb6b31afe6_0_17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9" name="Google Shape;1019;g1cb6b31afe6_0_17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5" name="Google Shape;1025;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5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7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7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6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94" name="Google Shape;94;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6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6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06" name="Google Shape;106;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7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7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7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7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7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7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9" name="Google Shape;119;p7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p7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1" name="Google Shape;121;p7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7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7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7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7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7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7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7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7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7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7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7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7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7" name="Google Shape;137;p7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8" name="Google Shape;138;p7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7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7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7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78"/>
          <p:cNvSpPr/>
          <p:nvPr>
            <p:ph idx="2" type="pic"/>
          </p:nvPr>
        </p:nvSpPr>
        <p:spPr>
          <a:xfrm>
            <a:off x="3887391" y="987426"/>
            <a:ext cx="4629150" cy="4873625"/>
          </a:xfrm>
          <a:prstGeom prst="rect">
            <a:avLst/>
          </a:prstGeom>
          <a:noFill/>
          <a:ln>
            <a:noFill/>
          </a:ln>
        </p:spPr>
      </p:sp>
      <p:sp>
        <p:nvSpPr>
          <p:cNvPr id="144" name="Google Shape;144;p7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5" name="Google Shape;145;p7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7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p7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7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1" name="Google Shape;151;p7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7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7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8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80"/>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7" name="Google Shape;157;p8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8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8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id="167" name="Google Shape;167;g1cb6b31afe6_0_29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1cb6b31afe6_0_29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g1cb6b31afe6_0_29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1cb6b31afe6_0_29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1cb6b31afe6_0_29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2" name="Shape 172"/>
        <p:cNvGrpSpPr/>
        <p:nvPr/>
      </p:nvGrpSpPr>
      <p:grpSpPr>
        <a:xfrm>
          <a:off x="0" y="0"/>
          <a:ext cx="0" cy="0"/>
          <a:chOff x="0" y="0"/>
          <a:chExt cx="0" cy="0"/>
        </a:xfrm>
      </p:grpSpPr>
      <p:sp>
        <p:nvSpPr>
          <p:cNvPr id="173" name="Google Shape;173;g1cb6b31afe6_0_283"/>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g1cb6b31afe6_0_283"/>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5" name="Google Shape;175;g1cb6b31afe6_0_28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1cb6b31afe6_0_28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1cb6b31afe6_0_28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8" name="Shape 178"/>
        <p:cNvGrpSpPr/>
        <p:nvPr/>
      </p:nvGrpSpPr>
      <p:grpSpPr>
        <a:xfrm>
          <a:off x="0" y="0"/>
          <a:ext cx="0" cy="0"/>
          <a:chOff x="0" y="0"/>
          <a:chExt cx="0" cy="0"/>
        </a:xfrm>
      </p:grpSpPr>
      <p:sp>
        <p:nvSpPr>
          <p:cNvPr id="179" name="Google Shape;179;g1cb6b31afe6_0_289"/>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g1cb6b31afe6_0_289"/>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1" name="Google Shape;181;g1cb6b31afe6_0_28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cb6b31afe6_0_28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g1cb6b31afe6_0_28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4" name="Shape 184"/>
        <p:cNvGrpSpPr/>
        <p:nvPr/>
      </p:nvGrpSpPr>
      <p:grpSpPr>
        <a:xfrm>
          <a:off x="0" y="0"/>
          <a:ext cx="0" cy="0"/>
          <a:chOff x="0" y="0"/>
          <a:chExt cx="0" cy="0"/>
        </a:xfrm>
      </p:grpSpPr>
      <p:sp>
        <p:nvSpPr>
          <p:cNvPr id="185" name="Google Shape;185;g1cb6b31afe6_0_30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g1cb6b31afe6_0_301"/>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g1cb6b31afe6_0_301"/>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g1cb6b31afe6_0_30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g1cb6b31afe6_0_30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g1cb6b31afe6_0_30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1" name="Shape 191"/>
        <p:cNvGrpSpPr/>
        <p:nvPr/>
      </p:nvGrpSpPr>
      <p:grpSpPr>
        <a:xfrm>
          <a:off x="0" y="0"/>
          <a:ext cx="0" cy="0"/>
          <a:chOff x="0" y="0"/>
          <a:chExt cx="0" cy="0"/>
        </a:xfrm>
      </p:grpSpPr>
      <p:sp>
        <p:nvSpPr>
          <p:cNvPr id="192" name="Google Shape;192;g1cb6b31afe6_0_308"/>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cb6b31afe6_0_308"/>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4" name="Google Shape;194;g1cb6b31afe6_0_308"/>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g1cb6b31afe6_0_308"/>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6" name="Google Shape;196;g1cb6b31afe6_0_308"/>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g1cb6b31afe6_0_30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cb6b31afe6_0_30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cb6b31afe6_0_30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g1cb6b31afe6_0_3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g1cb6b31afe6_0_31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g1cb6b31afe6_0_3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cb6b31afe6_0_31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g1cb6b31afe6_0_32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cb6b31afe6_0_3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cb6b31afe6_0_32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g1cb6b31afe6_0_326"/>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g1cb6b31afe6_0_326"/>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2" name="Google Shape;212;g1cb6b31afe6_0_326"/>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3" name="Google Shape;213;g1cb6b31afe6_0_32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cb6b31afe6_0_3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g1cb6b31afe6_0_32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6" name="Shape 216"/>
        <p:cNvGrpSpPr/>
        <p:nvPr/>
      </p:nvGrpSpPr>
      <p:grpSpPr>
        <a:xfrm>
          <a:off x="0" y="0"/>
          <a:ext cx="0" cy="0"/>
          <a:chOff x="0" y="0"/>
          <a:chExt cx="0" cy="0"/>
        </a:xfrm>
      </p:grpSpPr>
      <p:sp>
        <p:nvSpPr>
          <p:cNvPr id="217" name="Google Shape;217;g1cb6b31afe6_0_33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g1cb6b31afe6_0_333"/>
          <p:cNvSpPr/>
          <p:nvPr>
            <p:ph idx="2" type="pic"/>
          </p:nvPr>
        </p:nvSpPr>
        <p:spPr>
          <a:xfrm>
            <a:off x="3887391" y="987426"/>
            <a:ext cx="4629300" cy="4873500"/>
          </a:xfrm>
          <a:prstGeom prst="rect">
            <a:avLst/>
          </a:prstGeom>
          <a:noFill/>
          <a:ln>
            <a:noFill/>
          </a:ln>
        </p:spPr>
      </p:sp>
      <p:sp>
        <p:nvSpPr>
          <p:cNvPr id="219" name="Google Shape;219;g1cb6b31afe6_0_333"/>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0" name="Google Shape;220;g1cb6b31afe6_0_33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g1cb6b31afe6_0_33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g1cb6b31afe6_0_33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g1cb6b31afe6_0_34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g1cb6b31afe6_0_340"/>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g1cb6b31afe6_0_34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g1cb6b31afe6_0_3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1cb6b31afe6_0_34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g1cb6b31afe6_0_346"/>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g1cb6b31afe6_0_346"/>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g1cb6b31afe6_0_34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cb6b31afe6_0_34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g1cb6b31afe6_0_34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6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6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6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7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0"/>
          <p:cNvSpPr/>
          <p:nvPr>
            <p:ph idx="2" type="pic"/>
          </p:nvPr>
        </p:nvSpPr>
        <p:spPr>
          <a:xfrm>
            <a:off x="3887391" y="987426"/>
            <a:ext cx="4629150" cy="4873625"/>
          </a:xfrm>
          <a:prstGeom prst="rect">
            <a:avLst/>
          </a:prstGeom>
          <a:noFill/>
          <a:ln>
            <a:noFill/>
          </a:ln>
        </p:spPr>
      </p:sp>
      <p:sp>
        <p:nvSpPr>
          <p:cNvPr id="69" name="Google Shape;69;p7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57"/>
          <p:cNvSpPr txBox="1"/>
          <p:nvPr/>
        </p:nvSpPr>
        <p:spPr>
          <a:xfrm>
            <a:off x="0" y="0"/>
            <a:ext cx="20574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A5A5A5"/>
                </a:solidFill>
                <a:latin typeface="Calibri"/>
                <a:ea typeface="Calibri"/>
                <a:cs typeface="Calibri"/>
                <a:sym typeface="Calibri"/>
              </a:rPr>
              <a:t>‹#›</a:t>
            </a:fld>
            <a:endParaRPr b="0" i="0" sz="1200" u="none" cap="none" strike="noStrike">
              <a:solidFill>
                <a:srgbClr val="A5A5A5"/>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6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8" name="Google Shape;88;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1cb6b31afe6_0_27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2" name="Google Shape;162;g1cb6b31afe6_0_27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g1cb6b31afe6_0_27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4" name="Google Shape;164;g1cb6b31afe6_0_27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5" name="Google Shape;165;g1cb6b31afe6_0_27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5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46.png"/><Relationship Id="rId10" Type="http://schemas.openxmlformats.org/officeDocument/2006/relationships/image" Target="../media/image22.png"/><Relationship Id="rId9" Type="http://schemas.openxmlformats.org/officeDocument/2006/relationships/image" Target="../media/image43.png"/><Relationship Id="rId5" Type="http://schemas.openxmlformats.org/officeDocument/2006/relationships/image" Target="../media/image25.png"/><Relationship Id="rId6" Type="http://schemas.openxmlformats.org/officeDocument/2006/relationships/image" Target="../media/image14.png"/><Relationship Id="rId7" Type="http://schemas.openxmlformats.org/officeDocument/2006/relationships/image" Target="../media/image48.png"/><Relationship Id="rId8"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24.png"/><Relationship Id="rId5"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5.png"/><Relationship Id="rId4" Type="http://schemas.openxmlformats.org/officeDocument/2006/relationships/image" Target="../media/image35.png"/><Relationship Id="rId5"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35.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5.png"/><Relationship Id="rId4" Type="http://schemas.openxmlformats.org/officeDocument/2006/relationships/image" Target="../media/image24.png"/><Relationship Id="rId5" Type="http://schemas.openxmlformats.org/officeDocument/2006/relationships/image" Target="../media/image52.png"/><Relationship Id="rId6"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9.png"/><Relationship Id="rId4" Type="http://schemas.openxmlformats.org/officeDocument/2006/relationships/image" Target="../media/image35.png"/><Relationship Id="rId5" Type="http://schemas.openxmlformats.org/officeDocument/2006/relationships/image" Target="../media/image55.png"/><Relationship Id="rId6"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7.png"/><Relationship Id="rId4" Type="http://schemas.openxmlformats.org/officeDocument/2006/relationships/image" Target="../media/image35.png"/><Relationship Id="rId5" Type="http://schemas.openxmlformats.org/officeDocument/2006/relationships/image" Target="../media/image47.png"/><Relationship Id="rId6" Type="http://schemas.openxmlformats.org/officeDocument/2006/relationships/image" Target="../media/image61.png"/><Relationship Id="rId7"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2.png"/><Relationship Id="rId4"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51.png"/><Relationship Id="rId7" Type="http://schemas.openxmlformats.org/officeDocument/2006/relationships/image" Target="../media/image6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6.png"/><Relationship Id="rId4" Type="http://schemas.openxmlformats.org/officeDocument/2006/relationships/image" Target="../media/image71.png"/><Relationship Id="rId5"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70.png"/><Relationship Id="rId6"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Section 1</a:t>
            </a:r>
            <a:endParaRPr/>
          </a:p>
        </p:txBody>
      </p:sp>
      <p:sp>
        <p:nvSpPr>
          <p:cNvPr id="240" name="Google Shape;240;p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CA : [Name of the 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0"/>
          <p:cNvSpPr txBox="1"/>
          <p:nvPr/>
        </p:nvSpPr>
        <p:spPr>
          <a:xfrm>
            <a:off x="571501" y="2271713"/>
            <a:ext cx="800099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For the sake of this example, assume the following implementation of binary search was given in the lecture. </a:t>
            </a:r>
            <a:endParaRPr b="0" i="0" sz="1400" u="none" cap="none" strike="noStrike">
              <a:solidFill>
                <a:srgbClr val="000000"/>
              </a:solidFill>
              <a:latin typeface="Arial"/>
              <a:ea typeface="Arial"/>
              <a:cs typeface="Arial"/>
              <a:sym typeface="Arial"/>
            </a:endParaRPr>
          </a:p>
        </p:txBody>
      </p:sp>
      <p:sp>
        <p:nvSpPr>
          <p:cNvPr id="299" name="Google Shape;299;p10"/>
          <p:cNvSpPr txBox="1"/>
          <p:nvPr/>
        </p:nvSpPr>
        <p:spPr>
          <a:xfrm>
            <a:off x="0" y="927147"/>
            <a:ext cx="8849591" cy="795647"/>
          </a:xfrm>
          <a:prstGeom prst="rect">
            <a:avLst/>
          </a:prstGeom>
          <a:noFill/>
          <a:ln>
            <a:noFill/>
          </a:ln>
        </p:spPr>
        <p:txBody>
          <a:bodyPr anchorCtr="0" anchor="b" bIns="45700" lIns="91425" spcFirstLastPara="1" rIns="91425" wrap="square" tIns="45700">
            <a:noAutofit/>
          </a:bodyPr>
          <a:lstStyle/>
          <a:p>
            <a:pPr indent="-642938" lvl="0" marL="642938" marR="0" rtl="0" algn="l">
              <a:lnSpc>
                <a:spcPct val="9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Using the algorithms covered during the lectures without their pseudocode</a:t>
            </a:r>
            <a:endParaRPr b="0" i="0" sz="1400" u="none" cap="none" strike="noStrike">
              <a:solidFill>
                <a:srgbClr val="000000"/>
              </a:solidFill>
              <a:latin typeface="Arial"/>
              <a:ea typeface="Arial"/>
              <a:cs typeface="Arial"/>
              <a:sym typeface="Arial"/>
            </a:endParaRPr>
          </a:p>
        </p:txBody>
      </p:sp>
      <p:pic>
        <p:nvPicPr>
          <p:cNvPr id="300" name="Google Shape;300;p10"/>
          <p:cNvPicPr preferRelativeResize="0"/>
          <p:nvPr/>
        </p:nvPicPr>
        <p:blipFill rotWithShape="1">
          <a:blip r:embed="rId3">
            <a:alphaModFix/>
          </a:blip>
          <a:srcRect b="1312" l="0" r="0" t="1315"/>
          <a:stretch/>
        </p:blipFill>
        <p:spPr>
          <a:xfrm>
            <a:off x="2032288" y="3259777"/>
            <a:ext cx="5079423" cy="2671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1"/>
          <p:cNvSpPr txBox="1"/>
          <p:nvPr/>
        </p:nvSpPr>
        <p:spPr>
          <a:xfrm>
            <a:off x="0" y="927147"/>
            <a:ext cx="8849591" cy="795647"/>
          </a:xfrm>
          <a:prstGeom prst="rect">
            <a:avLst/>
          </a:prstGeom>
          <a:noFill/>
          <a:ln>
            <a:noFill/>
          </a:ln>
        </p:spPr>
        <p:txBody>
          <a:bodyPr anchorCtr="0" anchor="b" bIns="45700" lIns="91425" spcFirstLastPara="1" rIns="91425" wrap="square" tIns="45700">
            <a:noAutofit/>
          </a:bodyPr>
          <a:lstStyle/>
          <a:p>
            <a:pPr indent="-642938" lvl="0" marL="642938" marR="0" rtl="0" algn="l">
              <a:lnSpc>
                <a:spcPct val="9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Using the algorithms covered during the lectures without their pseudocode</a:t>
            </a:r>
            <a:endParaRPr b="0" i="0" sz="1400" u="none" cap="none" strike="noStrike">
              <a:solidFill>
                <a:srgbClr val="000000"/>
              </a:solidFill>
              <a:latin typeface="Arial"/>
              <a:ea typeface="Arial"/>
              <a:cs typeface="Arial"/>
              <a:sym typeface="Arial"/>
            </a:endParaRPr>
          </a:p>
        </p:txBody>
      </p:sp>
      <p:sp>
        <p:nvSpPr>
          <p:cNvPr id="306" name="Google Shape;306;p11"/>
          <p:cNvSpPr txBox="1"/>
          <p:nvPr/>
        </p:nvSpPr>
        <p:spPr>
          <a:xfrm>
            <a:off x="352099" y="2432446"/>
            <a:ext cx="4272000" cy="3555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 </a:t>
            </a:r>
            <a:r>
              <a:rPr b="0" i="0" lang="en-US" sz="1500" u="none" cap="none" strike="noStrike">
                <a:solidFill>
                  <a:srgbClr val="000000"/>
                </a:solidFill>
                <a:latin typeface="Short Stack"/>
                <a:ea typeface="Short Stack"/>
                <a:cs typeface="Short Stack"/>
                <a:sym typeface="Short Stack"/>
              </a:rPr>
              <a:t>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run binary_search to find the matching light 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2"/>
          <p:cNvSpPr txBox="1"/>
          <p:nvPr>
            <p:ph type="title"/>
          </p:nvPr>
        </p:nvSpPr>
        <p:spPr>
          <a:xfrm>
            <a:off x="1" y="832198"/>
            <a:ext cx="8849591" cy="1219936"/>
          </a:xfrm>
          <a:prstGeom prst="rect">
            <a:avLst/>
          </a:prstGeom>
          <a:noFill/>
          <a:ln>
            <a:noFill/>
          </a:ln>
        </p:spPr>
        <p:txBody>
          <a:bodyPr anchorCtr="0" anchor="b" bIns="45700" lIns="91425" spcFirstLastPara="1" rIns="91425" wrap="square" tIns="45700">
            <a:noAutofit/>
          </a:bodyPr>
          <a:lstStyle/>
          <a:p>
            <a:pPr indent="-642938" lvl="0" marL="642938" rtl="0" algn="l">
              <a:lnSpc>
                <a:spcPct val="90000"/>
              </a:lnSpc>
              <a:spcBef>
                <a:spcPts val="0"/>
              </a:spcBef>
              <a:spcAft>
                <a:spcPts val="0"/>
              </a:spcAft>
              <a:buClr>
                <a:schemeClr val="dk1"/>
              </a:buClr>
              <a:buSzPts val="2400"/>
              <a:buFont typeface="Noto Sans Symbols"/>
              <a:buChar char="⮚"/>
            </a:pPr>
            <a:r>
              <a:rPr lang="en-US" sz="2400"/>
              <a:t>You can use the algorithms covered during the lectures without their pseudocode, but make sure to </a:t>
            </a:r>
            <a:r>
              <a:rPr b="1" lang="en-US" sz="2400"/>
              <a:t>specify their inputs and other details clearly</a:t>
            </a:r>
            <a:r>
              <a:rPr lang="en-US" sz="2400"/>
              <a:t>.</a:t>
            </a:r>
            <a:endParaRPr/>
          </a:p>
        </p:txBody>
      </p:sp>
      <p:sp>
        <p:nvSpPr>
          <p:cNvPr id="312" name="Google Shape;312;p12"/>
          <p:cNvSpPr txBox="1"/>
          <p:nvPr/>
        </p:nvSpPr>
        <p:spPr>
          <a:xfrm>
            <a:off x="352100" y="2432450"/>
            <a:ext cx="3306300" cy="3093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 </a:t>
            </a:r>
            <a:r>
              <a:rPr b="0" i="0" lang="en-US" sz="1500" u="none" cap="none" strike="noStrike">
                <a:solidFill>
                  <a:srgbClr val="000000"/>
                </a:solidFill>
                <a:latin typeface="Short Stack"/>
                <a:ea typeface="Short Stack"/>
                <a:cs typeface="Short Stack"/>
                <a:sym typeface="Short Stack"/>
              </a:rPr>
              <a:t>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run binary_search to find the matching light 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p:txBody>
      </p:sp>
      <p:sp>
        <p:nvSpPr>
          <p:cNvPr id="313" name="Google Shape;313;p12"/>
          <p:cNvSpPr txBox="1"/>
          <p:nvPr/>
        </p:nvSpPr>
        <p:spPr>
          <a:xfrm>
            <a:off x="3658400" y="2432450"/>
            <a:ext cx="5123400" cy="3093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ind=modified_binary_search(lightBulbs,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socket)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lightBulbs[ind] matches with socket: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lightBulbs[ind]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else: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no matching light bulb found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Short Stack"/>
                <a:ea typeface="Short Stack"/>
                <a:cs typeface="Short Stack"/>
                <a:sym typeface="Short Stack"/>
              </a:rPr>
              <a:t>Modified_binary_search is binary_search, but we change line 6 to: if array[mid]’s lightBulb size is greater than or equal to socket’s size </a:t>
            </a:r>
            <a:endParaRPr b="0" i="0" sz="1400" u="none" cap="none" strike="noStrike">
              <a:solidFill>
                <a:srgbClr val="000000"/>
              </a:solidFill>
              <a:latin typeface="Arial"/>
              <a:ea typeface="Arial"/>
              <a:cs typeface="Arial"/>
              <a:sym typeface="Arial"/>
            </a:endParaRPr>
          </a:p>
        </p:txBody>
      </p:sp>
      <p:pic>
        <p:nvPicPr>
          <p:cNvPr descr="Checkmark with solid fill" id="314" name="Google Shape;314;p12"/>
          <p:cNvPicPr preferRelativeResize="0"/>
          <p:nvPr/>
        </p:nvPicPr>
        <p:blipFill rotWithShape="1">
          <a:blip r:embed="rId3">
            <a:alphaModFix/>
          </a:blip>
          <a:srcRect b="0" l="0" r="0" t="0"/>
          <a:stretch/>
        </p:blipFill>
        <p:spPr>
          <a:xfrm>
            <a:off x="6359994" y="5831396"/>
            <a:ext cx="685800" cy="685800"/>
          </a:xfrm>
          <a:prstGeom prst="rect">
            <a:avLst/>
          </a:prstGeom>
          <a:noFill/>
          <a:ln>
            <a:noFill/>
          </a:ln>
        </p:spPr>
      </p:pic>
      <p:pic>
        <p:nvPicPr>
          <p:cNvPr descr="Close with solid fill" id="315" name="Google Shape;315;p12"/>
          <p:cNvPicPr preferRelativeResize="0"/>
          <p:nvPr/>
        </p:nvPicPr>
        <p:blipFill rotWithShape="1">
          <a:blip r:embed="rId4">
            <a:alphaModFix/>
          </a:blip>
          <a:srcRect b="0" l="0" r="0" t="0"/>
          <a:stretch/>
        </p:blipFill>
        <p:spPr>
          <a:xfrm>
            <a:off x="1564806" y="5831396"/>
            <a:ext cx="685800" cy="68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3"/>
          <p:cNvSpPr txBox="1"/>
          <p:nvPr/>
        </p:nvSpPr>
        <p:spPr>
          <a:xfrm>
            <a:off x="378626" y="2078825"/>
            <a:ext cx="4606800" cy="4248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1st light bulb matches the socket: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first light bulb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2nd light bulb matches the socket: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2nd light bulb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3rd light bulb matches the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3rd</a:t>
            </a:r>
            <a:r>
              <a:rPr b="0" baseline="30000" i="0" lang="en-US" sz="1500" u="none" cap="none" strike="noStrike">
                <a:solidFill>
                  <a:srgbClr val="000000"/>
                </a:solidFill>
                <a:latin typeface="Short Stack"/>
                <a:ea typeface="Short Stack"/>
                <a:cs typeface="Short Stack"/>
                <a:sym typeface="Short Stack"/>
              </a:rPr>
              <a:t> </a:t>
            </a:r>
            <a:r>
              <a:rPr b="0" i="0" lang="en-US" sz="1500" u="none" cap="none" strike="noStrike">
                <a:solidFill>
                  <a:srgbClr val="000000"/>
                </a:solidFill>
                <a:latin typeface="Short Stack"/>
                <a:ea typeface="Short Stack"/>
                <a:cs typeface="Short Stack"/>
                <a:sym typeface="Short Stack"/>
              </a:rPr>
              <a:t>light 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nth light bulb matches the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nth light 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no matching light bulb found</a:t>
            </a:r>
            <a:endParaRPr b="0" i="0" sz="1400" u="none" cap="none" strike="noStrike">
              <a:solidFill>
                <a:srgbClr val="000000"/>
              </a:solidFill>
              <a:latin typeface="Arial"/>
              <a:ea typeface="Arial"/>
              <a:cs typeface="Arial"/>
              <a:sym typeface="Arial"/>
            </a:endParaRPr>
          </a:p>
        </p:txBody>
      </p:sp>
      <p:sp>
        <p:nvSpPr>
          <p:cNvPr id="321" name="Google Shape;321;p13"/>
          <p:cNvSpPr txBox="1"/>
          <p:nvPr>
            <p:ph type="title"/>
          </p:nvPr>
        </p:nvSpPr>
        <p:spPr>
          <a:xfrm>
            <a:off x="1" y="857250"/>
            <a:ext cx="8849591" cy="863636"/>
          </a:xfrm>
          <a:prstGeom prst="rect">
            <a:avLst/>
          </a:prstGeom>
          <a:noFill/>
          <a:ln>
            <a:noFill/>
          </a:ln>
        </p:spPr>
        <p:txBody>
          <a:bodyPr anchorCtr="0" anchor="b" bIns="45700" lIns="91425" spcFirstLastPara="1" rIns="91425" wrap="square" tIns="45700">
            <a:noAutofit/>
          </a:bodyPr>
          <a:lstStyle/>
          <a:p>
            <a:pPr indent="-642938" lvl="0" marL="642938" rtl="0" algn="l">
              <a:lnSpc>
                <a:spcPct val="90000"/>
              </a:lnSpc>
              <a:spcBef>
                <a:spcPts val="0"/>
              </a:spcBef>
              <a:spcAft>
                <a:spcPts val="0"/>
              </a:spcAft>
              <a:buClr>
                <a:schemeClr val="dk1"/>
              </a:buClr>
              <a:buSzPts val="2400"/>
              <a:buFont typeface="Noto Sans Symbols"/>
              <a:buChar char="⮚"/>
            </a:pPr>
            <a:r>
              <a:rPr lang="en-US" sz="2400"/>
              <a:t>Make the Pseudocode as simple as possible</a:t>
            </a:r>
            <a:br>
              <a:rPr lang="en-US" sz="2400"/>
            </a:b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txBox="1"/>
          <p:nvPr>
            <p:ph type="title"/>
          </p:nvPr>
        </p:nvSpPr>
        <p:spPr>
          <a:xfrm>
            <a:off x="1" y="857250"/>
            <a:ext cx="8849591" cy="863636"/>
          </a:xfrm>
          <a:prstGeom prst="rect">
            <a:avLst/>
          </a:prstGeom>
          <a:noFill/>
          <a:ln>
            <a:noFill/>
          </a:ln>
        </p:spPr>
        <p:txBody>
          <a:bodyPr anchorCtr="0" anchor="b" bIns="45700" lIns="91425" spcFirstLastPara="1" rIns="91425" wrap="square" tIns="45700">
            <a:noAutofit/>
          </a:bodyPr>
          <a:lstStyle/>
          <a:p>
            <a:pPr indent="-642938" lvl="0" marL="642938" rtl="0" algn="l">
              <a:lnSpc>
                <a:spcPct val="90000"/>
              </a:lnSpc>
              <a:spcBef>
                <a:spcPts val="0"/>
              </a:spcBef>
              <a:spcAft>
                <a:spcPts val="0"/>
              </a:spcAft>
              <a:buClr>
                <a:schemeClr val="dk1"/>
              </a:buClr>
              <a:buSzPts val="2400"/>
              <a:buFont typeface="Noto Sans Symbols"/>
              <a:buChar char="⮚"/>
            </a:pPr>
            <a:r>
              <a:rPr lang="en-US" sz="2400"/>
              <a:t>Make the Pseudocode as simple as possible</a:t>
            </a:r>
            <a:br>
              <a:rPr lang="en-US" sz="2400"/>
            </a:br>
            <a:endParaRPr sz="2400"/>
          </a:p>
        </p:txBody>
      </p:sp>
      <p:sp>
        <p:nvSpPr>
          <p:cNvPr id="327" name="Google Shape;327;p14"/>
          <p:cNvSpPr txBox="1"/>
          <p:nvPr/>
        </p:nvSpPr>
        <p:spPr>
          <a:xfrm>
            <a:off x="4650575" y="2078825"/>
            <a:ext cx="4402500" cy="3324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for lightBulb in lightBulbs: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lightBulb and socket match: 			return lightBulb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no matching light bulb found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p:txBody>
      </p:sp>
      <p:pic>
        <p:nvPicPr>
          <p:cNvPr descr="Checkmark with solid fill" id="328" name="Google Shape;328;p14"/>
          <p:cNvPicPr preferRelativeResize="0"/>
          <p:nvPr/>
        </p:nvPicPr>
        <p:blipFill rotWithShape="1">
          <a:blip r:embed="rId3">
            <a:alphaModFix/>
          </a:blip>
          <a:srcRect b="0" l="0" r="0" t="0"/>
          <a:stretch/>
        </p:blipFill>
        <p:spPr>
          <a:xfrm>
            <a:off x="6286502" y="5529930"/>
            <a:ext cx="685800" cy="685800"/>
          </a:xfrm>
          <a:prstGeom prst="rect">
            <a:avLst/>
          </a:prstGeom>
          <a:noFill/>
          <a:ln>
            <a:noFill/>
          </a:ln>
        </p:spPr>
      </p:pic>
      <p:pic>
        <p:nvPicPr>
          <p:cNvPr descr="Close with solid fill" id="329" name="Google Shape;329;p14"/>
          <p:cNvPicPr preferRelativeResize="0"/>
          <p:nvPr/>
        </p:nvPicPr>
        <p:blipFill rotWithShape="1">
          <a:blip r:embed="rId4">
            <a:alphaModFix/>
          </a:blip>
          <a:srcRect b="0" l="0" r="0" t="0"/>
          <a:stretch/>
        </p:blipFill>
        <p:spPr>
          <a:xfrm>
            <a:off x="2171700" y="5529930"/>
            <a:ext cx="685800" cy="685800"/>
          </a:xfrm>
          <a:prstGeom prst="rect">
            <a:avLst/>
          </a:prstGeom>
          <a:noFill/>
          <a:ln>
            <a:noFill/>
          </a:ln>
        </p:spPr>
      </p:pic>
      <p:sp>
        <p:nvSpPr>
          <p:cNvPr id="330" name="Google Shape;330;p14"/>
          <p:cNvSpPr txBox="1"/>
          <p:nvPr/>
        </p:nvSpPr>
        <p:spPr>
          <a:xfrm>
            <a:off x="378618" y="2078831"/>
            <a:ext cx="4272000" cy="4479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1st light bulb matches the socket: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first light bulb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2nd light bulb matches the socket: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2nd light bulb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3rd light bulb matches the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3rd</a:t>
            </a:r>
            <a:r>
              <a:rPr b="0" baseline="30000" i="0" lang="en-US" sz="1500" u="none" cap="none" strike="noStrike">
                <a:solidFill>
                  <a:srgbClr val="000000"/>
                </a:solidFill>
                <a:latin typeface="Short Stack"/>
                <a:ea typeface="Short Stack"/>
                <a:cs typeface="Short Stack"/>
                <a:sym typeface="Short Stack"/>
              </a:rPr>
              <a:t> </a:t>
            </a:r>
            <a:r>
              <a:rPr b="0" i="0" lang="en-US" sz="1500" u="none" cap="none" strike="noStrike">
                <a:solidFill>
                  <a:srgbClr val="000000"/>
                </a:solidFill>
                <a:latin typeface="Short Stack"/>
                <a:ea typeface="Short Stack"/>
                <a:cs typeface="Short Stack"/>
                <a:sym typeface="Short Stack"/>
              </a:rPr>
              <a:t>light 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the nth light bulb matches the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the nth light 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no matching light bulb found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cb6b31afe6_0_0"/>
          <p:cNvSpPr txBox="1"/>
          <p:nvPr>
            <p:ph type="title"/>
          </p:nvPr>
        </p:nvSpPr>
        <p:spPr>
          <a:xfrm>
            <a:off x="1488775" y="2452875"/>
            <a:ext cx="6931800" cy="976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Divide-and-Conquer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6"/>
          <p:cNvSpPr txBox="1"/>
          <p:nvPr>
            <p:ph type="title"/>
          </p:nvPr>
        </p:nvSpPr>
        <p:spPr>
          <a:xfrm>
            <a:off x="628650" y="632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Divide and conquer</a:t>
            </a:r>
            <a:endParaRPr/>
          </a:p>
        </p:txBody>
      </p:sp>
      <p:sp>
        <p:nvSpPr>
          <p:cNvPr id="342" name="Google Shape;342;p16"/>
          <p:cNvSpPr txBox="1"/>
          <p:nvPr>
            <p:ph idx="1" type="body"/>
          </p:nvPr>
        </p:nvSpPr>
        <p:spPr>
          <a:xfrm>
            <a:off x="628647" y="1100598"/>
            <a:ext cx="7886701" cy="5763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100"/>
              <a:buNone/>
            </a:pPr>
            <a:r>
              <a:rPr lang="en-US">
                <a:solidFill>
                  <a:schemeClr val="accent1"/>
                </a:solidFill>
              </a:rPr>
              <a:t>Break problem up into smaller (easier) sub-problems</a:t>
            </a:r>
            <a:endParaRPr/>
          </a:p>
        </p:txBody>
      </p:sp>
      <p:sp>
        <p:nvSpPr>
          <p:cNvPr id="343" name="Google Shape;343;p16"/>
          <p:cNvSpPr/>
          <p:nvPr/>
        </p:nvSpPr>
        <p:spPr>
          <a:xfrm>
            <a:off x="2531589" y="2017598"/>
            <a:ext cx="4135271" cy="1241946"/>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Big problem</a:t>
            </a:r>
            <a:endParaRPr b="0" i="0" sz="1400" u="none" cap="none" strike="noStrike">
              <a:solidFill>
                <a:srgbClr val="000000"/>
              </a:solidFill>
              <a:latin typeface="Arial"/>
              <a:ea typeface="Arial"/>
              <a:cs typeface="Arial"/>
              <a:sym typeface="Arial"/>
            </a:endParaRPr>
          </a:p>
        </p:txBody>
      </p:sp>
      <p:sp>
        <p:nvSpPr>
          <p:cNvPr id="344" name="Google Shape;344;p16"/>
          <p:cNvSpPr/>
          <p:nvPr/>
        </p:nvSpPr>
        <p:spPr>
          <a:xfrm>
            <a:off x="5901240" y="3944327"/>
            <a:ext cx="2375742" cy="909231"/>
          </a:xfrm>
          <a:prstGeom prst="ellipse">
            <a:avLst/>
          </a:prstGeom>
          <a:solidFill>
            <a:srgbClr val="2E75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Smaller problem</a:t>
            </a:r>
            <a:endParaRPr b="0" i="0" sz="1400" u="none" cap="none" strike="noStrike">
              <a:solidFill>
                <a:srgbClr val="000000"/>
              </a:solidFill>
              <a:latin typeface="Arial"/>
              <a:ea typeface="Arial"/>
              <a:cs typeface="Arial"/>
              <a:sym typeface="Arial"/>
            </a:endParaRPr>
          </a:p>
        </p:txBody>
      </p:sp>
      <p:sp>
        <p:nvSpPr>
          <p:cNvPr id="345" name="Google Shape;345;p16"/>
          <p:cNvSpPr/>
          <p:nvPr/>
        </p:nvSpPr>
        <p:spPr>
          <a:xfrm>
            <a:off x="891616" y="3906872"/>
            <a:ext cx="2375742" cy="909231"/>
          </a:xfrm>
          <a:prstGeom prst="ellipse">
            <a:avLst/>
          </a:prstGeom>
          <a:solidFill>
            <a:srgbClr val="2E75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Smaller problem</a:t>
            </a:r>
            <a:endParaRPr b="0" i="0" sz="1400" u="none" cap="none" strike="noStrike">
              <a:solidFill>
                <a:srgbClr val="000000"/>
              </a:solidFill>
              <a:latin typeface="Arial"/>
              <a:ea typeface="Arial"/>
              <a:cs typeface="Arial"/>
              <a:sym typeface="Arial"/>
            </a:endParaRPr>
          </a:p>
        </p:txBody>
      </p:sp>
      <p:sp>
        <p:nvSpPr>
          <p:cNvPr id="346" name="Google Shape;346;p16"/>
          <p:cNvSpPr/>
          <p:nvPr/>
        </p:nvSpPr>
        <p:spPr>
          <a:xfrm>
            <a:off x="374070"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sp>
        <p:nvSpPr>
          <p:cNvPr id="347" name="Google Shape;347;p16"/>
          <p:cNvSpPr/>
          <p:nvPr/>
        </p:nvSpPr>
        <p:spPr>
          <a:xfrm>
            <a:off x="2272144"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sp>
        <p:nvSpPr>
          <p:cNvPr id="348" name="Google Shape;348;p16"/>
          <p:cNvSpPr/>
          <p:nvPr/>
        </p:nvSpPr>
        <p:spPr>
          <a:xfrm>
            <a:off x="5056908"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sp>
        <p:nvSpPr>
          <p:cNvPr id="349" name="Google Shape;349;p16"/>
          <p:cNvSpPr/>
          <p:nvPr/>
        </p:nvSpPr>
        <p:spPr>
          <a:xfrm>
            <a:off x="6965216"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cxnSp>
        <p:nvCxnSpPr>
          <p:cNvPr id="350" name="Google Shape;350;p16"/>
          <p:cNvCxnSpPr/>
          <p:nvPr/>
        </p:nvCxnSpPr>
        <p:spPr>
          <a:xfrm>
            <a:off x="5498662" y="3196747"/>
            <a:ext cx="1168198" cy="782110"/>
          </a:xfrm>
          <a:prstGeom prst="straightConnector1">
            <a:avLst/>
          </a:prstGeom>
          <a:noFill/>
          <a:ln cap="flat" cmpd="sng" w="25400">
            <a:solidFill>
              <a:schemeClr val="dk1"/>
            </a:solidFill>
            <a:prstDash val="solid"/>
            <a:miter lim="800000"/>
            <a:headEnd len="sm" w="sm" type="none"/>
            <a:tailEnd len="sm" w="sm" type="none"/>
          </a:ln>
        </p:spPr>
      </p:cxnSp>
      <p:cxnSp>
        <p:nvCxnSpPr>
          <p:cNvPr id="351" name="Google Shape;351;p16"/>
          <p:cNvCxnSpPr/>
          <p:nvPr/>
        </p:nvCxnSpPr>
        <p:spPr>
          <a:xfrm flipH="1">
            <a:off x="2646218" y="3169147"/>
            <a:ext cx="978332" cy="792861"/>
          </a:xfrm>
          <a:prstGeom prst="straightConnector1">
            <a:avLst/>
          </a:prstGeom>
          <a:noFill/>
          <a:ln cap="flat" cmpd="sng" w="25400">
            <a:solidFill>
              <a:schemeClr val="dk1"/>
            </a:solidFill>
            <a:prstDash val="solid"/>
            <a:miter lim="800000"/>
            <a:headEnd len="sm" w="sm" type="none"/>
            <a:tailEnd len="sm" w="sm" type="none"/>
          </a:ln>
        </p:spPr>
      </p:cxnSp>
      <p:cxnSp>
        <p:nvCxnSpPr>
          <p:cNvPr id="352" name="Google Shape;352;p16"/>
          <p:cNvCxnSpPr>
            <a:endCxn id="346" idx="0"/>
          </p:cNvCxnSpPr>
          <p:nvPr/>
        </p:nvCxnSpPr>
        <p:spPr>
          <a:xfrm flipH="1">
            <a:off x="1274617" y="4853563"/>
            <a:ext cx="398400" cy="979200"/>
          </a:xfrm>
          <a:prstGeom prst="straightConnector1">
            <a:avLst/>
          </a:prstGeom>
          <a:noFill/>
          <a:ln cap="flat" cmpd="sng" w="25400">
            <a:solidFill>
              <a:schemeClr val="dk1"/>
            </a:solidFill>
            <a:prstDash val="solid"/>
            <a:miter lim="800000"/>
            <a:headEnd len="sm" w="sm" type="none"/>
            <a:tailEnd len="sm" w="sm" type="none"/>
          </a:ln>
        </p:spPr>
      </p:cxnSp>
      <p:cxnSp>
        <p:nvCxnSpPr>
          <p:cNvPr id="353" name="Google Shape;353;p16"/>
          <p:cNvCxnSpPr/>
          <p:nvPr/>
        </p:nvCxnSpPr>
        <p:spPr>
          <a:xfrm flipH="1">
            <a:off x="6303819" y="4853558"/>
            <a:ext cx="377778" cy="1020333"/>
          </a:xfrm>
          <a:prstGeom prst="straightConnector1">
            <a:avLst/>
          </a:prstGeom>
          <a:noFill/>
          <a:ln cap="flat" cmpd="sng" w="25400">
            <a:solidFill>
              <a:schemeClr val="dk1"/>
            </a:solidFill>
            <a:prstDash val="solid"/>
            <a:miter lim="800000"/>
            <a:headEnd len="sm" w="sm" type="none"/>
            <a:tailEnd len="sm" w="sm" type="none"/>
          </a:ln>
        </p:spPr>
      </p:cxnSp>
      <p:cxnSp>
        <p:nvCxnSpPr>
          <p:cNvPr id="354" name="Google Shape;354;p16"/>
          <p:cNvCxnSpPr>
            <a:endCxn id="349" idx="0"/>
          </p:cNvCxnSpPr>
          <p:nvPr/>
        </p:nvCxnSpPr>
        <p:spPr>
          <a:xfrm>
            <a:off x="7453863" y="4816063"/>
            <a:ext cx="411900" cy="1016700"/>
          </a:xfrm>
          <a:prstGeom prst="straightConnector1">
            <a:avLst/>
          </a:prstGeom>
          <a:noFill/>
          <a:ln cap="flat" cmpd="sng" w="25400">
            <a:solidFill>
              <a:schemeClr val="dk1"/>
            </a:solidFill>
            <a:prstDash val="solid"/>
            <a:miter lim="800000"/>
            <a:headEnd len="sm" w="sm" type="none"/>
            <a:tailEnd len="sm" w="sm" type="none"/>
          </a:ln>
        </p:spPr>
      </p:cxnSp>
      <p:cxnSp>
        <p:nvCxnSpPr>
          <p:cNvPr id="355" name="Google Shape;355;p16"/>
          <p:cNvCxnSpPr/>
          <p:nvPr/>
        </p:nvCxnSpPr>
        <p:spPr>
          <a:xfrm>
            <a:off x="2573521" y="4816103"/>
            <a:ext cx="527583" cy="1016660"/>
          </a:xfrm>
          <a:prstGeom prst="straightConnector1">
            <a:avLst/>
          </a:prstGeom>
          <a:noFill/>
          <a:ln cap="flat" cmpd="sng" w="25400">
            <a:solidFill>
              <a:schemeClr val="dk1"/>
            </a:solidFill>
            <a:prstDash val="solid"/>
            <a:miter lim="800000"/>
            <a:headEnd len="sm" w="sm" type="none"/>
            <a:tailEnd len="sm" w="sm" type="none"/>
          </a:ln>
        </p:spPr>
      </p:cxnSp>
      <p:sp>
        <p:nvSpPr>
          <p:cNvPr id="356" name="Google Shape;356;p16"/>
          <p:cNvSpPr txBox="1"/>
          <p:nvPr/>
        </p:nvSpPr>
        <p:spPr>
          <a:xfrm>
            <a:off x="3605924" y="17200"/>
            <a:ext cx="2201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[Lecture 1: Slide </a:t>
            </a:r>
            <a:r>
              <a:rPr lang="en-US" sz="1800">
                <a:solidFill>
                  <a:schemeClr val="dk1"/>
                </a:solidFill>
                <a:latin typeface="Calibri"/>
                <a:ea typeface="Calibri"/>
                <a:cs typeface="Calibri"/>
                <a:sym typeface="Calibri"/>
              </a:rPr>
              <a:t>6</a:t>
            </a:r>
            <a:r>
              <a:rPr b="0" i="0" lang="en-US"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cb6b31afe6_0_6"/>
          <p:cNvSpPr/>
          <p:nvPr/>
        </p:nvSpPr>
        <p:spPr>
          <a:xfrm>
            <a:off x="207919" y="1177636"/>
            <a:ext cx="8698800" cy="1676400"/>
          </a:xfrm>
          <a:prstGeom prst="roundRect">
            <a:avLst>
              <a:gd fmla="val 16667" name="adj"/>
            </a:avLst>
          </a:prstGeom>
          <a:solidFill>
            <a:schemeClr val="lt1"/>
          </a:solidFill>
          <a:ln cap="flat" cmpd="sng" w="317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g1cb6b31afe6_0_6"/>
          <p:cNvSpPr txBox="1"/>
          <p:nvPr>
            <p:ph type="title"/>
          </p:nvPr>
        </p:nvSpPr>
        <p:spPr>
          <a:xfrm>
            <a:off x="207931" y="199969"/>
            <a:ext cx="7886700" cy="88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Divide and conquer for multiplication</a:t>
            </a:r>
            <a:endParaRPr/>
          </a:p>
        </p:txBody>
      </p:sp>
      <p:grpSp>
        <p:nvGrpSpPr>
          <p:cNvPr id="364" name="Google Shape;364;g1cb6b31afe6_0_6"/>
          <p:cNvGrpSpPr/>
          <p:nvPr/>
        </p:nvGrpSpPr>
        <p:grpSpPr>
          <a:xfrm>
            <a:off x="1615466" y="4393113"/>
            <a:ext cx="1137405" cy="971063"/>
            <a:chOff x="706515" y="4065250"/>
            <a:chExt cx="1440300" cy="1229660"/>
          </a:xfrm>
        </p:grpSpPr>
        <p:sp>
          <p:nvSpPr>
            <p:cNvPr id="365" name="Google Shape;365;g1cb6b31afe6_0_6"/>
            <p:cNvSpPr/>
            <p:nvPr/>
          </p:nvSpPr>
          <p:spPr>
            <a:xfrm rot="5400000">
              <a:off x="1249515" y="3522250"/>
              <a:ext cx="354300" cy="1440300"/>
            </a:xfrm>
            <a:prstGeom prst="rightBrace">
              <a:avLst>
                <a:gd fmla="val 8333" name="adj1"/>
                <a:gd fmla="val 50000" name="adj2"/>
              </a:avLst>
            </a:pr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g1cb6b31afe6_0_6"/>
            <p:cNvSpPr/>
            <p:nvPr/>
          </p:nvSpPr>
          <p:spPr>
            <a:xfrm>
              <a:off x="1040562" y="4496010"/>
              <a:ext cx="772200" cy="798900"/>
            </a:xfrm>
            <a:prstGeom prst="ellipse">
              <a:avLst/>
            </a:prstGeom>
            <a:solidFill>
              <a:schemeClr val="lt1"/>
            </a:solid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5"/>
                  </a:solidFill>
                  <a:latin typeface="Calibri"/>
                  <a:ea typeface="Calibri"/>
                  <a:cs typeface="Calibri"/>
                  <a:sym typeface="Calibri"/>
                </a:rPr>
                <a:t>1</a:t>
              </a:r>
              <a:endParaRPr b="0" i="0" sz="1800" u="none" cap="none" strike="noStrike">
                <a:solidFill>
                  <a:schemeClr val="accent5"/>
                </a:solidFill>
                <a:latin typeface="Calibri"/>
                <a:ea typeface="Calibri"/>
                <a:cs typeface="Calibri"/>
                <a:sym typeface="Calibri"/>
              </a:endParaRPr>
            </a:p>
          </p:txBody>
        </p:sp>
      </p:grpSp>
      <p:grpSp>
        <p:nvGrpSpPr>
          <p:cNvPr id="367" name="Google Shape;367;g1cb6b31afe6_0_6"/>
          <p:cNvGrpSpPr/>
          <p:nvPr/>
        </p:nvGrpSpPr>
        <p:grpSpPr>
          <a:xfrm>
            <a:off x="3796364" y="4346929"/>
            <a:ext cx="1175429" cy="972802"/>
            <a:chOff x="3452958" y="4051395"/>
            <a:chExt cx="1440300" cy="1243515"/>
          </a:xfrm>
        </p:grpSpPr>
        <p:sp>
          <p:nvSpPr>
            <p:cNvPr id="368" name="Google Shape;368;g1cb6b31afe6_0_6"/>
            <p:cNvSpPr/>
            <p:nvPr/>
          </p:nvSpPr>
          <p:spPr>
            <a:xfrm rot="5400000">
              <a:off x="3995958" y="3508395"/>
              <a:ext cx="354300" cy="1440300"/>
            </a:xfrm>
            <a:prstGeom prst="rightBrace">
              <a:avLst>
                <a:gd fmla="val 8333" name="adj1"/>
                <a:gd fmla="val 50000" name="adj2"/>
              </a:avLst>
            </a:pr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g1cb6b31afe6_0_6"/>
            <p:cNvSpPr/>
            <p:nvPr/>
          </p:nvSpPr>
          <p:spPr>
            <a:xfrm>
              <a:off x="3799859" y="4496010"/>
              <a:ext cx="772200" cy="798900"/>
            </a:xfrm>
            <a:prstGeom prst="ellipse">
              <a:avLst/>
            </a:prstGeom>
            <a:solidFill>
              <a:schemeClr val="lt1"/>
            </a:solid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5"/>
                  </a:solidFill>
                  <a:latin typeface="Calibri"/>
                  <a:ea typeface="Calibri"/>
                  <a:cs typeface="Calibri"/>
                  <a:sym typeface="Calibri"/>
                </a:rPr>
                <a:t>2</a:t>
              </a:r>
              <a:endParaRPr b="0" i="0" sz="1800" u="none" cap="none" strike="noStrike">
                <a:solidFill>
                  <a:schemeClr val="accent5"/>
                </a:solidFill>
                <a:latin typeface="Calibri"/>
                <a:ea typeface="Calibri"/>
                <a:cs typeface="Calibri"/>
                <a:sym typeface="Calibri"/>
              </a:endParaRPr>
            </a:p>
          </p:txBody>
        </p:sp>
      </p:grpSp>
      <p:grpSp>
        <p:nvGrpSpPr>
          <p:cNvPr id="370" name="Google Shape;370;g1cb6b31afe6_0_6"/>
          <p:cNvGrpSpPr/>
          <p:nvPr/>
        </p:nvGrpSpPr>
        <p:grpSpPr>
          <a:xfrm>
            <a:off x="5222031" y="4368502"/>
            <a:ext cx="1199338" cy="950917"/>
            <a:chOff x="5222456" y="4051394"/>
            <a:chExt cx="1440300" cy="1243516"/>
          </a:xfrm>
        </p:grpSpPr>
        <p:sp>
          <p:nvSpPr>
            <p:cNvPr id="371" name="Google Shape;371;g1cb6b31afe6_0_6"/>
            <p:cNvSpPr/>
            <p:nvPr/>
          </p:nvSpPr>
          <p:spPr>
            <a:xfrm rot="5400000">
              <a:off x="5765456" y="3508394"/>
              <a:ext cx="354300" cy="1440300"/>
            </a:xfrm>
            <a:prstGeom prst="rightBrace">
              <a:avLst>
                <a:gd fmla="val 8333" name="adj1"/>
                <a:gd fmla="val 50000" name="adj2"/>
              </a:avLst>
            </a:pr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g1cb6b31afe6_0_6"/>
            <p:cNvSpPr/>
            <p:nvPr/>
          </p:nvSpPr>
          <p:spPr>
            <a:xfrm>
              <a:off x="5556503" y="4496010"/>
              <a:ext cx="772200" cy="798900"/>
            </a:xfrm>
            <a:prstGeom prst="ellipse">
              <a:avLst/>
            </a:prstGeom>
            <a:solidFill>
              <a:schemeClr val="lt1"/>
            </a:solid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5"/>
                  </a:solidFill>
                  <a:latin typeface="Calibri"/>
                  <a:ea typeface="Calibri"/>
                  <a:cs typeface="Calibri"/>
                  <a:sym typeface="Calibri"/>
                </a:rPr>
                <a:t>3</a:t>
              </a:r>
              <a:endParaRPr b="0" i="0" sz="1800" u="none" cap="none" strike="noStrike">
                <a:solidFill>
                  <a:schemeClr val="accent5"/>
                </a:solidFill>
                <a:latin typeface="Calibri"/>
                <a:ea typeface="Calibri"/>
                <a:cs typeface="Calibri"/>
                <a:sym typeface="Calibri"/>
              </a:endParaRPr>
            </a:p>
          </p:txBody>
        </p:sp>
      </p:grpSp>
      <p:grpSp>
        <p:nvGrpSpPr>
          <p:cNvPr id="373" name="Google Shape;373;g1cb6b31afe6_0_6"/>
          <p:cNvGrpSpPr/>
          <p:nvPr/>
        </p:nvGrpSpPr>
        <p:grpSpPr>
          <a:xfrm>
            <a:off x="7763112" y="4413016"/>
            <a:ext cx="1143886" cy="923433"/>
            <a:chOff x="7481388" y="4051394"/>
            <a:chExt cx="1440300" cy="1194455"/>
          </a:xfrm>
        </p:grpSpPr>
        <p:sp>
          <p:nvSpPr>
            <p:cNvPr id="374" name="Google Shape;374;g1cb6b31afe6_0_6"/>
            <p:cNvSpPr/>
            <p:nvPr/>
          </p:nvSpPr>
          <p:spPr>
            <a:xfrm rot="5400000">
              <a:off x="8024388" y="3508394"/>
              <a:ext cx="354300" cy="1440300"/>
            </a:xfrm>
            <a:prstGeom prst="rightBrace">
              <a:avLst>
                <a:gd fmla="val 8333" name="adj1"/>
                <a:gd fmla="val 50000" name="adj2"/>
              </a:avLst>
            </a:pr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g1cb6b31afe6_0_6"/>
            <p:cNvSpPr/>
            <p:nvPr/>
          </p:nvSpPr>
          <p:spPr>
            <a:xfrm>
              <a:off x="7815435" y="4446949"/>
              <a:ext cx="772200" cy="798900"/>
            </a:xfrm>
            <a:prstGeom prst="ellipse">
              <a:avLst/>
            </a:prstGeom>
            <a:solidFill>
              <a:schemeClr val="lt1"/>
            </a:solid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5"/>
                  </a:solidFill>
                  <a:latin typeface="Calibri"/>
                  <a:ea typeface="Calibri"/>
                  <a:cs typeface="Calibri"/>
                  <a:sym typeface="Calibri"/>
                </a:rPr>
                <a:t>4</a:t>
              </a:r>
              <a:endParaRPr b="0" i="0" sz="1800" u="none" cap="none" strike="noStrike">
                <a:solidFill>
                  <a:schemeClr val="accent5"/>
                </a:solidFill>
                <a:latin typeface="Calibri"/>
                <a:ea typeface="Calibri"/>
                <a:cs typeface="Calibri"/>
                <a:sym typeface="Calibri"/>
              </a:endParaRPr>
            </a:p>
          </p:txBody>
        </p:sp>
      </p:grpSp>
      <p:sp>
        <p:nvSpPr>
          <p:cNvPr id="376" name="Google Shape;376;g1cb6b31afe6_0_6"/>
          <p:cNvSpPr txBox="1"/>
          <p:nvPr/>
        </p:nvSpPr>
        <p:spPr>
          <a:xfrm>
            <a:off x="593525" y="5832877"/>
            <a:ext cx="2664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One n-digit multiply</a:t>
            </a:r>
            <a:endParaRPr b="0" i="0" sz="1400" u="none" cap="none" strike="noStrike">
              <a:solidFill>
                <a:srgbClr val="000000"/>
              </a:solidFill>
              <a:latin typeface="Arial"/>
              <a:ea typeface="Arial"/>
              <a:cs typeface="Arial"/>
              <a:sym typeface="Arial"/>
            </a:endParaRPr>
          </a:p>
        </p:txBody>
      </p:sp>
      <p:sp>
        <p:nvSpPr>
          <p:cNvPr id="377" name="Google Shape;377;g1cb6b31afe6_0_6"/>
          <p:cNvSpPr txBox="1"/>
          <p:nvPr/>
        </p:nvSpPr>
        <p:spPr>
          <a:xfrm>
            <a:off x="5447923" y="5805052"/>
            <a:ext cx="3385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Four (n/2)-digit multiplies</a:t>
            </a:r>
            <a:endParaRPr b="0" i="0" sz="1400" u="none" cap="none" strike="noStrike">
              <a:solidFill>
                <a:srgbClr val="000000"/>
              </a:solidFill>
              <a:latin typeface="Arial"/>
              <a:ea typeface="Arial"/>
              <a:cs typeface="Arial"/>
              <a:sym typeface="Arial"/>
            </a:endParaRPr>
          </a:p>
        </p:txBody>
      </p:sp>
      <p:sp>
        <p:nvSpPr>
          <p:cNvPr id="378" name="Google Shape;378;g1cb6b31afe6_0_6"/>
          <p:cNvSpPr/>
          <p:nvPr/>
        </p:nvSpPr>
        <p:spPr>
          <a:xfrm>
            <a:off x="3730173" y="5805052"/>
            <a:ext cx="1241700" cy="517200"/>
          </a:xfrm>
          <a:prstGeom prst="rightArrow">
            <a:avLst>
              <a:gd fmla="val 50000" name="adj1"/>
              <a:gd fmla="val 50000" name="adj2"/>
            </a:avLst>
          </a:prstGeom>
          <a:solidFill>
            <a:srgbClr val="5EACE3"/>
          </a:solidFill>
          <a:ln cap="flat" cmpd="sng" w="12700">
            <a:solidFill>
              <a:srgbClr val="157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9" name="Google Shape;379;g1cb6b31afe6_0_6"/>
          <p:cNvGrpSpPr/>
          <p:nvPr/>
        </p:nvGrpSpPr>
        <p:grpSpPr>
          <a:xfrm>
            <a:off x="382142" y="1468025"/>
            <a:ext cx="8259320" cy="964165"/>
            <a:chOff x="328256" y="1080305"/>
            <a:chExt cx="8259320" cy="964165"/>
          </a:xfrm>
        </p:grpSpPr>
        <p:sp>
          <p:nvSpPr>
            <p:cNvPr id="380" name="Google Shape;380;g1cb6b31afe6_0_6"/>
            <p:cNvSpPr txBox="1"/>
            <p:nvPr/>
          </p:nvSpPr>
          <p:spPr>
            <a:xfrm>
              <a:off x="328256" y="1080305"/>
              <a:ext cx="4229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Break up an n-digit integer:</a:t>
              </a:r>
              <a:endParaRPr b="0" i="0" sz="1400" u="none" cap="none" strike="noStrike">
                <a:solidFill>
                  <a:srgbClr val="000000"/>
                </a:solidFill>
                <a:latin typeface="Arial"/>
                <a:ea typeface="Arial"/>
                <a:cs typeface="Arial"/>
                <a:sym typeface="Arial"/>
              </a:endParaRPr>
            </a:p>
          </p:txBody>
        </p:sp>
        <p:pic>
          <p:nvPicPr>
            <p:cNvPr id="381" name="Google Shape;381;g1cb6b31afe6_0_6"/>
            <p:cNvPicPr preferRelativeResize="0"/>
            <p:nvPr/>
          </p:nvPicPr>
          <p:blipFill rotWithShape="1">
            <a:blip r:embed="rId3">
              <a:alphaModFix/>
            </a:blip>
            <a:srcRect b="0" l="0" r="0" t="0"/>
            <a:stretch/>
          </p:blipFill>
          <p:spPr>
            <a:xfrm>
              <a:off x="706451" y="1650414"/>
              <a:ext cx="7881125" cy="394056"/>
            </a:xfrm>
            <a:prstGeom prst="rect">
              <a:avLst/>
            </a:prstGeom>
            <a:noFill/>
            <a:ln>
              <a:noFill/>
            </a:ln>
          </p:spPr>
        </p:pic>
      </p:grpSp>
      <p:pic>
        <p:nvPicPr>
          <p:cNvPr id="382" name="Google Shape;382;g1cb6b31afe6_0_6"/>
          <p:cNvPicPr preferRelativeResize="0"/>
          <p:nvPr/>
        </p:nvPicPr>
        <p:blipFill rotWithShape="1">
          <a:blip r:embed="rId4">
            <a:alphaModFix/>
          </a:blip>
          <a:srcRect b="0" l="0" r="0" t="0"/>
          <a:stretch/>
        </p:blipFill>
        <p:spPr>
          <a:xfrm>
            <a:off x="207919" y="3210468"/>
            <a:ext cx="8698886" cy="1094200"/>
          </a:xfrm>
          <a:prstGeom prst="rect">
            <a:avLst/>
          </a:prstGeom>
          <a:noFill/>
          <a:ln>
            <a:noFill/>
          </a:ln>
        </p:spPr>
      </p:pic>
      <p:sp>
        <p:nvSpPr>
          <p:cNvPr id="383" name="Google Shape;383;g1cb6b31afe6_0_6"/>
          <p:cNvSpPr txBox="1"/>
          <p:nvPr/>
        </p:nvSpPr>
        <p:spPr>
          <a:xfrm>
            <a:off x="6806697" y="40935"/>
            <a:ext cx="202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Suppose n is even</a:t>
            </a:r>
            <a:endParaRPr b="0" i="0" sz="1400" u="none" cap="none" strike="noStrike">
              <a:solidFill>
                <a:srgbClr val="000000"/>
              </a:solidFill>
              <a:latin typeface="Arial"/>
              <a:ea typeface="Arial"/>
              <a:cs typeface="Arial"/>
              <a:sym typeface="Arial"/>
            </a:endParaRPr>
          </a:p>
        </p:txBody>
      </p:sp>
      <p:pic>
        <p:nvPicPr>
          <p:cNvPr id="384" name="Google Shape;384;g1cb6b31afe6_0_6"/>
          <p:cNvPicPr preferRelativeResize="0"/>
          <p:nvPr/>
        </p:nvPicPr>
        <p:blipFill rotWithShape="1">
          <a:blip r:embed="rId5">
            <a:alphaModFix/>
          </a:blip>
          <a:srcRect b="0" l="0" r="0" t="0"/>
          <a:stretch/>
        </p:blipFill>
        <p:spPr>
          <a:xfrm flipH="1">
            <a:off x="8597087" y="120135"/>
            <a:ext cx="471860" cy="667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cb6b31afe6_0_646"/>
          <p:cNvSpPr txBox="1"/>
          <p:nvPr>
            <p:ph type="title"/>
          </p:nvPr>
        </p:nvSpPr>
        <p:spPr>
          <a:xfrm>
            <a:off x="525176" y="143836"/>
            <a:ext cx="7886700" cy="830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There are n</a:t>
            </a:r>
            <a:r>
              <a:rPr baseline="30000" lang="en-US"/>
              <a:t>2 </a:t>
            </a:r>
            <a:r>
              <a:rPr lang="en-US"/>
              <a:t>1-digit problems</a:t>
            </a:r>
            <a:endParaRPr/>
          </a:p>
        </p:txBody>
      </p:sp>
      <p:sp>
        <p:nvSpPr>
          <p:cNvPr id="391" name="Google Shape;391;g1cb6b31afe6_0_646"/>
          <p:cNvSpPr/>
          <p:nvPr/>
        </p:nvSpPr>
        <p:spPr>
          <a:xfrm>
            <a:off x="1551264" y="1164216"/>
            <a:ext cx="1054200" cy="706200"/>
          </a:xfrm>
          <a:prstGeom prst="ellipse">
            <a:avLst/>
          </a:prstGeom>
          <a:solidFill>
            <a:schemeClr val="accent1"/>
          </a:solidFill>
          <a:ln cap="flat" cmpd="sng" w="12700">
            <a:solidFill>
              <a:srgbClr val="157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g1cb6b31afe6_0_646"/>
          <p:cNvSpPr/>
          <p:nvPr/>
        </p:nvSpPr>
        <p:spPr>
          <a:xfrm>
            <a:off x="2896454" y="2203308"/>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g1cb6b31afe6_0_646"/>
          <p:cNvSpPr/>
          <p:nvPr/>
        </p:nvSpPr>
        <p:spPr>
          <a:xfrm>
            <a:off x="2161517" y="2199270"/>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1cb6b31afe6_0_646"/>
          <p:cNvSpPr/>
          <p:nvPr/>
        </p:nvSpPr>
        <p:spPr>
          <a:xfrm>
            <a:off x="1440754" y="2199270"/>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5" name="Google Shape;395;g1cb6b31afe6_0_646"/>
          <p:cNvSpPr/>
          <p:nvPr/>
        </p:nvSpPr>
        <p:spPr>
          <a:xfrm>
            <a:off x="719991" y="2199270"/>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g1cb6b31afe6_0_646"/>
          <p:cNvSpPr/>
          <p:nvPr/>
        </p:nvSpPr>
        <p:spPr>
          <a:xfrm>
            <a:off x="3713869" y="3921272"/>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g1cb6b31afe6_0_646"/>
          <p:cNvSpPr/>
          <p:nvPr/>
        </p:nvSpPr>
        <p:spPr>
          <a:xfrm>
            <a:off x="3152763" y="3734453"/>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8" name="Google Shape;398;g1cb6b31afe6_0_646"/>
          <p:cNvSpPr/>
          <p:nvPr/>
        </p:nvSpPr>
        <p:spPr>
          <a:xfrm>
            <a:off x="2605507" y="3921272"/>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g1cb6b31afe6_0_646"/>
          <p:cNvSpPr/>
          <p:nvPr/>
        </p:nvSpPr>
        <p:spPr>
          <a:xfrm>
            <a:off x="2078385" y="3734453"/>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g1cb6b31afe6_0_646"/>
          <p:cNvSpPr/>
          <p:nvPr/>
        </p:nvSpPr>
        <p:spPr>
          <a:xfrm>
            <a:off x="1551264" y="3921271"/>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g1cb6b31afe6_0_646"/>
          <p:cNvSpPr/>
          <p:nvPr/>
        </p:nvSpPr>
        <p:spPr>
          <a:xfrm>
            <a:off x="1014075" y="3734452"/>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g1cb6b31afe6_0_646"/>
          <p:cNvSpPr/>
          <p:nvPr/>
        </p:nvSpPr>
        <p:spPr>
          <a:xfrm>
            <a:off x="459894" y="3962834"/>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3" name="Google Shape;403;g1cb6b31afe6_0_646"/>
          <p:cNvSpPr/>
          <p:nvPr/>
        </p:nvSpPr>
        <p:spPr>
          <a:xfrm>
            <a:off x="3938575" y="6075195"/>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g1cb6b31afe6_0_646"/>
          <p:cNvSpPr/>
          <p:nvPr/>
        </p:nvSpPr>
        <p:spPr>
          <a:xfrm>
            <a:off x="3529870" y="5909159"/>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g1cb6b31afe6_0_646"/>
          <p:cNvSpPr/>
          <p:nvPr/>
        </p:nvSpPr>
        <p:spPr>
          <a:xfrm>
            <a:off x="3141935" y="6116542"/>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g1cb6b31afe6_0_646"/>
          <p:cNvSpPr/>
          <p:nvPr/>
        </p:nvSpPr>
        <p:spPr>
          <a:xfrm>
            <a:off x="2743615" y="5909159"/>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g1cb6b31afe6_0_646"/>
          <p:cNvSpPr/>
          <p:nvPr/>
        </p:nvSpPr>
        <p:spPr>
          <a:xfrm>
            <a:off x="2334910" y="6116542"/>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g1cb6b31afe6_0_646"/>
          <p:cNvSpPr/>
          <p:nvPr/>
        </p:nvSpPr>
        <p:spPr>
          <a:xfrm>
            <a:off x="1928371" y="5931306"/>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g1cb6b31afe6_0_646"/>
          <p:cNvSpPr/>
          <p:nvPr/>
        </p:nvSpPr>
        <p:spPr>
          <a:xfrm>
            <a:off x="1512734" y="6116542"/>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g1cb6b31afe6_0_646"/>
          <p:cNvSpPr/>
          <p:nvPr/>
        </p:nvSpPr>
        <p:spPr>
          <a:xfrm>
            <a:off x="1097097" y="5931306"/>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g1cb6b31afe6_0_646"/>
          <p:cNvSpPr/>
          <p:nvPr/>
        </p:nvSpPr>
        <p:spPr>
          <a:xfrm>
            <a:off x="683636" y="6075195"/>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g1cb6b31afe6_0_646"/>
          <p:cNvSpPr/>
          <p:nvPr/>
        </p:nvSpPr>
        <p:spPr>
          <a:xfrm>
            <a:off x="296988" y="5881235"/>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g1cb6b31afe6_0_646"/>
          <p:cNvSpPr/>
          <p:nvPr/>
        </p:nvSpPr>
        <p:spPr>
          <a:xfrm>
            <a:off x="4316125" y="5881235"/>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g1cb6b31afe6_0_646"/>
          <p:cNvSpPr/>
          <p:nvPr/>
        </p:nvSpPr>
        <p:spPr>
          <a:xfrm>
            <a:off x="-38530" y="6055773"/>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g1cb6b31afe6_0_646"/>
          <p:cNvSpPr txBox="1"/>
          <p:nvPr/>
        </p:nvSpPr>
        <p:spPr>
          <a:xfrm>
            <a:off x="2896015" y="1123170"/>
            <a:ext cx="1536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1 problem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n</a:t>
            </a:r>
            <a:endParaRPr b="0" i="0" sz="1400" u="none" cap="none" strike="noStrike">
              <a:solidFill>
                <a:srgbClr val="000000"/>
              </a:solidFill>
              <a:latin typeface="Arial"/>
              <a:ea typeface="Arial"/>
              <a:cs typeface="Arial"/>
              <a:sym typeface="Arial"/>
            </a:endParaRPr>
          </a:p>
        </p:txBody>
      </p:sp>
      <p:sp>
        <p:nvSpPr>
          <p:cNvPr id="416" name="Google Shape;416;g1cb6b31afe6_0_646"/>
          <p:cNvSpPr txBox="1"/>
          <p:nvPr/>
        </p:nvSpPr>
        <p:spPr>
          <a:xfrm>
            <a:off x="3627631" y="2050800"/>
            <a:ext cx="1656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4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n/2</a:t>
            </a:r>
            <a:endParaRPr b="0" i="0" sz="1400" u="none" cap="none" strike="noStrike">
              <a:solidFill>
                <a:srgbClr val="000000"/>
              </a:solidFill>
              <a:latin typeface="Arial"/>
              <a:ea typeface="Arial"/>
              <a:cs typeface="Arial"/>
              <a:sym typeface="Arial"/>
            </a:endParaRPr>
          </a:p>
        </p:txBody>
      </p:sp>
      <p:sp>
        <p:nvSpPr>
          <p:cNvPr id="417" name="Google Shape;417;g1cb6b31afe6_0_646"/>
          <p:cNvSpPr txBox="1"/>
          <p:nvPr/>
        </p:nvSpPr>
        <p:spPr>
          <a:xfrm>
            <a:off x="4276794" y="3665050"/>
            <a:ext cx="1725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4</a:t>
            </a:r>
            <a:r>
              <a:rPr b="0" baseline="30000" i="0" lang="en-US" sz="2400" u="none" cap="none" strike="noStrike">
                <a:solidFill>
                  <a:schemeClr val="dk1"/>
                </a:solidFill>
                <a:latin typeface="Calibri"/>
                <a:ea typeface="Calibri"/>
                <a:cs typeface="Calibri"/>
                <a:sym typeface="Calibri"/>
              </a:rPr>
              <a:t>t</a:t>
            </a:r>
            <a:r>
              <a:rPr b="0" i="0" lang="en-US" sz="2400" u="none" cap="none" strike="noStrike">
                <a:solidFill>
                  <a:schemeClr val="dk1"/>
                </a:solidFill>
                <a:latin typeface="Calibri"/>
                <a:ea typeface="Calibri"/>
                <a:cs typeface="Calibri"/>
                <a:sym typeface="Calibri"/>
              </a:rPr>
              <a:t>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n/2</a:t>
            </a:r>
            <a:r>
              <a:rPr b="0" baseline="30000" i="0" lang="en-US" sz="2400" u="none" cap="none" strike="noStrike">
                <a:solidFill>
                  <a:schemeClr val="dk1"/>
                </a:solidFill>
                <a:latin typeface="Calibri"/>
                <a:ea typeface="Calibri"/>
                <a:cs typeface="Calibri"/>
                <a:sym typeface="Calibri"/>
              </a:rPr>
              <a:t>t</a:t>
            </a:r>
            <a:endParaRPr b="0" i="0" sz="2400" u="none" cap="none" strike="noStrike">
              <a:solidFill>
                <a:schemeClr val="dk1"/>
              </a:solidFill>
              <a:latin typeface="Calibri"/>
              <a:ea typeface="Calibri"/>
              <a:cs typeface="Calibri"/>
              <a:sym typeface="Calibri"/>
            </a:endParaRPr>
          </a:p>
        </p:txBody>
      </p:sp>
      <p:sp>
        <p:nvSpPr>
          <p:cNvPr id="418" name="Google Shape;418;g1cb6b31afe6_0_646"/>
          <p:cNvSpPr txBox="1"/>
          <p:nvPr/>
        </p:nvSpPr>
        <p:spPr>
          <a:xfrm>
            <a:off x="4830556" y="5666662"/>
            <a:ext cx="2116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____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1</a:t>
            </a:r>
            <a:endParaRPr b="0" i="0" sz="1400" u="none" cap="none" strike="noStrike">
              <a:solidFill>
                <a:srgbClr val="000000"/>
              </a:solidFill>
              <a:latin typeface="Arial"/>
              <a:ea typeface="Arial"/>
              <a:cs typeface="Arial"/>
              <a:sym typeface="Arial"/>
            </a:endParaRPr>
          </a:p>
        </p:txBody>
      </p:sp>
      <p:pic>
        <p:nvPicPr>
          <p:cNvPr id="419" name="Google Shape;419;g1cb6b31afe6_0_646"/>
          <p:cNvPicPr preferRelativeResize="0"/>
          <p:nvPr/>
        </p:nvPicPr>
        <p:blipFill rotWithShape="1">
          <a:blip r:embed="rId3">
            <a:alphaModFix/>
          </a:blip>
          <a:srcRect b="0" l="0" r="0" t="0"/>
          <a:stretch/>
        </p:blipFill>
        <p:spPr>
          <a:xfrm>
            <a:off x="5098195" y="5526213"/>
            <a:ext cx="431800" cy="419100"/>
          </a:xfrm>
          <a:prstGeom prst="rect">
            <a:avLst/>
          </a:prstGeom>
          <a:noFill/>
          <a:ln>
            <a:noFill/>
          </a:ln>
        </p:spPr>
      </p:pic>
      <p:sp>
        <p:nvSpPr>
          <p:cNvPr id="420" name="Google Shape;420;g1cb6b31afe6_0_646"/>
          <p:cNvSpPr txBox="1"/>
          <p:nvPr/>
        </p:nvSpPr>
        <p:spPr>
          <a:xfrm>
            <a:off x="1817535" y="4681308"/>
            <a:ext cx="51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a:t>
            </a:r>
            <a:endParaRPr b="0" i="0" sz="4000" u="none" cap="none" strike="noStrike">
              <a:solidFill>
                <a:schemeClr val="dk1"/>
              </a:solidFill>
              <a:latin typeface="Calibri"/>
              <a:ea typeface="Calibri"/>
              <a:cs typeface="Calibri"/>
              <a:sym typeface="Calibri"/>
            </a:endParaRPr>
          </a:p>
        </p:txBody>
      </p:sp>
      <p:sp>
        <p:nvSpPr>
          <p:cNvPr id="421" name="Google Shape;421;g1cb6b31afe6_0_646"/>
          <p:cNvSpPr/>
          <p:nvPr/>
        </p:nvSpPr>
        <p:spPr>
          <a:xfrm>
            <a:off x="6209512" y="1357882"/>
            <a:ext cx="2934600" cy="4031400"/>
          </a:xfrm>
          <a:prstGeom prst="roundRect">
            <a:avLst>
              <a:gd fmla="val 16667" name="adj"/>
            </a:avLst>
          </a:prstGeom>
          <a:blipFill rotWithShape="1">
            <a:blip r:embed="rId4">
              <a:alphaModFix/>
            </a:blip>
            <a:stretch>
              <a:fillRect b="0" l="0" r="0" t="0"/>
            </a:stretch>
          </a:blipFill>
          <a:ln cap="flat" cmpd="sng" w="9525">
            <a:solidFill>
              <a:srgbClr val="4562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22" name="Google Shape;422;g1cb6b31afe6_0_646"/>
          <p:cNvSpPr txBox="1"/>
          <p:nvPr/>
        </p:nvSpPr>
        <p:spPr>
          <a:xfrm>
            <a:off x="1817534" y="2807292"/>
            <a:ext cx="51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23" name="Google Shape;423;g1cb6b31afe6_0_646"/>
          <p:cNvSpPr txBox="1"/>
          <p:nvPr/>
        </p:nvSpPr>
        <p:spPr>
          <a:xfrm>
            <a:off x="44418" y="4439192"/>
            <a:ext cx="1740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Note: this is just a cartoon – I’m not going to draw all 4</a:t>
            </a:r>
            <a:r>
              <a:rPr b="0" baseline="30000" i="0" lang="en-US" sz="1400" u="none" cap="none" strike="noStrike">
                <a:solidFill>
                  <a:schemeClr val="dk1"/>
                </a:solidFill>
                <a:latin typeface="Calibri"/>
                <a:ea typeface="Calibri"/>
                <a:cs typeface="Calibri"/>
                <a:sym typeface="Calibri"/>
              </a:rPr>
              <a:t>t</a:t>
            </a:r>
            <a:r>
              <a:rPr b="0" i="0" lang="en-US" sz="1400" u="none" cap="none" strike="noStrike">
                <a:solidFill>
                  <a:schemeClr val="dk1"/>
                </a:solidFill>
                <a:latin typeface="Calibri"/>
                <a:ea typeface="Calibri"/>
                <a:cs typeface="Calibri"/>
                <a:sym typeface="Calibri"/>
              </a:rPr>
              <a:t>  circles!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cb6b31afe6_0_433"/>
          <p:cNvSpPr txBox="1"/>
          <p:nvPr>
            <p:ph type="title"/>
          </p:nvPr>
        </p:nvSpPr>
        <p:spPr>
          <a:xfrm>
            <a:off x="628650" y="365127"/>
            <a:ext cx="7886700" cy="7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lang="en-US" sz="3459"/>
              <a:t>Do Better: Karatsuba integer multiplication</a:t>
            </a:r>
            <a:endParaRPr sz="3459"/>
          </a:p>
        </p:txBody>
      </p:sp>
      <p:sp>
        <p:nvSpPr>
          <p:cNvPr id="430" name="Google Shape;430;g1cb6b31afe6_0_433"/>
          <p:cNvSpPr txBox="1"/>
          <p:nvPr>
            <p:ph idx="1" type="body"/>
          </p:nvPr>
        </p:nvSpPr>
        <p:spPr>
          <a:xfrm>
            <a:off x="628650" y="1440873"/>
            <a:ext cx="7886700" cy="2272200"/>
          </a:xfrm>
          <a:prstGeom prst="rect">
            <a:avLst/>
          </a:prstGeom>
          <a:noFill/>
          <a:ln>
            <a:noFill/>
          </a:ln>
        </p:spPr>
        <p:txBody>
          <a:bodyPr anchorCtr="0" anchor="t" bIns="45700" lIns="91425" spcFirstLastPara="1" rIns="91425" wrap="square" tIns="45700">
            <a:normAutofit fontScale="40000" lnSpcReduction="20000"/>
          </a:bodyPr>
          <a:lstStyle/>
          <a:p>
            <a:pPr indent="-197197" lvl="0" marL="228600" rtl="0" algn="l">
              <a:lnSpc>
                <a:spcPct val="90000"/>
              </a:lnSpc>
              <a:spcBef>
                <a:spcPts val="0"/>
              </a:spcBef>
              <a:spcAft>
                <a:spcPts val="0"/>
              </a:spcAft>
              <a:buClr>
                <a:schemeClr val="dk1"/>
              </a:buClr>
              <a:buSzPct val="100000"/>
              <a:buChar char="•"/>
            </a:pPr>
            <a:r>
              <a:rPr lang="en-US" sz="5761"/>
              <a:t>Recursively compute these THREE things:</a:t>
            </a:r>
            <a:endParaRPr sz="5761"/>
          </a:p>
          <a:p>
            <a:pPr indent="-212437" lvl="1" marL="685800" rtl="0" algn="l">
              <a:lnSpc>
                <a:spcPct val="90000"/>
              </a:lnSpc>
              <a:spcBef>
                <a:spcPts val="500"/>
              </a:spcBef>
              <a:spcAft>
                <a:spcPts val="0"/>
              </a:spcAft>
              <a:buClr>
                <a:schemeClr val="dk1"/>
              </a:buClr>
              <a:buSzPct val="100000"/>
              <a:buChar char="•"/>
            </a:pPr>
            <a:r>
              <a:rPr lang="en-US" sz="5361"/>
              <a:t>ac </a:t>
            </a:r>
            <a:endParaRPr sz="5361"/>
          </a:p>
          <a:p>
            <a:pPr indent="-212437" lvl="1" marL="685800" rtl="0" algn="l">
              <a:lnSpc>
                <a:spcPct val="90000"/>
              </a:lnSpc>
              <a:spcBef>
                <a:spcPts val="500"/>
              </a:spcBef>
              <a:spcAft>
                <a:spcPts val="0"/>
              </a:spcAft>
              <a:buClr>
                <a:schemeClr val="dk1"/>
              </a:buClr>
              <a:buSzPct val="100000"/>
              <a:buChar char="•"/>
            </a:pPr>
            <a:r>
              <a:rPr lang="en-US" sz="5361"/>
              <a:t>bd</a:t>
            </a:r>
            <a:endParaRPr sz="5361"/>
          </a:p>
          <a:p>
            <a:pPr indent="-212437" lvl="1" marL="685800" rtl="0" algn="l">
              <a:lnSpc>
                <a:spcPct val="90000"/>
              </a:lnSpc>
              <a:spcBef>
                <a:spcPts val="500"/>
              </a:spcBef>
              <a:spcAft>
                <a:spcPts val="0"/>
              </a:spcAft>
              <a:buClr>
                <a:schemeClr val="dk1"/>
              </a:buClr>
              <a:buSzPct val="100000"/>
              <a:buChar char="•"/>
            </a:pPr>
            <a:r>
              <a:rPr lang="en-US" sz="5361"/>
              <a:t>(a+b)(c+d)</a:t>
            </a:r>
            <a:endParaRPr sz="5361"/>
          </a:p>
          <a:p>
            <a:pPr indent="-76200" lvl="1" marL="685800" rtl="0" algn="l">
              <a:lnSpc>
                <a:spcPct val="90000"/>
              </a:lnSpc>
              <a:spcBef>
                <a:spcPts val="500"/>
              </a:spcBef>
              <a:spcAft>
                <a:spcPts val="0"/>
              </a:spcAft>
              <a:buClr>
                <a:schemeClr val="dk1"/>
              </a:buClr>
              <a:buSzPct val="70588"/>
              <a:buNone/>
            </a:pPr>
            <a:r>
              <a:t/>
            </a:r>
            <a:endParaRPr sz="3400"/>
          </a:p>
          <a:p>
            <a:pPr indent="-76200" lvl="1" marL="685800" rtl="0" algn="l">
              <a:lnSpc>
                <a:spcPct val="90000"/>
              </a:lnSpc>
              <a:spcBef>
                <a:spcPts val="500"/>
              </a:spcBef>
              <a:spcAft>
                <a:spcPts val="0"/>
              </a:spcAft>
              <a:buClr>
                <a:schemeClr val="dk1"/>
              </a:buClr>
              <a:buSzPct val="100000"/>
              <a:buNone/>
            </a:pPr>
            <a:r>
              <a:t/>
            </a:r>
            <a:endParaRPr/>
          </a:p>
          <a:p>
            <a:pPr indent="-76200" lvl="1" marL="685800" rtl="0" algn="l">
              <a:lnSpc>
                <a:spcPct val="90000"/>
              </a:lnSpc>
              <a:spcBef>
                <a:spcPts val="500"/>
              </a:spcBef>
              <a:spcAft>
                <a:spcPts val="0"/>
              </a:spcAft>
              <a:buClr>
                <a:schemeClr val="dk1"/>
              </a:buClr>
              <a:buSzPct val="100000"/>
              <a:buNone/>
            </a:pPr>
            <a:r>
              <a:t/>
            </a:r>
            <a:endParaRPr/>
          </a:p>
          <a:p>
            <a:pPr indent="-76200" lvl="1" marL="685800" rtl="0" algn="l">
              <a:lnSpc>
                <a:spcPct val="90000"/>
              </a:lnSpc>
              <a:spcBef>
                <a:spcPts val="500"/>
              </a:spcBef>
              <a:spcAft>
                <a:spcPts val="0"/>
              </a:spcAft>
              <a:buClr>
                <a:schemeClr val="dk1"/>
              </a:buClr>
              <a:buSzPct val="100000"/>
              <a:buNone/>
            </a:pPr>
            <a:r>
              <a:t/>
            </a:r>
            <a:endParaRPr/>
          </a:p>
          <a:p>
            <a:pPr indent="-76200" lvl="1" marL="685800" rtl="0" algn="l">
              <a:lnSpc>
                <a:spcPct val="90000"/>
              </a:lnSpc>
              <a:spcBef>
                <a:spcPts val="500"/>
              </a:spcBef>
              <a:spcAft>
                <a:spcPts val="0"/>
              </a:spcAft>
              <a:buClr>
                <a:schemeClr val="dk1"/>
              </a:buClr>
              <a:buSzPct val="100000"/>
              <a:buNone/>
            </a:pPr>
            <a:r>
              <a:t/>
            </a:r>
            <a:endParaRPr/>
          </a:p>
          <a:p>
            <a:pPr indent="-76200" lvl="1" marL="685800" rtl="0" algn="l">
              <a:lnSpc>
                <a:spcPct val="90000"/>
              </a:lnSpc>
              <a:spcBef>
                <a:spcPts val="500"/>
              </a:spcBef>
              <a:spcAft>
                <a:spcPts val="0"/>
              </a:spcAft>
              <a:buClr>
                <a:schemeClr val="dk1"/>
              </a:buClr>
              <a:buSzPct val="100000"/>
              <a:buNone/>
            </a:pPr>
            <a:r>
              <a:t/>
            </a:r>
            <a:endParaRPr/>
          </a:p>
        </p:txBody>
      </p:sp>
      <p:pic>
        <p:nvPicPr>
          <p:cNvPr id="431" name="Google Shape;431;g1cb6b31afe6_0_433"/>
          <p:cNvPicPr preferRelativeResize="0"/>
          <p:nvPr/>
        </p:nvPicPr>
        <p:blipFill rotWithShape="1">
          <a:blip r:embed="rId3">
            <a:alphaModFix/>
          </a:blip>
          <a:srcRect b="0" l="0" r="0" t="0"/>
          <a:stretch/>
        </p:blipFill>
        <p:spPr>
          <a:xfrm>
            <a:off x="1891451" y="4739250"/>
            <a:ext cx="4814148" cy="911970"/>
          </a:xfrm>
          <a:prstGeom prst="rect">
            <a:avLst/>
          </a:prstGeom>
          <a:noFill/>
          <a:ln>
            <a:noFill/>
          </a:ln>
        </p:spPr>
      </p:pic>
      <p:sp>
        <p:nvSpPr>
          <p:cNvPr id="432" name="Google Shape;432;g1cb6b31afe6_0_433"/>
          <p:cNvSpPr/>
          <p:nvPr/>
        </p:nvSpPr>
        <p:spPr>
          <a:xfrm>
            <a:off x="1030736" y="2936232"/>
            <a:ext cx="4885500" cy="997500"/>
          </a:xfrm>
          <a:prstGeom prst="roundRect">
            <a:avLst>
              <a:gd fmla="val 16667" name="adj"/>
            </a:avLst>
          </a:prstGeom>
          <a:solidFill>
            <a:srgbClr val="FDE1CB"/>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ad + bc = (a+b)(c+d) - ac - bd </a:t>
            </a:r>
            <a:endParaRPr b="0" i="0" sz="1400" u="none" cap="none" strike="noStrike">
              <a:solidFill>
                <a:srgbClr val="000000"/>
              </a:solidFill>
              <a:latin typeface="Arial"/>
              <a:ea typeface="Arial"/>
              <a:cs typeface="Arial"/>
              <a:sym typeface="Arial"/>
            </a:endParaRPr>
          </a:p>
        </p:txBody>
      </p:sp>
      <p:sp>
        <p:nvSpPr>
          <p:cNvPr id="433" name="Google Shape;433;g1cb6b31afe6_0_433"/>
          <p:cNvSpPr txBox="1"/>
          <p:nvPr/>
        </p:nvSpPr>
        <p:spPr>
          <a:xfrm>
            <a:off x="628650" y="4018001"/>
            <a:ext cx="5425800" cy="523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Assemble the product:</a:t>
            </a:r>
            <a:endParaRPr b="0" i="0" sz="1400" u="none" cap="none" strike="noStrike">
              <a:solidFill>
                <a:srgbClr val="000000"/>
              </a:solidFill>
              <a:latin typeface="Arial"/>
              <a:ea typeface="Arial"/>
              <a:cs typeface="Arial"/>
              <a:sym typeface="Arial"/>
            </a:endParaRPr>
          </a:p>
        </p:txBody>
      </p:sp>
      <p:pic>
        <p:nvPicPr>
          <p:cNvPr id="434" name="Google Shape;434;g1cb6b31afe6_0_433"/>
          <p:cNvPicPr preferRelativeResize="0"/>
          <p:nvPr/>
        </p:nvPicPr>
        <p:blipFill rotWithShape="1">
          <a:blip r:embed="rId4">
            <a:alphaModFix/>
          </a:blip>
          <a:srcRect b="0" l="0" r="0" t="0"/>
          <a:stretch/>
        </p:blipFill>
        <p:spPr>
          <a:xfrm>
            <a:off x="2484482" y="5747657"/>
            <a:ext cx="562812" cy="488406"/>
          </a:xfrm>
          <a:prstGeom prst="rect">
            <a:avLst/>
          </a:prstGeom>
          <a:noFill/>
          <a:ln>
            <a:noFill/>
          </a:ln>
        </p:spPr>
      </p:pic>
      <p:pic>
        <p:nvPicPr>
          <p:cNvPr id="435" name="Google Shape;435;g1cb6b31afe6_0_433"/>
          <p:cNvPicPr preferRelativeResize="0"/>
          <p:nvPr/>
        </p:nvPicPr>
        <p:blipFill rotWithShape="1">
          <a:blip r:embed="rId4">
            <a:alphaModFix/>
          </a:blip>
          <a:srcRect b="0" l="0" r="0" t="0"/>
          <a:stretch/>
        </p:blipFill>
        <p:spPr>
          <a:xfrm>
            <a:off x="4367488" y="5747657"/>
            <a:ext cx="562812" cy="488406"/>
          </a:xfrm>
          <a:prstGeom prst="rect">
            <a:avLst/>
          </a:prstGeom>
          <a:noFill/>
          <a:ln>
            <a:noFill/>
          </a:ln>
        </p:spPr>
      </p:pic>
      <p:pic>
        <p:nvPicPr>
          <p:cNvPr id="436" name="Google Shape;436;g1cb6b31afe6_0_433"/>
          <p:cNvPicPr preferRelativeResize="0"/>
          <p:nvPr/>
        </p:nvPicPr>
        <p:blipFill rotWithShape="1">
          <a:blip r:embed="rId4">
            <a:alphaModFix/>
          </a:blip>
          <a:srcRect b="0" l="0" r="0" t="0"/>
          <a:stretch/>
        </p:blipFill>
        <p:spPr>
          <a:xfrm>
            <a:off x="6250494" y="5747657"/>
            <a:ext cx="562812" cy="4884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Section 1 agenda</a:t>
            </a:r>
            <a:endParaRPr/>
          </a:p>
        </p:txBody>
      </p:sp>
      <p:sp>
        <p:nvSpPr>
          <p:cNvPr id="246" name="Google Shape;246;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Good/bad pseudocode examples</a:t>
            </a:r>
            <a:endParaRPr/>
          </a:p>
          <a:p>
            <a:pPr indent="-228600" lvl="0" marL="228600" rtl="0" algn="l">
              <a:lnSpc>
                <a:spcPct val="90000"/>
              </a:lnSpc>
              <a:spcBef>
                <a:spcPts val="1000"/>
              </a:spcBef>
              <a:spcAft>
                <a:spcPts val="0"/>
              </a:spcAft>
              <a:buClr>
                <a:schemeClr val="dk1"/>
              </a:buClr>
              <a:buSzPts val="2800"/>
              <a:buChar char="•"/>
            </a:pPr>
            <a:r>
              <a:rPr lang="en-US"/>
              <a:t>Review Karatsuba integer multiplication</a:t>
            </a:r>
            <a:endParaRPr/>
          </a:p>
          <a:p>
            <a:pPr indent="-228600" lvl="0" marL="228600" rtl="0" algn="l">
              <a:lnSpc>
                <a:spcPct val="90000"/>
              </a:lnSpc>
              <a:spcBef>
                <a:spcPts val="1000"/>
              </a:spcBef>
              <a:spcAft>
                <a:spcPts val="0"/>
              </a:spcAft>
              <a:buClr>
                <a:schemeClr val="dk1"/>
              </a:buClr>
              <a:buSzPts val="2800"/>
              <a:buChar char="•"/>
            </a:pPr>
            <a:r>
              <a:rPr lang="en-US"/>
              <a:t>Review MergeSort &amp; InsertionSort</a:t>
            </a:r>
            <a:endParaRPr/>
          </a:p>
          <a:p>
            <a:pPr indent="-228600" lvl="0" marL="228600" rtl="0" algn="l">
              <a:lnSpc>
                <a:spcPct val="90000"/>
              </a:lnSpc>
              <a:spcBef>
                <a:spcPts val="1000"/>
              </a:spcBef>
              <a:spcAft>
                <a:spcPts val="0"/>
              </a:spcAft>
              <a:buClr>
                <a:schemeClr val="dk1"/>
              </a:buClr>
              <a:buSzPts val="2800"/>
              <a:buChar char="•"/>
            </a:pPr>
            <a:r>
              <a:rPr lang="en-US"/>
              <a:t>Review big-Oh notation</a:t>
            </a:r>
            <a:endParaRPr/>
          </a:p>
          <a:p>
            <a:pPr indent="-228600" lvl="1" marL="685800" rtl="0" algn="l">
              <a:lnSpc>
                <a:spcPct val="90000"/>
              </a:lnSpc>
              <a:spcBef>
                <a:spcPts val="500"/>
              </a:spcBef>
              <a:spcAft>
                <a:spcPts val="0"/>
              </a:spcAft>
              <a:buClr>
                <a:schemeClr val="dk1"/>
              </a:buClr>
              <a:buSzPts val="2400"/>
              <a:buChar char="•"/>
            </a:pPr>
            <a:r>
              <a:rPr lang="en-US"/>
              <a:t>Practice in groups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cb6b31afe6_0_525"/>
          <p:cNvSpPr txBox="1"/>
          <p:nvPr>
            <p:ph type="title"/>
          </p:nvPr>
        </p:nvSpPr>
        <p:spPr>
          <a:xfrm>
            <a:off x="601789" y="102059"/>
            <a:ext cx="7886700" cy="719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What’s the running time?</a:t>
            </a:r>
            <a:endParaRPr/>
          </a:p>
        </p:txBody>
      </p:sp>
      <p:sp>
        <p:nvSpPr>
          <p:cNvPr id="443" name="Google Shape;443;g1cb6b31afe6_0_525"/>
          <p:cNvSpPr/>
          <p:nvPr/>
        </p:nvSpPr>
        <p:spPr>
          <a:xfrm>
            <a:off x="1551264" y="1164216"/>
            <a:ext cx="1054200" cy="706200"/>
          </a:xfrm>
          <a:prstGeom prst="ellipse">
            <a:avLst/>
          </a:prstGeom>
          <a:solidFill>
            <a:schemeClr val="accent1"/>
          </a:solidFill>
          <a:ln cap="flat" cmpd="sng" w="12700">
            <a:solidFill>
              <a:srgbClr val="157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g1cb6b31afe6_0_525"/>
          <p:cNvSpPr/>
          <p:nvPr/>
        </p:nvSpPr>
        <p:spPr>
          <a:xfrm>
            <a:off x="2494022" y="2185892"/>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g1cb6b31afe6_0_525"/>
          <p:cNvSpPr/>
          <p:nvPr/>
        </p:nvSpPr>
        <p:spPr>
          <a:xfrm>
            <a:off x="1773259" y="2185892"/>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g1cb6b31afe6_0_525"/>
          <p:cNvSpPr/>
          <p:nvPr/>
        </p:nvSpPr>
        <p:spPr>
          <a:xfrm>
            <a:off x="1052496" y="2185892"/>
            <a:ext cx="5403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g1cb6b31afe6_0_525"/>
          <p:cNvSpPr/>
          <p:nvPr/>
        </p:nvSpPr>
        <p:spPr>
          <a:xfrm>
            <a:off x="3152763" y="3734453"/>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g1cb6b31afe6_0_525"/>
          <p:cNvSpPr/>
          <p:nvPr/>
        </p:nvSpPr>
        <p:spPr>
          <a:xfrm>
            <a:off x="2605507" y="3921272"/>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9" name="Google Shape;449;g1cb6b31afe6_0_525"/>
          <p:cNvSpPr/>
          <p:nvPr/>
        </p:nvSpPr>
        <p:spPr>
          <a:xfrm>
            <a:off x="2078385" y="3734453"/>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0" name="Google Shape;450;g1cb6b31afe6_0_525"/>
          <p:cNvSpPr/>
          <p:nvPr/>
        </p:nvSpPr>
        <p:spPr>
          <a:xfrm>
            <a:off x="1551264" y="3921271"/>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1" name="Google Shape;451;g1cb6b31afe6_0_525"/>
          <p:cNvSpPr/>
          <p:nvPr/>
        </p:nvSpPr>
        <p:spPr>
          <a:xfrm>
            <a:off x="1014075" y="3734452"/>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2" name="Google Shape;452;g1cb6b31afe6_0_525"/>
          <p:cNvSpPr/>
          <p:nvPr/>
        </p:nvSpPr>
        <p:spPr>
          <a:xfrm>
            <a:off x="459894" y="3962834"/>
            <a:ext cx="415500" cy="3735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3" name="Google Shape;453;g1cb6b31afe6_0_525"/>
          <p:cNvSpPr/>
          <p:nvPr/>
        </p:nvSpPr>
        <p:spPr>
          <a:xfrm>
            <a:off x="3529870" y="5909159"/>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g1cb6b31afe6_0_525"/>
          <p:cNvSpPr/>
          <p:nvPr/>
        </p:nvSpPr>
        <p:spPr>
          <a:xfrm>
            <a:off x="3141935" y="6116542"/>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g1cb6b31afe6_0_525"/>
          <p:cNvSpPr/>
          <p:nvPr/>
        </p:nvSpPr>
        <p:spPr>
          <a:xfrm>
            <a:off x="2743615" y="5909159"/>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6" name="Google Shape;456;g1cb6b31afe6_0_525"/>
          <p:cNvSpPr/>
          <p:nvPr/>
        </p:nvSpPr>
        <p:spPr>
          <a:xfrm>
            <a:off x="2334910" y="6116542"/>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g1cb6b31afe6_0_525"/>
          <p:cNvSpPr/>
          <p:nvPr/>
        </p:nvSpPr>
        <p:spPr>
          <a:xfrm>
            <a:off x="1928371" y="5931306"/>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g1cb6b31afe6_0_525"/>
          <p:cNvSpPr/>
          <p:nvPr/>
        </p:nvSpPr>
        <p:spPr>
          <a:xfrm>
            <a:off x="1512734" y="6116542"/>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9" name="Google Shape;459;g1cb6b31afe6_0_525"/>
          <p:cNvSpPr/>
          <p:nvPr/>
        </p:nvSpPr>
        <p:spPr>
          <a:xfrm>
            <a:off x="1097097" y="5931306"/>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g1cb6b31afe6_0_525"/>
          <p:cNvSpPr/>
          <p:nvPr/>
        </p:nvSpPr>
        <p:spPr>
          <a:xfrm>
            <a:off x="683636" y="6075195"/>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g1cb6b31afe6_0_525"/>
          <p:cNvSpPr/>
          <p:nvPr/>
        </p:nvSpPr>
        <p:spPr>
          <a:xfrm>
            <a:off x="296988" y="5881235"/>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g1cb6b31afe6_0_525"/>
          <p:cNvSpPr/>
          <p:nvPr/>
        </p:nvSpPr>
        <p:spPr>
          <a:xfrm>
            <a:off x="-38530" y="6055773"/>
            <a:ext cx="304800" cy="249000"/>
          </a:xfrm>
          <a:prstGeom prst="ellipse">
            <a:avLst/>
          </a:prstGeom>
          <a:solidFill>
            <a:schemeClr val="accent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g1cb6b31afe6_0_525"/>
          <p:cNvSpPr txBox="1"/>
          <p:nvPr/>
        </p:nvSpPr>
        <p:spPr>
          <a:xfrm>
            <a:off x="2896015" y="1123170"/>
            <a:ext cx="1536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1 problem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n</a:t>
            </a:r>
            <a:endParaRPr b="0" i="0" sz="1400" u="none" cap="none" strike="noStrike">
              <a:solidFill>
                <a:srgbClr val="000000"/>
              </a:solidFill>
              <a:latin typeface="Arial"/>
              <a:ea typeface="Arial"/>
              <a:cs typeface="Arial"/>
              <a:sym typeface="Arial"/>
            </a:endParaRPr>
          </a:p>
        </p:txBody>
      </p:sp>
      <p:sp>
        <p:nvSpPr>
          <p:cNvPr id="464" name="Google Shape;464;g1cb6b31afe6_0_525"/>
          <p:cNvSpPr txBox="1"/>
          <p:nvPr/>
        </p:nvSpPr>
        <p:spPr>
          <a:xfrm>
            <a:off x="3627631" y="2050800"/>
            <a:ext cx="1656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3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n/2</a:t>
            </a:r>
            <a:endParaRPr b="0" i="0" sz="1400" u="none" cap="none" strike="noStrike">
              <a:solidFill>
                <a:srgbClr val="000000"/>
              </a:solidFill>
              <a:latin typeface="Arial"/>
              <a:ea typeface="Arial"/>
              <a:cs typeface="Arial"/>
              <a:sym typeface="Arial"/>
            </a:endParaRPr>
          </a:p>
        </p:txBody>
      </p:sp>
      <p:sp>
        <p:nvSpPr>
          <p:cNvPr id="465" name="Google Shape;465;g1cb6b31afe6_0_525"/>
          <p:cNvSpPr txBox="1"/>
          <p:nvPr/>
        </p:nvSpPr>
        <p:spPr>
          <a:xfrm>
            <a:off x="3915932" y="3580013"/>
            <a:ext cx="1725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3</a:t>
            </a:r>
            <a:r>
              <a:rPr b="0" baseline="30000" i="0" lang="en-US" sz="2400" u="none" cap="none" strike="noStrike">
                <a:solidFill>
                  <a:schemeClr val="dk1"/>
                </a:solidFill>
                <a:latin typeface="Calibri"/>
                <a:ea typeface="Calibri"/>
                <a:cs typeface="Calibri"/>
                <a:sym typeface="Calibri"/>
              </a:rPr>
              <a:t>t</a:t>
            </a:r>
            <a:r>
              <a:rPr b="0" i="0" lang="en-US" sz="2400" u="none" cap="none" strike="noStrike">
                <a:solidFill>
                  <a:schemeClr val="dk1"/>
                </a:solidFill>
                <a:latin typeface="Calibri"/>
                <a:ea typeface="Calibri"/>
                <a:cs typeface="Calibri"/>
                <a:sym typeface="Calibri"/>
              </a:rPr>
              <a:t>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n/2</a:t>
            </a:r>
            <a:r>
              <a:rPr b="0" baseline="30000" i="0" lang="en-US" sz="2400" u="none" cap="none" strike="noStrike">
                <a:solidFill>
                  <a:schemeClr val="dk1"/>
                </a:solidFill>
                <a:latin typeface="Calibri"/>
                <a:ea typeface="Calibri"/>
                <a:cs typeface="Calibri"/>
                <a:sym typeface="Calibri"/>
              </a:rPr>
              <a:t>t</a:t>
            </a:r>
            <a:endParaRPr b="0" i="0" sz="2400" u="none" cap="none" strike="noStrike">
              <a:solidFill>
                <a:schemeClr val="dk1"/>
              </a:solidFill>
              <a:latin typeface="Calibri"/>
              <a:ea typeface="Calibri"/>
              <a:cs typeface="Calibri"/>
              <a:sym typeface="Calibri"/>
            </a:endParaRPr>
          </a:p>
        </p:txBody>
      </p:sp>
      <p:sp>
        <p:nvSpPr>
          <p:cNvPr id="466" name="Google Shape;466;g1cb6b31afe6_0_525"/>
          <p:cNvSpPr txBox="1"/>
          <p:nvPr/>
        </p:nvSpPr>
        <p:spPr>
          <a:xfrm>
            <a:off x="4545139" y="5681760"/>
            <a:ext cx="2116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____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of size 1</a:t>
            </a:r>
            <a:endParaRPr b="0" i="0" sz="1400" u="none" cap="none" strike="noStrike">
              <a:solidFill>
                <a:srgbClr val="000000"/>
              </a:solidFill>
              <a:latin typeface="Arial"/>
              <a:ea typeface="Arial"/>
              <a:cs typeface="Arial"/>
              <a:sym typeface="Arial"/>
            </a:endParaRPr>
          </a:p>
        </p:txBody>
      </p:sp>
      <p:sp>
        <p:nvSpPr>
          <p:cNvPr id="467" name="Google Shape;467;g1cb6b31afe6_0_525"/>
          <p:cNvSpPr txBox="1"/>
          <p:nvPr/>
        </p:nvSpPr>
        <p:spPr>
          <a:xfrm>
            <a:off x="1817535" y="4681308"/>
            <a:ext cx="51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a:t>
            </a:r>
            <a:endParaRPr b="0" i="0" sz="4000" u="none" cap="none" strike="noStrike">
              <a:solidFill>
                <a:schemeClr val="dk1"/>
              </a:solidFill>
              <a:latin typeface="Calibri"/>
              <a:ea typeface="Calibri"/>
              <a:cs typeface="Calibri"/>
              <a:sym typeface="Calibri"/>
            </a:endParaRPr>
          </a:p>
        </p:txBody>
      </p:sp>
      <p:sp>
        <p:nvSpPr>
          <p:cNvPr id="468" name="Google Shape;468;g1cb6b31afe6_0_525"/>
          <p:cNvSpPr/>
          <p:nvPr/>
        </p:nvSpPr>
        <p:spPr>
          <a:xfrm>
            <a:off x="5640956" y="992930"/>
            <a:ext cx="3503100" cy="3618300"/>
          </a:xfrm>
          <a:prstGeom prst="roundRect">
            <a:avLst>
              <a:gd fmla="val 16667" name="adj"/>
            </a:avLst>
          </a:prstGeom>
          <a:blipFill rotWithShape="1">
            <a:blip r:embed="rId3">
              <a:alphaModFix/>
            </a:blip>
            <a:stretch>
              <a:fillRect b="0" l="0" r="0" t="0"/>
            </a:stretch>
          </a:blipFill>
          <a:ln cap="flat" cmpd="sng" w="9525">
            <a:solidFill>
              <a:srgbClr val="4562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69" name="Google Shape;469;g1cb6b31afe6_0_525"/>
          <p:cNvSpPr txBox="1"/>
          <p:nvPr/>
        </p:nvSpPr>
        <p:spPr>
          <a:xfrm>
            <a:off x="4523610" y="5570453"/>
            <a:ext cx="760200" cy="4923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470" name="Google Shape;470;g1cb6b31afe6_0_525"/>
          <p:cNvPicPr preferRelativeResize="0"/>
          <p:nvPr/>
        </p:nvPicPr>
        <p:blipFill rotWithShape="1">
          <a:blip r:embed="rId5">
            <a:alphaModFix/>
          </a:blip>
          <a:srcRect b="0" l="0" r="0" t="0"/>
          <a:stretch/>
        </p:blipFill>
        <p:spPr>
          <a:xfrm>
            <a:off x="8313554" y="6075195"/>
            <a:ext cx="813366" cy="1138042"/>
          </a:xfrm>
          <a:prstGeom prst="rect">
            <a:avLst/>
          </a:prstGeom>
          <a:noFill/>
          <a:ln>
            <a:noFill/>
          </a:ln>
        </p:spPr>
      </p:pic>
      <p:sp>
        <p:nvSpPr>
          <p:cNvPr id="471" name="Google Shape;471;g1cb6b31afe6_0_525"/>
          <p:cNvSpPr txBox="1"/>
          <p:nvPr/>
        </p:nvSpPr>
        <p:spPr>
          <a:xfrm>
            <a:off x="6256731" y="4874866"/>
            <a:ext cx="294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Calibri"/>
                <a:ea typeface="Calibri"/>
                <a:cs typeface="Calibri"/>
                <a:sym typeface="Calibri"/>
              </a:rPr>
              <a:t>We aren’t accounting for the work at the higher levels!  But we’ll see later that this turns out to be okay.</a:t>
            </a:r>
            <a:endParaRPr b="0" i="0" sz="1400" u="none" cap="none" strike="noStrike">
              <a:solidFill>
                <a:srgbClr val="000000"/>
              </a:solidFill>
              <a:latin typeface="Arial"/>
              <a:ea typeface="Arial"/>
              <a:cs typeface="Arial"/>
              <a:sym typeface="Arial"/>
            </a:endParaRPr>
          </a:p>
        </p:txBody>
      </p:sp>
      <p:sp>
        <p:nvSpPr>
          <p:cNvPr id="472" name="Google Shape;472;g1cb6b31afe6_0_525"/>
          <p:cNvSpPr txBox="1"/>
          <p:nvPr/>
        </p:nvSpPr>
        <p:spPr>
          <a:xfrm>
            <a:off x="44418" y="4439192"/>
            <a:ext cx="1740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Note: this is just a cartoon – I’m not going to draw all 3</a:t>
            </a:r>
            <a:r>
              <a:rPr b="0" baseline="30000" i="0" lang="en-US" sz="1400" u="none" cap="none" strike="noStrike">
                <a:solidFill>
                  <a:schemeClr val="dk1"/>
                </a:solidFill>
                <a:latin typeface="Calibri"/>
                <a:ea typeface="Calibri"/>
                <a:cs typeface="Calibri"/>
                <a:sym typeface="Calibri"/>
              </a:rPr>
              <a:t>t</a:t>
            </a:r>
            <a:r>
              <a:rPr b="0" i="0" lang="en-US" sz="1400" u="none" cap="none" strike="noStrike">
                <a:solidFill>
                  <a:schemeClr val="dk1"/>
                </a:solidFill>
                <a:latin typeface="Calibri"/>
                <a:ea typeface="Calibri"/>
                <a:cs typeface="Calibri"/>
                <a:sym typeface="Calibri"/>
              </a:rPr>
              <a:t>  circles!</a:t>
            </a:r>
            <a:endParaRPr b="0" i="0" sz="1400" u="none" cap="none" strike="noStrike">
              <a:solidFill>
                <a:srgbClr val="000000"/>
              </a:solidFill>
              <a:latin typeface="Arial"/>
              <a:ea typeface="Arial"/>
              <a:cs typeface="Arial"/>
              <a:sym typeface="Arial"/>
            </a:endParaRPr>
          </a:p>
        </p:txBody>
      </p:sp>
      <p:sp>
        <p:nvSpPr>
          <p:cNvPr id="473" name="Google Shape;473;g1cb6b31afe6_0_525"/>
          <p:cNvSpPr txBox="1"/>
          <p:nvPr/>
        </p:nvSpPr>
        <p:spPr>
          <a:xfrm>
            <a:off x="1817534" y="2807292"/>
            <a:ext cx="51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7"/>
          <p:cNvSpPr txBox="1"/>
          <p:nvPr/>
        </p:nvSpPr>
        <p:spPr>
          <a:xfrm>
            <a:off x="471487" y="240445"/>
            <a:ext cx="8160134" cy="994172"/>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0000"/>
              </a:buClr>
              <a:buSzPts val="4000"/>
              <a:buFont typeface="Calibri"/>
              <a:buNone/>
            </a:pPr>
            <a:r>
              <a:rPr b="0" i="0" lang="en-US" sz="4000" u="none" cap="none" strike="noStrike">
                <a:solidFill>
                  <a:srgbClr val="000000"/>
                </a:solidFill>
                <a:latin typeface="Calibri"/>
                <a:ea typeface="Calibri"/>
                <a:cs typeface="Calibri"/>
                <a:sym typeface="Calibri"/>
              </a:rPr>
              <a:t>MergeSort</a:t>
            </a:r>
            <a:endParaRPr b="0" i="0" sz="4000" u="none" cap="none" strike="noStrike">
              <a:solidFill>
                <a:srgbClr val="000000"/>
              </a:solidFill>
              <a:latin typeface="Calibri"/>
              <a:ea typeface="Calibri"/>
              <a:cs typeface="Calibri"/>
              <a:sym typeface="Calibri"/>
            </a:endParaRPr>
          </a:p>
        </p:txBody>
      </p:sp>
      <p:sp>
        <p:nvSpPr>
          <p:cNvPr id="479" name="Google Shape;479;p17"/>
          <p:cNvSpPr txBox="1"/>
          <p:nvPr/>
        </p:nvSpPr>
        <p:spPr>
          <a:xfrm>
            <a:off x="471487" y="1672777"/>
            <a:ext cx="8160134" cy="523220"/>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 divide and conquer algorithm for sorting an array</a:t>
            </a:r>
            <a:endParaRPr b="0" i="0" sz="1400" u="none" cap="none" strike="noStrike">
              <a:solidFill>
                <a:srgbClr val="000000"/>
              </a:solidFill>
              <a:latin typeface="Arial"/>
              <a:ea typeface="Arial"/>
              <a:cs typeface="Arial"/>
              <a:sym typeface="Arial"/>
            </a:endParaRPr>
          </a:p>
        </p:txBody>
      </p:sp>
      <p:grpSp>
        <p:nvGrpSpPr>
          <p:cNvPr id="480" name="Google Shape;480;p17"/>
          <p:cNvGrpSpPr/>
          <p:nvPr/>
        </p:nvGrpSpPr>
        <p:grpSpPr>
          <a:xfrm>
            <a:off x="1956490" y="3812564"/>
            <a:ext cx="5190128" cy="2350341"/>
            <a:chOff x="374070" y="2017598"/>
            <a:chExt cx="8392239" cy="4466332"/>
          </a:xfrm>
        </p:grpSpPr>
        <p:sp>
          <p:nvSpPr>
            <p:cNvPr id="481" name="Google Shape;481;p17"/>
            <p:cNvSpPr/>
            <p:nvPr/>
          </p:nvSpPr>
          <p:spPr>
            <a:xfrm>
              <a:off x="2531589" y="2017598"/>
              <a:ext cx="4135271" cy="1241946"/>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Big problem</a:t>
              </a:r>
              <a:endParaRPr b="0" i="0" sz="1400" u="none" cap="none" strike="noStrike">
                <a:solidFill>
                  <a:srgbClr val="000000"/>
                </a:solidFill>
                <a:latin typeface="Arial"/>
                <a:ea typeface="Arial"/>
                <a:cs typeface="Arial"/>
                <a:sym typeface="Arial"/>
              </a:endParaRPr>
            </a:p>
          </p:txBody>
        </p:sp>
        <p:sp>
          <p:nvSpPr>
            <p:cNvPr id="482" name="Google Shape;482;p17"/>
            <p:cNvSpPr/>
            <p:nvPr/>
          </p:nvSpPr>
          <p:spPr>
            <a:xfrm>
              <a:off x="5901240" y="3944327"/>
              <a:ext cx="2375742" cy="909231"/>
            </a:xfrm>
            <a:prstGeom prst="ellipse">
              <a:avLst/>
            </a:prstGeom>
            <a:solidFill>
              <a:srgbClr val="2E75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Smaller problem</a:t>
              </a:r>
              <a:endParaRPr b="0" i="0" sz="1400" u="none" cap="none" strike="noStrike">
                <a:solidFill>
                  <a:srgbClr val="000000"/>
                </a:solidFill>
                <a:latin typeface="Arial"/>
                <a:ea typeface="Arial"/>
                <a:cs typeface="Arial"/>
                <a:sym typeface="Arial"/>
              </a:endParaRPr>
            </a:p>
          </p:txBody>
        </p:sp>
        <p:sp>
          <p:nvSpPr>
            <p:cNvPr id="483" name="Google Shape;483;p17"/>
            <p:cNvSpPr/>
            <p:nvPr/>
          </p:nvSpPr>
          <p:spPr>
            <a:xfrm>
              <a:off x="891616" y="3906872"/>
              <a:ext cx="2375742" cy="909231"/>
            </a:xfrm>
            <a:prstGeom prst="ellipse">
              <a:avLst/>
            </a:prstGeom>
            <a:solidFill>
              <a:srgbClr val="2E75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Smaller problem</a:t>
              </a:r>
              <a:endParaRPr b="0" i="0" sz="1400" u="none" cap="none" strike="noStrike">
                <a:solidFill>
                  <a:srgbClr val="000000"/>
                </a:solidFill>
                <a:latin typeface="Arial"/>
                <a:ea typeface="Arial"/>
                <a:cs typeface="Arial"/>
                <a:sym typeface="Arial"/>
              </a:endParaRPr>
            </a:p>
          </p:txBody>
        </p:sp>
        <p:sp>
          <p:nvSpPr>
            <p:cNvPr id="484" name="Google Shape;484;p17"/>
            <p:cNvSpPr/>
            <p:nvPr/>
          </p:nvSpPr>
          <p:spPr>
            <a:xfrm>
              <a:off x="374070"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sp>
          <p:nvSpPr>
            <p:cNvPr id="485" name="Google Shape;485;p17"/>
            <p:cNvSpPr/>
            <p:nvPr/>
          </p:nvSpPr>
          <p:spPr>
            <a:xfrm>
              <a:off x="2272144"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sp>
          <p:nvSpPr>
            <p:cNvPr id="486" name="Google Shape;486;p17"/>
            <p:cNvSpPr/>
            <p:nvPr/>
          </p:nvSpPr>
          <p:spPr>
            <a:xfrm>
              <a:off x="5056908"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sp>
          <p:nvSpPr>
            <p:cNvPr id="487" name="Google Shape;487;p17"/>
            <p:cNvSpPr/>
            <p:nvPr/>
          </p:nvSpPr>
          <p:spPr>
            <a:xfrm>
              <a:off x="6965216" y="5832763"/>
              <a:ext cx="1801093" cy="651167"/>
            </a:xfrm>
            <a:prstGeom prst="ellipse">
              <a:avLst/>
            </a:prstGeom>
            <a:solidFill>
              <a:srgbClr val="555B9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Yet smaller problem</a:t>
              </a:r>
              <a:endParaRPr b="0" i="0" sz="1400" u="none" cap="none" strike="noStrike">
                <a:solidFill>
                  <a:srgbClr val="000000"/>
                </a:solidFill>
                <a:latin typeface="Arial"/>
                <a:ea typeface="Arial"/>
                <a:cs typeface="Arial"/>
                <a:sym typeface="Arial"/>
              </a:endParaRPr>
            </a:p>
          </p:txBody>
        </p:sp>
        <p:cxnSp>
          <p:nvCxnSpPr>
            <p:cNvPr id="488" name="Google Shape;488;p17"/>
            <p:cNvCxnSpPr/>
            <p:nvPr/>
          </p:nvCxnSpPr>
          <p:spPr>
            <a:xfrm>
              <a:off x="5498662" y="3196747"/>
              <a:ext cx="1168198" cy="782110"/>
            </a:xfrm>
            <a:prstGeom prst="straightConnector1">
              <a:avLst/>
            </a:prstGeom>
            <a:noFill/>
            <a:ln cap="flat" cmpd="sng" w="25400">
              <a:solidFill>
                <a:schemeClr val="dk1"/>
              </a:solidFill>
              <a:prstDash val="solid"/>
              <a:miter lim="800000"/>
              <a:headEnd len="sm" w="sm" type="none"/>
              <a:tailEnd len="sm" w="sm" type="none"/>
            </a:ln>
          </p:spPr>
        </p:cxnSp>
        <p:cxnSp>
          <p:nvCxnSpPr>
            <p:cNvPr id="489" name="Google Shape;489;p17"/>
            <p:cNvCxnSpPr/>
            <p:nvPr/>
          </p:nvCxnSpPr>
          <p:spPr>
            <a:xfrm flipH="1">
              <a:off x="2646218" y="3169147"/>
              <a:ext cx="978332" cy="792861"/>
            </a:xfrm>
            <a:prstGeom prst="straightConnector1">
              <a:avLst/>
            </a:prstGeom>
            <a:noFill/>
            <a:ln cap="flat" cmpd="sng" w="25400">
              <a:solidFill>
                <a:schemeClr val="dk1"/>
              </a:solidFill>
              <a:prstDash val="solid"/>
              <a:miter lim="800000"/>
              <a:headEnd len="sm" w="sm" type="none"/>
              <a:tailEnd len="sm" w="sm" type="none"/>
            </a:ln>
          </p:spPr>
        </p:cxnSp>
        <p:cxnSp>
          <p:nvCxnSpPr>
            <p:cNvPr id="490" name="Google Shape;490;p17"/>
            <p:cNvCxnSpPr>
              <a:endCxn id="484" idx="0"/>
            </p:cNvCxnSpPr>
            <p:nvPr/>
          </p:nvCxnSpPr>
          <p:spPr>
            <a:xfrm flipH="1">
              <a:off x="1274617" y="4853563"/>
              <a:ext cx="398400" cy="979200"/>
            </a:xfrm>
            <a:prstGeom prst="straightConnector1">
              <a:avLst/>
            </a:prstGeom>
            <a:noFill/>
            <a:ln cap="flat" cmpd="sng" w="25400">
              <a:solidFill>
                <a:schemeClr val="dk1"/>
              </a:solidFill>
              <a:prstDash val="solid"/>
              <a:miter lim="800000"/>
              <a:headEnd len="sm" w="sm" type="none"/>
              <a:tailEnd len="sm" w="sm" type="none"/>
            </a:ln>
          </p:spPr>
        </p:cxnSp>
        <p:cxnSp>
          <p:nvCxnSpPr>
            <p:cNvPr id="491" name="Google Shape;491;p17"/>
            <p:cNvCxnSpPr/>
            <p:nvPr/>
          </p:nvCxnSpPr>
          <p:spPr>
            <a:xfrm flipH="1">
              <a:off x="6303819" y="4853558"/>
              <a:ext cx="377778" cy="1020333"/>
            </a:xfrm>
            <a:prstGeom prst="straightConnector1">
              <a:avLst/>
            </a:prstGeom>
            <a:noFill/>
            <a:ln cap="flat" cmpd="sng" w="25400">
              <a:solidFill>
                <a:schemeClr val="dk1"/>
              </a:solidFill>
              <a:prstDash val="solid"/>
              <a:miter lim="800000"/>
              <a:headEnd len="sm" w="sm" type="none"/>
              <a:tailEnd len="sm" w="sm" type="none"/>
            </a:ln>
          </p:spPr>
        </p:cxnSp>
        <p:cxnSp>
          <p:nvCxnSpPr>
            <p:cNvPr id="492" name="Google Shape;492;p17"/>
            <p:cNvCxnSpPr>
              <a:endCxn id="487" idx="0"/>
            </p:cNvCxnSpPr>
            <p:nvPr/>
          </p:nvCxnSpPr>
          <p:spPr>
            <a:xfrm>
              <a:off x="7453863" y="4816063"/>
              <a:ext cx="411900" cy="1016700"/>
            </a:xfrm>
            <a:prstGeom prst="straightConnector1">
              <a:avLst/>
            </a:prstGeom>
            <a:noFill/>
            <a:ln cap="flat" cmpd="sng" w="25400">
              <a:solidFill>
                <a:schemeClr val="dk1"/>
              </a:solidFill>
              <a:prstDash val="solid"/>
              <a:miter lim="800000"/>
              <a:headEnd len="sm" w="sm" type="none"/>
              <a:tailEnd len="sm" w="sm" type="none"/>
            </a:ln>
          </p:spPr>
        </p:cxnSp>
        <p:cxnSp>
          <p:nvCxnSpPr>
            <p:cNvPr id="493" name="Google Shape;493;p17"/>
            <p:cNvCxnSpPr/>
            <p:nvPr/>
          </p:nvCxnSpPr>
          <p:spPr>
            <a:xfrm>
              <a:off x="2573521" y="4816103"/>
              <a:ext cx="527583" cy="1016660"/>
            </a:xfrm>
            <a:prstGeom prst="straightConnector1">
              <a:avLst/>
            </a:prstGeom>
            <a:noFill/>
            <a:ln cap="flat" cmpd="sng" w="25400">
              <a:solidFill>
                <a:schemeClr val="dk1"/>
              </a:solidFill>
              <a:prstDash val="solid"/>
              <a:miter lim="800000"/>
              <a:headEnd len="sm" w="sm" type="none"/>
              <a:tailEnd len="sm" w="sm" type="none"/>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MergeSort Pseudocode</a:t>
            </a:r>
            <a:endParaRPr/>
          </a:p>
        </p:txBody>
      </p:sp>
      <p:sp>
        <p:nvSpPr>
          <p:cNvPr id="500" name="Google Shape;500;p18"/>
          <p:cNvSpPr txBox="1"/>
          <p:nvPr>
            <p:ph idx="1" type="body"/>
          </p:nvPr>
        </p:nvSpPr>
        <p:spPr>
          <a:xfrm>
            <a:off x="900952" y="2245659"/>
            <a:ext cx="7614300" cy="3931200"/>
          </a:xfrm>
          <a:prstGeom prst="rect">
            <a:avLst/>
          </a:prstGeom>
          <a:blipFill rotWithShape="1">
            <a:blip r:embed="rId3">
              <a:alphaModFix/>
            </a:blip>
            <a:stretch>
              <a:fillRect b="0" l="-1438" r="0" t="-2477"/>
            </a:stretch>
          </a:blip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501" name="Google Shape;501;p18"/>
          <p:cNvSpPr txBox="1"/>
          <p:nvPr/>
        </p:nvSpPr>
        <p:spPr>
          <a:xfrm>
            <a:off x="628650" y="1706564"/>
            <a:ext cx="2549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4"/>
                </a:solidFill>
                <a:latin typeface="Calibri"/>
                <a:ea typeface="Calibri"/>
                <a:cs typeface="Calibri"/>
                <a:sym typeface="Calibri"/>
              </a:rPr>
              <a:t>MERGESORT</a:t>
            </a:r>
            <a:r>
              <a:rPr b="0" i="0" lang="en-US" sz="2800" u="none" cap="none" strike="noStrike">
                <a:solidFill>
                  <a:schemeClr val="dk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502" name="Google Shape;502;p18"/>
          <p:cNvSpPr txBox="1"/>
          <p:nvPr/>
        </p:nvSpPr>
        <p:spPr>
          <a:xfrm>
            <a:off x="2451044" y="2617086"/>
            <a:ext cx="19923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If A has length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It is already sorted!</a:t>
            </a:r>
            <a:endParaRPr b="0" i="0" sz="1400" u="none" cap="none" strike="noStrike">
              <a:solidFill>
                <a:srgbClr val="000000"/>
              </a:solidFill>
              <a:latin typeface="Arial"/>
              <a:ea typeface="Arial"/>
              <a:cs typeface="Arial"/>
              <a:sym typeface="Arial"/>
            </a:endParaRPr>
          </a:p>
        </p:txBody>
      </p:sp>
      <p:sp>
        <p:nvSpPr>
          <p:cNvPr id="503" name="Google Shape;503;p18"/>
          <p:cNvSpPr txBox="1"/>
          <p:nvPr/>
        </p:nvSpPr>
        <p:spPr>
          <a:xfrm>
            <a:off x="5848722" y="4096266"/>
            <a:ext cx="22462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Sort the right half</a:t>
            </a:r>
            <a:endParaRPr b="0" i="0" sz="1400" u="none" cap="none" strike="noStrike">
              <a:solidFill>
                <a:srgbClr val="000000"/>
              </a:solidFill>
              <a:latin typeface="Arial"/>
              <a:ea typeface="Arial"/>
              <a:cs typeface="Arial"/>
              <a:sym typeface="Arial"/>
            </a:endParaRPr>
          </a:p>
        </p:txBody>
      </p:sp>
      <p:sp>
        <p:nvSpPr>
          <p:cNvPr id="504" name="Google Shape;504;p18"/>
          <p:cNvSpPr txBox="1"/>
          <p:nvPr/>
        </p:nvSpPr>
        <p:spPr>
          <a:xfrm>
            <a:off x="5590304" y="3545768"/>
            <a:ext cx="22462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Sort the left half</a:t>
            </a:r>
            <a:endParaRPr b="0" i="0" sz="1400" u="none" cap="none" strike="noStrike">
              <a:solidFill>
                <a:srgbClr val="000000"/>
              </a:solidFill>
              <a:latin typeface="Arial"/>
              <a:ea typeface="Arial"/>
              <a:cs typeface="Arial"/>
              <a:sym typeface="Arial"/>
            </a:endParaRPr>
          </a:p>
        </p:txBody>
      </p:sp>
      <p:sp>
        <p:nvSpPr>
          <p:cNvPr id="505" name="Google Shape;505;p18"/>
          <p:cNvSpPr txBox="1"/>
          <p:nvPr/>
        </p:nvSpPr>
        <p:spPr>
          <a:xfrm>
            <a:off x="4335717" y="4749276"/>
            <a:ext cx="27630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 the two halves</a:t>
            </a:r>
            <a:endParaRPr b="0" i="0" sz="1400" u="none" cap="none" strike="noStrike">
              <a:solidFill>
                <a:srgbClr val="000000"/>
              </a:solidFill>
              <a:latin typeface="Arial"/>
              <a:ea typeface="Arial"/>
              <a:cs typeface="Arial"/>
              <a:sym typeface="Arial"/>
            </a:endParaRPr>
          </a:p>
        </p:txBody>
      </p:sp>
      <p:sp>
        <p:nvSpPr>
          <p:cNvPr id="506" name="Google Shape;506;p18"/>
          <p:cNvSpPr txBox="1"/>
          <p:nvPr/>
        </p:nvSpPr>
        <p:spPr>
          <a:xfrm>
            <a:off x="3547422" y="17199"/>
            <a:ext cx="204915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[Lecture 2: Slide 6</a:t>
            </a:r>
            <a:r>
              <a:rPr lang="en-US" sz="1800">
                <a:solidFill>
                  <a:schemeClr val="dk1"/>
                </a:solidFill>
                <a:latin typeface="Calibri"/>
                <a:ea typeface="Calibri"/>
                <a:cs typeface="Calibri"/>
                <a:sym typeface="Calibri"/>
              </a:rPr>
              <a:t>4</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9"/>
          <p:cNvSpPr txBox="1"/>
          <p:nvPr>
            <p:ph type="title"/>
          </p:nvPr>
        </p:nvSpPr>
        <p:spPr>
          <a:xfrm>
            <a:off x="262964" y="10170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Merge sort in pictures</a:t>
            </a:r>
            <a:endParaRPr/>
          </a:p>
        </p:txBody>
      </p:sp>
      <p:grpSp>
        <p:nvGrpSpPr>
          <p:cNvPr id="512" name="Google Shape;512;p19"/>
          <p:cNvGrpSpPr/>
          <p:nvPr/>
        </p:nvGrpSpPr>
        <p:grpSpPr>
          <a:xfrm>
            <a:off x="1688675" y="1690689"/>
            <a:ext cx="5766649" cy="705201"/>
            <a:chOff x="1573619" y="3296093"/>
            <a:chExt cx="5766649" cy="705201"/>
          </a:xfrm>
        </p:grpSpPr>
        <p:sp>
          <p:nvSpPr>
            <p:cNvPr id="513" name="Google Shape;513;p19"/>
            <p:cNvSpPr/>
            <p:nvPr/>
          </p:nvSpPr>
          <p:spPr>
            <a:xfrm>
              <a:off x="1573619"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514" name="Google Shape;514;p19"/>
            <p:cNvSpPr/>
            <p:nvPr/>
          </p:nvSpPr>
          <p:spPr>
            <a:xfrm>
              <a:off x="230353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515" name="Google Shape;515;p19"/>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516" name="Google Shape;516;p19"/>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517" name="Google Shape;517;p19"/>
            <p:cNvSpPr/>
            <p:nvPr/>
          </p:nvSpPr>
          <p:spPr>
            <a:xfrm>
              <a:off x="447002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518" name="Google Shape;518;p19"/>
            <p:cNvSpPr/>
            <p:nvPr/>
          </p:nvSpPr>
          <p:spPr>
            <a:xfrm>
              <a:off x="517868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519" name="Google Shape;519;p19"/>
            <p:cNvSpPr/>
            <p:nvPr/>
          </p:nvSpPr>
          <p:spPr>
            <a:xfrm>
              <a:off x="590860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520" name="Google Shape;520;p19"/>
            <p:cNvSpPr/>
            <p:nvPr/>
          </p:nvSpPr>
          <p:spPr>
            <a:xfrm>
              <a:off x="6635067"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grpSp>
      <p:grpSp>
        <p:nvGrpSpPr>
          <p:cNvPr id="521" name="Google Shape;521;p19"/>
          <p:cNvGrpSpPr/>
          <p:nvPr/>
        </p:nvGrpSpPr>
        <p:grpSpPr>
          <a:xfrm>
            <a:off x="878618" y="2833449"/>
            <a:ext cx="7159338" cy="705201"/>
            <a:chOff x="180930" y="3296093"/>
            <a:chExt cx="7159338" cy="705201"/>
          </a:xfrm>
        </p:grpSpPr>
        <p:sp>
          <p:nvSpPr>
            <p:cNvPr id="522" name="Google Shape;522;p19"/>
            <p:cNvSpPr/>
            <p:nvPr/>
          </p:nvSpPr>
          <p:spPr>
            <a:xfrm>
              <a:off x="180930"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523" name="Google Shape;523;p19"/>
            <p:cNvSpPr/>
            <p:nvPr/>
          </p:nvSpPr>
          <p:spPr>
            <a:xfrm>
              <a:off x="910849"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524" name="Google Shape;524;p19"/>
            <p:cNvSpPr/>
            <p:nvPr/>
          </p:nvSpPr>
          <p:spPr>
            <a:xfrm>
              <a:off x="1619503"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525" name="Google Shape;525;p19"/>
            <p:cNvSpPr/>
            <p:nvPr/>
          </p:nvSpPr>
          <p:spPr>
            <a:xfrm>
              <a:off x="2345969"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526" name="Google Shape;526;p19"/>
            <p:cNvSpPr/>
            <p:nvPr/>
          </p:nvSpPr>
          <p:spPr>
            <a:xfrm>
              <a:off x="447002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527" name="Google Shape;527;p19"/>
            <p:cNvSpPr/>
            <p:nvPr/>
          </p:nvSpPr>
          <p:spPr>
            <a:xfrm>
              <a:off x="517868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528" name="Google Shape;528;p19"/>
            <p:cNvSpPr/>
            <p:nvPr/>
          </p:nvSpPr>
          <p:spPr>
            <a:xfrm>
              <a:off x="590860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529" name="Google Shape;529;p19"/>
            <p:cNvSpPr/>
            <p:nvPr/>
          </p:nvSpPr>
          <p:spPr>
            <a:xfrm>
              <a:off x="6635067"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grpSp>
      <p:grpSp>
        <p:nvGrpSpPr>
          <p:cNvPr id="530" name="Google Shape;530;p19"/>
          <p:cNvGrpSpPr/>
          <p:nvPr/>
        </p:nvGrpSpPr>
        <p:grpSpPr>
          <a:xfrm>
            <a:off x="615565" y="3984878"/>
            <a:ext cx="7577544" cy="713871"/>
            <a:chOff x="-64368" y="3317365"/>
            <a:chExt cx="7577544" cy="713871"/>
          </a:xfrm>
        </p:grpSpPr>
        <p:sp>
          <p:nvSpPr>
            <p:cNvPr id="531" name="Google Shape;531;p19"/>
            <p:cNvSpPr/>
            <p:nvPr/>
          </p:nvSpPr>
          <p:spPr>
            <a:xfrm>
              <a:off x="-64368" y="3318947"/>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532" name="Google Shape;532;p19"/>
            <p:cNvSpPr/>
            <p:nvPr/>
          </p:nvSpPr>
          <p:spPr>
            <a:xfrm>
              <a:off x="665551" y="3318947"/>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533" name="Google Shape;533;p19"/>
            <p:cNvSpPr/>
            <p:nvPr/>
          </p:nvSpPr>
          <p:spPr>
            <a:xfrm>
              <a:off x="1972103"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534" name="Google Shape;534;p19"/>
            <p:cNvSpPr/>
            <p:nvPr/>
          </p:nvSpPr>
          <p:spPr>
            <a:xfrm>
              <a:off x="2698569"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535" name="Google Shape;535;p19"/>
            <p:cNvSpPr/>
            <p:nvPr/>
          </p:nvSpPr>
          <p:spPr>
            <a:xfrm>
              <a:off x="4113974"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536" name="Google Shape;536;p19"/>
            <p:cNvSpPr/>
            <p:nvPr/>
          </p:nvSpPr>
          <p:spPr>
            <a:xfrm>
              <a:off x="4822628"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537" name="Google Shape;537;p19"/>
            <p:cNvSpPr/>
            <p:nvPr/>
          </p:nvSpPr>
          <p:spPr>
            <a:xfrm>
              <a:off x="6081509" y="331736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538" name="Google Shape;538;p19"/>
            <p:cNvSpPr/>
            <p:nvPr/>
          </p:nvSpPr>
          <p:spPr>
            <a:xfrm>
              <a:off x="6807975" y="331736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grpSp>
      <p:grpSp>
        <p:nvGrpSpPr>
          <p:cNvPr id="539" name="Google Shape;539;p19"/>
          <p:cNvGrpSpPr/>
          <p:nvPr/>
        </p:nvGrpSpPr>
        <p:grpSpPr>
          <a:xfrm>
            <a:off x="394841" y="5153647"/>
            <a:ext cx="8018991" cy="713871"/>
            <a:chOff x="-285092" y="3317365"/>
            <a:chExt cx="8018991" cy="713871"/>
          </a:xfrm>
        </p:grpSpPr>
        <p:sp>
          <p:nvSpPr>
            <p:cNvPr id="540" name="Google Shape;540;p19"/>
            <p:cNvSpPr/>
            <p:nvPr/>
          </p:nvSpPr>
          <p:spPr>
            <a:xfrm>
              <a:off x="-285092" y="3318947"/>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541" name="Google Shape;541;p19"/>
            <p:cNvSpPr/>
            <p:nvPr/>
          </p:nvSpPr>
          <p:spPr>
            <a:xfrm>
              <a:off x="665551" y="3318947"/>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542" name="Google Shape;542;p19"/>
            <p:cNvSpPr/>
            <p:nvPr/>
          </p:nvSpPr>
          <p:spPr>
            <a:xfrm>
              <a:off x="1845975"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543" name="Google Shape;543;p19"/>
            <p:cNvSpPr/>
            <p:nvPr/>
          </p:nvSpPr>
          <p:spPr>
            <a:xfrm>
              <a:off x="2793165"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544" name="Google Shape;544;p19"/>
            <p:cNvSpPr/>
            <p:nvPr/>
          </p:nvSpPr>
          <p:spPr>
            <a:xfrm>
              <a:off x="4050910"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545" name="Google Shape;545;p19"/>
            <p:cNvSpPr/>
            <p:nvPr/>
          </p:nvSpPr>
          <p:spPr>
            <a:xfrm>
              <a:off x="5059113" y="332603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546" name="Google Shape;546;p19"/>
            <p:cNvSpPr/>
            <p:nvPr/>
          </p:nvSpPr>
          <p:spPr>
            <a:xfrm>
              <a:off x="6081509" y="331736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547" name="Google Shape;547;p19"/>
            <p:cNvSpPr/>
            <p:nvPr/>
          </p:nvSpPr>
          <p:spPr>
            <a:xfrm>
              <a:off x="7028698" y="331736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grpSp>
      <p:cxnSp>
        <p:nvCxnSpPr>
          <p:cNvPr id="548" name="Google Shape;548;p19"/>
          <p:cNvCxnSpPr>
            <a:stCxn id="517" idx="2"/>
          </p:cNvCxnSpPr>
          <p:nvPr/>
        </p:nvCxnSpPr>
        <p:spPr>
          <a:xfrm>
            <a:off x="4937685" y="2395890"/>
            <a:ext cx="1668600" cy="437700"/>
          </a:xfrm>
          <a:prstGeom prst="straightConnector1">
            <a:avLst/>
          </a:prstGeom>
          <a:noFill/>
          <a:ln cap="flat" cmpd="sng" w="25400">
            <a:solidFill>
              <a:schemeClr val="dk1"/>
            </a:solidFill>
            <a:prstDash val="solid"/>
            <a:miter lim="800000"/>
            <a:headEnd len="sm" w="sm" type="none"/>
            <a:tailEnd len="lg" w="lg" type="stealth"/>
          </a:ln>
        </p:spPr>
      </p:cxnSp>
      <p:cxnSp>
        <p:nvCxnSpPr>
          <p:cNvPr id="549" name="Google Shape;549;p19"/>
          <p:cNvCxnSpPr>
            <a:stCxn id="515" idx="2"/>
          </p:cNvCxnSpPr>
          <p:nvPr/>
        </p:nvCxnSpPr>
        <p:spPr>
          <a:xfrm flipH="1">
            <a:off x="2050649" y="2395890"/>
            <a:ext cx="1429200" cy="437700"/>
          </a:xfrm>
          <a:prstGeom prst="straightConnector1">
            <a:avLst/>
          </a:prstGeom>
          <a:noFill/>
          <a:ln cap="flat" cmpd="sng" w="25400">
            <a:solidFill>
              <a:schemeClr val="dk1"/>
            </a:solidFill>
            <a:prstDash val="solid"/>
            <a:miter lim="800000"/>
            <a:headEnd len="sm" w="sm" type="none"/>
            <a:tailEnd len="lg" w="lg" type="stealth"/>
          </a:ln>
        </p:spPr>
      </p:cxnSp>
      <p:cxnSp>
        <p:nvCxnSpPr>
          <p:cNvPr id="550" name="Google Shape;550;p19"/>
          <p:cNvCxnSpPr/>
          <p:nvPr/>
        </p:nvCxnSpPr>
        <p:spPr>
          <a:xfrm flipH="1">
            <a:off x="1128364" y="3522892"/>
            <a:ext cx="560311" cy="479326"/>
          </a:xfrm>
          <a:prstGeom prst="straightConnector1">
            <a:avLst/>
          </a:prstGeom>
          <a:noFill/>
          <a:ln cap="flat" cmpd="sng" w="25400">
            <a:solidFill>
              <a:schemeClr val="dk1"/>
            </a:solidFill>
            <a:prstDash val="solid"/>
            <a:miter lim="800000"/>
            <a:headEnd len="sm" w="sm" type="none"/>
            <a:tailEnd len="lg" w="lg" type="stealth"/>
          </a:ln>
        </p:spPr>
      </p:cxnSp>
      <p:cxnSp>
        <p:nvCxnSpPr>
          <p:cNvPr id="551" name="Google Shape;551;p19"/>
          <p:cNvCxnSpPr>
            <a:stCxn id="531" idx="2"/>
            <a:endCxn id="540" idx="0"/>
          </p:cNvCxnSpPr>
          <p:nvPr/>
        </p:nvCxnSpPr>
        <p:spPr>
          <a:xfrm flipH="1">
            <a:off x="747366" y="4691661"/>
            <a:ext cx="220800" cy="463500"/>
          </a:xfrm>
          <a:prstGeom prst="straightConnector1">
            <a:avLst/>
          </a:prstGeom>
          <a:noFill/>
          <a:ln cap="flat" cmpd="sng" w="25400">
            <a:solidFill>
              <a:schemeClr val="dk1"/>
            </a:solidFill>
            <a:prstDash val="solid"/>
            <a:miter lim="800000"/>
            <a:headEnd len="sm" w="sm" type="none"/>
            <a:tailEnd len="lg" w="lg" type="stealth"/>
          </a:ln>
        </p:spPr>
      </p:cxnSp>
      <p:cxnSp>
        <p:nvCxnSpPr>
          <p:cNvPr id="552" name="Google Shape;552;p19"/>
          <p:cNvCxnSpPr/>
          <p:nvPr/>
        </p:nvCxnSpPr>
        <p:spPr>
          <a:xfrm flipH="1">
            <a:off x="5436044" y="3529980"/>
            <a:ext cx="560311" cy="479326"/>
          </a:xfrm>
          <a:prstGeom prst="straightConnector1">
            <a:avLst/>
          </a:prstGeom>
          <a:noFill/>
          <a:ln cap="flat" cmpd="sng" w="25400">
            <a:solidFill>
              <a:schemeClr val="dk1"/>
            </a:solidFill>
            <a:prstDash val="solid"/>
            <a:miter lim="800000"/>
            <a:headEnd len="sm" w="sm" type="none"/>
            <a:tailEnd len="lg" w="lg" type="stealth"/>
          </a:ln>
        </p:spPr>
      </p:cxnSp>
      <p:cxnSp>
        <p:nvCxnSpPr>
          <p:cNvPr id="553" name="Google Shape;553;p19"/>
          <p:cNvCxnSpPr/>
          <p:nvPr/>
        </p:nvCxnSpPr>
        <p:spPr>
          <a:xfrm flipH="1">
            <a:off x="2809056" y="4698749"/>
            <a:ext cx="220724" cy="463568"/>
          </a:xfrm>
          <a:prstGeom prst="straightConnector1">
            <a:avLst/>
          </a:prstGeom>
          <a:noFill/>
          <a:ln cap="flat" cmpd="sng" w="25400">
            <a:solidFill>
              <a:schemeClr val="dk1"/>
            </a:solidFill>
            <a:prstDash val="solid"/>
            <a:miter lim="800000"/>
            <a:headEnd len="sm" w="sm" type="none"/>
            <a:tailEnd len="lg" w="lg" type="stealth"/>
          </a:ln>
        </p:spPr>
      </p:cxnSp>
      <p:cxnSp>
        <p:nvCxnSpPr>
          <p:cNvPr id="554" name="Google Shape;554;p19"/>
          <p:cNvCxnSpPr/>
          <p:nvPr/>
        </p:nvCxnSpPr>
        <p:spPr>
          <a:xfrm flipH="1">
            <a:off x="5012878" y="4751480"/>
            <a:ext cx="220724" cy="463568"/>
          </a:xfrm>
          <a:prstGeom prst="straightConnector1">
            <a:avLst/>
          </a:prstGeom>
          <a:noFill/>
          <a:ln cap="flat" cmpd="sng" w="25400">
            <a:solidFill>
              <a:schemeClr val="dk1"/>
            </a:solidFill>
            <a:prstDash val="solid"/>
            <a:miter lim="800000"/>
            <a:headEnd len="sm" w="sm" type="none"/>
            <a:tailEnd len="lg" w="lg" type="stealth"/>
          </a:ln>
        </p:spPr>
      </p:cxnSp>
      <p:cxnSp>
        <p:nvCxnSpPr>
          <p:cNvPr id="555" name="Google Shape;555;p19"/>
          <p:cNvCxnSpPr/>
          <p:nvPr/>
        </p:nvCxnSpPr>
        <p:spPr>
          <a:xfrm flipH="1">
            <a:off x="6958217" y="4698749"/>
            <a:ext cx="220724" cy="463568"/>
          </a:xfrm>
          <a:prstGeom prst="straightConnector1">
            <a:avLst/>
          </a:prstGeom>
          <a:noFill/>
          <a:ln cap="flat" cmpd="sng" w="25400">
            <a:solidFill>
              <a:schemeClr val="dk1"/>
            </a:solidFill>
            <a:prstDash val="solid"/>
            <a:miter lim="800000"/>
            <a:headEnd len="sm" w="sm" type="none"/>
            <a:tailEnd len="lg" w="lg" type="stealth"/>
          </a:ln>
        </p:spPr>
      </p:cxnSp>
      <p:cxnSp>
        <p:nvCxnSpPr>
          <p:cNvPr id="556" name="Google Shape;556;p19"/>
          <p:cNvCxnSpPr>
            <a:stCxn id="538" idx="2"/>
            <a:endCxn id="547" idx="0"/>
          </p:cNvCxnSpPr>
          <p:nvPr/>
        </p:nvCxnSpPr>
        <p:spPr>
          <a:xfrm>
            <a:off x="7840509" y="4690079"/>
            <a:ext cx="220800" cy="463500"/>
          </a:xfrm>
          <a:prstGeom prst="straightConnector1">
            <a:avLst/>
          </a:prstGeom>
          <a:noFill/>
          <a:ln cap="flat" cmpd="sng" w="25400">
            <a:solidFill>
              <a:schemeClr val="dk1"/>
            </a:solidFill>
            <a:prstDash val="solid"/>
            <a:miter lim="800000"/>
            <a:headEnd len="sm" w="sm" type="none"/>
            <a:tailEnd len="lg" w="lg" type="stealth"/>
          </a:ln>
        </p:spPr>
      </p:cxnSp>
      <p:cxnSp>
        <p:nvCxnSpPr>
          <p:cNvPr id="557" name="Google Shape;557;p19"/>
          <p:cNvCxnSpPr/>
          <p:nvPr/>
        </p:nvCxnSpPr>
        <p:spPr>
          <a:xfrm>
            <a:off x="5895170" y="4705837"/>
            <a:ext cx="220723" cy="463568"/>
          </a:xfrm>
          <a:prstGeom prst="straightConnector1">
            <a:avLst/>
          </a:prstGeom>
          <a:noFill/>
          <a:ln cap="flat" cmpd="sng" w="25400">
            <a:solidFill>
              <a:schemeClr val="dk1"/>
            </a:solidFill>
            <a:prstDash val="solid"/>
            <a:miter lim="800000"/>
            <a:headEnd len="sm" w="sm" type="none"/>
            <a:tailEnd len="lg" w="lg" type="stealth"/>
          </a:ln>
        </p:spPr>
      </p:cxnSp>
      <p:cxnSp>
        <p:nvCxnSpPr>
          <p:cNvPr id="558" name="Google Shape;558;p19"/>
          <p:cNvCxnSpPr/>
          <p:nvPr/>
        </p:nvCxnSpPr>
        <p:spPr>
          <a:xfrm>
            <a:off x="3626762" y="4698749"/>
            <a:ext cx="220723" cy="463568"/>
          </a:xfrm>
          <a:prstGeom prst="straightConnector1">
            <a:avLst/>
          </a:prstGeom>
          <a:noFill/>
          <a:ln cap="flat" cmpd="sng" w="25400">
            <a:solidFill>
              <a:schemeClr val="dk1"/>
            </a:solidFill>
            <a:prstDash val="solid"/>
            <a:miter lim="800000"/>
            <a:headEnd len="sm" w="sm" type="none"/>
            <a:tailEnd len="lg" w="lg" type="stealth"/>
          </a:ln>
        </p:spPr>
      </p:cxnSp>
      <p:cxnSp>
        <p:nvCxnSpPr>
          <p:cNvPr id="559" name="Google Shape;559;p19"/>
          <p:cNvCxnSpPr/>
          <p:nvPr/>
        </p:nvCxnSpPr>
        <p:spPr>
          <a:xfrm>
            <a:off x="1608537" y="4698749"/>
            <a:ext cx="220723" cy="463568"/>
          </a:xfrm>
          <a:prstGeom prst="straightConnector1">
            <a:avLst/>
          </a:prstGeom>
          <a:noFill/>
          <a:ln cap="flat" cmpd="sng" w="25400">
            <a:solidFill>
              <a:schemeClr val="dk1"/>
            </a:solidFill>
            <a:prstDash val="solid"/>
            <a:miter lim="800000"/>
            <a:headEnd len="sm" w="sm" type="none"/>
            <a:tailEnd len="lg" w="lg" type="stealth"/>
          </a:ln>
        </p:spPr>
      </p:cxnSp>
      <p:cxnSp>
        <p:nvCxnSpPr>
          <p:cNvPr id="560" name="Google Shape;560;p19"/>
          <p:cNvCxnSpPr>
            <a:stCxn id="528" idx="2"/>
          </p:cNvCxnSpPr>
          <p:nvPr/>
        </p:nvCxnSpPr>
        <p:spPr>
          <a:xfrm>
            <a:off x="6958890" y="3538650"/>
            <a:ext cx="601200" cy="507300"/>
          </a:xfrm>
          <a:prstGeom prst="straightConnector1">
            <a:avLst/>
          </a:prstGeom>
          <a:noFill/>
          <a:ln cap="flat" cmpd="sng" w="25400">
            <a:solidFill>
              <a:schemeClr val="dk1"/>
            </a:solidFill>
            <a:prstDash val="solid"/>
            <a:miter lim="800000"/>
            <a:headEnd len="sm" w="sm" type="none"/>
            <a:tailEnd len="lg" w="lg" type="stealth"/>
          </a:ln>
        </p:spPr>
      </p:cxnSp>
      <p:cxnSp>
        <p:nvCxnSpPr>
          <p:cNvPr id="561" name="Google Shape;561;p19"/>
          <p:cNvCxnSpPr/>
          <p:nvPr/>
        </p:nvCxnSpPr>
        <p:spPr>
          <a:xfrm>
            <a:off x="2775562" y="3517251"/>
            <a:ext cx="601213" cy="507393"/>
          </a:xfrm>
          <a:prstGeom prst="straightConnector1">
            <a:avLst/>
          </a:prstGeom>
          <a:noFill/>
          <a:ln cap="flat" cmpd="sng" w="25400">
            <a:solidFill>
              <a:schemeClr val="dk1"/>
            </a:solidFill>
            <a:prstDash val="solid"/>
            <a:miter lim="800000"/>
            <a:headEnd len="sm" w="sm" type="none"/>
            <a:tailEnd len="lg" w="lg" type="stealth"/>
          </a:ln>
        </p:spPr>
      </p:cxnSp>
      <p:sp>
        <p:nvSpPr>
          <p:cNvPr id="562" name="Google Shape;562;p19"/>
          <p:cNvSpPr txBox="1"/>
          <p:nvPr/>
        </p:nvSpPr>
        <p:spPr>
          <a:xfrm>
            <a:off x="7708631" y="5867518"/>
            <a:ext cx="154678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This array of length 1 is sorted!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0"/>
          <p:cNvSpPr txBox="1"/>
          <p:nvPr>
            <p:ph type="title"/>
          </p:nvPr>
        </p:nvSpPr>
        <p:spPr>
          <a:xfrm>
            <a:off x="123285" y="66414"/>
            <a:ext cx="7886700" cy="8474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Merge sort in pictures</a:t>
            </a:r>
            <a:endParaRPr/>
          </a:p>
        </p:txBody>
      </p:sp>
      <p:grpSp>
        <p:nvGrpSpPr>
          <p:cNvPr id="569" name="Google Shape;569;p20"/>
          <p:cNvGrpSpPr/>
          <p:nvPr/>
        </p:nvGrpSpPr>
        <p:grpSpPr>
          <a:xfrm>
            <a:off x="779114" y="4076075"/>
            <a:ext cx="7544910" cy="725081"/>
            <a:chOff x="779114" y="4076075"/>
            <a:chExt cx="7544910" cy="725081"/>
          </a:xfrm>
        </p:grpSpPr>
        <p:grpSp>
          <p:nvGrpSpPr>
            <p:cNvPr id="570" name="Google Shape;570;p20"/>
            <p:cNvGrpSpPr/>
            <p:nvPr/>
          </p:nvGrpSpPr>
          <p:grpSpPr>
            <a:xfrm>
              <a:off x="779114" y="4091783"/>
              <a:ext cx="1410402" cy="709373"/>
              <a:chOff x="779114" y="3893003"/>
              <a:chExt cx="1410402" cy="709373"/>
            </a:xfrm>
          </p:grpSpPr>
          <p:sp>
            <p:nvSpPr>
              <p:cNvPr id="571" name="Google Shape;571;p20"/>
              <p:cNvSpPr/>
              <p:nvPr/>
            </p:nvSpPr>
            <p:spPr>
              <a:xfrm>
                <a:off x="1484315" y="389717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572" name="Google Shape;572;p20"/>
              <p:cNvSpPr/>
              <p:nvPr/>
            </p:nvSpPr>
            <p:spPr>
              <a:xfrm>
                <a:off x="779114" y="389300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grpSp>
        <p:grpSp>
          <p:nvGrpSpPr>
            <p:cNvPr id="573" name="Google Shape;573;p20"/>
            <p:cNvGrpSpPr/>
            <p:nvPr/>
          </p:nvGrpSpPr>
          <p:grpSpPr>
            <a:xfrm>
              <a:off x="2621337" y="4076075"/>
              <a:ext cx="1410402" cy="705202"/>
              <a:chOff x="2621337" y="3877295"/>
              <a:chExt cx="1410402" cy="705202"/>
            </a:xfrm>
          </p:grpSpPr>
          <p:sp>
            <p:nvSpPr>
              <p:cNvPr id="574" name="Google Shape;574;p20"/>
              <p:cNvSpPr/>
              <p:nvPr/>
            </p:nvSpPr>
            <p:spPr>
              <a:xfrm>
                <a:off x="2621337" y="3877296"/>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575" name="Google Shape;575;p20"/>
              <p:cNvSpPr/>
              <p:nvPr/>
            </p:nvSpPr>
            <p:spPr>
              <a:xfrm>
                <a:off x="3326538" y="3877295"/>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grpSp>
        <p:grpSp>
          <p:nvGrpSpPr>
            <p:cNvPr id="576" name="Google Shape;576;p20"/>
            <p:cNvGrpSpPr/>
            <p:nvPr/>
          </p:nvGrpSpPr>
          <p:grpSpPr>
            <a:xfrm>
              <a:off x="4816160" y="4091783"/>
              <a:ext cx="1406102" cy="705201"/>
              <a:chOff x="4816160" y="3893003"/>
              <a:chExt cx="1406102" cy="705201"/>
            </a:xfrm>
          </p:grpSpPr>
          <p:sp>
            <p:nvSpPr>
              <p:cNvPr id="577" name="Google Shape;577;p20"/>
              <p:cNvSpPr/>
              <p:nvPr/>
            </p:nvSpPr>
            <p:spPr>
              <a:xfrm>
                <a:off x="4816160" y="389300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578" name="Google Shape;578;p20"/>
              <p:cNvSpPr/>
              <p:nvPr/>
            </p:nvSpPr>
            <p:spPr>
              <a:xfrm>
                <a:off x="5517061" y="389300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579" name="Google Shape;579;p20"/>
            <p:cNvGrpSpPr/>
            <p:nvPr/>
          </p:nvGrpSpPr>
          <p:grpSpPr>
            <a:xfrm>
              <a:off x="6878419" y="4091783"/>
              <a:ext cx="1445605" cy="705201"/>
              <a:chOff x="6878419" y="3893003"/>
              <a:chExt cx="1445605" cy="705201"/>
            </a:xfrm>
          </p:grpSpPr>
          <p:sp>
            <p:nvSpPr>
              <p:cNvPr id="580" name="Google Shape;580;p20"/>
              <p:cNvSpPr/>
              <p:nvPr/>
            </p:nvSpPr>
            <p:spPr>
              <a:xfrm>
                <a:off x="6878419" y="389300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581" name="Google Shape;581;p20"/>
              <p:cNvSpPr/>
              <p:nvPr/>
            </p:nvSpPr>
            <p:spPr>
              <a:xfrm>
                <a:off x="7618823" y="389300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grpSp>
      </p:grpSp>
      <p:grpSp>
        <p:nvGrpSpPr>
          <p:cNvPr id="582" name="Google Shape;582;p20"/>
          <p:cNvGrpSpPr/>
          <p:nvPr/>
        </p:nvGrpSpPr>
        <p:grpSpPr>
          <a:xfrm>
            <a:off x="5189911" y="2688756"/>
            <a:ext cx="2820074" cy="712577"/>
            <a:chOff x="5189911" y="2489976"/>
            <a:chExt cx="2820074" cy="712577"/>
          </a:xfrm>
        </p:grpSpPr>
        <p:sp>
          <p:nvSpPr>
            <p:cNvPr id="583" name="Google Shape;583;p20"/>
            <p:cNvSpPr/>
            <p:nvPr/>
          </p:nvSpPr>
          <p:spPr>
            <a:xfrm>
              <a:off x="5189911" y="249735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584" name="Google Shape;584;p20"/>
            <p:cNvSpPr/>
            <p:nvPr/>
          </p:nvSpPr>
          <p:spPr>
            <a:xfrm>
              <a:off x="5905115" y="2489977"/>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585" name="Google Shape;585;p20"/>
            <p:cNvSpPr/>
            <p:nvPr/>
          </p:nvSpPr>
          <p:spPr>
            <a:xfrm>
              <a:off x="6599583" y="2489976"/>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586" name="Google Shape;586;p20"/>
            <p:cNvSpPr/>
            <p:nvPr/>
          </p:nvSpPr>
          <p:spPr>
            <a:xfrm>
              <a:off x="7304784" y="249735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grpSp>
      <p:grpSp>
        <p:nvGrpSpPr>
          <p:cNvPr id="587" name="Google Shape;587;p20"/>
          <p:cNvGrpSpPr/>
          <p:nvPr/>
        </p:nvGrpSpPr>
        <p:grpSpPr>
          <a:xfrm>
            <a:off x="1175797" y="2696132"/>
            <a:ext cx="2800196" cy="705201"/>
            <a:chOff x="1175797" y="2497352"/>
            <a:chExt cx="2800196" cy="705201"/>
          </a:xfrm>
        </p:grpSpPr>
        <p:sp>
          <p:nvSpPr>
            <p:cNvPr id="588" name="Google Shape;588;p20"/>
            <p:cNvSpPr/>
            <p:nvPr/>
          </p:nvSpPr>
          <p:spPr>
            <a:xfrm>
              <a:off x="1175797" y="249735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589" name="Google Shape;589;p20"/>
            <p:cNvSpPr/>
            <p:nvPr/>
          </p:nvSpPr>
          <p:spPr>
            <a:xfrm>
              <a:off x="1893051" y="249735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590" name="Google Shape;590;p20"/>
            <p:cNvSpPr/>
            <p:nvPr/>
          </p:nvSpPr>
          <p:spPr>
            <a:xfrm>
              <a:off x="2575466" y="249735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591" name="Google Shape;591;p20"/>
            <p:cNvSpPr/>
            <p:nvPr/>
          </p:nvSpPr>
          <p:spPr>
            <a:xfrm>
              <a:off x="3270792" y="249735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grpSp>
      <p:grpSp>
        <p:nvGrpSpPr>
          <p:cNvPr id="592" name="Google Shape;592;p20"/>
          <p:cNvGrpSpPr/>
          <p:nvPr/>
        </p:nvGrpSpPr>
        <p:grpSpPr>
          <a:xfrm>
            <a:off x="1553712" y="1419768"/>
            <a:ext cx="5766649" cy="705201"/>
            <a:chOff x="1553712" y="1220988"/>
            <a:chExt cx="5766649" cy="705201"/>
          </a:xfrm>
        </p:grpSpPr>
        <p:grpSp>
          <p:nvGrpSpPr>
            <p:cNvPr id="593" name="Google Shape;593;p20"/>
            <p:cNvGrpSpPr/>
            <p:nvPr/>
          </p:nvGrpSpPr>
          <p:grpSpPr>
            <a:xfrm>
              <a:off x="1553712" y="1220988"/>
              <a:ext cx="5766649" cy="705201"/>
              <a:chOff x="1573619" y="3296093"/>
              <a:chExt cx="5766649" cy="705201"/>
            </a:xfrm>
          </p:grpSpPr>
          <p:sp>
            <p:nvSpPr>
              <p:cNvPr id="594" name="Google Shape;594;p20"/>
              <p:cNvSpPr/>
              <p:nvPr/>
            </p:nvSpPr>
            <p:spPr>
              <a:xfrm>
                <a:off x="1573619"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95" name="Google Shape;595;p20"/>
              <p:cNvSpPr/>
              <p:nvPr/>
            </p:nvSpPr>
            <p:spPr>
              <a:xfrm>
                <a:off x="230353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96" name="Google Shape;596;p20"/>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97" name="Google Shape;597;p20"/>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98" name="Google Shape;598;p20"/>
              <p:cNvSpPr/>
              <p:nvPr/>
            </p:nvSpPr>
            <p:spPr>
              <a:xfrm>
                <a:off x="447002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99" name="Google Shape;599;p20"/>
              <p:cNvSpPr/>
              <p:nvPr/>
            </p:nvSpPr>
            <p:spPr>
              <a:xfrm>
                <a:off x="517868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600" name="Google Shape;600;p20"/>
              <p:cNvSpPr/>
              <p:nvPr/>
            </p:nvSpPr>
            <p:spPr>
              <a:xfrm>
                <a:off x="590860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601" name="Google Shape;601;p20"/>
              <p:cNvSpPr/>
              <p:nvPr/>
            </p:nvSpPr>
            <p:spPr>
              <a:xfrm>
                <a:off x="6635067"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602" name="Google Shape;602;p20"/>
            <p:cNvSpPr/>
            <p:nvPr/>
          </p:nvSpPr>
          <p:spPr>
            <a:xfrm>
              <a:off x="1554075"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03" name="Google Shape;603;p20"/>
            <p:cNvSpPr/>
            <p:nvPr/>
          </p:nvSpPr>
          <p:spPr>
            <a:xfrm>
              <a:off x="2283631"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3200" u="none" cap="none" strike="noStrike">
                <a:solidFill>
                  <a:schemeClr val="dk1"/>
                </a:solidFill>
                <a:latin typeface="Calibri"/>
                <a:ea typeface="Calibri"/>
                <a:cs typeface="Calibri"/>
                <a:sym typeface="Calibri"/>
              </a:endParaRPr>
            </a:p>
          </p:txBody>
        </p:sp>
        <p:sp>
          <p:nvSpPr>
            <p:cNvPr id="604" name="Google Shape;604;p20"/>
            <p:cNvSpPr/>
            <p:nvPr/>
          </p:nvSpPr>
          <p:spPr>
            <a:xfrm>
              <a:off x="2992285"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5" name="Google Shape;605;p20"/>
            <p:cNvSpPr/>
            <p:nvPr/>
          </p:nvSpPr>
          <p:spPr>
            <a:xfrm>
              <a:off x="3718751"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606" name="Google Shape;606;p20"/>
            <p:cNvSpPr/>
            <p:nvPr/>
          </p:nvSpPr>
          <p:spPr>
            <a:xfrm>
              <a:off x="4450121"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607" name="Google Shape;607;p20"/>
            <p:cNvSpPr/>
            <p:nvPr/>
          </p:nvSpPr>
          <p:spPr>
            <a:xfrm>
              <a:off x="5158775"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608" name="Google Shape;608;p20"/>
            <p:cNvSpPr/>
            <p:nvPr/>
          </p:nvSpPr>
          <p:spPr>
            <a:xfrm>
              <a:off x="5888694"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609" name="Google Shape;609;p20"/>
            <p:cNvSpPr/>
            <p:nvPr/>
          </p:nvSpPr>
          <p:spPr>
            <a:xfrm>
              <a:off x="6615160" y="1220988"/>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grpSp>
      <p:cxnSp>
        <p:nvCxnSpPr>
          <p:cNvPr id="610" name="Google Shape;610;p20"/>
          <p:cNvCxnSpPr>
            <a:endCxn id="585" idx="2"/>
          </p:cNvCxnSpPr>
          <p:nvPr/>
        </p:nvCxnSpPr>
        <p:spPr>
          <a:xfrm rot="10800000">
            <a:off x="6952184" y="3393957"/>
            <a:ext cx="666600" cy="714000"/>
          </a:xfrm>
          <a:prstGeom prst="straightConnector1">
            <a:avLst/>
          </a:prstGeom>
          <a:noFill/>
          <a:ln cap="flat" cmpd="sng" w="25400">
            <a:solidFill>
              <a:schemeClr val="dk1"/>
            </a:solidFill>
            <a:prstDash val="solid"/>
            <a:miter lim="800000"/>
            <a:headEnd len="sm" w="sm" type="none"/>
            <a:tailEnd len="lg" w="lg" type="stealth"/>
          </a:ln>
        </p:spPr>
      </p:cxnSp>
      <p:cxnSp>
        <p:nvCxnSpPr>
          <p:cNvPr id="611" name="Google Shape;611;p20"/>
          <p:cNvCxnSpPr/>
          <p:nvPr/>
        </p:nvCxnSpPr>
        <p:spPr>
          <a:xfrm rot="10800000">
            <a:off x="2952796" y="3369919"/>
            <a:ext cx="373742" cy="696591"/>
          </a:xfrm>
          <a:prstGeom prst="straightConnector1">
            <a:avLst/>
          </a:prstGeom>
          <a:noFill/>
          <a:ln cap="flat" cmpd="sng" w="25400">
            <a:solidFill>
              <a:schemeClr val="dk1"/>
            </a:solidFill>
            <a:prstDash val="solid"/>
            <a:miter lim="800000"/>
            <a:headEnd len="sm" w="sm" type="none"/>
            <a:tailEnd len="lg" w="lg" type="stealth"/>
          </a:ln>
        </p:spPr>
      </p:cxnSp>
      <p:cxnSp>
        <p:nvCxnSpPr>
          <p:cNvPr id="612" name="Google Shape;612;p20"/>
          <p:cNvCxnSpPr/>
          <p:nvPr/>
        </p:nvCxnSpPr>
        <p:spPr>
          <a:xfrm rot="10800000">
            <a:off x="5189911" y="2140677"/>
            <a:ext cx="1073989" cy="497893"/>
          </a:xfrm>
          <a:prstGeom prst="straightConnector1">
            <a:avLst/>
          </a:prstGeom>
          <a:noFill/>
          <a:ln cap="flat" cmpd="sng" w="25400">
            <a:solidFill>
              <a:schemeClr val="dk1"/>
            </a:solidFill>
            <a:prstDash val="solid"/>
            <a:miter lim="800000"/>
            <a:headEnd len="sm" w="sm" type="none"/>
            <a:tailEnd len="lg" w="lg" type="stealth"/>
          </a:ln>
        </p:spPr>
      </p:cxnSp>
      <p:cxnSp>
        <p:nvCxnSpPr>
          <p:cNvPr id="613" name="Google Shape;613;p20"/>
          <p:cNvCxnSpPr/>
          <p:nvPr/>
        </p:nvCxnSpPr>
        <p:spPr>
          <a:xfrm flipH="1" rot="10800000">
            <a:off x="2575466" y="2156386"/>
            <a:ext cx="1047926" cy="530180"/>
          </a:xfrm>
          <a:prstGeom prst="straightConnector1">
            <a:avLst/>
          </a:prstGeom>
          <a:noFill/>
          <a:ln cap="flat" cmpd="sng" w="25400">
            <a:solidFill>
              <a:schemeClr val="dk1"/>
            </a:solidFill>
            <a:prstDash val="solid"/>
            <a:miter lim="800000"/>
            <a:headEnd len="sm" w="sm" type="none"/>
            <a:tailEnd len="lg" w="lg" type="stealth"/>
          </a:ln>
        </p:spPr>
      </p:cxnSp>
      <p:cxnSp>
        <p:nvCxnSpPr>
          <p:cNvPr id="614" name="Google Shape;614;p20"/>
          <p:cNvCxnSpPr/>
          <p:nvPr/>
        </p:nvCxnSpPr>
        <p:spPr>
          <a:xfrm flipH="1" rot="10800000">
            <a:off x="1484315" y="3401333"/>
            <a:ext cx="530432" cy="659034"/>
          </a:xfrm>
          <a:prstGeom prst="straightConnector1">
            <a:avLst/>
          </a:prstGeom>
          <a:noFill/>
          <a:ln cap="flat" cmpd="sng" w="25400">
            <a:solidFill>
              <a:schemeClr val="dk1"/>
            </a:solidFill>
            <a:prstDash val="solid"/>
            <a:miter lim="800000"/>
            <a:headEnd len="sm" w="sm" type="none"/>
            <a:tailEnd len="lg" w="lg" type="stealth"/>
          </a:ln>
        </p:spPr>
      </p:cxnSp>
      <p:cxnSp>
        <p:nvCxnSpPr>
          <p:cNvPr id="615" name="Google Shape;615;p20"/>
          <p:cNvCxnSpPr>
            <a:endCxn id="584" idx="2"/>
          </p:cNvCxnSpPr>
          <p:nvPr/>
        </p:nvCxnSpPr>
        <p:spPr>
          <a:xfrm flipH="1" rot="10800000">
            <a:off x="5536516" y="3393958"/>
            <a:ext cx="721200" cy="705600"/>
          </a:xfrm>
          <a:prstGeom prst="straightConnector1">
            <a:avLst/>
          </a:prstGeom>
          <a:noFill/>
          <a:ln cap="flat" cmpd="sng" w="25400">
            <a:solidFill>
              <a:schemeClr val="dk1"/>
            </a:solidFill>
            <a:prstDash val="solid"/>
            <a:miter lim="800000"/>
            <a:headEnd len="sm" w="sm" type="none"/>
            <a:tailEnd len="lg" w="lg" type="stealth"/>
          </a:ln>
        </p:spPr>
      </p:cxnSp>
      <p:grpSp>
        <p:nvGrpSpPr>
          <p:cNvPr id="616" name="Google Shape;616;p20"/>
          <p:cNvGrpSpPr/>
          <p:nvPr/>
        </p:nvGrpSpPr>
        <p:grpSpPr>
          <a:xfrm>
            <a:off x="801715" y="4765568"/>
            <a:ext cx="7539535" cy="721866"/>
            <a:chOff x="801715" y="4765568"/>
            <a:chExt cx="7539535" cy="721866"/>
          </a:xfrm>
        </p:grpSpPr>
        <p:cxnSp>
          <p:nvCxnSpPr>
            <p:cNvPr id="617" name="Google Shape;617;p20"/>
            <p:cNvCxnSpPr>
              <a:stCxn id="618" idx="0"/>
              <a:endCxn id="581" idx="2"/>
            </p:cNvCxnSpPr>
            <p:nvPr/>
          </p:nvCxnSpPr>
          <p:spPr>
            <a:xfrm rot="10800000">
              <a:off x="7971564" y="4797134"/>
              <a:ext cx="284100" cy="690300"/>
            </a:xfrm>
            <a:prstGeom prst="straightConnector1">
              <a:avLst/>
            </a:prstGeom>
            <a:noFill/>
            <a:ln cap="flat" cmpd="sng" w="25400">
              <a:solidFill>
                <a:schemeClr val="dk1"/>
              </a:solidFill>
              <a:prstDash val="solid"/>
              <a:miter lim="800000"/>
              <a:headEnd len="sm" w="sm" type="none"/>
              <a:tailEnd len="lg" w="lg" type="stealth"/>
            </a:ln>
          </p:spPr>
        </p:cxnSp>
        <p:cxnSp>
          <p:nvCxnSpPr>
            <p:cNvPr id="619" name="Google Shape;619;p20"/>
            <p:cNvCxnSpPr/>
            <p:nvPr/>
          </p:nvCxnSpPr>
          <p:spPr>
            <a:xfrm rot="10800000">
              <a:off x="5876291" y="4781276"/>
              <a:ext cx="284240" cy="690450"/>
            </a:xfrm>
            <a:prstGeom prst="straightConnector1">
              <a:avLst/>
            </a:prstGeom>
            <a:noFill/>
            <a:ln cap="flat" cmpd="sng" w="25400">
              <a:solidFill>
                <a:schemeClr val="dk1"/>
              </a:solidFill>
              <a:prstDash val="solid"/>
              <a:miter lim="800000"/>
              <a:headEnd len="sm" w="sm" type="none"/>
              <a:tailEnd len="lg" w="lg" type="stealth"/>
            </a:ln>
          </p:spPr>
        </p:cxnSp>
        <p:cxnSp>
          <p:nvCxnSpPr>
            <p:cNvPr id="620" name="Google Shape;620;p20"/>
            <p:cNvCxnSpPr/>
            <p:nvPr/>
          </p:nvCxnSpPr>
          <p:spPr>
            <a:xfrm rot="10800000">
              <a:off x="3712397" y="4765568"/>
              <a:ext cx="284240" cy="690450"/>
            </a:xfrm>
            <a:prstGeom prst="straightConnector1">
              <a:avLst/>
            </a:prstGeom>
            <a:noFill/>
            <a:ln cap="flat" cmpd="sng" w="25400">
              <a:solidFill>
                <a:schemeClr val="dk1"/>
              </a:solidFill>
              <a:prstDash val="solid"/>
              <a:miter lim="800000"/>
              <a:headEnd len="sm" w="sm" type="none"/>
              <a:tailEnd len="lg" w="lg" type="stealth"/>
            </a:ln>
          </p:spPr>
        </p:cxnSp>
        <p:cxnSp>
          <p:nvCxnSpPr>
            <p:cNvPr id="621" name="Google Shape;621;p20"/>
            <p:cNvCxnSpPr/>
            <p:nvPr/>
          </p:nvCxnSpPr>
          <p:spPr>
            <a:xfrm rot="10800000">
              <a:off x="1670273" y="4805328"/>
              <a:ext cx="197973" cy="650690"/>
            </a:xfrm>
            <a:prstGeom prst="straightConnector1">
              <a:avLst/>
            </a:prstGeom>
            <a:noFill/>
            <a:ln cap="flat" cmpd="sng" w="25400">
              <a:solidFill>
                <a:schemeClr val="dk1"/>
              </a:solidFill>
              <a:prstDash val="solid"/>
              <a:miter lim="800000"/>
              <a:headEnd len="sm" w="sm" type="none"/>
              <a:tailEnd len="lg" w="lg" type="stealth"/>
            </a:ln>
          </p:spPr>
        </p:cxnSp>
        <p:cxnSp>
          <p:nvCxnSpPr>
            <p:cNvPr id="622" name="Google Shape;622;p20"/>
            <p:cNvCxnSpPr>
              <a:endCxn id="572" idx="2"/>
            </p:cNvCxnSpPr>
            <p:nvPr/>
          </p:nvCxnSpPr>
          <p:spPr>
            <a:xfrm flipH="1" rot="10800000">
              <a:off x="801715" y="4796984"/>
              <a:ext cx="330000" cy="690300"/>
            </a:xfrm>
            <a:prstGeom prst="straightConnector1">
              <a:avLst/>
            </a:prstGeom>
            <a:noFill/>
            <a:ln cap="flat" cmpd="sng" w="25400">
              <a:solidFill>
                <a:schemeClr val="dk1"/>
              </a:solidFill>
              <a:prstDash val="solid"/>
              <a:miter lim="800000"/>
              <a:headEnd len="sm" w="sm" type="none"/>
              <a:tailEnd len="lg" w="lg" type="stealth"/>
            </a:ln>
          </p:spPr>
        </p:cxnSp>
        <p:cxnSp>
          <p:nvCxnSpPr>
            <p:cNvPr id="623" name="Google Shape;623;p20"/>
            <p:cNvCxnSpPr/>
            <p:nvPr/>
          </p:nvCxnSpPr>
          <p:spPr>
            <a:xfrm flipH="1" rot="10800000">
              <a:off x="2920092" y="4789130"/>
              <a:ext cx="330031" cy="690450"/>
            </a:xfrm>
            <a:prstGeom prst="straightConnector1">
              <a:avLst/>
            </a:prstGeom>
            <a:noFill/>
            <a:ln cap="flat" cmpd="sng" w="25400">
              <a:solidFill>
                <a:schemeClr val="dk1"/>
              </a:solidFill>
              <a:prstDash val="solid"/>
              <a:miter lim="800000"/>
              <a:headEnd len="sm" w="sm" type="none"/>
              <a:tailEnd len="lg" w="lg" type="stealth"/>
            </a:ln>
          </p:spPr>
        </p:cxnSp>
        <p:cxnSp>
          <p:nvCxnSpPr>
            <p:cNvPr id="624" name="Google Shape;624;p20"/>
            <p:cNvCxnSpPr>
              <a:endCxn id="577" idx="2"/>
            </p:cNvCxnSpPr>
            <p:nvPr/>
          </p:nvCxnSpPr>
          <p:spPr>
            <a:xfrm flipH="1" rot="10800000">
              <a:off x="5128561" y="4796984"/>
              <a:ext cx="40200" cy="682500"/>
            </a:xfrm>
            <a:prstGeom prst="straightConnector1">
              <a:avLst/>
            </a:prstGeom>
            <a:noFill/>
            <a:ln cap="flat" cmpd="sng" w="25400">
              <a:solidFill>
                <a:schemeClr val="dk1"/>
              </a:solidFill>
              <a:prstDash val="solid"/>
              <a:miter lim="800000"/>
              <a:headEnd len="sm" w="sm" type="none"/>
              <a:tailEnd len="lg" w="lg" type="stealth"/>
            </a:ln>
          </p:spPr>
        </p:cxnSp>
        <p:cxnSp>
          <p:nvCxnSpPr>
            <p:cNvPr id="625" name="Google Shape;625;p20"/>
            <p:cNvCxnSpPr/>
            <p:nvPr/>
          </p:nvCxnSpPr>
          <p:spPr>
            <a:xfrm flipH="1" rot="10800000">
              <a:off x="7210853" y="4813308"/>
              <a:ext cx="211504" cy="638783"/>
            </a:xfrm>
            <a:prstGeom prst="straightConnector1">
              <a:avLst/>
            </a:prstGeom>
            <a:noFill/>
            <a:ln cap="flat" cmpd="sng" w="25400">
              <a:solidFill>
                <a:schemeClr val="dk1"/>
              </a:solidFill>
              <a:prstDash val="solid"/>
              <a:miter lim="800000"/>
              <a:headEnd len="sm" w="sm" type="none"/>
              <a:tailEnd len="lg" w="lg" type="stealth"/>
            </a:ln>
          </p:spPr>
        </p:cxnSp>
        <p:sp>
          <p:nvSpPr>
            <p:cNvPr id="626" name="Google Shape;626;p20"/>
            <p:cNvSpPr txBox="1"/>
            <p:nvPr/>
          </p:nvSpPr>
          <p:spPr>
            <a:xfrm>
              <a:off x="7316605" y="4970235"/>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sp>
          <p:nvSpPr>
            <p:cNvPr id="627" name="Google Shape;627;p20"/>
            <p:cNvSpPr txBox="1"/>
            <p:nvPr/>
          </p:nvSpPr>
          <p:spPr>
            <a:xfrm>
              <a:off x="5104637" y="4989350"/>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sp>
          <p:nvSpPr>
            <p:cNvPr id="628" name="Google Shape;628;p20"/>
            <p:cNvSpPr txBox="1"/>
            <p:nvPr/>
          </p:nvSpPr>
          <p:spPr>
            <a:xfrm>
              <a:off x="3080140" y="5004158"/>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sp>
          <p:nvSpPr>
            <p:cNvPr id="629" name="Google Shape;629;p20"/>
            <p:cNvSpPr txBox="1"/>
            <p:nvPr/>
          </p:nvSpPr>
          <p:spPr>
            <a:xfrm>
              <a:off x="926837" y="5004158"/>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grpSp>
      <p:sp>
        <p:nvSpPr>
          <p:cNvPr id="630" name="Google Shape;630;p20"/>
          <p:cNvSpPr txBox="1"/>
          <p:nvPr/>
        </p:nvSpPr>
        <p:spPr>
          <a:xfrm>
            <a:off x="2055496" y="3565557"/>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sp>
        <p:nvSpPr>
          <p:cNvPr id="631" name="Google Shape;631;p20"/>
          <p:cNvSpPr txBox="1"/>
          <p:nvPr/>
        </p:nvSpPr>
        <p:spPr>
          <a:xfrm>
            <a:off x="6097994" y="3557964"/>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sp>
        <p:nvSpPr>
          <p:cNvPr id="632" name="Google Shape;632;p20"/>
          <p:cNvSpPr txBox="1"/>
          <p:nvPr/>
        </p:nvSpPr>
        <p:spPr>
          <a:xfrm>
            <a:off x="3953425" y="2200606"/>
            <a:ext cx="1024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Merge!</a:t>
            </a:r>
            <a:endParaRPr b="0" i="0" sz="1400" u="none" cap="none" strike="noStrike">
              <a:solidFill>
                <a:srgbClr val="000000"/>
              </a:solidFill>
              <a:latin typeface="Arial"/>
              <a:ea typeface="Arial"/>
              <a:cs typeface="Arial"/>
              <a:sym typeface="Arial"/>
            </a:endParaRPr>
          </a:p>
        </p:txBody>
      </p:sp>
      <p:grpSp>
        <p:nvGrpSpPr>
          <p:cNvPr id="633" name="Google Shape;633;p20"/>
          <p:cNvGrpSpPr/>
          <p:nvPr/>
        </p:nvGrpSpPr>
        <p:grpSpPr>
          <a:xfrm>
            <a:off x="459672" y="5487434"/>
            <a:ext cx="8148592" cy="1173546"/>
            <a:chOff x="459672" y="5487434"/>
            <a:chExt cx="8148592" cy="1173546"/>
          </a:xfrm>
        </p:grpSpPr>
        <p:sp>
          <p:nvSpPr>
            <p:cNvPr id="634" name="Google Shape;634;p20"/>
            <p:cNvSpPr/>
            <p:nvPr/>
          </p:nvSpPr>
          <p:spPr>
            <a:xfrm>
              <a:off x="1484315"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35" name="Google Shape;635;p20"/>
            <p:cNvSpPr/>
            <p:nvPr/>
          </p:nvSpPr>
          <p:spPr>
            <a:xfrm>
              <a:off x="2610413"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36" name="Google Shape;636;p20"/>
            <p:cNvSpPr/>
            <p:nvPr/>
          </p:nvSpPr>
          <p:spPr>
            <a:xfrm>
              <a:off x="3674812"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37" name="Google Shape;637;p20"/>
            <p:cNvSpPr/>
            <p:nvPr/>
          </p:nvSpPr>
          <p:spPr>
            <a:xfrm>
              <a:off x="4783866"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38" name="Google Shape;638;p20"/>
            <p:cNvSpPr/>
            <p:nvPr/>
          </p:nvSpPr>
          <p:spPr>
            <a:xfrm>
              <a:off x="5830446"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639" name="Google Shape;639;p20"/>
            <p:cNvSpPr/>
            <p:nvPr/>
          </p:nvSpPr>
          <p:spPr>
            <a:xfrm>
              <a:off x="6878420"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18" name="Google Shape;618;p20"/>
            <p:cNvSpPr/>
            <p:nvPr/>
          </p:nvSpPr>
          <p:spPr>
            <a:xfrm>
              <a:off x="7903063"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sp>
          <p:nvSpPr>
            <p:cNvPr id="640" name="Google Shape;640;p20"/>
            <p:cNvSpPr/>
            <p:nvPr/>
          </p:nvSpPr>
          <p:spPr>
            <a:xfrm>
              <a:off x="459672" y="5487434"/>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41" name="Google Shape;641;p20"/>
            <p:cNvSpPr txBox="1"/>
            <p:nvPr/>
          </p:nvSpPr>
          <p:spPr>
            <a:xfrm>
              <a:off x="1175797" y="6291648"/>
              <a:ext cx="73378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A bunch of sorted lists of length 1 (in the order of the original sequence).</a:t>
              </a:r>
              <a:endParaRPr b="0" i="0" sz="1400" u="none" cap="none" strike="noStrike">
                <a:solidFill>
                  <a:srgbClr val="000000"/>
                </a:solidFill>
                <a:latin typeface="Arial"/>
                <a:ea typeface="Arial"/>
                <a:cs typeface="Arial"/>
                <a:sym typeface="Arial"/>
              </a:endParaRPr>
            </a:p>
          </p:txBody>
        </p:sp>
      </p:grpSp>
      <p:sp>
        <p:nvSpPr>
          <p:cNvPr id="642" name="Google Shape;642;p20"/>
          <p:cNvSpPr txBox="1"/>
          <p:nvPr/>
        </p:nvSpPr>
        <p:spPr>
          <a:xfrm>
            <a:off x="3546822" y="988313"/>
            <a:ext cx="1964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Sorted sequence!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21"/>
          <p:cNvSpPr txBox="1"/>
          <p:nvPr/>
        </p:nvSpPr>
        <p:spPr>
          <a:xfrm>
            <a:off x="471487" y="240445"/>
            <a:ext cx="8160134" cy="994172"/>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0000"/>
              </a:buClr>
              <a:buSzPts val="4000"/>
              <a:buFont typeface="Calibri"/>
              <a:buNone/>
            </a:pPr>
            <a:r>
              <a:rPr b="0" i="0" lang="en-US" sz="4000" u="none" cap="none" strike="noStrike">
                <a:solidFill>
                  <a:srgbClr val="000000"/>
                </a:solidFill>
                <a:latin typeface="Calibri"/>
                <a:ea typeface="Calibri"/>
                <a:cs typeface="Calibri"/>
                <a:sym typeface="Calibri"/>
              </a:rPr>
              <a:t>InsertionSort</a:t>
            </a:r>
            <a:endParaRPr b="0" i="0" sz="4000" u="none" cap="none" strike="noStrike">
              <a:solidFill>
                <a:srgbClr val="000000"/>
              </a:solidFill>
              <a:latin typeface="Calibri"/>
              <a:ea typeface="Calibri"/>
              <a:cs typeface="Calibri"/>
              <a:sym typeface="Calibri"/>
            </a:endParaRPr>
          </a:p>
        </p:txBody>
      </p:sp>
      <p:sp>
        <p:nvSpPr>
          <p:cNvPr id="648" name="Google Shape;648;p21"/>
          <p:cNvSpPr txBox="1"/>
          <p:nvPr/>
        </p:nvSpPr>
        <p:spPr>
          <a:xfrm>
            <a:off x="471487" y="1672777"/>
            <a:ext cx="8160134" cy="1384995"/>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An algorithm that builds up the final sorted array by inserting (&amp; sorting) one item at a time</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Similar to how you would sort a hand of playing cards</a:t>
            </a:r>
            <a:endParaRPr b="0" i="0" sz="1400" u="none" cap="none" strike="noStrike">
              <a:solidFill>
                <a:srgbClr val="000000"/>
              </a:solidFill>
              <a:latin typeface="Arial"/>
              <a:ea typeface="Arial"/>
              <a:cs typeface="Arial"/>
              <a:sym typeface="Arial"/>
            </a:endParaRPr>
          </a:p>
        </p:txBody>
      </p:sp>
      <p:pic>
        <p:nvPicPr>
          <p:cNvPr descr="flush drawing poker hand | Card tattoo, Card tattoo designs, Free clip art" id="649" name="Google Shape;649;p21"/>
          <p:cNvPicPr preferRelativeResize="0"/>
          <p:nvPr/>
        </p:nvPicPr>
        <p:blipFill rotWithShape="1">
          <a:blip r:embed="rId3">
            <a:alphaModFix/>
          </a:blip>
          <a:srcRect b="0" l="0" r="0" t="0"/>
          <a:stretch/>
        </p:blipFill>
        <p:spPr>
          <a:xfrm>
            <a:off x="2715354" y="3685641"/>
            <a:ext cx="3713292" cy="32224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2"/>
          <p:cNvSpPr txBox="1"/>
          <p:nvPr>
            <p:ph type="title"/>
          </p:nvPr>
        </p:nvSpPr>
        <p:spPr>
          <a:xfrm>
            <a:off x="195844" y="-966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InsertionSort </a:t>
            </a:r>
            <a:br>
              <a:rPr lang="en-US"/>
            </a:br>
            <a:r>
              <a:rPr lang="en-US" sz="2400"/>
              <a:t>example</a:t>
            </a:r>
            <a:endParaRPr sz="1400"/>
          </a:p>
        </p:txBody>
      </p:sp>
      <p:grpSp>
        <p:nvGrpSpPr>
          <p:cNvPr id="655" name="Google Shape;655;p22"/>
          <p:cNvGrpSpPr/>
          <p:nvPr/>
        </p:nvGrpSpPr>
        <p:grpSpPr>
          <a:xfrm>
            <a:off x="400681" y="2837806"/>
            <a:ext cx="3219372" cy="595311"/>
            <a:chOff x="1583251" y="3296092"/>
            <a:chExt cx="3587074" cy="705202"/>
          </a:xfrm>
        </p:grpSpPr>
        <p:sp>
          <p:nvSpPr>
            <p:cNvPr id="656" name="Google Shape;656;p22"/>
            <p:cNvSpPr/>
            <p:nvPr/>
          </p:nvSpPr>
          <p:spPr>
            <a:xfrm>
              <a:off x="2313169" y="3296092"/>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57" name="Google Shape;657;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58" name="Google Shape;658;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59" name="Google Shape;659;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60" name="Google Shape;660;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61" name="Google Shape;661;p22"/>
          <p:cNvGrpSpPr/>
          <p:nvPr/>
        </p:nvGrpSpPr>
        <p:grpSpPr>
          <a:xfrm>
            <a:off x="400681" y="3578127"/>
            <a:ext cx="3219372" cy="595311"/>
            <a:chOff x="1583251" y="3296092"/>
            <a:chExt cx="3587074" cy="705202"/>
          </a:xfrm>
        </p:grpSpPr>
        <p:sp>
          <p:nvSpPr>
            <p:cNvPr id="662" name="Google Shape;662;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63" name="Google Shape;663;p22"/>
            <p:cNvSpPr/>
            <p:nvPr/>
          </p:nvSpPr>
          <p:spPr>
            <a:xfrm>
              <a:off x="1583251"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64" name="Google Shape;664;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65" name="Google Shape;665;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66" name="Google Shape;666;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67" name="Google Shape;667;p22"/>
          <p:cNvGrpSpPr/>
          <p:nvPr/>
        </p:nvGrpSpPr>
        <p:grpSpPr>
          <a:xfrm>
            <a:off x="400681" y="4918223"/>
            <a:ext cx="3219372" cy="595311"/>
            <a:chOff x="1583251" y="3296092"/>
            <a:chExt cx="3587074" cy="705202"/>
          </a:xfrm>
        </p:grpSpPr>
        <p:sp>
          <p:nvSpPr>
            <p:cNvPr id="668" name="Google Shape;668;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69" name="Google Shape;669;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70" name="Google Shape;670;p22"/>
            <p:cNvSpPr/>
            <p:nvPr/>
          </p:nvSpPr>
          <p:spPr>
            <a:xfrm>
              <a:off x="3012192"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71" name="Google Shape;671;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72" name="Google Shape;672;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73" name="Google Shape;673;p22"/>
          <p:cNvGrpSpPr/>
          <p:nvPr/>
        </p:nvGrpSpPr>
        <p:grpSpPr>
          <a:xfrm>
            <a:off x="406798" y="5648473"/>
            <a:ext cx="3219372" cy="595311"/>
            <a:chOff x="1583251" y="3296092"/>
            <a:chExt cx="3587074" cy="705202"/>
          </a:xfrm>
        </p:grpSpPr>
        <p:sp>
          <p:nvSpPr>
            <p:cNvPr id="674" name="Google Shape;674;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75" name="Google Shape;675;p22"/>
            <p:cNvSpPr/>
            <p:nvPr/>
          </p:nvSpPr>
          <p:spPr>
            <a:xfrm>
              <a:off x="1583251"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76" name="Google Shape;676;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77" name="Google Shape;677;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78" name="Google Shape;678;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79" name="Google Shape;679;p22"/>
          <p:cNvGrpSpPr/>
          <p:nvPr/>
        </p:nvGrpSpPr>
        <p:grpSpPr>
          <a:xfrm>
            <a:off x="5179629" y="2837805"/>
            <a:ext cx="3219372" cy="595311"/>
            <a:chOff x="1583251" y="3296092"/>
            <a:chExt cx="3587074" cy="705202"/>
          </a:xfrm>
        </p:grpSpPr>
        <p:sp>
          <p:nvSpPr>
            <p:cNvPr id="680" name="Google Shape;680;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81" name="Google Shape;681;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82" name="Google Shape;682;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83" name="Google Shape;683;p22"/>
            <p:cNvSpPr/>
            <p:nvPr/>
          </p:nvSpPr>
          <p:spPr>
            <a:xfrm>
              <a:off x="3738658"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84" name="Google Shape;684;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85" name="Google Shape;685;p22"/>
          <p:cNvGrpSpPr/>
          <p:nvPr/>
        </p:nvGrpSpPr>
        <p:grpSpPr>
          <a:xfrm>
            <a:off x="5179629" y="3568056"/>
            <a:ext cx="3219372" cy="595311"/>
            <a:chOff x="1583251" y="3296092"/>
            <a:chExt cx="3587074" cy="705202"/>
          </a:xfrm>
        </p:grpSpPr>
        <p:sp>
          <p:nvSpPr>
            <p:cNvPr id="686" name="Google Shape;686;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87" name="Google Shape;687;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88" name="Google Shape;688;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89" name="Google Shape;689;p22"/>
            <p:cNvSpPr/>
            <p:nvPr/>
          </p:nvSpPr>
          <p:spPr>
            <a:xfrm>
              <a:off x="3738658"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90" name="Google Shape;690;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91" name="Google Shape;691;p22"/>
          <p:cNvGrpSpPr/>
          <p:nvPr/>
        </p:nvGrpSpPr>
        <p:grpSpPr>
          <a:xfrm>
            <a:off x="5179629" y="4918222"/>
            <a:ext cx="3219372" cy="595311"/>
            <a:chOff x="1583251" y="3296092"/>
            <a:chExt cx="3587074" cy="705202"/>
          </a:xfrm>
        </p:grpSpPr>
        <p:sp>
          <p:nvSpPr>
            <p:cNvPr id="692" name="Google Shape;692;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93" name="Google Shape;693;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94" name="Google Shape;694;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95" name="Google Shape;695;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96" name="Google Shape;696;p22"/>
            <p:cNvSpPr/>
            <p:nvPr/>
          </p:nvSpPr>
          <p:spPr>
            <a:xfrm>
              <a:off x="4465124" y="3296092"/>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697" name="Google Shape;697;p22"/>
          <p:cNvGrpSpPr/>
          <p:nvPr/>
        </p:nvGrpSpPr>
        <p:grpSpPr>
          <a:xfrm>
            <a:off x="5179629" y="5658543"/>
            <a:ext cx="3219372" cy="595311"/>
            <a:chOff x="1583251" y="3296092"/>
            <a:chExt cx="3587074" cy="705202"/>
          </a:xfrm>
        </p:grpSpPr>
        <p:sp>
          <p:nvSpPr>
            <p:cNvPr id="698" name="Google Shape;698;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99" name="Google Shape;699;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700" name="Google Shape;700;p22"/>
            <p:cNvSpPr/>
            <p:nvPr/>
          </p:nvSpPr>
          <p:spPr>
            <a:xfrm>
              <a:off x="3012192"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701" name="Google Shape;701;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702" name="Google Shape;702;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grpSp>
      <p:sp>
        <p:nvSpPr>
          <p:cNvPr id="703" name="Google Shape;703;p22"/>
          <p:cNvSpPr txBox="1"/>
          <p:nvPr/>
        </p:nvSpPr>
        <p:spPr>
          <a:xfrm>
            <a:off x="251899" y="1094440"/>
            <a:ext cx="391019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26021"/>
                </a:solidFill>
                <a:latin typeface="Calibri"/>
                <a:ea typeface="Calibri"/>
                <a:cs typeface="Calibri"/>
                <a:sym typeface="Calibri"/>
              </a:rPr>
              <a:t>Start by moving A[1] toward the beginning of the list until you find something smaller (or can’t go any further):</a:t>
            </a:r>
            <a:endParaRPr b="0" i="0" sz="1400" u="none" cap="none" strike="noStrike">
              <a:solidFill>
                <a:srgbClr val="000000"/>
              </a:solidFill>
              <a:latin typeface="Arial"/>
              <a:ea typeface="Arial"/>
              <a:cs typeface="Arial"/>
              <a:sym typeface="Arial"/>
            </a:endParaRPr>
          </a:p>
        </p:txBody>
      </p:sp>
      <p:sp>
        <p:nvSpPr>
          <p:cNvPr id="704" name="Google Shape;704;p22"/>
          <p:cNvSpPr txBox="1"/>
          <p:nvPr/>
        </p:nvSpPr>
        <p:spPr>
          <a:xfrm>
            <a:off x="251900" y="4372826"/>
            <a:ext cx="349540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26021"/>
                </a:solidFill>
                <a:latin typeface="Calibri"/>
                <a:ea typeface="Calibri"/>
                <a:cs typeface="Calibri"/>
                <a:sym typeface="Calibri"/>
              </a:rPr>
              <a:t>Then move A[2]:</a:t>
            </a:r>
            <a:endParaRPr b="0" i="0" sz="1400" u="none" cap="none" strike="noStrike">
              <a:solidFill>
                <a:srgbClr val="000000"/>
              </a:solidFill>
              <a:latin typeface="Arial"/>
              <a:ea typeface="Arial"/>
              <a:cs typeface="Arial"/>
              <a:sym typeface="Arial"/>
            </a:endParaRPr>
          </a:p>
        </p:txBody>
      </p:sp>
      <p:sp>
        <p:nvSpPr>
          <p:cNvPr id="705" name="Google Shape;705;p22"/>
          <p:cNvSpPr txBox="1"/>
          <p:nvPr/>
        </p:nvSpPr>
        <p:spPr>
          <a:xfrm>
            <a:off x="5030848" y="2194606"/>
            <a:ext cx="349540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26021"/>
                </a:solidFill>
                <a:latin typeface="Calibri"/>
                <a:ea typeface="Calibri"/>
                <a:cs typeface="Calibri"/>
                <a:sym typeface="Calibri"/>
              </a:rPr>
              <a:t>Then move A[3]:</a:t>
            </a:r>
            <a:endParaRPr b="0" i="0" sz="1400" u="none" cap="none" strike="noStrike">
              <a:solidFill>
                <a:srgbClr val="000000"/>
              </a:solidFill>
              <a:latin typeface="Arial"/>
              <a:ea typeface="Arial"/>
              <a:cs typeface="Arial"/>
              <a:sym typeface="Arial"/>
            </a:endParaRPr>
          </a:p>
        </p:txBody>
      </p:sp>
      <p:sp>
        <p:nvSpPr>
          <p:cNvPr id="706" name="Google Shape;706;p22"/>
          <p:cNvSpPr txBox="1"/>
          <p:nvPr/>
        </p:nvSpPr>
        <p:spPr>
          <a:xfrm>
            <a:off x="5040302" y="4431303"/>
            <a:ext cx="349540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26021"/>
                </a:solidFill>
                <a:latin typeface="Calibri"/>
                <a:ea typeface="Calibri"/>
                <a:cs typeface="Calibri"/>
                <a:sym typeface="Calibri"/>
              </a:rPr>
              <a:t>Then move A[4]:</a:t>
            </a:r>
            <a:endParaRPr b="0" i="0" sz="1400" u="none" cap="none" strike="noStrike">
              <a:solidFill>
                <a:srgbClr val="000000"/>
              </a:solidFill>
              <a:latin typeface="Arial"/>
              <a:ea typeface="Arial"/>
              <a:cs typeface="Arial"/>
              <a:sym typeface="Arial"/>
            </a:endParaRPr>
          </a:p>
        </p:txBody>
      </p:sp>
      <p:sp>
        <p:nvSpPr>
          <p:cNvPr id="707" name="Google Shape;707;p22"/>
          <p:cNvSpPr txBox="1"/>
          <p:nvPr/>
        </p:nvSpPr>
        <p:spPr>
          <a:xfrm>
            <a:off x="6651300" y="6335802"/>
            <a:ext cx="349540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Then we are done!</a:t>
            </a:r>
            <a:endParaRPr b="0" i="0" sz="1400" u="none" cap="none" strike="noStrike">
              <a:solidFill>
                <a:srgbClr val="000000"/>
              </a:solidFill>
              <a:latin typeface="Arial"/>
              <a:ea typeface="Arial"/>
              <a:cs typeface="Arial"/>
              <a:sym typeface="Arial"/>
            </a:endParaRPr>
          </a:p>
        </p:txBody>
      </p:sp>
      <p:cxnSp>
        <p:nvCxnSpPr>
          <p:cNvPr id="708" name="Google Shape;708;p22"/>
          <p:cNvCxnSpPr/>
          <p:nvPr/>
        </p:nvCxnSpPr>
        <p:spPr>
          <a:xfrm>
            <a:off x="3303596" y="4372826"/>
            <a:ext cx="0" cy="289309"/>
          </a:xfrm>
          <a:prstGeom prst="straightConnector1">
            <a:avLst/>
          </a:prstGeom>
          <a:noFill/>
          <a:ln cap="flat" cmpd="sng" w="9525">
            <a:solidFill>
              <a:schemeClr val="accent1"/>
            </a:solidFill>
            <a:prstDash val="solid"/>
            <a:miter lim="800000"/>
            <a:headEnd len="sm" w="sm" type="none"/>
            <a:tailEnd len="med" w="med" type="triangle"/>
          </a:ln>
        </p:spPr>
      </p:cxnSp>
      <p:cxnSp>
        <p:nvCxnSpPr>
          <p:cNvPr id="709" name="Google Shape;709;p22"/>
          <p:cNvCxnSpPr/>
          <p:nvPr/>
        </p:nvCxnSpPr>
        <p:spPr>
          <a:xfrm flipH="1" rot="10800000">
            <a:off x="3766386" y="3135460"/>
            <a:ext cx="1273916" cy="2948586"/>
          </a:xfrm>
          <a:prstGeom prst="straightConnector1">
            <a:avLst/>
          </a:prstGeom>
          <a:noFill/>
          <a:ln cap="flat" cmpd="sng" w="9525">
            <a:solidFill>
              <a:schemeClr val="accent1"/>
            </a:solidFill>
            <a:prstDash val="solid"/>
            <a:miter lim="800000"/>
            <a:headEnd len="sm" w="sm" type="none"/>
            <a:tailEnd len="med" w="med" type="triangle"/>
          </a:ln>
        </p:spPr>
      </p:cxnSp>
      <p:cxnSp>
        <p:nvCxnSpPr>
          <p:cNvPr id="710" name="Google Shape;710;p22"/>
          <p:cNvCxnSpPr/>
          <p:nvPr/>
        </p:nvCxnSpPr>
        <p:spPr>
          <a:xfrm>
            <a:off x="8124560" y="4376113"/>
            <a:ext cx="0" cy="289309"/>
          </a:xfrm>
          <a:prstGeom prst="straightConnector1">
            <a:avLst/>
          </a:prstGeom>
          <a:noFill/>
          <a:ln cap="flat" cmpd="sng" w="9525">
            <a:solidFill>
              <a:schemeClr val="accent1"/>
            </a:solidFill>
            <a:prstDash val="solid"/>
            <a:miter lim="800000"/>
            <a:headEnd len="sm" w="sm" type="none"/>
            <a:tailEnd len="med" w="med" type="triangle"/>
          </a:ln>
        </p:spPr>
      </p:cxnSp>
      <p:grpSp>
        <p:nvGrpSpPr>
          <p:cNvPr id="711" name="Google Shape;711;p22"/>
          <p:cNvGrpSpPr/>
          <p:nvPr/>
        </p:nvGrpSpPr>
        <p:grpSpPr>
          <a:xfrm>
            <a:off x="5579901" y="156461"/>
            <a:ext cx="3219372" cy="595311"/>
            <a:chOff x="1583251" y="3296092"/>
            <a:chExt cx="3587074" cy="705202"/>
          </a:xfrm>
        </p:grpSpPr>
        <p:sp>
          <p:nvSpPr>
            <p:cNvPr id="712" name="Google Shape;712;p22"/>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713" name="Google Shape;713;p22"/>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714" name="Google Shape;714;p22"/>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715" name="Google Shape;715;p22"/>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716" name="Google Shape;716;p22"/>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sp>
        <p:nvSpPr>
          <p:cNvPr id="717" name="Google Shape;717;p22"/>
          <p:cNvSpPr txBox="1"/>
          <p:nvPr/>
        </p:nvSpPr>
        <p:spPr>
          <a:xfrm>
            <a:off x="3378768" y="17199"/>
            <a:ext cx="2049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[Lecture 2: Slide 1</a:t>
            </a:r>
            <a:r>
              <a:rPr lang="en-US" sz="1800">
                <a:solidFill>
                  <a:schemeClr val="dk1"/>
                </a:solidFill>
                <a:latin typeface="Calibri"/>
                <a:ea typeface="Calibri"/>
                <a:cs typeface="Calibri"/>
                <a:sym typeface="Calibri"/>
              </a:rPr>
              <a:t>4</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Insertion Sort </a:t>
            </a:r>
            <a:r>
              <a:rPr lang="en-US" sz="3200"/>
              <a:t>(the actual algorithm)</a:t>
            </a:r>
            <a:endParaRPr/>
          </a:p>
        </p:txBody>
      </p:sp>
      <p:sp>
        <p:nvSpPr>
          <p:cNvPr id="723" name="Google Shape;723;p23"/>
          <p:cNvSpPr txBox="1"/>
          <p:nvPr>
            <p:ph idx="1" type="body"/>
          </p:nvPr>
        </p:nvSpPr>
        <p:spPr>
          <a:xfrm>
            <a:off x="330997" y="5103628"/>
            <a:ext cx="7886700" cy="15523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Remember our two questions:</a:t>
            </a:r>
            <a:endParaRPr/>
          </a:p>
          <a:p>
            <a:pPr indent="-514350" lvl="1" marL="971550" rtl="0" algn="l">
              <a:lnSpc>
                <a:spcPct val="90000"/>
              </a:lnSpc>
              <a:spcBef>
                <a:spcPts val="375"/>
              </a:spcBef>
              <a:spcAft>
                <a:spcPts val="0"/>
              </a:spcAft>
              <a:buClr>
                <a:schemeClr val="dk1"/>
              </a:buClr>
              <a:buSzPts val="2800"/>
              <a:buFont typeface="Calibri"/>
              <a:buAutoNum type="arabicPeriod"/>
            </a:pPr>
            <a:r>
              <a:rPr lang="en-US" sz="2800"/>
              <a:t>Does it work? (Proof by induction)</a:t>
            </a:r>
            <a:endParaRPr/>
          </a:p>
          <a:p>
            <a:pPr indent="-514350" lvl="1" marL="971550" rtl="0" algn="l">
              <a:lnSpc>
                <a:spcPct val="90000"/>
              </a:lnSpc>
              <a:spcBef>
                <a:spcPts val="375"/>
              </a:spcBef>
              <a:spcAft>
                <a:spcPts val="0"/>
              </a:spcAft>
              <a:buClr>
                <a:schemeClr val="dk1"/>
              </a:buClr>
              <a:buSzPts val="2800"/>
              <a:buFont typeface="Calibri"/>
              <a:buAutoNum type="arabicPeriod"/>
            </a:pPr>
            <a:r>
              <a:rPr lang="en-US" sz="2800"/>
              <a:t>Is it fast?</a:t>
            </a:r>
            <a:endParaRPr/>
          </a:p>
        </p:txBody>
      </p:sp>
      <p:sp>
        <p:nvSpPr>
          <p:cNvPr id="724" name="Google Shape;724;p23"/>
          <p:cNvSpPr txBox="1"/>
          <p:nvPr/>
        </p:nvSpPr>
        <p:spPr>
          <a:xfrm>
            <a:off x="2975691" y="2031364"/>
            <a:ext cx="6090338" cy="2554545"/>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ourier"/>
                <a:ea typeface="Courier"/>
                <a:cs typeface="Courier"/>
                <a:sym typeface="Courier"/>
              </a:rPr>
              <a:t>def</a:t>
            </a:r>
            <a:r>
              <a:rPr b="0" i="0" lang="en-US" sz="2000" u="none" cap="none" strike="noStrike">
                <a:solidFill>
                  <a:srgbClr val="002060"/>
                </a:solidFill>
                <a:latin typeface="Courier"/>
                <a:ea typeface="Courier"/>
                <a:cs typeface="Courier"/>
                <a:sym typeface="Courier"/>
              </a:rPr>
              <a:t> InsertionSort(A):    </a:t>
            </a:r>
            <a:endParaRPr b="0" i="0" sz="2000" u="none" cap="none" strike="noStrike">
              <a:solidFill>
                <a:srgbClr val="002060"/>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ourier"/>
                <a:ea typeface="Courier"/>
                <a:cs typeface="Courier"/>
                <a:sym typeface="Courier"/>
              </a:rPr>
              <a:t>   </a:t>
            </a:r>
            <a:r>
              <a:rPr b="1" i="0" lang="en-US" sz="2000" u="none" cap="none" strike="noStrike">
                <a:solidFill>
                  <a:srgbClr val="548135"/>
                </a:solidFill>
                <a:latin typeface="Courier"/>
                <a:ea typeface="Courier"/>
                <a:cs typeface="Courier"/>
                <a:sym typeface="Courier"/>
              </a:rPr>
              <a:t>for</a:t>
            </a:r>
            <a:r>
              <a:rPr b="0" i="0" lang="en-US" sz="2000" u="none" cap="none" strike="noStrike">
                <a:solidFill>
                  <a:srgbClr val="548135"/>
                </a:solidFill>
                <a:latin typeface="Courier"/>
                <a:ea typeface="Courier"/>
                <a:cs typeface="Courier"/>
                <a:sym typeface="Courier"/>
              </a:rPr>
              <a:t> i in range(1,len(A)):  </a:t>
            </a:r>
            <a:endParaRPr b="0" i="0" sz="2000" u="none" cap="none" strike="noStrike">
              <a:solidFill>
                <a:srgbClr val="548135"/>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548135"/>
                </a:solidFill>
                <a:latin typeface="Courier"/>
                <a:ea typeface="Courier"/>
                <a:cs typeface="Courier"/>
                <a:sym typeface="Courier"/>
              </a:rPr>
              <a:t>      current = A[i]</a:t>
            </a:r>
            <a:endParaRPr b="0" i="0" sz="2000" u="none" cap="none" strike="noStrike">
              <a:solidFill>
                <a:srgbClr val="548135"/>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ourier"/>
                <a:ea typeface="Courier"/>
                <a:cs typeface="Courier"/>
                <a:sym typeface="Courier"/>
              </a:rPr>
              <a:t>      </a:t>
            </a:r>
            <a:r>
              <a:rPr b="0" i="0" lang="en-US" sz="2000" u="none" cap="none" strike="noStrike">
                <a:solidFill>
                  <a:srgbClr val="7030A0"/>
                </a:solidFill>
                <a:latin typeface="Courier"/>
                <a:ea typeface="Courier"/>
                <a:cs typeface="Courier"/>
                <a:sym typeface="Courier"/>
              </a:rPr>
              <a:t>j = i-1</a:t>
            </a:r>
            <a:endParaRPr b="0" i="0" sz="2000" u="none" cap="none" strike="noStrike">
              <a:solidFill>
                <a:srgbClr val="7030A0"/>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030A0"/>
                </a:solidFill>
                <a:latin typeface="Courier"/>
                <a:ea typeface="Courier"/>
                <a:cs typeface="Courier"/>
                <a:sym typeface="Courier"/>
              </a:rPr>
              <a:t>      </a:t>
            </a:r>
            <a:r>
              <a:rPr b="1" i="0" lang="en-US" sz="2000" u="none" cap="none" strike="noStrike">
                <a:solidFill>
                  <a:srgbClr val="7030A0"/>
                </a:solidFill>
                <a:latin typeface="Courier"/>
                <a:ea typeface="Courier"/>
                <a:cs typeface="Courier"/>
                <a:sym typeface="Courier"/>
              </a:rPr>
              <a:t>while</a:t>
            </a:r>
            <a:r>
              <a:rPr b="0" i="0" lang="en-US" sz="2000" u="none" cap="none" strike="noStrike">
                <a:solidFill>
                  <a:srgbClr val="7030A0"/>
                </a:solidFill>
                <a:latin typeface="Courier"/>
                <a:ea typeface="Courier"/>
                <a:cs typeface="Courier"/>
                <a:sym typeface="Courier"/>
              </a:rPr>
              <a:t> j &gt;= 0 and A[j] &gt; current:</a:t>
            </a:r>
            <a:endParaRPr b="0" i="0" sz="2000" u="none" cap="none" strike="noStrike">
              <a:solidFill>
                <a:srgbClr val="7030A0"/>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030A0"/>
                </a:solidFill>
                <a:latin typeface="Courier"/>
                <a:ea typeface="Courier"/>
                <a:cs typeface="Courier"/>
                <a:sym typeface="Courier"/>
              </a:rPr>
              <a:t>         A[j+1] = A[j]</a:t>
            </a:r>
            <a:endParaRPr b="0" i="0" sz="2000" u="none" cap="none" strike="noStrike">
              <a:solidFill>
                <a:srgbClr val="7030A0"/>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030A0"/>
                </a:solidFill>
                <a:latin typeface="Courier"/>
                <a:ea typeface="Courier"/>
                <a:cs typeface="Courier"/>
                <a:sym typeface="Courier"/>
              </a:rPr>
              <a:t>         j -= 1</a:t>
            </a:r>
            <a:endParaRPr b="0" i="0" sz="2000" u="none" cap="none" strike="noStrike">
              <a:solidFill>
                <a:srgbClr val="7030A0"/>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030A0"/>
                </a:solidFill>
                <a:latin typeface="Courier"/>
                <a:ea typeface="Courier"/>
                <a:cs typeface="Courier"/>
                <a:sym typeface="Courier"/>
              </a:rPr>
              <a:t>      A[j+1] = current</a:t>
            </a:r>
            <a:endParaRPr b="0" i="0" sz="2000" u="none" cap="none" strike="noStrike">
              <a:solidFill>
                <a:srgbClr val="7030A0"/>
              </a:solidFill>
              <a:latin typeface="Courier"/>
              <a:ea typeface="Courier"/>
              <a:cs typeface="Courier"/>
              <a:sym typeface="Courier"/>
            </a:endParaRPr>
          </a:p>
        </p:txBody>
      </p:sp>
      <p:grpSp>
        <p:nvGrpSpPr>
          <p:cNvPr id="725" name="Google Shape;725;p23"/>
          <p:cNvGrpSpPr/>
          <p:nvPr/>
        </p:nvGrpSpPr>
        <p:grpSpPr>
          <a:xfrm>
            <a:off x="0" y="2479408"/>
            <a:ext cx="3219372" cy="595311"/>
            <a:chOff x="1583251" y="3296092"/>
            <a:chExt cx="3587074" cy="705202"/>
          </a:xfrm>
        </p:grpSpPr>
        <p:sp>
          <p:nvSpPr>
            <p:cNvPr id="726" name="Google Shape;726;p23"/>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727" name="Google Shape;727;p23"/>
            <p:cNvSpPr/>
            <p:nvPr/>
          </p:nvSpPr>
          <p:spPr>
            <a:xfrm>
              <a:off x="1583251"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728" name="Google Shape;728;p23"/>
            <p:cNvSpPr/>
            <p:nvPr/>
          </p:nvSpPr>
          <p:spPr>
            <a:xfrm>
              <a:off x="3012192"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729" name="Google Shape;729;p23"/>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730" name="Google Shape;730;p23"/>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grpSp>
        <p:nvGrpSpPr>
          <p:cNvPr id="731" name="Google Shape;731;p23"/>
          <p:cNvGrpSpPr/>
          <p:nvPr/>
        </p:nvGrpSpPr>
        <p:grpSpPr>
          <a:xfrm>
            <a:off x="10592" y="3479017"/>
            <a:ext cx="3219372" cy="595311"/>
            <a:chOff x="1583251" y="3296092"/>
            <a:chExt cx="3587074" cy="705202"/>
          </a:xfrm>
        </p:grpSpPr>
        <p:sp>
          <p:nvSpPr>
            <p:cNvPr id="732" name="Google Shape;732;p23"/>
            <p:cNvSpPr/>
            <p:nvPr/>
          </p:nvSpPr>
          <p:spPr>
            <a:xfrm>
              <a:off x="2313169"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733" name="Google Shape;733;p23"/>
            <p:cNvSpPr/>
            <p:nvPr/>
          </p:nvSpPr>
          <p:spPr>
            <a:xfrm>
              <a:off x="1583251" y="3296093"/>
              <a:ext cx="705201" cy="705201"/>
            </a:xfrm>
            <a:prstGeom prst="rect">
              <a:avLst/>
            </a:prstGeom>
            <a:solidFill>
              <a:srgbClr val="FFFF00"/>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734" name="Google Shape;734;p23"/>
            <p:cNvSpPr/>
            <p:nvPr/>
          </p:nvSpPr>
          <p:spPr>
            <a:xfrm>
              <a:off x="3012192"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735" name="Google Shape;735;p23"/>
            <p:cNvSpPr/>
            <p:nvPr/>
          </p:nvSpPr>
          <p:spPr>
            <a:xfrm>
              <a:off x="3738658" y="3296093"/>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736" name="Google Shape;736;p23"/>
            <p:cNvSpPr/>
            <p:nvPr/>
          </p:nvSpPr>
          <p:spPr>
            <a:xfrm>
              <a:off x="4465124" y="3296092"/>
              <a:ext cx="705201" cy="705201"/>
            </a:xfrm>
            <a:prstGeom prst="rect">
              <a:avLst/>
            </a:prstGeom>
            <a:solidFill>
              <a:srgbClr val="FFF2CC"/>
            </a:solid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sp>
        <p:nvSpPr>
          <p:cNvPr id="737" name="Google Shape;737;p23"/>
          <p:cNvSpPr/>
          <p:nvPr/>
        </p:nvSpPr>
        <p:spPr>
          <a:xfrm rot="5400000">
            <a:off x="3009704" y="5736727"/>
            <a:ext cx="536100" cy="788400"/>
          </a:xfrm>
          <a:prstGeom prst="downArrow">
            <a:avLst>
              <a:gd fmla="val 50000" name="adj1"/>
              <a:gd fmla="val 50000" name="adj2"/>
            </a:avLst>
          </a:prstGeom>
          <a:solidFill>
            <a:schemeClr val="accent6"/>
          </a:solidFill>
          <a:ln cap="flat" cmpd="sng" w="12700">
            <a:solidFill>
              <a:srgbClr val="157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5"/>
          <p:cNvSpPr txBox="1"/>
          <p:nvPr>
            <p:ph type="title"/>
          </p:nvPr>
        </p:nvSpPr>
        <p:spPr>
          <a:xfrm>
            <a:off x="1488775" y="2452875"/>
            <a:ext cx="6931800" cy="976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Asymptotic analysis</a:t>
            </a:r>
            <a:endParaRPr/>
          </a:p>
        </p:txBody>
      </p:sp>
      <p:sp>
        <p:nvSpPr>
          <p:cNvPr id="743" name="Google Shape;743;p15"/>
          <p:cNvSpPr txBox="1"/>
          <p:nvPr>
            <p:ph idx="1" type="body"/>
          </p:nvPr>
        </p:nvSpPr>
        <p:spPr>
          <a:xfrm>
            <a:off x="3232269" y="3657478"/>
            <a:ext cx="2679462" cy="5701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Aka big-Oh notation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28"/>
          <p:cNvSpPr txBox="1"/>
          <p:nvPr>
            <p:ph type="title"/>
          </p:nvPr>
        </p:nvSpPr>
        <p:spPr>
          <a:xfrm>
            <a:off x="628650" y="365126"/>
            <a:ext cx="644348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 this class we will use…</a:t>
            </a:r>
            <a:endParaRPr/>
          </a:p>
        </p:txBody>
      </p:sp>
      <p:sp>
        <p:nvSpPr>
          <p:cNvPr id="749" name="Google Shape;749;p28"/>
          <p:cNvSpPr txBox="1"/>
          <p:nvPr>
            <p:ph idx="1" type="body"/>
          </p:nvPr>
        </p:nvSpPr>
        <p:spPr>
          <a:xfrm>
            <a:off x="659049" y="1408936"/>
            <a:ext cx="7786146" cy="4813714"/>
          </a:xfrm>
          <a:prstGeom prst="rect">
            <a:avLst/>
          </a:prstGeom>
          <a:noFill/>
          <a:ln>
            <a:noFill/>
          </a:ln>
        </p:spPr>
        <p:txBody>
          <a:bodyPr anchorCtr="0" anchor="t" bIns="45700" lIns="91425" spcFirstLastPara="1" rIns="91425" wrap="square" tIns="45700">
            <a:normAutofit/>
          </a:bodyPr>
          <a:lstStyle/>
          <a:p>
            <a:pPr indent="0" lvl="1" marL="457200" rtl="0" algn="l">
              <a:lnSpc>
                <a:spcPct val="90000"/>
              </a:lnSpc>
              <a:spcBef>
                <a:spcPts val="0"/>
              </a:spcBef>
              <a:spcAft>
                <a:spcPts val="0"/>
              </a:spcAft>
              <a:buClr>
                <a:schemeClr val="dk1"/>
              </a:buClr>
              <a:buSzPts val="2400"/>
              <a:buNone/>
            </a:pPr>
            <a:r>
              <a:t/>
            </a:r>
            <a:endParaRPr>
              <a:solidFill>
                <a:schemeClr val="accent4"/>
              </a:solidFill>
            </a:endParaRPr>
          </a:p>
          <a:p>
            <a:pPr indent="-228600" lvl="0" marL="228600" rtl="0" algn="l">
              <a:lnSpc>
                <a:spcPct val="90000"/>
              </a:lnSpc>
              <a:spcBef>
                <a:spcPts val="1000"/>
              </a:spcBef>
              <a:spcAft>
                <a:spcPts val="0"/>
              </a:spcAft>
              <a:buClr>
                <a:schemeClr val="dk1"/>
              </a:buClr>
              <a:buSzPts val="2800"/>
              <a:buChar char="•"/>
            </a:pPr>
            <a:r>
              <a:rPr b="1" lang="en-US"/>
              <a:t>Big-Oh notation!</a:t>
            </a:r>
            <a:endParaRPr/>
          </a:p>
          <a:p>
            <a:pPr indent="-228600" lvl="0" marL="228600" rtl="0" algn="l">
              <a:lnSpc>
                <a:spcPct val="90000"/>
              </a:lnSpc>
              <a:spcBef>
                <a:spcPts val="1000"/>
              </a:spcBef>
              <a:spcAft>
                <a:spcPts val="0"/>
              </a:spcAft>
              <a:buClr>
                <a:schemeClr val="dk1"/>
              </a:buClr>
              <a:buSzPts val="2800"/>
              <a:buChar char="•"/>
            </a:pPr>
            <a:r>
              <a:rPr lang="en-US"/>
              <a:t>Gives us a meaningful way to talk about the running time of an algorithm, independent of programming language, computing platform, etc., without having to count all the operations.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
          <p:cNvSpPr txBox="1"/>
          <p:nvPr>
            <p:ph type="title"/>
          </p:nvPr>
        </p:nvSpPr>
        <p:spPr>
          <a:xfrm>
            <a:off x="1077901" y="1306285"/>
            <a:ext cx="6988195" cy="137988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What is pseudocode?</a:t>
            </a:r>
            <a:endParaRPr/>
          </a:p>
        </p:txBody>
      </p:sp>
      <p:pic>
        <p:nvPicPr>
          <p:cNvPr id="252" name="Google Shape;252;p3"/>
          <p:cNvPicPr preferRelativeResize="0"/>
          <p:nvPr/>
        </p:nvPicPr>
        <p:blipFill rotWithShape="1">
          <a:blip r:embed="rId3">
            <a:alphaModFix/>
          </a:blip>
          <a:srcRect b="0" l="0" r="0" t="0"/>
          <a:stretch/>
        </p:blipFill>
        <p:spPr>
          <a:xfrm>
            <a:off x="3902651" y="3155868"/>
            <a:ext cx="1338697" cy="16008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29"/>
          <p:cNvSpPr txBox="1"/>
          <p:nvPr>
            <p:ph type="title"/>
          </p:nvPr>
        </p:nvSpPr>
        <p:spPr>
          <a:xfrm>
            <a:off x="258498"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Main idea:</a:t>
            </a:r>
            <a:endParaRPr sz="3600">
              <a:solidFill>
                <a:srgbClr val="F26021"/>
              </a:solidFill>
            </a:endParaRPr>
          </a:p>
        </p:txBody>
      </p:sp>
      <p:sp>
        <p:nvSpPr>
          <p:cNvPr id="755" name="Google Shape;755;p29"/>
          <p:cNvSpPr txBox="1"/>
          <p:nvPr/>
        </p:nvSpPr>
        <p:spPr>
          <a:xfrm>
            <a:off x="368857" y="1389885"/>
            <a:ext cx="842830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Focus on how the runtime</a:t>
            </a:r>
            <a:r>
              <a:rPr b="1" i="0" lang="en-US" sz="2800" u="none" cap="none" strike="noStrike">
                <a:solidFill>
                  <a:schemeClr val="dk1"/>
                </a:solidFill>
                <a:latin typeface="Calibri"/>
                <a:ea typeface="Calibri"/>
                <a:cs typeface="Calibri"/>
                <a:sym typeface="Calibri"/>
              </a:rPr>
              <a:t> scales </a:t>
            </a:r>
            <a:r>
              <a:rPr b="0" i="0" lang="en-US" sz="2800" u="none" cap="none" strike="noStrike">
                <a:solidFill>
                  <a:schemeClr val="dk1"/>
                </a:solidFill>
                <a:latin typeface="Calibri"/>
                <a:ea typeface="Calibri"/>
                <a:cs typeface="Calibri"/>
                <a:sym typeface="Calibri"/>
              </a:rPr>
              <a:t>with n (the input size). </a:t>
            </a:r>
            <a:endParaRPr b="0" i="0" sz="1400" u="none" cap="none" strike="noStrike">
              <a:solidFill>
                <a:srgbClr val="000000"/>
              </a:solidFill>
              <a:latin typeface="Arial"/>
              <a:ea typeface="Arial"/>
              <a:cs typeface="Arial"/>
              <a:sym typeface="Arial"/>
            </a:endParaRPr>
          </a:p>
        </p:txBody>
      </p:sp>
      <p:graphicFrame>
        <p:nvGraphicFramePr>
          <p:cNvPr id="756" name="Google Shape;756;p29"/>
          <p:cNvGraphicFramePr/>
          <p:nvPr/>
        </p:nvGraphicFramePr>
        <p:xfrm>
          <a:off x="739757" y="3164747"/>
          <a:ext cx="3000000" cy="3000000"/>
        </p:xfrm>
        <a:graphic>
          <a:graphicData uri="http://schemas.openxmlformats.org/drawingml/2006/table">
            <a:tbl>
              <a:tblPr bandRow="1" firstRow="1">
                <a:noFill/>
                <a:tableStyleId>{B65B6948-6D9E-4A3C-ADBF-AC1CB18884DA}</a:tableStyleId>
              </a:tblPr>
              <a:tblGrid>
                <a:gridCol w="3440250"/>
                <a:gridCol w="2313700"/>
              </a:tblGrid>
              <a:tr h="7010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rPr>
                        <a:t>Number of operations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rPr>
                        <a:t>Asymptotic Running Time</a:t>
                      </a:r>
                      <a:endParaRPr sz="1400" u="none" cap="none" strike="noStrike"/>
                    </a:p>
                  </a:txBody>
                  <a:tcPr marT="45725" marB="45725" marR="91450" marL="91450" anchor="ctr"/>
                </a:tc>
              </a:tr>
              <a:tr h="6346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r>
              <a:tr h="6024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r>
              <a:tr h="6800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r>
              <a:tr h="804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tc>
              </a:tr>
            </a:tbl>
          </a:graphicData>
        </a:graphic>
      </p:graphicFrame>
      <p:sp>
        <p:nvSpPr>
          <p:cNvPr id="757" name="Google Shape;757;p29"/>
          <p:cNvSpPr txBox="1"/>
          <p:nvPr/>
        </p:nvSpPr>
        <p:spPr>
          <a:xfrm>
            <a:off x="6761018" y="5417127"/>
            <a:ext cx="2382982"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We say this algorithm is “asymptotically faster” than the others.</a:t>
            </a:r>
            <a:endParaRPr b="0" i="0" sz="1400" u="none" cap="none" strike="noStrike">
              <a:solidFill>
                <a:srgbClr val="000000"/>
              </a:solidFill>
              <a:latin typeface="Arial"/>
              <a:ea typeface="Arial"/>
              <a:cs typeface="Arial"/>
              <a:sym typeface="Arial"/>
            </a:endParaRPr>
          </a:p>
        </p:txBody>
      </p:sp>
      <p:cxnSp>
        <p:nvCxnSpPr>
          <p:cNvPr id="758" name="Google Shape;758;p29"/>
          <p:cNvCxnSpPr/>
          <p:nvPr/>
        </p:nvCxnSpPr>
        <p:spPr>
          <a:xfrm flipH="1">
            <a:off x="6017741" y="5781810"/>
            <a:ext cx="743277" cy="285358"/>
          </a:xfrm>
          <a:prstGeom prst="straightConnector1">
            <a:avLst/>
          </a:prstGeom>
          <a:noFill/>
          <a:ln cap="flat" cmpd="sng" w="9525">
            <a:solidFill>
              <a:srgbClr val="FF0000"/>
            </a:solidFill>
            <a:prstDash val="solid"/>
            <a:miter lim="800000"/>
            <a:headEnd len="sm" w="sm" type="none"/>
            <a:tailEnd len="med" w="med" type="triangle"/>
          </a:ln>
        </p:spPr>
      </p:cxnSp>
      <p:sp>
        <p:nvSpPr>
          <p:cNvPr id="759" name="Google Shape;759;p29"/>
          <p:cNvSpPr/>
          <p:nvPr/>
        </p:nvSpPr>
        <p:spPr>
          <a:xfrm>
            <a:off x="1971462" y="3899298"/>
            <a:ext cx="526500" cy="58260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0" name="Google Shape;760;p29"/>
          <p:cNvSpPr/>
          <p:nvPr/>
        </p:nvSpPr>
        <p:spPr>
          <a:xfrm>
            <a:off x="1736307" y="4516606"/>
            <a:ext cx="526500" cy="58260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1" name="Google Shape;761;p29"/>
          <p:cNvSpPr/>
          <p:nvPr/>
        </p:nvSpPr>
        <p:spPr>
          <a:xfrm>
            <a:off x="1688074" y="5125875"/>
            <a:ext cx="743400" cy="58260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2" name="Google Shape;762;p29"/>
          <p:cNvSpPr/>
          <p:nvPr/>
        </p:nvSpPr>
        <p:spPr>
          <a:xfrm>
            <a:off x="1878812" y="5924489"/>
            <a:ext cx="1151773" cy="582506"/>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3" name="Google Shape;763;p29"/>
          <p:cNvSpPr txBox="1"/>
          <p:nvPr/>
        </p:nvSpPr>
        <p:spPr>
          <a:xfrm>
            <a:off x="5542283" y="2290419"/>
            <a:ext cx="335458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(Only pay attention to the largest function of n that appears.)</a:t>
            </a:r>
            <a:endParaRPr b="0" i="0" sz="1400" u="none" cap="none" strike="noStrike">
              <a:solidFill>
                <a:srgbClr val="000000"/>
              </a:solidFill>
              <a:latin typeface="Arial"/>
              <a:ea typeface="Arial"/>
              <a:cs typeface="Arial"/>
              <a:sym typeface="Arial"/>
            </a:endParaRPr>
          </a:p>
        </p:txBody>
      </p:sp>
      <p:sp>
        <p:nvSpPr>
          <p:cNvPr id="764" name="Google Shape;764;p29"/>
          <p:cNvSpPr txBox="1"/>
          <p:nvPr/>
        </p:nvSpPr>
        <p:spPr>
          <a:xfrm>
            <a:off x="448213" y="2385076"/>
            <a:ext cx="52845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Some examples…</a:t>
            </a:r>
            <a:endParaRPr b="0" i="0" sz="1400" u="none" cap="none" strike="noStrike">
              <a:solidFill>
                <a:srgbClr val="000000"/>
              </a:solidFill>
              <a:latin typeface="Arial"/>
              <a:ea typeface="Arial"/>
              <a:cs typeface="Arial"/>
              <a:sym typeface="Arial"/>
            </a:endParaRPr>
          </a:p>
        </p:txBody>
      </p:sp>
      <p:pic>
        <p:nvPicPr>
          <p:cNvPr id="765" name="Google Shape;765;p29"/>
          <p:cNvPicPr preferRelativeResize="0"/>
          <p:nvPr/>
        </p:nvPicPr>
        <p:blipFill rotWithShape="1">
          <a:blip r:embed="rId3">
            <a:alphaModFix/>
          </a:blip>
          <a:srcRect b="0" l="0" r="0" t="0"/>
          <a:stretch/>
        </p:blipFill>
        <p:spPr>
          <a:xfrm>
            <a:off x="1840467" y="4610413"/>
            <a:ext cx="1960304" cy="386950"/>
          </a:xfrm>
          <a:prstGeom prst="rect">
            <a:avLst/>
          </a:prstGeom>
          <a:noFill/>
          <a:ln>
            <a:noFill/>
          </a:ln>
        </p:spPr>
      </p:pic>
      <p:pic>
        <p:nvPicPr>
          <p:cNvPr id="766" name="Google Shape;766;p29"/>
          <p:cNvPicPr preferRelativeResize="0"/>
          <p:nvPr/>
        </p:nvPicPr>
        <p:blipFill rotWithShape="1">
          <a:blip r:embed="rId4">
            <a:alphaModFix/>
          </a:blip>
          <a:srcRect b="0" l="0" r="0" t="0"/>
          <a:stretch/>
        </p:blipFill>
        <p:spPr>
          <a:xfrm>
            <a:off x="1764273" y="3843600"/>
            <a:ext cx="1566561" cy="646325"/>
          </a:xfrm>
          <a:prstGeom prst="rect">
            <a:avLst/>
          </a:prstGeom>
          <a:noFill/>
          <a:ln>
            <a:noFill/>
          </a:ln>
        </p:spPr>
      </p:pic>
      <p:pic>
        <p:nvPicPr>
          <p:cNvPr id="767" name="Google Shape;767;p29"/>
          <p:cNvPicPr preferRelativeResize="0"/>
          <p:nvPr/>
        </p:nvPicPr>
        <p:blipFill rotWithShape="1">
          <a:blip r:embed="rId5">
            <a:alphaModFix/>
          </a:blip>
          <a:srcRect b="0" l="0" r="0" t="0"/>
          <a:stretch/>
        </p:blipFill>
        <p:spPr>
          <a:xfrm>
            <a:off x="5012629" y="3967798"/>
            <a:ext cx="807200" cy="359877"/>
          </a:xfrm>
          <a:prstGeom prst="rect">
            <a:avLst/>
          </a:prstGeom>
          <a:noFill/>
          <a:ln>
            <a:noFill/>
          </a:ln>
        </p:spPr>
      </p:pic>
      <p:pic>
        <p:nvPicPr>
          <p:cNvPr id="768" name="Google Shape;768;p29"/>
          <p:cNvPicPr preferRelativeResize="0"/>
          <p:nvPr/>
        </p:nvPicPr>
        <p:blipFill rotWithShape="1">
          <a:blip r:embed="rId6">
            <a:alphaModFix/>
          </a:blip>
          <a:srcRect b="0" l="0" r="0" t="0"/>
          <a:stretch/>
        </p:blipFill>
        <p:spPr>
          <a:xfrm>
            <a:off x="5012625" y="4559027"/>
            <a:ext cx="807200" cy="415238"/>
          </a:xfrm>
          <a:prstGeom prst="rect">
            <a:avLst/>
          </a:prstGeom>
          <a:noFill/>
          <a:ln>
            <a:noFill/>
          </a:ln>
        </p:spPr>
      </p:pic>
      <p:pic>
        <p:nvPicPr>
          <p:cNvPr id="769" name="Google Shape;769;p29"/>
          <p:cNvPicPr preferRelativeResize="0"/>
          <p:nvPr/>
        </p:nvPicPr>
        <p:blipFill rotWithShape="1">
          <a:blip r:embed="rId7">
            <a:alphaModFix/>
          </a:blip>
          <a:srcRect b="0" l="0" r="0" t="0"/>
          <a:stretch/>
        </p:blipFill>
        <p:spPr>
          <a:xfrm>
            <a:off x="1590450" y="6067175"/>
            <a:ext cx="1960300" cy="392060"/>
          </a:xfrm>
          <a:prstGeom prst="rect">
            <a:avLst/>
          </a:prstGeom>
          <a:noFill/>
          <a:ln>
            <a:noFill/>
          </a:ln>
        </p:spPr>
      </p:pic>
      <p:pic>
        <p:nvPicPr>
          <p:cNvPr id="770" name="Google Shape;770;p29"/>
          <p:cNvPicPr preferRelativeResize="0"/>
          <p:nvPr/>
        </p:nvPicPr>
        <p:blipFill rotWithShape="1">
          <a:blip r:embed="rId8">
            <a:alphaModFix/>
          </a:blip>
          <a:srcRect b="0" l="0" r="0" t="0"/>
          <a:stretch/>
        </p:blipFill>
        <p:spPr>
          <a:xfrm>
            <a:off x="4697974" y="5990794"/>
            <a:ext cx="1566550" cy="410378"/>
          </a:xfrm>
          <a:prstGeom prst="rect">
            <a:avLst/>
          </a:prstGeom>
          <a:noFill/>
          <a:ln>
            <a:noFill/>
          </a:ln>
        </p:spPr>
      </p:pic>
      <p:pic>
        <p:nvPicPr>
          <p:cNvPr id="771" name="Google Shape;771;p29"/>
          <p:cNvPicPr preferRelativeResize="0"/>
          <p:nvPr/>
        </p:nvPicPr>
        <p:blipFill rotWithShape="1">
          <a:blip r:embed="rId9">
            <a:alphaModFix/>
          </a:blip>
          <a:srcRect b="0" l="0" r="0" t="0"/>
          <a:stretch/>
        </p:blipFill>
        <p:spPr>
          <a:xfrm>
            <a:off x="1302166" y="5209555"/>
            <a:ext cx="2536863" cy="415250"/>
          </a:xfrm>
          <a:prstGeom prst="rect">
            <a:avLst/>
          </a:prstGeom>
          <a:noFill/>
          <a:ln>
            <a:noFill/>
          </a:ln>
        </p:spPr>
      </p:pic>
      <p:pic>
        <p:nvPicPr>
          <p:cNvPr id="772" name="Google Shape;772;p29"/>
          <p:cNvPicPr preferRelativeResize="0"/>
          <p:nvPr/>
        </p:nvPicPr>
        <p:blipFill rotWithShape="1">
          <a:blip r:embed="rId10">
            <a:alphaModFix/>
          </a:blip>
          <a:srcRect b="0" l="0" r="0" t="0"/>
          <a:stretch/>
        </p:blipFill>
        <p:spPr>
          <a:xfrm>
            <a:off x="4919648" y="5242925"/>
            <a:ext cx="1013702" cy="392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Informal definition for O(…)</a:t>
            </a:r>
            <a:endParaRPr/>
          </a:p>
        </p:txBody>
      </p:sp>
      <p:sp>
        <p:nvSpPr>
          <p:cNvPr id="778" name="Google Shape;778;p32"/>
          <p:cNvSpPr txBox="1"/>
          <p:nvPr>
            <p:ph idx="1" type="body"/>
          </p:nvPr>
        </p:nvSpPr>
        <p:spPr>
          <a:xfrm>
            <a:off x="628650" y="1825625"/>
            <a:ext cx="7886700" cy="4351338"/>
          </a:xfrm>
          <a:prstGeom prst="rect">
            <a:avLst/>
          </a:prstGeom>
          <a:blipFill rotWithShape="1">
            <a:blip r:embed="rId3">
              <a:alphaModFix/>
            </a:blip>
            <a:stretch>
              <a:fillRect b="0" l="-1444" r="-155" t="-2629"/>
            </a:stretch>
          </a:blip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a:t> </a:t>
            </a:r>
            <a:endParaRPr/>
          </a:p>
        </p:txBody>
      </p:sp>
      <p:pic>
        <p:nvPicPr>
          <p:cNvPr id="779" name="Google Shape;779;p32"/>
          <p:cNvPicPr preferRelativeResize="0"/>
          <p:nvPr/>
        </p:nvPicPr>
        <p:blipFill rotWithShape="1">
          <a:blip r:embed="rId4">
            <a:alphaModFix/>
          </a:blip>
          <a:srcRect b="0" l="0" r="0" t="0"/>
          <a:stretch/>
        </p:blipFill>
        <p:spPr>
          <a:xfrm>
            <a:off x="7586278" y="230190"/>
            <a:ext cx="1189403" cy="1313232"/>
          </a:xfrm>
          <a:prstGeom prst="rect">
            <a:avLst/>
          </a:prstGeom>
          <a:noFill/>
          <a:ln>
            <a:noFill/>
          </a:ln>
        </p:spPr>
      </p:pic>
      <p:sp>
        <p:nvSpPr>
          <p:cNvPr id="780" name="Google Shape;780;p32"/>
          <p:cNvSpPr txBox="1"/>
          <p:nvPr/>
        </p:nvSpPr>
        <p:spPr>
          <a:xfrm>
            <a:off x="4710896" y="5995686"/>
            <a:ext cx="395854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Calibri"/>
                <a:ea typeface="Calibri"/>
                <a:cs typeface="Calibri"/>
                <a:sym typeface="Calibri"/>
              </a:rPr>
              <a:t>Here, “constant” means “some number that doesn’t depend on n.”</a:t>
            </a:r>
            <a:endParaRPr b="0" i="0" sz="1400" u="none" cap="none" strike="noStrike">
              <a:solidFill>
                <a:srgbClr val="000000"/>
              </a:solidFill>
              <a:latin typeface="Arial"/>
              <a:ea typeface="Arial"/>
              <a:cs typeface="Arial"/>
              <a:sym typeface="Arial"/>
            </a:endParaRPr>
          </a:p>
        </p:txBody>
      </p:sp>
      <p:cxnSp>
        <p:nvCxnSpPr>
          <p:cNvPr id="781" name="Google Shape;781;p32"/>
          <p:cNvCxnSpPr>
            <a:stCxn id="780" idx="0"/>
          </p:cNvCxnSpPr>
          <p:nvPr/>
        </p:nvCxnSpPr>
        <p:spPr>
          <a:xfrm rot="10800000">
            <a:off x="5035067" y="4815186"/>
            <a:ext cx="1655100" cy="1180500"/>
          </a:xfrm>
          <a:prstGeom prst="straightConnector1">
            <a:avLst/>
          </a:prstGeom>
          <a:noFill/>
          <a:ln cap="flat" cmpd="sng" w="9525">
            <a:solidFill>
              <a:schemeClr val="accent4"/>
            </a:solidFill>
            <a:prstDash val="solid"/>
            <a:miter lim="800000"/>
            <a:headEnd len="sm" w="sm" type="none"/>
            <a:tailEnd len="med" w="med" type="triangle"/>
          </a:ln>
        </p:spPr>
      </p:cxnSp>
      <p:sp>
        <p:nvSpPr>
          <p:cNvPr id="782" name="Google Shape;782;p32"/>
          <p:cNvSpPr txBox="1"/>
          <p:nvPr/>
        </p:nvSpPr>
        <p:spPr>
          <a:xfrm>
            <a:off x="1733935" y="168231"/>
            <a:ext cx="64206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pronounced “big-oh of …” or sometimes “oh of …”</a:t>
            </a:r>
            <a:endParaRPr b="0" i="0" sz="1400" u="none" cap="none" strike="noStrike">
              <a:solidFill>
                <a:srgbClr val="000000"/>
              </a:solidFill>
              <a:latin typeface="Arial"/>
              <a:ea typeface="Arial"/>
              <a:cs typeface="Arial"/>
              <a:sym typeface="Arial"/>
            </a:endParaRPr>
          </a:p>
        </p:txBody>
      </p:sp>
      <p:cxnSp>
        <p:nvCxnSpPr>
          <p:cNvPr id="783" name="Google Shape;783;p32"/>
          <p:cNvCxnSpPr/>
          <p:nvPr/>
        </p:nvCxnSpPr>
        <p:spPr>
          <a:xfrm>
            <a:off x="6155465" y="551290"/>
            <a:ext cx="118014" cy="328331"/>
          </a:xfrm>
          <a:prstGeom prst="straightConnector1">
            <a:avLst/>
          </a:prstGeom>
          <a:noFill/>
          <a:ln cap="flat" cmpd="sng" w="9525">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33"/>
          <p:cNvPicPr preferRelativeResize="0"/>
          <p:nvPr/>
        </p:nvPicPr>
        <p:blipFill rotWithShape="1">
          <a:blip r:embed="rId3">
            <a:alphaModFix/>
          </a:blip>
          <a:srcRect b="0" l="0" r="0" t="0"/>
          <a:stretch/>
        </p:blipFill>
        <p:spPr>
          <a:xfrm>
            <a:off x="913029" y="1748886"/>
            <a:ext cx="7317941" cy="5109114"/>
          </a:xfrm>
          <a:prstGeom prst="rect">
            <a:avLst/>
          </a:prstGeom>
          <a:noFill/>
          <a:ln>
            <a:noFill/>
          </a:ln>
        </p:spPr>
      </p:pic>
      <p:sp>
        <p:nvSpPr>
          <p:cNvPr id="789" name="Google Shape;789;p33"/>
          <p:cNvSpPr txBox="1"/>
          <p:nvPr>
            <p:ph type="title"/>
          </p:nvPr>
        </p:nvSpPr>
        <p:spPr>
          <a:xfrm>
            <a:off x="360636" y="164282"/>
            <a:ext cx="7886700" cy="1325563"/>
          </a:xfrm>
          <a:prstGeom prst="rect">
            <a:avLst/>
          </a:prstGeom>
          <a:blipFill rotWithShape="1">
            <a:blip r:embed="rId4">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790" name="Google Shape;790;p33"/>
          <p:cNvSpPr txBox="1"/>
          <p:nvPr/>
        </p:nvSpPr>
        <p:spPr>
          <a:xfrm rot="-2164831">
            <a:off x="5694336" y="3991515"/>
            <a:ext cx="20009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791" name="Google Shape;791;p33"/>
          <p:cNvSpPr txBox="1"/>
          <p:nvPr/>
        </p:nvSpPr>
        <p:spPr>
          <a:xfrm>
            <a:off x="6478030" y="508460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792" name="Google Shape;792;p33"/>
          <p:cNvSpPr/>
          <p:nvPr/>
        </p:nvSpPr>
        <p:spPr>
          <a:xfrm>
            <a:off x="5762090" y="253480"/>
            <a:ext cx="3339296" cy="923330"/>
          </a:xfrm>
          <a:prstGeom prst="rect">
            <a:avLst/>
          </a:prstGeom>
          <a:blipFill rotWithShape="1">
            <a:blip r:embed="rId5">
              <a:alphaModFix/>
            </a:blip>
            <a:stretch>
              <a:fillRect b="-8103" l="0" r="0" t="-270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34"/>
          <p:cNvPicPr preferRelativeResize="0"/>
          <p:nvPr/>
        </p:nvPicPr>
        <p:blipFill rotWithShape="1">
          <a:blip r:embed="rId3">
            <a:alphaModFix/>
          </a:blip>
          <a:srcRect b="0" l="0" r="0" t="0"/>
          <a:stretch/>
        </p:blipFill>
        <p:spPr>
          <a:xfrm>
            <a:off x="911879" y="1747280"/>
            <a:ext cx="7320241" cy="5110720"/>
          </a:xfrm>
          <a:prstGeom prst="rect">
            <a:avLst/>
          </a:prstGeom>
          <a:noFill/>
          <a:ln>
            <a:noFill/>
          </a:ln>
        </p:spPr>
      </p:pic>
      <p:sp>
        <p:nvSpPr>
          <p:cNvPr id="798" name="Google Shape;798;p34"/>
          <p:cNvSpPr txBox="1"/>
          <p:nvPr>
            <p:ph type="title"/>
          </p:nvPr>
        </p:nvSpPr>
        <p:spPr>
          <a:xfrm>
            <a:off x="360636" y="164282"/>
            <a:ext cx="7886700" cy="1325563"/>
          </a:xfrm>
          <a:prstGeom prst="rect">
            <a:avLst/>
          </a:prstGeom>
          <a:blipFill rotWithShape="1">
            <a:blip r:embed="rId4">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799" name="Google Shape;799;p34"/>
          <p:cNvSpPr txBox="1"/>
          <p:nvPr/>
        </p:nvSpPr>
        <p:spPr>
          <a:xfrm rot="-2164831">
            <a:off x="5694336" y="3991515"/>
            <a:ext cx="20009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800" name="Google Shape;800;p34"/>
          <p:cNvSpPr txBox="1"/>
          <p:nvPr/>
        </p:nvSpPr>
        <p:spPr>
          <a:xfrm>
            <a:off x="6478030" y="508460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801" name="Google Shape;801;p34"/>
          <p:cNvSpPr txBox="1"/>
          <p:nvPr/>
        </p:nvSpPr>
        <p:spPr>
          <a:xfrm>
            <a:off x="5214551" y="2398827"/>
            <a:ext cx="17521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3g(n) = 3n</a:t>
            </a:r>
            <a:r>
              <a:rPr b="0" baseline="30000" i="0" lang="en-US" sz="2400" u="none" cap="none" strike="noStrike">
                <a:solidFill>
                  <a:srgbClr val="00B050"/>
                </a:solidFill>
                <a:latin typeface="Calibri"/>
                <a:ea typeface="Calibri"/>
                <a:cs typeface="Calibri"/>
                <a:sym typeface="Calibri"/>
              </a:rPr>
              <a:t>2</a:t>
            </a:r>
            <a:endParaRPr b="0" i="0" sz="2400" u="none" cap="none" strike="noStrike">
              <a:solidFill>
                <a:srgbClr val="00B050"/>
              </a:solidFill>
              <a:latin typeface="Calibri"/>
              <a:ea typeface="Calibri"/>
              <a:cs typeface="Calibri"/>
              <a:sym typeface="Calibri"/>
            </a:endParaRPr>
          </a:p>
        </p:txBody>
      </p:sp>
      <p:sp>
        <p:nvSpPr>
          <p:cNvPr id="802" name="Google Shape;802;p34"/>
          <p:cNvSpPr/>
          <p:nvPr/>
        </p:nvSpPr>
        <p:spPr>
          <a:xfrm>
            <a:off x="5762090" y="253480"/>
            <a:ext cx="3339296" cy="923330"/>
          </a:xfrm>
          <a:prstGeom prst="rect">
            <a:avLst/>
          </a:prstGeom>
          <a:blipFill rotWithShape="1">
            <a:blip r:embed="rId5">
              <a:alphaModFix/>
            </a:blip>
            <a:stretch>
              <a:fillRect b="-8103" l="0" r="0" t="-270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35"/>
          <p:cNvPicPr preferRelativeResize="0"/>
          <p:nvPr/>
        </p:nvPicPr>
        <p:blipFill rotWithShape="1">
          <a:blip r:embed="rId3">
            <a:alphaModFix/>
          </a:blip>
          <a:srcRect b="0" l="0" r="0" t="0"/>
          <a:stretch/>
        </p:blipFill>
        <p:spPr>
          <a:xfrm>
            <a:off x="913570" y="1749642"/>
            <a:ext cx="7316859" cy="5108358"/>
          </a:xfrm>
          <a:prstGeom prst="rect">
            <a:avLst/>
          </a:prstGeom>
          <a:noFill/>
          <a:ln>
            <a:noFill/>
          </a:ln>
        </p:spPr>
      </p:pic>
      <p:sp>
        <p:nvSpPr>
          <p:cNvPr id="808" name="Google Shape;808;p35"/>
          <p:cNvSpPr txBox="1"/>
          <p:nvPr>
            <p:ph type="title"/>
          </p:nvPr>
        </p:nvSpPr>
        <p:spPr>
          <a:xfrm>
            <a:off x="360636" y="164282"/>
            <a:ext cx="7886700" cy="1325563"/>
          </a:xfrm>
          <a:prstGeom prst="rect">
            <a:avLst/>
          </a:prstGeom>
          <a:blipFill rotWithShape="1">
            <a:blip r:embed="rId4">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809" name="Google Shape;809;p35"/>
          <p:cNvSpPr txBox="1"/>
          <p:nvPr/>
        </p:nvSpPr>
        <p:spPr>
          <a:xfrm rot="-2164831">
            <a:off x="5694336" y="3991515"/>
            <a:ext cx="20009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810" name="Google Shape;810;p35"/>
          <p:cNvSpPr txBox="1"/>
          <p:nvPr/>
        </p:nvSpPr>
        <p:spPr>
          <a:xfrm>
            <a:off x="6478030" y="508460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811" name="Google Shape;811;p35"/>
          <p:cNvSpPr txBox="1"/>
          <p:nvPr/>
        </p:nvSpPr>
        <p:spPr>
          <a:xfrm>
            <a:off x="5214551" y="2398827"/>
            <a:ext cx="17521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3g(n) = 3n</a:t>
            </a:r>
            <a:r>
              <a:rPr b="0" baseline="30000" i="0" lang="en-US" sz="2400" u="none" cap="none" strike="noStrike">
                <a:solidFill>
                  <a:srgbClr val="00B050"/>
                </a:solidFill>
                <a:latin typeface="Calibri"/>
                <a:ea typeface="Calibri"/>
                <a:cs typeface="Calibri"/>
                <a:sym typeface="Calibri"/>
              </a:rPr>
              <a:t>2</a:t>
            </a:r>
            <a:endParaRPr b="0" i="0" sz="2400" u="none" cap="none" strike="noStrike">
              <a:solidFill>
                <a:srgbClr val="00B050"/>
              </a:solidFill>
              <a:latin typeface="Calibri"/>
              <a:ea typeface="Calibri"/>
              <a:cs typeface="Calibri"/>
              <a:sym typeface="Calibri"/>
            </a:endParaRPr>
          </a:p>
        </p:txBody>
      </p:sp>
      <p:sp>
        <p:nvSpPr>
          <p:cNvPr id="812" name="Google Shape;812;p35"/>
          <p:cNvSpPr txBox="1"/>
          <p:nvPr/>
        </p:nvSpPr>
        <p:spPr>
          <a:xfrm>
            <a:off x="3842443" y="1540380"/>
            <a:ext cx="13345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n</a:t>
            </a:r>
            <a:r>
              <a:rPr b="0" baseline="-25000" i="0" lang="en-US" sz="1800" u="none" cap="none" strike="noStrike">
                <a:solidFill>
                  <a:schemeClr val="accent6"/>
                </a:solidFill>
                <a:latin typeface="Calibri"/>
                <a:ea typeface="Calibri"/>
                <a:cs typeface="Calibri"/>
                <a:sym typeface="Calibri"/>
              </a:rPr>
              <a:t>0</a:t>
            </a:r>
            <a:r>
              <a:rPr b="0" i="0" lang="en-US" sz="1800" u="none" cap="none" strike="noStrike">
                <a:solidFill>
                  <a:schemeClr val="accent6"/>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813" name="Google Shape;813;p35"/>
          <p:cNvSpPr/>
          <p:nvPr/>
        </p:nvSpPr>
        <p:spPr>
          <a:xfrm>
            <a:off x="5762090" y="253480"/>
            <a:ext cx="3339296" cy="923330"/>
          </a:xfrm>
          <a:prstGeom prst="rect">
            <a:avLst/>
          </a:prstGeom>
          <a:blipFill rotWithShape="1">
            <a:blip r:embed="rId5">
              <a:alphaModFix/>
            </a:blip>
            <a:stretch>
              <a:fillRect b="-8103" l="0" r="0" t="-270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Formal definition of O(…)</a:t>
            </a:r>
            <a:endParaRPr/>
          </a:p>
        </p:txBody>
      </p:sp>
      <p:sp>
        <p:nvSpPr>
          <p:cNvPr id="819" name="Google Shape;819;p36"/>
          <p:cNvSpPr txBox="1"/>
          <p:nvPr>
            <p:ph idx="1" type="body"/>
          </p:nvPr>
        </p:nvSpPr>
        <p:spPr>
          <a:xfrm>
            <a:off x="628650" y="1789546"/>
            <a:ext cx="7886700" cy="4574186"/>
          </a:xfrm>
          <a:prstGeom prst="rect">
            <a:avLst/>
          </a:prstGeom>
          <a:blipFill rotWithShape="1">
            <a:blip r:embed="rId3">
              <a:alphaModFix/>
            </a:blip>
            <a:stretch>
              <a:fillRect b="0" l="-1444" r="-155" t="-2212"/>
            </a:stretch>
          </a:blip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a:t> </a:t>
            </a:r>
            <a:endParaRPr/>
          </a:p>
        </p:txBody>
      </p:sp>
      <p:sp>
        <p:nvSpPr>
          <p:cNvPr id="820" name="Google Shape;820;p36"/>
          <p:cNvSpPr txBox="1"/>
          <p:nvPr/>
        </p:nvSpPr>
        <p:spPr>
          <a:xfrm>
            <a:off x="726937" y="5451669"/>
            <a:ext cx="1527858" cy="3680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“There exists”</a:t>
            </a:r>
            <a:endParaRPr b="0" i="0" sz="1400" u="none" cap="none" strike="noStrike">
              <a:solidFill>
                <a:srgbClr val="000000"/>
              </a:solidFill>
              <a:latin typeface="Arial"/>
              <a:ea typeface="Arial"/>
              <a:cs typeface="Arial"/>
              <a:sym typeface="Arial"/>
            </a:endParaRPr>
          </a:p>
        </p:txBody>
      </p:sp>
      <p:cxnSp>
        <p:nvCxnSpPr>
          <p:cNvPr id="821" name="Google Shape;821;p36"/>
          <p:cNvCxnSpPr/>
          <p:nvPr/>
        </p:nvCxnSpPr>
        <p:spPr>
          <a:xfrm flipH="1" rot="10800000">
            <a:off x="2025570" y="5046556"/>
            <a:ext cx="601883" cy="405113"/>
          </a:xfrm>
          <a:prstGeom prst="straightConnector1">
            <a:avLst/>
          </a:prstGeom>
          <a:noFill/>
          <a:ln cap="flat" cmpd="sng" w="9525">
            <a:solidFill>
              <a:srgbClr val="FF0000"/>
            </a:solidFill>
            <a:prstDash val="solid"/>
            <a:miter lim="800000"/>
            <a:headEnd len="sm" w="sm" type="none"/>
            <a:tailEnd len="med" w="med" type="triangle"/>
          </a:ln>
        </p:spPr>
      </p:cxnSp>
      <p:sp>
        <p:nvSpPr>
          <p:cNvPr id="822" name="Google Shape;822;p36"/>
          <p:cNvSpPr txBox="1"/>
          <p:nvPr/>
        </p:nvSpPr>
        <p:spPr>
          <a:xfrm>
            <a:off x="5486062" y="4182717"/>
            <a:ext cx="1527858" cy="3680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“For all”</a:t>
            </a:r>
            <a:endParaRPr b="0" i="0" sz="1400" u="none" cap="none" strike="noStrike">
              <a:solidFill>
                <a:srgbClr val="000000"/>
              </a:solidFill>
              <a:latin typeface="Arial"/>
              <a:ea typeface="Arial"/>
              <a:cs typeface="Arial"/>
              <a:sym typeface="Arial"/>
            </a:endParaRPr>
          </a:p>
        </p:txBody>
      </p:sp>
      <p:cxnSp>
        <p:nvCxnSpPr>
          <p:cNvPr id="823" name="Google Shape;823;p36"/>
          <p:cNvCxnSpPr>
            <a:stCxn id="822" idx="1"/>
          </p:cNvCxnSpPr>
          <p:nvPr/>
        </p:nvCxnSpPr>
        <p:spPr>
          <a:xfrm flipH="1">
            <a:off x="5150662" y="4366740"/>
            <a:ext cx="335400" cy="494700"/>
          </a:xfrm>
          <a:prstGeom prst="straightConnector1">
            <a:avLst/>
          </a:prstGeom>
          <a:noFill/>
          <a:ln cap="flat" cmpd="sng" w="9525">
            <a:solidFill>
              <a:srgbClr val="FF0000"/>
            </a:solidFill>
            <a:prstDash val="solid"/>
            <a:miter lim="800000"/>
            <a:headEnd len="sm" w="sm" type="none"/>
            <a:tailEnd len="med" w="med" type="triangle"/>
          </a:ln>
        </p:spPr>
      </p:cxnSp>
      <p:sp>
        <p:nvSpPr>
          <p:cNvPr id="824" name="Google Shape;824;p36"/>
          <p:cNvSpPr txBox="1"/>
          <p:nvPr/>
        </p:nvSpPr>
        <p:spPr>
          <a:xfrm>
            <a:off x="6249991" y="5666273"/>
            <a:ext cx="1527858" cy="3680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“such that”</a:t>
            </a:r>
            <a:endParaRPr b="0" i="0" sz="1400" u="none" cap="none" strike="noStrike">
              <a:solidFill>
                <a:srgbClr val="000000"/>
              </a:solidFill>
              <a:latin typeface="Arial"/>
              <a:ea typeface="Arial"/>
              <a:cs typeface="Arial"/>
              <a:sym typeface="Arial"/>
            </a:endParaRPr>
          </a:p>
        </p:txBody>
      </p:sp>
      <p:cxnSp>
        <p:nvCxnSpPr>
          <p:cNvPr id="825" name="Google Shape;825;p36"/>
          <p:cNvCxnSpPr>
            <a:stCxn id="824" idx="1"/>
          </p:cNvCxnSpPr>
          <p:nvPr/>
        </p:nvCxnSpPr>
        <p:spPr>
          <a:xfrm rot="10800000">
            <a:off x="4757191" y="5132996"/>
            <a:ext cx="1492800" cy="717300"/>
          </a:xfrm>
          <a:prstGeom prst="straightConnector1">
            <a:avLst/>
          </a:prstGeom>
          <a:noFill/>
          <a:ln cap="flat" cmpd="sng" w="9525">
            <a:solidFill>
              <a:srgbClr val="FF0000"/>
            </a:solidFill>
            <a:prstDash val="solid"/>
            <a:miter lim="800000"/>
            <a:headEnd len="sm" w="sm" type="none"/>
            <a:tailEnd len="med" w="med" type="triangle"/>
          </a:ln>
        </p:spPr>
      </p:cxnSp>
      <p:sp>
        <p:nvSpPr>
          <p:cNvPr id="826" name="Google Shape;826;p36"/>
          <p:cNvSpPr txBox="1"/>
          <p:nvPr/>
        </p:nvSpPr>
        <p:spPr>
          <a:xfrm>
            <a:off x="1295230" y="4193431"/>
            <a:ext cx="20625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“If and only if”</a:t>
            </a:r>
            <a:endParaRPr b="0" i="0" sz="1400" u="none" cap="none" strike="noStrike">
              <a:solidFill>
                <a:srgbClr val="000000"/>
              </a:solidFill>
              <a:latin typeface="Arial"/>
              <a:ea typeface="Arial"/>
              <a:cs typeface="Arial"/>
              <a:sym typeface="Arial"/>
            </a:endParaRPr>
          </a:p>
        </p:txBody>
      </p:sp>
      <p:cxnSp>
        <p:nvCxnSpPr>
          <p:cNvPr id="827" name="Google Shape;827;p36"/>
          <p:cNvCxnSpPr/>
          <p:nvPr/>
        </p:nvCxnSpPr>
        <p:spPr>
          <a:xfrm>
            <a:off x="2812648" y="4480153"/>
            <a:ext cx="1470781" cy="0"/>
          </a:xfrm>
          <a:prstGeom prst="straightConnector1">
            <a:avLst/>
          </a:prstGeom>
          <a:noFill/>
          <a:ln cap="flat" cmpd="sng" w="9525">
            <a:solidFill>
              <a:srgbClr val="FF0000"/>
            </a:solidFill>
            <a:prstDash val="solid"/>
            <a:miter lim="800000"/>
            <a:headEnd len="sm" w="sm" type="none"/>
            <a:tailEnd len="med" w="med" type="triangle"/>
          </a:ln>
        </p:spPr>
      </p:cxnSp>
      <p:pic>
        <p:nvPicPr>
          <p:cNvPr id="828" name="Google Shape;828;p36"/>
          <p:cNvPicPr preferRelativeResize="0"/>
          <p:nvPr/>
        </p:nvPicPr>
        <p:blipFill rotWithShape="1">
          <a:blip r:embed="rId4">
            <a:alphaModFix/>
          </a:blip>
          <a:srcRect b="0" l="0" r="0" t="0"/>
          <a:stretch/>
        </p:blipFill>
        <p:spPr>
          <a:xfrm>
            <a:off x="6760179" y="372931"/>
            <a:ext cx="778715" cy="10895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g328af68978c_0_6"/>
          <p:cNvSpPr txBox="1"/>
          <p:nvPr>
            <p:ph type="title"/>
          </p:nvPr>
        </p:nvSpPr>
        <p:spPr>
          <a:xfrm>
            <a:off x="628650" y="365126"/>
            <a:ext cx="78867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300"/>
              <a:t>Why does n_0 matter?</a:t>
            </a:r>
            <a:endParaRPr/>
          </a:p>
        </p:txBody>
      </p:sp>
      <p:sp>
        <p:nvSpPr>
          <p:cNvPr id="835" name="Google Shape;835;g328af68978c_0_6"/>
          <p:cNvSpPr txBox="1"/>
          <p:nvPr>
            <p:ph idx="1" type="body"/>
          </p:nvPr>
        </p:nvSpPr>
        <p:spPr>
          <a:xfrm>
            <a:off x="628650" y="1690825"/>
            <a:ext cx="7886700" cy="4351200"/>
          </a:xfrm>
          <a:prstGeom prst="rect">
            <a:avLst/>
          </a:prstGeom>
        </p:spPr>
        <p:txBody>
          <a:bodyPr anchorCtr="0" anchor="t" bIns="45700" lIns="91425" spcFirstLastPara="1" rIns="91425" wrap="square" tIns="45700">
            <a:normAutofit/>
          </a:bodyPr>
          <a:lstStyle/>
          <a:p>
            <a:pPr indent="-381000" lvl="0" marL="457200" rtl="0" algn="l">
              <a:spcBef>
                <a:spcPts val="800"/>
              </a:spcBef>
              <a:spcAft>
                <a:spcPts val="0"/>
              </a:spcAft>
              <a:buSzPts val="2400"/>
              <a:buChar char="-"/>
            </a:pPr>
            <a:r>
              <a:rPr lang="en-US" sz="2400"/>
              <a:t>E.g. log(x) is O(x – 100), but x-100 starts off smaller</a:t>
            </a:r>
            <a:endParaRPr sz="2400"/>
          </a:p>
          <a:p>
            <a:pPr indent="-381000" lvl="0" marL="457200" rtl="0" algn="l">
              <a:spcBef>
                <a:spcPts val="0"/>
              </a:spcBef>
              <a:spcAft>
                <a:spcPts val="0"/>
              </a:spcAft>
              <a:buSzPts val="2400"/>
              <a:buChar char="-"/>
            </a:pPr>
            <a:r>
              <a:rPr lang="en-US" sz="2400"/>
              <a:t>We only care about asymptotic behavior, so we will look at the two functions at a later point </a:t>
            </a:r>
            <a:endParaRPr sz="2400"/>
          </a:p>
          <a:p>
            <a:pPr indent="-381000" lvl="0" marL="457200" rtl="0" algn="l">
              <a:spcBef>
                <a:spcPts val="0"/>
              </a:spcBef>
              <a:spcAft>
                <a:spcPts val="0"/>
              </a:spcAft>
              <a:buSzPts val="2400"/>
              <a:buChar char="-"/>
            </a:pPr>
            <a:r>
              <a:rPr lang="en-US" sz="2400"/>
              <a:t>Smaller terms in functions do not matter for big-O!</a:t>
            </a:r>
            <a:endParaRPr sz="2400"/>
          </a:p>
          <a:p>
            <a:pPr indent="0" lvl="0" marL="0" rtl="0" algn="l">
              <a:spcBef>
                <a:spcPts val="1000"/>
              </a:spcBef>
              <a:spcAft>
                <a:spcPts val="0"/>
              </a:spcAft>
              <a:buNone/>
            </a:pPr>
            <a:r>
              <a:t/>
            </a:r>
            <a:endParaRPr/>
          </a:p>
        </p:txBody>
      </p:sp>
      <p:pic>
        <p:nvPicPr>
          <p:cNvPr id="836" name="Google Shape;836;g328af68978c_0_6"/>
          <p:cNvPicPr preferRelativeResize="0"/>
          <p:nvPr/>
        </p:nvPicPr>
        <p:blipFill>
          <a:blip r:embed="rId3">
            <a:alphaModFix/>
          </a:blip>
          <a:stretch>
            <a:fillRect/>
          </a:stretch>
        </p:blipFill>
        <p:spPr>
          <a:xfrm>
            <a:off x="5049175" y="-98450"/>
            <a:ext cx="4356025" cy="1568650"/>
          </a:xfrm>
          <a:prstGeom prst="rect">
            <a:avLst/>
          </a:prstGeom>
          <a:noFill/>
          <a:ln>
            <a:noFill/>
          </a:ln>
        </p:spPr>
      </p:pic>
      <p:pic>
        <p:nvPicPr>
          <p:cNvPr id="837" name="Google Shape;837;g328af68978c_0_6"/>
          <p:cNvPicPr preferRelativeResize="0"/>
          <p:nvPr/>
        </p:nvPicPr>
        <p:blipFill>
          <a:blip r:embed="rId4">
            <a:alphaModFix/>
          </a:blip>
          <a:stretch>
            <a:fillRect/>
          </a:stretch>
        </p:blipFill>
        <p:spPr>
          <a:xfrm>
            <a:off x="975238" y="3769072"/>
            <a:ext cx="7193526" cy="2827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328af68978c_0_24"/>
          <p:cNvSpPr txBox="1"/>
          <p:nvPr>
            <p:ph type="title"/>
          </p:nvPr>
        </p:nvSpPr>
        <p:spPr>
          <a:xfrm>
            <a:off x="628650" y="365126"/>
            <a:ext cx="78867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300"/>
              <a:t>Why does c matter?</a:t>
            </a:r>
            <a:endParaRPr/>
          </a:p>
        </p:txBody>
      </p:sp>
      <p:sp>
        <p:nvSpPr>
          <p:cNvPr id="844" name="Google Shape;844;g328af68978c_0_24"/>
          <p:cNvSpPr txBox="1"/>
          <p:nvPr>
            <p:ph idx="1" type="body"/>
          </p:nvPr>
        </p:nvSpPr>
        <p:spPr>
          <a:xfrm>
            <a:off x="628650" y="1690825"/>
            <a:ext cx="7886700" cy="4351200"/>
          </a:xfrm>
          <a:prstGeom prst="rect">
            <a:avLst/>
          </a:prstGeom>
        </p:spPr>
        <p:txBody>
          <a:bodyPr anchorCtr="0" anchor="t" bIns="45700" lIns="91425" spcFirstLastPara="1" rIns="91425" wrap="square" tIns="45700">
            <a:normAutofit/>
          </a:bodyPr>
          <a:lstStyle/>
          <a:p>
            <a:pPr indent="-381000" lvl="0" marL="457200" rtl="0" algn="l">
              <a:spcBef>
                <a:spcPts val="800"/>
              </a:spcBef>
              <a:spcAft>
                <a:spcPts val="0"/>
              </a:spcAft>
              <a:buSzPts val="2400"/>
              <a:buChar char="-"/>
            </a:pPr>
            <a:r>
              <a:rPr lang="en-US" sz="2400"/>
              <a:t>E.g. </a:t>
            </a:r>
            <a:r>
              <a:rPr lang="en-US" sz="2400"/>
              <a:t>100x is O(x), but x is always smaller</a:t>
            </a:r>
            <a:endParaRPr sz="2400"/>
          </a:p>
          <a:p>
            <a:pPr indent="-381000" lvl="0" marL="457200" rtl="0" algn="l">
              <a:spcBef>
                <a:spcPts val="0"/>
              </a:spcBef>
              <a:spcAft>
                <a:spcPts val="0"/>
              </a:spcAft>
              <a:buSzPts val="2400"/>
              <a:buChar char="-"/>
            </a:pPr>
            <a:r>
              <a:rPr lang="en-US" sz="2400"/>
              <a:t>Functions that “grow at the same rate” (e.g. linear) are big-O of each other</a:t>
            </a:r>
            <a:r>
              <a:rPr lang="en-US" sz="2400"/>
              <a:t>, so we can multiply them by constants to compensate</a:t>
            </a:r>
            <a:endParaRPr sz="2400"/>
          </a:p>
          <a:p>
            <a:pPr indent="-381000" lvl="0" marL="457200" rtl="0" algn="l">
              <a:spcBef>
                <a:spcPts val="0"/>
              </a:spcBef>
              <a:spcAft>
                <a:spcPts val="0"/>
              </a:spcAft>
              <a:buSzPts val="2400"/>
              <a:buChar char="-"/>
            </a:pPr>
            <a:r>
              <a:rPr lang="en-US" sz="2400"/>
              <a:t>Coefficients in functions do not matter for big-O!</a:t>
            </a:r>
            <a:endParaRPr sz="2400"/>
          </a:p>
          <a:p>
            <a:pPr indent="0" lvl="0" marL="0" rtl="0" algn="l">
              <a:spcBef>
                <a:spcPts val="1000"/>
              </a:spcBef>
              <a:spcAft>
                <a:spcPts val="0"/>
              </a:spcAft>
              <a:buNone/>
            </a:pPr>
            <a:r>
              <a:t/>
            </a:r>
            <a:endParaRPr/>
          </a:p>
        </p:txBody>
      </p:sp>
      <p:pic>
        <p:nvPicPr>
          <p:cNvPr id="845" name="Google Shape;845;g328af68978c_0_24"/>
          <p:cNvPicPr preferRelativeResize="0"/>
          <p:nvPr/>
        </p:nvPicPr>
        <p:blipFill>
          <a:blip r:embed="rId3">
            <a:alphaModFix/>
          </a:blip>
          <a:stretch>
            <a:fillRect/>
          </a:stretch>
        </p:blipFill>
        <p:spPr>
          <a:xfrm>
            <a:off x="5049175" y="-98450"/>
            <a:ext cx="4356025" cy="1568650"/>
          </a:xfrm>
          <a:prstGeom prst="rect">
            <a:avLst/>
          </a:prstGeom>
          <a:noFill/>
          <a:ln>
            <a:noFill/>
          </a:ln>
        </p:spPr>
      </p:pic>
      <p:pic>
        <p:nvPicPr>
          <p:cNvPr id="846" name="Google Shape;846;g328af68978c_0_24"/>
          <p:cNvPicPr preferRelativeResize="0"/>
          <p:nvPr/>
        </p:nvPicPr>
        <p:blipFill>
          <a:blip r:embed="rId4">
            <a:alphaModFix/>
          </a:blip>
          <a:stretch>
            <a:fillRect/>
          </a:stretch>
        </p:blipFill>
        <p:spPr>
          <a:xfrm>
            <a:off x="761000" y="3949901"/>
            <a:ext cx="7622001" cy="23722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37"/>
          <p:cNvPicPr preferRelativeResize="0"/>
          <p:nvPr/>
        </p:nvPicPr>
        <p:blipFill rotWithShape="1">
          <a:blip r:embed="rId3">
            <a:alphaModFix/>
          </a:blip>
          <a:srcRect b="0" l="0" r="0" t="0"/>
          <a:stretch/>
        </p:blipFill>
        <p:spPr>
          <a:xfrm>
            <a:off x="913029" y="1748886"/>
            <a:ext cx="7317941" cy="5109114"/>
          </a:xfrm>
          <a:prstGeom prst="rect">
            <a:avLst/>
          </a:prstGeom>
          <a:noFill/>
          <a:ln>
            <a:noFill/>
          </a:ln>
        </p:spPr>
      </p:pic>
      <p:sp>
        <p:nvSpPr>
          <p:cNvPr id="852" name="Google Shape;852;p37"/>
          <p:cNvSpPr/>
          <p:nvPr/>
        </p:nvSpPr>
        <p:spPr>
          <a:xfrm>
            <a:off x="5533697" y="-146244"/>
            <a:ext cx="4572000" cy="1636089"/>
          </a:xfrm>
          <a:prstGeom prst="rect">
            <a:avLst/>
          </a:prstGeom>
          <a:blipFill rotWithShape="1">
            <a:blip r:embed="rId4">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53" name="Google Shape;853;p37"/>
          <p:cNvSpPr txBox="1"/>
          <p:nvPr>
            <p:ph type="title"/>
          </p:nvPr>
        </p:nvSpPr>
        <p:spPr>
          <a:xfrm>
            <a:off x="360636" y="164282"/>
            <a:ext cx="7886700" cy="1325563"/>
          </a:xfrm>
          <a:prstGeom prst="rect">
            <a:avLst/>
          </a:prstGeom>
          <a:blipFill rotWithShape="1">
            <a:blip r:embed="rId5">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854" name="Google Shape;854;p37"/>
          <p:cNvSpPr txBox="1"/>
          <p:nvPr/>
        </p:nvSpPr>
        <p:spPr>
          <a:xfrm rot="-2164831">
            <a:off x="5694336" y="3991515"/>
            <a:ext cx="20009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855" name="Google Shape;855;p37"/>
          <p:cNvSpPr txBox="1"/>
          <p:nvPr/>
        </p:nvSpPr>
        <p:spPr>
          <a:xfrm>
            <a:off x="6478030" y="508460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pic>
        <p:nvPicPr>
          <p:cNvPr id="860" name="Google Shape;860;p38"/>
          <p:cNvPicPr preferRelativeResize="0"/>
          <p:nvPr/>
        </p:nvPicPr>
        <p:blipFill rotWithShape="1">
          <a:blip r:embed="rId3">
            <a:alphaModFix/>
          </a:blip>
          <a:srcRect b="0" l="0" r="0" t="0"/>
          <a:stretch/>
        </p:blipFill>
        <p:spPr>
          <a:xfrm>
            <a:off x="918142" y="1756026"/>
            <a:ext cx="7307715" cy="5101974"/>
          </a:xfrm>
          <a:prstGeom prst="rect">
            <a:avLst/>
          </a:prstGeom>
          <a:noFill/>
          <a:ln>
            <a:noFill/>
          </a:ln>
        </p:spPr>
      </p:pic>
      <p:sp>
        <p:nvSpPr>
          <p:cNvPr id="861" name="Google Shape;861;p38"/>
          <p:cNvSpPr/>
          <p:nvPr/>
        </p:nvSpPr>
        <p:spPr>
          <a:xfrm>
            <a:off x="5533697" y="-146244"/>
            <a:ext cx="4572000" cy="1636089"/>
          </a:xfrm>
          <a:prstGeom prst="rect">
            <a:avLst/>
          </a:prstGeom>
          <a:blipFill rotWithShape="1">
            <a:blip r:embed="rId4">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62" name="Google Shape;862;p38"/>
          <p:cNvSpPr txBox="1"/>
          <p:nvPr>
            <p:ph type="title"/>
          </p:nvPr>
        </p:nvSpPr>
        <p:spPr>
          <a:xfrm>
            <a:off x="360636" y="164282"/>
            <a:ext cx="7886700" cy="1325563"/>
          </a:xfrm>
          <a:prstGeom prst="rect">
            <a:avLst/>
          </a:prstGeom>
          <a:blipFill rotWithShape="1">
            <a:blip r:embed="rId5">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863" name="Google Shape;863;p38"/>
          <p:cNvSpPr txBox="1"/>
          <p:nvPr/>
        </p:nvSpPr>
        <p:spPr>
          <a:xfrm rot="-2164831">
            <a:off x="5694336" y="3991515"/>
            <a:ext cx="20009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864" name="Google Shape;864;p38"/>
          <p:cNvSpPr txBox="1"/>
          <p:nvPr/>
        </p:nvSpPr>
        <p:spPr>
          <a:xfrm>
            <a:off x="6478030" y="508460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865" name="Google Shape;865;p38"/>
          <p:cNvSpPr txBox="1"/>
          <p:nvPr/>
        </p:nvSpPr>
        <p:spPr>
          <a:xfrm>
            <a:off x="5076765" y="2448931"/>
            <a:ext cx="17521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3g(n) = 3n</a:t>
            </a:r>
            <a:r>
              <a:rPr b="0" baseline="30000" i="0" lang="en-US" sz="2400" u="none" cap="none" strike="noStrike">
                <a:solidFill>
                  <a:srgbClr val="00B050"/>
                </a:solidFill>
                <a:latin typeface="Calibri"/>
                <a:ea typeface="Calibri"/>
                <a:cs typeface="Calibri"/>
                <a:sym typeface="Calibri"/>
              </a:rPr>
              <a:t>2</a:t>
            </a:r>
            <a:endParaRPr b="0" i="0" sz="2400" u="none" cap="none" strike="noStrike">
              <a:solidFill>
                <a:srgbClr val="00B050"/>
              </a:solidFill>
              <a:latin typeface="Calibri"/>
              <a:ea typeface="Calibri"/>
              <a:cs typeface="Calibri"/>
              <a:sym typeface="Calibri"/>
            </a:endParaRPr>
          </a:p>
        </p:txBody>
      </p:sp>
      <p:sp>
        <p:nvSpPr>
          <p:cNvPr id="866" name="Google Shape;866;p38"/>
          <p:cNvSpPr txBox="1"/>
          <p:nvPr/>
        </p:nvSpPr>
        <p:spPr>
          <a:xfrm>
            <a:off x="5076765" y="2871816"/>
            <a:ext cx="17521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B050"/>
                </a:solidFill>
                <a:latin typeface="Calibri"/>
                <a:ea typeface="Calibri"/>
                <a:cs typeface="Calibri"/>
                <a:sym typeface="Calibri"/>
              </a:rPr>
              <a:t>(c=3)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
          <p:cNvSpPr txBox="1"/>
          <p:nvPr/>
        </p:nvSpPr>
        <p:spPr>
          <a:xfrm>
            <a:off x="471487" y="240445"/>
            <a:ext cx="5915025" cy="994172"/>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0000"/>
              </a:buClr>
              <a:buSzPts val="4000"/>
              <a:buFont typeface="Calibri"/>
              <a:buNone/>
            </a:pPr>
            <a:r>
              <a:rPr b="0" i="0" lang="en-US" sz="4000" u="none" cap="none" strike="noStrike">
                <a:solidFill>
                  <a:srgbClr val="000000"/>
                </a:solidFill>
                <a:latin typeface="Calibri"/>
                <a:ea typeface="Calibri"/>
                <a:cs typeface="Calibri"/>
                <a:sym typeface="Calibri"/>
              </a:rPr>
              <a:t>What is a pseudocode </a:t>
            </a:r>
            <a:endParaRPr b="0" i="0" sz="1400" u="none" cap="none" strike="noStrike">
              <a:solidFill>
                <a:srgbClr val="000000"/>
              </a:solidFill>
              <a:latin typeface="Arial"/>
              <a:ea typeface="Arial"/>
              <a:cs typeface="Arial"/>
              <a:sym typeface="Arial"/>
            </a:endParaRPr>
          </a:p>
        </p:txBody>
      </p:sp>
      <p:sp>
        <p:nvSpPr>
          <p:cNvPr id="258" name="Google Shape;258;p4"/>
          <p:cNvSpPr txBox="1"/>
          <p:nvPr/>
        </p:nvSpPr>
        <p:spPr>
          <a:xfrm>
            <a:off x="471487" y="1672777"/>
            <a:ext cx="8160134" cy="4401205"/>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2800"/>
              <a:buFont typeface="Arial"/>
              <a:buChar char="•"/>
            </a:pPr>
            <a:r>
              <a:rPr b="1" i="0" lang="en-US" sz="2800" u="none" cap="none" strike="noStrike">
                <a:solidFill>
                  <a:srgbClr val="000000"/>
                </a:solidFill>
                <a:latin typeface="Calibri"/>
                <a:ea typeface="Calibri"/>
                <a:cs typeface="Calibri"/>
                <a:sym typeface="Calibri"/>
              </a:rPr>
              <a:t>Pseudocode </a:t>
            </a:r>
            <a:r>
              <a:rPr b="0" i="0" lang="en-US" sz="2800" u="none" cap="none" strike="noStrike">
                <a:solidFill>
                  <a:srgbClr val="000000"/>
                </a:solidFill>
                <a:latin typeface="Calibri"/>
                <a:ea typeface="Calibri"/>
                <a:cs typeface="Calibri"/>
                <a:sym typeface="Calibri"/>
              </a:rPr>
              <a:t>is a plain language clear description of the steps in an algorithm</a:t>
            </a:r>
            <a:r>
              <a:rPr b="1" i="0" lang="en-U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Pseudocode often uses structural conventions of a normal programming language, but is intended for human reading rather than machine reading.</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We’re about to see some high-level guidelines for writing pseudocode, but remember to aim for maximum clarity rather than adhering to any specific rules</a:t>
            </a:r>
            <a:endParaRPr b="0" i="0" sz="1400" u="none" cap="none" strike="noStrike">
              <a:solidFill>
                <a:srgbClr val="000000"/>
              </a:solidFill>
              <a:latin typeface="Arial"/>
              <a:ea typeface="Arial"/>
              <a:cs typeface="Arial"/>
              <a:sym typeface="Arial"/>
            </a:endParaRPr>
          </a:p>
          <a:p>
            <a:pPr indent="-36513" lvl="0" marL="214313"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259" name="Google Shape;259;p4"/>
          <p:cNvPicPr preferRelativeResize="0"/>
          <p:nvPr/>
        </p:nvPicPr>
        <p:blipFill rotWithShape="1">
          <a:blip r:embed="rId3">
            <a:alphaModFix/>
          </a:blip>
          <a:srcRect b="0" l="0" r="0" t="0"/>
          <a:stretch/>
        </p:blipFill>
        <p:spPr>
          <a:xfrm>
            <a:off x="7730667" y="5128095"/>
            <a:ext cx="1431922" cy="181661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pic>
        <p:nvPicPr>
          <p:cNvPr id="871" name="Google Shape;871;p39"/>
          <p:cNvPicPr preferRelativeResize="0"/>
          <p:nvPr/>
        </p:nvPicPr>
        <p:blipFill rotWithShape="1">
          <a:blip r:embed="rId3">
            <a:alphaModFix/>
          </a:blip>
          <a:srcRect b="0" l="0" r="0" t="0"/>
          <a:stretch/>
        </p:blipFill>
        <p:spPr>
          <a:xfrm>
            <a:off x="919833" y="1759041"/>
            <a:ext cx="7304333" cy="5099613"/>
          </a:xfrm>
          <a:prstGeom prst="rect">
            <a:avLst/>
          </a:prstGeom>
          <a:noFill/>
          <a:ln>
            <a:noFill/>
          </a:ln>
        </p:spPr>
      </p:pic>
      <p:sp>
        <p:nvSpPr>
          <p:cNvPr id="872" name="Google Shape;872;p39"/>
          <p:cNvSpPr/>
          <p:nvPr/>
        </p:nvSpPr>
        <p:spPr>
          <a:xfrm>
            <a:off x="5533697" y="-146244"/>
            <a:ext cx="4572000" cy="1636089"/>
          </a:xfrm>
          <a:prstGeom prst="rect">
            <a:avLst/>
          </a:prstGeom>
          <a:blipFill rotWithShape="1">
            <a:blip r:embed="rId4">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73" name="Google Shape;873;p39"/>
          <p:cNvSpPr txBox="1"/>
          <p:nvPr>
            <p:ph type="title"/>
          </p:nvPr>
        </p:nvSpPr>
        <p:spPr>
          <a:xfrm>
            <a:off x="360636" y="164282"/>
            <a:ext cx="7886700" cy="1325563"/>
          </a:xfrm>
          <a:prstGeom prst="rect">
            <a:avLst/>
          </a:prstGeom>
          <a:blipFill rotWithShape="1">
            <a:blip r:embed="rId5">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874" name="Google Shape;874;p39"/>
          <p:cNvSpPr txBox="1"/>
          <p:nvPr/>
        </p:nvSpPr>
        <p:spPr>
          <a:xfrm rot="-2164831">
            <a:off x="5694336" y="4078016"/>
            <a:ext cx="20009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875" name="Google Shape;875;p39"/>
          <p:cNvSpPr txBox="1"/>
          <p:nvPr/>
        </p:nvSpPr>
        <p:spPr>
          <a:xfrm>
            <a:off x="6478030" y="508460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876" name="Google Shape;876;p39"/>
          <p:cNvSpPr txBox="1"/>
          <p:nvPr/>
        </p:nvSpPr>
        <p:spPr>
          <a:xfrm>
            <a:off x="5214551" y="2398827"/>
            <a:ext cx="17521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3g(n) = 3n</a:t>
            </a:r>
            <a:r>
              <a:rPr b="0" baseline="30000" i="0" lang="en-US" sz="2400" u="none" cap="none" strike="noStrike">
                <a:solidFill>
                  <a:srgbClr val="00B050"/>
                </a:solidFill>
                <a:latin typeface="Calibri"/>
                <a:ea typeface="Calibri"/>
                <a:cs typeface="Calibri"/>
                <a:sym typeface="Calibri"/>
              </a:rPr>
              <a:t>2</a:t>
            </a:r>
            <a:endParaRPr b="0" i="0" sz="2400" u="none" cap="none" strike="noStrike">
              <a:solidFill>
                <a:srgbClr val="00B050"/>
              </a:solidFill>
              <a:latin typeface="Calibri"/>
              <a:ea typeface="Calibri"/>
              <a:cs typeface="Calibri"/>
              <a:sym typeface="Calibri"/>
            </a:endParaRPr>
          </a:p>
        </p:txBody>
      </p:sp>
      <p:sp>
        <p:nvSpPr>
          <p:cNvPr id="877" name="Google Shape;877;p39"/>
          <p:cNvSpPr txBox="1"/>
          <p:nvPr/>
        </p:nvSpPr>
        <p:spPr>
          <a:xfrm>
            <a:off x="3804865" y="1552906"/>
            <a:ext cx="13345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n</a:t>
            </a:r>
            <a:r>
              <a:rPr b="0" baseline="-25000" i="0" lang="en-US" sz="1800" u="none" cap="none" strike="noStrike">
                <a:solidFill>
                  <a:schemeClr val="accent6"/>
                </a:solidFill>
                <a:latin typeface="Calibri"/>
                <a:ea typeface="Calibri"/>
                <a:cs typeface="Calibri"/>
                <a:sym typeface="Calibri"/>
              </a:rPr>
              <a:t>0</a:t>
            </a:r>
            <a:r>
              <a:rPr b="0" i="0" lang="en-US" sz="1800" u="none" cap="none" strike="noStrike">
                <a:solidFill>
                  <a:schemeClr val="accent6"/>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878" name="Google Shape;878;p39"/>
          <p:cNvSpPr txBox="1"/>
          <p:nvPr/>
        </p:nvSpPr>
        <p:spPr>
          <a:xfrm>
            <a:off x="5214551" y="2821712"/>
            <a:ext cx="17521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B050"/>
                </a:solidFill>
                <a:latin typeface="Calibri"/>
                <a:ea typeface="Calibri"/>
                <a:cs typeface="Calibri"/>
                <a:sym typeface="Calibri"/>
              </a:rPr>
              <a:t>(c=3)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40"/>
          <p:cNvSpPr/>
          <p:nvPr/>
        </p:nvSpPr>
        <p:spPr>
          <a:xfrm>
            <a:off x="5533697" y="-146244"/>
            <a:ext cx="4572000" cy="1636089"/>
          </a:xfrm>
          <a:prstGeom prst="rect">
            <a:avLst/>
          </a:prstGeom>
          <a:blipFill rotWithShape="1">
            <a:blip r:embed="rId3">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84" name="Google Shape;884;p40"/>
          <p:cNvSpPr txBox="1"/>
          <p:nvPr>
            <p:ph type="title"/>
          </p:nvPr>
        </p:nvSpPr>
        <p:spPr>
          <a:xfrm>
            <a:off x="360636" y="164282"/>
            <a:ext cx="7886700" cy="1325563"/>
          </a:xfrm>
          <a:prstGeom prst="rect">
            <a:avLst/>
          </a:prstGeom>
          <a:blipFill rotWithShape="1">
            <a:blip r:embed="rId4">
              <a:alphaModFix/>
            </a:blip>
            <a:stretch>
              <a:fillRect b="0" l="-3087" r="0" t="-9214"/>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885" name="Google Shape;885;p40"/>
          <p:cNvSpPr txBox="1"/>
          <p:nvPr/>
        </p:nvSpPr>
        <p:spPr>
          <a:xfrm>
            <a:off x="6520026" y="2073876"/>
            <a:ext cx="3454619"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Formally: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c = 3</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n</a:t>
            </a:r>
            <a:r>
              <a:rPr b="0" baseline="-25000" i="0" lang="en-US" sz="2400" u="none" cap="none" strike="noStrike">
                <a:solidFill>
                  <a:schemeClr val="dk1"/>
                </a:solidFill>
                <a:latin typeface="Calibri"/>
                <a:ea typeface="Calibri"/>
                <a:cs typeface="Calibri"/>
                <a:sym typeface="Calibri"/>
              </a:rPr>
              <a:t>0</a:t>
            </a:r>
            <a:r>
              <a:rPr b="0" i="0" lang="en-US" sz="2400" u="none" cap="none" strike="noStrike">
                <a:solidFill>
                  <a:schemeClr val="dk1"/>
                </a:solidFill>
                <a:latin typeface="Calibri"/>
                <a:ea typeface="Calibri"/>
                <a:cs typeface="Calibri"/>
                <a:sym typeface="Calibri"/>
              </a:rPr>
              <a:t> = 4</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Then:</a:t>
            </a:r>
            <a:endParaRPr b="0" i="0" sz="1400" u="none" cap="none" strike="noStrike">
              <a:solidFill>
                <a:srgbClr val="000000"/>
              </a:solidFill>
              <a:latin typeface="Arial"/>
              <a:ea typeface="Arial"/>
              <a:cs typeface="Arial"/>
              <a:sym typeface="Arial"/>
            </a:endParaRPr>
          </a:p>
        </p:txBody>
      </p:sp>
      <p:sp>
        <p:nvSpPr>
          <p:cNvPr id="886" name="Google Shape;886;p40"/>
          <p:cNvSpPr/>
          <p:nvPr/>
        </p:nvSpPr>
        <p:spPr>
          <a:xfrm>
            <a:off x="5323815" y="3796680"/>
            <a:ext cx="4572000" cy="98488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887" name="Google Shape;887;p40"/>
          <p:cNvPicPr preferRelativeResize="0"/>
          <p:nvPr/>
        </p:nvPicPr>
        <p:blipFill rotWithShape="1">
          <a:blip r:embed="rId6">
            <a:alphaModFix/>
          </a:blip>
          <a:srcRect b="0" l="0" r="0" t="0"/>
          <a:stretch/>
        </p:blipFill>
        <p:spPr>
          <a:xfrm>
            <a:off x="197650" y="2098928"/>
            <a:ext cx="6052915" cy="4225920"/>
          </a:xfrm>
          <a:prstGeom prst="rect">
            <a:avLst/>
          </a:prstGeom>
          <a:noFill/>
          <a:ln>
            <a:noFill/>
          </a:ln>
        </p:spPr>
      </p:pic>
      <p:sp>
        <p:nvSpPr>
          <p:cNvPr id="888" name="Google Shape;888;p40"/>
          <p:cNvSpPr txBox="1"/>
          <p:nvPr/>
        </p:nvSpPr>
        <p:spPr>
          <a:xfrm rot="-2164831">
            <a:off x="4029534" y="3619686"/>
            <a:ext cx="258856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889" name="Google Shape;889;p40"/>
          <p:cNvSpPr txBox="1"/>
          <p:nvPr/>
        </p:nvSpPr>
        <p:spPr>
          <a:xfrm>
            <a:off x="4687217" y="4855868"/>
            <a:ext cx="26219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890" name="Google Shape;890;p40"/>
          <p:cNvSpPr txBox="1"/>
          <p:nvPr/>
        </p:nvSpPr>
        <p:spPr>
          <a:xfrm>
            <a:off x="3608171" y="2343258"/>
            <a:ext cx="215809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3g(n) = 3n</a:t>
            </a:r>
            <a:r>
              <a:rPr b="0" baseline="30000" i="0" lang="en-US" sz="2400" u="none" cap="none" strike="noStrike">
                <a:solidFill>
                  <a:srgbClr val="00B050"/>
                </a:solidFill>
                <a:latin typeface="Calibri"/>
                <a:ea typeface="Calibri"/>
                <a:cs typeface="Calibri"/>
                <a:sym typeface="Calibri"/>
              </a:rPr>
              <a:t>2</a:t>
            </a:r>
            <a:endParaRPr b="0" i="0" sz="2400" u="none" cap="none" strike="noStrike">
              <a:solidFill>
                <a:srgbClr val="00B050"/>
              </a:solidFill>
              <a:latin typeface="Calibri"/>
              <a:ea typeface="Calibri"/>
              <a:cs typeface="Calibri"/>
              <a:sym typeface="Calibri"/>
            </a:endParaRPr>
          </a:p>
        </p:txBody>
      </p:sp>
      <p:sp>
        <p:nvSpPr>
          <p:cNvPr id="891" name="Google Shape;891;p40"/>
          <p:cNvSpPr txBox="1"/>
          <p:nvPr/>
        </p:nvSpPr>
        <p:spPr>
          <a:xfrm>
            <a:off x="2533134" y="1844821"/>
            <a:ext cx="9578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n</a:t>
            </a:r>
            <a:r>
              <a:rPr b="0" baseline="-25000" i="0" lang="en-US" sz="1800" u="none" cap="none" strike="noStrike">
                <a:solidFill>
                  <a:schemeClr val="accent6"/>
                </a:solidFill>
                <a:latin typeface="Calibri"/>
                <a:ea typeface="Calibri"/>
                <a:cs typeface="Calibri"/>
                <a:sym typeface="Calibri"/>
              </a:rPr>
              <a:t>0</a:t>
            </a:r>
            <a:r>
              <a:rPr b="0" i="0" lang="en-US" sz="1800" u="none" cap="none" strike="noStrike">
                <a:solidFill>
                  <a:schemeClr val="accent6"/>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id="896" name="Google Shape;896;p41"/>
          <p:cNvPicPr preferRelativeResize="0"/>
          <p:nvPr/>
        </p:nvPicPr>
        <p:blipFill rotWithShape="1">
          <a:blip r:embed="rId3">
            <a:alphaModFix/>
          </a:blip>
          <a:srcRect b="0" l="0" r="0" t="0"/>
          <a:stretch/>
        </p:blipFill>
        <p:spPr>
          <a:xfrm>
            <a:off x="197650" y="2093130"/>
            <a:ext cx="6052915" cy="4225920"/>
          </a:xfrm>
          <a:prstGeom prst="rect">
            <a:avLst/>
          </a:prstGeom>
          <a:noFill/>
          <a:ln>
            <a:noFill/>
          </a:ln>
        </p:spPr>
      </p:pic>
      <p:sp>
        <p:nvSpPr>
          <p:cNvPr id="897" name="Google Shape;897;p41"/>
          <p:cNvSpPr/>
          <p:nvPr/>
        </p:nvSpPr>
        <p:spPr>
          <a:xfrm>
            <a:off x="5533697" y="-146244"/>
            <a:ext cx="4572000" cy="1636089"/>
          </a:xfrm>
          <a:prstGeom prst="rect">
            <a:avLst/>
          </a:prstGeom>
          <a:blipFill rotWithShape="1">
            <a:blip r:embed="rId4">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98" name="Google Shape;898;p41"/>
          <p:cNvSpPr txBox="1"/>
          <p:nvPr>
            <p:ph type="title"/>
          </p:nvPr>
        </p:nvSpPr>
        <p:spPr>
          <a:xfrm>
            <a:off x="360636" y="164282"/>
            <a:ext cx="7886700" cy="1325563"/>
          </a:xfrm>
          <a:prstGeom prst="rect">
            <a:avLst/>
          </a:prstGeom>
          <a:blipFill rotWithShape="1">
            <a:blip r:embed="rId5">
              <a:alphaModFix/>
            </a:blip>
            <a:stretch>
              <a:fillRect b="0" l="-3052" r="0" t="-8567"/>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899" name="Google Shape;899;p41"/>
          <p:cNvSpPr txBox="1"/>
          <p:nvPr/>
        </p:nvSpPr>
        <p:spPr>
          <a:xfrm>
            <a:off x="6520026" y="2073876"/>
            <a:ext cx="3454619"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Formally: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c = 7</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n</a:t>
            </a:r>
            <a:r>
              <a:rPr b="0" baseline="-25000" i="0" lang="en-US" sz="2400" u="none" cap="none" strike="noStrike">
                <a:solidFill>
                  <a:schemeClr val="dk1"/>
                </a:solidFill>
                <a:latin typeface="Calibri"/>
                <a:ea typeface="Calibri"/>
                <a:cs typeface="Calibri"/>
                <a:sym typeface="Calibri"/>
              </a:rPr>
              <a:t>0</a:t>
            </a:r>
            <a:r>
              <a:rPr b="0" i="0" lang="en-US" sz="2400" u="none" cap="none" strike="noStrike">
                <a:solidFill>
                  <a:schemeClr val="dk1"/>
                </a:solidFill>
                <a:latin typeface="Calibri"/>
                <a:ea typeface="Calibri"/>
                <a:cs typeface="Calibri"/>
                <a:sym typeface="Calibri"/>
              </a:rPr>
              <a:t> = 2</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Then:</a:t>
            </a:r>
            <a:endParaRPr b="0" i="0" sz="1400" u="none" cap="none" strike="noStrike">
              <a:solidFill>
                <a:srgbClr val="000000"/>
              </a:solidFill>
              <a:latin typeface="Arial"/>
              <a:ea typeface="Arial"/>
              <a:cs typeface="Arial"/>
              <a:sym typeface="Arial"/>
            </a:endParaRPr>
          </a:p>
        </p:txBody>
      </p:sp>
      <p:sp>
        <p:nvSpPr>
          <p:cNvPr id="900" name="Google Shape;900;p41"/>
          <p:cNvSpPr/>
          <p:nvPr/>
        </p:nvSpPr>
        <p:spPr>
          <a:xfrm>
            <a:off x="5323815" y="3796680"/>
            <a:ext cx="4572000" cy="98488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01" name="Google Shape;901;p41"/>
          <p:cNvSpPr txBox="1"/>
          <p:nvPr/>
        </p:nvSpPr>
        <p:spPr>
          <a:xfrm rot="-2164831">
            <a:off x="4029534" y="3619686"/>
            <a:ext cx="258856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2n</a:t>
            </a:r>
            <a:r>
              <a:rPr b="0" baseline="30000" i="0" lang="en-US" sz="2400" u="none" cap="none" strike="noStrike">
                <a:solidFill>
                  <a:srgbClr val="FF0000"/>
                </a:solidFill>
                <a:latin typeface="Calibri"/>
                <a:ea typeface="Calibri"/>
                <a:cs typeface="Calibri"/>
                <a:sym typeface="Calibri"/>
              </a:rPr>
              <a:t>2 </a:t>
            </a:r>
            <a:r>
              <a:rPr b="0" i="0" lang="en-US" sz="2400" u="none" cap="none" strike="noStrike">
                <a:solidFill>
                  <a:srgbClr val="FF0000"/>
                </a:solidFill>
                <a:latin typeface="Calibri"/>
                <a:ea typeface="Calibri"/>
                <a:cs typeface="Calibri"/>
                <a:sym typeface="Calibri"/>
              </a:rPr>
              <a:t>+ 10</a:t>
            </a:r>
            <a:endParaRPr b="0" i="0" sz="1400" u="none" cap="none" strike="noStrike">
              <a:solidFill>
                <a:srgbClr val="000000"/>
              </a:solidFill>
              <a:latin typeface="Arial"/>
              <a:ea typeface="Arial"/>
              <a:cs typeface="Arial"/>
              <a:sym typeface="Arial"/>
            </a:endParaRPr>
          </a:p>
        </p:txBody>
      </p:sp>
      <p:sp>
        <p:nvSpPr>
          <p:cNvPr id="902" name="Google Shape;902;p41"/>
          <p:cNvSpPr txBox="1"/>
          <p:nvPr/>
        </p:nvSpPr>
        <p:spPr>
          <a:xfrm>
            <a:off x="4687217" y="4855868"/>
            <a:ext cx="26219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903" name="Google Shape;903;p41"/>
          <p:cNvSpPr txBox="1"/>
          <p:nvPr/>
        </p:nvSpPr>
        <p:spPr>
          <a:xfrm>
            <a:off x="3755923" y="2629071"/>
            <a:ext cx="215809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7g(n) = 7n</a:t>
            </a:r>
            <a:r>
              <a:rPr b="0" baseline="30000" i="0" lang="en-US" sz="2400" u="none" cap="none" strike="noStrike">
                <a:solidFill>
                  <a:srgbClr val="00B050"/>
                </a:solidFill>
                <a:latin typeface="Calibri"/>
                <a:ea typeface="Calibri"/>
                <a:cs typeface="Calibri"/>
                <a:sym typeface="Calibri"/>
              </a:rPr>
              <a:t>2</a:t>
            </a:r>
            <a:endParaRPr b="0" i="0" sz="2400" u="none" cap="none" strike="noStrike">
              <a:solidFill>
                <a:srgbClr val="00B050"/>
              </a:solidFill>
              <a:latin typeface="Calibri"/>
              <a:ea typeface="Calibri"/>
              <a:cs typeface="Calibri"/>
              <a:sym typeface="Calibri"/>
            </a:endParaRPr>
          </a:p>
        </p:txBody>
      </p:sp>
      <p:sp>
        <p:nvSpPr>
          <p:cNvPr id="904" name="Google Shape;904;p41"/>
          <p:cNvSpPr txBox="1"/>
          <p:nvPr/>
        </p:nvSpPr>
        <p:spPr>
          <a:xfrm>
            <a:off x="1482810" y="5949718"/>
            <a:ext cx="95787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6"/>
                </a:solidFill>
                <a:latin typeface="Calibri"/>
                <a:ea typeface="Calibri"/>
                <a:cs typeface="Calibri"/>
                <a:sym typeface="Calibri"/>
              </a:rPr>
              <a:t>n</a:t>
            </a:r>
            <a:r>
              <a:rPr b="0" baseline="-25000" i="0" lang="en-US" sz="2400" u="none" cap="none" strike="noStrike">
                <a:solidFill>
                  <a:schemeClr val="accent6"/>
                </a:solidFill>
                <a:latin typeface="Calibri"/>
                <a:ea typeface="Calibri"/>
                <a:cs typeface="Calibri"/>
                <a:sym typeface="Calibri"/>
              </a:rPr>
              <a:t>0</a:t>
            </a:r>
            <a:r>
              <a:rPr b="0" i="0" lang="en-US" sz="2400" u="none" cap="none" strike="noStrike">
                <a:solidFill>
                  <a:schemeClr val="accent6"/>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905" name="Google Shape;905;p41"/>
          <p:cNvSpPr txBox="1"/>
          <p:nvPr/>
        </p:nvSpPr>
        <p:spPr>
          <a:xfrm rot="-583716">
            <a:off x="6384538" y="5290956"/>
            <a:ext cx="2450553" cy="120032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0000"/>
                </a:solidFill>
                <a:latin typeface="Calibri"/>
                <a:ea typeface="Calibri"/>
                <a:cs typeface="Calibri"/>
                <a:sym typeface="Calibri"/>
              </a:rPr>
              <a:t>There is not a “correct” choice of c and n</a:t>
            </a:r>
            <a:r>
              <a:rPr b="1" baseline="-25000" i="0" lang="en-US" sz="2400" u="none" cap="none" strike="noStrike">
                <a:solidFill>
                  <a:srgbClr val="FF0000"/>
                </a:solidFill>
                <a:latin typeface="Calibri"/>
                <a:ea typeface="Calibri"/>
                <a:cs typeface="Calibri"/>
                <a:sym typeface="Calibri"/>
              </a:rPr>
              <a:t>0</a:t>
            </a:r>
            <a:endParaRPr b="1" i="0" sz="24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42"/>
          <p:cNvSpPr txBox="1"/>
          <p:nvPr>
            <p:ph type="title"/>
          </p:nvPr>
        </p:nvSpPr>
        <p:spPr>
          <a:xfrm>
            <a:off x="628650" y="365126"/>
            <a:ext cx="7886700" cy="1325563"/>
          </a:xfrm>
          <a:prstGeom prst="rect">
            <a:avLst/>
          </a:prstGeom>
          <a:blipFill rotWithShape="1">
            <a:blip r:embed="rId3">
              <a:alphaModFix/>
            </a:blip>
            <a:stretch>
              <a:fillRect b="0" l="-3087" r="0" t="-13360"/>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911" name="Google Shape;911;p42"/>
          <p:cNvSpPr/>
          <p:nvPr/>
        </p:nvSpPr>
        <p:spPr>
          <a:xfrm>
            <a:off x="5533697" y="-146244"/>
            <a:ext cx="4572000" cy="1636089"/>
          </a:xfrm>
          <a:prstGeom prst="rect">
            <a:avLst/>
          </a:prstGeom>
          <a:blipFill rotWithShape="1">
            <a:blip r:embed="rId4">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912" name="Google Shape;912;p42"/>
          <p:cNvPicPr preferRelativeResize="0"/>
          <p:nvPr/>
        </p:nvPicPr>
        <p:blipFill rotWithShape="1">
          <a:blip r:embed="rId5">
            <a:alphaModFix/>
          </a:blip>
          <a:srcRect b="0" l="0" r="0" t="0"/>
          <a:stretch/>
        </p:blipFill>
        <p:spPr>
          <a:xfrm>
            <a:off x="266043" y="1832579"/>
            <a:ext cx="6757739" cy="4505159"/>
          </a:xfrm>
          <a:prstGeom prst="rect">
            <a:avLst/>
          </a:prstGeom>
          <a:noFill/>
          <a:ln>
            <a:noFill/>
          </a:ln>
        </p:spPr>
      </p:pic>
      <p:pic>
        <p:nvPicPr>
          <p:cNvPr id="913" name="Google Shape;913;p42"/>
          <p:cNvPicPr preferRelativeResize="0"/>
          <p:nvPr/>
        </p:nvPicPr>
        <p:blipFill rotWithShape="1">
          <a:blip r:embed="rId6">
            <a:alphaModFix/>
          </a:blip>
          <a:srcRect b="0" l="0" r="0" t="0"/>
          <a:stretch/>
        </p:blipFill>
        <p:spPr>
          <a:xfrm>
            <a:off x="266043" y="1832579"/>
            <a:ext cx="6757739" cy="4505159"/>
          </a:xfrm>
          <a:prstGeom prst="rect">
            <a:avLst/>
          </a:prstGeom>
          <a:noFill/>
          <a:ln>
            <a:noFill/>
          </a:ln>
        </p:spPr>
      </p:pic>
      <p:sp>
        <p:nvSpPr>
          <p:cNvPr id="914" name="Google Shape;914;p42"/>
          <p:cNvSpPr txBox="1"/>
          <p:nvPr/>
        </p:nvSpPr>
        <p:spPr>
          <a:xfrm>
            <a:off x="6788040" y="2600738"/>
            <a:ext cx="3454619"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c = 1</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n</a:t>
            </a:r>
            <a:r>
              <a:rPr b="0" baseline="-25000" i="0" lang="en-US" sz="2400" u="none" cap="none" strike="noStrike">
                <a:solidFill>
                  <a:schemeClr val="dk1"/>
                </a:solidFill>
                <a:latin typeface="Calibri"/>
                <a:ea typeface="Calibri"/>
                <a:cs typeface="Calibri"/>
                <a:sym typeface="Calibri"/>
              </a:rPr>
              <a:t>0</a:t>
            </a:r>
            <a:r>
              <a:rPr b="0" i="0" lang="en-US" sz="2400" u="none" cap="none" strike="noStrike">
                <a:solidFill>
                  <a:schemeClr val="dk1"/>
                </a:solidFill>
                <a:latin typeface="Calibri"/>
                <a:ea typeface="Calibri"/>
                <a:cs typeface="Calibri"/>
                <a:sym typeface="Calibri"/>
              </a:rPr>
              <a:t> = 1</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Then</a:t>
            </a:r>
            <a:endParaRPr b="0" i="0" sz="1400" u="none" cap="none" strike="noStrike">
              <a:solidFill>
                <a:srgbClr val="000000"/>
              </a:solidFill>
              <a:latin typeface="Arial"/>
              <a:ea typeface="Arial"/>
              <a:cs typeface="Arial"/>
              <a:sym typeface="Arial"/>
            </a:endParaRPr>
          </a:p>
        </p:txBody>
      </p:sp>
      <p:sp>
        <p:nvSpPr>
          <p:cNvPr id="915" name="Google Shape;915;p42"/>
          <p:cNvSpPr/>
          <p:nvPr/>
        </p:nvSpPr>
        <p:spPr>
          <a:xfrm>
            <a:off x="5670659" y="3916842"/>
            <a:ext cx="4572000" cy="115256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16" name="Google Shape;916;p42"/>
          <p:cNvSpPr txBox="1"/>
          <p:nvPr/>
        </p:nvSpPr>
        <p:spPr>
          <a:xfrm>
            <a:off x="4524702" y="2632740"/>
            <a:ext cx="13587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n</a:t>
            </a:r>
            <a:r>
              <a:rPr b="0" baseline="30000" i="0" lang="en-US" sz="2400" u="none" cap="none" strike="noStrike">
                <a:solidFill>
                  <a:srgbClr val="005ECE"/>
                </a:solidFill>
                <a:latin typeface="Calibri"/>
                <a:ea typeface="Calibri"/>
                <a:cs typeface="Calibri"/>
                <a:sym typeface="Calibri"/>
              </a:rPr>
              <a:t>2</a:t>
            </a:r>
            <a:endParaRPr b="0" i="0" sz="2400" u="none" cap="none" strike="noStrike">
              <a:solidFill>
                <a:srgbClr val="005ECE"/>
              </a:solidFill>
              <a:latin typeface="Calibri"/>
              <a:ea typeface="Calibri"/>
              <a:cs typeface="Calibri"/>
              <a:sym typeface="Calibri"/>
            </a:endParaRPr>
          </a:p>
        </p:txBody>
      </p:sp>
      <p:sp>
        <p:nvSpPr>
          <p:cNvPr id="917" name="Google Shape;917;p42"/>
          <p:cNvSpPr txBox="1"/>
          <p:nvPr/>
        </p:nvSpPr>
        <p:spPr>
          <a:xfrm>
            <a:off x="4980918" y="4493122"/>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n</a:t>
            </a:r>
            <a:endParaRPr b="0" i="0" sz="24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Ω(…) means a lower bound</a:t>
            </a:r>
            <a:endParaRPr/>
          </a:p>
        </p:txBody>
      </p:sp>
      <p:sp>
        <p:nvSpPr>
          <p:cNvPr id="923" name="Google Shape;923;p43"/>
          <p:cNvSpPr txBox="1"/>
          <p:nvPr>
            <p:ph idx="1" type="body"/>
          </p:nvPr>
        </p:nvSpPr>
        <p:spPr>
          <a:xfrm>
            <a:off x="628650" y="1825625"/>
            <a:ext cx="8144960" cy="4351338"/>
          </a:xfrm>
          <a:prstGeom prst="rect">
            <a:avLst/>
          </a:prstGeom>
          <a:blipFill rotWithShape="1">
            <a:blip r:embed="rId3">
              <a:alphaModFix/>
            </a:blip>
            <a:stretch>
              <a:fillRect b="0" l="-1397" r="0" t="-1750"/>
            </a:stretch>
          </a:blip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a:t> </a:t>
            </a:r>
            <a:endParaRPr/>
          </a:p>
        </p:txBody>
      </p:sp>
      <p:sp>
        <p:nvSpPr>
          <p:cNvPr id="924" name="Google Shape;924;p43"/>
          <p:cNvSpPr txBox="1"/>
          <p:nvPr/>
        </p:nvSpPr>
        <p:spPr>
          <a:xfrm>
            <a:off x="3898872" y="6176963"/>
            <a:ext cx="18603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Switched these!!</a:t>
            </a:r>
            <a:endParaRPr b="0" i="0" sz="1400" u="none" cap="none" strike="noStrike">
              <a:solidFill>
                <a:srgbClr val="000000"/>
              </a:solidFill>
              <a:latin typeface="Arial"/>
              <a:ea typeface="Arial"/>
              <a:cs typeface="Arial"/>
              <a:sym typeface="Arial"/>
            </a:endParaRPr>
          </a:p>
        </p:txBody>
      </p:sp>
      <p:cxnSp>
        <p:nvCxnSpPr>
          <p:cNvPr id="925" name="Google Shape;925;p43"/>
          <p:cNvCxnSpPr/>
          <p:nvPr/>
        </p:nvCxnSpPr>
        <p:spPr>
          <a:xfrm flipH="1" rot="10800000">
            <a:off x="5112817" y="5833241"/>
            <a:ext cx="220717" cy="343722"/>
          </a:xfrm>
          <a:prstGeom prst="straightConnector1">
            <a:avLst/>
          </a:prstGeom>
          <a:noFill/>
          <a:ln cap="flat" cmpd="sng" w="25400">
            <a:solidFill>
              <a:srgbClr val="FF0000"/>
            </a:solidFill>
            <a:prstDash val="solid"/>
            <a:miter lim="800000"/>
            <a:headEnd len="sm" w="sm" type="none"/>
            <a:tailEnd len="med" w="med" type="triangle"/>
          </a:ln>
        </p:spPr>
      </p:cxnSp>
      <p:cxnSp>
        <p:nvCxnSpPr>
          <p:cNvPr id="926" name="Google Shape;926;p43"/>
          <p:cNvCxnSpPr/>
          <p:nvPr/>
        </p:nvCxnSpPr>
        <p:spPr>
          <a:xfrm rot="10800000">
            <a:off x="4166886" y="5833241"/>
            <a:ext cx="228600" cy="343722"/>
          </a:xfrm>
          <a:prstGeom prst="straightConnector1">
            <a:avLst/>
          </a:prstGeom>
          <a:noFill/>
          <a:ln cap="flat" cmpd="sng" w="2540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4"/>
          <p:cNvSpPr txBox="1"/>
          <p:nvPr>
            <p:ph type="title"/>
          </p:nvPr>
        </p:nvSpPr>
        <p:spPr>
          <a:xfrm>
            <a:off x="628650" y="365126"/>
            <a:ext cx="7886700" cy="1325563"/>
          </a:xfrm>
          <a:prstGeom prst="rect">
            <a:avLst/>
          </a:prstGeom>
          <a:blipFill rotWithShape="1">
            <a:blip r:embed="rId3">
              <a:alphaModFix/>
            </a:blip>
            <a:stretch>
              <a:fillRect b="0" l="-3087" r="0" t="-13359"/>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932" name="Google Shape;932;p44"/>
          <p:cNvSpPr txBox="1"/>
          <p:nvPr/>
        </p:nvSpPr>
        <p:spPr>
          <a:xfrm>
            <a:off x="6544844" y="2562539"/>
            <a:ext cx="3454619"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c = 1/3</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n</a:t>
            </a:r>
            <a:r>
              <a:rPr b="0" baseline="-25000" i="0" lang="en-US" sz="2400" u="none" cap="none" strike="noStrike">
                <a:solidFill>
                  <a:schemeClr val="dk1"/>
                </a:solidFill>
                <a:latin typeface="Calibri"/>
                <a:ea typeface="Calibri"/>
                <a:cs typeface="Calibri"/>
                <a:sym typeface="Calibri"/>
              </a:rPr>
              <a:t>0</a:t>
            </a:r>
            <a:r>
              <a:rPr b="0" i="0" lang="en-US" sz="2400" u="none" cap="none" strike="noStrike">
                <a:solidFill>
                  <a:schemeClr val="dk1"/>
                </a:solidFill>
                <a:latin typeface="Calibri"/>
                <a:ea typeface="Calibri"/>
                <a:cs typeface="Calibri"/>
                <a:sym typeface="Calibri"/>
              </a:rPr>
              <a:t> = 2</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Then</a:t>
            </a:r>
            <a:endParaRPr b="0" i="0" sz="1400" u="none" cap="none" strike="noStrike">
              <a:solidFill>
                <a:srgbClr val="000000"/>
              </a:solidFill>
              <a:latin typeface="Arial"/>
              <a:ea typeface="Arial"/>
              <a:cs typeface="Arial"/>
              <a:sym typeface="Arial"/>
            </a:endParaRPr>
          </a:p>
        </p:txBody>
      </p:sp>
      <p:sp>
        <p:nvSpPr>
          <p:cNvPr id="933" name="Google Shape;933;p44"/>
          <p:cNvSpPr/>
          <p:nvPr/>
        </p:nvSpPr>
        <p:spPr>
          <a:xfrm>
            <a:off x="5486400" y="128572"/>
            <a:ext cx="4572000" cy="1359090"/>
          </a:xfrm>
          <a:prstGeom prst="rect">
            <a:avLst/>
          </a:prstGeom>
          <a:blipFill rotWithShape="1">
            <a:blip r:embed="rId4">
              <a:alphaModFix/>
            </a:blip>
            <a:stretch>
              <a:fillRect b="-9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934" name="Google Shape;934;p44"/>
          <p:cNvPicPr preferRelativeResize="0"/>
          <p:nvPr/>
        </p:nvPicPr>
        <p:blipFill rotWithShape="1">
          <a:blip r:embed="rId5">
            <a:alphaModFix/>
          </a:blip>
          <a:srcRect b="0" l="0" r="0" t="0"/>
          <a:stretch/>
        </p:blipFill>
        <p:spPr>
          <a:xfrm>
            <a:off x="-20715" y="1927243"/>
            <a:ext cx="6565559" cy="4377039"/>
          </a:xfrm>
          <a:prstGeom prst="rect">
            <a:avLst/>
          </a:prstGeom>
          <a:noFill/>
          <a:ln>
            <a:noFill/>
          </a:ln>
        </p:spPr>
      </p:pic>
      <p:pic>
        <p:nvPicPr>
          <p:cNvPr id="935" name="Google Shape;935;p44"/>
          <p:cNvPicPr preferRelativeResize="0"/>
          <p:nvPr/>
        </p:nvPicPr>
        <p:blipFill rotWithShape="1">
          <a:blip r:embed="rId6">
            <a:alphaModFix/>
          </a:blip>
          <a:srcRect b="0" l="0" r="0" t="0"/>
          <a:stretch/>
        </p:blipFill>
        <p:spPr>
          <a:xfrm>
            <a:off x="-20716" y="1927242"/>
            <a:ext cx="6565559" cy="4377039"/>
          </a:xfrm>
          <a:prstGeom prst="rect">
            <a:avLst/>
          </a:prstGeom>
          <a:noFill/>
          <a:ln>
            <a:noFill/>
          </a:ln>
        </p:spPr>
      </p:pic>
      <p:sp>
        <p:nvSpPr>
          <p:cNvPr id="936" name="Google Shape;936;p44"/>
          <p:cNvSpPr/>
          <p:nvPr/>
        </p:nvSpPr>
        <p:spPr>
          <a:xfrm>
            <a:off x="6101378" y="3791535"/>
            <a:ext cx="3377761" cy="1309397"/>
          </a:xfrm>
          <a:prstGeom prst="rect">
            <a:avLst/>
          </a:prstGeom>
          <a:blipFill rotWithShape="1">
            <a:blip r:embed="rId7">
              <a:alphaModFix/>
            </a:blip>
            <a:stretch>
              <a:fillRect b="-28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37" name="Google Shape;937;p44"/>
          <p:cNvSpPr txBox="1"/>
          <p:nvPr/>
        </p:nvSpPr>
        <p:spPr>
          <a:xfrm rot="-678895">
            <a:off x="3977457" y="4736371"/>
            <a:ext cx="14780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Calibri"/>
                <a:ea typeface="Calibri"/>
                <a:cs typeface="Calibri"/>
                <a:sym typeface="Calibri"/>
              </a:rPr>
              <a:t>g(n)/3 = n</a:t>
            </a:r>
            <a:endParaRPr b="0" i="0" sz="1400" u="none" cap="none" strike="noStrike">
              <a:solidFill>
                <a:srgbClr val="000000"/>
              </a:solidFill>
              <a:latin typeface="Arial"/>
              <a:ea typeface="Arial"/>
              <a:cs typeface="Arial"/>
              <a:sym typeface="Arial"/>
            </a:endParaRPr>
          </a:p>
        </p:txBody>
      </p:sp>
      <p:sp>
        <p:nvSpPr>
          <p:cNvPr id="938" name="Google Shape;938;p44"/>
          <p:cNvSpPr txBox="1"/>
          <p:nvPr/>
        </p:nvSpPr>
        <p:spPr>
          <a:xfrm rot="-2375143">
            <a:off x="3912100" y="3422427"/>
            <a:ext cx="213049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T(n) = nlog(n)</a:t>
            </a:r>
            <a:endParaRPr b="0" i="0" sz="1400" u="none" cap="none" strike="noStrike">
              <a:solidFill>
                <a:srgbClr val="000000"/>
              </a:solidFill>
              <a:latin typeface="Arial"/>
              <a:ea typeface="Arial"/>
              <a:cs typeface="Arial"/>
              <a:sym typeface="Arial"/>
            </a:endParaRPr>
          </a:p>
        </p:txBody>
      </p:sp>
      <p:sp>
        <p:nvSpPr>
          <p:cNvPr id="939" name="Google Shape;939;p44"/>
          <p:cNvSpPr txBox="1"/>
          <p:nvPr/>
        </p:nvSpPr>
        <p:spPr>
          <a:xfrm rot="-1756915">
            <a:off x="4074570" y="2647178"/>
            <a:ext cx="1379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5ECE"/>
                </a:solidFill>
                <a:latin typeface="Calibri"/>
                <a:ea typeface="Calibri"/>
                <a:cs typeface="Calibri"/>
                <a:sym typeface="Calibri"/>
              </a:rPr>
              <a:t>g(n) = 3n</a:t>
            </a:r>
            <a:endParaRPr b="0" i="0" sz="2400" u="none" cap="none" strike="noStrike">
              <a:solidFill>
                <a:srgbClr val="005ECE"/>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Θ(…) means both!</a:t>
            </a:r>
            <a:endParaRPr/>
          </a:p>
        </p:txBody>
      </p:sp>
      <p:sp>
        <p:nvSpPr>
          <p:cNvPr id="945" name="Google Shape;945;p45"/>
          <p:cNvSpPr txBox="1"/>
          <p:nvPr>
            <p:ph idx="1" type="body"/>
          </p:nvPr>
        </p:nvSpPr>
        <p:spPr>
          <a:xfrm>
            <a:off x="628650" y="1825625"/>
            <a:ext cx="7886700" cy="4351338"/>
          </a:xfrm>
          <a:prstGeom prst="rect">
            <a:avLst/>
          </a:prstGeom>
          <a:blipFill rotWithShape="1">
            <a:blip r:embed="rId3">
              <a:alphaModFix/>
            </a:blip>
            <a:stretch>
              <a:fillRect b="0" l="-1763" r="0" t="-3211"/>
            </a:stretch>
          </a:blip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46"/>
          <p:cNvSpPr txBox="1"/>
          <p:nvPr>
            <p:ph type="title"/>
          </p:nvPr>
        </p:nvSpPr>
        <p:spPr>
          <a:xfrm>
            <a:off x="628650" y="365126"/>
            <a:ext cx="7886700" cy="1325563"/>
          </a:xfrm>
          <a:prstGeom prst="rect">
            <a:avLst/>
          </a:prstGeom>
          <a:blipFill rotWithShape="1">
            <a:blip r:embed="rId3">
              <a:alphaModFix/>
            </a:blip>
            <a:stretch>
              <a:fillRect b="-21896" l="-3209" r="0" t="-13326"/>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Calibri"/>
              <a:buNone/>
            </a:pPr>
            <a:r>
              <a:rPr lang="en-US"/>
              <a:t> </a:t>
            </a:r>
            <a:endParaRPr/>
          </a:p>
        </p:txBody>
      </p:sp>
      <p:sp>
        <p:nvSpPr>
          <p:cNvPr id="951" name="Google Shape;951;p46"/>
          <p:cNvSpPr txBox="1"/>
          <p:nvPr>
            <p:ph idx="1" type="body"/>
          </p:nvPr>
        </p:nvSpPr>
        <p:spPr>
          <a:xfrm>
            <a:off x="628650" y="1825624"/>
            <a:ext cx="7886700" cy="4771945"/>
          </a:xfrm>
          <a:prstGeom prst="rect">
            <a:avLst/>
          </a:prstGeom>
          <a:blipFill rotWithShape="1">
            <a:blip r:embed="rId4">
              <a:alphaModFix/>
            </a:blip>
            <a:stretch>
              <a:fillRect b="0" l="-1443" r="0" t="-2395"/>
            </a:stretch>
          </a:blip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a:t> </a:t>
            </a:r>
            <a:endParaRPr/>
          </a:p>
        </p:txBody>
      </p:sp>
      <p:sp>
        <p:nvSpPr>
          <p:cNvPr id="952" name="Google Shape;952;p46"/>
          <p:cNvSpPr/>
          <p:nvPr/>
        </p:nvSpPr>
        <p:spPr>
          <a:xfrm>
            <a:off x="5533697" y="-146244"/>
            <a:ext cx="4572000" cy="1636089"/>
          </a:xfrm>
          <a:prstGeom prst="rect">
            <a:avLst/>
          </a:prstGeom>
          <a:blipFill rotWithShape="1">
            <a:blip r:embed="rId5">
              <a:alphaModFix/>
            </a:blip>
            <a:stretch>
              <a:fillRect b="-232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Take-away from examples</a:t>
            </a:r>
            <a:endParaRPr/>
          </a:p>
        </p:txBody>
      </p:sp>
      <p:sp>
        <p:nvSpPr>
          <p:cNvPr id="958" name="Google Shape;958;p4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To prove T(n) = O(g(n)), you have to come up with c and n</a:t>
            </a:r>
            <a:r>
              <a:rPr baseline="-25000" lang="en-US"/>
              <a:t>0 </a:t>
            </a:r>
            <a:r>
              <a:rPr lang="en-US"/>
              <a:t>so that the definition is satisfied.</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To prove T(n) is </a:t>
            </a:r>
            <a:r>
              <a:rPr lang="en-US">
                <a:solidFill>
                  <a:srgbClr val="FF0000"/>
                </a:solidFill>
              </a:rPr>
              <a:t>NOT</a:t>
            </a:r>
            <a:r>
              <a:rPr lang="en-US"/>
              <a:t> O(g(n)), one way is </a:t>
            </a:r>
            <a:r>
              <a:rPr b="1" lang="en-US"/>
              <a:t>proof by contradiction</a:t>
            </a:r>
            <a:r>
              <a:rPr lang="en-US"/>
              <a:t>:</a:t>
            </a:r>
            <a:endParaRPr/>
          </a:p>
          <a:p>
            <a:pPr indent="-228600" lvl="1" marL="685800" rtl="0" algn="l">
              <a:lnSpc>
                <a:spcPct val="90000"/>
              </a:lnSpc>
              <a:spcBef>
                <a:spcPts val="500"/>
              </a:spcBef>
              <a:spcAft>
                <a:spcPts val="0"/>
              </a:spcAft>
              <a:buClr>
                <a:schemeClr val="accent4"/>
              </a:buClr>
              <a:buSzPts val="2400"/>
              <a:buChar char="•"/>
            </a:pPr>
            <a:r>
              <a:rPr lang="en-US">
                <a:solidFill>
                  <a:schemeClr val="accent4"/>
                </a:solidFill>
              </a:rPr>
              <a:t>Suppose (to get a contradiction) that someone gives you a c and an n</a:t>
            </a:r>
            <a:r>
              <a:rPr baseline="-25000" lang="en-US">
                <a:solidFill>
                  <a:schemeClr val="accent4"/>
                </a:solidFill>
              </a:rPr>
              <a:t>0</a:t>
            </a:r>
            <a:r>
              <a:rPr lang="en-US">
                <a:solidFill>
                  <a:schemeClr val="accent4"/>
                </a:solidFill>
              </a:rPr>
              <a:t> so that the definition </a:t>
            </a:r>
            <a:r>
              <a:rPr b="1" i="1" lang="en-US">
                <a:solidFill>
                  <a:schemeClr val="accent4"/>
                </a:solidFill>
              </a:rPr>
              <a:t>is</a:t>
            </a:r>
            <a:r>
              <a:rPr lang="en-US">
                <a:solidFill>
                  <a:schemeClr val="accent4"/>
                </a:solidFill>
              </a:rPr>
              <a:t> satisfied.</a:t>
            </a:r>
            <a:endParaRPr/>
          </a:p>
          <a:p>
            <a:pPr indent="-228600" lvl="1" marL="685800" rtl="0" algn="l">
              <a:lnSpc>
                <a:spcPct val="90000"/>
              </a:lnSpc>
              <a:spcBef>
                <a:spcPts val="500"/>
              </a:spcBef>
              <a:spcAft>
                <a:spcPts val="0"/>
              </a:spcAft>
              <a:buClr>
                <a:schemeClr val="accent4"/>
              </a:buClr>
              <a:buSzPts val="2400"/>
              <a:buChar char="•"/>
            </a:pPr>
            <a:r>
              <a:rPr lang="en-US">
                <a:solidFill>
                  <a:schemeClr val="accent4"/>
                </a:solidFill>
              </a:rPr>
              <a:t>Show that this someone must by lying to you by deriving a contradiction.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g1cb6b31afe6_0_104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 to Insertion Sort</a:t>
            </a:r>
            <a:endParaRPr/>
          </a:p>
        </p:txBody>
      </p:sp>
      <p:sp>
        <p:nvSpPr>
          <p:cNvPr id="964" name="Google Shape;964;g1cb6b31afe6_0_1042"/>
          <p:cNvSpPr txBox="1"/>
          <p:nvPr>
            <p:ph idx="1" type="body"/>
          </p:nvPr>
        </p:nvSpPr>
        <p:spPr>
          <a:xfrm>
            <a:off x="628650" y="1825625"/>
            <a:ext cx="7886700" cy="4351200"/>
          </a:xfrm>
          <a:prstGeom prst="rect">
            <a:avLst/>
          </a:prstGeom>
          <a:blipFill rotWithShape="1">
            <a:blip r:embed="rId3">
              <a:alphaModFix/>
            </a:blip>
            <a:stretch>
              <a:fillRect b="0" l="-1447" r="0" t="-2626"/>
            </a:stretch>
          </a:blip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a:t> </a:t>
            </a:r>
            <a:endParaRPr/>
          </a:p>
        </p:txBody>
      </p:sp>
      <p:pic>
        <p:nvPicPr>
          <p:cNvPr id="965" name="Google Shape;965;g1cb6b31afe6_0_1042"/>
          <p:cNvPicPr preferRelativeResize="0"/>
          <p:nvPr/>
        </p:nvPicPr>
        <p:blipFill rotWithShape="1">
          <a:blip r:embed="rId4">
            <a:alphaModFix/>
          </a:blip>
          <a:srcRect b="0" l="0" r="0" t="0"/>
          <a:stretch/>
        </p:blipFill>
        <p:spPr>
          <a:xfrm>
            <a:off x="5226909" y="4251306"/>
            <a:ext cx="3675627" cy="2606694"/>
          </a:xfrm>
          <a:prstGeom prst="rect">
            <a:avLst/>
          </a:prstGeom>
          <a:noFill/>
          <a:ln>
            <a:noFill/>
          </a:ln>
        </p:spPr>
      </p:pic>
      <p:sp>
        <p:nvSpPr>
          <p:cNvPr id="966" name="Google Shape;966;g1cb6b31afe6_0_1042"/>
          <p:cNvSpPr txBox="1"/>
          <p:nvPr/>
        </p:nvSpPr>
        <p:spPr>
          <a:xfrm>
            <a:off x="5960858" y="5094910"/>
            <a:ext cx="1671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Seems plausible</a:t>
            </a:r>
            <a:endParaRPr b="0" i="0" sz="1400" u="none" cap="none" strike="noStrike">
              <a:solidFill>
                <a:srgbClr val="000000"/>
              </a:solidFill>
              <a:latin typeface="Arial"/>
              <a:ea typeface="Arial"/>
              <a:cs typeface="Arial"/>
              <a:sym typeface="Arial"/>
            </a:endParaRPr>
          </a:p>
        </p:txBody>
      </p:sp>
      <p:pic>
        <p:nvPicPr>
          <p:cNvPr id="967" name="Google Shape;967;g1cb6b31afe6_0_1042"/>
          <p:cNvPicPr preferRelativeResize="0"/>
          <p:nvPr/>
        </p:nvPicPr>
        <p:blipFill rotWithShape="1">
          <a:blip r:embed="rId5">
            <a:alphaModFix/>
          </a:blip>
          <a:srcRect b="0" l="0" r="0" t="0"/>
          <a:stretch/>
        </p:blipFill>
        <p:spPr>
          <a:xfrm flipH="1">
            <a:off x="241464" y="4859696"/>
            <a:ext cx="1577948" cy="1763089"/>
          </a:xfrm>
          <a:prstGeom prst="rect">
            <a:avLst/>
          </a:prstGeom>
          <a:noFill/>
          <a:ln>
            <a:noFill/>
          </a:ln>
        </p:spPr>
      </p:pic>
      <p:sp>
        <p:nvSpPr>
          <p:cNvPr id="968" name="Google Shape;968;g1cb6b31afe6_0_1042"/>
          <p:cNvSpPr txBox="1"/>
          <p:nvPr/>
        </p:nvSpPr>
        <p:spPr>
          <a:xfrm>
            <a:off x="1819412" y="4804112"/>
            <a:ext cx="2990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030A0"/>
                </a:solidFill>
                <a:latin typeface="Calibri"/>
                <a:ea typeface="Calibri"/>
                <a:cs typeface="Calibri"/>
                <a:sym typeface="Calibri"/>
              </a:rPr>
              <a:t>Go back to the pseudocode and convince yourself of this!</a:t>
            </a:r>
            <a:endParaRPr b="0" i="0" sz="1400" u="none" cap="none" strike="noStrike">
              <a:solidFill>
                <a:srgbClr val="000000"/>
              </a:solidFill>
              <a:latin typeface="Arial"/>
              <a:ea typeface="Arial"/>
              <a:cs typeface="Arial"/>
              <a:sym typeface="Arial"/>
            </a:endParaRPr>
          </a:p>
        </p:txBody>
      </p:sp>
      <p:sp>
        <p:nvSpPr>
          <p:cNvPr id="969" name="Google Shape;969;g1cb6b31afe6_0_1042"/>
          <p:cNvSpPr/>
          <p:nvPr/>
        </p:nvSpPr>
        <p:spPr>
          <a:xfrm>
            <a:off x="1323826" y="2320410"/>
            <a:ext cx="6198300" cy="1077300"/>
          </a:xfrm>
          <a:prstGeom prst="rect">
            <a:avLst/>
          </a:prstGeom>
          <a:blipFill rotWithShape="1">
            <a:blip r:embed="rId6">
              <a:alphaModFix/>
            </a:blip>
            <a:stretch>
              <a:fillRect b="-5816" l="-196" r="0" t="-115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
          <p:cNvSpPr txBox="1"/>
          <p:nvPr>
            <p:ph type="title"/>
          </p:nvPr>
        </p:nvSpPr>
        <p:spPr>
          <a:xfrm>
            <a:off x="1104499" y="2542627"/>
            <a:ext cx="6935002" cy="8863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500"/>
              <a:buFont typeface="Calibri"/>
              <a:buNone/>
            </a:pPr>
            <a:r>
              <a:rPr lang="en-US"/>
              <a:t>What is a good pseudocode?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g1cb6b31afe6_0_1625"/>
          <p:cNvSpPr txBox="1"/>
          <p:nvPr>
            <p:ph type="title"/>
          </p:nvPr>
        </p:nvSpPr>
        <p:spPr>
          <a:xfrm>
            <a:off x="251226" y="32145"/>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Merge Sort: running time</a:t>
            </a:r>
            <a:endParaRPr/>
          </a:p>
        </p:txBody>
      </p:sp>
      <p:sp>
        <p:nvSpPr>
          <p:cNvPr id="975" name="Google Shape;975;g1cb6b31afe6_0_1625"/>
          <p:cNvSpPr/>
          <p:nvPr/>
        </p:nvSpPr>
        <p:spPr>
          <a:xfrm>
            <a:off x="5287900" y="1119478"/>
            <a:ext cx="1590600" cy="706200"/>
          </a:xfrm>
          <a:prstGeom prst="ellipse">
            <a:avLst/>
          </a:prstGeom>
          <a:solidFill>
            <a:schemeClr val="accent1"/>
          </a:solidFill>
          <a:ln cap="flat" cmpd="sng" w="12700">
            <a:solidFill>
              <a:srgbClr val="157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Size n</a:t>
            </a:r>
            <a:endParaRPr b="0" i="0" sz="1400" u="none" cap="none" strike="noStrike">
              <a:solidFill>
                <a:srgbClr val="000000"/>
              </a:solidFill>
              <a:latin typeface="Arial"/>
              <a:ea typeface="Arial"/>
              <a:cs typeface="Arial"/>
              <a:sym typeface="Arial"/>
            </a:endParaRPr>
          </a:p>
        </p:txBody>
      </p:sp>
      <p:sp>
        <p:nvSpPr>
          <p:cNvPr id="976" name="Google Shape;976;g1cb6b31afe6_0_1625"/>
          <p:cNvSpPr/>
          <p:nvPr/>
        </p:nvSpPr>
        <p:spPr>
          <a:xfrm>
            <a:off x="6277652" y="2041032"/>
            <a:ext cx="1249800" cy="4944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endParaRPr b="0" i="0" sz="1800" u="none" cap="none" strike="noStrike">
              <a:solidFill>
                <a:schemeClr val="lt1"/>
              </a:solidFill>
              <a:latin typeface="Calibri"/>
              <a:ea typeface="Calibri"/>
              <a:cs typeface="Calibri"/>
              <a:sym typeface="Calibri"/>
            </a:endParaRPr>
          </a:p>
        </p:txBody>
      </p:sp>
      <p:sp>
        <p:nvSpPr>
          <p:cNvPr id="977" name="Google Shape;977;g1cb6b31afe6_0_1625"/>
          <p:cNvSpPr/>
          <p:nvPr/>
        </p:nvSpPr>
        <p:spPr>
          <a:xfrm>
            <a:off x="4764342" y="2041032"/>
            <a:ext cx="1134000" cy="478200"/>
          </a:xfrm>
          <a:prstGeom prst="ellipse">
            <a:avLst/>
          </a:prstGeom>
          <a:solidFill>
            <a:schemeClr val="accent4"/>
          </a:solidFill>
          <a:ln cap="flat" cmpd="sng" w="12700">
            <a:solidFill>
              <a:srgbClr val="0E37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endParaRPr b="0" i="0" sz="1400" u="none" cap="none" strike="noStrike">
              <a:solidFill>
                <a:srgbClr val="000000"/>
              </a:solidFill>
              <a:latin typeface="Arial"/>
              <a:ea typeface="Arial"/>
              <a:cs typeface="Arial"/>
              <a:sym typeface="Arial"/>
            </a:endParaRPr>
          </a:p>
        </p:txBody>
      </p:sp>
      <p:sp>
        <p:nvSpPr>
          <p:cNvPr id="978" name="Google Shape;978;g1cb6b31afe6_0_1625"/>
          <p:cNvSpPr/>
          <p:nvPr/>
        </p:nvSpPr>
        <p:spPr>
          <a:xfrm>
            <a:off x="7222641" y="2795795"/>
            <a:ext cx="796500" cy="5658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n/4</a:t>
            </a:r>
            <a:endParaRPr b="0" i="0" sz="1800" u="none" cap="none" strike="noStrike">
              <a:solidFill>
                <a:schemeClr val="lt1"/>
              </a:solidFill>
              <a:latin typeface="Calibri"/>
              <a:ea typeface="Calibri"/>
              <a:cs typeface="Calibri"/>
              <a:sym typeface="Calibri"/>
            </a:endParaRPr>
          </a:p>
        </p:txBody>
      </p:sp>
      <p:sp>
        <p:nvSpPr>
          <p:cNvPr id="979" name="Google Shape;979;g1cb6b31afe6_0_1625"/>
          <p:cNvSpPr/>
          <p:nvPr/>
        </p:nvSpPr>
        <p:spPr>
          <a:xfrm>
            <a:off x="7959647" y="5918295"/>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0" name="Google Shape;980;g1cb6b31afe6_0_1625"/>
          <p:cNvSpPr/>
          <p:nvPr/>
        </p:nvSpPr>
        <p:spPr>
          <a:xfrm>
            <a:off x="7550942" y="5752259"/>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1" name="Google Shape;981;g1cb6b31afe6_0_1625"/>
          <p:cNvSpPr/>
          <p:nvPr/>
        </p:nvSpPr>
        <p:spPr>
          <a:xfrm>
            <a:off x="7163007" y="5959642"/>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2" name="Google Shape;982;g1cb6b31afe6_0_1625"/>
          <p:cNvSpPr/>
          <p:nvPr/>
        </p:nvSpPr>
        <p:spPr>
          <a:xfrm>
            <a:off x="6824321" y="5752259"/>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3" name="Google Shape;983;g1cb6b31afe6_0_1625"/>
          <p:cNvSpPr/>
          <p:nvPr/>
        </p:nvSpPr>
        <p:spPr>
          <a:xfrm>
            <a:off x="6415616" y="5959642"/>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4" name="Google Shape;984;g1cb6b31afe6_0_1625"/>
          <p:cNvSpPr/>
          <p:nvPr/>
        </p:nvSpPr>
        <p:spPr>
          <a:xfrm>
            <a:off x="6009077" y="5774406"/>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5" name="Google Shape;985;g1cb6b31afe6_0_1625"/>
          <p:cNvSpPr/>
          <p:nvPr/>
        </p:nvSpPr>
        <p:spPr>
          <a:xfrm>
            <a:off x="5593440" y="5959642"/>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6" name="Google Shape;986;g1cb6b31afe6_0_1625"/>
          <p:cNvSpPr/>
          <p:nvPr/>
        </p:nvSpPr>
        <p:spPr>
          <a:xfrm>
            <a:off x="5177803" y="5774406"/>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7" name="Google Shape;987;g1cb6b31afe6_0_1625"/>
          <p:cNvSpPr/>
          <p:nvPr/>
        </p:nvSpPr>
        <p:spPr>
          <a:xfrm>
            <a:off x="4764342" y="5918295"/>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8" name="Google Shape;988;g1cb6b31afe6_0_1625"/>
          <p:cNvSpPr/>
          <p:nvPr/>
        </p:nvSpPr>
        <p:spPr>
          <a:xfrm>
            <a:off x="4377694" y="5724335"/>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9" name="Google Shape;989;g1cb6b31afe6_0_1625"/>
          <p:cNvSpPr/>
          <p:nvPr/>
        </p:nvSpPr>
        <p:spPr>
          <a:xfrm>
            <a:off x="4042176" y="5898873"/>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0" name="Google Shape;990;g1cb6b31afe6_0_1625"/>
          <p:cNvSpPr txBox="1"/>
          <p:nvPr/>
        </p:nvSpPr>
        <p:spPr>
          <a:xfrm>
            <a:off x="4144719" y="6167241"/>
            <a:ext cx="107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(Size 1)</a:t>
            </a:r>
            <a:endParaRPr b="0" i="0" sz="1400" u="none" cap="none" strike="noStrike">
              <a:solidFill>
                <a:srgbClr val="000000"/>
              </a:solidFill>
              <a:latin typeface="Arial"/>
              <a:ea typeface="Arial"/>
              <a:cs typeface="Arial"/>
              <a:sym typeface="Arial"/>
            </a:endParaRPr>
          </a:p>
        </p:txBody>
      </p:sp>
      <p:sp>
        <p:nvSpPr>
          <p:cNvPr id="991" name="Google Shape;991;g1cb6b31afe6_0_1625"/>
          <p:cNvSpPr txBox="1"/>
          <p:nvPr/>
        </p:nvSpPr>
        <p:spPr>
          <a:xfrm>
            <a:off x="5957876" y="4782826"/>
            <a:ext cx="51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a:t>
            </a:r>
            <a:endParaRPr b="0" i="0" sz="4000" u="none" cap="none" strike="noStrike">
              <a:solidFill>
                <a:schemeClr val="dk1"/>
              </a:solidFill>
              <a:latin typeface="Calibri"/>
              <a:ea typeface="Calibri"/>
              <a:cs typeface="Calibri"/>
              <a:sym typeface="Calibri"/>
            </a:endParaRPr>
          </a:p>
        </p:txBody>
      </p:sp>
      <p:sp>
        <p:nvSpPr>
          <p:cNvPr id="992" name="Google Shape;992;g1cb6b31afe6_0_1625"/>
          <p:cNvSpPr/>
          <p:nvPr/>
        </p:nvSpPr>
        <p:spPr>
          <a:xfrm>
            <a:off x="6156928" y="2828270"/>
            <a:ext cx="796500" cy="5658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n/4</a:t>
            </a:r>
            <a:endParaRPr b="0" i="0" sz="1800" u="none" cap="none" strike="noStrike">
              <a:solidFill>
                <a:schemeClr val="lt1"/>
              </a:solidFill>
              <a:latin typeface="Calibri"/>
              <a:ea typeface="Calibri"/>
              <a:cs typeface="Calibri"/>
              <a:sym typeface="Calibri"/>
            </a:endParaRPr>
          </a:p>
        </p:txBody>
      </p:sp>
      <p:sp>
        <p:nvSpPr>
          <p:cNvPr id="993" name="Google Shape;993;g1cb6b31afe6_0_1625"/>
          <p:cNvSpPr/>
          <p:nvPr/>
        </p:nvSpPr>
        <p:spPr>
          <a:xfrm>
            <a:off x="5069143" y="2847294"/>
            <a:ext cx="796500" cy="5658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n/4</a:t>
            </a:r>
            <a:endParaRPr b="0" i="0" sz="1800" u="none" cap="none" strike="noStrike">
              <a:solidFill>
                <a:schemeClr val="lt1"/>
              </a:solidFill>
              <a:latin typeface="Calibri"/>
              <a:ea typeface="Calibri"/>
              <a:cs typeface="Calibri"/>
              <a:sym typeface="Calibri"/>
            </a:endParaRPr>
          </a:p>
        </p:txBody>
      </p:sp>
      <p:sp>
        <p:nvSpPr>
          <p:cNvPr id="994" name="Google Shape;994;g1cb6b31afe6_0_1625"/>
          <p:cNvSpPr/>
          <p:nvPr/>
        </p:nvSpPr>
        <p:spPr>
          <a:xfrm>
            <a:off x="4042176" y="2847294"/>
            <a:ext cx="796500" cy="565800"/>
          </a:xfrm>
          <a:prstGeom prst="ellipse">
            <a:avLst/>
          </a:prstGeom>
          <a:solidFill>
            <a:srgbClr val="555B9A"/>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n/4</a:t>
            </a:r>
            <a:endParaRPr b="0" i="0" sz="1800" u="none" cap="none" strike="noStrike">
              <a:solidFill>
                <a:schemeClr val="lt1"/>
              </a:solidFill>
              <a:latin typeface="Calibri"/>
              <a:ea typeface="Calibri"/>
              <a:cs typeface="Calibri"/>
              <a:sym typeface="Calibri"/>
            </a:endParaRPr>
          </a:p>
        </p:txBody>
      </p:sp>
      <p:sp>
        <p:nvSpPr>
          <p:cNvPr id="995" name="Google Shape;995;g1cb6b31afe6_0_1625"/>
          <p:cNvSpPr/>
          <p:nvPr/>
        </p:nvSpPr>
        <p:spPr>
          <a:xfrm>
            <a:off x="7813642" y="4323543"/>
            <a:ext cx="970800" cy="565800"/>
          </a:xfrm>
          <a:prstGeom prst="ellipse">
            <a:avLst/>
          </a:prstGeom>
          <a:solidFill>
            <a:schemeClr val="accent5"/>
          </a:solidFill>
          <a:ln cap="flat" cmpd="sng" w="12700">
            <a:solidFill>
              <a:srgbClr val="5B24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r>
              <a:rPr b="0" baseline="30000" i="0" lang="en-US" sz="1800" u="none" cap="none" strike="noStrike">
                <a:solidFill>
                  <a:schemeClr val="lt1"/>
                </a:solidFill>
                <a:latin typeface="Calibri"/>
                <a:ea typeface="Calibri"/>
                <a:cs typeface="Calibri"/>
                <a:sym typeface="Calibri"/>
              </a:rPr>
              <a:t>t</a:t>
            </a:r>
            <a:endParaRPr b="0" i="0" sz="1800" u="none" cap="none" strike="noStrike">
              <a:solidFill>
                <a:schemeClr val="lt1"/>
              </a:solidFill>
              <a:latin typeface="Calibri"/>
              <a:ea typeface="Calibri"/>
              <a:cs typeface="Calibri"/>
              <a:sym typeface="Calibri"/>
            </a:endParaRPr>
          </a:p>
        </p:txBody>
      </p:sp>
      <p:sp>
        <p:nvSpPr>
          <p:cNvPr id="996" name="Google Shape;996;g1cb6b31afe6_0_1625"/>
          <p:cNvSpPr/>
          <p:nvPr/>
        </p:nvSpPr>
        <p:spPr>
          <a:xfrm>
            <a:off x="6760173" y="4338253"/>
            <a:ext cx="970800" cy="565800"/>
          </a:xfrm>
          <a:prstGeom prst="ellipse">
            <a:avLst/>
          </a:prstGeom>
          <a:solidFill>
            <a:schemeClr val="accent5"/>
          </a:solidFill>
          <a:ln cap="flat" cmpd="sng" w="12700">
            <a:solidFill>
              <a:srgbClr val="5B24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r>
              <a:rPr b="0" baseline="30000" i="0" lang="en-US" sz="1800" u="none" cap="none" strike="noStrike">
                <a:solidFill>
                  <a:schemeClr val="lt1"/>
                </a:solidFill>
                <a:latin typeface="Calibri"/>
                <a:ea typeface="Calibri"/>
                <a:cs typeface="Calibri"/>
                <a:sym typeface="Calibri"/>
              </a:rPr>
              <a:t>t</a:t>
            </a:r>
            <a:endParaRPr b="0" i="0" sz="1800" u="none" cap="none" strike="noStrike">
              <a:solidFill>
                <a:schemeClr val="lt1"/>
              </a:solidFill>
              <a:latin typeface="Calibri"/>
              <a:ea typeface="Calibri"/>
              <a:cs typeface="Calibri"/>
              <a:sym typeface="Calibri"/>
            </a:endParaRPr>
          </a:p>
        </p:txBody>
      </p:sp>
      <p:sp>
        <p:nvSpPr>
          <p:cNvPr id="997" name="Google Shape;997;g1cb6b31afe6_0_1625"/>
          <p:cNvSpPr/>
          <p:nvPr/>
        </p:nvSpPr>
        <p:spPr>
          <a:xfrm>
            <a:off x="5646959" y="4323544"/>
            <a:ext cx="970800" cy="565800"/>
          </a:xfrm>
          <a:prstGeom prst="ellipse">
            <a:avLst/>
          </a:prstGeom>
          <a:solidFill>
            <a:schemeClr val="accent5"/>
          </a:solidFill>
          <a:ln cap="flat" cmpd="sng" w="12700">
            <a:solidFill>
              <a:srgbClr val="5B24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r>
              <a:rPr b="0" baseline="30000" i="0" lang="en-US" sz="1800" u="none" cap="none" strike="noStrike">
                <a:solidFill>
                  <a:schemeClr val="lt1"/>
                </a:solidFill>
                <a:latin typeface="Calibri"/>
                <a:ea typeface="Calibri"/>
                <a:cs typeface="Calibri"/>
                <a:sym typeface="Calibri"/>
              </a:rPr>
              <a:t>t</a:t>
            </a:r>
            <a:endParaRPr b="0" i="0" sz="1800" u="none" cap="none" strike="noStrike">
              <a:solidFill>
                <a:schemeClr val="lt1"/>
              </a:solidFill>
              <a:latin typeface="Calibri"/>
              <a:ea typeface="Calibri"/>
              <a:cs typeface="Calibri"/>
              <a:sym typeface="Calibri"/>
            </a:endParaRPr>
          </a:p>
        </p:txBody>
      </p:sp>
      <p:sp>
        <p:nvSpPr>
          <p:cNvPr id="998" name="Google Shape;998;g1cb6b31afe6_0_1625"/>
          <p:cNvSpPr/>
          <p:nvPr/>
        </p:nvSpPr>
        <p:spPr>
          <a:xfrm>
            <a:off x="4525071" y="4341946"/>
            <a:ext cx="970800" cy="565800"/>
          </a:xfrm>
          <a:prstGeom prst="ellipse">
            <a:avLst/>
          </a:prstGeom>
          <a:solidFill>
            <a:schemeClr val="accent5"/>
          </a:solidFill>
          <a:ln cap="flat" cmpd="sng" w="12700">
            <a:solidFill>
              <a:srgbClr val="5B24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r>
              <a:rPr b="0" baseline="30000" i="0" lang="en-US" sz="1800" u="none" cap="none" strike="noStrike">
                <a:solidFill>
                  <a:schemeClr val="lt1"/>
                </a:solidFill>
                <a:latin typeface="Calibri"/>
                <a:ea typeface="Calibri"/>
                <a:cs typeface="Calibri"/>
                <a:sym typeface="Calibri"/>
              </a:rPr>
              <a:t>t</a:t>
            </a:r>
            <a:endParaRPr b="0" i="0" sz="1800" u="none" cap="none" strike="noStrike">
              <a:solidFill>
                <a:schemeClr val="lt1"/>
              </a:solidFill>
              <a:latin typeface="Calibri"/>
              <a:ea typeface="Calibri"/>
              <a:cs typeface="Calibri"/>
              <a:sym typeface="Calibri"/>
            </a:endParaRPr>
          </a:p>
        </p:txBody>
      </p:sp>
      <p:sp>
        <p:nvSpPr>
          <p:cNvPr id="999" name="Google Shape;999;g1cb6b31afe6_0_1625"/>
          <p:cNvSpPr/>
          <p:nvPr/>
        </p:nvSpPr>
        <p:spPr>
          <a:xfrm>
            <a:off x="3469743" y="4341586"/>
            <a:ext cx="970800" cy="565800"/>
          </a:xfrm>
          <a:prstGeom prst="ellipse">
            <a:avLst/>
          </a:prstGeom>
          <a:solidFill>
            <a:schemeClr val="accent5"/>
          </a:solidFill>
          <a:ln cap="flat" cmpd="sng" w="12700">
            <a:solidFill>
              <a:srgbClr val="5B24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r>
              <a:rPr b="0" baseline="30000" i="0" lang="en-US" sz="1800" u="none" cap="none" strike="noStrike">
                <a:solidFill>
                  <a:schemeClr val="lt1"/>
                </a:solidFill>
                <a:latin typeface="Calibri"/>
                <a:ea typeface="Calibri"/>
                <a:cs typeface="Calibri"/>
                <a:sym typeface="Calibri"/>
              </a:rPr>
              <a:t>t</a:t>
            </a:r>
            <a:endParaRPr b="0" i="0" sz="1800" u="none" cap="none" strike="noStrike">
              <a:solidFill>
                <a:schemeClr val="lt1"/>
              </a:solidFill>
              <a:latin typeface="Calibri"/>
              <a:ea typeface="Calibri"/>
              <a:cs typeface="Calibri"/>
              <a:sym typeface="Calibri"/>
            </a:endParaRPr>
          </a:p>
        </p:txBody>
      </p:sp>
      <p:sp>
        <p:nvSpPr>
          <p:cNvPr id="1000" name="Google Shape;1000;g1cb6b31afe6_0_1625"/>
          <p:cNvSpPr/>
          <p:nvPr/>
        </p:nvSpPr>
        <p:spPr>
          <a:xfrm>
            <a:off x="2293727" y="4338253"/>
            <a:ext cx="970800" cy="565800"/>
          </a:xfrm>
          <a:prstGeom prst="ellipse">
            <a:avLst/>
          </a:prstGeom>
          <a:solidFill>
            <a:schemeClr val="accent5"/>
          </a:solidFill>
          <a:ln cap="flat" cmpd="sng" w="12700">
            <a:solidFill>
              <a:srgbClr val="5B24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n/2</a:t>
            </a:r>
            <a:r>
              <a:rPr b="0" baseline="30000" i="0" lang="en-US" sz="1800" u="none" cap="none" strike="noStrike">
                <a:solidFill>
                  <a:schemeClr val="lt1"/>
                </a:solidFill>
                <a:latin typeface="Calibri"/>
                <a:ea typeface="Calibri"/>
                <a:cs typeface="Calibri"/>
                <a:sym typeface="Calibri"/>
              </a:rPr>
              <a:t>t</a:t>
            </a:r>
            <a:endParaRPr b="0" i="0" sz="1800" u="none" cap="none" strike="noStrike">
              <a:solidFill>
                <a:schemeClr val="lt1"/>
              </a:solidFill>
              <a:latin typeface="Calibri"/>
              <a:ea typeface="Calibri"/>
              <a:cs typeface="Calibri"/>
              <a:sym typeface="Calibri"/>
            </a:endParaRPr>
          </a:p>
        </p:txBody>
      </p:sp>
      <p:sp>
        <p:nvSpPr>
          <p:cNvPr id="1001" name="Google Shape;1001;g1cb6b31afe6_0_1625"/>
          <p:cNvSpPr txBox="1"/>
          <p:nvPr/>
        </p:nvSpPr>
        <p:spPr>
          <a:xfrm>
            <a:off x="5812099" y="3205816"/>
            <a:ext cx="51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a:t>
            </a:r>
            <a:endParaRPr b="0" i="0" sz="4000" u="none" cap="none" strike="noStrike">
              <a:solidFill>
                <a:schemeClr val="dk1"/>
              </a:solidFill>
              <a:latin typeface="Calibri"/>
              <a:ea typeface="Calibri"/>
              <a:cs typeface="Calibri"/>
              <a:sym typeface="Calibri"/>
            </a:endParaRPr>
          </a:p>
        </p:txBody>
      </p:sp>
      <p:sp>
        <p:nvSpPr>
          <p:cNvPr id="1002" name="Google Shape;1002;g1cb6b31afe6_0_1625"/>
          <p:cNvSpPr/>
          <p:nvPr/>
        </p:nvSpPr>
        <p:spPr>
          <a:xfrm>
            <a:off x="3675897" y="5738620"/>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3" name="Google Shape;1003;g1cb6b31afe6_0_1625"/>
          <p:cNvSpPr/>
          <p:nvPr/>
        </p:nvSpPr>
        <p:spPr>
          <a:xfrm>
            <a:off x="3267192" y="5946003"/>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4" name="Google Shape;1004;g1cb6b31afe6_0_1625"/>
          <p:cNvSpPr/>
          <p:nvPr/>
        </p:nvSpPr>
        <p:spPr>
          <a:xfrm>
            <a:off x="2860653" y="5760767"/>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5" name="Google Shape;1005;g1cb6b31afe6_0_1625"/>
          <p:cNvSpPr/>
          <p:nvPr/>
        </p:nvSpPr>
        <p:spPr>
          <a:xfrm>
            <a:off x="2445016" y="5946003"/>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6" name="Google Shape;1006;g1cb6b31afe6_0_1625"/>
          <p:cNvSpPr/>
          <p:nvPr/>
        </p:nvSpPr>
        <p:spPr>
          <a:xfrm>
            <a:off x="2029379" y="5760767"/>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7" name="Google Shape;1007;g1cb6b31afe6_0_1625"/>
          <p:cNvSpPr/>
          <p:nvPr/>
        </p:nvSpPr>
        <p:spPr>
          <a:xfrm>
            <a:off x="1615918" y="5904656"/>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8" name="Google Shape;1008;g1cb6b31afe6_0_1625"/>
          <p:cNvSpPr/>
          <p:nvPr/>
        </p:nvSpPr>
        <p:spPr>
          <a:xfrm>
            <a:off x="1229270" y="5710696"/>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9" name="Google Shape;1009;g1cb6b31afe6_0_1625"/>
          <p:cNvSpPr/>
          <p:nvPr/>
        </p:nvSpPr>
        <p:spPr>
          <a:xfrm>
            <a:off x="893752" y="5885234"/>
            <a:ext cx="304800" cy="249000"/>
          </a:xfrm>
          <a:prstGeom prst="ellipse">
            <a:avLst/>
          </a:prstGeom>
          <a:solidFill>
            <a:schemeClr val="accent6"/>
          </a:solidFill>
          <a:ln cap="flat" cmpd="sng" w="12700">
            <a:solidFill>
              <a:srgbClr val="BC77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0" name="Google Shape;1010;g1cb6b31afe6_0_1625"/>
          <p:cNvSpPr txBox="1"/>
          <p:nvPr/>
        </p:nvSpPr>
        <p:spPr>
          <a:xfrm>
            <a:off x="932027" y="3219914"/>
            <a:ext cx="2537700" cy="70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DE6769"/>
                </a:solidFill>
                <a:latin typeface="Calibri"/>
                <a:ea typeface="Calibri"/>
                <a:cs typeface="Calibri"/>
                <a:sym typeface="Calibri"/>
              </a:rPr>
              <a:t>sub-problem each takes O(n/2</a:t>
            </a:r>
            <a:r>
              <a:rPr b="0" baseline="30000" i="0" lang="en-US" sz="2000" u="none" cap="none" strike="noStrike">
                <a:solidFill>
                  <a:srgbClr val="DE6769"/>
                </a:solidFill>
                <a:latin typeface="Calibri"/>
                <a:ea typeface="Calibri"/>
                <a:cs typeface="Calibri"/>
                <a:sym typeface="Calibri"/>
              </a:rPr>
              <a:t>t</a:t>
            </a:r>
            <a:r>
              <a:rPr b="0" i="0" lang="en-US" sz="2000" u="none" cap="none" strike="noStrike">
                <a:solidFill>
                  <a:srgbClr val="DE6769"/>
                </a:solidFill>
                <a:latin typeface="Calibri"/>
                <a:ea typeface="Calibri"/>
                <a:cs typeface="Calibri"/>
                <a:sym typeface="Calibri"/>
              </a:rPr>
              <a:t>)</a:t>
            </a:r>
            <a:endParaRPr b="0" i="0" sz="2000" u="none" cap="none" strike="noStrike">
              <a:solidFill>
                <a:srgbClr val="000000"/>
              </a:solidFill>
              <a:latin typeface="Arial"/>
              <a:ea typeface="Arial"/>
              <a:cs typeface="Arial"/>
              <a:sym typeface="Arial"/>
            </a:endParaRPr>
          </a:p>
        </p:txBody>
      </p:sp>
      <p:cxnSp>
        <p:nvCxnSpPr>
          <p:cNvPr id="1011" name="Google Shape;1011;g1cb6b31afe6_0_1625"/>
          <p:cNvCxnSpPr>
            <a:stCxn id="1010" idx="3"/>
            <a:endCxn id="998" idx="1"/>
          </p:cNvCxnSpPr>
          <p:nvPr/>
        </p:nvCxnSpPr>
        <p:spPr>
          <a:xfrm>
            <a:off x="3469727" y="3573914"/>
            <a:ext cx="1197600" cy="850800"/>
          </a:xfrm>
          <a:prstGeom prst="straightConnector1">
            <a:avLst/>
          </a:prstGeom>
          <a:noFill/>
          <a:ln cap="flat" cmpd="sng" w="19050">
            <a:solidFill>
              <a:srgbClr val="DE6769"/>
            </a:solidFill>
            <a:prstDash val="solid"/>
            <a:miter lim="800000"/>
            <a:headEnd len="sm" w="sm" type="none"/>
            <a:tailEnd len="med" w="med" type="triangle"/>
          </a:ln>
        </p:spPr>
      </p:cxnSp>
      <p:sp>
        <p:nvSpPr>
          <p:cNvPr id="1012" name="Google Shape;1012;g1cb6b31afe6_0_1625"/>
          <p:cNvSpPr txBox="1"/>
          <p:nvPr/>
        </p:nvSpPr>
        <p:spPr>
          <a:xfrm>
            <a:off x="7301353" y="1183350"/>
            <a:ext cx="131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Level 0</a:t>
            </a:r>
            <a:endParaRPr b="0" i="0" sz="1400" u="none" cap="none" strike="noStrike">
              <a:solidFill>
                <a:srgbClr val="000000"/>
              </a:solidFill>
              <a:latin typeface="Arial"/>
              <a:ea typeface="Arial"/>
              <a:cs typeface="Arial"/>
              <a:sym typeface="Arial"/>
            </a:endParaRPr>
          </a:p>
        </p:txBody>
      </p:sp>
      <p:sp>
        <p:nvSpPr>
          <p:cNvPr id="1013" name="Google Shape;1013;g1cb6b31afe6_0_1625"/>
          <p:cNvSpPr txBox="1"/>
          <p:nvPr/>
        </p:nvSpPr>
        <p:spPr>
          <a:xfrm>
            <a:off x="7772701" y="2046309"/>
            <a:ext cx="131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Level 1</a:t>
            </a:r>
            <a:endParaRPr b="0" i="0" sz="1400" u="none" cap="none" strike="noStrike">
              <a:solidFill>
                <a:srgbClr val="000000"/>
              </a:solidFill>
              <a:latin typeface="Arial"/>
              <a:ea typeface="Arial"/>
              <a:cs typeface="Arial"/>
              <a:sym typeface="Arial"/>
            </a:endParaRPr>
          </a:p>
        </p:txBody>
      </p:sp>
      <p:sp>
        <p:nvSpPr>
          <p:cNvPr id="1014" name="Google Shape;1014;g1cb6b31afe6_0_1625"/>
          <p:cNvSpPr txBox="1"/>
          <p:nvPr/>
        </p:nvSpPr>
        <p:spPr>
          <a:xfrm>
            <a:off x="8264448" y="3903124"/>
            <a:ext cx="131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Level t</a:t>
            </a:r>
            <a:endParaRPr b="0" i="0" sz="1400" u="none" cap="none" strike="noStrike">
              <a:solidFill>
                <a:srgbClr val="000000"/>
              </a:solidFill>
              <a:latin typeface="Arial"/>
              <a:ea typeface="Arial"/>
              <a:cs typeface="Arial"/>
              <a:sym typeface="Arial"/>
            </a:endParaRPr>
          </a:p>
        </p:txBody>
      </p:sp>
      <p:sp>
        <p:nvSpPr>
          <p:cNvPr id="1015" name="Google Shape;1015;g1cb6b31afe6_0_1625"/>
          <p:cNvSpPr txBox="1"/>
          <p:nvPr/>
        </p:nvSpPr>
        <p:spPr>
          <a:xfrm>
            <a:off x="7910398" y="6213407"/>
            <a:ext cx="131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Level log(n)</a:t>
            </a:r>
            <a:endParaRPr b="0" i="0" sz="1400" u="none" cap="none" strike="noStrike">
              <a:solidFill>
                <a:srgbClr val="000000"/>
              </a:solidFill>
              <a:latin typeface="Arial"/>
              <a:ea typeface="Arial"/>
              <a:cs typeface="Arial"/>
              <a:sym typeface="Arial"/>
            </a:endParaRPr>
          </a:p>
        </p:txBody>
      </p:sp>
      <p:sp>
        <p:nvSpPr>
          <p:cNvPr id="1016" name="Google Shape;1016;g1cb6b31afe6_0_1625"/>
          <p:cNvSpPr txBox="1"/>
          <p:nvPr/>
        </p:nvSpPr>
        <p:spPr>
          <a:xfrm>
            <a:off x="405114" y="4297965"/>
            <a:ext cx="1795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a:t>
            </a:r>
            <a:r>
              <a:rPr b="0" baseline="30000" i="0" lang="en-US" sz="1800" u="none" cap="none" strike="noStrike">
                <a:solidFill>
                  <a:schemeClr val="dk1"/>
                </a:solidFill>
                <a:latin typeface="Calibri"/>
                <a:ea typeface="Calibri"/>
                <a:cs typeface="Calibri"/>
                <a:sym typeface="Calibri"/>
              </a:rPr>
              <a:t>t </a:t>
            </a:r>
            <a:r>
              <a:rPr b="0" i="0" lang="en-US" sz="1800" u="none" cap="none" strike="noStrike">
                <a:solidFill>
                  <a:schemeClr val="dk1"/>
                </a:solidFill>
                <a:latin typeface="Calibri"/>
                <a:ea typeface="Calibri"/>
                <a:cs typeface="Calibri"/>
                <a:sym typeface="Calibri"/>
              </a:rPr>
              <a:t>subproblems at level 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g1cb6b31afe6_0_1752"/>
          <p:cNvSpPr txBox="1"/>
          <p:nvPr>
            <p:ph type="title"/>
          </p:nvPr>
        </p:nvSpPr>
        <p:spPr>
          <a:xfrm>
            <a:off x="628650" y="285613"/>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Total runtime…</a:t>
            </a:r>
            <a:endParaRPr/>
          </a:p>
        </p:txBody>
      </p:sp>
      <p:sp>
        <p:nvSpPr>
          <p:cNvPr id="1022" name="Google Shape;1022;g1cb6b31afe6_0_175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t>O(n) steps per level, at every level</a:t>
            </a:r>
            <a:endParaRPr/>
          </a:p>
          <a:p>
            <a:pPr indent="-228600" lvl="0" marL="228600" rtl="0" algn="l">
              <a:lnSpc>
                <a:spcPct val="150000"/>
              </a:lnSpc>
              <a:spcBef>
                <a:spcPts val="1000"/>
              </a:spcBef>
              <a:spcAft>
                <a:spcPts val="0"/>
              </a:spcAft>
              <a:buClr>
                <a:schemeClr val="dk1"/>
              </a:buClr>
              <a:buSzPts val="2800"/>
              <a:buChar char="•"/>
            </a:pPr>
            <a:r>
              <a:rPr lang="en-US"/>
              <a:t>log(n) + 1 levels</a:t>
            </a:r>
            <a:endParaRPr/>
          </a:p>
          <a:p>
            <a:pPr indent="-228600" lvl="0" marL="228600" rtl="0" algn="l">
              <a:lnSpc>
                <a:spcPct val="150000"/>
              </a:lnSpc>
              <a:spcBef>
                <a:spcPts val="1000"/>
              </a:spcBef>
              <a:spcAft>
                <a:spcPts val="0"/>
              </a:spcAft>
              <a:buClr>
                <a:schemeClr val="accent4"/>
              </a:buClr>
              <a:buSzPts val="3600"/>
              <a:buChar char="•"/>
            </a:pPr>
            <a:r>
              <a:rPr lang="en-US" sz="3600">
                <a:solidFill>
                  <a:schemeClr val="accent4"/>
                </a:solidFill>
              </a:rPr>
              <a:t>O( n log(n) ) total!</a:t>
            </a:r>
            <a:endParaRPr/>
          </a:p>
          <a:p>
            <a:pPr indent="-25400" lvl="0" marL="228600" rtl="0" algn="l">
              <a:lnSpc>
                <a:spcPct val="150000"/>
              </a:lnSpc>
              <a:spcBef>
                <a:spcPts val="1000"/>
              </a:spcBef>
              <a:spcAft>
                <a:spcPts val="0"/>
              </a:spcAft>
              <a:buClr>
                <a:schemeClr val="dk1"/>
              </a:buClr>
              <a:buSzPts val="3200"/>
              <a:buNone/>
            </a:pPr>
            <a:r>
              <a:t/>
            </a:r>
            <a:endParaRPr sz="3200">
              <a:solidFill>
                <a:schemeClr val="accent1"/>
              </a:solidFill>
            </a:endParaRPr>
          </a:p>
          <a:p>
            <a:pPr indent="0" lvl="0" marL="0" rtl="0" algn="r">
              <a:lnSpc>
                <a:spcPct val="150000"/>
              </a:lnSpc>
              <a:spcBef>
                <a:spcPts val="1000"/>
              </a:spcBef>
              <a:spcAft>
                <a:spcPts val="0"/>
              </a:spcAft>
              <a:buClr>
                <a:schemeClr val="accent1"/>
              </a:buClr>
              <a:buSzPts val="3200"/>
              <a:buNone/>
            </a:pPr>
            <a:r>
              <a:rPr lang="en-US" sz="3200">
                <a:solidFill>
                  <a:schemeClr val="accent1"/>
                </a:solidFill>
              </a:rPr>
              <a:t>Asymptotically better than Insertion Sort!</a:t>
            </a:r>
            <a:r>
              <a:rPr lang="en-US" sz="3600">
                <a:solidFill>
                  <a:schemeClr val="accent4"/>
                </a:solidFill>
              </a:rPr>
              <a:t> </a:t>
            </a:r>
            <a:endParaRPr sz="3200">
              <a:solidFill>
                <a:schemeClr val="accent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5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b="1" lang="en-US"/>
              <a:t>Any 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6"/>
          <p:cNvSpPr txBox="1"/>
          <p:nvPr>
            <p:ph idx="1" type="body"/>
          </p:nvPr>
        </p:nvSpPr>
        <p:spPr>
          <a:xfrm>
            <a:off x="414895" y="1256251"/>
            <a:ext cx="7815263" cy="19364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solidFill>
                  <a:schemeClr val="dk1"/>
                </a:solidFill>
              </a:rPr>
              <a:t>Siggi used to have n pairs of light bulbs and their matching sockets with distinct sizes such that each light bulb would only match exactly one of the n sockets and vice versa.</a:t>
            </a:r>
            <a:endParaRPr/>
          </a:p>
          <a:p>
            <a:pPr indent="0" lvl="0" marL="0" rtl="0" algn="l">
              <a:lnSpc>
                <a:spcPct val="90000"/>
              </a:lnSpc>
              <a:spcBef>
                <a:spcPts val="750"/>
              </a:spcBef>
              <a:spcAft>
                <a:spcPts val="0"/>
              </a:spcAft>
              <a:buClr>
                <a:schemeClr val="dk1"/>
              </a:buClr>
              <a:buSzPts val="2400"/>
              <a:buNone/>
            </a:pPr>
            <a:r>
              <a:rPr lang="en-US" sz="2400">
                <a:solidFill>
                  <a:schemeClr val="dk1"/>
                </a:solidFill>
              </a:rPr>
              <a:t>But Siggi lost all their sockets while they were moving from one dorm room to another. Lucky found a socket in the hallway and gave it to Siggi with the hopes that it’s one of the lost sockets. </a:t>
            </a:r>
            <a:endParaRPr/>
          </a:p>
          <a:p>
            <a:pPr indent="0" lvl="0" marL="0" rtl="0" algn="l">
              <a:lnSpc>
                <a:spcPct val="90000"/>
              </a:lnSpc>
              <a:spcBef>
                <a:spcPts val="750"/>
              </a:spcBef>
              <a:spcAft>
                <a:spcPts val="0"/>
              </a:spcAft>
              <a:buClr>
                <a:schemeClr val="dk1"/>
              </a:buClr>
              <a:buSzPts val="2400"/>
              <a:buNone/>
            </a:pPr>
            <a:r>
              <a:rPr lang="en-US" sz="2400">
                <a:solidFill>
                  <a:schemeClr val="dk1"/>
                </a:solidFill>
              </a:rPr>
              <a:t>Siggi is extremely organized, so they have already ordered their light bulbs based on their base sizes from small to big. Help Siggi find the matching light bulb with the found socket. </a:t>
            </a:r>
            <a:endParaRPr/>
          </a:p>
        </p:txBody>
      </p:sp>
      <p:sp>
        <p:nvSpPr>
          <p:cNvPr id="270" name="Google Shape;270;p6"/>
          <p:cNvSpPr txBox="1"/>
          <p:nvPr>
            <p:ph type="title"/>
          </p:nvPr>
        </p:nvSpPr>
        <p:spPr>
          <a:xfrm>
            <a:off x="228193" y="257495"/>
            <a:ext cx="7063255" cy="8863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t>Example: Light Bulbs and Lost Socket </a:t>
            </a:r>
            <a:endParaRPr/>
          </a:p>
        </p:txBody>
      </p:sp>
      <p:pic>
        <p:nvPicPr>
          <p:cNvPr id="271" name="Google Shape;271;p6"/>
          <p:cNvPicPr preferRelativeResize="0"/>
          <p:nvPr/>
        </p:nvPicPr>
        <p:blipFill rotWithShape="1">
          <a:blip r:embed="rId3">
            <a:alphaModFix/>
          </a:blip>
          <a:srcRect b="0" l="0" r="0" t="0"/>
          <a:stretch/>
        </p:blipFill>
        <p:spPr>
          <a:xfrm>
            <a:off x="3411419" y="5489093"/>
            <a:ext cx="3058214" cy="1002053"/>
          </a:xfrm>
          <a:prstGeom prst="rect">
            <a:avLst/>
          </a:prstGeom>
          <a:noFill/>
          <a:ln>
            <a:noFill/>
          </a:ln>
        </p:spPr>
      </p:pic>
      <p:pic>
        <p:nvPicPr>
          <p:cNvPr id="272" name="Google Shape;272;p6"/>
          <p:cNvPicPr preferRelativeResize="0"/>
          <p:nvPr/>
        </p:nvPicPr>
        <p:blipFill rotWithShape="1">
          <a:blip r:embed="rId4">
            <a:alphaModFix/>
          </a:blip>
          <a:srcRect b="0" l="0" r="0" t="0"/>
          <a:stretch/>
        </p:blipFill>
        <p:spPr>
          <a:xfrm>
            <a:off x="6740040" y="4821710"/>
            <a:ext cx="2042387" cy="1778795"/>
          </a:xfrm>
          <a:prstGeom prst="rect">
            <a:avLst/>
          </a:prstGeom>
          <a:noFill/>
          <a:ln>
            <a:noFill/>
          </a:ln>
        </p:spPr>
      </p:pic>
      <p:pic>
        <p:nvPicPr>
          <p:cNvPr id="273" name="Google Shape;273;p6"/>
          <p:cNvPicPr preferRelativeResize="0"/>
          <p:nvPr/>
        </p:nvPicPr>
        <p:blipFill rotWithShape="1">
          <a:blip r:embed="rId5">
            <a:alphaModFix/>
          </a:blip>
          <a:srcRect b="0" l="0" r="0" t="0"/>
          <a:stretch/>
        </p:blipFill>
        <p:spPr>
          <a:xfrm>
            <a:off x="309838" y="4999512"/>
            <a:ext cx="1198181" cy="1491634"/>
          </a:xfrm>
          <a:prstGeom prst="rect">
            <a:avLst/>
          </a:prstGeom>
          <a:noFill/>
          <a:ln>
            <a:noFill/>
          </a:ln>
        </p:spPr>
      </p:pic>
      <p:pic>
        <p:nvPicPr>
          <p:cNvPr id="274" name="Google Shape;274;p6"/>
          <p:cNvPicPr preferRelativeResize="0"/>
          <p:nvPr/>
        </p:nvPicPr>
        <p:blipFill rotWithShape="1">
          <a:blip r:embed="rId6">
            <a:alphaModFix/>
          </a:blip>
          <a:srcRect b="0" l="0" r="0" t="0"/>
          <a:stretch/>
        </p:blipFill>
        <p:spPr>
          <a:xfrm>
            <a:off x="1778426" y="5732257"/>
            <a:ext cx="376392" cy="548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7"/>
          <p:cNvSpPr txBox="1"/>
          <p:nvPr>
            <p:ph type="title"/>
          </p:nvPr>
        </p:nvSpPr>
        <p:spPr>
          <a:xfrm>
            <a:off x="2057912" y="3078820"/>
            <a:ext cx="5028177" cy="70036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Sample Pseudocodes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8"/>
          <p:cNvSpPr txBox="1"/>
          <p:nvPr/>
        </p:nvSpPr>
        <p:spPr>
          <a:xfrm>
            <a:off x="378625" y="2078825"/>
            <a:ext cx="4458000" cy="193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 </a:t>
            </a:r>
            <a:r>
              <a:rPr b="0" i="0" lang="en-US" sz="1500" u="none" cap="none" strike="noStrike">
                <a:solidFill>
                  <a:srgbClr val="000000"/>
                </a:solidFill>
                <a:latin typeface="Short Stack"/>
                <a:ea typeface="Short Stack"/>
                <a:cs typeface="Short Stack"/>
                <a:sym typeface="Short Stack"/>
              </a:rPr>
              <a:t>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search the light bulbs and return the 	matching lightbulb with the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txBox="1"/>
          <p:nvPr>
            <p:ph type="title"/>
          </p:nvPr>
        </p:nvSpPr>
        <p:spPr>
          <a:xfrm>
            <a:off x="0" y="857251"/>
            <a:ext cx="6127292" cy="539750"/>
          </a:xfrm>
          <a:prstGeom prst="rect">
            <a:avLst/>
          </a:prstGeom>
          <a:noFill/>
          <a:ln>
            <a:noFill/>
          </a:ln>
        </p:spPr>
        <p:txBody>
          <a:bodyPr anchorCtr="0" anchor="b" bIns="45700" lIns="91425" spcFirstLastPara="1" rIns="91425" wrap="square" tIns="45700">
            <a:normAutofit/>
          </a:bodyPr>
          <a:lstStyle/>
          <a:p>
            <a:pPr indent="-642938" lvl="0" marL="642938" rtl="0" algn="l">
              <a:lnSpc>
                <a:spcPct val="90000"/>
              </a:lnSpc>
              <a:spcBef>
                <a:spcPts val="0"/>
              </a:spcBef>
              <a:spcAft>
                <a:spcPts val="0"/>
              </a:spcAft>
              <a:buClr>
                <a:schemeClr val="dk1"/>
              </a:buClr>
              <a:buSzPts val="2400"/>
              <a:buFont typeface="Noto Sans Symbols"/>
              <a:buChar char="⮚"/>
            </a:pPr>
            <a:r>
              <a:rPr lang="en-US" sz="2400"/>
              <a:t>Clear description of the steps </a:t>
            </a:r>
            <a:endParaRPr/>
          </a:p>
        </p:txBody>
      </p:sp>
      <p:sp>
        <p:nvSpPr>
          <p:cNvPr id="290" name="Google Shape;290;p9"/>
          <p:cNvSpPr txBox="1"/>
          <p:nvPr/>
        </p:nvSpPr>
        <p:spPr>
          <a:xfrm>
            <a:off x="173625" y="2078825"/>
            <a:ext cx="4476900" cy="193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 </a:t>
            </a:r>
            <a:r>
              <a:rPr b="0" i="0" lang="en-US" sz="1500" u="none" cap="none" strike="noStrike">
                <a:solidFill>
                  <a:srgbClr val="000000"/>
                </a:solidFill>
                <a:latin typeface="Short Stack"/>
                <a:ea typeface="Short Stack"/>
                <a:cs typeface="Short Stack"/>
                <a:sym typeface="Short Stack"/>
              </a:rPr>
              <a:t>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search the light bulbs and return the 	matching lightbulb with the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p:txBody>
      </p:sp>
      <p:sp>
        <p:nvSpPr>
          <p:cNvPr id="291" name="Google Shape;291;p9"/>
          <p:cNvSpPr txBox="1"/>
          <p:nvPr/>
        </p:nvSpPr>
        <p:spPr>
          <a:xfrm>
            <a:off x="4650575" y="2078825"/>
            <a:ext cx="4353000" cy="193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find_matching_light_bulb (lightBulbs, socket)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for lightBulb in lightBulbs: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if lightBulb and socket match: 			return lightBulb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Short Stack"/>
                <a:ea typeface="Short Stack"/>
                <a:cs typeface="Short Stack"/>
                <a:sym typeface="Short Stack"/>
              </a:rPr>
              <a:t>	return no matching light bulb found</a:t>
            </a:r>
            <a:endParaRPr b="0" i="0" sz="1400" u="none" cap="none" strike="noStrike">
              <a:solidFill>
                <a:srgbClr val="000000"/>
              </a:solidFill>
              <a:latin typeface="Arial"/>
              <a:ea typeface="Arial"/>
              <a:cs typeface="Arial"/>
              <a:sym typeface="Arial"/>
            </a:endParaRPr>
          </a:p>
        </p:txBody>
      </p:sp>
      <p:pic>
        <p:nvPicPr>
          <p:cNvPr descr="Checkmark with solid fill" id="292" name="Google Shape;292;p9"/>
          <p:cNvPicPr preferRelativeResize="0"/>
          <p:nvPr/>
        </p:nvPicPr>
        <p:blipFill rotWithShape="1">
          <a:blip r:embed="rId3">
            <a:alphaModFix/>
          </a:blip>
          <a:srcRect b="0" l="0" r="0" t="0"/>
          <a:stretch/>
        </p:blipFill>
        <p:spPr>
          <a:xfrm>
            <a:off x="6386513" y="4018360"/>
            <a:ext cx="685800" cy="685800"/>
          </a:xfrm>
          <a:prstGeom prst="rect">
            <a:avLst/>
          </a:prstGeom>
          <a:noFill/>
          <a:ln>
            <a:noFill/>
          </a:ln>
        </p:spPr>
      </p:pic>
      <p:pic>
        <p:nvPicPr>
          <p:cNvPr descr="Close with solid fill" id="293" name="Google Shape;293;p9"/>
          <p:cNvPicPr preferRelativeResize="0"/>
          <p:nvPr/>
        </p:nvPicPr>
        <p:blipFill rotWithShape="1">
          <a:blip r:embed="rId4">
            <a:alphaModFix/>
          </a:blip>
          <a:srcRect b="0" l="0" r="0" t="0"/>
          <a:stretch/>
        </p:blipFill>
        <p:spPr>
          <a:xfrm>
            <a:off x="2071688" y="4018360"/>
            <a:ext cx="685800" cy="685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2017-02-12T16:09:22Z</dcterms:created>
  <dc:creator>Mary Katherine Wootters</dc:creator>
</cp:coreProperties>
</file>