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37" roundtripDataSignature="AMtx7miAk3qCvRJhcEillhTNCqY4ZaGS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customschemas.google.com/relationships/presentationmetadata" Target="meta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3" name="Google Shape;19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0" name="Google Shape;200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254f8149d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3" name="Google Shape;223;g3254f8149d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254f8149da_0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g3254f8149da_0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254f8149da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8" name="Google Shape;248;g3254f8149da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254f8149da_0_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g3254f8149da_0_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254f8149da_0_5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8" name="Google Shape;278;g3254f8149da_0_5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3254f8149da_0_1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2" name="Google Shape;382;g3254f8149da_0_1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254f8149da_0_17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1" name="Google Shape;401;g3254f8149da_0_17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2" name="Google Shape;402;g3254f8149da_0_17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53" name="Google Shape;453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58" name="Google Shape;458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65" name="Google Shape;465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1" name="Google Shape;471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90" name="Google Shape;490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40" name="Google Shape;540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46" name="Google Shape;546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62" name="Google Shape;562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68" name="Google Shape;568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0" name="Google Shape;15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5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5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4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5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5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6" name="Google Shape;86;p3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87" name="Google Shape;87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90" name="Google Shape;90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4" name="Google Shape;94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7" name="Google Shape;97;p4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8" name="Google Shape;98;p4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9" name="Google Shape;99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" name="Google Shape;105;p4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6" name="Google Shape;106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9" name="Google Shape;109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13" name="Google Shape;113;p4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14" name="Google Shape;114;p4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5" name="Google Shape;115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6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18" name="Google Shape;118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1" name="Google Shape;121;p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2" name="Google Shape;122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7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7"/>
          <p:cNvSpPr txBox="1"/>
          <p:nvPr>
            <p:ph idx="1" type="body"/>
          </p:nvPr>
        </p:nvSpPr>
        <p:spPr>
          <a:xfrm>
            <a:off x="623888" y="3442098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8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8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9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9"/>
          <p:cNvSpPr txBox="1"/>
          <p:nvPr>
            <p:ph idx="1" type="body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9"/>
          <p:cNvSpPr txBox="1"/>
          <p:nvPr>
            <p:ph idx="2" type="body"/>
          </p:nvPr>
        </p:nvSpPr>
        <p:spPr>
          <a:xfrm>
            <a:off x="629842" y="1878806"/>
            <a:ext cx="38682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9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9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" type="body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2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3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3"/>
          <p:cNvSpPr/>
          <p:nvPr>
            <p:ph idx="2" type="pic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3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10.png"/><Relationship Id="rId5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"/>
              <a:t>CS 161 - Section 2</a:t>
            </a:r>
            <a:endParaRPr/>
          </a:p>
        </p:txBody>
      </p:sp>
      <p:sp>
        <p:nvSpPr>
          <p:cNvPr id="130" name="Google Shape;130;p1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"/>
              <a:t>CA : </a:t>
            </a:r>
            <a:r>
              <a:rPr lang="en"/>
              <a:t>[Name of the CA]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"/>
          <p:cNvPicPr preferRelativeResize="0"/>
          <p:nvPr/>
        </p:nvPicPr>
        <p:blipFill rotWithShape="1">
          <a:blip r:embed="rId3">
            <a:alphaModFix/>
          </a:blip>
          <a:srcRect b="27566" l="0" r="0" t="0"/>
          <a:stretch/>
        </p:blipFill>
        <p:spPr>
          <a:xfrm>
            <a:off x="579675" y="1541485"/>
            <a:ext cx="5029950" cy="3503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0"/>
          <p:cNvPicPr preferRelativeResize="0"/>
          <p:nvPr/>
        </p:nvPicPr>
        <p:blipFill rotWithShape="1">
          <a:blip r:embed="rId4">
            <a:alphaModFix/>
          </a:blip>
          <a:srcRect b="2250" l="0" r="47712" t="1970"/>
          <a:stretch/>
        </p:blipFill>
        <p:spPr>
          <a:xfrm>
            <a:off x="5851575" y="1443025"/>
            <a:ext cx="2365525" cy="3700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425" y="99525"/>
            <a:ext cx="5404249" cy="13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"/>
          <p:cNvSpPr txBox="1"/>
          <p:nvPr>
            <p:ph type="title"/>
          </p:nvPr>
        </p:nvSpPr>
        <p:spPr>
          <a:xfrm>
            <a:off x="380827" y="26137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The Substitution Method</a:t>
            </a:r>
            <a:endParaRPr/>
          </a:p>
        </p:txBody>
      </p:sp>
      <p:sp>
        <p:nvSpPr>
          <p:cNvPr id="196" name="Google Shape;196;p11"/>
          <p:cNvSpPr txBox="1"/>
          <p:nvPr>
            <p:ph idx="1" type="body"/>
          </p:nvPr>
        </p:nvSpPr>
        <p:spPr>
          <a:xfrm>
            <a:off x="380827" y="1406626"/>
            <a:ext cx="8382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Master Theorem is extremely convenient, but is in reality just a closed form solution to a calculation that could be made by hand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Substitution is the generalized procedure to solve any recurrence relation, even in cases when Master Theorem fails</a:t>
            </a:r>
            <a:endParaRPr/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Soon we will explore when MT fails</a:t>
            </a:r>
            <a:endParaRPr/>
          </a:p>
        </p:txBody>
      </p:sp>
      <p:sp>
        <p:nvSpPr>
          <p:cNvPr id="197" name="Google Shape;197;p11"/>
          <p:cNvSpPr txBox="1"/>
          <p:nvPr>
            <p:ph idx="12" type="sldNum"/>
          </p:nvPr>
        </p:nvSpPr>
        <p:spPr>
          <a:xfrm>
            <a:off x="6457950" y="3575447"/>
            <a:ext cx="2057400" cy="2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2"/>
          <p:cNvSpPr txBox="1"/>
          <p:nvPr>
            <p:ph type="title"/>
          </p:nvPr>
        </p:nvSpPr>
        <p:spPr>
          <a:xfrm>
            <a:off x="380827" y="26137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The Substitution Method</a:t>
            </a:r>
            <a:endParaRPr/>
          </a:p>
        </p:txBody>
      </p:sp>
      <p:sp>
        <p:nvSpPr>
          <p:cNvPr id="203" name="Google Shape;203;p12"/>
          <p:cNvSpPr txBox="1"/>
          <p:nvPr>
            <p:ph idx="1" type="body"/>
          </p:nvPr>
        </p:nvSpPr>
        <p:spPr>
          <a:xfrm>
            <a:off x="380827" y="1406626"/>
            <a:ext cx="8382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"/>
              <a:t>Guess what the answer is.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Try a few levels of recursion and see if you spot a pattern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en"/>
              <a:t>Formally prove that that’s what the answer is.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Often using induction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/>
              <a:t>From MT we know T(n) = 2*T(n/2) + n = O(n logn)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/>
              <a:t>How do we show it without the MT?</a:t>
            </a:r>
            <a:endParaRPr/>
          </a:p>
        </p:txBody>
      </p:sp>
      <p:sp>
        <p:nvSpPr>
          <p:cNvPr id="204" name="Google Shape;204;p12"/>
          <p:cNvSpPr txBox="1"/>
          <p:nvPr>
            <p:ph idx="12" type="sldNum"/>
          </p:nvPr>
        </p:nvSpPr>
        <p:spPr>
          <a:xfrm>
            <a:off x="6457950" y="3575447"/>
            <a:ext cx="2057400" cy="2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7895512" cy="483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8925" y="3726850"/>
            <a:ext cx="6365076" cy="1416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1" name="Google Shape;211;p13"/>
          <p:cNvCxnSpPr/>
          <p:nvPr/>
        </p:nvCxnSpPr>
        <p:spPr>
          <a:xfrm>
            <a:off x="4350550" y="969775"/>
            <a:ext cx="1107300" cy="2750400"/>
          </a:xfrm>
          <a:prstGeom prst="straightConnector1">
            <a:avLst/>
          </a:prstGeom>
          <a:noFill/>
          <a:ln cap="flat" cmpd="sng" w="76200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2" name="Google Shape;212;p13"/>
          <p:cNvCxnSpPr/>
          <p:nvPr/>
        </p:nvCxnSpPr>
        <p:spPr>
          <a:xfrm flipH="1">
            <a:off x="2314500" y="4443400"/>
            <a:ext cx="1723500" cy="267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13" name="Google Shape;213;p13"/>
          <p:cNvSpPr txBox="1"/>
          <p:nvPr/>
        </p:nvSpPr>
        <p:spPr>
          <a:xfrm>
            <a:off x="1126925" y="4648800"/>
            <a:ext cx="5143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number of levels</a:t>
            </a:r>
            <a:endParaRPr b="1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3"/>
          <p:cNvSpPr/>
          <p:nvPr/>
        </p:nvSpPr>
        <p:spPr>
          <a:xfrm>
            <a:off x="6850850" y="4345175"/>
            <a:ext cx="1536000" cy="5982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900" y="146675"/>
            <a:ext cx="7153852" cy="115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4"/>
          <p:cNvPicPr preferRelativeResize="0"/>
          <p:nvPr/>
        </p:nvPicPr>
        <p:blipFill rotWithShape="1">
          <a:blip r:embed="rId4">
            <a:alphaModFix/>
          </a:blip>
          <a:srcRect b="2798" l="0" r="0" t="0"/>
          <a:stretch/>
        </p:blipFill>
        <p:spPr>
          <a:xfrm>
            <a:off x="643575" y="1094775"/>
            <a:ext cx="7564875" cy="395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254f8149da_0_0"/>
          <p:cNvSpPr txBox="1"/>
          <p:nvPr>
            <p:ph type="title"/>
          </p:nvPr>
        </p:nvSpPr>
        <p:spPr>
          <a:xfrm>
            <a:off x="1077901" y="1817914"/>
            <a:ext cx="6988200" cy="103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"/>
              <a:t>Select Algorithm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3254f8149da_0_4"/>
          <p:cNvSpPr txBox="1"/>
          <p:nvPr/>
        </p:nvSpPr>
        <p:spPr>
          <a:xfrm>
            <a:off x="471487" y="180334"/>
            <a:ext cx="81600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Main idea: Divide and Conquer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3254f8149da_0_4"/>
          <p:cNvSpPr txBox="1"/>
          <p:nvPr/>
        </p:nvSpPr>
        <p:spPr>
          <a:xfrm>
            <a:off x="471487" y="1254583"/>
            <a:ext cx="81600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Merge sort 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– divide and conquer algorithm for sorting an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1" lvl="0" marL="21431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1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SELECT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divide and conquer algorithm for finding the </a:t>
            </a:r>
            <a:r>
              <a:rPr b="0" i="1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 smallest element of an array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2" name="Google Shape;232;g3254f8149da_0_4"/>
          <p:cNvGrpSpPr/>
          <p:nvPr/>
        </p:nvGrpSpPr>
        <p:grpSpPr>
          <a:xfrm>
            <a:off x="1956561" y="3146971"/>
            <a:ext cx="5189827" cy="1762914"/>
            <a:chOff x="374070" y="2017598"/>
            <a:chExt cx="8392346" cy="4466465"/>
          </a:xfrm>
        </p:grpSpPr>
        <p:sp>
          <p:nvSpPr>
            <p:cNvPr id="233" name="Google Shape;233;g3254f8149da_0_4"/>
            <p:cNvSpPr/>
            <p:nvPr/>
          </p:nvSpPr>
          <p:spPr>
            <a:xfrm>
              <a:off x="2531589" y="2017598"/>
              <a:ext cx="4135200" cy="1242000"/>
            </a:xfrm>
            <a:prstGeom prst="ellipse">
              <a:avLst/>
            </a:prstGeom>
            <a:solidFill>
              <a:schemeClr val="accent1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Big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g3254f8149da_0_4"/>
            <p:cNvSpPr/>
            <p:nvPr/>
          </p:nvSpPr>
          <p:spPr>
            <a:xfrm>
              <a:off x="5901240" y="3944327"/>
              <a:ext cx="2375700" cy="909300"/>
            </a:xfrm>
            <a:prstGeom prst="ellipse">
              <a:avLst/>
            </a:prstGeom>
            <a:solidFill>
              <a:srgbClr val="2E759A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Smaller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g3254f8149da_0_4"/>
            <p:cNvSpPr/>
            <p:nvPr/>
          </p:nvSpPr>
          <p:spPr>
            <a:xfrm>
              <a:off x="891616" y="3906872"/>
              <a:ext cx="2375700" cy="909300"/>
            </a:xfrm>
            <a:prstGeom prst="ellipse">
              <a:avLst/>
            </a:prstGeom>
            <a:solidFill>
              <a:srgbClr val="2E759A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0" i="0" lang="en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Smaller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g3254f8149da_0_4"/>
            <p:cNvSpPr/>
            <p:nvPr/>
          </p:nvSpPr>
          <p:spPr>
            <a:xfrm>
              <a:off x="374070" y="5832763"/>
              <a:ext cx="1801200" cy="651300"/>
            </a:xfrm>
            <a:prstGeom prst="ellipse">
              <a:avLst/>
            </a:prstGeom>
            <a:solidFill>
              <a:srgbClr val="555B9A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Yet smaller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g3254f8149da_0_4"/>
            <p:cNvSpPr/>
            <p:nvPr/>
          </p:nvSpPr>
          <p:spPr>
            <a:xfrm>
              <a:off x="2272144" y="5832763"/>
              <a:ext cx="1801200" cy="651300"/>
            </a:xfrm>
            <a:prstGeom prst="ellipse">
              <a:avLst/>
            </a:prstGeom>
            <a:solidFill>
              <a:srgbClr val="555B9A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Yet smaller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g3254f8149da_0_4"/>
            <p:cNvSpPr/>
            <p:nvPr/>
          </p:nvSpPr>
          <p:spPr>
            <a:xfrm>
              <a:off x="5056908" y="5832763"/>
              <a:ext cx="1801200" cy="651300"/>
            </a:xfrm>
            <a:prstGeom prst="ellipse">
              <a:avLst/>
            </a:prstGeom>
            <a:solidFill>
              <a:srgbClr val="555B9A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Yet smaller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g3254f8149da_0_4"/>
            <p:cNvSpPr/>
            <p:nvPr/>
          </p:nvSpPr>
          <p:spPr>
            <a:xfrm>
              <a:off x="6965216" y="5832763"/>
              <a:ext cx="1801200" cy="651300"/>
            </a:xfrm>
            <a:prstGeom prst="ellipse">
              <a:avLst/>
            </a:prstGeom>
            <a:solidFill>
              <a:srgbClr val="555B9A"/>
            </a:solidFill>
            <a:ln cap="flat" cmpd="sng" w="12700">
              <a:solidFill>
                <a:srgbClr val="15705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" sz="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Yet smaller problem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40" name="Google Shape;240;g3254f8149da_0_4"/>
            <p:cNvCxnSpPr/>
            <p:nvPr/>
          </p:nvCxnSpPr>
          <p:spPr>
            <a:xfrm>
              <a:off x="5498662" y="3196747"/>
              <a:ext cx="1168200" cy="7821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1" name="Google Shape;241;g3254f8149da_0_4"/>
            <p:cNvCxnSpPr/>
            <p:nvPr/>
          </p:nvCxnSpPr>
          <p:spPr>
            <a:xfrm flipH="1">
              <a:off x="2646250" y="3169147"/>
              <a:ext cx="978300" cy="7929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2" name="Google Shape;242;g3254f8149da_0_4"/>
            <p:cNvCxnSpPr>
              <a:endCxn id="236" idx="0"/>
            </p:cNvCxnSpPr>
            <p:nvPr/>
          </p:nvCxnSpPr>
          <p:spPr>
            <a:xfrm flipH="1">
              <a:off x="1274670" y="4853563"/>
              <a:ext cx="398400" cy="9792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3" name="Google Shape;243;g3254f8149da_0_4"/>
            <p:cNvCxnSpPr/>
            <p:nvPr/>
          </p:nvCxnSpPr>
          <p:spPr>
            <a:xfrm flipH="1">
              <a:off x="6303897" y="4853558"/>
              <a:ext cx="377700" cy="10203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4" name="Google Shape;244;g3254f8149da_0_4"/>
            <p:cNvCxnSpPr>
              <a:endCxn id="239" idx="0"/>
            </p:cNvCxnSpPr>
            <p:nvPr/>
          </p:nvCxnSpPr>
          <p:spPr>
            <a:xfrm>
              <a:off x="7453916" y="4816063"/>
              <a:ext cx="411900" cy="10167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5" name="Google Shape;245;g3254f8149da_0_4"/>
            <p:cNvCxnSpPr/>
            <p:nvPr/>
          </p:nvCxnSpPr>
          <p:spPr>
            <a:xfrm>
              <a:off x="2573521" y="4816103"/>
              <a:ext cx="527700" cy="10167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254f8149da_0_23"/>
          <p:cNvSpPr txBox="1"/>
          <p:nvPr>
            <p:ph type="title"/>
          </p:nvPr>
        </p:nvSpPr>
        <p:spPr>
          <a:xfrm>
            <a:off x="332509" y="25465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SELECT</a:t>
            </a:r>
            <a:endParaRPr/>
          </a:p>
        </p:txBody>
      </p:sp>
      <p:sp>
        <p:nvSpPr>
          <p:cNvPr id="251" name="Google Shape;251;g3254f8149da_0_23"/>
          <p:cNvSpPr txBox="1"/>
          <p:nvPr>
            <p:ph idx="1" type="body"/>
          </p:nvPr>
        </p:nvSpPr>
        <p:spPr>
          <a:xfrm>
            <a:off x="3620191" y="194372"/>
            <a:ext cx="5320200" cy="1054500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" sz="2000">
                <a:latin typeface="Courier"/>
                <a:ea typeface="Courier"/>
                <a:cs typeface="Courier"/>
                <a:sym typeface="Courier"/>
              </a:rPr>
              <a:t>getPivot</a:t>
            </a:r>
            <a:r>
              <a:rPr lang="en" sz="2000">
                <a:latin typeface="Courier"/>
                <a:ea typeface="Courier"/>
                <a:cs typeface="Courier"/>
                <a:sym typeface="Courier"/>
              </a:rPr>
              <a:t>(A) </a:t>
            </a:r>
            <a:r>
              <a:rPr lang="en" sz="2000"/>
              <a:t>returns some pivot for us.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" sz="2000">
                <a:latin typeface="Courier"/>
                <a:ea typeface="Courier"/>
                <a:cs typeface="Courier"/>
                <a:sym typeface="Courier"/>
              </a:rPr>
              <a:t>Partition</a:t>
            </a:r>
            <a:r>
              <a:rPr lang="en" sz="2000">
                <a:latin typeface="Courier"/>
                <a:ea typeface="Courier"/>
                <a:cs typeface="Courier"/>
                <a:sym typeface="Courier"/>
              </a:rPr>
              <a:t>(A,p)</a:t>
            </a:r>
            <a:r>
              <a:rPr lang="en" sz="2000"/>
              <a:t> splits up A into L, A[p], R. </a:t>
            </a:r>
            <a:endParaRPr/>
          </a:p>
        </p:txBody>
      </p:sp>
      <p:sp>
        <p:nvSpPr>
          <p:cNvPr id="252" name="Google Shape;252;g3254f8149da_0_23"/>
          <p:cNvSpPr/>
          <p:nvPr/>
        </p:nvSpPr>
        <p:spPr>
          <a:xfrm>
            <a:off x="191191" y="1538289"/>
            <a:ext cx="6858000" cy="33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476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Select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(A, k):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40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 len(A) == 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400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Return A[0]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= </a:t>
            </a:r>
            <a:r>
              <a:rPr b="1" i="0" lang="en" sz="1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getPivot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L, pivotVal, R = </a:t>
            </a:r>
            <a:r>
              <a:rPr b="1" i="0" lang="en" sz="1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Partition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(A,p)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b="0" i="0" lang="en" sz="1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len(L) == k-1: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return pivotVal</a:t>
            </a:r>
            <a:endParaRPr b="0" i="0" sz="18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Else if 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len(L) &gt; k-1: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return </a:t>
            </a:r>
            <a:r>
              <a:rPr b="1" i="0" lang="en" sz="18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Select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(L, k)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Else if </a:t>
            </a:r>
            <a:r>
              <a:rPr b="0" i="0" lang="en" sz="1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len(L) &lt; k-1: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F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return </a:t>
            </a:r>
            <a:r>
              <a:rPr b="1" i="0" lang="en" sz="1800" u="none" cap="none" strike="noStrike">
                <a:solidFill>
                  <a:srgbClr val="0066FF"/>
                </a:solidFill>
                <a:latin typeface="Courier"/>
                <a:ea typeface="Courier"/>
                <a:cs typeface="Courier"/>
                <a:sym typeface="Courier"/>
              </a:rPr>
              <a:t>Select</a:t>
            </a:r>
            <a:r>
              <a:rPr b="0" i="0" lang="en" sz="1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(R, k – len(L) – 1)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g3254f8149da_0_23"/>
          <p:cNvSpPr txBox="1"/>
          <p:nvPr/>
        </p:nvSpPr>
        <p:spPr>
          <a:xfrm>
            <a:off x="5831376" y="1683020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Base Case</a:t>
            </a: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: If A is a single element, this is our answer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3254f8149da_0_23"/>
          <p:cNvSpPr txBox="1"/>
          <p:nvPr/>
        </p:nvSpPr>
        <p:spPr>
          <a:xfrm>
            <a:off x="5831376" y="2958357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Case 1</a:t>
            </a:r>
            <a:r>
              <a:rPr b="0" i="0" lang="en" sz="1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: We got lucky and found exactly the k’th smallest value!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3254f8149da_0_23"/>
          <p:cNvSpPr txBox="1"/>
          <p:nvPr/>
        </p:nvSpPr>
        <p:spPr>
          <a:xfrm>
            <a:off x="5755176" y="3558790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Case 2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: The k’th smallest value is in the first part of the list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3254f8149da_0_23"/>
          <p:cNvSpPr txBox="1"/>
          <p:nvPr/>
        </p:nvSpPr>
        <p:spPr>
          <a:xfrm>
            <a:off x="5761936" y="4154534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Case 3</a:t>
            </a:r>
            <a:r>
              <a:rPr b="0" i="0" lang="en" sz="1800" u="none" cap="none" strike="noStrike">
                <a:solidFill>
                  <a:srgbClr val="0066FF"/>
                </a:solidFill>
                <a:latin typeface="Calibri"/>
                <a:ea typeface="Calibri"/>
                <a:cs typeface="Calibri"/>
                <a:sym typeface="Calibri"/>
              </a:rPr>
              <a:t>: The k’th smallest value is in the second part of the list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254f8149da_0_34"/>
          <p:cNvSpPr txBox="1"/>
          <p:nvPr>
            <p:ph type="title"/>
          </p:nvPr>
        </p:nvSpPr>
        <p:spPr>
          <a:xfrm>
            <a:off x="303344" y="273844"/>
            <a:ext cx="7886700" cy="4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"/>
              <a:t>Partitioning</a:t>
            </a:r>
            <a:endParaRPr/>
          </a:p>
        </p:txBody>
      </p:sp>
      <p:sp>
        <p:nvSpPr>
          <p:cNvPr id="262" name="Google Shape;262;g3254f8149da_0_34"/>
          <p:cNvSpPr/>
          <p:nvPr/>
        </p:nvSpPr>
        <p:spPr>
          <a:xfrm>
            <a:off x="5989943" y="1756363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3254f8149da_0_34"/>
          <p:cNvSpPr/>
          <p:nvPr/>
        </p:nvSpPr>
        <p:spPr>
          <a:xfrm>
            <a:off x="6724766" y="1756363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g3254f8149da_0_34"/>
          <p:cNvSpPr/>
          <p:nvPr/>
        </p:nvSpPr>
        <p:spPr>
          <a:xfrm>
            <a:off x="791259" y="1756362"/>
            <a:ext cx="7641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g3254f8149da_0_34"/>
          <p:cNvSpPr/>
          <p:nvPr/>
        </p:nvSpPr>
        <p:spPr>
          <a:xfrm>
            <a:off x="4246694" y="1003566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g3254f8149da_0_34"/>
          <p:cNvSpPr/>
          <p:nvPr/>
        </p:nvSpPr>
        <p:spPr>
          <a:xfrm>
            <a:off x="1496460" y="1756363"/>
            <a:ext cx="7641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g3254f8149da_0_34"/>
          <p:cNvSpPr/>
          <p:nvPr/>
        </p:nvSpPr>
        <p:spPr>
          <a:xfrm>
            <a:off x="2207246" y="1754804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3254f8149da_0_34"/>
          <p:cNvSpPr/>
          <p:nvPr/>
        </p:nvSpPr>
        <p:spPr>
          <a:xfrm>
            <a:off x="2940223" y="1754804"/>
            <a:ext cx="7641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g3254f8149da_0_34"/>
          <p:cNvSpPr/>
          <p:nvPr/>
        </p:nvSpPr>
        <p:spPr>
          <a:xfrm>
            <a:off x="4386178" y="1558642"/>
            <a:ext cx="403800" cy="19620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3254f8149da_0_34"/>
          <p:cNvSpPr txBox="1"/>
          <p:nvPr/>
        </p:nvSpPr>
        <p:spPr>
          <a:xfrm>
            <a:off x="4246694" y="1754804"/>
            <a:ext cx="91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26849C"/>
                </a:solidFill>
                <a:latin typeface="Calibri"/>
                <a:ea typeface="Calibri"/>
                <a:cs typeface="Calibri"/>
                <a:sym typeface="Calibri"/>
              </a:rPr>
              <a:t>pivot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g3254f8149da_0_34"/>
          <p:cNvSpPr txBox="1"/>
          <p:nvPr/>
        </p:nvSpPr>
        <p:spPr>
          <a:xfrm>
            <a:off x="1177423" y="2283705"/>
            <a:ext cx="2661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L = array with things smaller than A[pivot]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g3254f8149da_0_34"/>
          <p:cNvSpPr txBox="1"/>
          <p:nvPr/>
        </p:nvSpPr>
        <p:spPr>
          <a:xfrm>
            <a:off x="5635100" y="2283704"/>
            <a:ext cx="2661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R = array with things larger than A[pivot]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g3254f8149da_0_34"/>
          <p:cNvSpPr txBox="1"/>
          <p:nvPr/>
        </p:nvSpPr>
        <p:spPr>
          <a:xfrm>
            <a:off x="349914" y="819154"/>
            <a:ext cx="24105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Say we want to find </a:t>
            </a:r>
            <a:r>
              <a:rPr b="0" i="0" lang="en" sz="24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SELECT(A, k)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3254f8149da_0_34"/>
          <p:cNvSpPr txBox="1"/>
          <p:nvPr/>
        </p:nvSpPr>
        <p:spPr>
          <a:xfrm>
            <a:off x="600501" y="2978624"/>
            <a:ext cx="67419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603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If k = 5 = len(L) + 1: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should return </a:t>
            </a:r>
            <a:r>
              <a:rPr b="0" i="0" lang="en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A[pivot]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If k &lt; 5: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should return </a:t>
            </a:r>
            <a:r>
              <a:rPr b="0" i="0" lang="en" sz="20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SELECT(L, k)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If k &gt; 5: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should return </a:t>
            </a:r>
            <a:r>
              <a:rPr b="0" i="0" lang="en" sz="20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SELECT(R, k – 5)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g3254f8149da_0_34"/>
          <p:cNvSpPr txBox="1"/>
          <p:nvPr/>
        </p:nvSpPr>
        <p:spPr>
          <a:xfrm>
            <a:off x="5498926" y="3295793"/>
            <a:ext cx="3317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Partitioning like this takes time O(n) since we don’t care about sorting each half.</a:t>
            </a:r>
            <a:endParaRPr b="0" i="0" sz="1600" u="none" cap="none" strike="noStrike">
              <a:solidFill>
                <a:srgbClr val="89361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254f8149da_0_53"/>
          <p:cNvSpPr txBox="1"/>
          <p:nvPr>
            <p:ph type="title"/>
          </p:nvPr>
        </p:nvSpPr>
        <p:spPr>
          <a:xfrm>
            <a:off x="221402" y="130735"/>
            <a:ext cx="5131500" cy="46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23150"/>
              <a:buFont typeface="Calibri"/>
              <a:buNone/>
            </a:pPr>
            <a:r>
              <a:rPr lang="en"/>
              <a:t>Choosing the pivot</a:t>
            </a:r>
            <a:endParaRPr sz="3600"/>
          </a:p>
        </p:txBody>
      </p:sp>
      <p:sp>
        <p:nvSpPr>
          <p:cNvPr id="281" name="Google Shape;281;g3254f8149da_0_53"/>
          <p:cNvSpPr txBox="1"/>
          <p:nvPr>
            <p:ph idx="1" type="body"/>
          </p:nvPr>
        </p:nvSpPr>
        <p:spPr>
          <a:xfrm>
            <a:off x="1551275" y="691250"/>
            <a:ext cx="4665300" cy="1837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467" l="-1428" r="0" t="-3187"/>
            </a:stretch>
          </a:blipFill>
          <a:ln cap="flat" cmpd="sng" w="28575">
            <a:solidFill>
              <a:srgbClr val="7030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 </a:t>
            </a:r>
            <a:endParaRPr/>
          </a:p>
        </p:txBody>
      </p:sp>
      <p:grpSp>
        <p:nvGrpSpPr>
          <p:cNvPr id="282" name="Google Shape;282;g3254f8149da_0_53"/>
          <p:cNvGrpSpPr/>
          <p:nvPr/>
        </p:nvGrpSpPr>
        <p:grpSpPr>
          <a:xfrm>
            <a:off x="1924798" y="3343446"/>
            <a:ext cx="1776249" cy="264488"/>
            <a:chOff x="338594" y="807460"/>
            <a:chExt cx="3589106" cy="705300"/>
          </a:xfrm>
        </p:grpSpPr>
        <p:sp>
          <p:nvSpPr>
            <p:cNvPr id="283" name="Google Shape;283;g3254f8149da_0_53"/>
            <p:cNvSpPr/>
            <p:nvPr/>
          </p:nvSpPr>
          <p:spPr>
            <a:xfrm>
              <a:off x="338594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g3254f8149da_0_53"/>
            <p:cNvSpPr/>
            <p:nvPr/>
          </p:nvSpPr>
          <p:spPr>
            <a:xfrm>
              <a:off x="1052457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g3254f8149da_0_53"/>
            <p:cNvSpPr/>
            <p:nvPr/>
          </p:nvSpPr>
          <p:spPr>
            <a:xfrm>
              <a:off x="1783827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g3254f8149da_0_53"/>
            <p:cNvSpPr/>
            <p:nvPr/>
          </p:nvSpPr>
          <p:spPr>
            <a:xfrm>
              <a:off x="2492481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g3254f8149da_0_53"/>
            <p:cNvSpPr/>
            <p:nvPr/>
          </p:nvSpPr>
          <p:spPr>
            <a:xfrm>
              <a:off x="3222400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8" name="Google Shape;288;g3254f8149da_0_53"/>
          <p:cNvGrpSpPr/>
          <p:nvPr/>
        </p:nvGrpSpPr>
        <p:grpSpPr>
          <a:xfrm>
            <a:off x="136491" y="3343447"/>
            <a:ext cx="1776249" cy="264488"/>
            <a:chOff x="338594" y="807460"/>
            <a:chExt cx="3589106" cy="705300"/>
          </a:xfrm>
        </p:grpSpPr>
        <p:sp>
          <p:nvSpPr>
            <p:cNvPr id="289" name="Google Shape;289;g3254f8149da_0_53"/>
            <p:cNvSpPr/>
            <p:nvPr/>
          </p:nvSpPr>
          <p:spPr>
            <a:xfrm>
              <a:off x="338594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g3254f8149da_0_53"/>
            <p:cNvSpPr/>
            <p:nvPr/>
          </p:nvSpPr>
          <p:spPr>
            <a:xfrm>
              <a:off x="1052457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g3254f8149da_0_53"/>
            <p:cNvSpPr/>
            <p:nvPr/>
          </p:nvSpPr>
          <p:spPr>
            <a:xfrm>
              <a:off x="1783827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9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g3254f8149da_0_53"/>
            <p:cNvSpPr/>
            <p:nvPr/>
          </p:nvSpPr>
          <p:spPr>
            <a:xfrm>
              <a:off x="2492481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g3254f8149da_0_53"/>
            <p:cNvSpPr/>
            <p:nvPr/>
          </p:nvSpPr>
          <p:spPr>
            <a:xfrm>
              <a:off x="3222400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" name="Google Shape;294;g3254f8149da_0_53"/>
          <p:cNvGrpSpPr/>
          <p:nvPr/>
        </p:nvGrpSpPr>
        <p:grpSpPr>
          <a:xfrm>
            <a:off x="3723085" y="3335592"/>
            <a:ext cx="1776249" cy="264488"/>
            <a:chOff x="338594" y="807460"/>
            <a:chExt cx="3589106" cy="705300"/>
          </a:xfrm>
        </p:grpSpPr>
        <p:sp>
          <p:nvSpPr>
            <p:cNvPr id="295" name="Google Shape;295;g3254f8149da_0_53"/>
            <p:cNvSpPr/>
            <p:nvPr/>
          </p:nvSpPr>
          <p:spPr>
            <a:xfrm>
              <a:off x="338594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g3254f8149da_0_53"/>
            <p:cNvSpPr/>
            <p:nvPr/>
          </p:nvSpPr>
          <p:spPr>
            <a:xfrm>
              <a:off x="1052457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g3254f8149da_0_53"/>
            <p:cNvSpPr/>
            <p:nvPr/>
          </p:nvSpPr>
          <p:spPr>
            <a:xfrm>
              <a:off x="1783827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g3254f8149da_0_53"/>
            <p:cNvSpPr/>
            <p:nvPr/>
          </p:nvSpPr>
          <p:spPr>
            <a:xfrm>
              <a:off x="2492481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g3254f8149da_0_53"/>
            <p:cNvSpPr/>
            <p:nvPr/>
          </p:nvSpPr>
          <p:spPr>
            <a:xfrm>
              <a:off x="3222400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" name="Google Shape;300;g3254f8149da_0_53"/>
          <p:cNvGrpSpPr/>
          <p:nvPr/>
        </p:nvGrpSpPr>
        <p:grpSpPr>
          <a:xfrm>
            <a:off x="5501411" y="3343446"/>
            <a:ext cx="1776249" cy="264488"/>
            <a:chOff x="338594" y="807460"/>
            <a:chExt cx="3589106" cy="705300"/>
          </a:xfrm>
        </p:grpSpPr>
        <p:sp>
          <p:nvSpPr>
            <p:cNvPr id="301" name="Google Shape;301;g3254f8149da_0_53"/>
            <p:cNvSpPr/>
            <p:nvPr/>
          </p:nvSpPr>
          <p:spPr>
            <a:xfrm>
              <a:off x="338594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g3254f8149da_0_53"/>
            <p:cNvSpPr/>
            <p:nvPr/>
          </p:nvSpPr>
          <p:spPr>
            <a:xfrm>
              <a:off x="1052457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g3254f8149da_0_53"/>
            <p:cNvSpPr/>
            <p:nvPr/>
          </p:nvSpPr>
          <p:spPr>
            <a:xfrm>
              <a:off x="1783827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g3254f8149da_0_53"/>
            <p:cNvSpPr/>
            <p:nvPr/>
          </p:nvSpPr>
          <p:spPr>
            <a:xfrm>
              <a:off x="2492481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g3254f8149da_0_53"/>
            <p:cNvSpPr/>
            <p:nvPr/>
          </p:nvSpPr>
          <p:spPr>
            <a:xfrm>
              <a:off x="3222400" y="807460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6" name="Google Shape;306;g3254f8149da_0_53"/>
          <p:cNvGrpSpPr/>
          <p:nvPr/>
        </p:nvGrpSpPr>
        <p:grpSpPr>
          <a:xfrm>
            <a:off x="7299698" y="3343446"/>
            <a:ext cx="1776249" cy="264488"/>
            <a:chOff x="338594" y="807460"/>
            <a:chExt cx="3589106" cy="705300"/>
          </a:xfrm>
        </p:grpSpPr>
        <p:sp>
          <p:nvSpPr>
            <p:cNvPr id="307" name="Google Shape;307;g3254f8149da_0_53"/>
            <p:cNvSpPr/>
            <p:nvPr/>
          </p:nvSpPr>
          <p:spPr>
            <a:xfrm>
              <a:off x="338594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g3254f8149da_0_53"/>
            <p:cNvSpPr/>
            <p:nvPr/>
          </p:nvSpPr>
          <p:spPr>
            <a:xfrm>
              <a:off x="1052457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g3254f8149da_0_53"/>
            <p:cNvSpPr/>
            <p:nvPr/>
          </p:nvSpPr>
          <p:spPr>
            <a:xfrm>
              <a:off x="1783827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g3254f8149da_0_53"/>
            <p:cNvSpPr/>
            <p:nvPr/>
          </p:nvSpPr>
          <p:spPr>
            <a:xfrm>
              <a:off x="2492481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22</a:t>
              </a:r>
              <a:endPara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g3254f8149da_0_53"/>
            <p:cNvSpPr/>
            <p:nvPr/>
          </p:nvSpPr>
          <p:spPr>
            <a:xfrm>
              <a:off x="3222400" y="807460"/>
              <a:ext cx="705300" cy="705300"/>
            </a:xfrm>
            <a:prstGeom prst="rect">
              <a:avLst/>
            </a:prstGeom>
            <a:solidFill>
              <a:srgbClr val="0070C0"/>
            </a:solidFill>
            <a:ln cap="flat" cmpd="sng" w="222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2" name="Google Shape;312;g3254f8149da_0_53"/>
          <p:cNvSpPr txBox="1"/>
          <p:nvPr/>
        </p:nvSpPr>
        <p:spPr>
          <a:xfrm>
            <a:off x="3890798" y="2576034"/>
            <a:ext cx="5184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This takes time O(1), for each group, since each group has size 5.  So that’s O(m)=O(n) total in the for loop.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3" name="Google Shape;313;g3254f8149da_0_53"/>
          <p:cNvCxnSpPr/>
          <p:nvPr/>
        </p:nvCxnSpPr>
        <p:spPr>
          <a:xfrm rot="10800000">
            <a:off x="3556246" y="1897599"/>
            <a:ext cx="742800" cy="7023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grpSp>
        <p:nvGrpSpPr>
          <p:cNvPr id="314" name="Google Shape;314;g3254f8149da_0_53"/>
          <p:cNvGrpSpPr/>
          <p:nvPr/>
        </p:nvGrpSpPr>
        <p:grpSpPr>
          <a:xfrm>
            <a:off x="275556" y="3768962"/>
            <a:ext cx="4437337" cy="378853"/>
            <a:chOff x="310968" y="5338704"/>
            <a:chExt cx="4415700" cy="546448"/>
          </a:xfrm>
        </p:grpSpPr>
        <p:sp>
          <p:nvSpPr>
            <p:cNvPr id="315" name="Google Shape;315;g3254f8149da_0_53"/>
            <p:cNvSpPr txBox="1"/>
            <p:nvPr/>
          </p:nvSpPr>
          <p:spPr>
            <a:xfrm>
              <a:off x="310968" y="5352352"/>
              <a:ext cx="4415700" cy="53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Pivot is SELECT(                                      , 3  ) = 6: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6" name="Google Shape;316;g3254f8149da_0_53"/>
            <p:cNvGrpSpPr/>
            <p:nvPr/>
          </p:nvGrpSpPr>
          <p:grpSpPr>
            <a:xfrm>
              <a:off x="1938220" y="5338704"/>
              <a:ext cx="1784914" cy="352650"/>
              <a:chOff x="1828904" y="654462"/>
              <a:chExt cx="3606615" cy="705300"/>
            </a:xfrm>
          </p:grpSpPr>
          <p:sp>
            <p:nvSpPr>
              <p:cNvPr id="317" name="Google Shape;317;g3254f8149da_0_53"/>
              <p:cNvSpPr/>
              <p:nvPr/>
            </p:nvSpPr>
            <p:spPr>
              <a:xfrm>
                <a:off x="1828904" y="654462"/>
                <a:ext cx="705300" cy="705300"/>
              </a:xfrm>
              <a:prstGeom prst="rect">
                <a:avLst/>
              </a:prstGeom>
              <a:solidFill>
                <a:srgbClr val="FCEAD0"/>
              </a:solidFill>
              <a:ln cap="flat" cmpd="sng" w="22225">
                <a:solidFill>
                  <a:schemeClr val="accent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8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g3254f8149da_0_53"/>
              <p:cNvSpPr/>
              <p:nvPr/>
            </p:nvSpPr>
            <p:spPr>
              <a:xfrm>
                <a:off x="2560275" y="654462"/>
                <a:ext cx="705300" cy="705300"/>
              </a:xfrm>
              <a:prstGeom prst="rect">
                <a:avLst/>
              </a:prstGeom>
              <a:solidFill>
                <a:srgbClr val="FCEAD0"/>
              </a:solidFill>
              <a:ln cap="flat" cmpd="sng" w="22225">
                <a:solidFill>
                  <a:schemeClr val="accent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g3254f8149da_0_53"/>
              <p:cNvSpPr/>
              <p:nvPr/>
            </p:nvSpPr>
            <p:spPr>
              <a:xfrm>
                <a:off x="3291646" y="654462"/>
                <a:ext cx="705300" cy="705300"/>
              </a:xfrm>
              <a:prstGeom prst="rect">
                <a:avLst/>
              </a:prstGeom>
              <a:solidFill>
                <a:srgbClr val="FCEAD0"/>
              </a:solidFill>
              <a:ln cap="flat" cmpd="sng" w="22225">
                <a:solidFill>
                  <a:schemeClr val="accent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g3254f8149da_0_53"/>
              <p:cNvSpPr/>
              <p:nvPr/>
            </p:nvSpPr>
            <p:spPr>
              <a:xfrm>
                <a:off x="4000299" y="654462"/>
                <a:ext cx="705300" cy="705300"/>
              </a:xfrm>
              <a:prstGeom prst="rect">
                <a:avLst/>
              </a:prstGeom>
              <a:solidFill>
                <a:srgbClr val="FCEAD0"/>
              </a:solidFill>
              <a:ln cap="flat" cmpd="sng" w="22225">
                <a:solidFill>
                  <a:schemeClr val="accent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6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g3254f8149da_0_53"/>
              <p:cNvSpPr/>
              <p:nvPr/>
            </p:nvSpPr>
            <p:spPr>
              <a:xfrm>
                <a:off x="4730219" y="654462"/>
                <a:ext cx="705300" cy="705300"/>
              </a:xfrm>
              <a:prstGeom prst="rect">
                <a:avLst/>
              </a:prstGeom>
              <a:solidFill>
                <a:srgbClr val="FCEAD0"/>
              </a:solidFill>
              <a:ln cap="flat" cmpd="sng" w="22225">
                <a:solidFill>
                  <a:schemeClr val="accent6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en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12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22" name="Google Shape;322;g3254f8149da_0_53"/>
          <p:cNvSpPr/>
          <p:nvPr/>
        </p:nvSpPr>
        <p:spPr>
          <a:xfrm>
            <a:off x="1933957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3254f8149da_0_53"/>
          <p:cNvSpPr/>
          <p:nvPr/>
        </p:nvSpPr>
        <p:spPr>
          <a:xfrm>
            <a:off x="2288939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3254f8149da_0_53"/>
          <p:cNvSpPr/>
          <p:nvPr/>
        </p:nvSpPr>
        <p:spPr>
          <a:xfrm>
            <a:off x="2652628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3254f8149da_0_53"/>
          <p:cNvSpPr/>
          <p:nvPr/>
        </p:nvSpPr>
        <p:spPr>
          <a:xfrm>
            <a:off x="3005020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3254f8149da_0_53"/>
          <p:cNvSpPr/>
          <p:nvPr/>
        </p:nvSpPr>
        <p:spPr>
          <a:xfrm>
            <a:off x="3367987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3254f8149da_0_53"/>
          <p:cNvSpPr/>
          <p:nvPr/>
        </p:nvSpPr>
        <p:spPr>
          <a:xfrm>
            <a:off x="136960" y="420889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3254f8149da_0_53"/>
          <p:cNvSpPr/>
          <p:nvPr/>
        </p:nvSpPr>
        <p:spPr>
          <a:xfrm>
            <a:off x="491943" y="420889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3254f8149da_0_53"/>
          <p:cNvSpPr/>
          <p:nvPr/>
        </p:nvSpPr>
        <p:spPr>
          <a:xfrm>
            <a:off x="855632" y="420889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g3254f8149da_0_53"/>
          <p:cNvSpPr/>
          <p:nvPr/>
        </p:nvSpPr>
        <p:spPr>
          <a:xfrm>
            <a:off x="1208024" y="420889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g3254f8149da_0_53"/>
          <p:cNvSpPr/>
          <p:nvPr/>
        </p:nvSpPr>
        <p:spPr>
          <a:xfrm>
            <a:off x="1570991" y="420889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g3254f8149da_0_53"/>
          <p:cNvSpPr/>
          <p:nvPr/>
        </p:nvSpPr>
        <p:spPr>
          <a:xfrm>
            <a:off x="3740982" y="420163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3254f8149da_0_53"/>
          <p:cNvSpPr/>
          <p:nvPr/>
        </p:nvSpPr>
        <p:spPr>
          <a:xfrm>
            <a:off x="4095964" y="420163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g3254f8149da_0_53"/>
          <p:cNvSpPr/>
          <p:nvPr/>
        </p:nvSpPr>
        <p:spPr>
          <a:xfrm>
            <a:off x="4459653" y="420163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g3254f8149da_0_53"/>
          <p:cNvSpPr/>
          <p:nvPr/>
        </p:nvSpPr>
        <p:spPr>
          <a:xfrm>
            <a:off x="4813612" y="4194176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g3254f8149da_0_53"/>
          <p:cNvSpPr/>
          <p:nvPr/>
        </p:nvSpPr>
        <p:spPr>
          <a:xfrm>
            <a:off x="5175012" y="4201631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g3254f8149da_0_53"/>
          <p:cNvSpPr/>
          <p:nvPr/>
        </p:nvSpPr>
        <p:spPr>
          <a:xfrm>
            <a:off x="5527949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g3254f8149da_0_53"/>
          <p:cNvSpPr/>
          <p:nvPr/>
        </p:nvSpPr>
        <p:spPr>
          <a:xfrm>
            <a:off x="5882931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g3254f8149da_0_53"/>
          <p:cNvSpPr/>
          <p:nvPr/>
        </p:nvSpPr>
        <p:spPr>
          <a:xfrm>
            <a:off x="6246620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3254f8149da_0_53"/>
          <p:cNvSpPr/>
          <p:nvPr/>
        </p:nvSpPr>
        <p:spPr>
          <a:xfrm>
            <a:off x="6599012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3254f8149da_0_53"/>
          <p:cNvSpPr/>
          <p:nvPr/>
        </p:nvSpPr>
        <p:spPr>
          <a:xfrm>
            <a:off x="6961979" y="4107518"/>
            <a:ext cx="350700" cy="244200"/>
          </a:xfrm>
          <a:prstGeom prst="rect">
            <a:avLst/>
          </a:prstGeom>
          <a:solidFill>
            <a:srgbClr val="E6F2D9"/>
          </a:solidFill>
          <a:ln cap="flat" cmpd="sng" w="222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g3254f8149da_0_53"/>
          <p:cNvSpPr/>
          <p:nvPr/>
        </p:nvSpPr>
        <p:spPr>
          <a:xfrm>
            <a:off x="7334973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g3254f8149da_0_53"/>
          <p:cNvSpPr/>
          <p:nvPr/>
        </p:nvSpPr>
        <p:spPr>
          <a:xfrm>
            <a:off x="7689956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g3254f8149da_0_53"/>
          <p:cNvSpPr/>
          <p:nvPr/>
        </p:nvSpPr>
        <p:spPr>
          <a:xfrm>
            <a:off x="8053645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g3254f8149da_0_53"/>
          <p:cNvSpPr/>
          <p:nvPr/>
        </p:nvSpPr>
        <p:spPr>
          <a:xfrm>
            <a:off x="8406037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g3254f8149da_0_53"/>
          <p:cNvSpPr/>
          <p:nvPr/>
        </p:nvSpPr>
        <p:spPr>
          <a:xfrm>
            <a:off x="8769004" y="42088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3254f8149da_0_53"/>
          <p:cNvSpPr/>
          <p:nvPr/>
        </p:nvSpPr>
        <p:spPr>
          <a:xfrm>
            <a:off x="855106" y="4657549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g3254f8149da_0_53"/>
          <p:cNvSpPr/>
          <p:nvPr/>
        </p:nvSpPr>
        <p:spPr>
          <a:xfrm>
            <a:off x="6286807" y="464762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3254f8149da_0_53"/>
          <p:cNvSpPr/>
          <p:nvPr/>
        </p:nvSpPr>
        <p:spPr>
          <a:xfrm>
            <a:off x="1211917" y="4655659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3254f8149da_0_53"/>
          <p:cNvSpPr/>
          <p:nvPr/>
        </p:nvSpPr>
        <p:spPr>
          <a:xfrm>
            <a:off x="1576276" y="4655659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g3254f8149da_0_53"/>
          <p:cNvSpPr/>
          <p:nvPr/>
        </p:nvSpPr>
        <p:spPr>
          <a:xfrm>
            <a:off x="1936742" y="4655659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g3254f8149da_0_53"/>
          <p:cNvSpPr/>
          <p:nvPr/>
        </p:nvSpPr>
        <p:spPr>
          <a:xfrm>
            <a:off x="136960" y="465566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g3254f8149da_0_53"/>
          <p:cNvSpPr/>
          <p:nvPr/>
        </p:nvSpPr>
        <p:spPr>
          <a:xfrm>
            <a:off x="5203451" y="464762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3254f8149da_0_53"/>
          <p:cNvSpPr/>
          <p:nvPr/>
        </p:nvSpPr>
        <p:spPr>
          <a:xfrm>
            <a:off x="5561534" y="464762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3254f8149da_0_53"/>
          <p:cNvSpPr/>
          <p:nvPr/>
        </p:nvSpPr>
        <p:spPr>
          <a:xfrm>
            <a:off x="487635" y="4655659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3254f8149da_0_53"/>
          <p:cNvSpPr/>
          <p:nvPr/>
        </p:nvSpPr>
        <p:spPr>
          <a:xfrm>
            <a:off x="5931824" y="464762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3254f8149da_0_53"/>
          <p:cNvSpPr/>
          <p:nvPr/>
        </p:nvSpPr>
        <p:spPr>
          <a:xfrm>
            <a:off x="6637482" y="464762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3254f8149da_0_53"/>
          <p:cNvSpPr/>
          <p:nvPr/>
        </p:nvSpPr>
        <p:spPr>
          <a:xfrm>
            <a:off x="2304450" y="4655658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3254f8149da_0_53"/>
          <p:cNvSpPr/>
          <p:nvPr/>
        </p:nvSpPr>
        <p:spPr>
          <a:xfrm>
            <a:off x="2660068" y="4655658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g3254f8149da_0_53"/>
          <p:cNvSpPr/>
          <p:nvPr/>
        </p:nvSpPr>
        <p:spPr>
          <a:xfrm>
            <a:off x="4507890" y="464146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g3254f8149da_0_53"/>
          <p:cNvSpPr/>
          <p:nvPr/>
        </p:nvSpPr>
        <p:spPr>
          <a:xfrm>
            <a:off x="6995375" y="465037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3254f8149da_0_53"/>
          <p:cNvSpPr/>
          <p:nvPr/>
        </p:nvSpPr>
        <p:spPr>
          <a:xfrm>
            <a:off x="7350358" y="46443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3254f8149da_0_53"/>
          <p:cNvSpPr/>
          <p:nvPr/>
        </p:nvSpPr>
        <p:spPr>
          <a:xfrm>
            <a:off x="7712559" y="4650375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g3254f8149da_0_53"/>
          <p:cNvSpPr/>
          <p:nvPr/>
        </p:nvSpPr>
        <p:spPr>
          <a:xfrm>
            <a:off x="3028733" y="4655658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g3254f8149da_0_53"/>
          <p:cNvSpPr/>
          <p:nvPr/>
        </p:nvSpPr>
        <p:spPr>
          <a:xfrm>
            <a:off x="3398034" y="4655658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g3254f8149da_0_53"/>
          <p:cNvSpPr/>
          <p:nvPr/>
        </p:nvSpPr>
        <p:spPr>
          <a:xfrm>
            <a:off x="4841250" y="4525402"/>
            <a:ext cx="350700" cy="244200"/>
          </a:xfrm>
          <a:prstGeom prst="rect">
            <a:avLst/>
          </a:prstGeom>
          <a:solidFill>
            <a:srgbClr val="E6F2D9"/>
          </a:solidFill>
          <a:ln cap="flat" cmpd="sng" w="222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g3254f8149da_0_53"/>
          <p:cNvSpPr/>
          <p:nvPr/>
        </p:nvSpPr>
        <p:spPr>
          <a:xfrm>
            <a:off x="8057820" y="4644427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g3254f8149da_0_53"/>
          <p:cNvSpPr/>
          <p:nvPr/>
        </p:nvSpPr>
        <p:spPr>
          <a:xfrm>
            <a:off x="3781678" y="4655658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g3254f8149da_0_53"/>
          <p:cNvSpPr/>
          <p:nvPr/>
        </p:nvSpPr>
        <p:spPr>
          <a:xfrm>
            <a:off x="8425612" y="46443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g3254f8149da_0_53"/>
          <p:cNvSpPr/>
          <p:nvPr/>
        </p:nvSpPr>
        <p:spPr>
          <a:xfrm>
            <a:off x="8793405" y="4644390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g3254f8149da_0_53"/>
          <p:cNvSpPr/>
          <p:nvPr/>
        </p:nvSpPr>
        <p:spPr>
          <a:xfrm>
            <a:off x="4144784" y="4655658"/>
            <a:ext cx="350700" cy="244200"/>
          </a:xfrm>
          <a:prstGeom prst="rect">
            <a:avLst/>
          </a:prstGeom>
          <a:solidFill>
            <a:srgbClr val="C7E4F6"/>
          </a:solidFill>
          <a:ln cap="flat" cmpd="sng" w="222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g3254f8149da_0_53"/>
          <p:cNvSpPr txBox="1"/>
          <p:nvPr/>
        </p:nvSpPr>
        <p:spPr>
          <a:xfrm>
            <a:off x="40275" y="4422634"/>
            <a:ext cx="3098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PARTITION around that 6: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3254f8149da_0_53"/>
          <p:cNvSpPr txBox="1"/>
          <p:nvPr/>
        </p:nvSpPr>
        <p:spPr>
          <a:xfrm>
            <a:off x="1466450" y="4853473"/>
            <a:ext cx="2595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This part is 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g3254f8149da_0_53"/>
          <p:cNvSpPr txBox="1"/>
          <p:nvPr/>
        </p:nvSpPr>
        <p:spPr>
          <a:xfrm>
            <a:off x="5576478" y="4858985"/>
            <a:ext cx="339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This part is R: it’s almost the same size as L.</a:t>
            </a:r>
            <a:endParaRPr b="0" i="0" sz="14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g3254f8149da_0_53"/>
          <p:cNvSpPr/>
          <p:nvPr/>
        </p:nvSpPr>
        <p:spPr>
          <a:xfrm>
            <a:off x="527600" y="3335538"/>
            <a:ext cx="264600" cy="2646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g3254f8149da_0_53"/>
          <p:cNvSpPr/>
          <p:nvPr/>
        </p:nvSpPr>
        <p:spPr>
          <a:xfrm>
            <a:off x="3394025" y="3335525"/>
            <a:ext cx="264600" cy="2646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g3254f8149da_0_53"/>
          <p:cNvSpPr/>
          <p:nvPr/>
        </p:nvSpPr>
        <p:spPr>
          <a:xfrm>
            <a:off x="4833650" y="3343388"/>
            <a:ext cx="264600" cy="2646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g3254f8149da_0_53"/>
          <p:cNvSpPr/>
          <p:nvPr/>
        </p:nvSpPr>
        <p:spPr>
          <a:xfrm>
            <a:off x="6961975" y="3343400"/>
            <a:ext cx="264600" cy="2646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g3254f8149da_0_53"/>
          <p:cNvSpPr/>
          <p:nvPr/>
        </p:nvSpPr>
        <p:spPr>
          <a:xfrm>
            <a:off x="7346075" y="3343400"/>
            <a:ext cx="264600" cy="2646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Section 2 agenda</a:t>
            </a:r>
            <a:endParaRPr/>
          </a:p>
        </p:txBody>
      </p:sp>
      <p:sp>
        <p:nvSpPr>
          <p:cNvPr id="136" name="Google Shape;136;p2"/>
          <p:cNvSpPr txBox="1"/>
          <p:nvPr>
            <p:ph idx="1" type="body"/>
          </p:nvPr>
        </p:nvSpPr>
        <p:spPr>
          <a:xfrm>
            <a:off x="628650" y="1026929"/>
            <a:ext cx="7886700" cy="3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Recurrence Relations</a:t>
            </a:r>
            <a:endParaRPr/>
          </a:p>
          <a:p>
            <a:pPr indent="-2921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Master Theorem</a:t>
            </a:r>
            <a:endParaRPr/>
          </a:p>
          <a:p>
            <a:pPr indent="-2921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Substitution Method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Select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Space Complexity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3254f8149da_0_157"/>
          <p:cNvSpPr txBox="1"/>
          <p:nvPr>
            <p:ph type="title"/>
          </p:nvPr>
        </p:nvSpPr>
        <p:spPr>
          <a:xfrm>
            <a:off x="332509" y="25465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SELECT</a:t>
            </a:r>
            <a:endParaRPr/>
          </a:p>
        </p:txBody>
      </p:sp>
      <p:sp>
        <p:nvSpPr>
          <p:cNvPr id="385" name="Google Shape;385;g3254f8149da_0_157"/>
          <p:cNvSpPr txBox="1"/>
          <p:nvPr>
            <p:ph idx="1" type="body"/>
          </p:nvPr>
        </p:nvSpPr>
        <p:spPr>
          <a:xfrm>
            <a:off x="3620191" y="194372"/>
            <a:ext cx="5320200" cy="1054500"/>
          </a:xfrm>
          <a:prstGeom prst="rect">
            <a:avLst/>
          </a:prstGeom>
          <a:noFill/>
          <a:ln cap="flat" cmpd="sng" w="9525">
            <a:solidFill>
              <a:srgbClr val="0066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" sz="2000">
                <a:latin typeface="Courier"/>
                <a:ea typeface="Courier"/>
                <a:cs typeface="Courier"/>
                <a:sym typeface="Courier"/>
              </a:rPr>
              <a:t>getPivot</a:t>
            </a:r>
            <a:r>
              <a:rPr lang="en" sz="2000">
                <a:latin typeface="Courier"/>
                <a:ea typeface="Courier"/>
                <a:cs typeface="Courier"/>
                <a:sym typeface="Courier"/>
              </a:rPr>
              <a:t>(A) </a:t>
            </a:r>
            <a:r>
              <a:rPr lang="en" sz="2000"/>
              <a:t>returns some pivot for us.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7400"/>
              </a:buClr>
              <a:buSzPts val="1800"/>
              <a:buChar char="•"/>
            </a:pPr>
            <a:r>
              <a:rPr lang="en" sz="1800">
                <a:solidFill>
                  <a:srgbClr val="FF7400"/>
                </a:solidFill>
              </a:rPr>
              <a:t>How?? Median of sub-medians!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" sz="2000">
                <a:latin typeface="Courier"/>
                <a:ea typeface="Courier"/>
                <a:cs typeface="Courier"/>
                <a:sym typeface="Courier"/>
              </a:rPr>
              <a:t>Partition</a:t>
            </a:r>
            <a:r>
              <a:rPr lang="en" sz="2000">
                <a:latin typeface="Courier"/>
                <a:ea typeface="Courier"/>
                <a:cs typeface="Courier"/>
                <a:sym typeface="Courier"/>
              </a:rPr>
              <a:t>(A,p)</a:t>
            </a:r>
            <a:r>
              <a:rPr lang="en" sz="2000"/>
              <a:t> splits up A into L, A[p], R. </a:t>
            </a:r>
            <a:endParaRPr/>
          </a:p>
        </p:txBody>
      </p:sp>
      <p:sp>
        <p:nvSpPr>
          <p:cNvPr id="386" name="Google Shape;386;g3254f8149da_0_157"/>
          <p:cNvSpPr/>
          <p:nvPr/>
        </p:nvSpPr>
        <p:spPr>
          <a:xfrm>
            <a:off x="191191" y="1538289"/>
            <a:ext cx="6858000" cy="33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476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Select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(A,k):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40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 len(A) &lt;= 50: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400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A = </a:t>
            </a:r>
            <a:r>
              <a:rPr b="1" i="0" lang="en" sz="1800" u="none" cap="none" strike="noStrike">
                <a:solidFill>
                  <a:srgbClr val="FF7400"/>
                </a:solidFill>
                <a:latin typeface="Courier"/>
                <a:ea typeface="Courier"/>
                <a:cs typeface="Courier"/>
                <a:sym typeface="Courier"/>
              </a:rPr>
              <a:t>MergeSort</a:t>
            </a: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(A)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40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Return</a:t>
            </a: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 A[k-1]  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= </a:t>
            </a:r>
            <a:r>
              <a:rPr b="1" i="0" lang="en" sz="1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getPivot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6220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456220"/>
                </a:solidFill>
                <a:latin typeface="Calibri"/>
                <a:ea typeface="Calibri"/>
                <a:cs typeface="Calibri"/>
                <a:sym typeface="Calibri"/>
              </a:rPr>
              <a:t>L, pivotVal, R = </a:t>
            </a:r>
            <a:r>
              <a:rPr b="1" i="0" lang="en" sz="1800" u="none" cap="none" strike="noStrike">
                <a:solidFill>
                  <a:srgbClr val="456220"/>
                </a:solidFill>
                <a:latin typeface="Courier"/>
                <a:ea typeface="Courier"/>
                <a:cs typeface="Courier"/>
                <a:sym typeface="Courier"/>
              </a:rPr>
              <a:t>Partition</a:t>
            </a:r>
            <a:r>
              <a:rPr b="0" i="0" lang="en" sz="1800" u="none" cap="none" strike="noStrike">
                <a:solidFill>
                  <a:srgbClr val="456220"/>
                </a:solidFill>
                <a:latin typeface="Calibri"/>
                <a:ea typeface="Calibri"/>
                <a:cs typeface="Calibri"/>
                <a:sym typeface="Calibri"/>
              </a:rPr>
              <a:t>(A,p)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len(L) == k-1: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pivotVal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Else if 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len(L) &gt; k-1: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return </a:t>
            </a:r>
            <a:r>
              <a:rPr b="1" i="0" lang="en" sz="18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Select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(L, k)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Else if 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len(L) &lt; k-1: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7650" lvl="2" marL="12001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return </a:t>
            </a:r>
            <a:r>
              <a:rPr b="1" i="0" lang="en" sz="18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Select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(R, k – len(L) – 1)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g3254f8149da_0_157"/>
          <p:cNvSpPr txBox="1"/>
          <p:nvPr/>
        </p:nvSpPr>
        <p:spPr>
          <a:xfrm>
            <a:off x="5831376" y="1683020"/>
            <a:ext cx="3108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Base Case</a:t>
            </a:r>
            <a:r>
              <a:rPr b="0" i="0" lang="en" sz="1800" u="none" cap="none" strike="noStrike">
                <a:solidFill>
                  <a:srgbClr val="FF7400"/>
                </a:solidFill>
                <a:latin typeface="Calibri"/>
                <a:ea typeface="Calibri"/>
                <a:cs typeface="Calibri"/>
                <a:sym typeface="Calibri"/>
              </a:rPr>
              <a:t>: If the len(A) = O(1), then any sorting algorithm runs in time O(1).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g3254f8149da_0_157"/>
          <p:cNvSpPr txBox="1"/>
          <p:nvPr/>
        </p:nvSpPr>
        <p:spPr>
          <a:xfrm>
            <a:off x="5831376" y="3234907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1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We got lucky and found exactly the k’th smallest value!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3254f8149da_0_157"/>
          <p:cNvSpPr txBox="1"/>
          <p:nvPr/>
        </p:nvSpPr>
        <p:spPr>
          <a:xfrm>
            <a:off x="5831376" y="3794340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Case 2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: The k’th smallest value is in the first part of the list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g3254f8149da_0_157"/>
          <p:cNvSpPr txBox="1"/>
          <p:nvPr/>
        </p:nvSpPr>
        <p:spPr>
          <a:xfrm>
            <a:off x="5904111" y="4349134"/>
            <a:ext cx="3108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Case 3</a:t>
            </a:r>
            <a:r>
              <a:rPr b="0" i="0" lang="en" sz="1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: The k’th smallest value is in the second part of the list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g3254f8149da_0_157"/>
          <p:cNvSpPr/>
          <p:nvPr/>
        </p:nvSpPr>
        <p:spPr>
          <a:xfrm>
            <a:off x="5831376" y="1482617"/>
            <a:ext cx="3181800" cy="360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3254f8149da_0_157"/>
          <p:cNvSpPr txBox="1"/>
          <p:nvPr/>
        </p:nvSpPr>
        <p:spPr>
          <a:xfrm>
            <a:off x="3836875" y="1248850"/>
            <a:ext cx="5416800" cy="1238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2418" r="0" t="-4088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g3254f8149da_0_157"/>
          <p:cNvSpPr/>
          <p:nvPr/>
        </p:nvSpPr>
        <p:spPr>
          <a:xfrm>
            <a:off x="2796676" y="2486950"/>
            <a:ext cx="3108697" cy="343013"/>
          </a:xfrm>
          <a:custGeom>
            <a:rect b="b" l="l" r="r" t="t"/>
            <a:pathLst>
              <a:path extrusionOk="0" h="1693889" w="1753849">
                <a:moveTo>
                  <a:pt x="0" y="1693889"/>
                </a:moveTo>
                <a:lnTo>
                  <a:pt x="704538" y="1454046"/>
                </a:lnTo>
                <a:cubicBezTo>
                  <a:pt x="931889" y="1374098"/>
                  <a:pt x="1189220" y="1456544"/>
                  <a:pt x="1364105" y="1214203"/>
                </a:cubicBezTo>
                <a:cubicBezTo>
                  <a:pt x="1538990" y="971862"/>
                  <a:pt x="1646419" y="485931"/>
                  <a:pt x="1753849" y="0"/>
                </a:cubicBezTo>
              </a:path>
            </a:pathLst>
          </a:custGeom>
          <a:noFill/>
          <a:ln cap="flat" cmpd="sng" w="38100">
            <a:solidFill>
              <a:srgbClr val="005EC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g3254f8149da_0_157"/>
          <p:cNvGrpSpPr/>
          <p:nvPr/>
        </p:nvGrpSpPr>
        <p:grpSpPr>
          <a:xfrm>
            <a:off x="4299940" y="2486967"/>
            <a:ext cx="3031556" cy="2475357"/>
            <a:chOff x="4496997" y="3357800"/>
            <a:chExt cx="2891328" cy="3424204"/>
          </a:xfrm>
        </p:grpSpPr>
        <p:sp>
          <p:nvSpPr>
            <p:cNvPr id="395" name="Google Shape;395;g3254f8149da_0_157"/>
            <p:cNvSpPr/>
            <p:nvPr/>
          </p:nvSpPr>
          <p:spPr>
            <a:xfrm rot="-1034517">
              <a:off x="4738240" y="4846402"/>
              <a:ext cx="1161915" cy="1803935"/>
            </a:xfrm>
            <a:prstGeom prst="rightBrace">
              <a:avLst>
                <a:gd fmla="val 8333" name="adj1"/>
                <a:gd fmla="val 50000" name="adj2"/>
              </a:avLst>
            </a:prstGeom>
            <a:noFill/>
            <a:ln cap="flat" cmpd="sng" w="38100">
              <a:solidFill>
                <a:srgbClr val="005EC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g3254f8149da_0_157"/>
            <p:cNvSpPr/>
            <p:nvPr/>
          </p:nvSpPr>
          <p:spPr>
            <a:xfrm>
              <a:off x="5890124" y="3357800"/>
              <a:ext cx="1498201" cy="2184548"/>
            </a:xfrm>
            <a:custGeom>
              <a:rect b="b" l="l" r="r" t="t"/>
              <a:pathLst>
                <a:path extrusionOk="0" h="2818771" w="2350119">
                  <a:moveTo>
                    <a:pt x="41634" y="2758190"/>
                  </a:moveTo>
                  <a:cubicBezTo>
                    <a:pt x="-3337" y="2810655"/>
                    <a:pt x="-48307" y="2863121"/>
                    <a:pt x="116585" y="2758190"/>
                  </a:cubicBezTo>
                  <a:cubicBezTo>
                    <a:pt x="281477" y="2653259"/>
                    <a:pt x="718690" y="2303488"/>
                    <a:pt x="1030985" y="2128603"/>
                  </a:cubicBezTo>
                  <a:cubicBezTo>
                    <a:pt x="1343280" y="1953718"/>
                    <a:pt x="1770499" y="2063645"/>
                    <a:pt x="1990355" y="1708878"/>
                  </a:cubicBezTo>
                  <a:cubicBezTo>
                    <a:pt x="2210211" y="1354111"/>
                    <a:pt x="2280165" y="677055"/>
                    <a:pt x="2350119" y="0"/>
                  </a:cubicBezTo>
                </a:path>
              </a:pathLst>
            </a:custGeom>
            <a:noFill/>
            <a:ln cap="flat" cmpd="sng" w="38100">
              <a:solidFill>
                <a:srgbClr val="005EC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97" name="Google Shape;397;g3254f8149da_0_157"/>
          <p:cNvCxnSpPr/>
          <p:nvPr/>
        </p:nvCxnSpPr>
        <p:spPr>
          <a:xfrm>
            <a:off x="4303525" y="3121350"/>
            <a:ext cx="4091100" cy="4200"/>
          </a:xfrm>
          <a:prstGeom prst="straightConnector1">
            <a:avLst/>
          </a:prstGeom>
          <a:noFill/>
          <a:ln cap="flat" cmpd="sng" w="412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8" name="Google Shape;398;g3254f8149da_0_157"/>
          <p:cNvCxnSpPr/>
          <p:nvPr/>
        </p:nvCxnSpPr>
        <p:spPr>
          <a:xfrm rot="10800000">
            <a:off x="8394492" y="2518550"/>
            <a:ext cx="0" cy="606900"/>
          </a:xfrm>
          <a:prstGeom prst="straightConnector1">
            <a:avLst/>
          </a:prstGeom>
          <a:noFill/>
          <a:ln cap="flat" cmpd="sng" w="4127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254f8149da_0_176"/>
          <p:cNvSpPr/>
          <p:nvPr/>
        </p:nvSpPr>
        <p:spPr>
          <a:xfrm>
            <a:off x="849300" y="2857500"/>
            <a:ext cx="3003600" cy="1348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3254f8149da_0_176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Why 70%/30% split worst case?</a:t>
            </a:r>
            <a:endParaRPr/>
          </a:p>
        </p:txBody>
      </p:sp>
      <p:sp>
        <p:nvSpPr>
          <p:cNvPr id="406" name="Google Shape;406;g3254f8149da_0_176"/>
          <p:cNvSpPr txBox="1"/>
          <p:nvPr>
            <p:ph idx="1" type="body"/>
          </p:nvPr>
        </p:nvSpPr>
        <p:spPr>
          <a:xfrm>
            <a:off x="628650" y="1020956"/>
            <a:ext cx="78867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/>
              <a:t>The most lopsided split that can happen after partitioning around the median of medians is 70/30.</a:t>
            </a:r>
            <a:endParaRPr/>
          </a:p>
        </p:txBody>
      </p:sp>
      <p:sp>
        <p:nvSpPr>
          <p:cNvPr id="407" name="Google Shape;407;g3254f8149da_0_176"/>
          <p:cNvSpPr/>
          <p:nvPr/>
        </p:nvSpPr>
        <p:spPr>
          <a:xfrm>
            <a:off x="1106425" y="3805725"/>
            <a:ext cx="4248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g3254f8149da_0_176"/>
          <p:cNvSpPr/>
          <p:nvPr/>
        </p:nvSpPr>
        <p:spPr>
          <a:xfrm>
            <a:off x="1106425" y="3384244"/>
            <a:ext cx="4248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3254f8149da_0_176"/>
          <p:cNvSpPr/>
          <p:nvPr/>
        </p:nvSpPr>
        <p:spPr>
          <a:xfrm>
            <a:off x="1106425" y="2898469"/>
            <a:ext cx="424800" cy="318600"/>
          </a:xfrm>
          <a:prstGeom prst="ellipse">
            <a:avLst/>
          </a:prstGeom>
          <a:solidFill>
            <a:srgbClr val="FCEAD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g3254f8149da_0_176"/>
          <p:cNvSpPr/>
          <p:nvPr/>
        </p:nvSpPr>
        <p:spPr>
          <a:xfrm>
            <a:off x="918325" y="2483194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g3254f8149da_0_176"/>
          <p:cNvSpPr/>
          <p:nvPr/>
        </p:nvSpPr>
        <p:spPr>
          <a:xfrm>
            <a:off x="918325" y="2067919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g3254f8149da_0_176"/>
          <p:cNvSpPr/>
          <p:nvPr/>
        </p:nvSpPr>
        <p:spPr>
          <a:xfrm>
            <a:off x="2173225" y="3805725"/>
            <a:ext cx="4248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3254f8149da_0_176"/>
          <p:cNvSpPr/>
          <p:nvPr/>
        </p:nvSpPr>
        <p:spPr>
          <a:xfrm>
            <a:off x="2173225" y="3384244"/>
            <a:ext cx="4248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g3254f8149da_0_176"/>
          <p:cNvSpPr/>
          <p:nvPr/>
        </p:nvSpPr>
        <p:spPr>
          <a:xfrm>
            <a:off x="2173225" y="2898469"/>
            <a:ext cx="424800" cy="318600"/>
          </a:xfrm>
          <a:prstGeom prst="ellipse">
            <a:avLst/>
          </a:prstGeom>
          <a:solidFill>
            <a:srgbClr val="FCEAD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g3254f8149da_0_176"/>
          <p:cNvSpPr/>
          <p:nvPr/>
        </p:nvSpPr>
        <p:spPr>
          <a:xfrm>
            <a:off x="1985125" y="2483194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g3254f8149da_0_176"/>
          <p:cNvSpPr/>
          <p:nvPr/>
        </p:nvSpPr>
        <p:spPr>
          <a:xfrm>
            <a:off x="1985125" y="2067919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g3254f8149da_0_176"/>
          <p:cNvSpPr/>
          <p:nvPr/>
        </p:nvSpPr>
        <p:spPr>
          <a:xfrm>
            <a:off x="3240025" y="3805725"/>
            <a:ext cx="4248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g3254f8149da_0_176"/>
          <p:cNvSpPr/>
          <p:nvPr/>
        </p:nvSpPr>
        <p:spPr>
          <a:xfrm>
            <a:off x="3240025" y="3384244"/>
            <a:ext cx="4248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g3254f8149da_0_176"/>
          <p:cNvSpPr/>
          <p:nvPr/>
        </p:nvSpPr>
        <p:spPr>
          <a:xfrm>
            <a:off x="3240025" y="2898469"/>
            <a:ext cx="424800" cy="318600"/>
          </a:xfrm>
          <a:prstGeom prst="ellipse">
            <a:avLst/>
          </a:prstGeom>
          <a:solidFill>
            <a:srgbClr val="FCEAD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g3254f8149da_0_176"/>
          <p:cNvSpPr/>
          <p:nvPr/>
        </p:nvSpPr>
        <p:spPr>
          <a:xfrm>
            <a:off x="3051925" y="2483194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3254f8149da_0_176"/>
          <p:cNvSpPr/>
          <p:nvPr/>
        </p:nvSpPr>
        <p:spPr>
          <a:xfrm>
            <a:off x="3051925" y="2067919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g3254f8149da_0_176"/>
          <p:cNvSpPr/>
          <p:nvPr/>
        </p:nvSpPr>
        <p:spPr>
          <a:xfrm>
            <a:off x="4196125" y="3805725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g3254f8149da_0_176"/>
          <p:cNvSpPr/>
          <p:nvPr/>
        </p:nvSpPr>
        <p:spPr>
          <a:xfrm>
            <a:off x="4118725" y="2483194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g3254f8149da_0_176"/>
          <p:cNvSpPr/>
          <p:nvPr/>
        </p:nvSpPr>
        <p:spPr>
          <a:xfrm>
            <a:off x="4118725" y="2067919"/>
            <a:ext cx="801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g3254f8149da_0_176"/>
          <p:cNvSpPr/>
          <p:nvPr/>
        </p:nvSpPr>
        <p:spPr>
          <a:xfrm>
            <a:off x="4196125" y="3384244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g3254f8149da_0_176"/>
          <p:cNvSpPr/>
          <p:nvPr/>
        </p:nvSpPr>
        <p:spPr>
          <a:xfrm>
            <a:off x="4196125" y="2927044"/>
            <a:ext cx="570000" cy="318600"/>
          </a:xfrm>
          <a:prstGeom prst="ellipse">
            <a:avLst/>
          </a:prstGeom>
          <a:solidFill>
            <a:srgbClr val="FF74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g3254f8149da_0_176"/>
          <p:cNvSpPr/>
          <p:nvPr/>
        </p:nvSpPr>
        <p:spPr>
          <a:xfrm>
            <a:off x="5339125" y="3805725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g3254f8149da_0_176"/>
          <p:cNvSpPr/>
          <p:nvPr/>
        </p:nvSpPr>
        <p:spPr>
          <a:xfrm>
            <a:off x="5365306" y="2497477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g3254f8149da_0_176"/>
          <p:cNvSpPr/>
          <p:nvPr/>
        </p:nvSpPr>
        <p:spPr>
          <a:xfrm>
            <a:off x="5365319" y="2067919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g3254f8149da_0_176"/>
          <p:cNvSpPr/>
          <p:nvPr/>
        </p:nvSpPr>
        <p:spPr>
          <a:xfrm>
            <a:off x="5339125" y="3384244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g3254f8149da_0_176"/>
          <p:cNvSpPr/>
          <p:nvPr/>
        </p:nvSpPr>
        <p:spPr>
          <a:xfrm>
            <a:off x="5339125" y="2927044"/>
            <a:ext cx="570000" cy="318600"/>
          </a:xfrm>
          <a:prstGeom prst="ellipse">
            <a:avLst/>
          </a:prstGeom>
          <a:solidFill>
            <a:srgbClr val="FCEAD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g3254f8149da_0_176"/>
          <p:cNvSpPr/>
          <p:nvPr/>
        </p:nvSpPr>
        <p:spPr>
          <a:xfrm>
            <a:off x="6405925" y="3805725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g3254f8149da_0_176"/>
          <p:cNvSpPr/>
          <p:nvPr/>
        </p:nvSpPr>
        <p:spPr>
          <a:xfrm>
            <a:off x="6420200" y="2497477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3254f8149da_0_176"/>
          <p:cNvSpPr/>
          <p:nvPr/>
        </p:nvSpPr>
        <p:spPr>
          <a:xfrm>
            <a:off x="6444025" y="2067919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g3254f8149da_0_176"/>
          <p:cNvSpPr/>
          <p:nvPr/>
        </p:nvSpPr>
        <p:spPr>
          <a:xfrm>
            <a:off x="6405925" y="3384244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g3254f8149da_0_176"/>
          <p:cNvSpPr/>
          <p:nvPr/>
        </p:nvSpPr>
        <p:spPr>
          <a:xfrm>
            <a:off x="6405925" y="2927044"/>
            <a:ext cx="570000" cy="318600"/>
          </a:xfrm>
          <a:prstGeom prst="ellipse">
            <a:avLst/>
          </a:prstGeom>
          <a:solidFill>
            <a:srgbClr val="FCEAD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3254f8149da_0_176"/>
          <p:cNvSpPr/>
          <p:nvPr/>
        </p:nvSpPr>
        <p:spPr>
          <a:xfrm>
            <a:off x="7396525" y="3805725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g3254f8149da_0_176"/>
          <p:cNvSpPr/>
          <p:nvPr/>
        </p:nvSpPr>
        <p:spPr>
          <a:xfrm>
            <a:off x="7410800" y="2497477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g3254f8149da_0_176"/>
          <p:cNvSpPr/>
          <p:nvPr/>
        </p:nvSpPr>
        <p:spPr>
          <a:xfrm>
            <a:off x="7434625" y="2067919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g3254f8149da_0_176"/>
          <p:cNvSpPr/>
          <p:nvPr/>
        </p:nvSpPr>
        <p:spPr>
          <a:xfrm>
            <a:off x="7396525" y="3384244"/>
            <a:ext cx="570000" cy="318600"/>
          </a:xfrm>
          <a:prstGeom prst="ellipse">
            <a:avLst/>
          </a:prstGeom>
          <a:solidFill>
            <a:srgbClr val="C7E4F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g3254f8149da_0_176"/>
          <p:cNvSpPr/>
          <p:nvPr/>
        </p:nvSpPr>
        <p:spPr>
          <a:xfrm>
            <a:off x="7396525" y="2927044"/>
            <a:ext cx="570000" cy="318600"/>
          </a:xfrm>
          <a:prstGeom prst="ellipse">
            <a:avLst/>
          </a:prstGeom>
          <a:solidFill>
            <a:srgbClr val="FCEAD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2" name="Google Shape;442;g3254f8149da_0_176"/>
          <p:cNvGrpSpPr/>
          <p:nvPr/>
        </p:nvGrpSpPr>
        <p:grpSpPr>
          <a:xfrm>
            <a:off x="932650" y="4328664"/>
            <a:ext cx="2714650" cy="198694"/>
            <a:chOff x="932650" y="5771552"/>
            <a:chExt cx="2714650" cy="264925"/>
          </a:xfrm>
        </p:grpSpPr>
        <p:sp>
          <p:nvSpPr>
            <p:cNvPr id="443" name="Google Shape;443;g3254f8149da_0_176"/>
            <p:cNvSpPr/>
            <p:nvPr/>
          </p:nvSpPr>
          <p:spPr>
            <a:xfrm>
              <a:off x="932650" y="5771552"/>
              <a:ext cx="1357325" cy="264925"/>
            </a:xfrm>
            <a:custGeom>
              <a:rect b="b" l="l" r="r" t="t"/>
              <a:pathLst>
                <a:path extrusionOk="0" h="10597" w="54293">
                  <a:moveTo>
                    <a:pt x="0" y="119"/>
                  </a:moveTo>
                  <a:cubicBezTo>
                    <a:pt x="7938" y="278"/>
                    <a:pt x="38576" y="-674"/>
                    <a:pt x="47625" y="1072"/>
                  </a:cubicBezTo>
                  <a:cubicBezTo>
                    <a:pt x="56674" y="2818"/>
                    <a:pt x="53182" y="9010"/>
                    <a:pt x="54293" y="10597"/>
                  </a:cubicBezTo>
                </a:path>
              </a:pathLst>
            </a:cu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g3254f8149da_0_176"/>
            <p:cNvSpPr/>
            <p:nvPr/>
          </p:nvSpPr>
          <p:spPr>
            <a:xfrm flipH="1">
              <a:off x="2289975" y="5771552"/>
              <a:ext cx="1357325" cy="264925"/>
            </a:xfrm>
            <a:custGeom>
              <a:rect b="b" l="l" r="r" t="t"/>
              <a:pathLst>
                <a:path extrusionOk="0" h="10597" w="54293">
                  <a:moveTo>
                    <a:pt x="0" y="119"/>
                  </a:moveTo>
                  <a:cubicBezTo>
                    <a:pt x="7938" y="278"/>
                    <a:pt x="38576" y="-674"/>
                    <a:pt x="47625" y="1072"/>
                  </a:cubicBezTo>
                  <a:cubicBezTo>
                    <a:pt x="56674" y="2818"/>
                    <a:pt x="53182" y="9010"/>
                    <a:pt x="54293" y="10597"/>
                  </a:cubicBezTo>
                </a:path>
              </a:pathLst>
            </a:cu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5" name="Google Shape;445;g3254f8149da_0_176"/>
          <p:cNvSpPr txBox="1"/>
          <p:nvPr/>
        </p:nvSpPr>
        <p:spPr>
          <a:xfrm>
            <a:off x="1373575" y="4527356"/>
            <a:ext cx="2166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least ½ of the groups have medians &lt;= pivot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6" name="Google Shape;446;g3254f8149da_0_176"/>
          <p:cNvGrpSpPr/>
          <p:nvPr/>
        </p:nvGrpSpPr>
        <p:grpSpPr>
          <a:xfrm rot="5400000">
            <a:off x="3875" y="3441034"/>
            <a:ext cx="1312805" cy="241055"/>
            <a:chOff x="932650" y="5771552"/>
            <a:chExt cx="2714650" cy="264925"/>
          </a:xfrm>
        </p:grpSpPr>
        <p:sp>
          <p:nvSpPr>
            <p:cNvPr id="447" name="Google Shape;447;g3254f8149da_0_176"/>
            <p:cNvSpPr/>
            <p:nvPr/>
          </p:nvSpPr>
          <p:spPr>
            <a:xfrm>
              <a:off x="932650" y="5771552"/>
              <a:ext cx="1357325" cy="264925"/>
            </a:xfrm>
            <a:custGeom>
              <a:rect b="b" l="l" r="r" t="t"/>
              <a:pathLst>
                <a:path extrusionOk="0" h="10597" w="54293">
                  <a:moveTo>
                    <a:pt x="0" y="119"/>
                  </a:moveTo>
                  <a:cubicBezTo>
                    <a:pt x="7938" y="278"/>
                    <a:pt x="38576" y="-674"/>
                    <a:pt x="47625" y="1072"/>
                  </a:cubicBezTo>
                  <a:cubicBezTo>
                    <a:pt x="56674" y="2818"/>
                    <a:pt x="53182" y="9010"/>
                    <a:pt x="54293" y="10597"/>
                  </a:cubicBezTo>
                </a:path>
              </a:pathLst>
            </a:cu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g3254f8149da_0_176"/>
            <p:cNvSpPr/>
            <p:nvPr/>
          </p:nvSpPr>
          <p:spPr>
            <a:xfrm flipH="1">
              <a:off x="2289975" y="5771552"/>
              <a:ext cx="1357325" cy="264925"/>
            </a:xfrm>
            <a:custGeom>
              <a:rect b="b" l="l" r="r" t="t"/>
              <a:pathLst>
                <a:path extrusionOk="0" h="10597" w="54293">
                  <a:moveTo>
                    <a:pt x="0" y="119"/>
                  </a:moveTo>
                  <a:cubicBezTo>
                    <a:pt x="7938" y="278"/>
                    <a:pt x="38576" y="-674"/>
                    <a:pt x="47625" y="1072"/>
                  </a:cubicBezTo>
                  <a:cubicBezTo>
                    <a:pt x="56674" y="2818"/>
                    <a:pt x="53182" y="9010"/>
                    <a:pt x="54293" y="10597"/>
                  </a:cubicBezTo>
                </a:path>
              </a:pathLst>
            </a:cu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9" name="Google Shape;449;g3254f8149da_0_176"/>
          <p:cNvSpPr txBox="1"/>
          <p:nvPr/>
        </p:nvSpPr>
        <p:spPr>
          <a:xfrm>
            <a:off x="0" y="2994431"/>
            <a:ext cx="8010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least ⅗ of each group is &lt;= the group’s median.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g3254f8149da_0_176"/>
          <p:cNvSpPr txBox="1"/>
          <p:nvPr/>
        </p:nvSpPr>
        <p:spPr>
          <a:xfrm>
            <a:off x="4377575" y="4399594"/>
            <a:ext cx="4679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we group into groups of 5 and sort by the groups’ medians, the gray stuff (at least ⅗ * ½ = 3/10) all lies in one side of the partition.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15"/>
          <p:cNvSpPr txBox="1"/>
          <p:nvPr>
            <p:ph type="title"/>
          </p:nvPr>
        </p:nvSpPr>
        <p:spPr>
          <a:xfrm>
            <a:off x="1488777" y="1839654"/>
            <a:ext cx="615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"/>
              <a:t>Space Complexity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6"/>
          <p:cNvSpPr txBox="1"/>
          <p:nvPr>
            <p:ph type="title"/>
          </p:nvPr>
        </p:nvSpPr>
        <p:spPr>
          <a:xfrm>
            <a:off x="380827" y="26137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Warm-up</a:t>
            </a:r>
            <a:endParaRPr/>
          </a:p>
        </p:txBody>
      </p:sp>
      <p:sp>
        <p:nvSpPr>
          <p:cNvPr id="461" name="Google Shape;461;p16"/>
          <p:cNvSpPr txBox="1"/>
          <p:nvPr>
            <p:ph idx="1" type="body"/>
          </p:nvPr>
        </p:nvSpPr>
        <p:spPr>
          <a:xfrm>
            <a:off x="380827" y="1406626"/>
            <a:ext cx="8382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How many </a:t>
            </a:r>
            <a:r>
              <a:rPr b="1" lang="en"/>
              <a:t>bits</a:t>
            </a:r>
            <a:r>
              <a:rPr lang="en"/>
              <a:t> do you need to store a number between 1 and n?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400"/>
              <a:buChar char="•"/>
            </a:pPr>
            <a:r>
              <a:rPr lang="en">
                <a:solidFill>
                  <a:schemeClr val="accent4"/>
                </a:solidFill>
              </a:rPr>
              <a:t>Answer is log(n), since k bits can represent all numbers between 1 and 2</a:t>
            </a:r>
            <a:r>
              <a:rPr baseline="30000" lang="en">
                <a:solidFill>
                  <a:schemeClr val="accent4"/>
                </a:solidFill>
              </a:rPr>
              <a:t>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How many </a:t>
            </a:r>
            <a:r>
              <a:rPr b="1" lang="en"/>
              <a:t>digits</a:t>
            </a:r>
            <a:r>
              <a:rPr lang="en"/>
              <a:t> do you need to represent that same number?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400"/>
              <a:buChar char="•"/>
            </a:pPr>
            <a:r>
              <a:rPr lang="en">
                <a:solidFill>
                  <a:schemeClr val="accent4"/>
                </a:solidFill>
              </a:rPr>
              <a:t>log</a:t>
            </a:r>
            <a:r>
              <a:rPr baseline="-25000" lang="en">
                <a:solidFill>
                  <a:schemeClr val="accent4"/>
                </a:solidFill>
              </a:rPr>
              <a:t>10</a:t>
            </a:r>
            <a:r>
              <a:rPr lang="en">
                <a:solidFill>
                  <a:schemeClr val="accent4"/>
                </a:solidFill>
              </a:rPr>
              <a:t>(n)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What about </a:t>
            </a:r>
            <a:r>
              <a:rPr b="1" lang="en"/>
              <a:t>base-r digits</a:t>
            </a:r>
            <a:r>
              <a:rPr lang="en"/>
              <a:t>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ts val="2400"/>
              <a:buChar char="•"/>
            </a:pPr>
            <a:r>
              <a:rPr lang="en">
                <a:solidFill>
                  <a:schemeClr val="accent4"/>
                </a:solidFill>
              </a:rPr>
              <a:t>log</a:t>
            </a:r>
            <a:r>
              <a:rPr baseline="-25000" lang="en">
                <a:solidFill>
                  <a:schemeClr val="accent4"/>
                </a:solidFill>
              </a:rPr>
              <a:t>r</a:t>
            </a:r>
            <a:r>
              <a:rPr lang="en">
                <a:solidFill>
                  <a:schemeClr val="accent4"/>
                </a:solidFill>
              </a:rPr>
              <a:t>(n)</a:t>
            </a:r>
            <a:endParaRPr/>
          </a:p>
        </p:txBody>
      </p:sp>
      <p:sp>
        <p:nvSpPr>
          <p:cNvPr id="462" name="Google Shape;462;p16"/>
          <p:cNvSpPr txBox="1"/>
          <p:nvPr/>
        </p:nvSpPr>
        <p:spPr>
          <a:xfrm>
            <a:off x="5813331" y="4029618"/>
            <a:ext cx="2702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Keep this in the back of your mind for Week 3!</a:t>
            </a:r>
            <a:endParaRPr b="0" i="0" sz="1600" u="none" cap="none" strike="noStrike">
              <a:solidFill>
                <a:srgbClr val="89361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17"/>
          <p:cNvSpPr txBox="1"/>
          <p:nvPr>
            <p:ph type="title"/>
          </p:nvPr>
        </p:nvSpPr>
        <p:spPr>
          <a:xfrm>
            <a:off x="380827" y="26137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Space complexity of an algorithm</a:t>
            </a:r>
            <a:endParaRPr/>
          </a:p>
        </p:txBody>
      </p:sp>
      <p:sp>
        <p:nvSpPr>
          <p:cNvPr id="468" name="Google Shape;468;p17"/>
          <p:cNvSpPr txBox="1"/>
          <p:nvPr>
            <p:ph idx="1" type="body"/>
          </p:nvPr>
        </p:nvSpPr>
        <p:spPr>
          <a:xfrm>
            <a:off x="380827" y="1406626"/>
            <a:ext cx="8382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Definition: the </a:t>
            </a:r>
            <a:r>
              <a:rPr b="1" lang="en"/>
              <a:t>space complexity</a:t>
            </a:r>
            <a:r>
              <a:rPr lang="en"/>
              <a:t> of an algorithm is how much memory the algorithm needs to run, excluding the input and output.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Expressed as a function of input size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/>
              <a:t>Could vary based on language, compiler, etc. Big-O notation!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18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Example: Insertion Sort</a:t>
            </a:r>
            <a:endParaRPr/>
          </a:p>
        </p:txBody>
      </p:sp>
      <p:sp>
        <p:nvSpPr>
          <p:cNvPr id="474" name="Google Shape;474;p18"/>
          <p:cNvSpPr txBox="1"/>
          <p:nvPr>
            <p:ph idx="1" type="body"/>
          </p:nvPr>
        </p:nvSpPr>
        <p:spPr>
          <a:xfrm>
            <a:off x="330997" y="3827721"/>
            <a:ext cx="7886700" cy="11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Input: array of size 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All operations are done in-place. No extra space needed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Space complexity = O(1)</a:t>
            </a:r>
            <a:endParaRPr sz="2400"/>
          </a:p>
        </p:txBody>
      </p:sp>
      <p:sp>
        <p:nvSpPr>
          <p:cNvPr id="475" name="Google Shape;475;p18"/>
          <p:cNvSpPr txBox="1"/>
          <p:nvPr/>
        </p:nvSpPr>
        <p:spPr>
          <a:xfrm>
            <a:off x="3129900" y="1111900"/>
            <a:ext cx="6020700" cy="25551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002060"/>
                </a:solidFill>
                <a:latin typeface="Courier"/>
                <a:ea typeface="Courier"/>
                <a:cs typeface="Courier"/>
                <a:sym typeface="Courier"/>
              </a:rPr>
              <a:t>def</a:t>
            </a:r>
            <a:r>
              <a:rPr b="0" i="0" lang="en" sz="2000" u="none" cap="none" strike="noStrike">
                <a:solidFill>
                  <a:srgbClr val="002060"/>
                </a:solidFill>
                <a:latin typeface="Courier"/>
                <a:ea typeface="Courier"/>
                <a:cs typeface="Courier"/>
                <a:sym typeface="Courier"/>
              </a:rPr>
              <a:t> InsertionSort(A):    </a:t>
            </a:r>
            <a:endParaRPr b="0" i="0" sz="2000" u="none" cap="none" strike="noStrike">
              <a:solidFill>
                <a:srgbClr val="00206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2060"/>
                </a:solidFill>
                <a:latin typeface="Courier"/>
                <a:ea typeface="Courier"/>
                <a:cs typeface="Courier"/>
                <a:sym typeface="Courier"/>
              </a:rPr>
              <a:t>   </a:t>
            </a:r>
            <a:r>
              <a:rPr b="1" i="0" lang="en" sz="2000" u="none" cap="none" strike="noStrike">
                <a:solidFill>
                  <a:srgbClr val="BC770B"/>
                </a:solidFill>
                <a:latin typeface="Courier"/>
                <a:ea typeface="Courier"/>
                <a:cs typeface="Courier"/>
                <a:sym typeface="Courier"/>
              </a:rPr>
              <a:t>for</a:t>
            </a:r>
            <a:r>
              <a:rPr b="0" i="0" lang="en" sz="2000" u="none" cap="none" strike="noStrike">
                <a:solidFill>
                  <a:srgbClr val="BC770B"/>
                </a:solidFill>
                <a:latin typeface="Courier"/>
                <a:ea typeface="Courier"/>
                <a:cs typeface="Courier"/>
                <a:sym typeface="Courier"/>
              </a:rPr>
              <a:t> i in range(1,len(A)):  </a:t>
            </a:r>
            <a:endParaRPr b="0" i="0" sz="2000" u="none" cap="none" strike="noStrike">
              <a:solidFill>
                <a:srgbClr val="BC770B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BC770B"/>
                </a:solidFill>
                <a:latin typeface="Courier"/>
                <a:ea typeface="Courier"/>
                <a:cs typeface="Courier"/>
                <a:sym typeface="Courier"/>
              </a:rPr>
              <a:t>      current = A[i]</a:t>
            </a:r>
            <a:endParaRPr b="0" i="0" sz="2000" u="none" cap="none" strike="noStrike">
              <a:solidFill>
                <a:srgbClr val="BC770B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2060"/>
                </a:solidFill>
                <a:latin typeface="Courier"/>
                <a:ea typeface="Courier"/>
                <a:cs typeface="Courier"/>
                <a:sym typeface="Courier"/>
              </a:rPr>
              <a:t>      </a:t>
            </a:r>
            <a:r>
              <a:rPr b="0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j = i-1</a:t>
            </a:r>
            <a:endParaRPr b="0" i="0" sz="2000" u="none" cap="none" strike="noStrike">
              <a:solidFill>
                <a:srgbClr val="7030A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      </a:t>
            </a:r>
            <a:r>
              <a:rPr b="1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while</a:t>
            </a:r>
            <a:r>
              <a:rPr b="0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 j &gt;= 0 and A[j] &gt; current:</a:t>
            </a:r>
            <a:endParaRPr b="0" i="0" sz="2000" u="none" cap="none" strike="noStrike">
              <a:solidFill>
                <a:srgbClr val="7030A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         A[j+1] = A[j]</a:t>
            </a:r>
            <a:endParaRPr b="0" i="0" sz="2000" u="none" cap="none" strike="noStrike">
              <a:solidFill>
                <a:srgbClr val="7030A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         j -= 1</a:t>
            </a:r>
            <a:endParaRPr b="0" i="0" sz="2000" u="none" cap="none" strike="noStrike">
              <a:solidFill>
                <a:srgbClr val="7030A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7030A0"/>
                </a:solidFill>
                <a:latin typeface="Courier"/>
                <a:ea typeface="Courier"/>
                <a:cs typeface="Courier"/>
                <a:sym typeface="Courier"/>
              </a:rPr>
              <a:t>      A[j+1] = current</a:t>
            </a:r>
            <a:endParaRPr b="0" i="0" sz="2000" u="none" cap="none" strike="noStrike">
              <a:solidFill>
                <a:srgbClr val="7030A0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grpSp>
        <p:nvGrpSpPr>
          <p:cNvPr id="476" name="Google Shape;476;p18"/>
          <p:cNvGrpSpPr/>
          <p:nvPr/>
        </p:nvGrpSpPr>
        <p:grpSpPr>
          <a:xfrm>
            <a:off x="12" y="1859793"/>
            <a:ext cx="3219488" cy="446597"/>
            <a:chOff x="1583251" y="3296092"/>
            <a:chExt cx="3587173" cy="705301"/>
          </a:xfrm>
        </p:grpSpPr>
        <p:sp>
          <p:nvSpPr>
            <p:cNvPr id="477" name="Google Shape;477;p18"/>
            <p:cNvSpPr/>
            <p:nvPr/>
          </p:nvSpPr>
          <p:spPr>
            <a:xfrm>
              <a:off x="2313169" y="3296092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18"/>
            <p:cNvSpPr/>
            <p:nvPr/>
          </p:nvSpPr>
          <p:spPr>
            <a:xfrm>
              <a:off x="1583251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18"/>
            <p:cNvSpPr/>
            <p:nvPr/>
          </p:nvSpPr>
          <p:spPr>
            <a:xfrm>
              <a:off x="3012192" y="3296093"/>
              <a:ext cx="705300" cy="705300"/>
            </a:xfrm>
            <a:prstGeom prst="rect">
              <a:avLst/>
            </a:prstGeom>
            <a:solidFill>
              <a:srgbClr val="FFFF00"/>
            </a:solidFill>
            <a:ln cap="flat" cmpd="sng" w="508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18"/>
            <p:cNvSpPr/>
            <p:nvPr/>
          </p:nvSpPr>
          <p:spPr>
            <a:xfrm>
              <a:off x="3738658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18"/>
            <p:cNvSpPr/>
            <p:nvPr/>
          </p:nvSpPr>
          <p:spPr>
            <a:xfrm>
              <a:off x="4465124" y="3296092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2" name="Google Shape;482;p18"/>
          <p:cNvGrpSpPr/>
          <p:nvPr/>
        </p:nvGrpSpPr>
        <p:grpSpPr>
          <a:xfrm>
            <a:off x="10604" y="2609500"/>
            <a:ext cx="3219488" cy="446597"/>
            <a:chOff x="1583251" y="3296092"/>
            <a:chExt cx="3587173" cy="705301"/>
          </a:xfrm>
        </p:grpSpPr>
        <p:sp>
          <p:nvSpPr>
            <p:cNvPr id="483" name="Google Shape;483;p18"/>
            <p:cNvSpPr/>
            <p:nvPr/>
          </p:nvSpPr>
          <p:spPr>
            <a:xfrm>
              <a:off x="2313169" y="3296092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18"/>
            <p:cNvSpPr/>
            <p:nvPr/>
          </p:nvSpPr>
          <p:spPr>
            <a:xfrm>
              <a:off x="1583251" y="3296093"/>
              <a:ext cx="705300" cy="705300"/>
            </a:xfrm>
            <a:prstGeom prst="rect">
              <a:avLst/>
            </a:prstGeom>
            <a:solidFill>
              <a:srgbClr val="FFFF00"/>
            </a:solidFill>
            <a:ln cap="flat" cmpd="sng" w="508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18"/>
            <p:cNvSpPr/>
            <p:nvPr/>
          </p:nvSpPr>
          <p:spPr>
            <a:xfrm>
              <a:off x="3012192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18"/>
            <p:cNvSpPr/>
            <p:nvPr/>
          </p:nvSpPr>
          <p:spPr>
            <a:xfrm>
              <a:off x="3738658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18"/>
            <p:cNvSpPr/>
            <p:nvPr/>
          </p:nvSpPr>
          <p:spPr>
            <a:xfrm>
              <a:off x="4465124" y="3296092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9"/>
          <p:cNvGrpSpPr/>
          <p:nvPr/>
        </p:nvGrpSpPr>
        <p:grpSpPr>
          <a:xfrm>
            <a:off x="1641278" y="3758957"/>
            <a:ext cx="5766748" cy="528975"/>
            <a:chOff x="1573619" y="3296093"/>
            <a:chExt cx="5766748" cy="705300"/>
          </a:xfrm>
        </p:grpSpPr>
        <p:sp>
          <p:nvSpPr>
            <p:cNvPr id="493" name="Google Shape;493;p19"/>
            <p:cNvSpPr/>
            <p:nvPr/>
          </p:nvSpPr>
          <p:spPr>
            <a:xfrm>
              <a:off x="1573619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19"/>
            <p:cNvSpPr/>
            <p:nvPr/>
          </p:nvSpPr>
          <p:spPr>
            <a:xfrm>
              <a:off x="2303538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19"/>
            <p:cNvSpPr/>
            <p:nvPr/>
          </p:nvSpPr>
          <p:spPr>
            <a:xfrm>
              <a:off x="3012192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19"/>
            <p:cNvSpPr/>
            <p:nvPr/>
          </p:nvSpPr>
          <p:spPr>
            <a:xfrm>
              <a:off x="3738658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19"/>
            <p:cNvSpPr/>
            <p:nvPr/>
          </p:nvSpPr>
          <p:spPr>
            <a:xfrm>
              <a:off x="4470028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19"/>
            <p:cNvSpPr/>
            <p:nvPr/>
          </p:nvSpPr>
          <p:spPr>
            <a:xfrm>
              <a:off x="5178682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19"/>
            <p:cNvSpPr/>
            <p:nvPr/>
          </p:nvSpPr>
          <p:spPr>
            <a:xfrm>
              <a:off x="5908601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19"/>
            <p:cNvSpPr/>
            <p:nvPr/>
          </p:nvSpPr>
          <p:spPr>
            <a:xfrm>
              <a:off x="6635067" y="3296093"/>
              <a:ext cx="705300" cy="705300"/>
            </a:xfrm>
            <a:prstGeom prst="rect">
              <a:avLst/>
            </a:prstGeom>
            <a:solidFill>
              <a:srgbClr val="F9D7A2"/>
            </a:solidFill>
            <a:ln cap="flat" cmpd="sng" w="50800">
              <a:solidFill>
                <a:srgbClr val="7D4F0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19"/>
          <p:cNvSpPr/>
          <p:nvPr/>
        </p:nvSpPr>
        <p:spPr>
          <a:xfrm>
            <a:off x="1641641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19"/>
          <p:cNvSpPr txBox="1"/>
          <p:nvPr>
            <p:ph type="title"/>
          </p:nvPr>
        </p:nvSpPr>
        <p:spPr>
          <a:xfrm>
            <a:off x="215567" y="167909"/>
            <a:ext cx="7886700" cy="55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"/>
              <a:t>Example: Merge sort</a:t>
            </a:r>
            <a:endParaRPr/>
          </a:p>
        </p:txBody>
      </p:sp>
      <p:grpSp>
        <p:nvGrpSpPr>
          <p:cNvPr id="503" name="Google Shape;503;p19"/>
          <p:cNvGrpSpPr/>
          <p:nvPr/>
        </p:nvGrpSpPr>
        <p:grpSpPr>
          <a:xfrm>
            <a:off x="1688675" y="901457"/>
            <a:ext cx="5766748" cy="528975"/>
            <a:chOff x="1573619" y="3296093"/>
            <a:chExt cx="5766748" cy="705300"/>
          </a:xfrm>
        </p:grpSpPr>
        <p:sp>
          <p:nvSpPr>
            <p:cNvPr id="504" name="Google Shape;504;p19"/>
            <p:cNvSpPr/>
            <p:nvPr/>
          </p:nvSpPr>
          <p:spPr>
            <a:xfrm>
              <a:off x="1573619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19"/>
            <p:cNvSpPr/>
            <p:nvPr/>
          </p:nvSpPr>
          <p:spPr>
            <a:xfrm>
              <a:off x="2303538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19"/>
            <p:cNvSpPr/>
            <p:nvPr/>
          </p:nvSpPr>
          <p:spPr>
            <a:xfrm>
              <a:off x="3012192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19"/>
            <p:cNvSpPr/>
            <p:nvPr/>
          </p:nvSpPr>
          <p:spPr>
            <a:xfrm>
              <a:off x="3738658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8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19"/>
            <p:cNvSpPr/>
            <p:nvPr/>
          </p:nvSpPr>
          <p:spPr>
            <a:xfrm>
              <a:off x="4470028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19"/>
            <p:cNvSpPr/>
            <p:nvPr/>
          </p:nvSpPr>
          <p:spPr>
            <a:xfrm>
              <a:off x="5178682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19"/>
            <p:cNvSpPr/>
            <p:nvPr/>
          </p:nvSpPr>
          <p:spPr>
            <a:xfrm>
              <a:off x="5908601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19"/>
            <p:cNvSpPr/>
            <p:nvPr/>
          </p:nvSpPr>
          <p:spPr>
            <a:xfrm>
              <a:off x="6635067" y="3296093"/>
              <a:ext cx="705300" cy="705300"/>
            </a:xfrm>
            <a:prstGeom prst="rect">
              <a:avLst/>
            </a:prstGeom>
            <a:solidFill>
              <a:srgbClr val="C7E4F6"/>
            </a:solidFill>
            <a:ln cap="flat" cmpd="sng" w="508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0" i="0" lang="en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2" name="Google Shape;512;p19"/>
          <p:cNvSpPr/>
          <p:nvPr/>
        </p:nvSpPr>
        <p:spPr>
          <a:xfrm>
            <a:off x="545675" y="187300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9"/>
          <p:cNvSpPr/>
          <p:nvPr/>
        </p:nvSpPr>
        <p:spPr>
          <a:xfrm>
            <a:off x="1275594" y="187300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19"/>
          <p:cNvSpPr/>
          <p:nvPr/>
        </p:nvSpPr>
        <p:spPr>
          <a:xfrm>
            <a:off x="1984248" y="187300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19"/>
          <p:cNvSpPr/>
          <p:nvPr/>
        </p:nvSpPr>
        <p:spPr>
          <a:xfrm>
            <a:off x="2710714" y="187300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19"/>
          <p:cNvSpPr/>
          <p:nvPr/>
        </p:nvSpPr>
        <p:spPr>
          <a:xfrm>
            <a:off x="5397884" y="185395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9"/>
          <p:cNvSpPr/>
          <p:nvPr/>
        </p:nvSpPr>
        <p:spPr>
          <a:xfrm>
            <a:off x="6106538" y="185395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9"/>
          <p:cNvSpPr/>
          <p:nvPr/>
        </p:nvSpPr>
        <p:spPr>
          <a:xfrm>
            <a:off x="6836457" y="185395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19"/>
          <p:cNvSpPr/>
          <p:nvPr/>
        </p:nvSpPr>
        <p:spPr>
          <a:xfrm>
            <a:off x="7562923" y="1853957"/>
            <a:ext cx="705300" cy="528900"/>
          </a:xfrm>
          <a:prstGeom prst="rect">
            <a:avLst/>
          </a:prstGeom>
          <a:solidFill>
            <a:srgbClr val="C7E4F6"/>
          </a:solidFill>
          <a:ln cap="flat" cmpd="sng" w="508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19"/>
          <p:cNvSpPr/>
          <p:nvPr/>
        </p:nvSpPr>
        <p:spPr>
          <a:xfrm>
            <a:off x="545675" y="265405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19"/>
          <p:cNvSpPr/>
          <p:nvPr/>
        </p:nvSpPr>
        <p:spPr>
          <a:xfrm>
            <a:off x="1275594" y="265405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19"/>
          <p:cNvSpPr/>
          <p:nvPr/>
        </p:nvSpPr>
        <p:spPr>
          <a:xfrm>
            <a:off x="1984248" y="265405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9"/>
          <p:cNvSpPr/>
          <p:nvPr/>
        </p:nvSpPr>
        <p:spPr>
          <a:xfrm>
            <a:off x="2710714" y="265405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19"/>
          <p:cNvSpPr/>
          <p:nvPr/>
        </p:nvSpPr>
        <p:spPr>
          <a:xfrm>
            <a:off x="5372484" y="263500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19"/>
          <p:cNvSpPr/>
          <p:nvPr/>
        </p:nvSpPr>
        <p:spPr>
          <a:xfrm>
            <a:off x="6081138" y="263500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9"/>
          <p:cNvSpPr/>
          <p:nvPr/>
        </p:nvSpPr>
        <p:spPr>
          <a:xfrm>
            <a:off x="6811057" y="263500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19"/>
          <p:cNvSpPr/>
          <p:nvPr/>
        </p:nvSpPr>
        <p:spPr>
          <a:xfrm>
            <a:off x="7537523" y="2635007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19"/>
          <p:cNvSpPr/>
          <p:nvPr/>
        </p:nvSpPr>
        <p:spPr>
          <a:xfrm>
            <a:off x="2371197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9" name="Google Shape;529;p19"/>
          <p:cNvSpPr/>
          <p:nvPr/>
        </p:nvSpPr>
        <p:spPr>
          <a:xfrm>
            <a:off x="3079851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9"/>
          <p:cNvSpPr/>
          <p:nvPr/>
        </p:nvSpPr>
        <p:spPr>
          <a:xfrm>
            <a:off x="3806317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19"/>
          <p:cNvSpPr/>
          <p:nvPr/>
        </p:nvSpPr>
        <p:spPr>
          <a:xfrm>
            <a:off x="4537687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19"/>
          <p:cNvSpPr/>
          <p:nvPr/>
        </p:nvSpPr>
        <p:spPr>
          <a:xfrm>
            <a:off x="5246341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19"/>
          <p:cNvSpPr/>
          <p:nvPr/>
        </p:nvSpPr>
        <p:spPr>
          <a:xfrm>
            <a:off x="5976260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19"/>
          <p:cNvSpPr/>
          <p:nvPr/>
        </p:nvSpPr>
        <p:spPr>
          <a:xfrm>
            <a:off x="6702726" y="3758957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9"/>
          <p:cNvSpPr/>
          <p:nvPr/>
        </p:nvSpPr>
        <p:spPr>
          <a:xfrm>
            <a:off x="755650" y="3214841"/>
            <a:ext cx="269700" cy="20940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19"/>
          <p:cNvSpPr/>
          <p:nvPr/>
        </p:nvSpPr>
        <p:spPr>
          <a:xfrm>
            <a:off x="5632450" y="3214841"/>
            <a:ext cx="269700" cy="20940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19"/>
          <p:cNvSpPr txBox="1"/>
          <p:nvPr/>
        </p:nvSpPr>
        <p:spPr>
          <a:xfrm>
            <a:off x="158666" y="3850472"/>
            <a:ext cx="1387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MERGE!</a:t>
            </a:r>
            <a:endParaRPr b="0" i="0" sz="18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20"/>
          <p:cNvSpPr txBox="1"/>
          <p:nvPr>
            <p:ph type="title"/>
          </p:nvPr>
        </p:nvSpPr>
        <p:spPr>
          <a:xfrm>
            <a:off x="380827" y="26137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Example: Merge sort</a:t>
            </a:r>
            <a:endParaRPr/>
          </a:p>
        </p:txBody>
      </p:sp>
      <p:sp>
        <p:nvSpPr>
          <p:cNvPr id="543" name="Google Shape;543;p20"/>
          <p:cNvSpPr txBox="1"/>
          <p:nvPr>
            <p:ph idx="1" type="body"/>
          </p:nvPr>
        </p:nvSpPr>
        <p:spPr>
          <a:xfrm>
            <a:off x="380827" y="1406626"/>
            <a:ext cx="83823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1526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Merging two arrays of size k/2 into a new array of size k requires extra space of size k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The top level of merge sort needs space n, so merge sort has space complexity O(n)</a:t>
            </a:r>
            <a:endParaRPr/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100000"/>
              <a:buChar char="•"/>
            </a:pPr>
            <a:r>
              <a:rPr lang="en">
                <a:solidFill>
                  <a:schemeClr val="accent4"/>
                </a:solidFill>
              </a:rPr>
              <a:t>Merge sort has log(n) levels of merges, why is it not n log(n)?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"/>
              <a:t>Can we do better?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21"/>
          <p:cNvSpPr txBox="1"/>
          <p:nvPr/>
        </p:nvSpPr>
        <p:spPr>
          <a:xfrm>
            <a:off x="576400" y="2683125"/>
            <a:ext cx="8212200" cy="25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 left element is smaller, move the left pointer to the right.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 right element is smaller, move it to the position of the left element and shift everything in between to the right. Then move both pointers to the right.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requires no extra space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=&gt;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space complexity is O(1)!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1"/>
          <p:cNvSpPr/>
          <p:nvPr/>
        </p:nvSpPr>
        <p:spPr>
          <a:xfrm>
            <a:off x="1398540" y="1438401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p21"/>
          <p:cNvSpPr/>
          <p:nvPr/>
        </p:nvSpPr>
        <p:spPr>
          <a:xfrm>
            <a:off x="2128459" y="1438401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21"/>
          <p:cNvSpPr/>
          <p:nvPr/>
        </p:nvSpPr>
        <p:spPr>
          <a:xfrm>
            <a:off x="2837113" y="1438401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21"/>
          <p:cNvSpPr/>
          <p:nvPr/>
        </p:nvSpPr>
        <p:spPr>
          <a:xfrm>
            <a:off x="3563579" y="1438401"/>
            <a:ext cx="705300" cy="528900"/>
          </a:xfrm>
          <a:prstGeom prst="rect">
            <a:avLst/>
          </a:prstGeom>
          <a:solidFill>
            <a:srgbClr val="F9D7A2"/>
          </a:solidFill>
          <a:ln cap="flat" cmpd="sng" w="50800">
            <a:solidFill>
              <a:srgbClr val="7D4F0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21"/>
          <p:cNvSpPr/>
          <p:nvPr/>
        </p:nvSpPr>
        <p:spPr>
          <a:xfrm>
            <a:off x="4301954" y="1438401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21"/>
          <p:cNvSpPr/>
          <p:nvPr/>
        </p:nvSpPr>
        <p:spPr>
          <a:xfrm>
            <a:off x="5010608" y="1438401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21"/>
          <p:cNvSpPr/>
          <p:nvPr/>
        </p:nvSpPr>
        <p:spPr>
          <a:xfrm>
            <a:off x="5740527" y="1438401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21"/>
          <p:cNvSpPr/>
          <p:nvPr/>
        </p:nvSpPr>
        <p:spPr>
          <a:xfrm>
            <a:off x="6466993" y="1438401"/>
            <a:ext cx="705300" cy="528900"/>
          </a:xfrm>
          <a:prstGeom prst="rect">
            <a:avLst/>
          </a:prstGeom>
          <a:solidFill>
            <a:srgbClr val="CFE6B3"/>
          </a:solidFill>
          <a:ln cap="flat" cmpd="sng" w="50800">
            <a:solidFill>
              <a:srgbClr val="45622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21"/>
          <p:cNvSpPr/>
          <p:nvPr/>
        </p:nvSpPr>
        <p:spPr>
          <a:xfrm>
            <a:off x="1608515" y="1999184"/>
            <a:ext cx="269700" cy="20940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21"/>
          <p:cNvSpPr/>
          <p:nvPr/>
        </p:nvSpPr>
        <p:spPr>
          <a:xfrm>
            <a:off x="4519741" y="1994884"/>
            <a:ext cx="269700" cy="209400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12700">
            <a:solidFill>
              <a:srgbClr val="15705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21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In-place merging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22"/>
          <p:cNvSpPr txBox="1"/>
          <p:nvPr>
            <p:ph idx="1" type="body"/>
          </p:nvPr>
        </p:nvSpPr>
        <p:spPr>
          <a:xfrm>
            <a:off x="71400" y="1187675"/>
            <a:ext cx="9001200" cy="35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15265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What happened to time complexity?</a:t>
            </a:r>
            <a:endParaRPr/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“Shift everything to the right” is O(n), in the worst case we need to do it O(n) times</a:t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/>
              <a:t>This merge takes time O(n</a:t>
            </a:r>
            <a:r>
              <a:rPr baseline="30000" lang="en"/>
              <a:t>2</a:t>
            </a:r>
            <a:r>
              <a:rPr lang="en"/>
              <a:t>)!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1526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Char char="•"/>
            </a:pPr>
            <a:r>
              <a:rPr b="1" lang="en">
                <a:solidFill>
                  <a:srgbClr val="FF0000"/>
                </a:solidFill>
              </a:rPr>
              <a:t>Often there is a trade-off between time and space complexity.</a:t>
            </a:r>
            <a:endParaRPr b="1">
              <a:solidFill>
                <a:srgbClr val="FF0000"/>
              </a:solidFill>
            </a:endParaRPr>
          </a:p>
          <a:p>
            <a:pPr indent="-217169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100000"/>
              <a:buChar char="•"/>
            </a:pPr>
            <a:r>
              <a:rPr lang="en">
                <a:solidFill>
                  <a:schemeClr val="accent4"/>
                </a:solidFill>
              </a:rPr>
              <a:t>In what situations is having a small space complexity more important?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565" name="Google Shape;565;p22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In-place merging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"/>
          <p:cNvSpPr txBox="1"/>
          <p:nvPr>
            <p:ph type="title"/>
          </p:nvPr>
        </p:nvSpPr>
        <p:spPr>
          <a:xfrm>
            <a:off x="1488777" y="1839654"/>
            <a:ext cx="61569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"/>
              <a:t>Recurrence Relations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23"/>
          <p:cNvSpPr txBox="1"/>
          <p:nvPr>
            <p:ph idx="1" type="body"/>
          </p:nvPr>
        </p:nvSpPr>
        <p:spPr>
          <a:xfrm>
            <a:off x="628650" y="1223381"/>
            <a:ext cx="7886700" cy="3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Space complexity = amount of extra space needed to run an algorithm, excluding the input and output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"/>
              <a:t>Often there is a trade-off between time and space complexity.</a:t>
            </a:r>
            <a:endParaRPr/>
          </a:p>
        </p:txBody>
      </p:sp>
      <p:sp>
        <p:nvSpPr>
          <p:cNvPr id="571" name="Google Shape;571;p23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Recap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/>
          <p:cNvSpPr txBox="1"/>
          <p:nvPr/>
        </p:nvSpPr>
        <p:spPr>
          <a:xfrm>
            <a:off x="471487" y="180334"/>
            <a:ext cx="81600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Recurrence Relations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"/>
          <p:cNvSpPr txBox="1"/>
          <p:nvPr/>
        </p:nvSpPr>
        <p:spPr>
          <a:xfrm>
            <a:off x="471487" y="1254583"/>
            <a:ext cx="81600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explored the power of Divide and Conquer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breaking a big problem into a collection of smaller problems 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combining solutions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usually perform this breaking recursively until a base case is reached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"/>
          <p:cNvSpPr txBox="1"/>
          <p:nvPr/>
        </p:nvSpPr>
        <p:spPr>
          <a:xfrm>
            <a:off x="471487" y="180334"/>
            <a:ext cx="81600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Recurrence Relations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 txBox="1"/>
          <p:nvPr/>
        </p:nvSpPr>
        <p:spPr>
          <a:xfrm>
            <a:off x="471487" y="1254583"/>
            <a:ext cx="8160000" cy="35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Advantage: smaller problems are easier to solve!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Disadvantage: how do we reason about runtime?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Might only know runtime of subproblems relative to the bigger problem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can know “subproblems can be solved twice as fast as the big problem” but won’t know what the big problem runtime is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/>
          <p:nvPr/>
        </p:nvSpPr>
        <p:spPr>
          <a:xfrm>
            <a:off x="471487" y="180334"/>
            <a:ext cx="81600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Recurrence Relations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492012" y="1084908"/>
            <a:ext cx="81600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T(n) = 2*T(n/2) + O(n)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we break down the problem runtime T(n) into what we call a “recurrence relation”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T(n) = </a:t>
            </a: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2*T(n/2) + O(n)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T(n) = 2*[2*T(n/4) + O(n)] + O(n)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T(n) = 2*[2*[2*T(n/8) + O(n)]+ O(n)] + O(n)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/>
        </p:nvSpPr>
        <p:spPr>
          <a:xfrm>
            <a:off x="471487" y="180334"/>
            <a:ext cx="81600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Recurrence Relations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7"/>
          <p:cNvSpPr txBox="1"/>
          <p:nvPr/>
        </p:nvSpPr>
        <p:spPr>
          <a:xfrm>
            <a:off x="492012" y="1084908"/>
            <a:ext cx="81600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do we stop the recursive definition for T(n)?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Don’t know properties of n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Don’t know the exact levels of recursion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resort to solving the recurrence relation directly!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methods: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 Method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Substitution Method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"/>
          <p:cNvSpPr txBox="1"/>
          <p:nvPr/>
        </p:nvSpPr>
        <p:spPr>
          <a:xfrm>
            <a:off x="471487" y="180334"/>
            <a:ext cx="81600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Recurrence Relations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471475" y="970775"/>
            <a:ext cx="8394900" cy="4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“Master Theorem” Method: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Closed form solution!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Easily applicable with knowledge of how the subproblems are formed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Doesn’t always work :(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Substitution Method: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Generalized method to solve recurrence relations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Requires more manual math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Always works! :D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"/>
          <p:cNvSpPr txBox="1"/>
          <p:nvPr>
            <p:ph type="title"/>
          </p:nvPr>
        </p:nvSpPr>
        <p:spPr>
          <a:xfrm>
            <a:off x="628650" y="205383"/>
            <a:ext cx="78867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"/>
              <a:t>The Master Method</a:t>
            </a:r>
            <a:endParaRPr/>
          </a:p>
        </p:txBody>
      </p:sp>
      <p:sp>
        <p:nvSpPr>
          <p:cNvPr id="177" name="Google Shape;177;p9"/>
          <p:cNvSpPr txBox="1"/>
          <p:nvPr/>
        </p:nvSpPr>
        <p:spPr>
          <a:xfrm>
            <a:off x="166506" y="3511795"/>
            <a:ext cx="46572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parameters: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 : number of subproblems</a:t>
            </a:r>
            <a:endParaRPr b="0" i="0" sz="20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b : factor by which input size shrinks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FF6400"/>
                </a:solidFill>
                <a:latin typeface="Calibri"/>
                <a:ea typeface="Calibri"/>
                <a:cs typeface="Calibri"/>
                <a:sym typeface="Calibri"/>
              </a:rPr>
              <a:t>d : need to do n</a:t>
            </a:r>
            <a:r>
              <a:rPr b="0" baseline="30000" i="0" lang="en" sz="2000" u="none" cap="none" strike="noStrike">
                <a:solidFill>
                  <a:srgbClr val="FF64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b="0" i="0" lang="en" sz="2000" u="none" cap="none" strike="noStrike">
                <a:solidFill>
                  <a:srgbClr val="FF6400"/>
                </a:solidFill>
                <a:latin typeface="Calibri"/>
                <a:ea typeface="Calibri"/>
                <a:cs typeface="Calibri"/>
                <a:sym typeface="Calibri"/>
              </a:rPr>
              <a:t> work to create all the subproblems and combine their solutions</a:t>
            </a:r>
            <a:r>
              <a:rPr b="0" i="0" lang="en" sz="2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9"/>
          <p:cNvSpPr txBox="1"/>
          <p:nvPr/>
        </p:nvSpPr>
        <p:spPr>
          <a:xfrm>
            <a:off x="5630450" y="0"/>
            <a:ext cx="3301500" cy="1077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886" l="0" r="-546" t="-3467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9"/>
          <p:cNvCxnSpPr>
            <a:stCxn id="178" idx="2"/>
          </p:cNvCxnSpPr>
          <p:nvPr/>
        </p:nvCxnSpPr>
        <p:spPr>
          <a:xfrm flipH="1">
            <a:off x="4711100" y="1077000"/>
            <a:ext cx="2570100" cy="45390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0" name="Google Shape;180;p9"/>
          <p:cNvSpPr txBox="1"/>
          <p:nvPr/>
        </p:nvSpPr>
        <p:spPr>
          <a:xfrm>
            <a:off x="5993170" y="3847161"/>
            <a:ext cx="2576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Requires all subproblems to be the same size!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9"/>
          <p:cNvSpPr txBox="1"/>
          <p:nvPr>
            <p:ph idx="12" type="sldNum"/>
          </p:nvPr>
        </p:nvSpPr>
        <p:spPr>
          <a:xfrm>
            <a:off x="6457950" y="3575447"/>
            <a:ext cx="2057400" cy="2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2" name="Google Shape;182;p9"/>
          <p:cNvSpPr txBox="1"/>
          <p:nvPr/>
        </p:nvSpPr>
        <p:spPr>
          <a:xfrm>
            <a:off x="628650" y="1369275"/>
            <a:ext cx="7886700" cy="4351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1385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66025" y="2225750"/>
            <a:ext cx="6061184" cy="150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