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y="6858000" cx="121889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j4V/kytM8BLH0qJ5a6+vFVeQ20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0ED3BB-262D-43A0-BBE1-A80556652755}">
  <a:tblStyle styleId="{680ED3BB-262D-43A0-BBE1-A8055665275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 b="off" i="off"/>
      <a:tcStyle>
        <a:fill>
          <a:solidFill>
            <a:srgbClr val="CBDDD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DD5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4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5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8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21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22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274b7700fb_0_56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274b7700fb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3274b7700fb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74b7700fb_0_63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274b7700fb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3274b7700fb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274b7700fb_0_92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274b7700fb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3274b7700fb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274b7700fb_0_128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274b7700fb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3274b7700fb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274b7700fb_0_137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274b7700fb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3274b7700fb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274b7700fb_0_149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274b7700fb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3274b7700fb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274b7700fb_0_157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274b7700fb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3274b7700fb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74b7700fb_0_165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74b7700fb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3274b7700fb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p15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2e38ef1d51_0_8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2e38ef1d5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32e38ef1d5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2e3c3536b7_0_0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2e3c3536b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32e3c3536b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p24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8" name="Google Shape;668;p25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74b7700fb_0_0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74b7700f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274b7700f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6" name="Google Shape;676;p26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7" name="Google Shape;687;p27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2e3c3536b7_0_18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2" name="Google Shape;692;g32e3c3536b7_0_1853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2e3c3536b7_0_19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8" name="Google Shape;758;g32e3c3536b7_0_1918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2e3c3536b7_0_19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g32e3c3536b7_0_1992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2e3c3536b7_0_20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8" name="Google Shape;928;g32e3c3536b7_0_2086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2e3c3536b7_0_2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2" name="Google Shape;1002;g32e3c3536b7_0_2159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32e3c3536b7_0_2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8" name="Google Shape;1068;g32e3c3536b7_0_2224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32e3c3536b7_0_2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7" name="Google Shape;1077;g32e3c3536b7_0_2232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74b7700fb_0_13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74b7700fb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274b7700fb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74b7700fb_0_26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274b7700fb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274b7700fb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74b7700fb_0_19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74b7700fb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274b7700fb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74b7700fb_0_39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74b7700fb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274b7700fb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74b7700fb_0_46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74b7700fb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274b7700fb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914171" y="1122363"/>
            <a:ext cx="10360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3619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0860" y="1956926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8156" y="-595176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e3c3536b7_0_2245"/>
          <p:cNvSpPr txBox="1"/>
          <p:nvPr>
            <p:ph type="ctrTitle"/>
          </p:nvPr>
        </p:nvSpPr>
        <p:spPr>
          <a:xfrm>
            <a:off x="1523619" y="1122363"/>
            <a:ext cx="91416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32e3c3536b7_0_2245"/>
          <p:cNvSpPr txBox="1"/>
          <p:nvPr>
            <p:ph idx="1" type="subTitle"/>
          </p:nvPr>
        </p:nvSpPr>
        <p:spPr>
          <a:xfrm>
            <a:off x="1523619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32e3c3536b7_0_2245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32e3c3536b7_0_2245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2e3c3536b7_0_2245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e3c3536b7_0_2251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32e3c3536b7_0_2251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32e3c3536b7_0_2251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32e3c3536b7_0_2251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32e3c3536b7_0_2251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e3c3536b7_0_2257"/>
          <p:cNvSpPr txBox="1"/>
          <p:nvPr>
            <p:ph type="title"/>
          </p:nvPr>
        </p:nvSpPr>
        <p:spPr>
          <a:xfrm>
            <a:off x="831642" y="1709738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32e3c3536b7_0_2257"/>
          <p:cNvSpPr txBox="1"/>
          <p:nvPr>
            <p:ph idx="1" type="body"/>
          </p:nvPr>
        </p:nvSpPr>
        <p:spPr>
          <a:xfrm>
            <a:off x="831642" y="4589463"/>
            <a:ext cx="10512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32e3c3536b7_0_2257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2e3c3536b7_0_2257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32e3c3536b7_0_2257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e3c3536b7_0_2263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2e3c3536b7_0_2263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32e3c3536b7_0_2263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2e3c3536b7_0_2263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e3c3536b7_0_2268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32e3c3536b7_0_2268"/>
          <p:cNvSpPr txBox="1"/>
          <p:nvPr>
            <p:ph idx="1" type="body"/>
          </p:nvPr>
        </p:nvSpPr>
        <p:spPr>
          <a:xfrm>
            <a:off x="837990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32e3c3536b7_0_2268"/>
          <p:cNvSpPr txBox="1"/>
          <p:nvPr>
            <p:ph idx="2" type="body"/>
          </p:nvPr>
        </p:nvSpPr>
        <p:spPr>
          <a:xfrm>
            <a:off x="6170656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32e3c3536b7_0_2268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2e3c3536b7_0_2268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32e3c3536b7_0_2268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e3c3536b7_0_2275"/>
          <p:cNvSpPr txBox="1"/>
          <p:nvPr>
            <p:ph type="title"/>
          </p:nvPr>
        </p:nvSpPr>
        <p:spPr>
          <a:xfrm>
            <a:off x="839578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2e3c3536b7_0_2275"/>
          <p:cNvSpPr txBox="1"/>
          <p:nvPr>
            <p:ph idx="1" type="body"/>
          </p:nvPr>
        </p:nvSpPr>
        <p:spPr>
          <a:xfrm>
            <a:off x="839578" y="1681163"/>
            <a:ext cx="5156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g32e3c3536b7_0_2275"/>
          <p:cNvSpPr txBox="1"/>
          <p:nvPr>
            <p:ph idx="2" type="body"/>
          </p:nvPr>
        </p:nvSpPr>
        <p:spPr>
          <a:xfrm>
            <a:off x="839578" y="2505075"/>
            <a:ext cx="51567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32e3c3536b7_0_2275"/>
          <p:cNvSpPr txBox="1"/>
          <p:nvPr>
            <p:ph idx="3" type="body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g32e3c3536b7_0_2275"/>
          <p:cNvSpPr txBox="1"/>
          <p:nvPr>
            <p:ph idx="4" type="body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g32e3c3536b7_0_2275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32e3c3536b7_0_2275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2e3c3536b7_0_2275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e3c3536b7_0_2284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2e3c3536b7_0_2284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32e3c3536b7_0_2284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e3c3536b7_0_2288"/>
          <p:cNvSpPr txBox="1"/>
          <p:nvPr>
            <p:ph type="title"/>
          </p:nvPr>
        </p:nvSpPr>
        <p:spPr>
          <a:xfrm>
            <a:off x="839578" y="457200"/>
            <a:ext cx="3930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32e3c3536b7_0_2288"/>
          <p:cNvSpPr txBox="1"/>
          <p:nvPr>
            <p:ph idx="1" type="body"/>
          </p:nvPr>
        </p:nvSpPr>
        <p:spPr>
          <a:xfrm>
            <a:off x="5181891" y="987425"/>
            <a:ext cx="61710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32e3c3536b7_0_2288"/>
          <p:cNvSpPr txBox="1"/>
          <p:nvPr>
            <p:ph idx="2" type="body"/>
          </p:nvPr>
        </p:nvSpPr>
        <p:spPr>
          <a:xfrm>
            <a:off x="839578" y="2057400"/>
            <a:ext cx="39309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32e3c3536b7_0_2288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2e3c3536b7_0_2288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32e3c3536b7_0_2288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e3c3536b7_0_2295"/>
          <p:cNvSpPr txBox="1"/>
          <p:nvPr>
            <p:ph type="title"/>
          </p:nvPr>
        </p:nvSpPr>
        <p:spPr>
          <a:xfrm>
            <a:off x="839578" y="457200"/>
            <a:ext cx="3930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32e3c3536b7_0_2295"/>
          <p:cNvSpPr/>
          <p:nvPr>
            <p:ph idx="2" type="pic"/>
          </p:nvPr>
        </p:nvSpPr>
        <p:spPr>
          <a:xfrm>
            <a:off x="5181891" y="987425"/>
            <a:ext cx="61710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32e3c3536b7_0_2295"/>
          <p:cNvSpPr txBox="1"/>
          <p:nvPr>
            <p:ph idx="1" type="body"/>
          </p:nvPr>
        </p:nvSpPr>
        <p:spPr>
          <a:xfrm>
            <a:off x="839578" y="2057400"/>
            <a:ext cx="39309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32e3c3536b7_0_2295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2e3c3536b7_0_2295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2e3c3536b7_0_2295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e3c3536b7_0_2302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32e3c3536b7_0_2302"/>
          <p:cNvSpPr txBox="1"/>
          <p:nvPr>
            <p:ph idx="1" type="body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32e3c3536b7_0_2302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2e3c3536b7_0_2302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2e3c3536b7_0_2302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e3c3536b7_0_2308"/>
          <p:cNvSpPr txBox="1"/>
          <p:nvPr>
            <p:ph type="title"/>
          </p:nvPr>
        </p:nvSpPr>
        <p:spPr>
          <a:xfrm rot="5400000">
            <a:off x="7131010" y="1957075"/>
            <a:ext cx="5811900" cy="26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32e3c3536b7_0_2308"/>
          <p:cNvSpPr txBox="1"/>
          <p:nvPr>
            <p:ph idx="1" type="body"/>
          </p:nvPr>
        </p:nvSpPr>
        <p:spPr>
          <a:xfrm rot="5400000">
            <a:off x="1798155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32e3c3536b7_0_2308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32e3c3536b7_0_2308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32e3c3536b7_0_2308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831643" y="1709739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1643" y="4589464"/>
            <a:ext cx="10512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837990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6170656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839578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39579" y="1681163"/>
            <a:ext cx="5156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839579" y="2505075"/>
            <a:ext cx="5156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1891" y="987426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578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1891" y="987426"/>
            <a:ext cx="61707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578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7990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7590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e3c3536b7_0_2239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32e3c3536b7_0_2239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32e3c3536b7_0_2239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32e3c3536b7_0_2239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32e3c3536b7_0_2239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3" Type="http://schemas.openxmlformats.org/officeDocument/2006/relationships/image" Target="../media/image2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3" Type="http://schemas.openxmlformats.org/officeDocument/2006/relationships/image" Target="../media/image2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5" Type="http://schemas.openxmlformats.org/officeDocument/2006/relationships/image" Target="../media/image26.png"/><Relationship Id="rId1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png"/><Relationship Id="rId4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1.png"/><Relationship Id="rId4" Type="http://schemas.openxmlformats.org/officeDocument/2006/relationships/image" Target="../media/image49.png"/><Relationship Id="rId5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youtube.com/watch?v=ywWBy6J5gz8" TargetMode="External"/><Relationship Id="rId4" Type="http://schemas.openxmlformats.org/officeDocument/2006/relationships/image" Target="../media/image30.jpg"/><Relationship Id="rId5" Type="http://schemas.openxmlformats.org/officeDocument/2006/relationships/hyperlink" Target="https://www.youtube.com/watch?v=ywWBy6J5gz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58.png"/><Relationship Id="rId6" Type="http://schemas.openxmlformats.org/officeDocument/2006/relationships/image" Target="../media/image38.png"/><Relationship Id="rId7" Type="http://schemas.openxmlformats.org/officeDocument/2006/relationships/image" Target="../media/image44.png"/><Relationship Id="rId8" Type="http://schemas.openxmlformats.org/officeDocument/2006/relationships/image" Target="../media/image5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5" Type="http://schemas.openxmlformats.org/officeDocument/2006/relationships/image" Target="../media/image5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5" Type="http://schemas.openxmlformats.org/officeDocument/2006/relationships/image" Target="../media/image5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3.png"/><Relationship Id="rId4" Type="http://schemas.openxmlformats.org/officeDocument/2006/relationships/image" Target="../media/image5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reate.kahoot.it/share/section-3-fun/83bd9a91-ddfc-4c0d-9c3e-bd2443a43036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ctrTitle"/>
          </p:nvPr>
        </p:nvSpPr>
        <p:spPr>
          <a:xfrm>
            <a:off x="914171" y="1122363"/>
            <a:ext cx="10360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CS 161 - Section 3</a:t>
            </a:r>
            <a:endParaRPr/>
          </a:p>
        </p:txBody>
      </p:sp>
      <p:sp>
        <p:nvSpPr>
          <p:cNvPr id="164" name="Google Shape;164;p1"/>
          <p:cNvSpPr txBox="1"/>
          <p:nvPr>
            <p:ph idx="1" type="subTitle"/>
          </p:nvPr>
        </p:nvSpPr>
        <p:spPr>
          <a:xfrm>
            <a:off x="1523619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 : [Name of the CA]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"/>
          <p:cNvSpPr txBox="1"/>
          <p:nvPr/>
        </p:nvSpPr>
        <p:spPr>
          <a:xfrm>
            <a:off x="628492" y="240445"/>
            <a:ext cx="1087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 Better Randomized Algorithm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628492" y="1672777"/>
            <a:ext cx="10877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divide and conquer algorithm for finding the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 smallest element of an array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sng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Quick Sort (NEW)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divide and conquer algorithm for sorting an array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4"/>
          <p:cNvGrpSpPr/>
          <p:nvPr/>
        </p:nvGrpSpPr>
        <p:grpSpPr>
          <a:xfrm>
            <a:off x="2607969" y="3812493"/>
            <a:ext cx="6917723" cy="2350184"/>
            <a:chOff x="374070" y="2017598"/>
            <a:chExt cx="8392239" cy="4466332"/>
          </a:xfrm>
        </p:grpSpPr>
        <p:sp>
          <p:nvSpPr>
            <p:cNvPr id="236" name="Google Shape;236;p4"/>
            <p:cNvSpPr/>
            <p:nvPr/>
          </p:nvSpPr>
          <p:spPr>
            <a:xfrm>
              <a:off x="2531589" y="2017598"/>
              <a:ext cx="4135271" cy="1241946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Big problem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901240" y="3944327"/>
              <a:ext cx="2375742" cy="909231"/>
            </a:xfrm>
            <a:prstGeom prst="ellipse">
              <a:avLst/>
            </a:prstGeom>
            <a:solidFill>
              <a:srgbClr val="2E759A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Smaller problem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891616" y="3906872"/>
              <a:ext cx="2375742" cy="909231"/>
            </a:xfrm>
            <a:prstGeom prst="ellipse">
              <a:avLst/>
            </a:prstGeom>
            <a:solidFill>
              <a:srgbClr val="2E759A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Smaller problem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74070" y="5832763"/>
              <a:ext cx="1801093" cy="651167"/>
            </a:xfrm>
            <a:prstGeom prst="ellipse">
              <a:avLst/>
            </a:prstGeom>
            <a:solidFill>
              <a:srgbClr val="555B9A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Yet smaller problem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272144" y="5832763"/>
              <a:ext cx="1801093" cy="651167"/>
            </a:xfrm>
            <a:prstGeom prst="ellipse">
              <a:avLst/>
            </a:prstGeom>
            <a:solidFill>
              <a:srgbClr val="555B9A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Yet smaller problem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5056908" y="5832763"/>
              <a:ext cx="1801093" cy="651167"/>
            </a:xfrm>
            <a:prstGeom prst="ellipse">
              <a:avLst/>
            </a:prstGeom>
            <a:solidFill>
              <a:srgbClr val="555B9A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Yet smaller problem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6965216" y="5832763"/>
              <a:ext cx="1801093" cy="651167"/>
            </a:xfrm>
            <a:prstGeom prst="ellipse">
              <a:avLst/>
            </a:prstGeom>
            <a:solidFill>
              <a:srgbClr val="555B9A"/>
            </a:solidFill>
            <a:ln cap="flat" cmpd="sng" w="12700">
              <a:solidFill>
                <a:srgbClr val="1570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Yet smaller problem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498662" y="3196747"/>
              <a:ext cx="1168198" cy="78211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4" name="Google Shape;244;p4"/>
            <p:cNvCxnSpPr/>
            <p:nvPr/>
          </p:nvCxnSpPr>
          <p:spPr>
            <a:xfrm flipH="1">
              <a:off x="2646218" y="3169147"/>
              <a:ext cx="978332" cy="79286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5" name="Google Shape;245;p4"/>
            <p:cNvCxnSpPr>
              <a:endCxn id="239" idx="0"/>
            </p:cNvCxnSpPr>
            <p:nvPr/>
          </p:nvCxnSpPr>
          <p:spPr>
            <a:xfrm flipH="1">
              <a:off x="1274617" y="4853563"/>
              <a:ext cx="398400" cy="9792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6" name="Google Shape;246;p4"/>
            <p:cNvCxnSpPr/>
            <p:nvPr/>
          </p:nvCxnSpPr>
          <p:spPr>
            <a:xfrm flipH="1">
              <a:off x="6303819" y="4853558"/>
              <a:ext cx="377778" cy="102033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7" name="Google Shape;247;p4"/>
            <p:cNvCxnSpPr>
              <a:endCxn id="242" idx="0"/>
            </p:cNvCxnSpPr>
            <p:nvPr/>
          </p:nvCxnSpPr>
          <p:spPr>
            <a:xfrm>
              <a:off x="7453863" y="4816063"/>
              <a:ext cx="411900" cy="10167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8" name="Google Shape;248;p4"/>
            <p:cNvCxnSpPr/>
            <p:nvPr/>
          </p:nvCxnSpPr>
          <p:spPr>
            <a:xfrm>
              <a:off x="2573521" y="4816103"/>
              <a:ext cx="527583" cy="101666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/>
          <p:nvPr>
            <p:ph type="title"/>
          </p:nvPr>
        </p:nvSpPr>
        <p:spPr>
          <a:xfrm>
            <a:off x="443234" y="339541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/>
              <a:t>SELECT Recap</a:t>
            </a:r>
            <a:endParaRPr sz="4100"/>
          </a:p>
        </p:txBody>
      </p:sp>
      <p:sp>
        <p:nvSpPr>
          <p:cNvPr id="254" name="Google Shape;254;p5"/>
          <p:cNvSpPr txBox="1"/>
          <p:nvPr>
            <p:ph idx="1" type="body"/>
          </p:nvPr>
        </p:nvSpPr>
        <p:spPr>
          <a:xfrm>
            <a:off x="4825714" y="259163"/>
            <a:ext cx="7091700" cy="1405800"/>
          </a:xfrm>
          <a:prstGeom prst="rect">
            <a:avLst/>
          </a:prstGeom>
          <a:noFill/>
          <a:ln cap="flat" cmpd="sng" w="9525">
            <a:solidFill>
              <a:srgbClr val="00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urier"/>
                <a:ea typeface="Courier"/>
                <a:cs typeface="Courier"/>
                <a:sym typeface="Courier"/>
              </a:rPr>
              <a:t>getPivot</a:t>
            </a:r>
            <a:r>
              <a:rPr lang="en-US" sz="2000">
                <a:latin typeface="Courier"/>
                <a:ea typeface="Courier"/>
                <a:cs typeface="Courier"/>
                <a:sym typeface="Courier"/>
              </a:rPr>
              <a:t>(A) </a:t>
            </a:r>
            <a:r>
              <a:rPr lang="en-US" sz="2000"/>
              <a:t>returns some pivot for us.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latin typeface="Courier"/>
                <a:ea typeface="Courier"/>
                <a:cs typeface="Courier"/>
                <a:sym typeface="Courier"/>
              </a:rPr>
              <a:t>Partition</a:t>
            </a:r>
            <a:r>
              <a:rPr lang="en-US" sz="2000">
                <a:latin typeface="Courier"/>
                <a:ea typeface="Courier"/>
                <a:cs typeface="Courier"/>
                <a:sym typeface="Courier"/>
              </a:rPr>
              <a:t>(A,p)</a:t>
            </a:r>
            <a:r>
              <a:rPr lang="en-US" sz="2000"/>
              <a:t> splits up A into</a:t>
            </a:r>
            <a:br>
              <a:rPr lang="en-US" sz="2000"/>
            </a:br>
            <a:r>
              <a:rPr lang="en-US" sz="2000"/>
              <a:t>L (elements &lt;= A[p]), A[p], R (elements &gt; A[p])</a:t>
            </a:r>
            <a:endParaRPr/>
          </a:p>
        </p:txBody>
      </p:sp>
      <p:sp>
        <p:nvSpPr>
          <p:cNvPr id="255" name="Google Shape;255;p5"/>
          <p:cNvSpPr/>
          <p:nvPr/>
        </p:nvSpPr>
        <p:spPr>
          <a:xfrm>
            <a:off x="254858" y="2051052"/>
            <a:ext cx="91416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Select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(A,k):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 len(A) &lt;= 50: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A = </a:t>
            </a:r>
            <a:r>
              <a:rPr b="1" i="0" lang="en-US" sz="2400" u="none" cap="none" strike="noStrike">
                <a:solidFill>
                  <a:srgbClr val="FF7400"/>
                </a:solidFill>
                <a:latin typeface="Courier"/>
                <a:ea typeface="Courier"/>
                <a:cs typeface="Courier"/>
                <a:sym typeface="Courier"/>
              </a:rPr>
              <a:t>MergeSort</a:t>
            </a: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 A[k-1]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getPivot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L, pivotVal, R =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Partition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(A,p)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len(L) == k-1: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return pivotVal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Else if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len(L) &gt; k-1: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return </a:t>
            </a:r>
            <a:r>
              <a:rPr b="1" i="0" lang="en-US" sz="2400" u="none" cap="none" strike="noStrike">
                <a:solidFill>
                  <a:srgbClr val="7030A0"/>
                </a:solidFill>
                <a:latin typeface="Courier"/>
                <a:ea typeface="Courier"/>
                <a:cs typeface="Courier"/>
                <a:sym typeface="Courier"/>
              </a:rPr>
              <a:t>Select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(L, 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Else if </a:t>
            </a:r>
            <a:r>
              <a:rPr b="0" i="0" lang="en-US" sz="24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len(L) &lt; k-1: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return </a:t>
            </a:r>
            <a:r>
              <a:rPr b="1" i="0" lang="en-US" sz="2400" u="none" cap="none" strike="noStrike">
                <a:solidFill>
                  <a:srgbClr val="0066FF"/>
                </a:solidFill>
                <a:latin typeface="Courier"/>
                <a:ea typeface="Courier"/>
                <a:cs typeface="Courier"/>
                <a:sym typeface="Courier"/>
              </a:rPr>
              <a:t>Select</a:t>
            </a:r>
            <a:r>
              <a:rPr b="0" i="0" lang="en-US" sz="24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(R, k – len(L) – 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7773223" y="2244026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Base Case</a:t>
            </a:r>
            <a:r>
              <a:rPr b="0" i="0" lang="en-US" sz="18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: If the len(A) = O(1), then any sorting algorithm runs in time O(1).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7773223" y="4313209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1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We got lucky and found exactly the k’th smallest value!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7773223" y="5059120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Case 2</a:t>
            </a:r>
            <a:r>
              <a:rPr b="0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The k’th smallest value is in the first part of the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7870179" y="5798845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Case 3</a:t>
            </a:r>
            <a:r>
              <a:rPr b="0" i="0" lang="en-US" sz="18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: The k’th smallest value is in the second part of the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5"/>
          <p:cNvSpPr txBox="1"/>
          <p:nvPr/>
        </p:nvSpPr>
        <p:spPr>
          <a:xfrm>
            <a:off x="2181477" y="1688318"/>
            <a:ext cx="98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Partition takes time O(n) since we don’t care about sorting each half</a:t>
            </a:r>
            <a:endParaRPr b="0" i="0" sz="1600" u="none" cap="none" strike="noStrike">
              <a:solidFill>
                <a:srgbClr val="8936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/>
          <p:nvPr>
            <p:ph type="title"/>
          </p:nvPr>
        </p:nvSpPr>
        <p:spPr>
          <a:xfrm>
            <a:off x="295129" y="174313"/>
            <a:ext cx="68403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2578"/>
              <a:buFont typeface="Calibri"/>
              <a:buNone/>
            </a:pPr>
            <a:r>
              <a:rPr lang="en-US"/>
              <a:t>Choosing the pivot</a:t>
            </a:r>
            <a:endParaRPr sz="3600"/>
          </a:p>
        </p:txBody>
      </p:sp>
      <p:sp>
        <p:nvSpPr>
          <p:cNvPr id="267" name="Google Shape;267;p7"/>
          <p:cNvSpPr txBox="1"/>
          <p:nvPr>
            <p:ph idx="1" type="body"/>
          </p:nvPr>
        </p:nvSpPr>
        <p:spPr>
          <a:xfrm>
            <a:off x="1437692" y="921669"/>
            <a:ext cx="7902900" cy="2450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69" l="-1428" r="0" t="-3190"/>
            </a:stretch>
          </a:blipFill>
          <a:ln cap="flat" cmpd="sng" w="2857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grpSp>
        <p:nvGrpSpPr>
          <p:cNvPr id="268" name="Google Shape;268;p7"/>
          <p:cNvGrpSpPr/>
          <p:nvPr/>
        </p:nvGrpSpPr>
        <p:grpSpPr>
          <a:xfrm>
            <a:off x="2565754" y="4457928"/>
            <a:ext cx="2367668" cy="352600"/>
            <a:chOff x="338594" y="807460"/>
            <a:chExt cx="3589007" cy="705201"/>
          </a:xfrm>
        </p:grpSpPr>
        <p:sp>
          <p:nvSpPr>
            <p:cNvPr id="269" name="Google Shape;269;p7"/>
            <p:cNvSpPr/>
            <p:nvPr/>
          </p:nvSpPr>
          <p:spPr>
            <a:xfrm>
              <a:off x="338594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1052457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783827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492481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222400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7"/>
          <p:cNvGrpSpPr/>
          <p:nvPr/>
        </p:nvGrpSpPr>
        <p:grpSpPr>
          <a:xfrm>
            <a:off x="181942" y="4457929"/>
            <a:ext cx="2367668" cy="352600"/>
            <a:chOff x="338594" y="807460"/>
            <a:chExt cx="3589007" cy="705201"/>
          </a:xfrm>
        </p:grpSpPr>
        <p:sp>
          <p:nvSpPr>
            <p:cNvPr id="275" name="Google Shape;275;p7"/>
            <p:cNvSpPr/>
            <p:nvPr/>
          </p:nvSpPr>
          <p:spPr>
            <a:xfrm>
              <a:off x="338594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052457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783827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492481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222400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7"/>
          <p:cNvGrpSpPr/>
          <p:nvPr/>
        </p:nvGrpSpPr>
        <p:grpSpPr>
          <a:xfrm>
            <a:off x="4962871" y="4447456"/>
            <a:ext cx="2367668" cy="352600"/>
            <a:chOff x="338594" y="807460"/>
            <a:chExt cx="3589007" cy="705201"/>
          </a:xfrm>
        </p:grpSpPr>
        <p:sp>
          <p:nvSpPr>
            <p:cNvPr id="281" name="Google Shape;281;p7"/>
            <p:cNvSpPr/>
            <p:nvPr/>
          </p:nvSpPr>
          <p:spPr>
            <a:xfrm>
              <a:off x="338594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1052457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1783827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492481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222400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>
            <a:off x="7333379" y="4457928"/>
            <a:ext cx="2367668" cy="352600"/>
            <a:chOff x="338594" y="807460"/>
            <a:chExt cx="3589007" cy="705201"/>
          </a:xfrm>
        </p:grpSpPr>
        <p:sp>
          <p:nvSpPr>
            <p:cNvPr id="287" name="Google Shape;287;p7"/>
            <p:cNvSpPr/>
            <p:nvPr/>
          </p:nvSpPr>
          <p:spPr>
            <a:xfrm>
              <a:off x="338594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052457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1783827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492481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222400" y="807460"/>
              <a:ext cx="705201" cy="705201"/>
            </a:xfrm>
            <a:prstGeom prst="rect">
              <a:avLst/>
            </a:prstGeom>
            <a:solidFill>
              <a:srgbClr val="C7E4F6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7"/>
          <p:cNvGrpSpPr/>
          <p:nvPr/>
        </p:nvGrpSpPr>
        <p:grpSpPr>
          <a:xfrm>
            <a:off x="9730495" y="4457927"/>
            <a:ext cx="2367668" cy="352600"/>
            <a:chOff x="338594" y="807460"/>
            <a:chExt cx="3589007" cy="705201"/>
          </a:xfrm>
        </p:grpSpPr>
        <p:sp>
          <p:nvSpPr>
            <p:cNvPr id="293" name="Google Shape;293;p7"/>
            <p:cNvSpPr/>
            <p:nvPr/>
          </p:nvSpPr>
          <p:spPr>
            <a:xfrm>
              <a:off x="338594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052457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783827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492481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3222400" y="807460"/>
              <a:ext cx="705201" cy="705201"/>
            </a:xfrm>
            <a:prstGeom prst="rect">
              <a:avLst/>
            </a:prstGeom>
            <a:solidFill>
              <a:srgbClr val="0070C0"/>
            </a:solidFill>
            <a:ln cap="flat" cmpd="sng" w="222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7"/>
          <p:cNvSpPr txBox="1"/>
          <p:nvPr/>
        </p:nvSpPr>
        <p:spPr>
          <a:xfrm>
            <a:off x="5186433" y="3434712"/>
            <a:ext cx="691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takes time O(1), for each group, since each group has size 5.  So that’s O(m)=O(n) total in the for loop.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7"/>
          <p:cNvCxnSpPr/>
          <p:nvPr/>
        </p:nvCxnSpPr>
        <p:spPr>
          <a:xfrm rot="10800000">
            <a:off x="4740627" y="2530232"/>
            <a:ext cx="990000" cy="936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0" name="Google Shape;300;p7"/>
          <p:cNvSpPr/>
          <p:nvPr/>
        </p:nvSpPr>
        <p:spPr>
          <a:xfrm>
            <a:off x="647115" y="3515418"/>
            <a:ext cx="465300" cy="352500"/>
          </a:xfrm>
          <a:prstGeom prst="rect">
            <a:avLst/>
          </a:prstGeom>
          <a:solidFill>
            <a:srgbClr val="FCEAD0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4468058" y="4042477"/>
            <a:ext cx="465300" cy="352500"/>
          </a:xfrm>
          <a:prstGeom prst="rect">
            <a:avLst/>
          </a:prstGeom>
          <a:solidFill>
            <a:srgbClr val="FCEAD0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6367663" y="4457928"/>
            <a:ext cx="465300" cy="352800"/>
          </a:xfrm>
          <a:prstGeom prst="rect">
            <a:avLst/>
          </a:prstGeom>
          <a:solidFill>
            <a:srgbClr val="FCEAD0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9235682" y="4848826"/>
            <a:ext cx="465300" cy="352500"/>
          </a:xfrm>
          <a:prstGeom prst="rect">
            <a:avLst/>
          </a:prstGeom>
          <a:solidFill>
            <a:srgbClr val="FCEAD0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9827837" y="5201425"/>
            <a:ext cx="465300" cy="352500"/>
          </a:xfrm>
          <a:prstGeom prst="rect">
            <a:avLst/>
          </a:prstGeom>
          <a:solidFill>
            <a:srgbClr val="FCEAD0"/>
          </a:solidFill>
          <a:ln cap="flat" cmpd="sng" w="222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7"/>
          <p:cNvGrpSpPr/>
          <p:nvPr/>
        </p:nvGrpSpPr>
        <p:grpSpPr>
          <a:xfrm>
            <a:off x="365765" y="5046096"/>
            <a:ext cx="5886163" cy="382980"/>
            <a:chOff x="310968" y="5338704"/>
            <a:chExt cx="4415726" cy="382980"/>
          </a:xfrm>
        </p:grpSpPr>
        <p:sp>
          <p:nvSpPr>
            <p:cNvPr id="306" name="Google Shape;306;p7"/>
            <p:cNvSpPr txBox="1"/>
            <p:nvPr/>
          </p:nvSpPr>
          <p:spPr>
            <a:xfrm>
              <a:off x="310968" y="5352352"/>
              <a:ext cx="44157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Pivot is SELECT(                                      , 3  ) = 6: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7"/>
            <p:cNvGrpSpPr/>
            <p:nvPr/>
          </p:nvGrpSpPr>
          <p:grpSpPr>
            <a:xfrm>
              <a:off x="1938156" y="5338704"/>
              <a:ext cx="1784739" cy="352601"/>
              <a:chOff x="1828904" y="654462"/>
              <a:chExt cx="3606515" cy="705201"/>
            </a:xfrm>
          </p:grpSpPr>
          <p:sp>
            <p:nvSpPr>
              <p:cNvPr id="308" name="Google Shape;308;p7"/>
              <p:cNvSpPr/>
              <p:nvPr/>
            </p:nvSpPr>
            <p:spPr>
              <a:xfrm>
                <a:off x="1828904" y="654462"/>
                <a:ext cx="705200" cy="705201"/>
              </a:xfrm>
              <a:prstGeom prst="rect">
                <a:avLst/>
              </a:prstGeom>
              <a:solidFill>
                <a:srgbClr val="FCEAD0"/>
              </a:solidFill>
              <a:ln cap="flat" cmpd="sng" w="22225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2560275" y="654462"/>
                <a:ext cx="705200" cy="705201"/>
              </a:xfrm>
              <a:prstGeom prst="rect">
                <a:avLst/>
              </a:prstGeom>
              <a:solidFill>
                <a:srgbClr val="FCEAD0"/>
              </a:solidFill>
              <a:ln cap="flat" cmpd="sng" w="22225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3291646" y="654462"/>
                <a:ext cx="705200" cy="705201"/>
              </a:xfrm>
              <a:prstGeom prst="rect">
                <a:avLst/>
              </a:prstGeom>
              <a:solidFill>
                <a:srgbClr val="FCEAD0"/>
              </a:solidFill>
              <a:ln cap="flat" cmpd="sng" w="22225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4000299" y="654462"/>
                <a:ext cx="705200" cy="705201"/>
              </a:xfrm>
              <a:prstGeom prst="rect">
                <a:avLst/>
              </a:prstGeom>
              <a:solidFill>
                <a:srgbClr val="FCEAD0"/>
              </a:solidFill>
              <a:ln cap="flat" cmpd="sng" w="22225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4730219" y="654462"/>
                <a:ext cx="705200" cy="705201"/>
              </a:xfrm>
              <a:prstGeom prst="rect">
                <a:avLst/>
              </a:prstGeom>
              <a:solidFill>
                <a:srgbClr val="FCEAD0"/>
              </a:solidFill>
              <a:ln cap="flat" cmpd="sng" w="22225">
                <a:solidFill>
                  <a:schemeClr val="accent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US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3" name="Google Shape;313;p7"/>
          <p:cNvSpPr/>
          <p:nvPr/>
        </p:nvSpPr>
        <p:spPr>
          <a:xfrm>
            <a:off x="2565739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3036643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3519095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3986562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4468058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181926" y="5680976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652830" y="5680976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1135283" y="5680976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1602750" y="5680976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2084245" y="5680976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4962855" y="5670503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5433759" y="5670503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5916212" y="5670503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6385758" y="5659750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6865174" y="5670503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7333364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7804267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8286720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/>
          <p:nvPr/>
        </p:nvSpPr>
        <p:spPr>
          <a:xfrm>
            <a:off x="8754187" y="568097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9235682" y="5534750"/>
            <a:ext cx="465300" cy="352500"/>
          </a:xfrm>
          <a:prstGeom prst="rect">
            <a:avLst/>
          </a:prstGeom>
          <a:solidFill>
            <a:srgbClr val="E6F2D9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9730480" y="5680974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/>
          <p:nvPr/>
        </p:nvSpPr>
        <p:spPr>
          <a:xfrm>
            <a:off x="10201383" y="5680974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10683836" y="5680974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11151303" y="5680974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11632798" y="5680974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1134585" y="6328146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8340030" y="6313831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1607915" y="6325420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2091257" y="6325420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"/>
          <p:cNvSpPr/>
          <p:nvPr/>
        </p:nvSpPr>
        <p:spPr>
          <a:xfrm>
            <a:off x="2569434" y="6325420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181926" y="6325422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6902901" y="6313831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7377917" y="6313831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647115" y="6325420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"/>
          <p:cNvSpPr/>
          <p:nvPr/>
        </p:nvSpPr>
        <p:spPr>
          <a:xfrm>
            <a:off x="7869127" y="6313831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/>
          <p:nvPr/>
        </p:nvSpPr>
        <p:spPr>
          <a:xfrm>
            <a:off x="8805219" y="6313831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"/>
          <p:cNvSpPr/>
          <p:nvPr/>
        </p:nvSpPr>
        <p:spPr>
          <a:xfrm>
            <a:off x="3057219" y="6325419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3528965" y="6325418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"/>
          <p:cNvSpPr/>
          <p:nvPr/>
        </p:nvSpPr>
        <p:spPr>
          <a:xfrm>
            <a:off x="5980201" y="6304946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"/>
          <p:cNvSpPr/>
          <p:nvPr/>
        </p:nvSpPr>
        <p:spPr>
          <a:xfrm>
            <a:off x="9279985" y="6317798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9750888" y="630916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/>
          <p:nvPr/>
        </p:nvSpPr>
        <p:spPr>
          <a:xfrm>
            <a:off x="10231368" y="6317798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7"/>
          <p:cNvSpPr/>
          <p:nvPr/>
        </p:nvSpPr>
        <p:spPr>
          <a:xfrm>
            <a:off x="4018019" y="6325418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>
            <a:off x="4507917" y="6325418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>
            <a:off x="6422421" y="6137530"/>
            <a:ext cx="465300" cy="352500"/>
          </a:xfrm>
          <a:prstGeom prst="rect">
            <a:avLst/>
          </a:prstGeom>
          <a:solidFill>
            <a:srgbClr val="E6F2D9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10689375" y="6309219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/>
          <p:nvPr/>
        </p:nvSpPr>
        <p:spPr>
          <a:xfrm>
            <a:off x="5016842" y="6325418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>
            <a:off x="11177271" y="630916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11665168" y="6309165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7"/>
          <p:cNvSpPr/>
          <p:nvPr/>
        </p:nvSpPr>
        <p:spPr>
          <a:xfrm>
            <a:off x="5498521" y="6325418"/>
            <a:ext cx="465300" cy="352500"/>
          </a:xfrm>
          <a:prstGeom prst="rect">
            <a:avLst/>
          </a:prstGeom>
          <a:solidFill>
            <a:srgbClr val="C7E4F6"/>
          </a:solidFill>
          <a:ln cap="flat" cmpd="sng" w="222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"/>
          <p:cNvSpPr txBox="1"/>
          <p:nvPr/>
        </p:nvSpPr>
        <p:spPr>
          <a:xfrm>
            <a:off x="48760" y="6033575"/>
            <a:ext cx="411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PARTITION around that 6: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"/>
          <p:cNvSpPr txBox="1"/>
          <p:nvPr/>
        </p:nvSpPr>
        <p:spPr>
          <a:xfrm>
            <a:off x="1945567" y="6610758"/>
            <a:ext cx="344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This part is 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"/>
          <p:cNvSpPr txBox="1"/>
          <p:nvPr/>
        </p:nvSpPr>
        <p:spPr>
          <a:xfrm>
            <a:off x="7397741" y="6618710"/>
            <a:ext cx="45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This part is R: it’s almost the same size as L.</a:t>
            </a:r>
            <a:endParaRPr b="0" i="0" sz="1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7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"/>
          <p:cNvSpPr txBox="1"/>
          <p:nvPr>
            <p:ph type="title"/>
          </p:nvPr>
        </p:nvSpPr>
        <p:spPr>
          <a:xfrm>
            <a:off x="443234" y="339541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SELECT</a:t>
            </a:r>
            <a:endParaRPr/>
          </a:p>
        </p:txBody>
      </p:sp>
      <p:sp>
        <p:nvSpPr>
          <p:cNvPr id="372" name="Google Shape;372;p8"/>
          <p:cNvSpPr txBox="1"/>
          <p:nvPr>
            <p:ph idx="1" type="body"/>
          </p:nvPr>
        </p:nvSpPr>
        <p:spPr>
          <a:xfrm>
            <a:off x="4825714" y="259163"/>
            <a:ext cx="7091700" cy="1405800"/>
          </a:xfrm>
          <a:prstGeom prst="rect">
            <a:avLst/>
          </a:prstGeom>
          <a:noFill/>
          <a:ln cap="flat" cmpd="sng" w="9525">
            <a:solidFill>
              <a:srgbClr val="00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urier"/>
                <a:ea typeface="Courier"/>
                <a:cs typeface="Courier"/>
                <a:sym typeface="Courier"/>
              </a:rPr>
              <a:t>getPivot</a:t>
            </a:r>
            <a:r>
              <a:rPr lang="en-US" sz="2000">
                <a:latin typeface="Courier"/>
                <a:ea typeface="Courier"/>
                <a:cs typeface="Courier"/>
                <a:sym typeface="Courier"/>
              </a:rPr>
              <a:t>(A) </a:t>
            </a:r>
            <a:r>
              <a:rPr lang="en-US" sz="2000"/>
              <a:t>returns some pivot for us.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7400"/>
              </a:buClr>
              <a:buSzPts val="1800"/>
              <a:buChar char="•"/>
            </a:pPr>
            <a:r>
              <a:rPr lang="en-US" sz="1800">
                <a:solidFill>
                  <a:srgbClr val="FF7400"/>
                </a:solidFill>
              </a:rPr>
              <a:t>How?? Median of sub-medians!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ourier"/>
                <a:ea typeface="Courier"/>
                <a:cs typeface="Courier"/>
                <a:sym typeface="Courier"/>
              </a:rPr>
              <a:t>Partition</a:t>
            </a:r>
            <a:r>
              <a:rPr lang="en-US" sz="2000">
                <a:latin typeface="Courier"/>
                <a:ea typeface="Courier"/>
                <a:cs typeface="Courier"/>
                <a:sym typeface="Courier"/>
              </a:rPr>
              <a:t>(A,p)</a:t>
            </a:r>
            <a:r>
              <a:rPr lang="en-US" sz="2000"/>
              <a:t> splits up A into L, A[p], R. </a:t>
            </a:r>
            <a:endParaRPr/>
          </a:p>
        </p:txBody>
      </p:sp>
      <p:sp>
        <p:nvSpPr>
          <p:cNvPr id="373" name="Google Shape;373;p8"/>
          <p:cNvSpPr/>
          <p:nvPr/>
        </p:nvSpPr>
        <p:spPr>
          <a:xfrm>
            <a:off x="254858" y="2051052"/>
            <a:ext cx="91416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Select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(A,k):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 len(A) &lt;= 50: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A = </a:t>
            </a:r>
            <a:r>
              <a:rPr b="1" i="0" lang="en-US" sz="2400" u="none" cap="none" strike="noStrike">
                <a:solidFill>
                  <a:srgbClr val="FF7400"/>
                </a:solidFill>
                <a:latin typeface="Courier"/>
                <a:ea typeface="Courier"/>
                <a:cs typeface="Courier"/>
                <a:sym typeface="Courier"/>
              </a:rPr>
              <a:t>MergeSort</a:t>
            </a: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4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Return</a:t>
            </a:r>
            <a:r>
              <a:rPr b="0" i="0" lang="en-US" sz="24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 A[k-1]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=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getPivot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622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456220"/>
                </a:solidFill>
                <a:latin typeface="Calibri"/>
                <a:ea typeface="Calibri"/>
                <a:cs typeface="Calibri"/>
                <a:sym typeface="Calibri"/>
              </a:rPr>
              <a:t>L, pivotVal, R = </a:t>
            </a:r>
            <a:r>
              <a:rPr b="1" i="0" lang="en-US" sz="2400" u="none" cap="none" strike="noStrike">
                <a:solidFill>
                  <a:srgbClr val="456220"/>
                </a:solidFill>
                <a:latin typeface="Courier"/>
                <a:ea typeface="Courier"/>
                <a:cs typeface="Courier"/>
                <a:sym typeface="Courier"/>
              </a:rPr>
              <a:t>Partition</a:t>
            </a:r>
            <a:r>
              <a:rPr b="0" i="0" lang="en-US" sz="2400" u="none" cap="none" strike="noStrike">
                <a:solidFill>
                  <a:srgbClr val="456220"/>
                </a:solidFill>
                <a:latin typeface="Calibri"/>
                <a:ea typeface="Calibri"/>
                <a:cs typeface="Calibri"/>
                <a:sym typeface="Calibri"/>
              </a:rPr>
              <a:t>(A,p)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len(L) == k-1: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pivotVal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Else if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len(L) &gt; k-1: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return </a:t>
            </a:r>
            <a:r>
              <a:rPr b="1" i="0" lang="en-US" sz="2400" u="none" cap="none" strike="noStrike">
                <a:solidFill>
                  <a:srgbClr val="7030A0"/>
                </a:solidFill>
                <a:latin typeface="Courier"/>
                <a:ea typeface="Courier"/>
                <a:cs typeface="Courier"/>
                <a:sym typeface="Courier"/>
              </a:rPr>
              <a:t>Select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(L, 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Else if 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len(L) &lt; k-1: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return </a:t>
            </a:r>
            <a:r>
              <a:rPr b="1" i="0" lang="en-US" sz="2400" u="none" cap="none" strike="noStrike">
                <a:solidFill>
                  <a:srgbClr val="7030A0"/>
                </a:solidFill>
                <a:latin typeface="Courier"/>
                <a:ea typeface="Courier"/>
                <a:cs typeface="Courier"/>
                <a:sym typeface="Courier"/>
              </a:rPr>
              <a:t>Select</a:t>
            </a:r>
            <a:r>
              <a:rPr b="0" i="0" lang="en-US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(R, k – len(L) – 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8"/>
          <p:cNvSpPr txBox="1"/>
          <p:nvPr/>
        </p:nvSpPr>
        <p:spPr>
          <a:xfrm>
            <a:off x="7773223" y="2244026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Base Case</a:t>
            </a:r>
            <a:r>
              <a:rPr b="0" i="0" lang="en-US" sz="1800" u="none" cap="none" strike="noStrike">
                <a:solidFill>
                  <a:srgbClr val="FF7400"/>
                </a:solidFill>
                <a:latin typeface="Calibri"/>
                <a:ea typeface="Calibri"/>
                <a:cs typeface="Calibri"/>
                <a:sym typeface="Calibri"/>
              </a:rPr>
              <a:t>: If the len(A) = O(1), then any sorting algorithm runs in time O(1).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"/>
          <p:cNvSpPr txBox="1"/>
          <p:nvPr/>
        </p:nvSpPr>
        <p:spPr>
          <a:xfrm>
            <a:off x="7773223" y="4313209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1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We got lucky and found exactly the k’th smallest value!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8"/>
          <p:cNvSpPr txBox="1"/>
          <p:nvPr/>
        </p:nvSpPr>
        <p:spPr>
          <a:xfrm>
            <a:off x="7773223" y="5059120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Case 2</a:t>
            </a:r>
            <a:r>
              <a:rPr b="0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The k’th smallest value is in the first part of the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"/>
          <p:cNvSpPr txBox="1"/>
          <p:nvPr/>
        </p:nvSpPr>
        <p:spPr>
          <a:xfrm>
            <a:off x="7870179" y="5798845"/>
            <a:ext cx="414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Case 3</a:t>
            </a:r>
            <a:r>
              <a:rPr b="0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The k’th smallest value is in the second part of the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7773223" y="1976822"/>
            <a:ext cx="4241100" cy="48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8"/>
          <p:cNvSpPr txBox="1"/>
          <p:nvPr/>
        </p:nvSpPr>
        <p:spPr>
          <a:xfrm>
            <a:off x="5288815" y="1976822"/>
            <a:ext cx="7046400" cy="1338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19" r="0" t="-40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"/>
          <p:cNvSpPr/>
          <p:nvPr/>
        </p:nvSpPr>
        <p:spPr>
          <a:xfrm>
            <a:off x="4336071" y="3315778"/>
            <a:ext cx="3709391" cy="444646"/>
          </a:xfrm>
          <a:custGeom>
            <a:rect b="b" l="l" r="r" t="t"/>
            <a:pathLst>
              <a:path extrusionOk="0" h="1693889" w="1753849">
                <a:moveTo>
                  <a:pt x="0" y="1693889"/>
                </a:moveTo>
                <a:lnTo>
                  <a:pt x="704538" y="1454046"/>
                </a:lnTo>
                <a:cubicBezTo>
                  <a:pt x="931889" y="1374098"/>
                  <a:pt x="1189220" y="1456544"/>
                  <a:pt x="1364105" y="1214203"/>
                </a:cubicBezTo>
                <a:cubicBezTo>
                  <a:pt x="1538990" y="971862"/>
                  <a:pt x="1646419" y="485931"/>
                  <a:pt x="1753849" y="0"/>
                </a:cubicBezTo>
              </a:path>
            </a:pathLst>
          </a:custGeom>
          <a:noFill/>
          <a:ln cap="flat" cmpd="sng" w="38100">
            <a:solidFill>
              <a:srgbClr val="005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8"/>
          <p:cNvGrpSpPr/>
          <p:nvPr/>
        </p:nvGrpSpPr>
        <p:grpSpPr>
          <a:xfrm>
            <a:off x="5994564" y="3357797"/>
            <a:ext cx="3850783" cy="3424303"/>
            <a:chOff x="4497048" y="3357797"/>
            <a:chExt cx="2888809" cy="3424303"/>
          </a:xfrm>
        </p:grpSpPr>
        <p:sp>
          <p:nvSpPr>
            <p:cNvPr id="382" name="Google Shape;382;p8"/>
            <p:cNvSpPr/>
            <p:nvPr/>
          </p:nvSpPr>
          <p:spPr>
            <a:xfrm rot="-1034291">
              <a:off x="4738255" y="4846428"/>
              <a:ext cx="1161987" cy="1804015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5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034789" y="3357797"/>
              <a:ext cx="1351068" cy="2143593"/>
            </a:xfrm>
            <a:custGeom>
              <a:rect b="b" l="l" r="r" t="t"/>
              <a:pathLst>
                <a:path extrusionOk="0" h="2818771" w="2350119">
                  <a:moveTo>
                    <a:pt x="41634" y="2758190"/>
                  </a:moveTo>
                  <a:cubicBezTo>
                    <a:pt x="-3337" y="2810655"/>
                    <a:pt x="-48307" y="2863121"/>
                    <a:pt x="116585" y="2758190"/>
                  </a:cubicBezTo>
                  <a:cubicBezTo>
                    <a:pt x="281477" y="2653259"/>
                    <a:pt x="718690" y="2303488"/>
                    <a:pt x="1030985" y="2128603"/>
                  </a:cubicBezTo>
                  <a:cubicBezTo>
                    <a:pt x="1343280" y="1953718"/>
                    <a:pt x="1770499" y="2063645"/>
                    <a:pt x="1990355" y="1708878"/>
                  </a:cubicBezTo>
                  <a:cubicBezTo>
                    <a:pt x="2210211" y="1354111"/>
                    <a:pt x="2280165" y="677055"/>
                    <a:pt x="2350119" y="0"/>
                  </a:cubicBezTo>
                </a:path>
              </a:pathLst>
            </a:custGeom>
            <a:noFill/>
            <a:ln cap="flat" cmpd="sng" w="38100">
              <a:solidFill>
                <a:srgbClr val="005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4" name="Google Shape;384;p8"/>
          <p:cNvCxnSpPr/>
          <p:nvPr/>
        </p:nvCxnSpPr>
        <p:spPr>
          <a:xfrm>
            <a:off x="7011788" y="4167266"/>
            <a:ext cx="4178100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8"/>
          <p:cNvCxnSpPr/>
          <p:nvPr/>
        </p:nvCxnSpPr>
        <p:spPr>
          <a:xfrm rot="10800000">
            <a:off x="11189856" y="3357866"/>
            <a:ext cx="0" cy="80940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6" name="Google Shape;386;p8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"/>
          <p:cNvSpPr/>
          <p:nvPr/>
        </p:nvSpPr>
        <p:spPr>
          <a:xfrm>
            <a:off x="1132117" y="3810000"/>
            <a:ext cx="4003800" cy="179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Why 70%/30% split worst case?</a:t>
            </a:r>
            <a:endParaRPr/>
          </a:p>
        </p:txBody>
      </p:sp>
      <p:sp>
        <p:nvSpPr>
          <p:cNvPr id="394" name="Google Shape;394;p9"/>
          <p:cNvSpPr txBox="1"/>
          <p:nvPr>
            <p:ph idx="1" type="body"/>
          </p:nvPr>
        </p:nvSpPr>
        <p:spPr>
          <a:xfrm>
            <a:off x="837990" y="1361275"/>
            <a:ext cx="105129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most lopsided split that can happen after partitioning around the median of medians is 70/30.</a:t>
            </a:r>
            <a:endParaRPr/>
          </a:p>
        </p:txBody>
      </p:sp>
      <p:sp>
        <p:nvSpPr>
          <p:cNvPr id="395" name="Google Shape;395;p9"/>
          <p:cNvSpPr/>
          <p:nvPr/>
        </p:nvSpPr>
        <p:spPr>
          <a:xfrm>
            <a:off x="1474864" y="5074300"/>
            <a:ext cx="5664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1474864" y="4512325"/>
            <a:ext cx="5664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1474864" y="3864625"/>
            <a:ext cx="566400" cy="424800"/>
          </a:xfrm>
          <a:prstGeom prst="ellipse">
            <a:avLst/>
          </a:prstGeom>
          <a:solidFill>
            <a:srgbClr val="FCEAD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1224127" y="33109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1224127" y="27572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2896908" y="5074300"/>
            <a:ext cx="5664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2896908" y="4512325"/>
            <a:ext cx="5664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2896908" y="3864625"/>
            <a:ext cx="566400" cy="424800"/>
          </a:xfrm>
          <a:prstGeom prst="ellipse">
            <a:avLst/>
          </a:prstGeom>
          <a:solidFill>
            <a:srgbClr val="FCEAD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2646171" y="33109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9"/>
          <p:cNvSpPr/>
          <p:nvPr/>
        </p:nvSpPr>
        <p:spPr>
          <a:xfrm>
            <a:off x="2646171" y="27572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9"/>
          <p:cNvSpPr/>
          <p:nvPr/>
        </p:nvSpPr>
        <p:spPr>
          <a:xfrm>
            <a:off x="4318953" y="5074300"/>
            <a:ext cx="5664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"/>
          <p:cNvSpPr/>
          <p:nvPr/>
        </p:nvSpPr>
        <p:spPr>
          <a:xfrm>
            <a:off x="4318953" y="4512325"/>
            <a:ext cx="5664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"/>
          <p:cNvSpPr/>
          <p:nvPr/>
        </p:nvSpPr>
        <p:spPr>
          <a:xfrm>
            <a:off x="4318953" y="3864625"/>
            <a:ext cx="566400" cy="424800"/>
          </a:xfrm>
          <a:prstGeom prst="ellipse">
            <a:avLst/>
          </a:prstGeom>
          <a:solidFill>
            <a:srgbClr val="FCEAD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/>
          <p:nvPr/>
        </p:nvSpPr>
        <p:spPr>
          <a:xfrm>
            <a:off x="4068215" y="33109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"/>
          <p:cNvSpPr/>
          <p:nvPr/>
        </p:nvSpPr>
        <p:spPr>
          <a:xfrm>
            <a:off x="4068215" y="27572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"/>
          <p:cNvSpPr/>
          <p:nvPr/>
        </p:nvSpPr>
        <p:spPr>
          <a:xfrm>
            <a:off x="5593434" y="5074300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5490260" y="33109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9"/>
          <p:cNvSpPr/>
          <p:nvPr/>
        </p:nvSpPr>
        <p:spPr>
          <a:xfrm>
            <a:off x="5490260" y="2757225"/>
            <a:ext cx="10677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9"/>
          <p:cNvSpPr/>
          <p:nvPr/>
        </p:nvSpPr>
        <p:spPr>
          <a:xfrm>
            <a:off x="5593434" y="4512325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9"/>
          <p:cNvSpPr/>
          <p:nvPr/>
        </p:nvSpPr>
        <p:spPr>
          <a:xfrm>
            <a:off x="5593434" y="3902725"/>
            <a:ext cx="759900" cy="424800"/>
          </a:xfrm>
          <a:prstGeom prst="ellipse">
            <a:avLst/>
          </a:prstGeom>
          <a:solidFill>
            <a:srgbClr val="FF7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9"/>
          <p:cNvSpPr/>
          <p:nvPr/>
        </p:nvSpPr>
        <p:spPr>
          <a:xfrm>
            <a:off x="7117052" y="5074300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9"/>
          <p:cNvSpPr/>
          <p:nvPr/>
        </p:nvSpPr>
        <p:spPr>
          <a:xfrm>
            <a:off x="7151952" y="3329969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7151969" y="2757225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9"/>
          <p:cNvSpPr/>
          <p:nvPr/>
        </p:nvSpPr>
        <p:spPr>
          <a:xfrm>
            <a:off x="7117052" y="4512325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"/>
          <p:cNvSpPr/>
          <p:nvPr/>
        </p:nvSpPr>
        <p:spPr>
          <a:xfrm>
            <a:off x="7117052" y="3902725"/>
            <a:ext cx="759900" cy="424800"/>
          </a:xfrm>
          <a:prstGeom prst="ellipse">
            <a:avLst/>
          </a:prstGeom>
          <a:solidFill>
            <a:srgbClr val="FCEAD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"/>
          <p:cNvSpPr/>
          <p:nvPr/>
        </p:nvSpPr>
        <p:spPr>
          <a:xfrm>
            <a:off x="8539097" y="5074300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"/>
          <p:cNvSpPr/>
          <p:nvPr/>
        </p:nvSpPr>
        <p:spPr>
          <a:xfrm>
            <a:off x="8558125" y="3329969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"/>
          <p:cNvSpPr/>
          <p:nvPr/>
        </p:nvSpPr>
        <p:spPr>
          <a:xfrm>
            <a:off x="8589884" y="2757225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8539097" y="4512325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8539097" y="3902725"/>
            <a:ext cx="759900" cy="424800"/>
          </a:xfrm>
          <a:prstGeom prst="ellipse">
            <a:avLst/>
          </a:prstGeom>
          <a:solidFill>
            <a:srgbClr val="FCEAD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"/>
          <p:cNvSpPr/>
          <p:nvPr/>
        </p:nvSpPr>
        <p:spPr>
          <a:xfrm>
            <a:off x="9859566" y="5074300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/>
          <p:nvPr/>
        </p:nvSpPr>
        <p:spPr>
          <a:xfrm>
            <a:off x="9878595" y="3329969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"/>
          <p:cNvSpPr/>
          <p:nvPr/>
        </p:nvSpPr>
        <p:spPr>
          <a:xfrm>
            <a:off x="9910354" y="2757225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"/>
          <p:cNvSpPr/>
          <p:nvPr/>
        </p:nvSpPr>
        <p:spPr>
          <a:xfrm>
            <a:off x="9859566" y="4512325"/>
            <a:ext cx="759900" cy="424800"/>
          </a:xfrm>
          <a:prstGeom prst="ellipse">
            <a:avLst/>
          </a:prstGeom>
          <a:solidFill>
            <a:srgbClr val="C7E4F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/>
          <p:nvPr/>
        </p:nvSpPr>
        <p:spPr>
          <a:xfrm>
            <a:off x="9859566" y="3902725"/>
            <a:ext cx="759900" cy="424800"/>
          </a:xfrm>
          <a:prstGeom prst="ellipse">
            <a:avLst/>
          </a:prstGeom>
          <a:solidFill>
            <a:srgbClr val="FCEAD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9"/>
          <p:cNvGrpSpPr/>
          <p:nvPr/>
        </p:nvGrpSpPr>
        <p:grpSpPr>
          <a:xfrm>
            <a:off x="1243222" y="5771552"/>
            <a:ext cx="3618628" cy="264925"/>
            <a:chOff x="932650" y="5771552"/>
            <a:chExt cx="2714650" cy="264925"/>
          </a:xfrm>
        </p:grpSpPr>
        <p:sp>
          <p:nvSpPr>
            <p:cNvPr id="431" name="Google Shape;431;p9"/>
            <p:cNvSpPr/>
            <p:nvPr/>
          </p:nvSpPr>
          <p:spPr>
            <a:xfrm>
              <a:off x="932650" y="5771552"/>
              <a:ext cx="1357325" cy="264925"/>
            </a:xfrm>
            <a:custGeom>
              <a:rect b="b" l="l" r="r" t="t"/>
              <a:pathLst>
                <a:path extrusionOk="0" h="10597" w="54293">
                  <a:moveTo>
                    <a:pt x="0" y="119"/>
                  </a:moveTo>
                  <a:cubicBezTo>
                    <a:pt x="7938" y="278"/>
                    <a:pt x="38576" y="-674"/>
                    <a:pt x="47625" y="1072"/>
                  </a:cubicBezTo>
                  <a:cubicBezTo>
                    <a:pt x="56674" y="2818"/>
                    <a:pt x="53182" y="9010"/>
                    <a:pt x="54293" y="1059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 flipH="1">
              <a:off x="2289975" y="5771552"/>
              <a:ext cx="1357325" cy="264925"/>
            </a:xfrm>
            <a:custGeom>
              <a:rect b="b" l="l" r="r" t="t"/>
              <a:pathLst>
                <a:path extrusionOk="0" h="10597" w="54293">
                  <a:moveTo>
                    <a:pt x="0" y="119"/>
                  </a:moveTo>
                  <a:cubicBezTo>
                    <a:pt x="7938" y="278"/>
                    <a:pt x="38576" y="-674"/>
                    <a:pt x="47625" y="1072"/>
                  </a:cubicBezTo>
                  <a:cubicBezTo>
                    <a:pt x="56674" y="2818"/>
                    <a:pt x="53182" y="9010"/>
                    <a:pt x="54293" y="1059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9"/>
          <p:cNvSpPr txBox="1"/>
          <p:nvPr/>
        </p:nvSpPr>
        <p:spPr>
          <a:xfrm>
            <a:off x="1830975" y="6036475"/>
            <a:ext cx="288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least ½ of the groups have medians &lt;= pivot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9"/>
          <p:cNvGrpSpPr/>
          <p:nvPr/>
        </p:nvGrpSpPr>
        <p:grpSpPr>
          <a:xfrm rot="5400000">
            <a:off x="4926" y="4588085"/>
            <a:ext cx="1750406" cy="321328"/>
            <a:chOff x="932650" y="5771552"/>
            <a:chExt cx="2714650" cy="264925"/>
          </a:xfrm>
        </p:grpSpPr>
        <p:sp>
          <p:nvSpPr>
            <p:cNvPr id="435" name="Google Shape;435;p9"/>
            <p:cNvSpPr/>
            <p:nvPr/>
          </p:nvSpPr>
          <p:spPr>
            <a:xfrm>
              <a:off x="932650" y="5771552"/>
              <a:ext cx="1357325" cy="264925"/>
            </a:xfrm>
            <a:custGeom>
              <a:rect b="b" l="l" r="r" t="t"/>
              <a:pathLst>
                <a:path extrusionOk="0" h="10597" w="54293">
                  <a:moveTo>
                    <a:pt x="0" y="119"/>
                  </a:moveTo>
                  <a:cubicBezTo>
                    <a:pt x="7938" y="278"/>
                    <a:pt x="38576" y="-674"/>
                    <a:pt x="47625" y="1072"/>
                  </a:cubicBezTo>
                  <a:cubicBezTo>
                    <a:pt x="56674" y="2818"/>
                    <a:pt x="53182" y="9010"/>
                    <a:pt x="54293" y="1059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 flipH="1">
              <a:off x="2289975" y="5771552"/>
              <a:ext cx="1357325" cy="264925"/>
            </a:xfrm>
            <a:custGeom>
              <a:rect b="b" l="l" r="r" t="t"/>
              <a:pathLst>
                <a:path extrusionOk="0" h="10597" w="54293">
                  <a:moveTo>
                    <a:pt x="0" y="119"/>
                  </a:moveTo>
                  <a:cubicBezTo>
                    <a:pt x="7938" y="278"/>
                    <a:pt x="38576" y="-674"/>
                    <a:pt x="47625" y="1072"/>
                  </a:cubicBezTo>
                  <a:cubicBezTo>
                    <a:pt x="56674" y="2818"/>
                    <a:pt x="53182" y="9010"/>
                    <a:pt x="54293" y="1059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9"/>
          <p:cNvSpPr txBox="1"/>
          <p:nvPr/>
        </p:nvSpPr>
        <p:spPr>
          <a:xfrm>
            <a:off x="0" y="3992575"/>
            <a:ext cx="1067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least ⅗ of each group is &lt;= the group’s median.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9"/>
          <p:cNvSpPr txBox="1"/>
          <p:nvPr/>
        </p:nvSpPr>
        <p:spPr>
          <a:xfrm>
            <a:off x="5835307" y="5866125"/>
            <a:ext cx="623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we group into groups of 5 and sort by the groups’ medians, the gray stuff (at least ⅗ * ½ = 3/10) all lies in one side of the partition.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1"/>
          <p:cNvSpPr txBox="1"/>
          <p:nvPr>
            <p:ph type="ctrTitle"/>
          </p:nvPr>
        </p:nvSpPr>
        <p:spPr>
          <a:xfrm>
            <a:off x="914171" y="1122363"/>
            <a:ext cx="10360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Quick Sort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/>
          <p:nvPr>
            <p:ph idx="1" type="body"/>
          </p:nvPr>
        </p:nvSpPr>
        <p:spPr>
          <a:xfrm>
            <a:off x="634841" y="1665100"/>
            <a:ext cx="10321500" cy="48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QuickSort(A):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If </a:t>
            </a:r>
            <a:r>
              <a:rPr lang="en-US"/>
              <a:t>len(A) &lt;= 1:</a:t>
            </a:r>
            <a:endParaRPr/>
          </a:p>
          <a:p>
            <a:pPr indent="-237172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/>
              <a:t>return</a:t>
            </a:r>
            <a:r>
              <a:rPr lang="en-US" sz="1800"/>
              <a:t> 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Pick pivot x with </a:t>
            </a:r>
            <a:r>
              <a:rPr b="1" lang="en-US">
                <a:solidFill>
                  <a:srgbClr val="FF6400"/>
                </a:solidFill>
              </a:rPr>
              <a:t>pivot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6220"/>
              </a:buClr>
              <a:buSzPts val="2400"/>
              <a:buChar char="•"/>
            </a:pPr>
            <a:r>
              <a:rPr lang="en-US">
                <a:solidFill>
                  <a:srgbClr val="456220"/>
                </a:solidFill>
              </a:rPr>
              <a:t>PARTITION the rest of A into: </a:t>
            </a:r>
            <a:endParaRPr/>
          </a:p>
          <a:p>
            <a:pPr indent="-237172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6220"/>
              </a:buClr>
              <a:buSzPts val="1800"/>
              <a:buChar char="•"/>
            </a:pPr>
            <a:r>
              <a:rPr lang="en-US" sz="1800">
                <a:solidFill>
                  <a:srgbClr val="456220"/>
                </a:solidFill>
              </a:rPr>
              <a:t>L (less than x) and </a:t>
            </a:r>
            <a:endParaRPr/>
          </a:p>
          <a:p>
            <a:pPr indent="-237172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6220"/>
              </a:buClr>
              <a:buSzPts val="1800"/>
              <a:buChar char="•"/>
            </a:pPr>
            <a:r>
              <a:rPr lang="en-US" sz="1800">
                <a:solidFill>
                  <a:srgbClr val="456220"/>
                </a:solidFill>
              </a:rPr>
              <a:t>R (greater than x)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6220"/>
              </a:buClr>
              <a:buSzPts val="2400"/>
              <a:buChar char="•"/>
            </a:pPr>
            <a:r>
              <a:rPr lang="en-US">
                <a:solidFill>
                  <a:srgbClr val="456220"/>
                </a:solidFill>
              </a:rPr>
              <a:t>Rearrange A as [L, x, R]  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US">
                <a:solidFill>
                  <a:srgbClr val="7030A0"/>
                </a:solidFill>
              </a:rPr>
              <a:t>QuickSort(L) 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US">
                <a:solidFill>
                  <a:srgbClr val="7030A0"/>
                </a:solidFill>
              </a:rPr>
              <a:t>QuickSort(R)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6335951" y="1665100"/>
            <a:ext cx="5657700" cy="1041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543" l="-1476" r="0" t="-47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2"/>
          <p:cNvSpPr txBox="1"/>
          <p:nvPr/>
        </p:nvSpPr>
        <p:spPr>
          <a:xfrm>
            <a:off x="1195150" y="1245395"/>
            <a:ext cx="100029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2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22"/>
          <p:cNvSpPr txBox="1"/>
          <p:nvPr/>
        </p:nvSpPr>
        <p:spPr>
          <a:xfrm>
            <a:off x="6729525" y="3015555"/>
            <a:ext cx="4505100" cy="1903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51" l="-23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6612568" y="4137082"/>
            <a:ext cx="4505100" cy="865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2"/>
          <p:cNvSpPr txBox="1"/>
          <p:nvPr>
            <p:ph type="title"/>
          </p:nvPr>
        </p:nvSpPr>
        <p:spPr>
          <a:xfrm>
            <a:off x="990865" y="611579"/>
            <a:ext cx="99654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QuickSort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3274b7700fb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475" y="49278"/>
            <a:ext cx="9143998" cy="675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3274b7700fb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226" y="140800"/>
            <a:ext cx="5454800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3274b7700fb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8885" y="1119550"/>
            <a:ext cx="1440299" cy="10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g3274b7700fb_0_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0861" y="2628225"/>
            <a:ext cx="861300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3274b7700fb_0_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974" y="2628225"/>
            <a:ext cx="2547265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g3274b7700fb_0_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2161" y="2635533"/>
            <a:ext cx="861300" cy="9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3274b7700fb_0_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4711" y="2635525"/>
            <a:ext cx="1721475" cy="103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3274b7700fb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877" y="3606975"/>
            <a:ext cx="1368136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3274b7700fb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98" y="3606975"/>
            <a:ext cx="1368136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g3274b7700fb_0_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5041" y="4733433"/>
            <a:ext cx="595975" cy="67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g3274b7700fb_0_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38974" y="4710963"/>
            <a:ext cx="595975" cy="7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3274b7700fb_0_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41457" y="4710968"/>
            <a:ext cx="707175" cy="78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g3274b7700fb_0_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84121" y="4718389"/>
            <a:ext cx="707175" cy="774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3274b7700fb_0_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34791" y="4683044"/>
            <a:ext cx="773475" cy="8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g3274b7700fb_0_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822593" y="4644112"/>
            <a:ext cx="861300" cy="92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3274b7700fb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574" y="5493375"/>
            <a:ext cx="1011574" cy="7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3274b7700fb_0_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41457" y="6192371"/>
            <a:ext cx="595975" cy="66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3274b7700fb_0_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5823" y="6204886"/>
            <a:ext cx="595975" cy="653114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3274b7700fb_0_63"/>
          <p:cNvSpPr txBox="1"/>
          <p:nvPr/>
        </p:nvSpPr>
        <p:spPr>
          <a:xfrm>
            <a:off x="3701892" y="2034150"/>
            <a:ext cx="11481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3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g3274b7700fb_0_63"/>
          <p:cNvSpPr txBox="1"/>
          <p:nvPr/>
        </p:nvSpPr>
        <p:spPr>
          <a:xfrm>
            <a:off x="9187686" y="1969825"/>
            <a:ext cx="11481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3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3274b7700fb_0_63"/>
          <p:cNvSpPr txBox="1"/>
          <p:nvPr/>
        </p:nvSpPr>
        <p:spPr>
          <a:xfrm>
            <a:off x="6514988" y="2073725"/>
            <a:ext cx="23922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Pivot</a:t>
            </a:r>
            <a:endParaRPr sz="3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g3274b7700fb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451" y="140800"/>
            <a:ext cx="5454800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3274b7700fb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110" y="1119550"/>
            <a:ext cx="1440299" cy="10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3274b7700fb_0_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086" y="2628225"/>
            <a:ext cx="861300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3274b7700fb_0_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0199" y="2628225"/>
            <a:ext cx="2547265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3274b7700fb_0_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3386" y="2635533"/>
            <a:ext cx="861300" cy="9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3274b7700fb_0_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75936" y="2635525"/>
            <a:ext cx="1721475" cy="103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3274b7700fb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102" y="3606975"/>
            <a:ext cx="1368136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3274b7700fb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523" y="3606975"/>
            <a:ext cx="1368136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3274b7700fb_0_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6266" y="4733433"/>
            <a:ext cx="595975" cy="67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3274b7700fb_0_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30199" y="4710963"/>
            <a:ext cx="595975" cy="7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3274b7700fb_0_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32682" y="4710968"/>
            <a:ext cx="707175" cy="78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3274b7700fb_0_9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75346" y="4718389"/>
            <a:ext cx="707175" cy="774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3274b7700fb_0_9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26016" y="4683044"/>
            <a:ext cx="773475" cy="8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3274b7700fb_0_9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813818" y="4644112"/>
            <a:ext cx="861300" cy="92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3274b7700fb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799" y="5493375"/>
            <a:ext cx="1011574" cy="7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3274b7700fb_0_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32682" y="6192371"/>
            <a:ext cx="595975" cy="66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3274b7700fb_0_9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7048" y="6204886"/>
            <a:ext cx="595975" cy="65311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3274b7700fb_0_92"/>
          <p:cNvSpPr txBox="1"/>
          <p:nvPr/>
        </p:nvSpPr>
        <p:spPr>
          <a:xfrm>
            <a:off x="3693117" y="2034150"/>
            <a:ext cx="11481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3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3274b7700fb_0_92"/>
          <p:cNvSpPr txBox="1"/>
          <p:nvPr/>
        </p:nvSpPr>
        <p:spPr>
          <a:xfrm>
            <a:off x="9178911" y="1969825"/>
            <a:ext cx="11481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3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3274b7700fb_0_92"/>
          <p:cNvSpPr txBox="1"/>
          <p:nvPr/>
        </p:nvSpPr>
        <p:spPr>
          <a:xfrm>
            <a:off x="6506213" y="2073725"/>
            <a:ext cx="23922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Pivot</a:t>
            </a:r>
            <a:endParaRPr sz="3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g3274b7700fb_0_92"/>
          <p:cNvCxnSpPr>
            <a:stCxn id="499" idx="3"/>
            <a:endCxn id="500" idx="1"/>
          </p:cNvCxnSpPr>
          <p:nvPr/>
        </p:nvCxnSpPr>
        <p:spPr>
          <a:xfrm>
            <a:off x="2092241" y="5072810"/>
            <a:ext cx="738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2" name="Google Shape;512;g3274b7700fb_0_92"/>
          <p:cNvCxnSpPr>
            <a:stCxn id="500" idx="3"/>
            <a:endCxn id="506" idx="1"/>
          </p:cNvCxnSpPr>
          <p:nvPr/>
        </p:nvCxnSpPr>
        <p:spPr>
          <a:xfrm>
            <a:off x="3426174" y="5072800"/>
            <a:ext cx="806400" cy="1452300"/>
          </a:xfrm>
          <a:prstGeom prst="curvedConnector3">
            <a:avLst>
              <a:gd fmla="val 50016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3" name="Google Shape;513;g3274b7700fb_0_92"/>
          <p:cNvCxnSpPr>
            <a:stCxn id="506" idx="3"/>
            <a:endCxn id="507" idx="1"/>
          </p:cNvCxnSpPr>
          <p:nvPr/>
        </p:nvCxnSpPr>
        <p:spPr>
          <a:xfrm>
            <a:off x="4828657" y="6525186"/>
            <a:ext cx="868500" cy="6300"/>
          </a:xfrm>
          <a:prstGeom prst="curvedConnector3">
            <a:avLst>
              <a:gd fmla="val 5000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4" name="Google Shape;514;g3274b7700fb_0_92"/>
          <p:cNvSpPr/>
          <p:nvPr/>
        </p:nvSpPr>
        <p:spPr>
          <a:xfrm>
            <a:off x="6272041" y="3113050"/>
            <a:ext cx="600417" cy="3415050"/>
          </a:xfrm>
          <a:custGeom>
            <a:rect b="b" l="l" r="r" t="t"/>
            <a:pathLst>
              <a:path extrusionOk="0" h="136602" w="18017">
                <a:moveTo>
                  <a:pt x="7641" y="136602"/>
                </a:moveTo>
                <a:cubicBezTo>
                  <a:pt x="9345" y="127000"/>
                  <a:pt x="19102" y="96334"/>
                  <a:pt x="17863" y="78988"/>
                </a:cubicBezTo>
                <a:cubicBezTo>
                  <a:pt x="16624" y="61642"/>
                  <a:pt x="1678" y="45689"/>
                  <a:pt x="207" y="32524"/>
                </a:cubicBezTo>
                <a:cubicBezTo>
                  <a:pt x="-1264" y="19359"/>
                  <a:pt x="7564" y="5421"/>
                  <a:pt x="9035" y="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15" name="Google Shape;515;g3274b7700fb_0_92"/>
          <p:cNvSpPr/>
          <p:nvPr/>
        </p:nvSpPr>
        <p:spPr>
          <a:xfrm>
            <a:off x="7355654" y="3124675"/>
            <a:ext cx="762143" cy="2044375"/>
          </a:xfrm>
          <a:custGeom>
            <a:rect b="b" l="l" r="r" t="t"/>
            <a:pathLst>
              <a:path extrusionOk="0" h="81775" w="22870">
                <a:moveTo>
                  <a:pt x="13224" y="0"/>
                </a:moveTo>
                <a:cubicBezTo>
                  <a:pt x="14773" y="5808"/>
                  <a:pt x="24685" y="25090"/>
                  <a:pt x="22517" y="34847"/>
                </a:cubicBezTo>
                <a:cubicBezTo>
                  <a:pt x="20349" y="44604"/>
                  <a:pt x="1919" y="50722"/>
                  <a:pt x="215" y="58543"/>
                </a:cubicBezTo>
                <a:cubicBezTo>
                  <a:pt x="-1489" y="66364"/>
                  <a:pt x="10282" y="77903"/>
                  <a:pt x="12295" y="81775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516" name="Google Shape;516;g3274b7700fb_0_92"/>
          <p:cNvCxnSpPr>
            <a:stCxn id="503" idx="3"/>
            <a:endCxn id="504" idx="1"/>
          </p:cNvCxnSpPr>
          <p:nvPr/>
        </p:nvCxnSpPr>
        <p:spPr>
          <a:xfrm>
            <a:off x="8599491" y="5105882"/>
            <a:ext cx="1214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17" name="Google Shape;517;g3274b7700fb_0_9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44648" y="5882692"/>
            <a:ext cx="4305173" cy="56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Section 3 agenda</a:t>
            </a:r>
            <a:endParaRPr/>
          </a:p>
        </p:txBody>
      </p:sp>
      <p:sp>
        <p:nvSpPr>
          <p:cNvPr id="170" name="Google Shape;170;p2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Review: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Halfway to the midterm, progress check (Kahoot!)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Randomized Algorithms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Quick Sort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Handout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g3274b7700fb_0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463" y="69089"/>
            <a:ext cx="9144002" cy="671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3274b7700fb_0_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495" y="1301550"/>
            <a:ext cx="3568676" cy="14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3274b7700fb_0_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85" y="5226475"/>
            <a:ext cx="3568676" cy="14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g3274b7700fb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475" y="49056"/>
            <a:ext cx="9144001" cy="675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3274b7700fb_0_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2466" y="141800"/>
            <a:ext cx="3568676" cy="14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3274b7700fb_0_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3519" y="3732175"/>
            <a:ext cx="5657850" cy="66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4" name="Google Shape;534;g3274b7700fb_0_137"/>
          <p:cNvCxnSpPr/>
          <p:nvPr/>
        </p:nvCxnSpPr>
        <p:spPr>
          <a:xfrm>
            <a:off x="-13996" y="4472100"/>
            <a:ext cx="12216900" cy="23100"/>
          </a:xfrm>
          <a:prstGeom prst="straightConnector1">
            <a:avLst/>
          </a:prstGeom>
          <a:noFill/>
          <a:ln cap="flat" cmpd="sng" w="76200">
            <a:solidFill>
              <a:srgbClr val="CE6E6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5" name="Google Shape;535;g3274b7700fb_0_137"/>
          <p:cNvSpPr/>
          <p:nvPr/>
        </p:nvSpPr>
        <p:spPr>
          <a:xfrm>
            <a:off x="5233239" y="4990750"/>
            <a:ext cx="6859500" cy="848100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g3274b7700fb_0_137"/>
          <p:cNvSpPr/>
          <p:nvPr/>
        </p:nvSpPr>
        <p:spPr>
          <a:xfrm>
            <a:off x="4149662" y="4948350"/>
            <a:ext cx="935100" cy="666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7030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274b7700fb_0_149"/>
          <p:cNvSpPr txBox="1"/>
          <p:nvPr>
            <p:ph type="title"/>
          </p:nvPr>
        </p:nvSpPr>
        <p:spPr>
          <a:xfrm>
            <a:off x="482178" y="164176"/>
            <a:ext cx="1051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Instead, let’s count comparisons</a:t>
            </a:r>
            <a:endParaRPr/>
          </a:p>
        </p:txBody>
      </p:sp>
      <p:pic>
        <p:nvPicPr>
          <p:cNvPr id="543" name="Google Shape;543;g3274b7700fb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25" y="2534900"/>
            <a:ext cx="5822726" cy="39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3274b7700fb_0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625" y="4610600"/>
            <a:ext cx="6593524" cy="18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3274b7700fb_0_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75" y="1348325"/>
            <a:ext cx="5932901" cy="11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g3274b7700fb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360"/>
            <a:ext cx="9143999" cy="474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274b7700fb_0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792" y="4371925"/>
            <a:ext cx="6684977" cy="21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g3274b7700fb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420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3274b7700fb_0_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161" y="4262355"/>
            <a:ext cx="5506850" cy="51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g3274b7700fb_0_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859" y="4948349"/>
            <a:ext cx="7173025" cy="6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g3274b7700fb_0_165"/>
          <p:cNvSpPr txBox="1"/>
          <p:nvPr/>
        </p:nvSpPr>
        <p:spPr>
          <a:xfrm>
            <a:off x="203149" y="4948350"/>
            <a:ext cx="17343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g3274b7700fb_0_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4757" y="5647225"/>
            <a:ext cx="2983004" cy="7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g3274b7700fb_0_1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3102" y="5807900"/>
            <a:ext cx="316325" cy="3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5"/>
          <p:cNvSpPr txBox="1"/>
          <p:nvPr>
            <p:ph type="title"/>
          </p:nvPr>
        </p:nvSpPr>
        <p:spPr>
          <a:xfrm>
            <a:off x="507642" y="348501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Space complexity of QuickSort</a:t>
            </a:r>
            <a:endParaRPr/>
          </a:p>
        </p:txBody>
      </p:sp>
      <p:sp>
        <p:nvSpPr>
          <p:cNvPr id="569" name="Google Shape;569;p15"/>
          <p:cNvSpPr txBox="1"/>
          <p:nvPr>
            <p:ph idx="1" type="body"/>
          </p:nvPr>
        </p:nvSpPr>
        <p:spPr>
          <a:xfrm>
            <a:off x="507642" y="1875501"/>
            <a:ext cx="11173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Definition: the </a:t>
            </a:r>
            <a:r>
              <a:rPr b="1" lang="en-US"/>
              <a:t>space complexity</a:t>
            </a:r>
            <a:r>
              <a:rPr lang="en-US"/>
              <a:t> of an algorithm is how much memory the algorithm needs to run, excluding the input and output.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70" name="Google Shape;570;p15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2e38ef1d51_0_8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Space complexity of QuickSort</a:t>
            </a:r>
            <a:endParaRPr/>
          </a:p>
        </p:txBody>
      </p:sp>
      <p:sp>
        <p:nvSpPr>
          <p:cNvPr id="577" name="Google Shape;577;g32e38ef1d51_0_8"/>
          <p:cNvSpPr txBox="1"/>
          <p:nvPr>
            <p:ph idx="1" type="body"/>
          </p:nvPr>
        </p:nvSpPr>
        <p:spPr>
          <a:xfrm>
            <a:off x="779005" y="1792450"/>
            <a:ext cx="10512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Recall the Naïve memory complexity of Quick Sort is O(n logn)</a:t>
            </a:r>
            <a:endParaRPr sz="22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Why? Think about storing an ordering of n elements for log(n) levels</a:t>
            </a:r>
            <a:endParaRPr sz="19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We can improve it to O(n)</a:t>
            </a:r>
            <a:endParaRPr sz="22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Why? Can use a single array to represent the ordering and update at each level</a:t>
            </a:r>
            <a:endParaRPr sz="19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Can we do even better?</a:t>
            </a:r>
            <a:endParaRPr sz="22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Let these happy Hungarians show you the answer!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563C1"/>
                </a:solidFill>
              </a:rPr>
              <a:t>https://www.youtube.com/watch?v=ywWBy6J5gz8&amp;ab_channel=AlgoRythmics</a:t>
            </a:r>
            <a:endParaRPr sz="2200">
              <a:solidFill>
                <a:srgbClr val="0563C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2e3c3536b7_0_0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Dance Demonstration</a:t>
            </a:r>
            <a:endParaRPr/>
          </a:p>
        </p:txBody>
      </p:sp>
      <p:pic>
        <p:nvPicPr>
          <p:cNvPr descr="Created at Sapientia University, Tirgu Mures (Marosvásárhely), Romania. &#10;Directed by Kátai Zoltán and Tóth László. &#10;In cooperation with &quot;Maros Művészegyüttes&quot;, Tirgu Mures (Marosvásárhely), Romania. &#10;Choreographer: Füzesi Albert. &#10;Video: Lőrinc Lajos, Körmöcki Zoltán. &#10;Supported by &quot;Szülőföld Alap&quot;, MITIS (NGO) and evoline company.&#10;&#10;Click the link below to watch this visualization included in the AlgoRythmics Universe: &#10;https://www.algo-rythmics.com/Algorithms" id="584" name="Google Shape;584;g32e3c3536b7_0_0" title="Quick-sort with Hungarian (Küküllőmenti legényes) folk da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040" y="2301400"/>
            <a:ext cx="7586550" cy="426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32e3c3536b7_0_0"/>
          <p:cNvSpPr txBox="1"/>
          <p:nvPr/>
        </p:nvSpPr>
        <p:spPr>
          <a:xfrm>
            <a:off x="960993" y="1654425"/>
            <a:ext cx="106818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https://www.youtube.com/watch?v=ywWBy6J5gz8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 txBox="1"/>
          <p:nvPr>
            <p:ph type="title"/>
          </p:nvPr>
        </p:nvSpPr>
        <p:spPr>
          <a:xfrm>
            <a:off x="415976" y="174496"/>
            <a:ext cx="11346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In-Place [O(1) memory!] Partition for Quick Sort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24"/>
          <p:cNvGrpSpPr/>
          <p:nvPr/>
        </p:nvGrpSpPr>
        <p:grpSpPr>
          <a:xfrm>
            <a:off x="2728895" y="1468763"/>
            <a:ext cx="4128655" cy="454864"/>
            <a:chOff x="1120876" y="1325563"/>
            <a:chExt cx="4232781" cy="753960"/>
          </a:xfrm>
        </p:grpSpPr>
        <p:sp>
          <p:nvSpPr>
            <p:cNvPr id="592" name="Google Shape;592;p2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24"/>
          <p:cNvGrpSpPr/>
          <p:nvPr/>
        </p:nvGrpSpPr>
        <p:grpSpPr>
          <a:xfrm>
            <a:off x="2728895" y="2164021"/>
            <a:ext cx="4128655" cy="454864"/>
            <a:chOff x="1120876" y="1325563"/>
            <a:chExt cx="4232781" cy="753960"/>
          </a:xfrm>
        </p:grpSpPr>
        <p:sp>
          <p:nvSpPr>
            <p:cNvPr id="600" name="Google Shape;600;p2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7" name="Google Shape;607;p24"/>
          <p:cNvGrpSpPr/>
          <p:nvPr/>
        </p:nvGrpSpPr>
        <p:grpSpPr>
          <a:xfrm>
            <a:off x="2728896" y="3257486"/>
            <a:ext cx="4128655" cy="454864"/>
            <a:chOff x="1120876" y="1325563"/>
            <a:chExt cx="4232781" cy="753960"/>
          </a:xfrm>
        </p:grpSpPr>
        <p:sp>
          <p:nvSpPr>
            <p:cNvPr id="608" name="Google Shape;608;p2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rgbClr val="C5F5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4"/>
          <p:cNvGrpSpPr/>
          <p:nvPr/>
        </p:nvGrpSpPr>
        <p:grpSpPr>
          <a:xfrm>
            <a:off x="2728896" y="3952744"/>
            <a:ext cx="4128655" cy="454864"/>
            <a:chOff x="1120876" y="1325563"/>
            <a:chExt cx="4232781" cy="753960"/>
          </a:xfrm>
        </p:grpSpPr>
        <p:sp>
          <p:nvSpPr>
            <p:cNvPr id="616" name="Google Shape;616;p2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rgbClr val="C5F5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rgbClr val="C5F5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3" name="Google Shape;623;p24"/>
          <p:cNvGrpSpPr/>
          <p:nvPr/>
        </p:nvGrpSpPr>
        <p:grpSpPr>
          <a:xfrm>
            <a:off x="2728895" y="4648002"/>
            <a:ext cx="4128655" cy="454864"/>
            <a:chOff x="1120876" y="1325563"/>
            <a:chExt cx="4232781" cy="753960"/>
          </a:xfrm>
        </p:grpSpPr>
        <p:sp>
          <p:nvSpPr>
            <p:cNvPr id="624" name="Google Shape;624;p2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rgbClr val="C5F5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rgbClr val="C5F5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4"/>
          <p:cNvGrpSpPr/>
          <p:nvPr/>
        </p:nvGrpSpPr>
        <p:grpSpPr>
          <a:xfrm>
            <a:off x="2728895" y="5343260"/>
            <a:ext cx="4128655" cy="454864"/>
            <a:chOff x="1120876" y="1325563"/>
            <a:chExt cx="4232781" cy="753960"/>
          </a:xfrm>
        </p:grpSpPr>
        <p:sp>
          <p:nvSpPr>
            <p:cNvPr id="632" name="Google Shape;632;p24"/>
            <p:cNvSpPr/>
            <p:nvPr/>
          </p:nvSpPr>
          <p:spPr>
            <a:xfrm>
              <a:off x="1120876" y="1325563"/>
              <a:ext cx="604683" cy="753960"/>
            </a:xfrm>
            <a:prstGeom prst="rect">
              <a:avLst/>
            </a:prstGeom>
            <a:solidFill>
              <a:srgbClr val="C5F5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725559" y="1325563"/>
              <a:ext cx="604683" cy="753960"/>
            </a:xfrm>
            <a:prstGeom prst="rect">
              <a:avLst/>
            </a:prstGeom>
            <a:solidFill>
              <a:srgbClr val="C5F5E8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2330242" y="1325563"/>
              <a:ext cx="604683" cy="753960"/>
            </a:xfrm>
            <a:prstGeom prst="rect">
              <a:avLst/>
            </a:prstGeom>
            <a:solidFill>
              <a:srgbClr val="C7E4F6"/>
            </a:solidFill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2934925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539608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4144291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4748974" y="1325563"/>
              <a:ext cx="604683" cy="753960"/>
            </a:xfrm>
            <a:prstGeom prst="rect">
              <a:avLst/>
            </a:prstGeom>
            <a:solidFill>
              <a:srgbClr val="FCEAD0"/>
            </a:solidFill>
            <a:ln cap="flat" cmpd="sng" w="381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9" name="Google Shape;639;p24"/>
          <p:cNvCxnSpPr/>
          <p:nvPr/>
        </p:nvCxnSpPr>
        <p:spPr>
          <a:xfrm>
            <a:off x="2496515" y="1328384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FF64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24"/>
          <p:cNvCxnSpPr/>
          <p:nvPr/>
        </p:nvCxnSpPr>
        <p:spPr>
          <a:xfrm>
            <a:off x="2625647" y="1328385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0026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24"/>
          <p:cNvCxnSpPr/>
          <p:nvPr/>
        </p:nvCxnSpPr>
        <p:spPr>
          <a:xfrm>
            <a:off x="2728857" y="2036307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FF64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24"/>
          <p:cNvCxnSpPr/>
          <p:nvPr/>
        </p:nvCxnSpPr>
        <p:spPr>
          <a:xfrm>
            <a:off x="3903518" y="2045283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0026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24"/>
          <p:cNvCxnSpPr/>
          <p:nvPr/>
        </p:nvCxnSpPr>
        <p:spPr>
          <a:xfrm>
            <a:off x="3318644" y="3130941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FF64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24"/>
          <p:cNvCxnSpPr/>
          <p:nvPr/>
        </p:nvCxnSpPr>
        <p:spPr>
          <a:xfrm>
            <a:off x="4498221" y="3130941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0026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24"/>
          <p:cNvCxnSpPr/>
          <p:nvPr/>
        </p:nvCxnSpPr>
        <p:spPr>
          <a:xfrm>
            <a:off x="3893690" y="3838864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FF64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24"/>
          <p:cNvCxnSpPr/>
          <p:nvPr/>
        </p:nvCxnSpPr>
        <p:spPr>
          <a:xfrm>
            <a:off x="5078180" y="3826199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0026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7" name="Google Shape;647;p24"/>
          <p:cNvSpPr/>
          <p:nvPr/>
        </p:nvSpPr>
        <p:spPr>
          <a:xfrm>
            <a:off x="6134882" y="1337360"/>
            <a:ext cx="870000" cy="708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4"/>
          <p:cNvSpPr txBox="1"/>
          <p:nvPr/>
        </p:nvSpPr>
        <p:spPr>
          <a:xfrm>
            <a:off x="7006957" y="1168668"/>
            <a:ext cx="120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Pivot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9" name="Google Shape;649;p24"/>
          <p:cNvCxnSpPr/>
          <p:nvPr/>
        </p:nvCxnSpPr>
        <p:spPr>
          <a:xfrm>
            <a:off x="3908437" y="4534122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FF64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24"/>
          <p:cNvCxnSpPr/>
          <p:nvPr/>
        </p:nvCxnSpPr>
        <p:spPr>
          <a:xfrm>
            <a:off x="6267585" y="4521458"/>
            <a:ext cx="0" cy="708000"/>
          </a:xfrm>
          <a:prstGeom prst="straightConnector1">
            <a:avLst/>
          </a:prstGeom>
          <a:noFill/>
          <a:ln cap="flat" cmpd="sng" w="76200">
            <a:solidFill>
              <a:srgbClr val="0026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1" name="Google Shape;651;p24"/>
          <p:cNvSpPr/>
          <p:nvPr/>
        </p:nvSpPr>
        <p:spPr>
          <a:xfrm>
            <a:off x="3004206" y="2697899"/>
            <a:ext cx="1240557" cy="330048"/>
          </a:xfrm>
          <a:custGeom>
            <a:rect b="b" l="l" r="r" t="t"/>
            <a:pathLst>
              <a:path extrusionOk="0" h="314331" w="1240557">
                <a:moveTo>
                  <a:pt x="49057" y="0"/>
                </a:moveTo>
                <a:cubicBezTo>
                  <a:pt x="-2562" y="116758"/>
                  <a:pt x="-54181" y="233517"/>
                  <a:pt x="122799" y="280220"/>
                </a:cubicBezTo>
                <a:cubicBezTo>
                  <a:pt x="299779" y="326923"/>
                  <a:pt x="926585" y="324465"/>
                  <a:pt x="1110940" y="280220"/>
                </a:cubicBezTo>
                <a:cubicBezTo>
                  <a:pt x="1295295" y="235975"/>
                  <a:pt x="1228928" y="14749"/>
                  <a:pt x="1228928" y="1474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4"/>
          <p:cNvSpPr txBox="1"/>
          <p:nvPr/>
        </p:nvSpPr>
        <p:spPr>
          <a:xfrm>
            <a:off x="4277043" y="2762608"/>
            <a:ext cx="1400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Swap!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3" name="Google Shape;653;p24"/>
          <p:cNvGrpSpPr/>
          <p:nvPr/>
        </p:nvGrpSpPr>
        <p:grpSpPr>
          <a:xfrm>
            <a:off x="7609761" y="1945729"/>
            <a:ext cx="3582792" cy="3738716"/>
            <a:chOff x="6032081" y="1179871"/>
            <a:chExt cx="3583867" cy="4984955"/>
          </a:xfrm>
        </p:grpSpPr>
        <p:sp>
          <p:nvSpPr>
            <p:cNvPr id="654" name="Google Shape;654;p24"/>
            <p:cNvSpPr/>
            <p:nvPr/>
          </p:nvSpPr>
          <p:spPr>
            <a:xfrm>
              <a:off x="6032081" y="1179871"/>
              <a:ext cx="3583867" cy="4984955"/>
            </a:xfrm>
            <a:prstGeom prst="roundRect">
              <a:avLst>
                <a:gd fmla="val 16667" name="adj"/>
              </a:avLst>
            </a:prstGeom>
            <a:solidFill>
              <a:srgbClr val="E6FCC7"/>
            </a:solidFill>
            <a:ln cap="flat" cmpd="sng" w="38100">
              <a:solidFill>
                <a:srgbClr val="68933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5" name="Google Shape;655;p24"/>
            <p:cNvGrpSpPr/>
            <p:nvPr/>
          </p:nvGrpSpPr>
          <p:grpSpPr>
            <a:xfrm>
              <a:off x="6292619" y="1479667"/>
              <a:ext cx="2792251" cy="4142990"/>
              <a:chOff x="6231172" y="1368039"/>
              <a:chExt cx="2792251" cy="4142990"/>
            </a:xfrm>
          </p:grpSpPr>
          <p:sp>
            <p:nvSpPr>
              <p:cNvPr id="656" name="Google Shape;656;p24"/>
              <p:cNvSpPr txBox="1"/>
              <p:nvPr/>
            </p:nvSpPr>
            <p:spPr>
              <a:xfrm>
                <a:off x="6231172" y="1550806"/>
                <a:ext cx="227125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Initialize       and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57" name="Google Shape;657;p24"/>
              <p:cNvCxnSpPr/>
              <p:nvPr/>
            </p:nvCxnSpPr>
            <p:spPr>
              <a:xfrm>
                <a:off x="7366797" y="1416388"/>
                <a:ext cx="1" cy="653092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64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8" name="Google Shape;658;p24"/>
              <p:cNvCxnSpPr/>
              <p:nvPr/>
            </p:nvCxnSpPr>
            <p:spPr>
              <a:xfrm>
                <a:off x="8163834" y="1368039"/>
                <a:ext cx="1" cy="653092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26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59" name="Google Shape;659;p24"/>
              <p:cNvSpPr txBox="1"/>
              <p:nvPr/>
            </p:nvSpPr>
            <p:spPr>
              <a:xfrm>
                <a:off x="6275423" y="2248176"/>
                <a:ext cx="2182750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   forward.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0" name="Google Shape;660;p24"/>
              <p:cNvCxnSpPr/>
              <p:nvPr/>
            </p:nvCxnSpPr>
            <p:spPr>
              <a:xfrm>
                <a:off x="6915142" y="2121685"/>
                <a:ext cx="1" cy="653092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26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61" name="Google Shape;661;p24"/>
              <p:cNvSpPr txBox="1"/>
              <p:nvPr/>
            </p:nvSpPr>
            <p:spPr>
              <a:xfrm>
                <a:off x="6275423" y="2941324"/>
                <a:ext cx="2748000" cy="13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When    sees something smaller than the pivot, </a:t>
                </a:r>
                <a:r>
                  <a:rPr b="1" i="0" lang="en-US" sz="15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swap</a:t>
                </a:r>
                <a:r>
                  <a:rPr b="0" i="0" lang="en-US" sz="15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the things ahead of the bars and increment both bars.</a:t>
                </a:r>
                <a:endParaRPr b="0" i="0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24"/>
              <p:cNvSpPr txBox="1"/>
              <p:nvPr/>
            </p:nvSpPr>
            <p:spPr>
              <a:xfrm>
                <a:off x="6231172" y="4772129"/>
                <a:ext cx="27480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en-US" sz="15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Repeat till the end, then put the pivot in the right place.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3" name="Google Shape;663;p24"/>
              <p:cNvCxnSpPr/>
              <p:nvPr/>
            </p:nvCxnSpPr>
            <p:spPr>
              <a:xfrm>
                <a:off x="7093967" y="2941325"/>
                <a:ext cx="5539" cy="373597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26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64" name="Google Shape;664;p24"/>
          <p:cNvSpPr txBox="1"/>
          <p:nvPr/>
        </p:nvSpPr>
        <p:spPr>
          <a:xfrm>
            <a:off x="7136090" y="1410574"/>
            <a:ext cx="364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it randomly, then swap it with the last one, so it’s at the end.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4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5"/>
          <p:cNvSpPr txBox="1"/>
          <p:nvPr>
            <p:ph type="title"/>
          </p:nvPr>
        </p:nvSpPr>
        <p:spPr>
          <a:xfrm>
            <a:off x="0" y="1080207"/>
            <a:ext cx="121890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Quick Sort vs Merge Sort</a:t>
            </a:r>
            <a:endParaRPr/>
          </a:p>
        </p:txBody>
      </p:sp>
      <p:graphicFrame>
        <p:nvGraphicFramePr>
          <p:cNvPr id="671" name="Google Shape;671;p25"/>
          <p:cNvGraphicFramePr/>
          <p:nvPr/>
        </p:nvGraphicFramePr>
        <p:xfrm>
          <a:off x="2070519" y="208699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{680ED3BB-262D-43A0-BBE1-A80556652755}</a:tableStyleId>
              </a:tblPr>
              <a:tblGrid>
                <a:gridCol w="1616950"/>
                <a:gridCol w="2786600"/>
                <a:gridCol w="2690525"/>
              </a:tblGrid>
              <a:tr h="45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QuickSort (random pivot)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MergeSort (deterministic)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0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Running time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Worst-case: O(n</a:t>
                      </a:r>
                      <a:r>
                        <a:rPr baseline="30000" lang="en-US" sz="1400" u="none" cap="none" strike="noStrike"/>
                        <a:t>2</a:t>
                      </a:r>
                      <a:r>
                        <a:rPr lang="en-US" sz="1400" u="none" cap="none" strike="noStrike"/>
                        <a:t>)</a:t>
                      </a:r>
                      <a:endParaRPr sz="1400" u="none" cap="none" strike="noStrike"/>
                    </a:p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Expected: O(n log(n))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/>
                        <a:t>Worst-case: O(n log(n))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8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In-Place?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 </a:t>
                      </a:r>
                      <a:r>
                        <a:rPr lang="en-US" sz="1100" u="none" cap="none" strike="noStrike"/>
                        <a:t>(With O(1) extra memory)</a:t>
                      </a:r>
                      <a:endParaRPr sz="11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Yes, can be implemented in-place (relatively) easily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Not as easily since you’d have to sacrifice stability and runtime, but it can be done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D9"/>
                    </a:solidFill>
                  </a:tcPr>
                </a:tc>
              </a:tr>
              <a:tr h="605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Stable?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Yes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D9"/>
                    </a:solidFill>
                  </a:tcPr>
                </a:tc>
              </a:tr>
            </a:tbl>
          </a:graphicData>
        </a:graphic>
      </p:graphicFrame>
      <p:sp>
        <p:nvSpPr>
          <p:cNvPr id="672" name="Google Shape;672;p25"/>
          <p:cNvSpPr txBox="1"/>
          <p:nvPr>
            <p:ph idx="12" type="sldNum"/>
          </p:nvPr>
        </p:nvSpPr>
        <p:spPr>
          <a:xfrm>
            <a:off x="8608446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3" name="Google Shape;673;p25"/>
          <p:cNvSpPr txBox="1"/>
          <p:nvPr/>
        </p:nvSpPr>
        <p:spPr>
          <a:xfrm>
            <a:off x="1037708" y="4878019"/>
            <a:ext cx="330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stable sorting algorithms sort identical elements in the same order as they appear in the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274b7700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00" y="1197"/>
            <a:ext cx="9144001" cy="685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274b7700fb_0_0"/>
          <p:cNvSpPr/>
          <p:nvPr/>
        </p:nvSpPr>
        <p:spPr>
          <a:xfrm>
            <a:off x="6508702" y="1200"/>
            <a:ext cx="5203500" cy="3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274b7700fb_0_0"/>
          <p:cNvSpPr/>
          <p:nvPr/>
        </p:nvSpPr>
        <p:spPr>
          <a:xfrm rot="2064452">
            <a:off x="1271119" y="2485592"/>
            <a:ext cx="823961" cy="433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274b7700fb_0_0"/>
          <p:cNvSpPr/>
          <p:nvPr/>
        </p:nvSpPr>
        <p:spPr>
          <a:xfrm rot="-1379929">
            <a:off x="5609468" y="1706499"/>
            <a:ext cx="474518" cy="39048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274b7700fb_0_0"/>
          <p:cNvSpPr txBox="1"/>
          <p:nvPr/>
        </p:nvSpPr>
        <p:spPr>
          <a:xfrm>
            <a:off x="5399982" y="413125"/>
            <a:ext cx="2830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here!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g3274b7700fb_0_0"/>
          <p:cNvCxnSpPr>
            <a:stCxn id="180" idx="2"/>
          </p:cNvCxnSpPr>
          <p:nvPr/>
        </p:nvCxnSpPr>
        <p:spPr>
          <a:xfrm rot="5400000">
            <a:off x="6014982" y="950125"/>
            <a:ext cx="763200" cy="837000"/>
          </a:xfrm>
          <a:prstGeom prst="curvedConnector3">
            <a:avLst>
              <a:gd fmla="val 3504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6"/>
          <p:cNvSpPr txBox="1"/>
          <p:nvPr/>
        </p:nvSpPr>
        <p:spPr>
          <a:xfrm>
            <a:off x="1177719" y="3494938"/>
            <a:ext cx="939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for large </a:t>
            </a: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Law of Large Numbers kicks in, we can reasonably expect both algorithms to run in O(n log n).  It then becomes a choice between stability and memory overhead.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26"/>
          <p:cNvSpPr txBox="1"/>
          <p:nvPr/>
        </p:nvSpPr>
        <p:spPr>
          <a:xfrm>
            <a:off x="658862" y="2044076"/>
            <a:ext cx="623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one would you use for a small array?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6"/>
          <p:cNvSpPr txBox="1"/>
          <p:nvPr/>
        </p:nvSpPr>
        <p:spPr>
          <a:xfrm>
            <a:off x="658862" y="3163330"/>
            <a:ext cx="851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one would you use for an array with millions of elements?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6"/>
          <p:cNvSpPr txBox="1"/>
          <p:nvPr/>
        </p:nvSpPr>
        <p:spPr>
          <a:xfrm>
            <a:off x="658862" y="4282583"/>
            <a:ext cx="736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one would you use in a security-critical situation?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6"/>
          <p:cNvSpPr txBox="1"/>
          <p:nvPr/>
        </p:nvSpPr>
        <p:spPr>
          <a:xfrm>
            <a:off x="0" y="1080207"/>
            <a:ext cx="121890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Sort vs Merge Sort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6"/>
          <p:cNvSpPr txBox="1"/>
          <p:nvPr/>
        </p:nvSpPr>
        <p:spPr>
          <a:xfrm>
            <a:off x="1177719" y="2341060"/>
            <a:ext cx="9396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small size it mostly does not matter. At this scale the difference will be in the order of </a:t>
            </a: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µs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 the only way to be sure which is better is to write implementations and test it in practice. In fact, insertion sort can often be the fastest for </a:t>
            </a: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arrays.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6"/>
          <p:cNvSpPr txBox="1"/>
          <p:nvPr/>
        </p:nvSpPr>
        <p:spPr>
          <a:xfrm>
            <a:off x="1177719" y="4633051"/>
            <a:ext cx="939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value the predictability and consistency of a deterministic algorithm in these situations, so merge sort would be preferred. Some pitfalls of quicksort are: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Randomized algorithms are harder to log, debug, and reproduce than deterministic algorithms.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adversary can guess which seed you start with, they may be able to craft a worst-case n^2 input!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7"/>
          <p:cNvSpPr txBox="1"/>
          <p:nvPr>
            <p:ph type="ctrTitle"/>
          </p:nvPr>
        </p:nvSpPr>
        <p:spPr>
          <a:xfrm>
            <a:off x="914171" y="1122363"/>
            <a:ext cx="10360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Handout!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2e3c3536b7_0_1853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Handout Problem 2 - </a:t>
            </a:r>
            <a:r>
              <a:rPr b="1" lang="en-US"/>
              <a:t>Adaptivity</a:t>
            </a:r>
            <a:endParaRPr/>
          </a:p>
        </p:txBody>
      </p:sp>
      <p:grpSp>
        <p:nvGrpSpPr>
          <p:cNvPr id="695" name="Google Shape;695;g32e3c3536b7_0_1853"/>
          <p:cNvGrpSpPr/>
          <p:nvPr/>
        </p:nvGrpSpPr>
        <p:grpSpPr>
          <a:xfrm>
            <a:off x="1302682" y="2316212"/>
            <a:ext cx="375382" cy="3879570"/>
            <a:chOff x="2563799" y="1840527"/>
            <a:chExt cx="331874" cy="4907742"/>
          </a:xfrm>
        </p:grpSpPr>
        <p:grpSp>
          <p:nvGrpSpPr>
            <p:cNvPr id="696" name="Google Shape;696;g32e3c3536b7_0_1853"/>
            <p:cNvGrpSpPr/>
            <p:nvPr/>
          </p:nvGrpSpPr>
          <p:grpSpPr>
            <a:xfrm rot="5400000">
              <a:off x="1299954" y="5152550"/>
              <a:ext cx="2859776" cy="331660"/>
              <a:chOff x="1997317" y="3229162"/>
              <a:chExt cx="5028620" cy="718500"/>
            </a:xfrm>
          </p:grpSpPr>
          <p:sp>
            <p:nvSpPr>
              <p:cNvPr id="697" name="Google Shape;697;g32e3c3536b7_0_1853"/>
              <p:cNvSpPr/>
              <p:nvPr/>
            </p:nvSpPr>
            <p:spPr>
              <a:xfrm>
                <a:off x="1997317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32e3c3536b7_0_1853"/>
              <p:cNvSpPr/>
              <p:nvPr/>
            </p:nvSpPr>
            <p:spPr>
              <a:xfrm>
                <a:off x="2720303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g32e3c3536b7_0_1853"/>
              <p:cNvSpPr/>
              <p:nvPr/>
            </p:nvSpPr>
            <p:spPr>
              <a:xfrm>
                <a:off x="343589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g32e3c3536b7_0_1853"/>
              <p:cNvSpPr/>
              <p:nvPr/>
            </p:nvSpPr>
            <p:spPr>
              <a:xfrm>
                <a:off x="416235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g32e3c3536b7_0_1853"/>
              <p:cNvSpPr/>
              <p:nvPr/>
            </p:nvSpPr>
            <p:spPr>
              <a:xfrm>
                <a:off x="489372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32e3c3536b7_0_1853"/>
              <p:cNvSpPr/>
              <p:nvPr/>
            </p:nvSpPr>
            <p:spPr>
              <a:xfrm>
                <a:off x="560238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g32e3c3536b7_0_1853"/>
              <p:cNvSpPr/>
              <p:nvPr/>
            </p:nvSpPr>
            <p:spPr>
              <a:xfrm>
                <a:off x="6348537" y="3229162"/>
                <a:ext cx="6774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4" name="Google Shape;704;g32e3c3536b7_0_1853"/>
            <p:cNvGrpSpPr/>
            <p:nvPr/>
          </p:nvGrpSpPr>
          <p:grpSpPr>
            <a:xfrm>
              <a:off x="2563799" y="1840527"/>
              <a:ext cx="331800" cy="2048145"/>
              <a:chOff x="1182152" y="3187006"/>
              <a:chExt cx="331800" cy="2048145"/>
            </a:xfrm>
          </p:grpSpPr>
          <p:sp>
            <p:nvSpPr>
              <p:cNvPr id="705" name="Google Shape;705;g32e3c3536b7_0_1853"/>
              <p:cNvSpPr/>
              <p:nvPr/>
            </p:nvSpPr>
            <p:spPr>
              <a:xfrm rot="5400000">
                <a:off x="1147502" y="3221656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32e3c3536b7_0_1853"/>
              <p:cNvSpPr/>
              <p:nvPr/>
            </p:nvSpPr>
            <p:spPr>
              <a:xfrm rot="5400000">
                <a:off x="1147502" y="363278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32e3c3536b7_0_1853"/>
              <p:cNvSpPr/>
              <p:nvPr/>
            </p:nvSpPr>
            <p:spPr>
              <a:xfrm rot="5400000">
                <a:off x="1147502" y="403970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g32e3c3536b7_0_1853"/>
              <p:cNvSpPr/>
              <p:nvPr/>
            </p:nvSpPr>
            <p:spPr>
              <a:xfrm rot="5400000">
                <a:off x="1147502" y="4452807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32e3c3536b7_0_1853"/>
              <p:cNvSpPr/>
              <p:nvPr/>
            </p:nvSpPr>
            <p:spPr>
              <a:xfrm rot="5400000">
                <a:off x="1147502" y="4868701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0" name="Google Shape;710;g32e3c3536b7_0_1853"/>
          <p:cNvSpPr txBox="1"/>
          <p:nvPr/>
        </p:nvSpPr>
        <p:spPr>
          <a:xfrm>
            <a:off x="1365030" y="1830205"/>
            <a:ext cx="272400" cy="369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49" l="-26657" r="-244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g32e3c3536b7_0_1853"/>
          <p:cNvCxnSpPr/>
          <p:nvPr/>
        </p:nvCxnSpPr>
        <p:spPr>
          <a:xfrm>
            <a:off x="1933824" y="4039437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12" name="Google Shape;712;g32e3c3536b7_0_1853"/>
          <p:cNvSpPr/>
          <p:nvPr/>
        </p:nvSpPr>
        <p:spPr>
          <a:xfrm>
            <a:off x="3337729" y="2641124"/>
            <a:ext cx="4985100" cy="2907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g32e3c3536b7_0_1853"/>
          <p:cNvSpPr txBox="1"/>
          <p:nvPr/>
        </p:nvSpPr>
        <p:spPr>
          <a:xfrm>
            <a:off x="9805299" y="1777442"/>
            <a:ext cx="3654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668" l="-19999" r="-33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32e3c3536b7_0_1853"/>
          <p:cNvSpPr txBox="1"/>
          <p:nvPr/>
        </p:nvSpPr>
        <p:spPr>
          <a:xfrm>
            <a:off x="1360008" y="2294334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32e3c3536b7_0_1853"/>
          <p:cNvSpPr txBox="1"/>
          <p:nvPr/>
        </p:nvSpPr>
        <p:spPr>
          <a:xfrm>
            <a:off x="1366235" y="2602256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g32e3c3536b7_0_1853"/>
          <p:cNvSpPr txBox="1"/>
          <p:nvPr/>
        </p:nvSpPr>
        <p:spPr>
          <a:xfrm>
            <a:off x="1363384" y="2940358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32e3c3536b7_0_1853"/>
          <p:cNvSpPr txBox="1"/>
          <p:nvPr/>
        </p:nvSpPr>
        <p:spPr>
          <a:xfrm>
            <a:off x="1358971" y="323367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32e3c3536b7_0_1853"/>
          <p:cNvSpPr txBox="1"/>
          <p:nvPr/>
        </p:nvSpPr>
        <p:spPr>
          <a:xfrm>
            <a:off x="1349535" y="3571776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32e3c3536b7_0_1853"/>
          <p:cNvSpPr txBox="1"/>
          <p:nvPr/>
        </p:nvSpPr>
        <p:spPr>
          <a:xfrm>
            <a:off x="1354559" y="3887865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32e3c3536b7_0_1853"/>
          <p:cNvSpPr txBox="1"/>
          <p:nvPr/>
        </p:nvSpPr>
        <p:spPr>
          <a:xfrm>
            <a:off x="1358157" y="4206729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32e3c3536b7_0_1853"/>
          <p:cNvSpPr txBox="1"/>
          <p:nvPr/>
        </p:nvSpPr>
        <p:spPr>
          <a:xfrm>
            <a:off x="1365030" y="4539728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32e3c3536b7_0_1853"/>
          <p:cNvSpPr txBox="1"/>
          <p:nvPr/>
        </p:nvSpPr>
        <p:spPr>
          <a:xfrm>
            <a:off x="1361858" y="4866727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32e3c3536b7_0_1853"/>
          <p:cNvSpPr txBox="1"/>
          <p:nvPr/>
        </p:nvSpPr>
        <p:spPr>
          <a:xfrm>
            <a:off x="1366678" y="5184637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32e3c3536b7_0_1853"/>
          <p:cNvSpPr txBox="1"/>
          <p:nvPr/>
        </p:nvSpPr>
        <p:spPr>
          <a:xfrm>
            <a:off x="1356835" y="5525400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32e3c3536b7_0_1853"/>
          <p:cNvSpPr txBox="1"/>
          <p:nvPr/>
        </p:nvSpPr>
        <p:spPr>
          <a:xfrm>
            <a:off x="1373225" y="585225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g32e3c3536b7_0_1853"/>
          <p:cNvGrpSpPr/>
          <p:nvPr/>
        </p:nvGrpSpPr>
        <p:grpSpPr>
          <a:xfrm>
            <a:off x="9795656" y="2267249"/>
            <a:ext cx="375382" cy="3879570"/>
            <a:chOff x="2563799" y="1840527"/>
            <a:chExt cx="331874" cy="4907742"/>
          </a:xfrm>
        </p:grpSpPr>
        <p:grpSp>
          <p:nvGrpSpPr>
            <p:cNvPr id="727" name="Google Shape;727;g32e3c3536b7_0_1853"/>
            <p:cNvGrpSpPr/>
            <p:nvPr/>
          </p:nvGrpSpPr>
          <p:grpSpPr>
            <a:xfrm rot="5400000">
              <a:off x="1299954" y="5152550"/>
              <a:ext cx="2859776" cy="331660"/>
              <a:chOff x="1997317" y="3229162"/>
              <a:chExt cx="5028620" cy="718500"/>
            </a:xfrm>
          </p:grpSpPr>
          <p:sp>
            <p:nvSpPr>
              <p:cNvPr id="728" name="Google Shape;728;g32e3c3536b7_0_1853"/>
              <p:cNvSpPr/>
              <p:nvPr/>
            </p:nvSpPr>
            <p:spPr>
              <a:xfrm>
                <a:off x="1997317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32e3c3536b7_0_1853"/>
              <p:cNvSpPr/>
              <p:nvPr/>
            </p:nvSpPr>
            <p:spPr>
              <a:xfrm>
                <a:off x="2720303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32e3c3536b7_0_1853"/>
              <p:cNvSpPr/>
              <p:nvPr/>
            </p:nvSpPr>
            <p:spPr>
              <a:xfrm>
                <a:off x="343589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32e3c3536b7_0_1853"/>
              <p:cNvSpPr/>
              <p:nvPr/>
            </p:nvSpPr>
            <p:spPr>
              <a:xfrm>
                <a:off x="416235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32e3c3536b7_0_1853"/>
              <p:cNvSpPr/>
              <p:nvPr/>
            </p:nvSpPr>
            <p:spPr>
              <a:xfrm>
                <a:off x="489372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g32e3c3536b7_0_1853"/>
              <p:cNvSpPr/>
              <p:nvPr/>
            </p:nvSpPr>
            <p:spPr>
              <a:xfrm>
                <a:off x="560238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g32e3c3536b7_0_1853"/>
              <p:cNvSpPr/>
              <p:nvPr/>
            </p:nvSpPr>
            <p:spPr>
              <a:xfrm>
                <a:off x="6348537" y="3229162"/>
                <a:ext cx="6774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5" name="Google Shape;735;g32e3c3536b7_0_1853"/>
            <p:cNvGrpSpPr/>
            <p:nvPr/>
          </p:nvGrpSpPr>
          <p:grpSpPr>
            <a:xfrm>
              <a:off x="2563799" y="1840527"/>
              <a:ext cx="331800" cy="2048145"/>
              <a:chOff x="1182152" y="3187006"/>
              <a:chExt cx="331800" cy="2048145"/>
            </a:xfrm>
          </p:grpSpPr>
          <p:sp>
            <p:nvSpPr>
              <p:cNvPr id="736" name="Google Shape;736;g32e3c3536b7_0_1853"/>
              <p:cNvSpPr/>
              <p:nvPr/>
            </p:nvSpPr>
            <p:spPr>
              <a:xfrm rot="5400000">
                <a:off x="1147502" y="3221656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32e3c3536b7_0_1853"/>
              <p:cNvSpPr/>
              <p:nvPr/>
            </p:nvSpPr>
            <p:spPr>
              <a:xfrm rot="5400000">
                <a:off x="1147502" y="363278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32e3c3536b7_0_1853"/>
              <p:cNvSpPr/>
              <p:nvPr/>
            </p:nvSpPr>
            <p:spPr>
              <a:xfrm rot="5400000">
                <a:off x="1147502" y="403970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32e3c3536b7_0_1853"/>
              <p:cNvSpPr/>
              <p:nvPr/>
            </p:nvSpPr>
            <p:spPr>
              <a:xfrm rot="5400000">
                <a:off x="1147502" y="4452807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32e3c3536b7_0_1853"/>
              <p:cNvSpPr/>
              <p:nvPr/>
            </p:nvSpPr>
            <p:spPr>
              <a:xfrm rot="5400000">
                <a:off x="1147502" y="4868701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1" name="Google Shape;741;g32e3c3536b7_0_1853"/>
          <p:cNvSpPr txBox="1"/>
          <p:nvPr/>
        </p:nvSpPr>
        <p:spPr>
          <a:xfrm>
            <a:off x="9852982" y="2245371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32e3c3536b7_0_1853"/>
          <p:cNvSpPr txBox="1"/>
          <p:nvPr/>
        </p:nvSpPr>
        <p:spPr>
          <a:xfrm>
            <a:off x="9859209" y="2553293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32e3c3536b7_0_1853"/>
          <p:cNvSpPr txBox="1"/>
          <p:nvPr/>
        </p:nvSpPr>
        <p:spPr>
          <a:xfrm>
            <a:off x="9856358" y="2891395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32e3c3536b7_0_1853"/>
          <p:cNvSpPr txBox="1"/>
          <p:nvPr/>
        </p:nvSpPr>
        <p:spPr>
          <a:xfrm>
            <a:off x="9851945" y="3184711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32e3c3536b7_0_1853"/>
          <p:cNvSpPr txBox="1"/>
          <p:nvPr/>
        </p:nvSpPr>
        <p:spPr>
          <a:xfrm>
            <a:off x="9842509" y="3522813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32e3c3536b7_0_1853"/>
          <p:cNvSpPr txBox="1"/>
          <p:nvPr/>
        </p:nvSpPr>
        <p:spPr>
          <a:xfrm>
            <a:off x="9847533" y="3838902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32e3c3536b7_0_1853"/>
          <p:cNvSpPr txBox="1"/>
          <p:nvPr/>
        </p:nvSpPr>
        <p:spPr>
          <a:xfrm>
            <a:off x="9851131" y="4157766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32e3c3536b7_0_1853"/>
          <p:cNvSpPr txBox="1"/>
          <p:nvPr/>
        </p:nvSpPr>
        <p:spPr>
          <a:xfrm>
            <a:off x="9858004" y="4490765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32e3c3536b7_0_1853"/>
          <p:cNvSpPr txBox="1"/>
          <p:nvPr/>
        </p:nvSpPr>
        <p:spPr>
          <a:xfrm>
            <a:off x="9854832" y="481776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32e3c3536b7_0_1853"/>
          <p:cNvSpPr txBox="1"/>
          <p:nvPr/>
        </p:nvSpPr>
        <p:spPr>
          <a:xfrm>
            <a:off x="9859652" y="513567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32e3c3536b7_0_1853"/>
          <p:cNvSpPr txBox="1"/>
          <p:nvPr/>
        </p:nvSpPr>
        <p:spPr>
          <a:xfrm>
            <a:off x="9849809" y="5476437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g32e3c3536b7_0_1853"/>
          <p:cNvSpPr txBox="1"/>
          <p:nvPr/>
        </p:nvSpPr>
        <p:spPr>
          <a:xfrm>
            <a:off x="9866199" y="5803291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3" name="Google Shape;753;g32e3c3536b7_0_1853"/>
          <p:cNvCxnSpPr/>
          <p:nvPr/>
        </p:nvCxnSpPr>
        <p:spPr>
          <a:xfrm>
            <a:off x="8419102" y="3934906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54" name="Google Shape;754;g32e3c3536b7_0_1853"/>
          <p:cNvSpPr txBox="1"/>
          <p:nvPr/>
        </p:nvSpPr>
        <p:spPr>
          <a:xfrm>
            <a:off x="5118092" y="2130496"/>
            <a:ext cx="142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32e3c3536b7_0_1853"/>
          <p:cNvSpPr txBox="1"/>
          <p:nvPr/>
        </p:nvSpPr>
        <p:spPr>
          <a:xfrm>
            <a:off x="5454651" y="3207960"/>
            <a:ext cx="881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1" i="0" lang="en-US" sz="10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2e3c3536b7_0_1918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Handout Problem 2 - </a:t>
            </a:r>
            <a:r>
              <a:rPr b="1" lang="en-US"/>
              <a:t>Adaptivity</a:t>
            </a:r>
            <a:endParaRPr/>
          </a:p>
        </p:txBody>
      </p:sp>
      <p:sp>
        <p:nvSpPr>
          <p:cNvPr id="761" name="Google Shape;761;g32e3c3536b7_0_1918"/>
          <p:cNvSpPr txBox="1"/>
          <p:nvPr/>
        </p:nvSpPr>
        <p:spPr>
          <a:xfrm>
            <a:off x="1365030" y="1830205"/>
            <a:ext cx="272400" cy="369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49" l="-26657" r="-244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g32e3c3536b7_0_1918"/>
          <p:cNvCxnSpPr/>
          <p:nvPr/>
        </p:nvCxnSpPr>
        <p:spPr>
          <a:xfrm>
            <a:off x="1933824" y="4039437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63" name="Google Shape;763;g32e3c3536b7_0_1918"/>
          <p:cNvSpPr/>
          <p:nvPr/>
        </p:nvSpPr>
        <p:spPr>
          <a:xfrm>
            <a:off x="3337729" y="2641124"/>
            <a:ext cx="4985100" cy="2907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g32e3c3536b7_0_1918"/>
          <p:cNvSpPr txBox="1"/>
          <p:nvPr/>
        </p:nvSpPr>
        <p:spPr>
          <a:xfrm>
            <a:off x="9805299" y="1777442"/>
            <a:ext cx="3654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668" l="-19999" r="-33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5" name="Google Shape;765;g32e3c3536b7_0_1918"/>
          <p:cNvGrpSpPr/>
          <p:nvPr/>
        </p:nvGrpSpPr>
        <p:grpSpPr>
          <a:xfrm>
            <a:off x="1302405" y="2294334"/>
            <a:ext cx="375336" cy="3927220"/>
            <a:chOff x="1302795" y="2294334"/>
            <a:chExt cx="375449" cy="3927220"/>
          </a:xfrm>
        </p:grpSpPr>
        <p:grpSp>
          <p:nvGrpSpPr>
            <p:cNvPr id="766" name="Google Shape;766;g32e3c3536b7_0_1918"/>
            <p:cNvGrpSpPr/>
            <p:nvPr/>
          </p:nvGrpSpPr>
          <p:grpSpPr>
            <a:xfrm>
              <a:off x="1302795" y="2316212"/>
              <a:ext cx="375449" cy="3879570"/>
              <a:chOff x="2563799" y="1840527"/>
              <a:chExt cx="331874" cy="4907742"/>
            </a:xfrm>
          </p:grpSpPr>
          <p:grpSp>
            <p:nvGrpSpPr>
              <p:cNvPr id="767" name="Google Shape;767;g32e3c3536b7_0_1918"/>
              <p:cNvGrpSpPr/>
              <p:nvPr/>
            </p:nvGrpSpPr>
            <p:grpSpPr>
              <a:xfrm rot="5400000">
                <a:off x="1299954" y="5152550"/>
                <a:ext cx="2859776" cy="331660"/>
                <a:chOff x="1997317" y="3229162"/>
                <a:chExt cx="5028620" cy="718500"/>
              </a:xfrm>
            </p:grpSpPr>
            <p:sp>
              <p:nvSpPr>
                <p:cNvPr id="768" name="Google Shape;768;g32e3c3536b7_0_1918"/>
                <p:cNvSpPr/>
                <p:nvPr/>
              </p:nvSpPr>
              <p:spPr>
                <a:xfrm>
                  <a:off x="1997317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g32e3c3536b7_0_1918"/>
                <p:cNvSpPr/>
                <p:nvPr/>
              </p:nvSpPr>
              <p:spPr>
                <a:xfrm>
                  <a:off x="2720303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g32e3c3536b7_0_1918"/>
                <p:cNvSpPr/>
                <p:nvPr/>
              </p:nvSpPr>
              <p:spPr>
                <a:xfrm>
                  <a:off x="3435890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g32e3c3536b7_0_1918"/>
                <p:cNvSpPr/>
                <p:nvPr/>
              </p:nvSpPr>
              <p:spPr>
                <a:xfrm>
                  <a:off x="4162356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g32e3c3536b7_0_1918"/>
                <p:cNvSpPr/>
                <p:nvPr/>
              </p:nvSpPr>
              <p:spPr>
                <a:xfrm>
                  <a:off x="4893726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g32e3c3536b7_0_1918"/>
                <p:cNvSpPr/>
                <p:nvPr/>
              </p:nvSpPr>
              <p:spPr>
                <a:xfrm>
                  <a:off x="5602380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g32e3c3536b7_0_1918"/>
                <p:cNvSpPr/>
                <p:nvPr/>
              </p:nvSpPr>
              <p:spPr>
                <a:xfrm>
                  <a:off x="6348537" y="3229162"/>
                  <a:ext cx="6774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5" name="Google Shape;775;g32e3c3536b7_0_1918"/>
              <p:cNvGrpSpPr/>
              <p:nvPr/>
            </p:nvGrpSpPr>
            <p:grpSpPr>
              <a:xfrm>
                <a:off x="2563799" y="1840527"/>
                <a:ext cx="331800" cy="2048145"/>
                <a:chOff x="1182152" y="3187006"/>
                <a:chExt cx="331800" cy="2048145"/>
              </a:xfrm>
            </p:grpSpPr>
            <p:sp>
              <p:nvSpPr>
                <p:cNvPr id="776" name="Google Shape;776;g32e3c3536b7_0_1918"/>
                <p:cNvSpPr/>
                <p:nvPr/>
              </p:nvSpPr>
              <p:spPr>
                <a:xfrm rot="5400000">
                  <a:off x="1147502" y="3221656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g32e3c3536b7_0_1918"/>
                <p:cNvSpPr/>
                <p:nvPr/>
              </p:nvSpPr>
              <p:spPr>
                <a:xfrm rot="5400000">
                  <a:off x="1147502" y="3632782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g32e3c3536b7_0_1918"/>
                <p:cNvSpPr/>
                <p:nvPr/>
              </p:nvSpPr>
              <p:spPr>
                <a:xfrm rot="5400000">
                  <a:off x="1147502" y="4039702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g32e3c3536b7_0_1918"/>
                <p:cNvSpPr/>
                <p:nvPr/>
              </p:nvSpPr>
              <p:spPr>
                <a:xfrm rot="5400000">
                  <a:off x="1147502" y="4452807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g32e3c3536b7_0_1918"/>
                <p:cNvSpPr/>
                <p:nvPr/>
              </p:nvSpPr>
              <p:spPr>
                <a:xfrm rot="5400000">
                  <a:off x="1147502" y="4868701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81" name="Google Shape;781;g32e3c3536b7_0_1918"/>
            <p:cNvSpPr txBox="1"/>
            <p:nvPr/>
          </p:nvSpPr>
          <p:spPr>
            <a:xfrm>
              <a:off x="1360348" y="2294334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32e3c3536b7_0_1918"/>
            <p:cNvSpPr txBox="1"/>
            <p:nvPr/>
          </p:nvSpPr>
          <p:spPr>
            <a:xfrm>
              <a:off x="1366577" y="2602256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32e3c3536b7_0_1918"/>
            <p:cNvSpPr txBox="1"/>
            <p:nvPr/>
          </p:nvSpPr>
          <p:spPr>
            <a:xfrm>
              <a:off x="1363725" y="2940358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32e3c3536b7_0_1918"/>
            <p:cNvSpPr txBox="1"/>
            <p:nvPr/>
          </p:nvSpPr>
          <p:spPr>
            <a:xfrm>
              <a:off x="1359311" y="3233674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32e3c3536b7_0_1918"/>
            <p:cNvSpPr txBox="1"/>
            <p:nvPr/>
          </p:nvSpPr>
          <p:spPr>
            <a:xfrm>
              <a:off x="1349873" y="3571776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32e3c3536b7_0_1918"/>
            <p:cNvSpPr txBox="1"/>
            <p:nvPr/>
          </p:nvSpPr>
          <p:spPr>
            <a:xfrm>
              <a:off x="1354898" y="3887865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32e3c3536b7_0_1918"/>
            <p:cNvSpPr txBox="1"/>
            <p:nvPr/>
          </p:nvSpPr>
          <p:spPr>
            <a:xfrm>
              <a:off x="1358497" y="4206729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32e3c3536b7_0_1918"/>
            <p:cNvSpPr txBox="1"/>
            <p:nvPr/>
          </p:nvSpPr>
          <p:spPr>
            <a:xfrm>
              <a:off x="1365372" y="4539728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32e3c3536b7_0_1918"/>
            <p:cNvSpPr txBox="1"/>
            <p:nvPr/>
          </p:nvSpPr>
          <p:spPr>
            <a:xfrm>
              <a:off x="1362199" y="486672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32e3c3536b7_0_1918"/>
            <p:cNvSpPr txBox="1"/>
            <p:nvPr/>
          </p:nvSpPr>
          <p:spPr>
            <a:xfrm>
              <a:off x="1367020" y="518463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32e3c3536b7_0_1918"/>
            <p:cNvSpPr txBox="1"/>
            <p:nvPr/>
          </p:nvSpPr>
          <p:spPr>
            <a:xfrm>
              <a:off x="1357175" y="5525400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32e3c3536b7_0_1918"/>
            <p:cNvSpPr txBox="1"/>
            <p:nvPr/>
          </p:nvSpPr>
          <p:spPr>
            <a:xfrm>
              <a:off x="1373569" y="5852254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g32e3c3536b7_0_1918"/>
          <p:cNvGrpSpPr/>
          <p:nvPr/>
        </p:nvGrpSpPr>
        <p:grpSpPr>
          <a:xfrm>
            <a:off x="9795656" y="2267249"/>
            <a:ext cx="375382" cy="3879570"/>
            <a:chOff x="2563799" y="1840527"/>
            <a:chExt cx="331874" cy="4907742"/>
          </a:xfrm>
        </p:grpSpPr>
        <p:grpSp>
          <p:nvGrpSpPr>
            <p:cNvPr id="794" name="Google Shape;794;g32e3c3536b7_0_1918"/>
            <p:cNvGrpSpPr/>
            <p:nvPr/>
          </p:nvGrpSpPr>
          <p:grpSpPr>
            <a:xfrm rot="5400000">
              <a:off x="1299954" y="5152550"/>
              <a:ext cx="2859776" cy="331660"/>
              <a:chOff x="1997317" y="3229162"/>
              <a:chExt cx="5028620" cy="718500"/>
            </a:xfrm>
          </p:grpSpPr>
          <p:sp>
            <p:nvSpPr>
              <p:cNvPr id="795" name="Google Shape;795;g32e3c3536b7_0_1918"/>
              <p:cNvSpPr/>
              <p:nvPr/>
            </p:nvSpPr>
            <p:spPr>
              <a:xfrm>
                <a:off x="1997317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g32e3c3536b7_0_1918"/>
              <p:cNvSpPr/>
              <p:nvPr/>
            </p:nvSpPr>
            <p:spPr>
              <a:xfrm>
                <a:off x="2720303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g32e3c3536b7_0_1918"/>
              <p:cNvSpPr/>
              <p:nvPr/>
            </p:nvSpPr>
            <p:spPr>
              <a:xfrm>
                <a:off x="343589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g32e3c3536b7_0_1918"/>
              <p:cNvSpPr/>
              <p:nvPr/>
            </p:nvSpPr>
            <p:spPr>
              <a:xfrm>
                <a:off x="416235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g32e3c3536b7_0_1918"/>
              <p:cNvSpPr/>
              <p:nvPr/>
            </p:nvSpPr>
            <p:spPr>
              <a:xfrm>
                <a:off x="489372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g32e3c3536b7_0_1918"/>
              <p:cNvSpPr/>
              <p:nvPr/>
            </p:nvSpPr>
            <p:spPr>
              <a:xfrm>
                <a:off x="560238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g32e3c3536b7_0_1918"/>
              <p:cNvSpPr/>
              <p:nvPr/>
            </p:nvSpPr>
            <p:spPr>
              <a:xfrm>
                <a:off x="6348537" y="3229162"/>
                <a:ext cx="6774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g32e3c3536b7_0_1918"/>
            <p:cNvGrpSpPr/>
            <p:nvPr/>
          </p:nvGrpSpPr>
          <p:grpSpPr>
            <a:xfrm>
              <a:off x="2563799" y="1840527"/>
              <a:ext cx="331800" cy="2048145"/>
              <a:chOff x="1182152" y="3187006"/>
              <a:chExt cx="331800" cy="2048145"/>
            </a:xfrm>
          </p:grpSpPr>
          <p:sp>
            <p:nvSpPr>
              <p:cNvPr id="803" name="Google Shape;803;g32e3c3536b7_0_1918"/>
              <p:cNvSpPr/>
              <p:nvPr/>
            </p:nvSpPr>
            <p:spPr>
              <a:xfrm rot="5400000">
                <a:off x="1147502" y="3221656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32e3c3536b7_0_1918"/>
              <p:cNvSpPr/>
              <p:nvPr/>
            </p:nvSpPr>
            <p:spPr>
              <a:xfrm rot="5400000">
                <a:off x="1147502" y="363278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32e3c3536b7_0_1918"/>
              <p:cNvSpPr/>
              <p:nvPr/>
            </p:nvSpPr>
            <p:spPr>
              <a:xfrm rot="5400000">
                <a:off x="1147502" y="403970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32e3c3536b7_0_1918"/>
              <p:cNvSpPr/>
              <p:nvPr/>
            </p:nvSpPr>
            <p:spPr>
              <a:xfrm rot="5400000">
                <a:off x="1147502" y="4452807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32e3c3536b7_0_1918"/>
              <p:cNvSpPr/>
              <p:nvPr/>
            </p:nvSpPr>
            <p:spPr>
              <a:xfrm rot="5400000">
                <a:off x="1147502" y="4868701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8" name="Google Shape;808;g32e3c3536b7_0_1918"/>
          <p:cNvSpPr txBox="1"/>
          <p:nvPr/>
        </p:nvSpPr>
        <p:spPr>
          <a:xfrm>
            <a:off x="9852982" y="2245371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g32e3c3536b7_0_1918"/>
          <p:cNvSpPr txBox="1"/>
          <p:nvPr/>
        </p:nvSpPr>
        <p:spPr>
          <a:xfrm>
            <a:off x="9859209" y="2553293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g32e3c3536b7_0_1918"/>
          <p:cNvSpPr txBox="1"/>
          <p:nvPr/>
        </p:nvSpPr>
        <p:spPr>
          <a:xfrm>
            <a:off x="9856358" y="2891395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32e3c3536b7_0_1918"/>
          <p:cNvSpPr txBox="1"/>
          <p:nvPr/>
        </p:nvSpPr>
        <p:spPr>
          <a:xfrm>
            <a:off x="9851945" y="3184711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32e3c3536b7_0_1918"/>
          <p:cNvSpPr txBox="1"/>
          <p:nvPr/>
        </p:nvSpPr>
        <p:spPr>
          <a:xfrm>
            <a:off x="9842509" y="3522813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32e3c3536b7_0_1918"/>
          <p:cNvSpPr txBox="1"/>
          <p:nvPr/>
        </p:nvSpPr>
        <p:spPr>
          <a:xfrm>
            <a:off x="9847533" y="3838902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32e3c3536b7_0_1918"/>
          <p:cNvSpPr txBox="1"/>
          <p:nvPr/>
        </p:nvSpPr>
        <p:spPr>
          <a:xfrm>
            <a:off x="9851131" y="4157766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32e3c3536b7_0_1918"/>
          <p:cNvSpPr txBox="1"/>
          <p:nvPr/>
        </p:nvSpPr>
        <p:spPr>
          <a:xfrm>
            <a:off x="9858004" y="4490765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g32e3c3536b7_0_1918"/>
          <p:cNvSpPr txBox="1"/>
          <p:nvPr/>
        </p:nvSpPr>
        <p:spPr>
          <a:xfrm>
            <a:off x="9854832" y="481776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32e3c3536b7_0_1918"/>
          <p:cNvSpPr txBox="1"/>
          <p:nvPr/>
        </p:nvSpPr>
        <p:spPr>
          <a:xfrm>
            <a:off x="9859652" y="513567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32e3c3536b7_0_1918"/>
          <p:cNvSpPr txBox="1"/>
          <p:nvPr/>
        </p:nvSpPr>
        <p:spPr>
          <a:xfrm>
            <a:off x="9849809" y="5476437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g32e3c3536b7_0_1918"/>
          <p:cNvSpPr txBox="1"/>
          <p:nvPr/>
        </p:nvSpPr>
        <p:spPr>
          <a:xfrm>
            <a:off x="9866199" y="5803291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0" name="Google Shape;820;g32e3c3536b7_0_1918"/>
          <p:cNvCxnSpPr/>
          <p:nvPr/>
        </p:nvCxnSpPr>
        <p:spPr>
          <a:xfrm>
            <a:off x="8419102" y="3934906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21" name="Google Shape;821;g32e3c3536b7_0_1918"/>
          <p:cNvSpPr txBox="1"/>
          <p:nvPr/>
        </p:nvSpPr>
        <p:spPr>
          <a:xfrm>
            <a:off x="5118092" y="2130496"/>
            <a:ext cx="142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g32e3c3536b7_0_1918"/>
          <p:cNvSpPr/>
          <p:nvPr/>
        </p:nvSpPr>
        <p:spPr>
          <a:xfrm>
            <a:off x="3405628" y="3791207"/>
            <a:ext cx="815700" cy="5511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g32e3c3536b7_0_1918"/>
          <p:cNvSpPr/>
          <p:nvPr/>
        </p:nvSpPr>
        <p:spPr>
          <a:xfrm>
            <a:off x="4472891" y="3791206"/>
            <a:ext cx="815700" cy="5511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32e3c3536b7_0_1918"/>
          <p:cNvSpPr/>
          <p:nvPr/>
        </p:nvSpPr>
        <p:spPr>
          <a:xfrm>
            <a:off x="5543317" y="3776564"/>
            <a:ext cx="815700" cy="5511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32e3c3536b7_0_1918"/>
          <p:cNvSpPr/>
          <p:nvPr/>
        </p:nvSpPr>
        <p:spPr>
          <a:xfrm>
            <a:off x="7265394" y="3756442"/>
            <a:ext cx="815700" cy="5511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6" name="Google Shape;826;g32e3c3536b7_0_1918"/>
          <p:cNvCxnSpPr>
            <a:stCxn id="822" idx="0"/>
            <a:endCxn id="823" idx="0"/>
          </p:cNvCxnSpPr>
          <p:nvPr/>
        </p:nvCxnSpPr>
        <p:spPr>
          <a:xfrm flipH="1" rot="-5400000">
            <a:off x="4346878" y="3257807"/>
            <a:ext cx="600" cy="1067400"/>
          </a:xfrm>
          <a:prstGeom prst="curvedConnector3">
            <a:avLst>
              <a:gd fmla="val -38100083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7" name="Google Shape;827;g32e3c3536b7_0_1918"/>
          <p:cNvCxnSpPr>
            <a:stCxn id="823" idx="0"/>
            <a:endCxn id="824" idx="0"/>
          </p:cNvCxnSpPr>
          <p:nvPr/>
        </p:nvCxnSpPr>
        <p:spPr>
          <a:xfrm rot="-5400000">
            <a:off x="5408591" y="3248656"/>
            <a:ext cx="14700" cy="1070400"/>
          </a:xfrm>
          <a:prstGeom prst="curvedConnector3">
            <a:avLst>
              <a:gd fmla="val 1654707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28" name="Google Shape;828;g32e3c3536b7_0_1918"/>
          <p:cNvCxnSpPr>
            <a:stCxn id="824" idx="0"/>
            <a:endCxn id="829" idx="0"/>
          </p:cNvCxnSpPr>
          <p:nvPr/>
        </p:nvCxnSpPr>
        <p:spPr>
          <a:xfrm flipH="1" rot="-5400000">
            <a:off x="6395917" y="3331814"/>
            <a:ext cx="7200" cy="896700"/>
          </a:xfrm>
          <a:prstGeom prst="curvedConnector3">
            <a:avLst>
              <a:gd fmla="val -3175000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29" name="Google Shape;829;g32e3c3536b7_0_1918"/>
          <p:cNvSpPr txBox="1"/>
          <p:nvPr/>
        </p:nvSpPr>
        <p:spPr>
          <a:xfrm>
            <a:off x="6621631" y="3783885"/>
            <a:ext cx="4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0" name="Google Shape;830;g32e3c3536b7_0_1918"/>
          <p:cNvCxnSpPr>
            <a:stCxn id="829" idx="0"/>
            <a:endCxn id="825" idx="0"/>
          </p:cNvCxnSpPr>
          <p:nvPr/>
        </p:nvCxnSpPr>
        <p:spPr>
          <a:xfrm rot="-5400000">
            <a:off x="7246981" y="3357585"/>
            <a:ext cx="27300" cy="825300"/>
          </a:xfrm>
          <a:prstGeom prst="curvedConnector3">
            <a:avLst>
              <a:gd fmla="val 937882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2e3c3536b7_0_1992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Handout Problem 2 - </a:t>
            </a:r>
            <a:r>
              <a:rPr b="1" lang="en-US"/>
              <a:t>Adaptivity</a:t>
            </a:r>
            <a:endParaRPr/>
          </a:p>
        </p:txBody>
      </p:sp>
      <p:sp>
        <p:nvSpPr>
          <p:cNvPr id="836" name="Google Shape;836;g32e3c3536b7_0_1992"/>
          <p:cNvSpPr txBox="1"/>
          <p:nvPr/>
        </p:nvSpPr>
        <p:spPr>
          <a:xfrm>
            <a:off x="1365030" y="1830205"/>
            <a:ext cx="272400" cy="369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49" l="-26657" r="-244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7" name="Google Shape;837;g32e3c3536b7_0_1992"/>
          <p:cNvCxnSpPr/>
          <p:nvPr/>
        </p:nvCxnSpPr>
        <p:spPr>
          <a:xfrm>
            <a:off x="1933824" y="4039437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38" name="Google Shape;838;g32e3c3536b7_0_1992"/>
          <p:cNvSpPr/>
          <p:nvPr/>
        </p:nvSpPr>
        <p:spPr>
          <a:xfrm>
            <a:off x="3337729" y="2641124"/>
            <a:ext cx="4985100" cy="2907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g32e3c3536b7_0_1992"/>
          <p:cNvSpPr txBox="1"/>
          <p:nvPr/>
        </p:nvSpPr>
        <p:spPr>
          <a:xfrm>
            <a:off x="9805299" y="1777442"/>
            <a:ext cx="3654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668" l="-19999" r="-33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0" name="Google Shape;840;g32e3c3536b7_0_1992"/>
          <p:cNvGrpSpPr/>
          <p:nvPr/>
        </p:nvGrpSpPr>
        <p:grpSpPr>
          <a:xfrm>
            <a:off x="1302405" y="2294334"/>
            <a:ext cx="375336" cy="3927220"/>
            <a:chOff x="1302795" y="2294334"/>
            <a:chExt cx="375449" cy="3927220"/>
          </a:xfrm>
        </p:grpSpPr>
        <p:grpSp>
          <p:nvGrpSpPr>
            <p:cNvPr id="841" name="Google Shape;841;g32e3c3536b7_0_1992"/>
            <p:cNvGrpSpPr/>
            <p:nvPr/>
          </p:nvGrpSpPr>
          <p:grpSpPr>
            <a:xfrm>
              <a:off x="1302795" y="2316212"/>
              <a:ext cx="375449" cy="3879570"/>
              <a:chOff x="2563799" y="1840527"/>
              <a:chExt cx="331874" cy="4907742"/>
            </a:xfrm>
          </p:grpSpPr>
          <p:grpSp>
            <p:nvGrpSpPr>
              <p:cNvPr id="842" name="Google Shape;842;g32e3c3536b7_0_1992"/>
              <p:cNvGrpSpPr/>
              <p:nvPr/>
            </p:nvGrpSpPr>
            <p:grpSpPr>
              <a:xfrm rot="5400000">
                <a:off x="1299954" y="5152550"/>
                <a:ext cx="2859776" cy="331660"/>
                <a:chOff x="1997317" y="3229162"/>
                <a:chExt cx="5028620" cy="718500"/>
              </a:xfrm>
            </p:grpSpPr>
            <p:sp>
              <p:nvSpPr>
                <p:cNvPr id="843" name="Google Shape;843;g32e3c3536b7_0_1992"/>
                <p:cNvSpPr/>
                <p:nvPr/>
              </p:nvSpPr>
              <p:spPr>
                <a:xfrm>
                  <a:off x="1997317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g32e3c3536b7_0_1992"/>
                <p:cNvSpPr/>
                <p:nvPr/>
              </p:nvSpPr>
              <p:spPr>
                <a:xfrm>
                  <a:off x="2720303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g32e3c3536b7_0_1992"/>
                <p:cNvSpPr/>
                <p:nvPr/>
              </p:nvSpPr>
              <p:spPr>
                <a:xfrm>
                  <a:off x="3435890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g32e3c3536b7_0_1992"/>
                <p:cNvSpPr/>
                <p:nvPr/>
              </p:nvSpPr>
              <p:spPr>
                <a:xfrm>
                  <a:off x="4162356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g32e3c3536b7_0_1992"/>
                <p:cNvSpPr/>
                <p:nvPr/>
              </p:nvSpPr>
              <p:spPr>
                <a:xfrm>
                  <a:off x="4893726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g32e3c3536b7_0_1992"/>
                <p:cNvSpPr/>
                <p:nvPr/>
              </p:nvSpPr>
              <p:spPr>
                <a:xfrm>
                  <a:off x="5602380" y="3229162"/>
                  <a:ext cx="7053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g32e3c3536b7_0_1992"/>
                <p:cNvSpPr/>
                <p:nvPr/>
              </p:nvSpPr>
              <p:spPr>
                <a:xfrm>
                  <a:off x="6348537" y="3229162"/>
                  <a:ext cx="677400" cy="7185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0" name="Google Shape;850;g32e3c3536b7_0_1992"/>
              <p:cNvGrpSpPr/>
              <p:nvPr/>
            </p:nvGrpSpPr>
            <p:grpSpPr>
              <a:xfrm>
                <a:off x="2563799" y="1840527"/>
                <a:ext cx="331800" cy="2048145"/>
                <a:chOff x="1182152" y="3187006"/>
                <a:chExt cx="331800" cy="2048145"/>
              </a:xfrm>
            </p:grpSpPr>
            <p:sp>
              <p:nvSpPr>
                <p:cNvPr id="851" name="Google Shape;851;g32e3c3536b7_0_1992"/>
                <p:cNvSpPr/>
                <p:nvPr/>
              </p:nvSpPr>
              <p:spPr>
                <a:xfrm rot="5400000">
                  <a:off x="1147502" y="3221656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g32e3c3536b7_0_1992"/>
                <p:cNvSpPr/>
                <p:nvPr/>
              </p:nvSpPr>
              <p:spPr>
                <a:xfrm rot="5400000">
                  <a:off x="1147502" y="3632782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g32e3c3536b7_0_1992"/>
                <p:cNvSpPr/>
                <p:nvPr/>
              </p:nvSpPr>
              <p:spPr>
                <a:xfrm rot="5400000">
                  <a:off x="1147502" y="4039702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g32e3c3536b7_0_1992"/>
                <p:cNvSpPr/>
                <p:nvPr/>
              </p:nvSpPr>
              <p:spPr>
                <a:xfrm rot="5400000">
                  <a:off x="1147502" y="4452807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g32e3c3536b7_0_1992"/>
                <p:cNvSpPr/>
                <p:nvPr/>
              </p:nvSpPr>
              <p:spPr>
                <a:xfrm rot="5400000">
                  <a:off x="1147502" y="4868701"/>
                  <a:ext cx="401100" cy="331800"/>
                </a:xfrm>
                <a:prstGeom prst="rect">
                  <a:avLst/>
                </a:prstGeom>
                <a:solidFill>
                  <a:srgbClr val="FBE4D4"/>
                </a:solidFill>
                <a:ln cap="flat" cmpd="sng" w="508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56" name="Google Shape;856;g32e3c3536b7_0_1992"/>
            <p:cNvSpPr txBox="1"/>
            <p:nvPr/>
          </p:nvSpPr>
          <p:spPr>
            <a:xfrm>
              <a:off x="1360348" y="2294334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32e3c3536b7_0_1992"/>
            <p:cNvSpPr txBox="1"/>
            <p:nvPr/>
          </p:nvSpPr>
          <p:spPr>
            <a:xfrm>
              <a:off x="1366577" y="2602256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32e3c3536b7_0_1992"/>
            <p:cNvSpPr txBox="1"/>
            <p:nvPr/>
          </p:nvSpPr>
          <p:spPr>
            <a:xfrm>
              <a:off x="1363725" y="2940358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32e3c3536b7_0_1992"/>
            <p:cNvSpPr txBox="1"/>
            <p:nvPr/>
          </p:nvSpPr>
          <p:spPr>
            <a:xfrm>
              <a:off x="1359311" y="3233674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32e3c3536b7_0_1992"/>
            <p:cNvSpPr txBox="1"/>
            <p:nvPr/>
          </p:nvSpPr>
          <p:spPr>
            <a:xfrm>
              <a:off x="1349873" y="3571776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32e3c3536b7_0_1992"/>
            <p:cNvSpPr txBox="1"/>
            <p:nvPr/>
          </p:nvSpPr>
          <p:spPr>
            <a:xfrm>
              <a:off x="1354898" y="3887865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32e3c3536b7_0_1992"/>
            <p:cNvSpPr txBox="1"/>
            <p:nvPr/>
          </p:nvSpPr>
          <p:spPr>
            <a:xfrm>
              <a:off x="1358497" y="4206729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32e3c3536b7_0_1992"/>
            <p:cNvSpPr txBox="1"/>
            <p:nvPr/>
          </p:nvSpPr>
          <p:spPr>
            <a:xfrm>
              <a:off x="1365372" y="4539728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32e3c3536b7_0_1992"/>
            <p:cNvSpPr txBox="1"/>
            <p:nvPr/>
          </p:nvSpPr>
          <p:spPr>
            <a:xfrm>
              <a:off x="1362199" y="486672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32e3c3536b7_0_1992"/>
            <p:cNvSpPr txBox="1"/>
            <p:nvPr/>
          </p:nvSpPr>
          <p:spPr>
            <a:xfrm>
              <a:off x="1367020" y="518463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32e3c3536b7_0_1992"/>
            <p:cNvSpPr txBox="1"/>
            <p:nvPr/>
          </p:nvSpPr>
          <p:spPr>
            <a:xfrm>
              <a:off x="1357175" y="5525400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32e3c3536b7_0_1992"/>
            <p:cNvSpPr txBox="1"/>
            <p:nvPr/>
          </p:nvSpPr>
          <p:spPr>
            <a:xfrm>
              <a:off x="1373569" y="5852254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g32e3c3536b7_0_1992"/>
          <p:cNvGrpSpPr/>
          <p:nvPr/>
        </p:nvGrpSpPr>
        <p:grpSpPr>
          <a:xfrm>
            <a:off x="9795656" y="2267249"/>
            <a:ext cx="375382" cy="3879570"/>
            <a:chOff x="2563799" y="1840527"/>
            <a:chExt cx="331874" cy="4907742"/>
          </a:xfrm>
        </p:grpSpPr>
        <p:grpSp>
          <p:nvGrpSpPr>
            <p:cNvPr id="869" name="Google Shape;869;g32e3c3536b7_0_1992"/>
            <p:cNvGrpSpPr/>
            <p:nvPr/>
          </p:nvGrpSpPr>
          <p:grpSpPr>
            <a:xfrm rot="5400000">
              <a:off x="1299954" y="5152550"/>
              <a:ext cx="2859776" cy="331660"/>
              <a:chOff x="1997317" y="3229162"/>
              <a:chExt cx="5028620" cy="718500"/>
            </a:xfrm>
          </p:grpSpPr>
          <p:sp>
            <p:nvSpPr>
              <p:cNvPr id="870" name="Google Shape;870;g32e3c3536b7_0_1992"/>
              <p:cNvSpPr/>
              <p:nvPr/>
            </p:nvSpPr>
            <p:spPr>
              <a:xfrm>
                <a:off x="1997317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g32e3c3536b7_0_1992"/>
              <p:cNvSpPr/>
              <p:nvPr/>
            </p:nvSpPr>
            <p:spPr>
              <a:xfrm>
                <a:off x="2720303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g32e3c3536b7_0_1992"/>
              <p:cNvSpPr/>
              <p:nvPr/>
            </p:nvSpPr>
            <p:spPr>
              <a:xfrm>
                <a:off x="343589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g32e3c3536b7_0_1992"/>
              <p:cNvSpPr/>
              <p:nvPr/>
            </p:nvSpPr>
            <p:spPr>
              <a:xfrm>
                <a:off x="416235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g32e3c3536b7_0_1992"/>
              <p:cNvSpPr/>
              <p:nvPr/>
            </p:nvSpPr>
            <p:spPr>
              <a:xfrm>
                <a:off x="4893726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g32e3c3536b7_0_1992"/>
              <p:cNvSpPr/>
              <p:nvPr/>
            </p:nvSpPr>
            <p:spPr>
              <a:xfrm>
                <a:off x="5602380" y="3229162"/>
                <a:ext cx="7053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g32e3c3536b7_0_1992"/>
              <p:cNvSpPr/>
              <p:nvPr/>
            </p:nvSpPr>
            <p:spPr>
              <a:xfrm>
                <a:off x="6348537" y="3229162"/>
                <a:ext cx="677400" cy="7185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7" name="Google Shape;877;g32e3c3536b7_0_1992"/>
            <p:cNvGrpSpPr/>
            <p:nvPr/>
          </p:nvGrpSpPr>
          <p:grpSpPr>
            <a:xfrm>
              <a:off x="2563799" y="1840527"/>
              <a:ext cx="331800" cy="2048145"/>
              <a:chOff x="1182152" y="3187006"/>
              <a:chExt cx="331800" cy="2048145"/>
            </a:xfrm>
          </p:grpSpPr>
          <p:sp>
            <p:nvSpPr>
              <p:cNvPr id="878" name="Google Shape;878;g32e3c3536b7_0_1992"/>
              <p:cNvSpPr/>
              <p:nvPr/>
            </p:nvSpPr>
            <p:spPr>
              <a:xfrm rot="5400000">
                <a:off x="1147502" y="3221656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g32e3c3536b7_0_1992"/>
              <p:cNvSpPr/>
              <p:nvPr/>
            </p:nvSpPr>
            <p:spPr>
              <a:xfrm rot="5400000">
                <a:off x="1147502" y="363278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g32e3c3536b7_0_1992"/>
              <p:cNvSpPr/>
              <p:nvPr/>
            </p:nvSpPr>
            <p:spPr>
              <a:xfrm rot="5400000">
                <a:off x="1147502" y="4039702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g32e3c3536b7_0_1992"/>
              <p:cNvSpPr/>
              <p:nvPr/>
            </p:nvSpPr>
            <p:spPr>
              <a:xfrm rot="5400000">
                <a:off x="1147502" y="4452807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g32e3c3536b7_0_1992"/>
              <p:cNvSpPr/>
              <p:nvPr/>
            </p:nvSpPr>
            <p:spPr>
              <a:xfrm rot="5400000">
                <a:off x="1147502" y="4868701"/>
                <a:ext cx="401100" cy="331800"/>
              </a:xfrm>
              <a:prstGeom prst="rect">
                <a:avLst/>
              </a:prstGeom>
              <a:solidFill>
                <a:srgbClr val="FBE4D4"/>
              </a:solidFill>
              <a:ln cap="flat" cmpd="sng" w="508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3" name="Google Shape;883;g32e3c3536b7_0_1992"/>
          <p:cNvSpPr txBox="1"/>
          <p:nvPr/>
        </p:nvSpPr>
        <p:spPr>
          <a:xfrm>
            <a:off x="9852982" y="2245371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g32e3c3536b7_0_1992"/>
          <p:cNvSpPr txBox="1"/>
          <p:nvPr/>
        </p:nvSpPr>
        <p:spPr>
          <a:xfrm>
            <a:off x="9859209" y="2553293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g32e3c3536b7_0_1992"/>
          <p:cNvSpPr txBox="1"/>
          <p:nvPr/>
        </p:nvSpPr>
        <p:spPr>
          <a:xfrm>
            <a:off x="9856358" y="2891395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g32e3c3536b7_0_1992"/>
          <p:cNvSpPr txBox="1"/>
          <p:nvPr/>
        </p:nvSpPr>
        <p:spPr>
          <a:xfrm>
            <a:off x="9851945" y="3184711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32e3c3536b7_0_1992"/>
          <p:cNvSpPr txBox="1"/>
          <p:nvPr/>
        </p:nvSpPr>
        <p:spPr>
          <a:xfrm>
            <a:off x="9842509" y="3522813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g32e3c3536b7_0_1992"/>
          <p:cNvSpPr txBox="1"/>
          <p:nvPr/>
        </p:nvSpPr>
        <p:spPr>
          <a:xfrm>
            <a:off x="9847533" y="3838902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g32e3c3536b7_0_1992"/>
          <p:cNvSpPr txBox="1"/>
          <p:nvPr/>
        </p:nvSpPr>
        <p:spPr>
          <a:xfrm>
            <a:off x="9851131" y="4157766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32e3c3536b7_0_1992"/>
          <p:cNvSpPr txBox="1"/>
          <p:nvPr/>
        </p:nvSpPr>
        <p:spPr>
          <a:xfrm>
            <a:off x="9858004" y="4490765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g32e3c3536b7_0_1992"/>
          <p:cNvSpPr txBox="1"/>
          <p:nvPr/>
        </p:nvSpPr>
        <p:spPr>
          <a:xfrm>
            <a:off x="9854832" y="481776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g32e3c3536b7_0_1992"/>
          <p:cNvSpPr txBox="1"/>
          <p:nvPr/>
        </p:nvSpPr>
        <p:spPr>
          <a:xfrm>
            <a:off x="9859652" y="5135674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g32e3c3536b7_0_1992"/>
          <p:cNvSpPr txBox="1"/>
          <p:nvPr/>
        </p:nvSpPr>
        <p:spPr>
          <a:xfrm>
            <a:off x="9849809" y="5476437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32e3c3536b7_0_1992"/>
          <p:cNvSpPr txBox="1"/>
          <p:nvPr/>
        </p:nvSpPr>
        <p:spPr>
          <a:xfrm>
            <a:off x="9866199" y="5803291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5" name="Google Shape;895;g32e3c3536b7_0_1992"/>
          <p:cNvCxnSpPr/>
          <p:nvPr/>
        </p:nvCxnSpPr>
        <p:spPr>
          <a:xfrm>
            <a:off x="8419102" y="3934906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896" name="Google Shape;896;g32e3c3536b7_0_1992"/>
          <p:cNvGrpSpPr/>
          <p:nvPr/>
        </p:nvGrpSpPr>
        <p:grpSpPr>
          <a:xfrm>
            <a:off x="3594270" y="3756442"/>
            <a:ext cx="551017" cy="1518382"/>
            <a:chOff x="3595349" y="3756442"/>
            <a:chExt cx="551183" cy="1518382"/>
          </a:xfrm>
        </p:grpSpPr>
        <p:sp>
          <p:nvSpPr>
            <p:cNvPr id="897" name="Google Shape;897;g32e3c3536b7_0_1992"/>
            <p:cNvSpPr/>
            <p:nvPr/>
          </p:nvSpPr>
          <p:spPr>
            <a:xfrm>
              <a:off x="3603148" y="3756442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32e3c3536b7_0_1992"/>
            <p:cNvSpPr/>
            <p:nvPr/>
          </p:nvSpPr>
          <p:spPr>
            <a:xfrm>
              <a:off x="3603148" y="4206875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32e3c3536b7_0_1992"/>
            <p:cNvSpPr/>
            <p:nvPr/>
          </p:nvSpPr>
          <p:spPr>
            <a:xfrm>
              <a:off x="3595349" y="4924124"/>
              <a:ext cx="541800" cy="3507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32e3c3536b7_0_1992"/>
            <p:cNvSpPr txBox="1"/>
            <p:nvPr/>
          </p:nvSpPr>
          <p:spPr>
            <a:xfrm rot="5400000">
              <a:off x="3740932" y="4528477"/>
              <a:ext cx="380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g32e3c3536b7_0_1992"/>
          <p:cNvSpPr/>
          <p:nvPr/>
        </p:nvSpPr>
        <p:spPr>
          <a:xfrm>
            <a:off x="3521066" y="2971588"/>
            <a:ext cx="749100" cy="510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Stage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2" name="Google Shape;902;g32e3c3536b7_0_1992"/>
          <p:cNvGrpSpPr/>
          <p:nvPr/>
        </p:nvGrpSpPr>
        <p:grpSpPr>
          <a:xfrm>
            <a:off x="4557838" y="2973531"/>
            <a:ext cx="748875" cy="2304478"/>
            <a:chOff x="4559206" y="2973531"/>
            <a:chExt cx="749100" cy="2304478"/>
          </a:xfrm>
        </p:grpSpPr>
        <p:sp>
          <p:nvSpPr>
            <p:cNvPr id="903" name="Google Shape;903;g32e3c3536b7_0_1992"/>
            <p:cNvSpPr/>
            <p:nvPr/>
          </p:nvSpPr>
          <p:spPr>
            <a:xfrm>
              <a:off x="4559206" y="2973531"/>
              <a:ext cx="749100" cy="510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32e3c3536b7_0_1992"/>
            <p:cNvSpPr/>
            <p:nvPr/>
          </p:nvSpPr>
          <p:spPr>
            <a:xfrm>
              <a:off x="4621511" y="3759627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g32e3c3536b7_0_1992"/>
            <p:cNvSpPr/>
            <p:nvPr/>
          </p:nvSpPr>
          <p:spPr>
            <a:xfrm>
              <a:off x="4621511" y="4210060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32e3c3536b7_0_1992"/>
            <p:cNvSpPr/>
            <p:nvPr/>
          </p:nvSpPr>
          <p:spPr>
            <a:xfrm>
              <a:off x="4613712" y="4927309"/>
              <a:ext cx="541800" cy="3507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32e3c3536b7_0_1992"/>
            <p:cNvSpPr txBox="1"/>
            <p:nvPr/>
          </p:nvSpPr>
          <p:spPr>
            <a:xfrm rot="5400000">
              <a:off x="4759295" y="4531662"/>
              <a:ext cx="380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g32e3c3536b7_0_1992"/>
          <p:cNvGrpSpPr/>
          <p:nvPr/>
        </p:nvGrpSpPr>
        <p:grpSpPr>
          <a:xfrm>
            <a:off x="5634483" y="2978311"/>
            <a:ext cx="748875" cy="2286464"/>
            <a:chOff x="5636174" y="2978311"/>
            <a:chExt cx="749100" cy="2286464"/>
          </a:xfrm>
        </p:grpSpPr>
        <p:sp>
          <p:nvSpPr>
            <p:cNvPr id="909" name="Google Shape;909;g32e3c3536b7_0_1992"/>
            <p:cNvSpPr/>
            <p:nvPr/>
          </p:nvSpPr>
          <p:spPr>
            <a:xfrm>
              <a:off x="5636174" y="2978311"/>
              <a:ext cx="749100" cy="510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32e3c3536b7_0_1992"/>
            <p:cNvSpPr/>
            <p:nvPr/>
          </p:nvSpPr>
          <p:spPr>
            <a:xfrm>
              <a:off x="5742985" y="3746393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32e3c3536b7_0_1992"/>
            <p:cNvSpPr/>
            <p:nvPr/>
          </p:nvSpPr>
          <p:spPr>
            <a:xfrm>
              <a:off x="5742985" y="4196826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32e3c3536b7_0_1992"/>
            <p:cNvSpPr/>
            <p:nvPr/>
          </p:nvSpPr>
          <p:spPr>
            <a:xfrm>
              <a:off x="5735186" y="4914075"/>
              <a:ext cx="541800" cy="3507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32e3c3536b7_0_1992"/>
            <p:cNvSpPr txBox="1"/>
            <p:nvPr/>
          </p:nvSpPr>
          <p:spPr>
            <a:xfrm rot="5400000">
              <a:off x="5880769" y="4518428"/>
              <a:ext cx="380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g32e3c3536b7_0_1992"/>
          <p:cNvGrpSpPr/>
          <p:nvPr/>
        </p:nvGrpSpPr>
        <p:grpSpPr>
          <a:xfrm>
            <a:off x="7247242" y="2978311"/>
            <a:ext cx="748875" cy="2267939"/>
            <a:chOff x="7249417" y="2978311"/>
            <a:chExt cx="749100" cy="2267939"/>
          </a:xfrm>
        </p:grpSpPr>
        <p:sp>
          <p:nvSpPr>
            <p:cNvPr id="915" name="Google Shape;915;g32e3c3536b7_0_1992"/>
            <p:cNvSpPr/>
            <p:nvPr/>
          </p:nvSpPr>
          <p:spPr>
            <a:xfrm>
              <a:off x="7249417" y="2978311"/>
              <a:ext cx="749100" cy="510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32e3c3536b7_0_1992"/>
            <p:cNvSpPr/>
            <p:nvPr/>
          </p:nvSpPr>
          <p:spPr>
            <a:xfrm>
              <a:off x="7312378" y="3727868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32e3c3536b7_0_1992"/>
            <p:cNvSpPr/>
            <p:nvPr/>
          </p:nvSpPr>
          <p:spPr>
            <a:xfrm>
              <a:off x="7312378" y="4178301"/>
              <a:ext cx="541800" cy="3507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32e3c3536b7_0_1992"/>
            <p:cNvSpPr/>
            <p:nvPr/>
          </p:nvSpPr>
          <p:spPr>
            <a:xfrm>
              <a:off x="7304579" y="4895550"/>
              <a:ext cx="541800" cy="350700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32e3c3536b7_0_1992"/>
            <p:cNvSpPr txBox="1"/>
            <p:nvPr/>
          </p:nvSpPr>
          <p:spPr>
            <a:xfrm rot="5400000">
              <a:off x="7450162" y="4499903"/>
              <a:ext cx="380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0" name="Google Shape;920;g32e3c3536b7_0_1992"/>
          <p:cNvSpPr txBox="1"/>
          <p:nvPr/>
        </p:nvSpPr>
        <p:spPr>
          <a:xfrm>
            <a:off x="5118092" y="2130496"/>
            <a:ext cx="142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1" name="Google Shape;921;g32e3c3536b7_0_1992"/>
          <p:cNvCxnSpPr>
            <a:stCxn id="901" idx="0"/>
            <a:endCxn id="903" idx="0"/>
          </p:cNvCxnSpPr>
          <p:nvPr/>
        </p:nvCxnSpPr>
        <p:spPr>
          <a:xfrm flipH="1" rot="-5400000">
            <a:off x="4413116" y="2454088"/>
            <a:ext cx="1800" cy="1036800"/>
          </a:xfrm>
          <a:prstGeom prst="curvedConnector3">
            <a:avLst>
              <a:gd fmla="val -12700000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22" name="Google Shape;922;g32e3c3536b7_0_1992"/>
          <p:cNvCxnSpPr>
            <a:stCxn id="903" idx="0"/>
            <a:endCxn id="909" idx="0"/>
          </p:cNvCxnSpPr>
          <p:nvPr/>
        </p:nvCxnSpPr>
        <p:spPr>
          <a:xfrm flipH="1" rot="-5400000">
            <a:off x="5468226" y="2437581"/>
            <a:ext cx="4800" cy="1076700"/>
          </a:xfrm>
          <a:prstGeom prst="curvedConnector3">
            <a:avLst>
              <a:gd fmla="val -4762500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23" name="Google Shape;923;g32e3c3536b7_0_1992"/>
          <p:cNvCxnSpPr>
            <a:stCxn id="909" idx="0"/>
            <a:endCxn id="924" idx="0"/>
          </p:cNvCxnSpPr>
          <p:nvPr/>
        </p:nvCxnSpPr>
        <p:spPr>
          <a:xfrm rot="-5400000">
            <a:off x="6432371" y="2543761"/>
            <a:ext cx="11100" cy="858000"/>
          </a:xfrm>
          <a:prstGeom prst="curvedConnector3">
            <a:avLst>
              <a:gd fmla="val 2158342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24" name="Google Shape;924;g32e3c3536b7_0_1992"/>
          <p:cNvSpPr txBox="1"/>
          <p:nvPr/>
        </p:nvSpPr>
        <p:spPr>
          <a:xfrm>
            <a:off x="6640544" y="2967335"/>
            <a:ext cx="4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5" name="Google Shape;925;g32e3c3536b7_0_1992"/>
          <p:cNvCxnSpPr>
            <a:stCxn id="924" idx="0"/>
            <a:endCxn id="915" idx="0"/>
          </p:cNvCxnSpPr>
          <p:nvPr/>
        </p:nvCxnSpPr>
        <p:spPr>
          <a:xfrm flipH="1" rot="-5400000">
            <a:off x="7238744" y="2595485"/>
            <a:ext cx="11100" cy="754800"/>
          </a:xfrm>
          <a:prstGeom prst="curvedConnector3">
            <a:avLst>
              <a:gd fmla="val -2059455" name="adj1"/>
            </a:avLst>
          </a:prstGeom>
          <a:noFill/>
          <a:ln cap="flat" cmpd="sng" w="349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2e3c3536b7_0_2086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Adaptivity Example </a:t>
            </a:r>
            <a:r>
              <a:rPr lang="en-US"/>
              <a:t>– Insertion Sort</a:t>
            </a:r>
            <a:endParaRPr/>
          </a:p>
        </p:txBody>
      </p:sp>
      <p:sp>
        <p:nvSpPr>
          <p:cNvPr id="931" name="Google Shape;931;g32e3c3536b7_0_2086"/>
          <p:cNvSpPr txBox="1"/>
          <p:nvPr/>
        </p:nvSpPr>
        <p:spPr>
          <a:xfrm>
            <a:off x="1390058" y="2921857"/>
            <a:ext cx="272400" cy="369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49" l="-24438" r="-266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2" name="Google Shape;932;g32e3c3536b7_0_2086"/>
          <p:cNvCxnSpPr/>
          <p:nvPr/>
        </p:nvCxnSpPr>
        <p:spPr>
          <a:xfrm>
            <a:off x="1933824" y="4039437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33" name="Google Shape;933;g32e3c3536b7_0_2086"/>
          <p:cNvSpPr/>
          <p:nvPr/>
        </p:nvSpPr>
        <p:spPr>
          <a:xfrm>
            <a:off x="3337729" y="2641124"/>
            <a:ext cx="4985100" cy="2907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g32e3c3536b7_0_2086"/>
          <p:cNvSpPr txBox="1"/>
          <p:nvPr/>
        </p:nvSpPr>
        <p:spPr>
          <a:xfrm>
            <a:off x="9852873" y="2956968"/>
            <a:ext cx="3654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549" l="-19999" r="-33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5" name="Google Shape;935;g32e3c3536b7_0_2086"/>
          <p:cNvGrpSpPr/>
          <p:nvPr/>
        </p:nvGrpSpPr>
        <p:grpSpPr>
          <a:xfrm>
            <a:off x="1327554" y="3407915"/>
            <a:ext cx="375299" cy="1290294"/>
            <a:chOff x="1182152" y="3187006"/>
            <a:chExt cx="331800" cy="1632251"/>
          </a:xfrm>
        </p:grpSpPr>
        <p:sp>
          <p:nvSpPr>
            <p:cNvPr id="936" name="Google Shape;936;g32e3c3536b7_0_2086"/>
            <p:cNvSpPr/>
            <p:nvPr/>
          </p:nvSpPr>
          <p:spPr>
            <a:xfrm rot="5400000">
              <a:off x="1147502" y="3221656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g32e3c3536b7_0_2086"/>
            <p:cNvSpPr/>
            <p:nvPr/>
          </p:nvSpPr>
          <p:spPr>
            <a:xfrm rot="5400000">
              <a:off x="1147502" y="363278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g32e3c3536b7_0_2086"/>
            <p:cNvSpPr/>
            <p:nvPr/>
          </p:nvSpPr>
          <p:spPr>
            <a:xfrm rot="5400000">
              <a:off x="1147502" y="403970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g32e3c3536b7_0_2086"/>
            <p:cNvSpPr/>
            <p:nvPr/>
          </p:nvSpPr>
          <p:spPr>
            <a:xfrm rot="5400000">
              <a:off x="1147502" y="4452807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0" name="Google Shape;940;g32e3c3536b7_0_2086"/>
          <p:cNvSpPr txBox="1"/>
          <p:nvPr/>
        </p:nvSpPr>
        <p:spPr>
          <a:xfrm>
            <a:off x="1385035" y="3385986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g32e3c3536b7_0_2086"/>
          <p:cNvSpPr txBox="1"/>
          <p:nvPr/>
        </p:nvSpPr>
        <p:spPr>
          <a:xfrm>
            <a:off x="1391263" y="3693908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g32e3c3536b7_0_2086"/>
          <p:cNvSpPr txBox="1"/>
          <p:nvPr/>
        </p:nvSpPr>
        <p:spPr>
          <a:xfrm>
            <a:off x="1388412" y="4032010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g32e3c3536b7_0_2086"/>
          <p:cNvSpPr txBox="1"/>
          <p:nvPr/>
        </p:nvSpPr>
        <p:spPr>
          <a:xfrm>
            <a:off x="1383999" y="4325326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Google Shape;944;g32e3c3536b7_0_2086"/>
          <p:cNvCxnSpPr/>
          <p:nvPr/>
        </p:nvCxnSpPr>
        <p:spPr>
          <a:xfrm>
            <a:off x="8424126" y="3991818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45" name="Google Shape;945;g32e3c3536b7_0_2086"/>
          <p:cNvSpPr txBox="1"/>
          <p:nvPr/>
        </p:nvSpPr>
        <p:spPr>
          <a:xfrm>
            <a:off x="5019691" y="2136971"/>
            <a:ext cx="18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Insertion Sort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32e3c3536b7_0_2086"/>
          <p:cNvSpPr txBox="1"/>
          <p:nvPr/>
        </p:nvSpPr>
        <p:spPr>
          <a:xfrm>
            <a:off x="6661813" y="3783885"/>
            <a:ext cx="4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g32e3c3536b7_0_2086"/>
          <p:cNvGrpSpPr/>
          <p:nvPr/>
        </p:nvGrpSpPr>
        <p:grpSpPr>
          <a:xfrm>
            <a:off x="3457204" y="2956622"/>
            <a:ext cx="815755" cy="2123193"/>
            <a:chOff x="3458241" y="2956622"/>
            <a:chExt cx="816000" cy="2123193"/>
          </a:xfrm>
        </p:grpSpPr>
        <p:sp>
          <p:nvSpPr>
            <p:cNvPr id="948" name="Google Shape;948;g32e3c3536b7_0_2086"/>
            <p:cNvSpPr/>
            <p:nvPr/>
          </p:nvSpPr>
          <p:spPr>
            <a:xfrm>
              <a:off x="3458241" y="2956622"/>
              <a:ext cx="816000" cy="5511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32e3c3536b7_0_2086"/>
            <p:cNvSpPr/>
            <p:nvPr/>
          </p:nvSpPr>
          <p:spPr>
            <a:xfrm rot="5400000">
              <a:off x="3673110" y="3724225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A8D0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32e3c3536b7_0_2086"/>
            <p:cNvSpPr/>
            <p:nvPr/>
          </p:nvSpPr>
          <p:spPr>
            <a:xfrm rot="5400000">
              <a:off x="3673110" y="4049206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32e3c3536b7_0_2086"/>
            <p:cNvSpPr/>
            <p:nvPr/>
          </p:nvSpPr>
          <p:spPr>
            <a:xfrm rot="5400000">
              <a:off x="3673110" y="4370860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32e3c3536b7_0_2086"/>
            <p:cNvSpPr/>
            <p:nvPr/>
          </p:nvSpPr>
          <p:spPr>
            <a:xfrm rot="5400000">
              <a:off x="3673110" y="4697404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32e3c3536b7_0_2086"/>
            <p:cNvSpPr txBox="1"/>
            <p:nvPr/>
          </p:nvSpPr>
          <p:spPr>
            <a:xfrm>
              <a:off x="3701583" y="3731515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32e3c3536b7_0_2086"/>
            <p:cNvSpPr txBox="1"/>
            <p:nvPr/>
          </p:nvSpPr>
          <p:spPr>
            <a:xfrm>
              <a:off x="3707812" y="403943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32e3c3536b7_0_2086"/>
            <p:cNvSpPr txBox="1"/>
            <p:nvPr/>
          </p:nvSpPr>
          <p:spPr>
            <a:xfrm>
              <a:off x="3704960" y="4377539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32e3c3536b7_0_2086"/>
            <p:cNvSpPr txBox="1"/>
            <p:nvPr/>
          </p:nvSpPr>
          <p:spPr>
            <a:xfrm>
              <a:off x="3702700" y="4710515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7" name="Google Shape;957;g32e3c3536b7_0_2086"/>
            <p:cNvCxnSpPr>
              <a:stCxn id="950" idx="0"/>
              <a:endCxn id="953" idx="3"/>
            </p:cNvCxnSpPr>
            <p:nvPr/>
          </p:nvCxnSpPr>
          <p:spPr>
            <a:xfrm rot="10800000">
              <a:off x="4003410" y="3916156"/>
              <a:ext cx="15900" cy="320700"/>
            </a:xfrm>
            <a:prstGeom prst="curvedConnector3">
              <a:avLst>
                <a:gd fmla="val -1325098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58" name="Google Shape;958;g32e3c3536b7_0_2086"/>
          <p:cNvGrpSpPr/>
          <p:nvPr/>
        </p:nvGrpSpPr>
        <p:grpSpPr>
          <a:xfrm>
            <a:off x="4524413" y="2956621"/>
            <a:ext cx="815755" cy="2127436"/>
            <a:chOff x="4525771" y="2956621"/>
            <a:chExt cx="816000" cy="2127436"/>
          </a:xfrm>
        </p:grpSpPr>
        <p:sp>
          <p:nvSpPr>
            <p:cNvPr id="959" name="Google Shape;959;g32e3c3536b7_0_2086"/>
            <p:cNvSpPr/>
            <p:nvPr/>
          </p:nvSpPr>
          <p:spPr>
            <a:xfrm>
              <a:off x="4525771" y="2956621"/>
              <a:ext cx="816000" cy="5511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32e3c3536b7_0_2086"/>
            <p:cNvSpPr/>
            <p:nvPr/>
          </p:nvSpPr>
          <p:spPr>
            <a:xfrm rot="5400000">
              <a:off x="4742321" y="3728468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A8D0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32e3c3536b7_0_2086"/>
            <p:cNvSpPr/>
            <p:nvPr/>
          </p:nvSpPr>
          <p:spPr>
            <a:xfrm rot="5400000">
              <a:off x="4742321" y="4053448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32e3c3536b7_0_2086"/>
            <p:cNvSpPr/>
            <p:nvPr/>
          </p:nvSpPr>
          <p:spPr>
            <a:xfrm rot="5400000">
              <a:off x="4742321" y="4375102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32e3c3536b7_0_2086"/>
            <p:cNvSpPr/>
            <p:nvPr/>
          </p:nvSpPr>
          <p:spPr>
            <a:xfrm rot="5400000">
              <a:off x="4742321" y="4701646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32e3c3536b7_0_2086"/>
            <p:cNvSpPr txBox="1"/>
            <p:nvPr/>
          </p:nvSpPr>
          <p:spPr>
            <a:xfrm>
              <a:off x="4770794" y="3735757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32e3c3536b7_0_2086"/>
            <p:cNvSpPr txBox="1"/>
            <p:nvPr/>
          </p:nvSpPr>
          <p:spPr>
            <a:xfrm>
              <a:off x="4777023" y="4043679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32e3c3536b7_0_2086"/>
            <p:cNvSpPr txBox="1"/>
            <p:nvPr/>
          </p:nvSpPr>
          <p:spPr>
            <a:xfrm>
              <a:off x="4774171" y="4381781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32e3c3536b7_0_2086"/>
            <p:cNvSpPr txBox="1"/>
            <p:nvPr/>
          </p:nvSpPr>
          <p:spPr>
            <a:xfrm>
              <a:off x="4771911" y="471475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8" name="Google Shape;968;g32e3c3536b7_0_2086"/>
            <p:cNvCxnSpPr/>
            <p:nvPr/>
          </p:nvCxnSpPr>
          <p:spPr>
            <a:xfrm flipH="1" rot="5400000">
              <a:off x="4943431" y="4385289"/>
              <a:ext cx="320700" cy="15900"/>
            </a:xfrm>
            <a:prstGeom prst="curvedConnector3">
              <a:avLst>
                <a:gd fmla="val -1325098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69" name="Google Shape;969;g32e3c3536b7_0_2086"/>
          <p:cNvGrpSpPr/>
          <p:nvPr/>
        </p:nvGrpSpPr>
        <p:grpSpPr>
          <a:xfrm>
            <a:off x="5594786" y="2941979"/>
            <a:ext cx="815755" cy="2156561"/>
            <a:chOff x="5596465" y="2941979"/>
            <a:chExt cx="816000" cy="2156561"/>
          </a:xfrm>
        </p:grpSpPr>
        <p:sp>
          <p:nvSpPr>
            <p:cNvPr id="970" name="Google Shape;970;g32e3c3536b7_0_2086"/>
            <p:cNvSpPr/>
            <p:nvPr/>
          </p:nvSpPr>
          <p:spPr>
            <a:xfrm>
              <a:off x="5596465" y="2941979"/>
              <a:ext cx="816000" cy="5511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32e3c3536b7_0_2086"/>
            <p:cNvSpPr/>
            <p:nvPr/>
          </p:nvSpPr>
          <p:spPr>
            <a:xfrm rot="5400000">
              <a:off x="5812492" y="3742950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32e3c3536b7_0_2086"/>
            <p:cNvSpPr/>
            <p:nvPr/>
          </p:nvSpPr>
          <p:spPr>
            <a:xfrm rot="5400000">
              <a:off x="5812492" y="4067931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32e3c3536b7_0_2086"/>
            <p:cNvSpPr/>
            <p:nvPr/>
          </p:nvSpPr>
          <p:spPr>
            <a:xfrm rot="5400000">
              <a:off x="5812492" y="4389585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C4E0B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32e3c3536b7_0_2086"/>
            <p:cNvSpPr/>
            <p:nvPr/>
          </p:nvSpPr>
          <p:spPr>
            <a:xfrm rot="5400000">
              <a:off x="5812492" y="4716129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32e3c3536b7_0_2086"/>
            <p:cNvSpPr txBox="1"/>
            <p:nvPr/>
          </p:nvSpPr>
          <p:spPr>
            <a:xfrm>
              <a:off x="5840965" y="3750240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32e3c3536b7_0_2086"/>
            <p:cNvSpPr txBox="1"/>
            <p:nvPr/>
          </p:nvSpPr>
          <p:spPr>
            <a:xfrm>
              <a:off x="5847194" y="4058162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32e3c3536b7_0_2086"/>
            <p:cNvSpPr txBox="1"/>
            <p:nvPr/>
          </p:nvSpPr>
          <p:spPr>
            <a:xfrm>
              <a:off x="5844342" y="4396264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32e3c3536b7_0_2086"/>
            <p:cNvSpPr txBox="1"/>
            <p:nvPr/>
          </p:nvSpPr>
          <p:spPr>
            <a:xfrm>
              <a:off x="5842082" y="4729240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9" name="Google Shape;979;g32e3c3536b7_0_2086"/>
            <p:cNvCxnSpPr/>
            <p:nvPr/>
          </p:nvCxnSpPr>
          <p:spPr>
            <a:xfrm flipH="1" rot="5400000">
              <a:off x="6010574" y="4055803"/>
              <a:ext cx="320700" cy="15900"/>
            </a:xfrm>
            <a:prstGeom prst="curvedConnector3">
              <a:avLst>
                <a:gd fmla="val -1325098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80" name="Google Shape;980;g32e3c3536b7_0_2086"/>
          <p:cNvGrpSpPr/>
          <p:nvPr/>
        </p:nvGrpSpPr>
        <p:grpSpPr>
          <a:xfrm>
            <a:off x="7316777" y="2921857"/>
            <a:ext cx="815755" cy="2184010"/>
            <a:chOff x="7318973" y="2921857"/>
            <a:chExt cx="816000" cy="2184010"/>
          </a:xfrm>
        </p:grpSpPr>
        <p:sp>
          <p:nvSpPr>
            <p:cNvPr id="981" name="Google Shape;981;g32e3c3536b7_0_2086"/>
            <p:cNvSpPr/>
            <p:nvPr/>
          </p:nvSpPr>
          <p:spPr>
            <a:xfrm>
              <a:off x="7318973" y="2921857"/>
              <a:ext cx="816000" cy="551100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Step 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32e3c3536b7_0_2086"/>
            <p:cNvSpPr/>
            <p:nvPr/>
          </p:nvSpPr>
          <p:spPr>
            <a:xfrm rot="5400000">
              <a:off x="7588370" y="3750278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A8D0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32e3c3536b7_0_2086"/>
            <p:cNvSpPr/>
            <p:nvPr/>
          </p:nvSpPr>
          <p:spPr>
            <a:xfrm rot="5400000">
              <a:off x="7588370" y="4075258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A8D0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32e3c3536b7_0_2086"/>
            <p:cNvSpPr/>
            <p:nvPr/>
          </p:nvSpPr>
          <p:spPr>
            <a:xfrm rot="5400000">
              <a:off x="7588370" y="4396912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A8D0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32e3c3536b7_0_2086"/>
            <p:cNvSpPr/>
            <p:nvPr/>
          </p:nvSpPr>
          <p:spPr>
            <a:xfrm rot="5400000">
              <a:off x="7588370" y="4723456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A8D0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32e3c3536b7_0_2086"/>
            <p:cNvSpPr txBox="1"/>
            <p:nvPr/>
          </p:nvSpPr>
          <p:spPr>
            <a:xfrm>
              <a:off x="7616843" y="3757567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32e3c3536b7_0_2086"/>
            <p:cNvSpPr txBox="1"/>
            <p:nvPr/>
          </p:nvSpPr>
          <p:spPr>
            <a:xfrm>
              <a:off x="7623072" y="4065489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32e3c3536b7_0_2086"/>
            <p:cNvSpPr txBox="1"/>
            <p:nvPr/>
          </p:nvSpPr>
          <p:spPr>
            <a:xfrm>
              <a:off x="7620220" y="4403591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32e3c3536b7_0_2086"/>
            <p:cNvSpPr txBox="1"/>
            <p:nvPr/>
          </p:nvSpPr>
          <p:spPr>
            <a:xfrm>
              <a:off x="7617960" y="473656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g32e3c3536b7_0_2086"/>
          <p:cNvGrpSpPr/>
          <p:nvPr/>
        </p:nvGrpSpPr>
        <p:grpSpPr>
          <a:xfrm>
            <a:off x="9812861" y="3430207"/>
            <a:ext cx="375299" cy="1290294"/>
            <a:chOff x="1182152" y="3187006"/>
            <a:chExt cx="331800" cy="1632251"/>
          </a:xfrm>
        </p:grpSpPr>
        <p:sp>
          <p:nvSpPr>
            <p:cNvPr id="991" name="Google Shape;991;g32e3c3536b7_0_2086"/>
            <p:cNvSpPr/>
            <p:nvPr/>
          </p:nvSpPr>
          <p:spPr>
            <a:xfrm rot="5400000">
              <a:off x="1147502" y="3221656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g32e3c3536b7_0_2086"/>
            <p:cNvSpPr/>
            <p:nvPr/>
          </p:nvSpPr>
          <p:spPr>
            <a:xfrm rot="5400000">
              <a:off x="1147502" y="363278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g32e3c3536b7_0_2086"/>
            <p:cNvSpPr/>
            <p:nvPr/>
          </p:nvSpPr>
          <p:spPr>
            <a:xfrm rot="5400000">
              <a:off x="1147502" y="403970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32e3c3536b7_0_2086"/>
            <p:cNvSpPr/>
            <p:nvPr/>
          </p:nvSpPr>
          <p:spPr>
            <a:xfrm rot="5400000">
              <a:off x="1147502" y="4452807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5" name="Google Shape;995;g32e3c3536b7_0_2086"/>
          <p:cNvSpPr txBox="1"/>
          <p:nvPr/>
        </p:nvSpPr>
        <p:spPr>
          <a:xfrm>
            <a:off x="9870343" y="3408278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g32e3c3536b7_0_2086"/>
          <p:cNvSpPr txBox="1"/>
          <p:nvPr/>
        </p:nvSpPr>
        <p:spPr>
          <a:xfrm>
            <a:off x="9876571" y="3716200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32e3c3536b7_0_2086"/>
          <p:cNvSpPr txBox="1"/>
          <p:nvPr/>
        </p:nvSpPr>
        <p:spPr>
          <a:xfrm>
            <a:off x="9873719" y="4054302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32e3c3536b7_0_2086"/>
          <p:cNvSpPr txBox="1"/>
          <p:nvPr/>
        </p:nvSpPr>
        <p:spPr>
          <a:xfrm>
            <a:off x="9869306" y="4347618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g32e3c3536b7_0_2086"/>
          <p:cNvSpPr txBox="1"/>
          <p:nvPr/>
        </p:nvSpPr>
        <p:spPr>
          <a:xfrm>
            <a:off x="2942654" y="5971236"/>
            <a:ext cx="6095400" cy="595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32e3c3536b7_0_2159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Adaptivity Example</a:t>
            </a:r>
            <a:r>
              <a:rPr lang="en-US"/>
              <a:t> – Insertion Sort</a:t>
            </a:r>
            <a:endParaRPr/>
          </a:p>
        </p:txBody>
      </p:sp>
      <p:sp>
        <p:nvSpPr>
          <p:cNvPr id="1005" name="Google Shape;1005;g32e3c3536b7_0_2159"/>
          <p:cNvSpPr txBox="1"/>
          <p:nvPr/>
        </p:nvSpPr>
        <p:spPr>
          <a:xfrm>
            <a:off x="1390058" y="2921857"/>
            <a:ext cx="272400" cy="369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49" l="-24438" r="-266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6" name="Google Shape;1006;g32e3c3536b7_0_2159"/>
          <p:cNvCxnSpPr/>
          <p:nvPr/>
        </p:nvCxnSpPr>
        <p:spPr>
          <a:xfrm>
            <a:off x="1933824" y="4039437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07" name="Google Shape;1007;g32e3c3536b7_0_2159"/>
          <p:cNvSpPr/>
          <p:nvPr/>
        </p:nvSpPr>
        <p:spPr>
          <a:xfrm>
            <a:off x="3337729" y="2641124"/>
            <a:ext cx="4985100" cy="2907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g32e3c3536b7_0_2159"/>
          <p:cNvSpPr txBox="1"/>
          <p:nvPr/>
        </p:nvSpPr>
        <p:spPr>
          <a:xfrm>
            <a:off x="9852873" y="2956968"/>
            <a:ext cx="3654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549" l="-19999" r="-33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9" name="Google Shape;1009;g32e3c3536b7_0_2159"/>
          <p:cNvGrpSpPr/>
          <p:nvPr/>
        </p:nvGrpSpPr>
        <p:grpSpPr>
          <a:xfrm>
            <a:off x="1327554" y="3407915"/>
            <a:ext cx="375299" cy="1290294"/>
            <a:chOff x="1182152" y="3187006"/>
            <a:chExt cx="331800" cy="1632251"/>
          </a:xfrm>
        </p:grpSpPr>
        <p:sp>
          <p:nvSpPr>
            <p:cNvPr id="1010" name="Google Shape;1010;g32e3c3536b7_0_2159"/>
            <p:cNvSpPr/>
            <p:nvPr/>
          </p:nvSpPr>
          <p:spPr>
            <a:xfrm rot="5400000">
              <a:off x="1147502" y="3221656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g32e3c3536b7_0_2159"/>
            <p:cNvSpPr/>
            <p:nvPr/>
          </p:nvSpPr>
          <p:spPr>
            <a:xfrm rot="5400000">
              <a:off x="1147502" y="363278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g32e3c3536b7_0_2159"/>
            <p:cNvSpPr/>
            <p:nvPr/>
          </p:nvSpPr>
          <p:spPr>
            <a:xfrm rot="5400000">
              <a:off x="1147502" y="403970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g32e3c3536b7_0_2159"/>
            <p:cNvSpPr/>
            <p:nvPr/>
          </p:nvSpPr>
          <p:spPr>
            <a:xfrm rot="5400000">
              <a:off x="1147502" y="4452807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4" name="Google Shape;1014;g32e3c3536b7_0_2159"/>
          <p:cNvSpPr txBox="1"/>
          <p:nvPr/>
        </p:nvSpPr>
        <p:spPr>
          <a:xfrm>
            <a:off x="1385035" y="3385986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32e3c3536b7_0_2159"/>
          <p:cNvSpPr txBox="1"/>
          <p:nvPr/>
        </p:nvSpPr>
        <p:spPr>
          <a:xfrm>
            <a:off x="1391263" y="3693908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32e3c3536b7_0_2159"/>
          <p:cNvSpPr txBox="1"/>
          <p:nvPr/>
        </p:nvSpPr>
        <p:spPr>
          <a:xfrm>
            <a:off x="1388412" y="4032010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32e3c3536b7_0_2159"/>
          <p:cNvSpPr txBox="1"/>
          <p:nvPr/>
        </p:nvSpPr>
        <p:spPr>
          <a:xfrm>
            <a:off x="1383999" y="4325326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8" name="Google Shape;1018;g32e3c3536b7_0_2159"/>
          <p:cNvCxnSpPr/>
          <p:nvPr/>
        </p:nvCxnSpPr>
        <p:spPr>
          <a:xfrm>
            <a:off x="8424126" y="3991818"/>
            <a:ext cx="109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19" name="Google Shape;1019;g32e3c3536b7_0_2159"/>
          <p:cNvSpPr txBox="1"/>
          <p:nvPr/>
        </p:nvSpPr>
        <p:spPr>
          <a:xfrm>
            <a:off x="5019691" y="2136971"/>
            <a:ext cx="18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Insertion Sort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0" name="Google Shape;1020;g32e3c3536b7_0_2159"/>
          <p:cNvGrpSpPr/>
          <p:nvPr/>
        </p:nvGrpSpPr>
        <p:grpSpPr>
          <a:xfrm>
            <a:off x="9812861" y="3430207"/>
            <a:ext cx="375299" cy="1290294"/>
            <a:chOff x="1182152" y="3187006"/>
            <a:chExt cx="331800" cy="1632251"/>
          </a:xfrm>
        </p:grpSpPr>
        <p:sp>
          <p:nvSpPr>
            <p:cNvPr id="1021" name="Google Shape;1021;g32e3c3536b7_0_2159"/>
            <p:cNvSpPr/>
            <p:nvPr/>
          </p:nvSpPr>
          <p:spPr>
            <a:xfrm rot="5400000">
              <a:off x="1147502" y="3221656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g32e3c3536b7_0_2159"/>
            <p:cNvSpPr/>
            <p:nvPr/>
          </p:nvSpPr>
          <p:spPr>
            <a:xfrm rot="5400000">
              <a:off x="1147502" y="363278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g32e3c3536b7_0_2159"/>
            <p:cNvSpPr/>
            <p:nvPr/>
          </p:nvSpPr>
          <p:spPr>
            <a:xfrm rot="5400000">
              <a:off x="1147502" y="4039702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32e3c3536b7_0_2159"/>
            <p:cNvSpPr/>
            <p:nvPr/>
          </p:nvSpPr>
          <p:spPr>
            <a:xfrm rot="5400000">
              <a:off x="1147502" y="4452807"/>
              <a:ext cx="401100" cy="3318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5" name="Google Shape;1025;g32e3c3536b7_0_2159"/>
          <p:cNvSpPr txBox="1"/>
          <p:nvPr/>
        </p:nvSpPr>
        <p:spPr>
          <a:xfrm>
            <a:off x="9870343" y="3408278"/>
            <a:ext cx="30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g32e3c3536b7_0_2159"/>
          <p:cNvSpPr txBox="1"/>
          <p:nvPr/>
        </p:nvSpPr>
        <p:spPr>
          <a:xfrm>
            <a:off x="9876571" y="3716200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g32e3c3536b7_0_2159"/>
          <p:cNvSpPr txBox="1"/>
          <p:nvPr/>
        </p:nvSpPr>
        <p:spPr>
          <a:xfrm>
            <a:off x="9873719" y="4054302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g32e3c3536b7_0_2159"/>
          <p:cNvSpPr txBox="1"/>
          <p:nvPr/>
        </p:nvSpPr>
        <p:spPr>
          <a:xfrm>
            <a:off x="9869306" y="4347618"/>
            <a:ext cx="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9" name="Google Shape;1029;g32e3c3536b7_0_2159"/>
          <p:cNvGrpSpPr/>
          <p:nvPr/>
        </p:nvGrpSpPr>
        <p:grpSpPr>
          <a:xfrm>
            <a:off x="3476810" y="2988957"/>
            <a:ext cx="748875" cy="2090858"/>
            <a:chOff x="3477853" y="2988957"/>
            <a:chExt cx="749100" cy="2090858"/>
          </a:xfrm>
        </p:grpSpPr>
        <p:sp>
          <p:nvSpPr>
            <p:cNvPr id="1030" name="Google Shape;1030;g32e3c3536b7_0_2159"/>
            <p:cNvSpPr/>
            <p:nvPr/>
          </p:nvSpPr>
          <p:spPr>
            <a:xfrm rot="5400000">
              <a:off x="3673110" y="3724225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A8D0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g32e3c3536b7_0_2159"/>
            <p:cNvSpPr/>
            <p:nvPr/>
          </p:nvSpPr>
          <p:spPr>
            <a:xfrm rot="5400000">
              <a:off x="3673110" y="4049206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g32e3c3536b7_0_2159"/>
            <p:cNvSpPr/>
            <p:nvPr/>
          </p:nvSpPr>
          <p:spPr>
            <a:xfrm rot="5400000">
              <a:off x="3673110" y="4370860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g32e3c3536b7_0_2159"/>
            <p:cNvSpPr/>
            <p:nvPr/>
          </p:nvSpPr>
          <p:spPr>
            <a:xfrm rot="5400000">
              <a:off x="3673110" y="4697404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g32e3c3536b7_0_2159"/>
            <p:cNvSpPr txBox="1"/>
            <p:nvPr/>
          </p:nvSpPr>
          <p:spPr>
            <a:xfrm>
              <a:off x="3701583" y="3731515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32e3c3536b7_0_2159"/>
            <p:cNvSpPr txBox="1"/>
            <p:nvPr/>
          </p:nvSpPr>
          <p:spPr>
            <a:xfrm>
              <a:off x="3707812" y="403943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32e3c3536b7_0_2159"/>
            <p:cNvSpPr txBox="1"/>
            <p:nvPr/>
          </p:nvSpPr>
          <p:spPr>
            <a:xfrm>
              <a:off x="3704960" y="4377539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32e3c3536b7_0_2159"/>
            <p:cNvSpPr txBox="1"/>
            <p:nvPr/>
          </p:nvSpPr>
          <p:spPr>
            <a:xfrm>
              <a:off x="3702700" y="4710515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8" name="Google Shape;1038;g32e3c3536b7_0_2159"/>
            <p:cNvCxnSpPr>
              <a:stCxn id="1031" idx="0"/>
              <a:endCxn id="1034" idx="3"/>
            </p:cNvCxnSpPr>
            <p:nvPr/>
          </p:nvCxnSpPr>
          <p:spPr>
            <a:xfrm rot="10800000">
              <a:off x="4003410" y="3916156"/>
              <a:ext cx="15900" cy="320700"/>
            </a:xfrm>
            <a:prstGeom prst="curvedConnector3">
              <a:avLst>
                <a:gd fmla="val -1325098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39" name="Google Shape;1039;g32e3c3536b7_0_2159"/>
            <p:cNvSpPr/>
            <p:nvPr/>
          </p:nvSpPr>
          <p:spPr>
            <a:xfrm>
              <a:off x="3477853" y="2988957"/>
              <a:ext cx="749100" cy="510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g32e3c3536b7_0_2159"/>
          <p:cNvGrpSpPr/>
          <p:nvPr/>
        </p:nvGrpSpPr>
        <p:grpSpPr>
          <a:xfrm>
            <a:off x="4557838" y="2973531"/>
            <a:ext cx="748875" cy="2110526"/>
            <a:chOff x="4559206" y="2973531"/>
            <a:chExt cx="749100" cy="2110526"/>
          </a:xfrm>
        </p:grpSpPr>
        <p:sp>
          <p:nvSpPr>
            <p:cNvPr id="1041" name="Google Shape;1041;g32e3c3536b7_0_2159"/>
            <p:cNvSpPr/>
            <p:nvPr/>
          </p:nvSpPr>
          <p:spPr>
            <a:xfrm rot="5400000">
              <a:off x="4742321" y="3728468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g32e3c3536b7_0_2159"/>
            <p:cNvSpPr/>
            <p:nvPr/>
          </p:nvSpPr>
          <p:spPr>
            <a:xfrm rot="5400000">
              <a:off x="4742321" y="4053448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g32e3c3536b7_0_2159"/>
            <p:cNvSpPr/>
            <p:nvPr/>
          </p:nvSpPr>
          <p:spPr>
            <a:xfrm rot="5400000">
              <a:off x="4742321" y="4375102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g32e3c3536b7_0_2159"/>
            <p:cNvSpPr/>
            <p:nvPr/>
          </p:nvSpPr>
          <p:spPr>
            <a:xfrm rot="5400000">
              <a:off x="4742321" y="4701646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g32e3c3536b7_0_2159"/>
            <p:cNvSpPr txBox="1"/>
            <p:nvPr/>
          </p:nvSpPr>
          <p:spPr>
            <a:xfrm>
              <a:off x="4770794" y="3735757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32e3c3536b7_0_2159"/>
            <p:cNvSpPr txBox="1"/>
            <p:nvPr/>
          </p:nvSpPr>
          <p:spPr>
            <a:xfrm>
              <a:off x="4777023" y="4043679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32e3c3536b7_0_2159"/>
            <p:cNvSpPr txBox="1"/>
            <p:nvPr/>
          </p:nvSpPr>
          <p:spPr>
            <a:xfrm>
              <a:off x="4774171" y="4381781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32e3c3536b7_0_2159"/>
            <p:cNvSpPr txBox="1"/>
            <p:nvPr/>
          </p:nvSpPr>
          <p:spPr>
            <a:xfrm>
              <a:off x="4771911" y="4714757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9" name="Google Shape;1049;g32e3c3536b7_0_2159"/>
            <p:cNvCxnSpPr/>
            <p:nvPr/>
          </p:nvCxnSpPr>
          <p:spPr>
            <a:xfrm flipH="1" rot="5400000">
              <a:off x="4943431" y="4385289"/>
              <a:ext cx="320700" cy="15900"/>
            </a:xfrm>
            <a:prstGeom prst="curvedConnector3">
              <a:avLst>
                <a:gd fmla="val -1325098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50" name="Google Shape;1050;g32e3c3536b7_0_2159"/>
            <p:cNvSpPr/>
            <p:nvPr/>
          </p:nvSpPr>
          <p:spPr>
            <a:xfrm>
              <a:off x="4559206" y="2973531"/>
              <a:ext cx="749100" cy="510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1" name="Google Shape;1051;g32e3c3536b7_0_2159"/>
            <p:cNvCxnSpPr>
              <a:stCxn id="1043" idx="0"/>
              <a:endCxn id="1045" idx="3"/>
            </p:cNvCxnSpPr>
            <p:nvPr/>
          </p:nvCxnSpPr>
          <p:spPr>
            <a:xfrm rot="10800000">
              <a:off x="5072621" y="3920452"/>
              <a:ext cx="15900" cy="642300"/>
            </a:xfrm>
            <a:prstGeom prst="curvedConnector3">
              <a:avLst>
                <a:gd fmla="val -1920198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052" name="Google Shape;1052;g32e3c3536b7_0_2159"/>
          <p:cNvGrpSpPr/>
          <p:nvPr/>
        </p:nvGrpSpPr>
        <p:grpSpPr>
          <a:xfrm>
            <a:off x="5638867" y="2975226"/>
            <a:ext cx="748875" cy="2123314"/>
            <a:chOff x="5640559" y="2975226"/>
            <a:chExt cx="749100" cy="2123314"/>
          </a:xfrm>
        </p:grpSpPr>
        <p:sp>
          <p:nvSpPr>
            <p:cNvPr id="1053" name="Google Shape;1053;g32e3c3536b7_0_2159"/>
            <p:cNvSpPr/>
            <p:nvPr/>
          </p:nvSpPr>
          <p:spPr>
            <a:xfrm rot="5400000">
              <a:off x="5812492" y="3742950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g32e3c3536b7_0_2159"/>
            <p:cNvSpPr/>
            <p:nvPr/>
          </p:nvSpPr>
          <p:spPr>
            <a:xfrm rot="5400000">
              <a:off x="5812492" y="4067931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BE4D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g32e3c3536b7_0_2159"/>
            <p:cNvSpPr/>
            <p:nvPr/>
          </p:nvSpPr>
          <p:spPr>
            <a:xfrm rot="5400000">
              <a:off x="5812492" y="4389585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F7CA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g32e3c3536b7_0_2159"/>
            <p:cNvSpPr/>
            <p:nvPr/>
          </p:nvSpPr>
          <p:spPr>
            <a:xfrm rot="5400000">
              <a:off x="5812492" y="4716129"/>
              <a:ext cx="317100" cy="375300"/>
            </a:xfrm>
            <a:prstGeom prst="rect">
              <a:avLst/>
            </a:prstGeom>
            <a:solidFill>
              <a:srgbClr val="FBE4D4"/>
            </a:solidFill>
            <a:ln cap="flat" cmpd="sng" w="50800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g32e3c3536b7_0_2159"/>
            <p:cNvSpPr txBox="1"/>
            <p:nvPr/>
          </p:nvSpPr>
          <p:spPr>
            <a:xfrm>
              <a:off x="5840965" y="3750240"/>
              <a:ext cx="30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g32e3c3536b7_0_2159"/>
            <p:cNvSpPr txBox="1"/>
            <p:nvPr/>
          </p:nvSpPr>
          <p:spPr>
            <a:xfrm>
              <a:off x="5847194" y="4058162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32e3c3536b7_0_2159"/>
            <p:cNvSpPr txBox="1"/>
            <p:nvPr/>
          </p:nvSpPr>
          <p:spPr>
            <a:xfrm>
              <a:off x="5844342" y="4396264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32e3c3536b7_0_2159"/>
            <p:cNvSpPr txBox="1"/>
            <p:nvPr/>
          </p:nvSpPr>
          <p:spPr>
            <a:xfrm>
              <a:off x="5842082" y="4729240"/>
              <a:ext cx="2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1" name="Google Shape;1061;g32e3c3536b7_0_2159"/>
            <p:cNvCxnSpPr>
              <a:stCxn id="1056" idx="0"/>
              <a:endCxn id="1057" idx="3"/>
            </p:cNvCxnSpPr>
            <p:nvPr/>
          </p:nvCxnSpPr>
          <p:spPr>
            <a:xfrm rot="10800000">
              <a:off x="6142792" y="3934779"/>
              <a:ext cx="15900" cy="969000"/>
            </a:xfrm>
            <a:prstGeom prst="curvedConnector3">
              <a:avLst>
                <a:gd fmla="val -2296041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2" name="Google Shape;1062;g32e3c3536b7_0_2159"/>
            <p:cNvSpPr/>
            <p:nvPr/>
          </p:nvSpPr>
          <p:spPr>
            <a:xfrm>
              <a:off x="5640559" y="2975226"/>
              <a:ext cx="749100" cy="510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Stage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3" name="Google Shape;1063;g32e3c3536b7_0_2159"/>
            <p:cNvCxnSpPr>
              <a:stCxn id="1056" idx="0"/>
              <a:endCxn id="1055" idx="0"/>
            </p:cNvCxnSpPr>
            <p:nvPr/>
          </p:nvCxnSpPr>
          <p:spPr>
            <a:xfrm flipH="1" rot="10800000">
              <a:off x="6158692" y="4577379"/>
              <a:ext cx="600" cy="326400"/>
            </a:xfrm>
            <a:prstGeom prst="curvedConnector3">
              <a:avLst>
                <a:gd fmla="val 1570614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4" name="Google Shape;1064;g32e3c3536b7_0_2159"/>
            <p:cNvCxnSpPr>
              <a:stCxn id="1056" idx="0"/>
              <a:endCxn id="1054" idx="0"/>
            </p:cNvCxnSpPr>
            <p:nvPr/>
          </p:nvCxnSpPr>
          <p:spPr>
            <a:xfrm flipH="1" rot="10800000">
              <a:off x="6158692" y="4255479"/>
              <a:ext cx="600" cy="648300"/>
            </a:xfrm>
            <a:prstGeom prst="curvedConnector3">
              <a:avLst>
                <a:gd fmla="val 2243142" name="adj1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65" name="Google Shape;1065;g32e3c3536b7_0_2159"/>
          <p:cNvSpPr txBox="1"/>
          <p:nvPr/>
        </p:nvSpPr>
        <p:spPr>
          <a:xfrm>
            <a:off x="2942654" y="5971236"/>
            <a:ext cx="5811000" cy="584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32e3c3536b7_0_2224"/>
          <p:cNvSpPr/>
          <p:nvPr/>
        </p:nvSpPr>
        <p:spPr>
          <a:xfrm>
            <a:off x="-1" y="0"/>
            <a:ext cx="121863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USTER COMPUTING | LBS kuttipedia" id="1071" name="Google Shape;1071;g32e3c3536b7_0_2224"/>
          <p:cNvPicPr preferRelativeResize="0"/>
          <p:nvPr/>
        </p:nvPicPr>
        <p:blipFill rotWithShape="1">
          <a:blip r:embed="rId3">
            <a:alphaModFix/>
          </a:blip>
          <a:srcRect b="5437" l="0" r="0" t="0"/>
          <a:stretch/>
        </p:blipFill>
        <p:spPr>
          <a:xfrm>
            <a:off x="1" y="10"/>
            <a:ext cx="966722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g32e3c3536b7_0_2224"/>
          <p:cNvSpPr/>
          <p:nvPr/>
        </p:nvSpPr>
        <p:spPr>
          <a:xfrm flipH="1">
            <a:off x="5123647" y="0"/>
            <a:ext cx="70653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g32e3c3536b7_0_2224"/>
          <p:cNvSpPr txBox="1"/>
          <p:nvPr>
            <p:ph type="title"/>
          </p:nvPr>
        </p:nvSpPr>
        <p:spPr>
          <a:xfrm>
            <a:off x="7529726" y="365125"/>
            <a:ext cx="3821400" cy="18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Why Adaptivity?</a:t>
            </a:r>
            <a:endParaRPr/>
          </a:p>
        </p:txBody>
      </p:sp>
      <p:sp>
        <p:nvSpPr>
          <p:cNvPr id="1074" name="Google Shape;1074;g32e3c3536b7_0_2224"/>
          <p:cNvSpPr txBox="1"/>
          <p:nvPr/>
        </p:nvSpPr>
        <p:spPr>
          <a:xfrm>
            <a:off x="7529726" y="2434201"/>
            <a:ext cx="38214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history of parallel computing dating as far back as the 60s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Adaptivity is a great model for understanding the parallel capabilities algorithms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32e3c3536b7_0_2232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Adaptivity?</a:t>
            </a:r>
            <a:endParaRPr/>
          </a:p>
        </p:txBody>
      </p:sp>
      <p:pic>
        <p:nvPicPr>
          <p:cNvPr descr="What Is a Virtual GPU? | NVIDIA Blog" id="1080" name="Google Shape;1080;g32e3c3536b7_0_2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14" y="1690688"/>
            <a:ext cx="5606936" cy="3570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New General And New Purpose In Computing - The Next Platform" id="1081" name="Google Shape;1081;g32e3c3536b7_0_2232"/>
          <p:cNvPicPr preferRelativeResize="0"/>
          <p:nvPr/>
        </p:nvPicPr>
        <p:blipFill rotWithShape="1">
          <a:blip r:embed="rId4">
            <a:alphaModFix/>
          </a:blip>
          <a:srcRect b="12770" l="49080" r="0" t="0"/>
          <a:stretch/>
        </p:blipFill>
        <p:spPr>
          <a:xfrm>
            <a:off x="8316188" y="2415281"/>
            <a:ext cx="3379577" cy="343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g32e3c3536b7_0_2232"/>
          <p:cNvSpPr txBox="1"/>
          <p:nvPr/>
        </p:nvSpPr>
        <p:spPr>
          <a:xfrm>
            <a:off x="8557380" y="1940835"/>
            <a:ext cx="323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Language Model Inference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74b7700fb_0_13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Lectures 1-4 Review</a:t>
            </a:r>
            <a:endParaRPr/>
          </a:p>
        </p:txBody>
      </p:sp>
      <p:sp>
        <p:nvSpPr>
          <p:cNvPr id="188" name="Google Shape;188;g3274b7700fb_0_13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Lecture 1: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Divide and Conquer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Karatsuba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Lecture 2: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Sorting: Does it work / is it fast?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InsertionSort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Big O/Omega/Theta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MergeSort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Recursion Tree Analysis</a:t>
            </a:r>
            <a:endParaRPr/>
          </a:p>
        </p:txBody>
      </p:sp>
      <p:pic>
        <p:nvPicPr>
          <p:cNvPr id="189" name="Google Shape;189;g3274b7700f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4995" y="3054975"/>
            <a:ext cx="3210250" cy="368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274b7700fb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072" y="1329525"/>
            <a:ext cx="4676124" cy="17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74b7700fb_0_26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Lectures 1-4 Review</a:t>
            </a:r>
            <a:endParaRPr/>
          </a:p>
        </p:txBody>
      </p:sp>
      <p:sp>
        <p:nvSpPr>
          <p:cNvPr id="197" name="Google Shape;197;g3274b7700fb_0_26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Lecture 3: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Recurrence Relations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Master Theorem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Geometric Series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Substitution Method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Lecture 4: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k-SELECT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Pivot matters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Median of Medians</a:t>
            </a:r>
            <a:endParaRPr/>
          </a:p>
        </p:txBody>
      </p:sp>
      <p:pic>
        <p:nvPicPr>
          <p:cNvPr id="198" name="Google Shape;198;g3274b7700fb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465" y="1088744"/>
            <a:ext cx="4404500" cy="161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274b7700fb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194" y="2946364"/>
            <a:ext cx="3999074" cy="11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274b7700fb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4670" y="4327200"/>
            <a:ext cx="4646101" cy="218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74b7700fb_0_19"/>
          <p:cNvSpPr txBox="1"/>
          <p:nvPr>
            <p:ph type="title"/>
          </p:nvPr>
        </p:nvSpPr>
        <p:spPr>
          <a:xfrm>
            <a:off x="837990" y="365126"/>
            <a:ext cx="1051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Lectures 1-5 Kahoot</a:t>
            </a:r>
            <a:endParaRPr/>
          </a:p>
        </p:txBody>
      </p:sp>
      <p:sp>
        <p:nvSpPr>
          <p:cNvPr id="207" name="Google Shape;207;g3274b7700fb_0_19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https://create.kahoot.it/share/section-3-fun/83bd9a91-ddfc-4c0d-9c3e-bd2443a43036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g3274b7700fb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773" y="2737150"/>
            <a:ext cx="7457375" cy="39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/>
          <p:nvPr>
            <p:ph type="title"/>
          </p:nvPr>
        </p:nvSpPr>
        <p:spPr>
          <a:xfrm>
            <a:off x="1436842" y="1306285"/>
            <a:ext cx="93153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Randomized Algorithms</a:t>
            </a:r>
            <a:endParaRPr/>
          </a:p>
        </p:txBody>
      </p:sp>
      <p:pic>
        <p:nvPicPr>
          <p:cNvPr id="214" name="Google Shape;214;p3"/>
          <p:cNvPicPr preferRelativeResize="0"/>
          <p:nvPr/>
        </p:nvPicPr>
        <p:blipFill rotWithShape="1">
          <a:blip r:embed="rId3">
            <a:alphaModFix/>
          </a:blip>
          <a:srcRect b="1623" l="0" r="0" t="0"/>
          <a:stretch/>
        </p:blipFill>
        <p:spPr>
          <a:xfrm>
            <a:off x="3686478" y="3053700"/>
            <a:ext cx="3612900" cy="380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3274b7700fb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000" y="0"/>
            <a:ext cx="978696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3274b7700fb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214" y="0"/>
            <a:ext cx="7276500" cy="473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274b7700fb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0778" y="4599873"/>
            <a:ext cx="7059600" cy="6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274b7700fb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7198" y="5209400"/>
            <a:ext cx="3232281" cy="1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