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69" r:id="rId4"/>
    <p:sldId id="266" r:id="rId5"/>
    <p:sldId id="267" r:id="rId6"/>
    <p:sldId id="278" r:id="rId7"/>
    <p:sldId id="270" r:id="rId8"/>
    <p:sldId id="281" r:id="rId9"/>
    <p:sldId id="282" r:id="rId10"/>
    <p:sldId id="287" r:id="rId11"/>
    <p:sldId id="290" r:id="rId12"/>
    <p:sldId id="291" r:id="rId13"/>
    <p:sldId id="288" r:id="rId14"/>
    <p:sldId id="268" r:id="rId15"/>
    <p:sldId id="293" r:id="rId16"/>
    <p:sldId id="294" r:id="rId17"/>
    <p:sldId id="296" r:id="rId18"/>
    <p:sldId id="295" r:id="rId19"/>
    <p:sldId id="284" r:id="rId20"/>
    <p:sldId id="272" r:id="rId21"/>
    <p:sldId id="285" r:id="rId22"/>
    <p:sldId id="286" r:id="rId23"/>
    <p:sldId id="274" r:id="rId24"/>
    <p:sldId id="292" r:id="rId25"/>
    <p:sldId id="279" r:id="rId26"/>
    <p:sldId id="280" r:id="rId27"/>
    <p:sldId id="264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DF91E8B-EBA2-1923-136B-E4DA2BE2030D}" name="Alex Hodges" initials="AH" userId="S::alexh555@stanford.edu::32ff1f6a-e66a-47f4-8ac9-fb7195fb72b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7030A0"/>
    <a:srgbClr val="C8E2C8"/>
    <a:srgbClr val="ACD4AC"/>
    <a:srgbClr val="191917"/>
    <a:srgbClr val="1817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1" autoAdjust="0"/>
    <p:restoredTop sz="94643"/>
  </p:normalViewPr>
  <p:slideViewPr>
    <p:cSldViewPr snapToGrid="0">
      <p:cViewPr varScale="1">
        <p:scale>
          <a:sx n="95" d="100"/>
          <a:sy n="95" d="100"/>
        </p:scale>
        <p:origin x="2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DBB65-AF66-49A1-ADDE-A747C58EDE9B}" type="datetimeFigureOut">
              <a:rPr lang="en-US" smtClean="0"/>
              <a:t>1/30/25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88BD7-327E-40E5-8B57-E0568B77A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752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5F318A-2FFB-25FB-BD70-511672AB85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4BCA1B0-84C6-6A8E-0D22-5359D1D99EC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FA69005-B7B1-3F7D-DBAC-8100AB004D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9C0A45-C12E-5919-165E-2D7E59B3E6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588BD7-327E-40E5-8B57-E0568B77AFC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37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DA68D8-F7CD-7FEE-E8F4-0685F3CA34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FE87D52-3C42-8357-D3F8-504CD545AA2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BAB520C-4410-2941-FE28-4A4509B136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B17E0-BA7F-F3B9-47E6-F6053D891C3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588BD7-327E-40E5-8B57-E0568B77AFC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819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588BD7-327E-40E5-8B57-E0568B77AFC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870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TODO: add tree illustration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588BD7-327E-40E5-8B57-E0568B77AFC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799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Should we show the proof for this?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588BD7-327E-40E5-8B57-E0568B77AFC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606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F903-9400-4F78-9CF4-01A7CFEB3F0C}" type="datetimeFigureOut">
              <a:rPr lang="en-US" smtClean="0"/>
              <a:t>1/30/25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628A-419B-421A-B4E2-4F589397B3C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6896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F903-9400-4F78-9CF4-01A7CFEB3F0C}" type="datetimeFigureOut">
              <a:rPr lang="en-US" smtClean="0"/>
              <a:t>1/30/25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628A-419B-421A-B4E2-4F589397B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22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F903-9400-4F78-9CF4-01A7CFEB3F0C}" type="datetimeFigureOut">
              <a:rPr lang="en-US" smtClean="0"/>
              <a:t>1/30/25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628A-419B-421A-B4E2-4F589397B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952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F903-9400-4F78-9CF4-01A7CFEB3F0C}" type="datetimeFigureOut">
              <a:rPr lang="en-US" smtClean="0"/>
              <a:t>1/30/25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628A-419B-421A-B4E2-4F589397B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22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F903-9400-4F78-9CF4-01A7CFEB3F0C}" type="datetimeFigureOut">
              <a:rPr lang="en-US" smtClean="0"/>
              <a:t>1/30/25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628A-419B-421A-B4E2-4F589397B3C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1087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F903-9400-4F78-9CF4-01A7CFEB3F0C}" type="datetimeFigureOut">
              <a:rPr lang="en-US" smtClean="0"/>
              <a:t>1/30/25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628A-419B-421A-B4E2-4F589397B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87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F903-9400-4F78-9CF4-01A7CFEB3F0C}" type="datetimeFigureOut">
              <a:rPr lang="en-US" smtClean="0"/>
              <a:t>1/30/25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628A-419B-421A-B4E2-4F589397B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851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F903-9400-4F78-9CF4-01A7CFEB3F0C}" type="datetimeFigureOut">
              <a:rPr lang="en-US" smtClean="0"/>
              <a:t>1/30/25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628A-419B-421A-B4E2-4F589397B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870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F903-9400-4F78-9CF4-01A7CFEB3F0C}" type="datetimeFigureOut">
              <a:rPr lang="en-US" smtClean="0"/>
              <a:t>1/30/25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628A-419B-421A-B4E2-4F589397B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280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565F903-9400-4F78-9CF4-01A7CFEB3F0C}" type="datetimeFigureOut">
              <a:rPr lang="en-US" smtClean="0"/>
              <a:t>1/30/25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19628A-419B-421A-B4E2-4F589397B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37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F903-9400-4F78-9CF4-01A7CFEB3F0C}" type="datetimeFigureOut">
              <a:rPr lang="en-US" smtClean="0"/>
              <a:t>1/30/25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628A-419B-421A-B4E2-4F589397B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264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565F903-9400-4F78-9CF4-01A7CFEB3F0C}" type="datetimeFigureOut">
              <a:rPr lang="en-US" smtClean="0"/>
              <a:t>1/30/25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619628A-419B-421A-B4E2-4F589397B3C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3398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CF763-8E53-849A-63AD-F15E20AF68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CS161 Section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8615D4-995C-4F3D-8811-913E0A363B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[CA Name]</a:t>
            </a:r>
          </a:p>
        </p:txBody>
      </p:sp>
    </p:spTree>
    <p:extLst>
      <p:ext uri="{BB962C8B-B14F-4D97-AF65-F5344CB8AC3E}">
        <p14:creationId xmlns:p14="http://schemas.microsoft.com/office/powerpoint/2010/main" val="809606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816A30-41EA-0A03-38B3-18C81D73E7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0F81C-77E8-4B85-89D5-4048385AE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Step1: </a:t>
            </a:r>
            <a:r>
              <a:rPr lang="en-US" sz="4400" dirty="0" err="1"/>
              <a:t>CountingSort</a:t>
            </a:r>
            <a:r>
              <a:rPr lang="en-US" sz="4400" dirty="0"/>
              <a:t> - least significant digit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978BAB-4431-5D0F-6F90-0942EB43B4CA}"/>
              </a:ext>
            </a:extLst>
          </p:cNvPr>
          <p:cNvSpPr/>
          <p:nvPr/>
        </p:nvSpPr>
        <p:spPr>
          <a:xfrm>
            <a:off x="2037346" y="2871537"/>
            <a:ext cx="529391" cy="1957137"/>
          </a:xfrm>
          <a:prstGeom prst="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E1FAE5-D3FA-71F4-FEBC-6277E03C230F}"/>
              </a:ext>
            </a:extLst>
          </p:cNvPr>
          <p:cNvSpPr/>
          <p:nvPr/>
        </p:nvSpPr>
        <p:spPr>
          <a:xfrm>
            <a:off x="3064041" y="2871537"/>
            <a:ext cx="529391" cy="1957137"/>
          </a:xfrm>
          <a:prstGeom prst="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5F31F3-7C30-D812-CAC2-2ADC74197690}"/>
              </a:ext>
            </a:extLst>
          </p:cNvPr>
          <p:cNvSpPr/>
          <p:nvPr/>
        </p:nvSpPr>
        <p:spPr>
          <a:xfrm>
            <a:off x="4090736" y="2871536"/>
            <a:ext cx="529391" cy="1957137"/>
          </a:xfrm>
          <a:prstGeom prst="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5AEB2A-B541-D0C0-87E3-6C3B34BC6703}"/>
              </a:ext>
            </a:extLst>
          </p:cNvPr>
          <p:cNvSpPr/>
          <p:nvPr/>
        </p:nvSpPr>
        <p:spPr>
          <a:xfrm>
            <a:off x="5061283" y="2871536"/>
            <a:ext cx="529391" cy="1957137"/>
          </a:xfrm>
          <a:prstGeom prst="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3399B9E-4F7E-38BB-66FB-39CDE94EF976}"/>
              </a:ext>
            </a:extLst>
          </p:cNvPr>
          <p:cNvSpPr/>
          <p:nvPr/>
        </p:nvSpPr>
        <p:spPr>
          <a:xfrm>
            <a:off x="6087978" y="2871536"/>
            <a:ext cx="529391" cy="1957137"/>
          </a:xfrm>
          <a:prstGeom prst="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6B35775-59B3-C25F-163C-A0AB264EA7A4}"/>
              </a:ext>
            </a:extLst>
          </p:cNvPr>
          <p:cNvSpPr/>
          <p:nvPr/>
        </p:nvSpPr>
        <p:spPr>
          <a:xfrm>
            <a:off x="7114673" y="2871535"/>
            <a:ext cx="529391" cy="1957137"/>
          </a:xfrm>
          <a:prstGeom prst="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8E4DB73-99D0-B0B2-9E1E-7A714816CB00}"/>
              </a:ext>
            </a:extLst>
          </p:cNvPr>
          <p:cNvSpPr/>
          <p:nvPr/>
        </p:nvSpPr>
        <p:spPr>
          <a:xfrm>
            <a:off x="8141368" y="2858704"/>
            <a:ext cx="529391" cy="1957137"/>
          </a:xfrm>
          <a:prstGeom prst="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4FA2F2B-2C0F-A27A-C286-D57245B5E893}"/>
              </a:ext>
            </a:extLst>
          </p:cNvPr>
          <p:cNvSpPr/>
          <p:nvPr/>
        </p:nvSpPr>
        <p:spPr>
          <a:xfrm>
            <a:off x="9168063" y="2858704"/>
            <a:ext cx="529391" cy="1957137"/>
          </a:xfrm>
          <a:prstGeom prst="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606B448-385C-E2B3-5066-FBF7E6131175}"/>
              </a:ext>
            </a:extLst>
          </p:cNvPr>
          <p:cNvSpPr/>
          <p:nvPr/>
        </p:nvSpPr>
        <p:spPr>
          <a:xfrm>
            <a:off x="10194758" y="2858703"/>
            <a:ext cx="529391" cy="1957137"/>
          </a:xfrm>
          <a:prstGeom prst="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3ACFD6-B7B1-8E9D-7FD7-F7D8C56B56D9}"/>
              </a:ext>
            </a:extLst>
          </p:cNvPr>
          <p:cNvSpPr/>
          <p:nvPr/>
        </p:nvSpPr>
        <p:spPr>
          <a:xfrm>
            <a:off x="1022682" y="2871535"/>
            <a:ext cx="529391" cy="1957137"/>
          </a:xfrm>
          <a:prstGeom prst="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3B369C80-7A28-9F51-CD87-B231340900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093255"/>
              </p:ext>
            </p:extLst>
          </p:nvPr>
        </p:nvGraphicFramePr>
        <p:xfrm>
          <a:off x="2037346" y="2091087"/>
          <a:ext cx="8128001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3316345491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56458131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257602708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21840827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18146211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325398043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81888012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996018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A9FB1DBE-3C00-E112-B9A3-22BCD64089F2}"/>
              </a:ext>
            </a:extLst>
          </p:cNvPr>
          <p:cNvSpPr/>
          <p:nvPr/>
        </p:nvSpPr>
        <p:spPr>
          <a:xfrm>
            <a:off x="746760" y="2590800"/>
            <a:ext cx="10591800" cy="5334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57885F7-64CC-FCDC-3A54-07FB70D7A71F}"/>
              </a:ext>
            </a:extLst>
          </p:cNvPr>
          <p:cNvSpPr txBox="1"/>
          <p:nvPr/>
        </p:nvSpPr>
        <p:spPr>
          <a:xfrm>
            <a:off x="988993" y="4883215"/>
            <a:ext cx="9626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 		    1		      2			3		 4		   5		     6		        7		 8		9	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AA072FB-049D-9E32-1F97-32AEBBEA1984}"/>
              </a:ext>
            </a:extLst>
          </p:cNvPr>
          <p:cNvSpPr/>
          <p:nvPr/>
        </p:nvSpPr>
        <p:spPr>
          <a:xfrm>
            <a:off x="2054188" y="4389120"/>
            <a:ext cx="456401" cy="4267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21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EE37897-77D7-EB7F-04CA-6992065DEDF2}"/>
              </a:ext>
            </a:extLst>
          </p:cNvPr>
          <p:cNvSpPr/>
          <p:nvPr/>
        </p:nvSpPr>
        <p:spPr>
          <a:xfrm>
            <a:off x="6111240" y="4389120"/>
            <a:ext cx="456401" cy="4267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345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CAA4497-52E7-C169-09A3-1B75D450C5EA}"/>
              </a:ext>
            </a:extLst>
          </p:cNvPr>
          <p:cNvSpPr/>
          <p:nvPr/>
        </p:nvSpPr>
        <p:spPr>
          <a:xfrm>
            <a:off x="4112793" y="4389120"/>
            <a:ext cx="456401" cy="4267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13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F22C2DE-D36F-69D0-8D2B-BF74D355DB1A}"/>
              </a:ext>
            </a:extLst>
          </p:cNvPr>
          <p:cNvSpPr/>
          <p:nvPr/>
        </p:nvSpPr>
        <p:spPr>
          <a:xfrm>
            <a:off x="2073840" y="3949566"/>
            <a:ext cx="456401" cy="4267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101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AE0EBD3-122B-A19D-6949-5F6F5415710A}"/>
              </a:ext>
            </a:extLst>
          </p:cNvPr>
          <p:cNvSpPr/>
          <p:nvPr/>
        </p:nvSpPr>
        <p:spPr>
          <a:xfrm>
            <a:off x="1053163" y="4389120"/>
            <a:ext cx="456401" cy="4267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2FA31EA-83AC-642A-6666-342CF41C6D9D}"/>
              </a:ext>
            </a:extLst>
          </p:cNvPr>
          <p:cNvSpPr/>
          <p:nvPr/>
        </p:nvSpPr>
        <p:spPr>
          <a:xfrm>
            <a:off x="5091760" y="4376286"/>
            <a:ext cx="456401" cy="4267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234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9229C4E-8387-B1CB-D39E-0BB381D9F833}"/>
              </a:ext>
            </a:extLst>
          </p:cNvPr>
          <p:cNvSpPr/>
          <p:nvPr/>
        </p:nvSpPr>
        <p:spPr>
          <a:xfrm>
            <a:off x="2074239" y="3504398"/>
            <a:ext cx="456401" cy="4267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F1040207-2ED0-DDDA-1264-CBEDFE43A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882002"/>
              </p:ext>
            </p:extLst>
          </p:nvPr>
        </p:nvGraphicFramePr>
        <p:xfrm>
          <a:off x="2149906" y="5662059"/>
          <a:ext cx="8128001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3316345491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56458131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257602708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21840827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18146211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325398043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81888012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996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2989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3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EA6B24-5508-31CD-EA5A-B765274FAB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E3769-13A4-0258-71A1-94DAB2226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Step2: </a:t>
            </a:r>
            <a:r>
              <a:rPr lang="en-US" sz="4000" dirty="0" err="1"/>
              <a:t>CountingSort</a:t>
            </a:r>
            <a:r>
              <a:rPr lang="en-US" sz="4000" dirty="0"/>
              <a:t> 2nd least significant digit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906CDA-662D-7025-6A97-2B4CA19FEC0A}"/>
              </a:ext>
            </a:extLst>
          </p:cNvPr>
          <p:cNvSpPr/>
          <p:nvPr/>
        </p:nvSpPr>
        <p:spPr>
          <a:xfrm>
            <a:off x="2037346" y="2871537"/>
            <a:ext cx="529391" cy="1957137"/>
          </a:xfrm>
          <a:prstGeom prst="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2B5597-D274-4B01-4EED-AC31FA2E55BC}"/>
              </a:ext>
            </a:extLst>
          </p:cNvPr>
          <p:cNvSpPr/>
          <p:nvPr/>
        </p:nvSpPr>
        <p:spPr>
          <a:xfrm>
            <a:off x="3064041" y="2871537"/>
            <a:ext cx="529391" cy="1957137"/>
          </a:xfrm>
          <a:prstGeom prst="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BABBEA-B471-E21C-7835-A28A05D840F6}"/>
              </a:ext>
            </a:extLst>
          </p:cNvPr>
          <p:cNvSpPr/>
          <p:nvPr/>
        </p:nvSpPr>
        <p:spPr>
          <a:xfrm>
            <a:off x="4090736" y="2871536"/>
            <a:ext cx="529391" cy="1957137"/>
          </a:xfrm>
          <a:prstGeom prst="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AC6E8F2-BFE5-480E-230A-BA3CCE3C9980}"/>
              </a:ext>
            </a:extLst>
          </p:cNvPr>
          <p:cNvSpPr/>
          <p:nvPr/>
        </p:nvSpPr>
        <p:spPr>
          <a:xfrm>
            <a:off x="5061283" y="2871536"/>
            <a:ext cx="529391" cy="1957137"/>
          </a:xfrm>
          <a:prstGeom prst="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6D5144-0399-9F2C-B788-32085C6EE65B}"/>
              </a:ext>
            </a:extLst>
          </p:cNvPr>
          <p:cNvSpPr/>
          <p:nvPr/>
        </p:nvSpPr>
        <p:spPr>
          <a:xfrm>
            <a:off x="6087978" y="2871536"/>
            <a:ext cx="529391" cy="1957137"/>
          </a:xfrm>
          <a:prstGeom prst="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71D5B8-EE78-6A19-CDF1-6D0ED1245C9B}"/>
              </a:ext>
            </a:extLst>
          </p:cNvPr>
          <p:cNvSpPr/>
          <p:nvPr/>
        </p:nvSpPr>
        <p:spPr>
          <a:xfrm>
            <a:off x="7114673" y="2871535"/>
            <a:ext cx="529391" cy="1957137"/>
          </a:xfrm>
          <a:prstGeom prst="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0532892-04A6-3714-0B0A-638D5F85EB0E}"/>
              </a:ext>
            </a:extLst>
          </p:cNvPr>
          <p:cNvSpPr/>
          <p:nvPr/>
        </p:nvSpPr>
        <p:spPr>
          <a:xfrm>
            <a:off x="8141368" y="2858704"/>
            <a:ext cx="529391" cy="1957137"/>
          </a:xfrm>
          <a:prstGeom prst="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3E1A41E-08A1-27B9-DEAB-DC94B1DB93DF}"/>
              </a:ext>
            </a:extLst>
          </p:cNvPr>
          <p:cNvSpPr/>
          <p:nvPr/>
        </p:nvSpPr>
        <p:spPr>
          <a:xfrm>
            <a:off x="9168063" y="2858704"/>
            <a:ext cx="529391" cy="1957137"/>
          </a:xfrm>
          <a:prstGeom prst="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9703BB1-5A37-111A-CCBC-ACAC0EF49A09}"/>
              </a:ext>
            </a:extLst>
          </p:cNvPr>
          <p:cNvSpPr/>
          <p:nvPr/>
        </p:nvSpPr>
        <p:spPr>
          <a:xfrm>
            <a:off x="10194758" y="2858703"/>
            <a:ext cx="529391" cy="1957137"/>
          </a:xfrm>
          <a:prstGeom prst="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90F5A0F-D74C-E8B9-4F9A-224D064DF7DE}"/>
              </a:ext>
            </a:extLst>
          </p:cNvPr>
          <p:cNvSpPr/>
          <p:nvPr/>
        </p:nvSpPr>
        <p:spPr>
          <a:xfrm>
            <a:off x="1022682" y="2871535"/>
            <a:ext cx="529391" cy="1957137"/>
          </a:xfrm>
          <a:prstGeom prst="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C8A1978E-D512-42AC-22A0-5871B2D833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550139"/>
              </p:ext>
            </p:extLst>
          </p:nvPr>
        </p:nvGraphicFramePr>
        <p:xfrm>
          <a:off x="2037346" y="2091087"/>
          <a:ext cx="8128001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3316345491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56458131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257602708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21840827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18146211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325398043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81888012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996018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3EC57957-24BA-38DD-C977-A3597EB00C80}"/>
              </a:ext>
            </a:extLst>
          </p:cNvPr>
          <p:cNvSpPr/>
          <p:nvPr/>
        </p:nvSpPr>
        <p:spPr>
          <a:xfrm>
            <a:off x="746760" y="2590800"/>
            <a:ext cx="10591800" cy="5334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E404485-B514-95A2-31A5-F7134A25ADB6}"/>
              </a:ext>
            </a:extLst>
          </p:cNvPr>
          <p:cNvSpPr txBox="1"/>
          <p:nvPr/>
        </p:nvSpPr>
        <p:spPr>
          <a:xfrm>
            <a:off x="988993" y="4883215"/>
            <a:ext cx="9626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 		    1		      2			3		 4		   5		     6		        7		 8		9	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D5D0826-903D-4475-0271-A12CB16A3227}"/>
              </a:ext>
            </a:extLst>
          </p:cNvPr>
          <p:cNvSpPr/>
          <p:nvPr/>
        </p:nvSpPr>
        <p:spPr>
          <a:xfrm>
            <a:off x="3090508" y="4389120"/>
            <a:ext cx="456401" cy="4267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21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24945F0-F7FA-6F68-A64B-CB42ABCD5B52}"/>
              </a:ext>
            </a:extLst>
          </p:cNvPr>
          <p:cNvSpPr/>
          <p:nvPr/>
        </p:nvSpPr>
        <p:spPr>
          <a:xfrm>
            <a:off x="5090160" y="4389120"/>
            <a:ext cx="456401" cy="4267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345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0A8E929-73F9-F1F2-04D2-2E3F67A57A66}"/>
              </a:ext>
            </a:extLst>
          </p:cNvPr>
          <p:cNvSpPr/>
          <p:nvPr/>
        </p:nvSpPr>
        <p:spPr>
          <a:xfrm>
            <a:off x="2070633" y="4389120"/>
            <a:ext cx="456401" cy="4267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13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7220D96-877D-A9E7-0DBE-EEC08797C476}"/>
              </a:ext>
            </a:extLst>
          </p:cNvPr>
          <p:cNvSpPr/>
          <p:nvPr/>
        </p:nvSpPr>
        <p:spPr>
          <a:xfrm>
            <a:off x="1051954" y="4376286"/>
            <a:ext cx="456401" cy="4267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101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183D3DD-6DA0-3D89-174F-44E0BD194EDB}"/>
              </a:ext>
            </a:extLst>
          </p:cNvPr>
          <p:cNvSpPr/>
          <p:nvPr/>
        </p:nvSpPr>
        <p:spPr>
          <a:xfrm>
            <a:off x="6128083" y="4389120"/>
            <a:ext cx="456401" cy="4267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D1CF5C9-6D1F-2713-CC62-69985AB3ED42}"/>
              </a:ext>
            </a:extLst>
          </p:cNvPr>
          <p:cNvSpPr/>
          <p:nvPr/>
        </p:nvSpPr>
        <p:spPr>
          <a:xfrm>
            <a:off x="4116400" y="4376286"/>
            <a:ext cx="456401" cy="4267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234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A9580E4-0845-AD46-4ACE-1513C3EFC35A}"/>
              </a:ext>
            </a:extLst>
          </p:cNvPr>
          <p:cNvSpPr/>
          <p:nvPr/>
        </p:nvSpPr>
        <p:spPr>
          <a:xfrm>
            <a:off x="1053159" y="3931118"/>
            <a:ext cx="456401" cy="4267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AF49D914-4278-5E60-67AF-0F931A40F3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156895"/>
              </p:ext>
            </p:extLst>
          </p:nvPr>
        </p:nvGraphicFramePr>
        <p:xfrm>
          <a:off x="1997506" y="5662059"/>
          <a:ext cx="8128001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3316345491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56458131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257602708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21840827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18146211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325398043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81888012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996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0847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3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1455F2-6A2E-10C0-8FC7-4C57F7AAF2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8E41B-8117-B12E-2575-17395D163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Step3: </a:t>
            </a:r>
            <a:r>
              <a:rPr lang="en-US" sz="4400" dirty="0" err="1"/>
              <a:t>CountingSort</a:t>
            </a:r>
            <a:r>
              <a:rPr lang="en-US" sz="4400" dirty="0"/>
              <a:t> 3rd least significant digit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248A5A-8738-4C97-A0A4-7295D3F2CC29}"/>
              </a:ext>
            </a:extLst>
          </p:cNvPr>
          <p:cNvSpPr/>
          <p:nvPr/>
        </p:nvSpPr>
        <p:spPr>
          <a:xfrm>
            <a:off x="2037346" y="2871537"/>
            <a:ext cx="529391" cy="1957137"/>
          </a:xfrm>
          <a:prstGeom prst="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B43D51-21CF-4FDB-8938-62C778584E55}"/>
              </a:ext>
            </a:extLst>
          </p:cNvPr>
          <p:cNvSpPr/>
          <p:nvPr/>
        </p:nvSpPr>
        <p:spPr>
          <a:xfrm>
            <a:off x="3064041" y="2871537"/>
            <a:ext cx="529391" cy="1957137"/>
          </a:xfrm>
          <a:prstGeom prst="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112E0A-BCCB-89AE-E672-98FB03DD9F3B}"/>
              </a:ext>
            </a:extLst>
          </p:cNvPr>
          <p:cNvSpPr/>
          <p:nvPr/>
        </p:nvSpPr>
        <p:spPr>
          <a:xfrm>
            <a:off x="4090736" y="2871536"/>
            <a:ext cx="529391" cy="1957137"/>
          </a:xfrm>
          <a:prstGeom prst="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1B192FC-4317-FE05-DB9F-6FA90909CB13}"/>
              </a:ext>
            </a:extLst>
          </p:cNvPr>
          <p:cNvSpPr/>
          <p:nvPr/>
        </p:nvSpPr>
        <p:spPr>
          <a:xfrm>
            <a:off x="5061283" y="2871536"/>
            <a:ext cx="529391" cy="1957137"/>
          </a:xfrm>
          <a:prstGeom prst="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233D80-F561-DD91-9CA9-94619CC91931}"/>
              </a:ext>
            </a:extLst>
          </p:cNvPr>
          <p:cNvSpPr/>
          <p:nvPr/>
        </p:nvSpPr>
        <p:spPr>
          <a:xfrm>
            <a:off x="6087978" y="2871536"/>
            <a:ext cx="529391" cy="1957137"/>
          </a:xfrm>
          <a:prstGeom prst="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7162D06-5B2B-0708-D66B-BE72771FF6C0}"/>
              </a:ext>
            </a:extLst>
          </p:cNvPr>
          <p:cNvSpPr/>
          <p:nvPr/>
        </p:nvSpPr>
        <p:spPr>
          <a:xfrm>
            <a:off x="7114673" y="2871535"/>
            <a:ext cx="529391" cy="1957137"/>
          </a:xfrm>
          <a:prstGeom prst="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781997-0209-7343-7EBC-1E484274DEEE}"/>
              </a:ext>
            </a:extLst>
          </p:cNvPr>
          <p:cNvSpPr/>
          <p:nvPr/>
        </p:nvSpPr>
        <p:spPr>
          <a:xfrm>
            <a:off x="8141368" y="2858704"/>
            <a:ext cx="529391" cy="1957137"/>
          </a:xfrm>
          <a:prstGeom prst="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9C75B6-1BD6-5EBC-F157-7A68CD9B51E1}"/>
              </a:ext>
            </a:extLst>
          </p:cNvPr>
          <p:cNvSpPr/>
          <p:nvPr/>
        </p:nvSpPr>
        <p:spPr>
          <a:xfrm>
            <a:off x="9168063" y="2858704"/>
            <a:ext cx="529391" cy="1957137"/>
          </a:xfrm>
          <a:prstGeom prst="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BFFBA3-3212-EEF7-FB55-D756567EC86B}"/>
              </a:ext>
            </a:extLst>
          </p:cNvPr>
          <p:cNvSpPr/>
          <p:nvPr/>
        </p:nvSpPr>
        <p:spPr>
          <a:xfrm>
            <a:off x="10194758" y="2858703"/>
            <a:ext cx="529391" cy="1957137"/>
          </a:xfrm>
          <a:prstGeom prst="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95326E3-636C-9B06-344E-2AE914088C08}"/>
              </a:ext>
            </a:extLst>
          </p:cNvPr>
          <p:cNvSpPr/>
          <p:nvPr/>
        </p:nvSpPr>
        <p:spPr>
          <a:xfrm>
            <a:off x="1022682" y="2871535"/>
            <a:ext cx="529391" cy="1957137"/>
          </a:xfrm>
          <a:prstGeom prst="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A73188B-E78A-3CB1-958B-495253BDEE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178732"/>
              </p:ext>
            </p:extLst>
          </p:nvPr>
        </p:nvGraphicFramePr>
        <p:xfrm>
          <a:off x="2037346" y="2091087"/>
          <a:ext cx="8128001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3316345491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56458131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257602708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21840827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18146211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325398043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81888012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996018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9C131A10-764D-92F6-E278-899DCC61B525}"/>
              </a:ext>
            </a:extLst>
          </p:cNvPr>
          <p:cNvSpPr/>
          <p:nvPr/>
        </p:nvSpPr>
        <p:spPr>
          <a:xfrm>
            <a:off x="746760" y="2590800"/>
            <a:ext cx="10591800" cy="5334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973143-E97D-61B7-BF6B-07D32A9867B4}"/>
              </a:ext>
            </a:extLst>
          </p:cNvPr>
          <p:cNvSpPr txBox="1"/>
          <p:nvPr/>
        </p:nvSpPr>
        <p:spPr>
          <a:xfrm>
            <a:off x="988993" y="4883215"/>
            <a:ext cx="9626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 		    1		      2			3		 4		   5		     6		        7		 8		9	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5F0413D-17DA-5F02-B423-83886A344EB9}"/>
              </a:ext>
            </a:extLst>
          </p:cNvPr>
          <p:cNvSpPr/>
          <p:nvPr/>
        </p:nvSpPr>
        <p:spPr>
          <a:xfrm>
            <a:off x="1048348" y="3505200"/>
            <a:ext cx="456401" cy="4267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21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BC1EA5D-968A-C05A-8696-BD927819963F}"/>
              </a:ext>
            </a:extLst>
          </p:cNvPr>
          <p:cNvSpPr/>
          <p:nvPr/>
        </p:nvSpPr>
        <p:spPr>
          <a:xfrm>
            <a:off x="4114800" y="4389120"/>
            <a:ext cx="456401" cy="4267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345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6C06168-F4AB-17A9-3B76-1E33F75253B5}"/>
              </a:ext>
            </a:extLst>
          </p:cNvPr>
          <p:cNvSpPr/>
          <p:nvPr/>
        </p:nvSpPr>
        <p:spPr>
          <a:xfrm>
            <a:off x="1049553" y="3947160"/>
            <a:ext cx="456401" cy="4267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13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69165D5-AE7D-D60C-B91A-41A54A0794FD}"/>
              </a:ext>
            </a:extLst>
          </p:cNvPr>
          <p:cNvSpPr/>
          <p:nvPr/>
        </p:nvSpPr>
        <p:spPr>
          <a:xfrm>
            <a:off x="2089080" y="4361046"/>
            <a:ext cx="456401" cy="4267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101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40F1BA4-F085-8416-F31B-A44C11DF26AE}"/>
              </a:ext>
            </a:extLst>
          </p:cNvPr>
          <p:cNvSpPr/>
          <p:nvPr/>
        </p:nvSpPr>
        <p:spPr>
          <a:xfrm>
            <a:off x="1053163" y="3078480"/>
            <a:ext cx="456401" cy="4267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BE61C02-47E0-F40B-89D4-2936BCFEDA1C}"/>
              </a:ext>
            </a:extLst>
          </p:cNvPr>
          <p:cNvSpPr/>
          <p:nvPr/>
        </p:nvSpPr>
        <p:spPr>
          <a:xfrm>
            <a:off x="3095320" y="4376286"/>
            <a:ext cx="456401" cy="4267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234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083F139-ACC9-2E6F-D71D-59D40AA8F3B2}"/>
              </a:ext>
            </a:extLst>
          </p:cNvPr>
          <p:cNvSpPr/>
          <p:nvPr/>
        </p:nvSpPr>
        <p:spPr>
          <a:xfrm>
            <a:off x="1053159" y="4357838"/>
            <a:ext cx="456401" cy="4267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08F272D6-BF60-2AEC-FC2F-1994DFDA1F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324990"/>
              </p:ext>
            </p:extLst>
          </p:nvPr>
        </p:nvGraphicFramePr>
        <p:xfrm>
          <a:off x="2180386" y="5662059"/>
          <a:ext cx="8128001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3316345491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56458131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257602708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21840827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18146211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325398043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81888012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996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34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3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829E23-A2B4-8C7A-CE17-EE52C914E8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49967-C4D6-D372-F464-23D6E4F5C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RadixSort</a:t>
            </a:r>
            <a:r>
              <a:rPr lang="en-US" dirty="0"/>
              <a:t> Running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F4E62-1C43-9CD1-984B-1B72B860C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rtl="0" fontAlgn="base">
              <a:buNone/>
            </a:pPr>
            <a:r>
              <a:rPr lang="en-US" sz="28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Say we want to sort:</a:t>
            </a:r>
            <a:endParaRPr lang="en-US" sz="2800" b="0" i="0" u="none" strike="noStrike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N integers, maximum size U – 1, in base r </a:t>
            </a:r>
          </a:p>
          <a:p>
            <a:pPr marL="0" indent="0" rtl="0" fontAlgn="base">
              <a:buNone/>
            </a:pPr>
            <a:r>
              <a:rPr lang="en-US" sz="2800" dirty="0">
                <a:solidFill>
                  <a:srgbClr val="0070C0"/>
                </a:solidFill>
                <a:latin typeface="Calibri" panose="020F0502020204030204" pitchFamily="34" charset="0"/>
              </a:rPr>
              <a:t>Number of iterations</a:t>
            </a:r>
            <a:r>
              <a:rPr lang="en-US" sz="28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:</a:t>
            </a:r>
            <a:endParaRPr lang="en-US" sz="2800" b="0" i="0" u="none" strike="noStrike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d = ceil(</a:t>
            </a:r>
            <a:r>
              <a:rPr lang="en-US" sz="2400" dirty="0" err="1"/>
              <a:t>log_r</a:t>
            </a:r>
            <a:r>
              <a:rPr lang="en-US" sz="2400" dirty="0"/>
              <a:t>(U))</a:t>
            </a:r>
          </a:p>
          <a:p>
            <a:pPr marL="0" indent="0" rtl="0" fontAlgn="base">
              <a:buNone/>
            </a:pPr>
            <a:r>
              <a:rPr lang="en-US" sz="28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Time per iteration:</a:t>
            </a:r>
            <a:endParaRPr lang="en-US" sz="2800" b="0" i="0" u="none" strike="noStrike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Initialize r buckets, put n items into them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O(n + r) total time</a:t>
            </a:r>
          </a:p>
          <a:p>
            <a:pPr marL="0" indent="0" rtl="0" fontAlgn="base">
              <a:buNone/>
            </a:pPr>
            <a:r>
              <a:rPr lang="en-US" sz="2800" dirty="0">
                <a:solidFill>
                  <a:srgbClr val="0070C0"/>
                </a:solidFill>
                <a:latin typeface="Calibri" panose="020F0502020204030204" pitchFamily="34" charset="0"/>
              </a:rPr>
              <a:t>Total time</a:t>
            </a:r>
            <a:endParaRPr lang="en-US" sz="2800" b="0" i="0" u="none" strike="noStrike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O(d * (n + r)) = O( ceil(</a:t>
            </a:r>
            <a:r>
              <a:rPr lang="en-US" sz="2400" dirty="0" err="1"/>
              <a:t>log_r</a:t>
            </a:r>
            <a:r>
              <a:rPr lang="en-US" sz="2400" dirty="0"/>
              <a:t>(U)) * (n + r))</a:t>
            </a:r>
          </a:p>
          <a:p>
            <a:pPr marL="201168" lvl="1" indent="0">
              <a:buNone/>
            </a:pPr>
            <a:endParaRPr lang="en-US" sz="2400" dirty="0"/>
          </a:p>
          <a:p>
            <a:pPr marL="201168" lvl="1" indent="0">
              <a:buNone/>
            </a:pPr>
            <a:endParaRPr lang="en-US" sz="2000" dirty="0"/>
          </a:p>
          <a:p>
            <a:pPr marL="201168" lvl="1" indent="0">
              <a:buNone/>
            </a:pPr>
            <a:endParaRPr lang="en-US" dirty="0"/>
          </a:p>
          <a:p>
            <a:pPr marL="201168" lvl="1" indent="0">
              <a:buNone/>
            </a:pPr>
            <a:endParaRPr lang="en-US" sz="2000" dirty="0"/>
          </a:p>
          <a:p>
            <a:pPr marL="20116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82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EFBF3-0B00-8D82-4BC1-EA680DAEF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4197835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A42C8E-001D-4300-2E79-15A2F07AA9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073A2-4283-938F-FE39-8A31EA974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79DA3-9A1E-B930-9F08-855CF7CA3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rtl="0" fontAlgn="base">
              <a:buNone/>
            </a:pPr>
            <a:r>
              <a:rPr lang="en-US" sz="28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Definition:</a:t>
            </a:r>
            <a:endParaRPr lang="en-US" sz="2800" b="0" i="0" u="none" strike="noStrike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A complete binary tree such that: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/>
              <a:t>Every descendant of a node has key </a:t>
            </a:r>
            <a:r>
              <a:rPr lang="en-US" sz="2000" b="1" dirty="0"/>
              <a:t>larger </a:t>
            </a:r>
            <a:r>
              <a:rPr lang="en-US" sz="2000" dirty="0"/>
              <a:t>than that node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marL="201168" lvl="1" indent="0">
              <a:buNone/>
            </a:pPr>
            <a:endParaRPr lang="en-US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D713602-27C3-4214-ECB2-ADDA0C671ACA}"/>
              </a:ext>
            </a:extLst>
          </p:cNvPr>
          <p:cNvGrpSpPr/>
          <p:nvPr/>
        </p:nvGrpSpPr>
        <p:grpSpPr>
          <a:xfrm>
            <a:off x="7163958" y="3070459"/>
            <a:ext cx="3128657" cy="2234755"/>
            <a:chOff x="1097280" y="1993483"/>
            <a:chExt cx="4267200" cy="304800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4FB1943-38E8-FFD4-BF30-46C1D4812A0E}"/>
                </a:ext>
              </a:extLst>
            </p:cNvPr>
            <p:cNvSpPr/>
            <p:nvPr/>
          </p:nvSpPr>
          <p:spPr>
            <a:xfrm>
              <a:off x="2895600" y="1993483"/>
              <a:ext cx="762000" cy="731520"/>
            </a:xfrm>
            <a:prstGeom prst="rect">
              <a:avLst/>
            </a:prstGeom>
            <a:solidFill>
              <a:srgbClr val="C8E2C8"/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EE8E15F5-2EDA-A09E-E0F6-AA280092588D}"/>
                </a:ext>
              </a:extLst>
            </p:cNvPr>
            <p:cNvSpPr/>
            <p:nvPr/>
          </p:nvSpPr>
          <p:spPr>
            <a:xfrm>
              <a:off x="3810000" y="3121243"/>
              <a:ext cx="762000" cy="731520"/>
            </a:xfrm>
            <a:prstGeom prst="rect">
              <a:avLst/>
            </a:prstGeom>
            <a:solidFill>
              <a:srgbClr val="C8E2C8"/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72F7770-E635-BA90-78A2-E73E8624A968}"/>
                </a:ext>
              </a:extLst>
            </p:cNvPr>
            <p:cNvSpPr/>
            <p:nvPr/>
          </p:nvSpPr>
          <p:spPr>
            <a:xfrm>
              <a:off x="2407920" y="4309963"/>
              <a:ext cx="762000" cy="731520"/>
            </a:xfrm>
            <a:prstGeom prst="rect">
              <a:avLst/>
            </a:prstGeom>
            <a:solidFill>
              <a:srgbClr val="C8E2C8"/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1115D23-CB39-D625-BB29-FEDD2A4FE169}"/>
                </a:ext>
              </a:extLst>
            </p:cNvPr>
            <p:cNvSpPr/>
            <p:nvPr/>
          </p:nvSpPr>
          <p:spPr>
            <a:xfrm>
              <a:off x="1097280" y="4309963"/>
              <a:ext cx="762000" cy="731520"/>
            </a:xfrm>
            <a:prstGeom prst="rect">
              <a:avLst/>
            </a:prstGeom>
            <a:solidFill>
              <a:srgbClr val="C8E2C8"/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B0A0CF8-CA60-8862-16F2-5317876C580B}"/>
                </a:ext>
              </a:extLst>
            </p:cNvPr>
            <p:cNvSpPr/>
            <p:nvPr/>
          </p:nvSpPr>
          <p:spPr>
            <a:xfrm>
              <a:off x="1889760" y="3090763"/>
              <a:ext cx="762000" cy="731520"/>
            </a:xfrm>
            <a:prstGeom prst="rect">
              <a:avLst/>
            </a:prstGeom>
            <a:solidFill>
              <a:srgbClr val="C8E2C8"/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4693E26-37CD-3AA0-588C-9FFABE8F9DED}"/>
                </a:ext>
              </a:extLst>
            </p:cNvPr>
            <p:cNvSpPr/>
            <p:nvPr/>
          </p:nvSpPr>
          <p:spPr>
            <a:xfrm>
              <a:off x="3441974" y="4309963"/>
              <a:ext cx="762000" cy="731520"/>
            </a:xfrm>
            <a:prstGeom prst="rect">
              <a:avLst/>
            </a:prstGeom>
            <a:solidFill>
              <a:srgbClr val="C8E2C8"/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372251B-E754-4F79-31E8-6FDD0FBB8025}"/>
                </a:ext>
              </a:extLst>
            </p:cNvPr>
            <p:cNvSpPr/>
            <p:nvPr/>
          </p:nvSpPr>
          <p:spPr>
            <a:xfrm>
              <a:off x="4602480" y="4264243"/>
              <a:ext cx="762000" cy="731520"/>
            </a:xfrm>
            <a:prstGeom prst="rect">
              <a:avLst/>
            </a:prstGeom>
            <a:solidFill>
              <a:srgbClr val="C8E2C8"/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7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4EBB553-3A1E-E96C-0488-09B69571CDC1}"/>
                </a:ext>
              </a:extLst>
            </p:cNvPr>
            <p:cNvCxnSpPr>
              <a:cxnSpLocks/>
              <a:endCxn id="18" idx="2"/>
            </p:cNvCxnSpPr>
            <p:nvPr/>
          </p:nvCxnSpPr>
          <p:spPr>
            <a:xfrm flipV="1">
              <a:off x="2407920" y="2725003"/>
              <a:ext cx="868680" cy="36576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78BCEC4-0FAE-5EE0-7EE9-44A07355FCE9}"/>
                </a:ext>
              </a:extLst>
            </p:cNvPr>
            <p:cNvCxnSpPr>
              <a:cxnSpLocks/>
              <a:stCxn id="20" idx="0"/>
              <a:endCxn id="22" idx="2"/>
            </p:cNvCxnSpPr>
            <p:nvPr/>
          </p:nvCxnSpPr>
          <p:spPr>
            <a:xfrm flipH="1" flipV="1">
              <a:off x="2270760" y="3822283"/>
              <a:ext cx="518160" cy="48768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A7C374F-F4AC-DB48-87B0-BC2DDF375D66}"/>
                </a:ext>
              </a:extLst>
            </p:cNvPr>
            <p:cNvCxnSpPr>
              <a:cxnSpLocks/>
              <a:stCxn id="21" idx="0"/>
              <a:endCxn id="22" idx="2"/>
            </p:cNvCxnSpPr>
            <p:nvPr/>
          </p:nvCxnSpPr>
          <p:spPr>
            <a:xfrm flipV="1">
              <a:off x="1478280" y="3822283"/>
              <a:ext cx="792480" cy="48768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4CFC763-6FBB-5FC0-7FAB-034EDE5F3B38}"/>
                </a:ext>
              </a:extLst>
            </p:cNvPr>
            <p:cNvCxnSpPr>
              <a:cxnSpLocks/>
              <a:stCxn id="19" idx="0"/>
              <a:endCxn id="18" idx="2"/>
            </p:cNvCxnSpPr>
            <p:nvPr/>
          </p:nvCxnSpPr>
          <p:spPr>
            <a:xfrm flipH="1" flipV="1">
              <a:off x="3276600" y="2725003"/>
              <a:ext cx="914400" cy="39624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9A3EF2C2-CABB-6FE8-9CC7-A3077A7B7942}"/>
                </a:ext>
              </a:extLst>
            </p:cNvPr>
            <p:cNvCxnSpPr>
              <a:cxnSpLocks/>
              <a:stCxn id="24" idx="0"/>
            </p:cNvCxnSpPr>
            <p:nvPr/>
          </p:nvCxnSpPr>
          <p:spPr>
            <a:xfrm flipH="1" flipV="1">
              <a:off x="4343400" y="3852763"/>
              <a:ext cx="640080" cy="41148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0A7D524-A897-D8D6-E378-D5FFA3E1B65D}"/>
                </a:ext>
              </a:extLst>
            </p:cNvPr>
            <p:cNvCxnSpPr>
              <a:cxnSpLocks/>
              <a:stCxn id="23" idx="0"/>
              <a:endCxn id="19" idx="2"/>
            </p:cNvCxnSpPr>
            <p:nvPr/>
          </p:nvCxnSpPr>
          <p:spPr>
            <a:xfrm flipV="1">
              <a:off x="3822975" y="3852762"/>
              <a:ext cx="368026" cy="457201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86956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CBBD1C-E185-591E-E79F-6B9A890354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13C90-4475-A39C-B7D1-62D4C563D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in a Heap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EA11E-89FC-69F9-E206-7F3C216D0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2328" y="2780578"/>
            <a:ext cx="4998720" cy="3283817"/>
          </a:xfrm>
        </p:spPr>
        <p:txBody>
          <a:bodyPr>
            <a:normAutofit/>
          </a:bodyPr>
          <a:lstStyle/>
          <a:p>
            <a:r>
              <a:rPr lang="en-US" b="1" dirty="0"/>
              <a:t>INSERT(key):</a:t>
            </a:r>
          </a:p>
          <a:p>
            <a:pPr lvl="1"/>
            <a:r>
              <a:rPr lang="en-US" dirty="0"/>
              <a:t>\\ insert to bottom of heap:</a:t>
            </a:r>
          </a:p>
          <a:p>
            <a:pPr lvl="1"/>
            <a:r>
              <a:rPr lang="en-US" dirty="0"/>
              <a:t>x = </a:t>
            </a:r>
            <a:r>
              <a:rPr lang="en-US" dirty="0" err="1"/>
              <a:t>new_node</a:t>
            </a:r>
            <a:r>
              <a:rPr lang="en-US" dirty="0"/>
              <a:t>()*</a:t>
            </a:r>
          </a:p>
          <a:p>
            <a:pPr lvl="1"/>
            <a:r>
              <a:rPr lang="en-US" dirty="0" err="1"/>
              <a:t>x.key</a:t>
            </a:r>
            <a:r>
              <a:rPr lang="en-US" dirty="0"/>
              <a:t> = key</a:t>
            </a:r>
          </a:p>
          <a:p>
            <a:pPr lvl="1"/>
            <a:r>
              <a:rPr lang="en-US" dirty="0"/>
              <a:t>\\ ”bubble” up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While</a:t>
            </a:r>
            <a:r>
              <a:rPr lang="en-US" dirty="0"/>
              <a:t> </a:t>
            </a:r>
            <a:r>
              <a:rPr lang="en-US" dirty="0" err="1"/>
              <a:t>x.key</a:t>
            </a:r>
            <a:r>
              <a:rPr lang="en-US" dirty="0"/>
              <a:t> &lt; parent(</a:t>
            </a:r>
            <a:r>
              <a:rPr lang="en-US" dirty="0" err="1"/>
              <a:t>x.key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Swap keys of x and parent(x)</a:t>
            </a:r>
          </a:p>
          <a:p>
            <a:pPr lvl="2"/>
            <a:r>
              <a:rPr lang="en-US" dirty="0"/>
              <a:t>X = parent(x)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A4FD24BB-1817-371C-BC1E-2679203CA9DC}"/>
              </a:ext>
            </a:extLst>
          </p:cNvPr>
          <p:cNvSpPr txBox="1">
            <a:spLocks/>
          </p:cNvSpPr>
          <p:nvPr/>
        </p:nvSpPr>
        <p:spPr>
          <a:xfrm>
            <a:off x="6416040" y="2197744"/>
            <a:ext cx="4998720" cy="145075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Example: </a:t>
            </a:r>
            <a:r>
              <a:rPr lang="en-US" dirty="0"/>
              <a:t>insert 4.5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9D3465F-4746-1A21-E9AA-DFB3DFEE9BC4}"/>
              </a:ext>
            </a:extLst>
          </p:cNvPr>
          <p:cNvGrpSpPr/>
          <p:nvPr/>
        </p:nvGrpSpPr>
        <p:grpSpPr>
          <a:xfrm>
            <a:off x="777240" y="1978499"/>
            <a:ext cx="5050307" cy="3607362"/>
            <a:chOff x="1097280" y="1993483"/>
            <a:chExt cx="4267200" cy="304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A8B6DF8-3343-75B3-0EC9-44AC77A83269}"/>
                </a:ext>
              </a:extLst>
            </p:cNvPr>
            <p:cNvSpPr/>
            <p:nvPr/>
          </p:nvSpPr>
          <p:spPr>
            <a:xfrm>
              <a:off x="2895600" y="1993483"/>
              <a:ext cx="762000" cy="731520"/>
            </a:xfrm>
            <a:prstGeom prst="rect">
              <a:avLst/>
            </a:prstGeom>
            <a:solidFill>
              <a:srgbClr val="C8E2C8"/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F6C08-2200-854D-19FF-1F00190C46B5}"/>
                </a:ext>
              </a:extLst>
            </p:cNvPr>
            <p:cNvSpPr/>
            <p:nvPr/>
          </p:nvSpPr>
          <p:spPr>
            <a:xfrm>
              <a:off x="3810000" y="3121243"/>
              <a:ext cx="762000" cy="731520"/>
            </a:xfrm>
            <a:prstGeom prst="rect">
              <a:avLst/>
            </a:prstGeom>
            <a:solidFill>
              <a:srgbClr val="C8E2C8"/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11B6011-E4C8-29B7-FCFE-F40D4071097F}"/>
                </a:ext>
              </a:extLst>
            </p:cNvPr>
            <p:cNvSpPr/>
            <p:nvPr/>
          </p:nvSpPr>
          <p:spPr>
            <a:xfrm>
              <a:off x="2407920" y="4309963"/>
              <a:ext cx="762000" cy="731520"/>
            </a:xfrm>
            <a:prstGeom prst="rect">
              <a:avLst/>
            </a:prstGeom>
            <a:solidFill>
              <a:srgbClr val="C8E2C8"/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E9865EB-529D-F502-1680-58DA86217FC3}"/>
                </a:ext>
              </a:extLst>
            </p:cNvPr>
            <p:cNvSpPr/>
            <p:nvPr/>
          </p:nvSpPr>
          <p:spPr>
            <a:xfrm>
              <a:off x="1097280" y="4309963"/>
              <a:ext cx="762000" cy="731520"/>
            </a:xfrm>
            <a:prstGeom prst="rect">
              <a:avLst/>
            </a:prstGeom>
            <a:solidFill>
              <a:srgbClr val="C8E2C8"/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37390E1-D8EC-D39F-2448-726CC07A38D1}"/>
                </a:ext>
              </a:extLst>
            </p:cNvPr>
            <p:cNvSpPr/>
            <p:nvPr/>
          </p:nvSpPr>
          <p:spPr>
            <a:xfrm>
              <a:off x="1889760" y="3090763"/>
              <a:ext cx="762000" cy="731520"/>
            </a:xfrm>
            <a:prstGeom prst="rect">
              <a:avLst/>
            </a:prstGeom>
            <a:solidFill>
              <a:srgbClr val="C8E2C8"/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D0CAB6C-583B-3DE6-82D9-8BC07EAD7273}"/>
                </a:ext>
              </a:extLst>
            </p:cNvPr>
            <p:cNvSpPr/>
            <p:nvPr/>
          </p:nvSpPr>
          <p:spPr>
            <a:xfrm>
              <a:off x="3441974" y="4309963"/>
              <a:ext cx="762000" cy="731520"/>
            </a:xfrm>
            <a:prstGeom prst="rect">
              <a:avLst/>
            </a:prstGeom>
            <a:solidFill>
              <a:srgbClr val="C8E2C8"/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4E6952B-93BD-9E75-214A-D3B3C4AB1D37}"/>
                </a:ext>
              </a:extLst>
            </p:cNvPr>
            <p:cNvSpPr/>
            <p:nvPr/>
          </p:nvSpPr>
          <p:spPr>
            <a:xfrm>
              <a:off x="4602480" y="4264243"/>
              <a:ext cx="762000" cy="457201"/>
            </a:xfrm>
            <a:prstGeom prst="rect">
              <a:avLst/>
            </a:prstGeom>
            <a:solidFill>
              <a:schemeClr val="tx1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</a:rPr>
                <a:t>nil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77ABA16-B826-19AE-AAB0-F56F125CD60B}"/>
                </a:ext>
              </a:extLst>
            </p:cNvPr>
            <p:cNvCxnSpPr>
              <a:cxnSpLocks/>
              <a:endCxn id="7" idx="2"/>
            </p:cNvCxnSpPr>
            <p:nvPr/>
          </p:nvCxnSpPr>
          <p:spPr>
            <a:xfrm flipV="1">
              <a:off x="2407920" y="2725003"/>
              <a:ext cx="868680" cy="36576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A022464E-7E86-C76D-9C7E-4B5F6489B442}"/>
                </a:ext>
              </a:extLst>
            </p:cNvPr>
            <p:cNvCxnSpPr>
              <a:cxnSpLocks/>
              <a:stCxn id="15" idx="0"/>
              <a:endCxn id="18" idx="2"/>
            </p:cNvCxnSpPr>
            <p:nvPr/>
          </p:nvCxnSpPr>
          <p:spPr>
            <a:xfrm flipH="1" flipV="1">
              <a:off x="2270760" y="3822283"/>
              <a:ext cx="518160" cy="48768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209A2092-F6D8-EC0E-1935-E6E4B21EDD7E}"/>
                </a:ext>
              </a:extLst>
            </p:cNvPr>
            <p:cNvCxnSpPr>
              <a:cxnSpLocks/>
              <a:stCxn id="17" idx="0"/>
              <a:endCxn id="18" idx="2"/>
            </p:cNvCxnSpPr>
            <p:nvPr/>
          </p:nvCxnSpPr>
          <p:spPr>
            <a:xfrm flipV="1">
              <a:off x="1478280" y="3822283"/>
              <a:ext cx="792480" cy="48768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2F97028-3BA0-451B-E3AF-2B024A5106C1}"/>
                </a:ext>
              </a:extLst>
            </p:cNvPr>
            <p:cNvCxnSpPr>
              <a:cxnSpLocks/>
              <a:stCxn id="13" idx="0"/>
              <a:endCxn id="7" idx="2"/>
            </p:cNvCxnSpPr>
            <p:nvPr/>
          </p:nvCxnSpPr>
          <p:spPr>
            <a:xfrm flipH="1" flipV="1">
              <a:off x="3276600" y="2725003"/>
              <a:ext cx="914400" cy="39624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B9369260-707D-31A8-D111-E1CA582FE994}"/>
                </a:ext>
              </a:extLst>
            </p:cNvPr>
            <p:cNvCxnSpPr>
              <a:cxnSpLocks/>
              <a:stCxn id="21" idx="0"/>
            </p:cNvCxnSpPr>
            <p:nvPr/>
          </p:nvCxnSpPr>
          <p:spPr>
            <a:xfrm flipH="1" flipV="1">
              <a:off x="4343400" y="3852763"/>
              <a:ext cx="640080" cy="41148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659C00F-0091-EEFA-5A8A-49A108CD544D}"/>
                </a:ext>
              </a:extLst>
            </p:cNvPr>
            <p:cNvCxnSpPr>
              <a:cxnSpLocks/>
              <a:stCxn id="20" idx="0"/>
              <a:endCxn id="13" idx="2"/>
            </p:cNvCxnSpPr>
            <p:nvPr/>
          </p:nvCxnSpPr>
          <p:spPr>
            <a:xfrm flipV="1">
              <a:off x="3822975" y="3852762"/>
              <a:ext cx="368026" cy="457201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7D986DA6-E4AE-8D68-0950-8D70E2416F76}"/>
              </a:ext>
            </a:extLst>
          </p:cNvPr>
          <p:cNvSpPr/>
          <p:nvPr/>
        </p:nvSpPr>
        <p:spPr>
          <a:xfrm rot="10800000">
            <a:off x="5110742" y="4227821"/>
            <a:ext cx="598932" cy="443439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26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AE8A30-7104-2246-2874-CEBACA586C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3F995-9A1E-11D6-D556-B1C7AA90D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EXTRACT-MIN in a Heap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3D933-A259-FF38-41C1-197766FBF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782" y="1866637"/>
            <a:ext cx="6203059" cy="4550206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EXTRACT-MIN():</a:t>
            </a:r>
            <a:endParaRPr lang="en-US" dirty="0"/>
          </a:p>
          <a:p>
            <a:pPr lvl="1"/>
            <a:r>
              <a:rPr lang="en-US" dirty="0"/>
              <a:t>x = root</a:t>
            </a:r>
          </a:p>
          <a:p>
            <a:pPr lvl="1"/>
            <a:r>
              <a:rPr lang="en-US" dirty="0"/>
              <a:t>min = </a:t>
            </a:r>
            <a:r>
              <a:rPr lang="en-US" dirty="0" err="1"/>
              <a:t>x.key</a:t>
            </a:r>
            <a:endParaRPr lang="en-US" dirty="0"/>
          </a:p>
          <a:p>
            <a:pPr lvl="1"/>
            <a:r>
              <a:rPr lang="en-US" dirty="0"/>
              <a:t>\\ replace root w/last element</a:t>
            </a:r>
          </a:p>
          <a:p>
            <a:pPr lvl="1"/>
            <a:r>
              <a:rPr lang="en-US" dirty="0"/>
              <a:t>y = pointer to last node*</a:t>
            </a:r>
          </a:p>
          <a:p>
            <a:pPr lvl="1"/>
            <a:r>
              <a:rPr lang="en-US" dirty="0" err="1"/>
              <a:t>x.key</a:t>
            </a:r>
            <a:r>
              <a:rPr lang="en-US" dirty="0"/>
              <a:t> = </a:t>
            </a:r>
            <a:r>
              <a:rPr lang="en-US" dirty="0" err="1"/>
              <a:t>y.key</a:t>
            </a:r>
            <a:endParaRPr lang="en-US" dirty="0"/>
          </a:p>
          <a:p>
            <a:pPr lvl="1"/>
            <a:r>
              <a:rPr lang="en-US" dirty="0"/>
              <a:t>delete(y)</a:t>
            </a:r>
          </a:p>
          <a:p>
            <a:pPr lvl="1"/>
            <a:r>
              <a:rPr lang="en-US" dirty="0"/>
              <a:t>\\ ”bubble” down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While</a:t>
            </a:r>
            <a:r>
              <a:rPr lang="en-US" dirty="0"/>
              <a:t> true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If</a:t>
            </a:r>
            <a:r>
              <a:rPr lang="en-US" dirty="0"/>
              <a:t> left(x).key &lt; </a:t>
            </a:r>
            <a:r>
              <a:rPr lang="en-US" dirty="0" err="1"/>
              <a:t>x.key</a:t>
            </a:r>
            <a:r>
              <a:rPr lang="en-US" dirty="0"/>
              <a:t>, right(x).key</a:t>
            </a:r>
          </a:p>
          <a:p>
            <a:pPr lvl="3"/>
            <a:r>
              <a:rPr lang="en-US" dirty="0"/>
              <a:t>Swap keys of x and left(x)</a:t>
            </a:r>
          </a:p>
          <a:p>
            <a:pPr lvl="3"/>
            <a:r>
              <a:rPr lang="en-US" dirty="0"/>
              <a:t>X = left(x)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Else-if</a:t>
            </a:r>
            <a:r>
              <a:rPr lang="en-US" dirty="0"/>
              <a:t> right(x).key &lt; </a:t>
            </a:r>
            <a:r>
              <a:rPr lang="en-US" dirty="0" err="1"/>
              <a:t>x.key</a:t>
            </a:r>
            <a:endParaRPr lang="en-US" dirty="0"/>
          </a:p>
          <a:p>
            <a:pPr lvl="3"/>
            <a:r>
              <a:rPr lang="en-US" dirty="0"/>
              <a:t>Swap keys of x and right(x)</a:t>
            </a:r>
          </a:p>
          <a:p>
            <a:pPr lvl="3"/>
            <a:r>
              <a:rPr lang="en-US" dirty="0"/>
              <a:t>X = right(x)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Else</a:t>
            </a:r>
          </a:p>
          <a:p>
            <a:pPr lvl="3"/>
            <a:r>
              <a:rPr lang="en-US" dirty="0"/>
              <a:t>Return min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5B86838-DB99-206E-190D-5E98B7251595}"/>
              </a:ext>
            </a:extLst>
          </p:cNvPr>
          <p:cNvGrpSpPr/>
          <p:nvPr/>
        </p:nvGrpSpPr>
        <p:grpSpPr>
          <a:xfrm>
            <a:off x="777240" y="1978499"/>
            <a:ext cx="4112393" cy="3607362"/>
            <a:chOff x="1097280" y="1993483"/>
            <a:chExt cx="3474720" cy="304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CA39A72-82A1-9CCA-A5D7-8022B77C1B0B}"/>
                </a:ext>
              </a:extLst>
            </p:cNvPr>
            <p:cNvSpPr/>
            <p:nvPr/>
          </p:nvSpPr>
          <p:spPr>
            <a:xfrm>
              <a:off x="2895600" y="1993483"/>
              <a:ext cx="762000" cy="731520"/>
            </a:xfrm>
            <a:prstGeom prst="rect">
              <a:avLst/>
            </a:prstGeom>
            <a:solidFill>
              <a:srgbClr val="C8E2C8"/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FD8EB7A-5E9E-E6FE-1215-47E449848A6E}"/>
                </a:ext>
              </a:extLst>
            </p:cNvPr>
            <p:cNvSpPr/>
            <p:nvPr/>
          </p:nvSpPr>
          <p:spPr>
            <a:xfrm>
              <a:off x="3810000" y="3121243"/>
              <a:ext cx="762000" cy="731520"/>
            </a:xfrm>
            <a:prstGeom prst="rect">
              <a:avLst/>
            </a:prstGeom>
            <a:solidFill>
              <a:srgbClr val="C8E2C8"/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598F1F3-C30A-CDFE-521A-1CF1EF8DDE00}"/>
                </a:ext>
              </a:extLst>
            </p:cNvPr>
            <p:cNvSpPr/>
            <p:nvPr/>
          </p:nvSpPr>
          <p:spPr>
            <a:xfrm>
              <a:off x="2407920" y="4309963"/>
              <a:ext cx="762000" cy="731520"/>
            </a:xfrm>
            <a:prstGeom prst="rect">
              <a:avLst/>
            </a:prstGeom>
            <a:solidFill>
              <a:srgbClr val="C8E2C8"/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55CF967-58ED-8CC6-FCB9-2A5890C9BA16}"/>
                </a:ext>
              </a:extLst>
            </p:cNvPr>
            <p:cNvSpPr/>
            <p:nvPr/>
          </p:nvSpPr>
          <p:spPr>
            <a:xfrm>
              <a:off x="1097280" y="4309963"/>
              <a:ext cx="762000" cy="731520"/>
            </a:xfrm>
            <a:prstGeom prst="rect">
              <a:avLst/>
            </a:prstGeom>
            <a:solidFill>
              <a:srgbClr val="C8E2C8"/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0947617-04BC-6E2E-CFF1-80A694EE6BB8}"/>
                </a:ext>
              </a:extLst>
            </p:cNvPr>
            <p:cNvSpPr/>
            <p:nvPr/>
          </p:nvSpPr>
          <p:spPr>
            <a:xfrm>
              <a:off x="1889760" y="3090763"/>
              <a:ext cx="762000" cy="731520"/>
            </a:xfrm>
            <a:prstGeom prst="rect">
              <a:avLst/>
            </a:prstGeom>
            <a:solidFill>
              <a:srgbClr val="C8E2C8"/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1EAD87B-D9AD-1B17-9157-0DEA2FE6F8E8}"/>
                </a:ext>
              </a:extLst>
            </p:cNvPr>
            <p:cNvSpPr/>
            <p:nvPr/>
          </p:nvSpPr>
          <p:spPr>
            <a:xfrm>
              <a:off x="3441974" y="4309963"/>
              <a:ext cx="762000" cy="731520"/>
            </a:xfrm>
            <a:prstGeom prst="rect">
              <a:avLst/>
            </a:prstGeom>
            <a:solidFill>
              <a:srgbClr val="C8E2C8"/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9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DCE8079-626C-1647-CB56-3E2591576F51}"/>
                </a:ext>
              </a:extLst>
            </p:cNvPr>
            <p:cNvCxnSpPr>
              <a:cxnSpLocks/>
              <a:endCxn id="7" idx="2"/>
            </p:cNvCxnSpPr>
            <p:nvPr/>
          </p:nvCxnSpPr>
          <p:spPr>
            <a:xfrm flipV="1">
              <a:off x="2407920" y="2725003"/>
              <a:ext cx="868680" cy="36576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A53510B-60AF-0B2E-E8F4-9E7E9477A857}"/>
                </a:ext>
              </a:extLst>
            </p:cNvPr>
            <p:cNvCxnSpPr>
              <a:cxnSpLocks/>
              <a:stCxn id="15" idx="0"/>
              <a:endCxn id="18" idx="2"/>
            </p:cNvCxnSpPr>
            <p:nvPr/>
          </p:nvCxnSpPr>
          <p:spPr>
            <a:xfrm flipH="1" flipV="1">
              <a:off x="2270760" y="3822283"/>
              <a:ext cx="518160" cy="48768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C6ABE23C-09B3-F928-5965-AECC57D9ABDE}"/>
                </a:ext>
              </a:extLst>
            </p:cNvPr>
            <p:cNvCxnSpPr>
              <a:cxnSpLocks/>
              <a:stCxn id="17" idx="0"/>
              <a:endCxn id="18" idx="2"/>
            </p:cNvCxnSpPr>
            <p:nvPr/>
          </p:nvCxnSpPr>
          <p:spPr>
            <a:xfrm flipV="1">
              <a:off x="1478280" y="3822283"/>
              <a:ext cx="792480" cy="48768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A286666-C396-972E-5D54-F50604C08B2B}"/>
                </a:ext>
              </a:extLst>
            </p:cNvPr>
            <p:cNvCxnSpPr>
              <a:cxnSpLocks/>
              <a:stCxn id="13" idx="0"/>
              <a:endCxn id="7" idx="2"/>
            </p:cNvCxnSpPr>
            <p:nvPr/>
          </p:nvCxnSpPr>
          <p:spPr>
            <a:xfrm flipH="1" flipV="1">
              <a:off x="3276600" y="2725003"/>
              <a:ext cx="914400" cy="39624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60B208C-900E-A0EC-D53A-2DC2218A612F}"/>
                </a:ext>
              </a:extLst>
            </p:cNvPr>
            <p:cNvCxnSpPr>
              <a:cxnSpLocks/>
              <a:stCxn id="20" idx="0"/>
              <a:endCxn id="13" idx="2"/>
            </p:cNvCxnSpPr>
            <p:nvPr/>
          </p:nvCxnSpPr>
          <p:spPr>
            <a:xfrm flipV="1">
              <a:off x="3822975" y="3852762"/>
              <a:ext cx="368026" cy="457201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C3D935B6-DFE2-DD6D-0F4F-9A63D6F4B787}"/>
              </a:ext>
            </a:extLst>
          </p:cNvPr>
          <p:cNvSpPr/>
          <p:nvPr/>
        </p:nvSpPr>
        <p:spPr>
          <a:xfrm rot="10800000">
            <a:off x="3356504" y="1697391"/>
            <a:ext cx="598932" cy="443439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7C51BFCC-6F1E-562D-2F8F-E8C3FC4C086A}"/>
              </a:ext>
            </a:extLst>
          </p:cNvPr>
          <p:cNvSpPr/>
          <p:nvPr/>
        </p:nvSpPr>
        <p:spPr>
          <a:xfrm rot="10800000">
            <a:off x="3463330" y="4276654"/>
            <a:ext cx="598932" cy="443439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03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4" grpId="0" animBg="1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997985-829A-6DA8-FF75-A2BEC52C1C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1F6FC-95E4-69DC-8DF0-7ACB057FA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of Heap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EFED3-11B4-87B8-FD2E-6678123C6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7533" y="2200889"/>
            <a:ext cx="5715000" cy="10877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600" dirty="0">
                <a:solidFill>
                  <a:schemeClr val="tx1"/>
                </a:solidFill>
              </a:rPr>
              <a:t>How long do these take?</a:t>
            </a:r>
            <a:endParaRPr lang="en-US" sz="26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2600" dirty="0">
                <a:solidFill>
                  <a:srgbClr val="0070C0"/>
                </a:solidFill>
              </a:rPr>
              <a:t>INSERT </a:t>
            </a:r>
            <a:r>
              <a:rPr lang="en-US" sz="2600" dirty="0">
                <a:solidFill>
                  <a:schemeClr val="tx1"/>
                </a:solidFill>
              </a:rPr>
              <a:t>/ </a:t>
            </a:r>
            <a:r>
              <a:rPr lang="en-US" sz="2600" dirty="0">
                <a:solidFill>
                  <a:srgbClr val="7030A0"/>
                </a:solidFill>
              </a:rPr>
              <a:t>EXTRACT-MIN</a:t>
            </a:r>
            <a:endParaRPr lang="en-US" sz="2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937212-AB15-886A-74DD-3D7032FDF54F}"/>
              </a:ext>
            </a:extLst>
          </p:cNvPr>
          <p:cNvSpPr txBox="1"/>
          <p:nvPr/>
        </p:nvSpPr>
        <p:spPr>
          <a:xfrm>
            <a:off x="1363579" y="3721771"/>
            <a:ext cx="3993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O(1) for each swap up the tree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381E24-6834-D22B-4745-F141E94122DC}"/>
              </a:ext>
            </a:extLst>
          </p:cNvPr>
          <p:cNvSpPr txBox="1"/>
          <p:nvPr/>
        </p:nvSpPr>
        <p:spPr>
          <a:xfrm>
            <a:off x="5927558" y="3721770"/>
            <a:ext cx="4374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O(1) for each swap down the tree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11A2F40-5B97-656C-E9F0-BFB06A6A7FE3}"/>
              </a:ext>
            </a:extLst>
          </p:cNvPr>
          <p:cNvSpPr txBox="1">
            <a:spLocks/>
          </p:cNvSpPr>
          <p:nvPr/>
        </p:nvSpPr>
        <p:spPr>
          <a:xfrm>
            <a:off x="2265146" y="4871899"/>
            <a:ext cx="7324824" cy="108774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Calibri" panose="020F0502020204030204" pitchFamily="34" charset="0"/>
              <a:buNone/>
            </a:pPr>
            <a:r>
              <a:rPr lang="en-US" sz="2800" dirty="0">
                <a:solidFill>
                  <a:schemeClr val="tx1"/>
                </a:solidFill>
              </a:rPr>
              <a:t>In total: </a:t>
            </a:r>
            <a:r>
              <a:rPr lang="en-US" sz="2800" dirty="0">
                <a:solidFill>
                  <a:srgbClr val="00B050"/>
                </a:solidFill>
              </a:rPr>
              <a:t>O(height) = O(log(n))</a:t>
            </a:r>
            <a:br>
              <a:rPr lang="en-US" sz="26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(equal since we are in a complete binary tree!)</a:t>
            </a:r>
            <a:endParaRPr lang="en-US" sz="2600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2312B73-16EA-B69D-C6E7-A66D375A955A}"/>
              </a:ext>
            </a:extLst>
          </p:cNvPr>
          <p:cNvCxnSpPr>
            <a:cxnSpLocks/>
            <a:endCxn id="6" idx="0"/>
          </p:cNvCxnSpPr>
          <p:nvPr/>
        </p:nvCxnSpPr>
        <p:spPr>
          <a:xfrm flipH="1">
            <a:off x="3360568" y="3288633"/>
            <a:ext cx="1170947" cy="43313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0545CE1-C7CE-96ED-8AD9-F62C476CF5D3}"/>
              </a:ext>
            </a:extLst>
          </p:cNvPr>
          <p:cNvCxnSpPr>
            <a:cxnSpLocks/>
          </p:cNvCxnSpPr>
          <p:nvPr/>
        </p:nvCxnSpPr>
        <p:spPr>
          <a:xfrm>
            <a:off x="6753600" y="3288633"/>
            <a:ext cx="908811" cy="43313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7807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1069C-B4E3-B9B6-D553-5433D1D10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 Performance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4D5E84-59E9-2141-D0B0-BD076F8C5B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</a:rPr>
              <a:t>SORTED ARRAYs</a:t>
            </a:r>
            <a:endParaRPr lang="en-US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EDDEF5-F958-CCA6-2894-40E95B7B94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116670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O(n) INSERT/DELETE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Find relevant element, then move elements in the array (e.g. insert 4.5)</a:t>
            </a:r>
          </a:p>
          <a:p>
            <a:pPr marL="201168" lvl="1" indent="0">
              <a:buNone/>
            </a:pPr>
            <a:endParaRPr lang="en-US" dirty="0"/>
          </a:p>
          <a:p>
            <a:pPr marL="201168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2601A3-8AE9-94BD-5DCC-B9BF0898C0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fontAlgn="base"/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</a:rPr>
              <a:t>LINKED LISTS</a:t>
            </a:r>
            <a:endParaRPr lang="en-US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748FB9-D1E5-CC1E-1B28-DDDC2D6BC9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67532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O(1) INSERT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Not necessarily sorted, can just add to HEAD</a:t>
            </a:r>
          </a:p>
          <a:p>
            <a:pPr marL="201168" lvl="1" indent="0">
              <a:buNone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B010C1-9A1F-5953-0B00-C2D99D410D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7480" y="1871595"/>
            <a:ext cx="3186549" cy="62493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03BB996-7278-A447-AEB2-78BA411FA4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0233" y="1915858"/>
            <a:ext cx="2647607" cy="48923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8B0F1E9-A1A0-51E6-C4FC-1862AD1D45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3057" y="3257656"/>
            <a:ext cx="3991247" cy="88762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CFE0934-19A3-4890-4B70-2BF05AA6D4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47475" y="5541899"/>
            <a:ext cx="3761445" cy="54206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0531F5B-BD39-E92C-E0BE-1DE5F315081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29510" y="3549779"/>
            <a:ext cx="2771106" cy="54206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8442006-C0E2-363C-DC34-1440FF9024A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29510" y="5059287"/>
            <a:ext cx="3600122" cy="967197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AAC5A675-69D9-D660-A807-D5DEB07400D5}"/>
              </a:ext>
            </a:extLst>
          </p:cNvPr>
          <p:cNvSpPr/>
          <p:nvPr/>
        </p:nvSpPr>
        <p:spPr>
          <a:xfrm>
            <a:off x="2930233" y="5684139"/>
            <a:ext cx="2182279" cy="4536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00F8456A-2E25-738A-6BA4-452834A162DB}"/>
              </a:ext>
            </a:extLst>
          </p:cNvPr>
          <p:cNvSpPr txBox="1">
            <a:spLocks/>
          </p:cNvSpPr>
          <p:nvPr/>
        </p:nvSpPr>
        <p:spPr>
          <a:xfrm>
            <a:off x="1158240" y="4485322"/>
            <a:ext cx="5059680" cy="615843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O(</a:t>
            </a:r>
            <a:r>
              <a:rPr lang="en-US" dirty="0" err="1"/>
              <a:t>logn</a:t>
            </a:r>
            <a:r>
              <a:rPr lang="en-US" dirty="0"/>
              <a:t>) SEARCH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Can use binary search (e.g. see if 3 is in A)</a:t>
            </a:r>
          </a:p>
          <a:p>
            <a:pPr marL="201168" lvl="1" indent="0">
              <a:buFont typeface="Calibri" pitchFamily="34" charset="0"/>
              <a:buNone/>
            </a:pPr>
            <a:endParaRPr lang="en-US" dirty="0"/>
          </a:p>
          <a:p>
            <a:pPr marL="201168" lvl="1" indent="0">
              <a:buFont typeface="Calibri" pitchFamily="34" charset="0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7272D3D0-5113-0F89-DE25-ACE3ADD5B168}"/>
              </a:ext>
            </a:extLst>
          </p:cNvPr>
          <p:cNvSpPr txBox="1">
            <a:spLocks/>
          </p:cNvSpPr>
          <p:nvPr/>
        </p:nvSpPr>
        <p:spPr>
          <a:xfrm>
            <a:off x="6217920" y="4453807"/>
            <a:ext cx="5059680" cy="967196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O(n) SEARCH/DELETE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Not necessarily sorted, so need to check each element. Can delete it by manipulating pointers once it’s found!</a:t>
            </a:r>
          </a:p>
          <a:p>
            <a:pPr marL="201168" lvl="1" indent="0">
              <a:buFont typeface="Calibri" pitchFamily="34" charset="0"/>
              <a:buNone/>
            </a:pPr>
            <a:endParaRPr lang="en-US" dirty="0"/>
          </a:p>
          <a:p>
            <a:pPr marL="201168" lvl="1" indent="0">
              <a:buFont typeface="Calibri" pitchFamily="34" charset="0"/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22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  <p:bldP spid="9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C29EE-79D0-1EBB-FC1F-1C21C3D66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B7A7A-745B-5F63-B883-AFFCCAD04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Recap Lecture</a:t>
            </a:r>
            <a:endParaRPr lang="en-US" sz="3200" b="0" i="0" u="none" strike="noStrike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/>
              <a:t>Comparison based sorting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Lower-bound on performance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/>
              <a:t>Non-comparison based sorting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Bucket sort, radix sort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/>
              <a:t>Tree data-structures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Heaps, binary trees, red-black trees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</a:rPr>
              <a:t>Handout</a:t>
            </a:r>
            <a:endParaRPr lang="en-US" sz="3200" b="0" i="0" u="none" strike="noStrike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81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EEDFF6-D37B-E3E0-8C6C-6F7F8EC9B6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EEA8C-FFBE-A24B-E742-A9040A612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1FF30-4C2B-3778-9DBA-A5074E209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rtl="0" fontAlgn="base">
              <a:buNone/>
            </a:pPr>
            <a:r>
              <a:rPr lang="en-US" sz="28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Definition:</a:t>
            </a:r>
            <a:endParaRPr lang="en-US" sz="2800" b="0" i="0" u="none" strike="noStrike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A binary tree such that: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/>
              <a:t>Every </a:t>
            </a:r>
            <a:r>
              <a:rPr lang="en-US" sz="2000" b="1" dirty="0"/>
              <a:t>LEFT </a:t>
            </a:r>
            <a:r>
              <a:rPr lang="en-US" sz="2000" dirty="0"/>
              <a:t> descendent of a node has a key </a:t>
            </a:r>
            <a:r>
              <a:rPr lang="en-US" sz="2000" b="1" dirty="0"/>
              <a:t>LESS</a:t>
            </a:r>
            <a:r>
              <a:rPr lang="en-US" sz="2000" dirty="0"/>
              <a:t> than that node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/>
              <a:t>Every </a:t>
            </a:r>
            <a:r>
              <a:rPr lang="en-US" sz="2000" b="1" dirty="0"/>
              <a:t>RIGHT </a:t>
            </a:r>
            <a:r>
              <a:rPr lang="en-US" sz="2000" dirty="0"/>
              <a:t>descendant of a node has a key </a:t>
            </a:r>
            <a:r>
              <a:rPr lang="en-US" sz="2000" b="1" dirty="0"/>
              <a:t>LARGER </a:t>
            </a:r>
            <a:r>
              <a:rPr lang="en-US" sz="2000" dirty="0"/>
              <a:t>than that node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marL="201168" lvl="1" indent="0">
              <a:buNone/>
            </a:pPr>
            <a:endParaRPr lang="en-US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3B6D773-EB66-2FFB-C16A-5DDD6D1C8CC7}"/>
              </a:ext>
            </a:extLst>
          </p:cNvPr>
          <p:cNvGrpSpPr/>
          <p:nvPr/>
        </p:nvGrpSpPr>
        <p:grpSpPr>
          <a:xfrm>
            <a:off x="8184581" y="2669406"/>
            <a:ext cx="3519739" cy="3039267"/>
            <a:chOff x="563880" y="1993483"/>
            <a:chExt cx="4800600" cy="414528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04A3319-C3F1-2D9B-F606-90A4ACADFF4E}"/>
                </a:ext>
              </a:extLst>
            </p:cNvPr>
            <p:cNvSpPr/>
            <p:nvPr/>
          </p:nvSpPr>
          <p:spPr>
            <a:xfrm>
              <a:off x="2895600" y="1993483"/>
              <a:ext cx="762000" cy="731520"/>
            </a:xfrm>
            <a:prstGeom prst="rect">
              <a:avLst/>
            </a:prstGeom>
            <a:solidFill>
              <a:srgbClr val="C8E2C8"/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BCBAF84-B24A-5714-8DAA-2E056C6270F5}"/>
                </a:ext>
              </a:extLst>
            </p:cNvPr>
            <p:cNvSpPr/>
            <p:nvPr/>
          </p:nvSpPr>
          <p:spPr>
            <a:xfrm>
              <a:off x="3810000" y="3121243"/>
              <a:ext cx="762000" cy="731520"/>
            </a:xfrm>
            <a:prstGeom prst="rect">
              <a:avLst/>
            </a:prstGeom>
            <a:solidFill>
              <a:srgbClr val="C8E2C8"/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2B28DF4-3E36-F78B-15F8-EFCC4B6A1FDD}"/>
                </a:ext>
              </a:extLst>
            </p:cNvPr>
            <p:cNvSpPr/>
            <p:nvPr/>
          </p:nvSpPr>
          <p:spPr>
            <a:xfrm>
              <a:off x="2407920" y="4309963"/>
              <a:ext cx="762000" cy="731520"/>
            </a:xfrm>
            <a:prstGeom prst="rect">
              <a:avLst/>
            </a:prstGeom>
            <a:solidFill>
              <a:srgbClr val="C8E2C8"/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F837F03-764F-B577-77C1-F0C0DB442D06}"/>
                </a:ext>
              </a:extLst>
            </p:cNvPr>
            <p:cNvSpPr/>
            <p:nvPr/>
          </p:nvSpPr>
          <p:spPr>
            <a:xfrm>
              <a:off x="1097280" y="4309963"/>
              <a:ext cx="762000" cy="731520"/>
            </a:xfrm>
            <a:prstGeom prst="rect">
              <a:avLst/>
            </a:prstGeom>
            <a:solidFill>
              <a:srgbClr val="C8E2C8"/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65AD9B2F-C4B5-5D1B-2751-7DC2B35F0286}"/>
                </a:ext>
              </a:extLst>
            </p:cNvPr>
            <p:cNvSpPr/>
            <p:nvPr/>
          </p:nvSpPr>
          <p:spPr>
            <a:xfrm>
              <a:off x="1889760" y="3090763"/>
              <a:ext cx="762000" cy="731520"/>
            </a:xfrm>
            <a:prstGeom prst="rect">
              <a:avLst/>
            </a:prstGeom>
            <a:solidFill>
              <a:srgbClr val="C8E2C8"/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A24FB25-5B59-61BB-57C5-915B6D0AAE81}"/>
                </a:ext>
              </a:extLst>
            </p:cNvPr>
            <p:cNvSpPr/>
            <p:nvPr/>
          </p:nvSpPr>
          <p:spPr>
            <a:xfrm>
              <a:off x="563880" y="5407243"/>
              <a:ext cx="762000" cy="731520"/>
            </a:xfrm>
            <a:prstGeom prst="rect">
              <a:avLst/>
            </a:prstGeom>
            <a:solidFill>
              <a:srgbClr val="C8E2C8"/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0677932-AA3A-2346-02B0-6666A7440FEC}"/>
                </a:ext>
              </a:extLst>
            </p:cNvPr>
            <p:cNvSpPr/>
            <p:nvPr/>
          </p:nvSpPr>
          <p:spPr>
            <a:xfrm>
              <a:off x="4602480" y="4264243"/>
              <a:ext cx="762000" cy="731520"/>
            </a:xfrm>
            <a:prstGeom prst="rect">
              <a:avLst/>
            </a:prstGeom>
            <a:solidFill>
              <a:srgbClr val="C8E2C8"/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8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EB37976-6D92-C403-E555-E8EB188842FF}"/>
                </a:ext>
              </a:extLst>
            </p:cNvPr>
            <p:cNvCxnSpPr>
              <a:cxnSpLocks/>
              <a:endCxn id="18" idx="2"/>
            </p:cNvCxnSpPr>
            <p:nvPr/>
          </p:nvCxnSpPr>
          <p:spPr>
            <a:xfrm flipV="1">
              <a:off x="2407920" y="2725003"/>
              <a:ext cx="868680" cy="36576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4CE5C34-E1A6-64BD-5486-B4351C5EEAE3}"/>
                </a:ext>
              </a:extLst>
            </p:cNvPr>
            <p:cNvCxnSpPr>
              <a:cxnSpLocks/>
              <a:stCxn id="20" idx="0"/>
              <a:endCxn id="22" idx="2"/>
            </p:cNvCxnSpPr>
            <p:nvPr/>
          </p:nvCxnSpPr>
          <p:spPr>
            <a:xfrm flipH="1" flipV="1">
              <a:off x="2270760" y="3822283"/>
              <a:ext cx="518160" cy="48768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696D621-A674-8A48-FCD2-6BF2136829EF}"/>
                </a:ext>
              </a:extLst>
            </p:cNvPr>
            <p:cNvCxnSpPr>
              <a:cxnSpLocks/>
              <a:stCxn id="21" idx="0"/>
              <a:endCxn id="22" idx="2"/>
            </p:cNvCxnSpPr>
            <p:nvPr/>
          </p:nvCxnSpPr>
          <p:spPr>
            <a:xfrm flipV="1">
              <a:off x="1478280" y="3822283"/>
              <a:ext cx="792480" cy="48768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26E66EC-972C-E44A-D2E3-0E42F7B1E7BD}"/>
                </a:ext>
              </a:extLst>
            </p:cNvPr>
            <p:cNvCxnSpPr>
              <a:cxnSpLocks/>
              <a:stCxn id="19" idx="0"/>
              <a:endCxn id="18" idx="2"/>
            </p:cNvCxnSpPr>
            <p:nvPr/>
          </p:nvCxnSpPr>
          <p:spPr>
            <a:xfrm flipH="1" flipV="1">
              <a:off x="3276600" y="2725003"/>
              <a:ext cx="914400" cy="39624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977F3CB-F5F0-C7F8-4416-9F43819DF2DC}"/>
                </a:ext>
              </a:extLst>
            </p:cNvPr>
            <p:cNvCxnSpPr>
              <a:cxnSpLocks/>
              <a:stCxn id="24" idx="0"/>
            </p:cNvCxnSpPr>
            <p:nvPr/>
          </p:nvCxnSpPr>
          <p:spPr>
            <a:xfrm flipH="1" flipV="1">
              <a:off x="4343400" y="3852763"/>
              <a:ext cx="640080" cy="41148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F4F1781-F39B-4E55-F46E-910C010770B6}"/>
                </a:ext>
              </a:extLst>
            </p:cNvPr>
            <p:cNvCxnSpPr>
              <a:cxnSpLocks/>
              <a:stCxn id="23" idx="0"/>
              <a:endCxn id="21" idx="2"/>
            </p:cNvCxnSpPr>
            <p:nvPr/>
          </p:nvCxnSpPr>
          <p:spPr>
            <a:xfrm flipV="1">
              <a:off x="944880" y="5041483"/>
              <a:ext cx="533400" cy="36576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226741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F6D60-6308-2A4B-3AA2-3F1D47882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in a Binary Search Tree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71BB2-7386-ADBD-0139-DC8284A24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6040" y="4066123"/>
            <a:ext cx="4998720" cy="1450757"/>
          </a:xfrm>
        </p:spPr>
        <p:txBody>
          <a:bodyPr/>
          <a:lstStyle/>
          <a:p>
            <a:r>
              <a:rPr lang="en-US" b="1" dirty="0"/>
              <a:t>How long does this take?</a:t>
            </a:r>
          </a:p>
          <a:p>
            <a:r>
              <a:rPr lang="en-US" dirty="0"/>
              <a:t>O(length of longest path) = O(height) = O(n)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0F2FFBB-F81F-6FDE-DFEA-89754C1400F5}"/>
              </a:ext>
            </a:extLst>
          </p:cNvPr>
          <p:cNvSpPr/>
          <p:nvPr/>
        </p:nvSpPr>
        <p:spPr>
          <a:xfrm>
            <a:off x="2895600" y="1993483"/>
            <a:ext cx="762000" cy="731520"/>
          </a:xfrm>
          <a:prstGeom prst="rect">
            <a:avLst/>
          </a:prstGeom>
          <a:solidFill>
            <a:srgbClr val="C8E2C8"/>
          </a:solidFill>
          <a:ln w="76200">
            <a:solidFill>
              <a:srgbClr val="00B050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BC796D-3790-CFD4-42D6-6F346B6669D1}"/>
              </a:ext>
            </a:extLst>
          </p:cNvPr>
          <p:cNvSpPr/>
          <p:nvPr/>
        </p:nvSpPr>
        <p:spPr>
          <a:xfrm>
            <a:off x="3810000" y="3121243"/>
            <a:ext cx="762000" cy="731520"/>
          </a:xfrm>
          <a:prstGeom prst="rect">
            <a:avLst/>
          </a:prstGeom>
          <a:solidFill>
            <a:srgbClr val="C8E2C8"/>
          </a:solidFill>
          <a:ln w="76200">
            <a:solidFill>
              <a:srgbClr val="00B050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7F7EBC-8A4E-0CD3-ABAB-13EFB3CA5876}"/>
              </a:ext>
            </a:extLst>
          </p:cNvPr>
          <p:cNvSpPr/>
          <p:nvPr/>
        </p:nvSpPr>
        <p:spPr>
          <a:xfrm>
            <a:off x="2407920" y="4309963"/>
            <a:ext cx="762000" cy="731520"/>
          </a:xfrm>
          <a:prstGeom prst="rect">
            <a:avLst/>
          </a:prstGeom>
          <a:solidFill>
            <a:srgbClr val="C8E2C8"/>
          </a:solidFill>
          <a:ln w="76200">
            <a:solidFill>
              <a:srgbClr val="00B050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BBF6D50-A78E-B116-8308-F4CCFE88FFD0}"/>
              </a:ext>
            </a:extLst>
          </p:cNvPr>
          <p:cNvSpPr/>
          <p:nvPr/>
        </p:nvSpPr>
        <p:spPr>
          <a:xfrm>
            <a:off x="1097280" y="4309963"/>
            <a:ext cx="762000" cy="731520"/>
          </a:xfrm>
          <a:prstGeom prst="rect">
            <a:avLst/>
          </a:prstGeom>
          <a:solidFill>
            <a:srgbClr val="C8E2C8"/>
          </a:solidFill>
          <a:ln w="76200">
            <a:solidFill>
              <a:srgbClr val="00B050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F318F4-CB84-05F9-DEB4-2588D4D12615}"/>
              </a:ext>
            </a:extLst>
          </p:cNvPr>
          <p:cNvSpPr/>
          <p:nvPr/>
        </p:nvSpPr>
        <p:spPr>
          <a:xfrm>
            <a:off x="1889760" y="3090763"/>
            <a:ext cx="762000" cy="731520"/>
          </a:xfrm>
          <a:prstGeom prst="rect">
            <a:avLst/>
          </a:prstGeom>
          <a:solidFill>
            <a:srgbClr val="C8E2C8"/>
          </a:solidFill>
          <a:ln w="76200">
            <a:solidFill>
              <a:srgbClr val="00B050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570AC7A-F6C2-C40C-290F-8311D0EE479F}"/>
              </a:ext>
            </a:extLst>
          </p:cNvPr>
          <p:cNvSpPr/>
          <p:nvPr/>
        </p:nvSpPr>
        <p:spPr>
          <a:xfrm>
            <a:off x="563880" y="5407243"/>
            <a:ext cx="762000" cy="731520"/>
          </a:xfrm>
          <a:prstGeom prst="rect">
            <a:avLst/>
          </a:prstGeom>
          <a:solidFill>
            <a:srgbClr val="C8E2C8"/>
          </a:solidFill>
          <a:ln w="76200">
            <a:solidFill>
              <a:srgbClr val="00B050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6B3DAEE-5BC9-6333-B1AC-F5ECCD8CDDC4}"/>
              </a:ext>
            </a:extLst>
          </p:cNvPr>
          <p:cNvSpPr/>
          <p:nvPr/>
        </p:nvSpPr>
        <p:spPr>
          <a:xfrm>
            <a:off x="4602480" y="4264243"/>
            <a:ext cx="762000" cy="731520"/>
          </a:xfrm>
          <a:prstGeom prst="rect">
            <a:avLst/>
          </a:prstGeom>
          <a:solidFill>
            <a:srgbClr val="C8E2C8"/>
          </a:solidFill>
          <a:ln w="76200">
            <a:solidFill>
              <a:srgbClr val="00B050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8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670C9DA-6DC8-43A2-1890-12B9C5CD2733}"/>
              </a:ext>
            </a:extLst>
          </p:cNvPr>
          <p:cNvCxnSpPr>
            <a:cxnSpLocks/>
            <a:endCxn id="4" idx="2"/>
          </p:cNvCxnSpPr>
          <p:nvPr/>
        </p:nvCxnSpPr>
        <p:spPr>
          <a:xfrm flipV="1">
            <a:off x="2407920" y="2725003"/>
            <a:ext cx="868680" cy="36576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9DA3D60-B1ED-CD74-D294-322EEAE453ED}"/>
              </a:ext>
            </a:extLst>
          </p:cNvPr>
          <p:cNvCxnSpPr>
            <a:cxnSpLocks/>
            <a:stCxn id="8" idx="0"/>
            <a:endCxn id="10" idx="2"/>
          </p:cNvCxnSpPr>
          <p:nvPr/>
        </p:nvCxnSpPr>
        <p:spPr>
          <a:xfrm flipH="1" flipV="1">
            <a:off x="2270760" y="3822283"/>
            <a:ext cx="518160" cy="48768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C04A275-9907-810C-EA3E-2F39E9CF4485}"/>
              </a:ext>
            </a:extLst>
          </p:cNvPr>
          <p:cNvCxnSpPr>
            <a:cxnSpLocks/>
            <a:stCxn id="9" idx="0"/>
            <a:endCxn id="10" idx="2"/>
          </p:cNvCxnSpPr>
          <p:nvPr/>
        </p:nvCxnSpPr>
        <p:spPr>
          <a:xfrm flipV="1">
            <a:off x="1478280" y="3822283"/>
            <a:ext cx="792480" cy="48768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7086EF9-E772-0E4E-8E62-6981D42E3339}"/>
              </a:ext>
            </a:extLst>
          </p:cNvPr>
          <p:cNvCxnSpPr>
            <a:cxnSpLocks/>
            <a:stCxn id="5" idx="0"/>
            <a:endCxn id="4" idx="2"/>
          </p:cNvCxnSpPr>
          <p:nvPr/>
        </p:nvCxnSpPr>
        <p:spPr>
          <a:xfrm flipH="1" flipV="1">
            <a:off x="3276600" y="2725003"/>
            <a:ext cx="914400" cy="39624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73D03F3-A67C-AD36-4106-74CA7A268431}"/>
              </a:ext>
            </a:extLst>
          </p:cNvPr>
          <p:cNvCxnSpPr>
            <a:cxnSpLocks/>
            <a:stCxn id="12" idx="0"/>
          </p:cNvCxnSpPr>
          <p:nvPr/>
        </p:nvCxnSpPr>
        <p:spPr>
          <a:xfrm flipH="1" flipV="1">
            <a:off x="4343400" y="3852763"/>
            <a:ext cx="640080" cy="41148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C17B624-362D-2B54-190D-1624E0F5B446}"/>
              </a:ext>
            </a:extLst>
          </p:cNvPr>
          <p:cNvCxnSpPr>
            <a:cxnSpLocks/>
            <a:stCxn id="11" idx="0"/>
            <a:endCxn id="9" idx="2"/>
          </p:cNvCxnSpPr>
          <p:nvPr/>
        </p:nvCxnSpPr>
        <p:spPr>
          <a:xfrm flipV="1">
            <a:off x="944880" y="5041483"/>
            <a:ext cx="533400" cy="36576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84F082F6-9A25-A794-C09C-7BABCB61EFF6}"/>
              </a:ext>
            </a:extLst>
          </p:cNvPr>
          <p:cNvSpPr txBox="1">
            <a:spLocks/>
          </p:cNvSpPr>
          <p:nvPr/>
        </p:nvSpPr>
        <p:spPr>
          <a:xfrm>
            <a:off x="6416040" y="2197744"/>
            <a:ext cx="4998720" cy="145075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Example: </a:t>
            </a:r>
            <a:r>
              <a:rPr lang="en-US" dirty="0"/>
              <a:t>search for 4</a:t>
            </a:r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4FF61D7F-925B-C8E0-8219-80F0C1A5C3D6}"/>
              </a:ext>
            </a:extLst>
          </p:cNvPr>
          <p:cNvSpPr/>
          <p:nvPr/>
        </p:nvSpPr>
        <p:spPr>
          <a:xfrm rot="10800000">
            <a:off x="2977134" y="1781601"/>
            <a:ext cx="598932" cy="443439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653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7 L -0.08255 0.1067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28" y="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255 0.10671 L -0.0401 0.3006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2" y="9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2" grpId="0" animBg="1"/>
      <p:bldP spid="32" grpId="1" animBg="1"/>
      <p:bldP spid="32" grpId="2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5B86C-C2C2-E774-D619-CD20FF632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INSERT/DELETE in Binary Search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BFF27-3290-6FF0-C430-DFB68A2B9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57150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>
                <a:solidFill>
                  <a:srgbClr val="0070C0"/>
                </a:solidFill>
              </a:rPr>
              <a:t>INSERT</a:t>
            </a:r>
            <a:r>
              <a:rPr lang="en-US" sz="2600" dirty="0"/>
              <a:t>(key):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/>
              <a:t>x = </a:t>
            </a:r>
            <a:r>
              <a:rPr lang="en-US" sz="2400" dirty="0">
                <a:solidFill>
                  <a:srgbClr val="0070C0"/>
                </a:solidFill>
              </a:rPr>
              <a:t>SEARCH</a:t>
            </a:r>
            <a:r>
              <a:rPr lang="en-US" sz="2400" dirty="0"/>
              <a:t>(key)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/>
              <a:t>INSERT </a:t>
            </a:r>
            <a:r>
              <a:rPr lang="en-US" sz="2400" dirty="0"/>
              <a:t>a new node with desired key at x</a:t>
            </a:r>
          </a:p>
          <a:p>
            <a:pPr marL="201168" lvl="1" indent="0">
              <a:buNone/>
            </a:pPr>
            <a:endParaRPr lang="en-US" sz="2200" b="1" dirty="0"/>
          </a:p>
          <a:p>
            <a:pPr marL="0" indent="0">
              <a:buNone/>
            </a:pPr>
            <a:r>
              <a:rPr lang="en-US" sz="2600" dirty="0">
                <a:solidFill>
                  <a:srgbClr val="0070C0"/>
                </a:solidFill>
              </a:rPr>
              <a:t>DELETE</a:t>
            </a:r>
            <a:r>
              <a:rPr lang="en-US" sz="2600" dirty="0"/>
              <a:t>(key):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x = </a:t>
            </a:r>
            <a:r>
              <a:rPr lang="en-US" sz="2400" dirty="0">
                <a:solidFill>
                  <a:srgbClr val="0070C0"/>
                </a:solidFill>
              </a:rPr>
              <a:t>SEARCH</a:t>
            </a:r>
            <a:r>
              <a:rPr lang="en-US" sz="2400" dirty="0"/>
              <a:t>(key)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If </a:t>
            </a:r>
            <a:r>
              <a:rPr lang="en-US" sz="2400" dirty="0" err="1"/>
              <a:t>x.key</a:t>
            </a:r>
            <a:r>
              <a:rPr lang="en-US" sz="2400" dirty="0"/>
              <a:t> == key: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/>
              <a:t>…delete x … (O(1))</a:t>
            </a:r>
            <a:endParaRPr lang="en-US" sz="18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3E5FBB6-91E2-9A3B-D5FE-AF5F23A6983A}"/>
              </a:ext>
            </a:extLst>
          </p:cNvPr>
          <p:cNvSpPr txBox="1">
            <a:spLocks/>
          </p:cNvSpPr>
          <p:nvPr/>
        </p:nvSpPr>
        <p:spPr>
          <a:xfrm>
            <a:off x="7574280" y="3307080"/>
            <a:ext cx="3581400" cy="68481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What is the runtime for these operations?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E3A678-8725-15C5-95A1-695DA5489C4F}"/>
              </a:ext>
            </a:extLst>
          </p:cNvPr>
          <p:cNvSpPr txBox="1"/>
          <p:nvPr/>
        </p:nvSpPr>
        <p:spPr>
          <a:xfrm>
            <a:off x="7574280" y="3991897"/>
            <a:ext cx="35095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SEARCH is the upper bound </a:t>
            </a:r>
            <a:r>
              <a:rPr lang="en-US" dirty="0">
                <a:sym typeface="Wingdings" panose="05000000000000000000" pitchFamily="2" charset="2"/>
              </a:rPr>
              <a:t> O(n)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93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2C345-CEF9-4A66-E24E-32B82739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Red-Black Trees (Self-Balancing)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B1135-230A-D687-359F-60EFFC21C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rtl="0" fontAlgn="base">
              <a:buNone/>
            </a:pPr>
            <a:r>
              <a:rPr lang="en-US" sz="2800" dirty="0">
                <a:solidFill>
                  <a:srgbClr val="0070C0"/>
                </a:solidFill>
                <a:latin typeface="Calibri" panose="020F0502020204030204" pitchFamily="34" charset="0"/>
              </a:rPr>
              <a:t>Idea</a:t>
            </a:r>
            <a:r>
              <a:rPr lang="en-US" sz="28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:</a:t>
            </a:r>
            <a:endParaRPr lang="en-US" sz="2800" b="0" i="0" u="none" strike="noStrike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Keep the tree relatively balanced</a:t>
            </a:r>
          </a:p>
          <a:p>
            <a:pPr marL="0" indent="0" rtl="0" fontAlgn="base">
              <a:buNone/>
            </a:pPr>
            <a:r>
              <a:rPr lang="en-US" sz="28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Rules:</a:t>
            </a:r>
            <a:endParaRPr lang="en-US" sz="2800" b="0" i="0" u="none" strike="noStrike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Every node is </a:t>
            </a:r>
            <a:r>
              <a:rPr lang="en-US" sz="2400" b="1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 or </a:t>
            </a:r>
            <a:r>
              <a:rPr lang="en-US" sz="2400" b="1" dirty="0"/>
              <a:t>black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Root node is a </a:t>
            </a:r>
            <a:r>
              <a:rPr lang="en-US" sz="2400" b="1" dirty="0"/>
              <a:t>black </a:t>
            </a:r>
            <a:r>
              <a:rPr lang="en-US" sz="2400" dirty="0"/>
              <a:t>node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NIL children count as </a:t>
            </a:r>
            <a:r>
              <a:rPr lang="en-US" sz="2400" b="1" dirty="0"/>
              <a:t>black </a:t>
            </a:r>
            <a:r>
              <a:rPr lang="en-US" sz="2400" dirty="0"/>
              <a:t>nodes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Children of </a:t>
            </a:r>
            <a:r>
              <a:rPr lang="en-US" sz="2400" b="1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 nodes are </a:t>
            </a:r>
            <a:r>
              <a:rPr lang="en-US" sz="2400" b="1" dirty="0"/>
              <a:t>black </a:t>
            </a:r>
            <a:r>
              <a:rPr lang="en-US" sz="2400" dirty="0"/>
              <a:t>nodes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For all nodes x: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/>
              <a:t>All paths from x to NIL’s have the same number of </a:t>
            </a:r>
            <a:r>
              <a:rPr lang="en-US" sz="2000" b="1" dirty="0"/>
              <a:t>black </a:t>
            </a:r>
            <a:r>
              <a:rPr lang="en-US" sz="2000" dirty="0"/>
              <a:t>nodes on them</a:t>
            </a:r>
          </a:p>
          <a:p>
            <a:pPr marL="201168" lvl="1" indent="0">
              <a:buNone/>
            </a:pPr>
            <a:endParaRPr lang="en-US" sz="2400" dirty="0"/>
          </a:p>
          <a:p>
            <a:pPr marL="201168" lvl="1" indent="0">
              <a:buNone/>
            </a:pPr>
            <a:endParaRPr lang="en-US" sz="24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26064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10950-5BA9-F1A3-E5EE-FAABA8D5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Red-Black Tree Examples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71E45FE-9463-5515-B5DF-999F9AFE2FDB}"/>
              </a:ext>
            </a:extLst>
          </p:cNvPr>
          <p:cNvGrpSpPr/>
          <p:nvPr/>
        </p:nvGrpSpPr>
        <p:grpSpPr>
          <a:xfrm>
            <a:off x="1302518" y="2899251"/>
            <a:ext cx="2938703" cy="3039267"/>
            <a:chOff x="563880" y="1993483"/>
            <a:chExt cx="4008120" cy="414528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74D2669-A873-1810-8832-C8C6E91B924C}"/>
                </a:ext>
              </a:extLst>
            </p:cNvPr>
            <p:cNvSpPr/>
            <p:nvPr/>
          </p:nvSpPr>
          <p:spPr>
            <a:xfrm>
              <a:off x="2895600" y="1993483"/>
              <a:ext cx="762000" cy="731520"/>
            </a:xfrm>
            <a:prstGeom prst="rect">
              <a:avLst/>
            </a:prstGeom>
            <a:ln/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B3FCB2A-928C-B22A-A1D2-E7DC60104172}"/>
                </a:ext>
              </a:extLst>
            </p:cNvPr>
            <p:cNvSpPr/>
            <p:nvPr/>
          </p:nvSpPr>
          <p:spPr>
            <a:xfrm>
              <a:off x="3810000" y="3121243"/>
              <a:ext cx="762000" cy="731520"/>
            </a:xfrm>
            <a:prstGeom prst="rect">
              <a:avLst/>
            </a:prstGeom>
            <a:solidFill>
              <a:schemeClr val="tx1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5CAB9E0-63A2-E44A-D492-196D6A38908B}"/>
                </a:ext>
              </a:extLst>
            </p:cNvPr>
            <p:cNvSpPr/>
            <p:nvPr/>
          </p:nvSpPr>
          <p:spPr>
            <a:xfrm>
              <a:off x="1097280" y="4309963"/>
              <a:ext cx="762000" cy="73152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76200">
              <a:solidFill>
                <a:srgbClr val="FF000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016AE6F-6F47-03BA-BBD2-B77EE4DB4096}"/>
                </a:ext>
              </a:extLst>
            </p:cNvPr>
            <p:cNvSpPr/>
            <p:nvPr/>
          </p:nvSpPr>
          <p:spPr>
            <a:xfrm>
              <a:off x="1889760" y="3090763"/>
              <a:ext cx="762000" cy="73152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76200">
              <a:solidFill>
                <a:srgbClr val="FF000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2EB73AA-13DC-27ED-F6BC-7C2E093D9311}"/>
                </a:ext>
              </a:extLst>
            </p:cNvPr>
            <p:cNvSpPr/>
            <p:nvPr/>
          </p:nvSpPr>
          <p:spPr>
            <a:xfrm>
              <a:off x="563880" y="5407243"/>
              <a:ext cx="762000" cy="731520"/>
            </a:xfrm>
            <a:prstGeom prst="rect">
              <a:avLst/>
            </a:prstGeom>
            <a:solidFill>
              <a:schemeClr val="tx1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</a:rPr>
                <a:t>1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2EF502A-6EBF-EF25-C802-EC6E8A74ED6C}"/>
                </a:ext>
              </a:extLst>
            </p:cNvPr>
            <p:cNvCxnSpPr>
              <a:cxnSpLocks/>
              <a:endCxn id="5" idx="2"/>
            </p:cNvCxnSpPr>
            <p:nvPr/>
          </p:nvCxnSpPr>
          <p:spPr>
            <a:xfrm flipV="1">
              <a:off x="2407920" y="2725003"/>
              <a:ext cx="868680" cy="36576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975A4EB-169A-41C6-064B-EED859AD74C8}"/>
                </a:ext>
              </a:extLst>
            </p:cNvPr>
            <p:cNvCxnSpPr>
              <a:cxnSpLocks/>
              <a:stCxn id="8" idx="0"/>
              <a:endCxn id="9" idx="2"/>
            </p:cNvCxnSpPr>
            <p:nvPr/>
          </p:nvCxnSpPr>
          <p:spPr>
            <a:xfrm flipV="1">
              <a:off x="1478280" y="3822283"/>
              <a:ext cx="792480" cy="48768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6A1BF58-1AE4-E10B-A4D5-693127CB23D5}"/>
                </a:ext>
              </a:extLst>
            </p:cNvPr>
            <p:cNvCxnSpPr>
              <a:cxnSpLocks/>
              <a:stCxn id="6" idx="0"/>
              <a:endCxn id="5" idx="2"/>
            </p:cNvCxnSpPr>
            <p:nvPr/>
          </p:nvCxnSpPr>
          <p:spPr>
            <a:xfrm flipH="1" flipV="1">
              <a:off x="3276600" y="2725003"/>
              <a:ext cx="914400" cy="39624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961B016-DA37-AECF-7E51-9CC5D2C41284}"/>
                </a:ext>
              </a:extLst>
            </p:cNvPr>
            <p:cNvCxnSpPr>
              <a:cxnSpLocks/>
              <a:stCxn id="10" idx="0"/>
              <a:endCxn id="8" idx="2"/>
            </p:cNvCxnSpPr>
            <p:nvPr/>
          </p:nvCxnSpPr>
          <p:spPr>
            <a:xfrm flipV="1">
              <a:off x="944880" y="5041483"/>
              <a:ext cx="533400" cy="36576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9EA90299-2D5F-5FAE-4E4A-5B0ECEB8D70E}"/>
              </a:ext>
            </a:extLst>
          </p:cNvPr>
          <p:cNvSpPr txBox="1"/>
          <p:nvPr/>
        </p:nvSpPr>
        <p:spPr>
          <a:xfrm>
            <a:off x="945909" y="1930672"/>
            <a:ext cx="5433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</a:t>
            </a:r>
            <a:r>
              <a:rPr lang="en-US" b="1" dirty="0"/>
              <a:t>not</a:t>
            </a:r>
            <a:r>
              <a:rPr lang="en-US" dirty="0"/>
              <a:t> </a:t>
            </a:r>
            <a:r>
              <a:rPr lang="en-US" b="1" dirty="0"/>
              <a:t>a valid </a:t>
            </a:r>
            <a:r>
              <a:rPr lang="en-US" dirty="0"/>
              <a:t>red-black tree because property 4 (children of a red node are black) is not satisfied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EE872978-C1E4-BA77-105C-19D50DFB0D11}"/>
              </a:ext>
            </a:extLst>
          </p:cNvPr>
          <p:cNvGrpSpPr/>
          <p:nvPr/>
        </p:nvGrpSpPr>
        <p:grpSpPr>
          <a:xfrm>
            <a:off x="7236147" y="2875188"/>
            <a:ext cx="2547621" cy="2234755"/>
            <a:chOff x="1097280" y="1993483"/>
            <a:chExt cx="3474720" cy="3048000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F816CE5-3DBE-23C6-00BF-CFDF3C808629}"/>
                </a:ext>
              </a:extLst>
            </p:cNvPr>
            <p:cNvSpPr/>
            <p:nvPr/>
          </p:nvSpPr>
          <p:spPr>
            <a:xfrm>
              <a:off x="2895600" y="1993483"/>
              <a:ext cx="762000" cy="731520"/>
            </a:xfrm>
            <a:prstGeom prst="rect">
              <a:avLst/>
            </a:prstGeom>
            <a:ln/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C54E91B-5060-26C1-6793-8455B53992DE}"/>
                </a:ext>
              </a:extLst>
            </p:cNvPr>
            <p:cNvSpPr/>
            <p:nvPr/>
          </p:nvSpPr>
          <p:spPr>
            <a:xfrm>
              <a:off x="3810000" y="3121243"/>
              <a:ext cx="762000" cy="731520"/>
            </a:xfrm>
            <a:prstGeom prst="rect">
              <a:avLst/>
            </a:prstGeom>
            <a:solidFill>
              <a:schemeClr val="tx1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E5836583-945B-B3A9-6EBD-3D44899EDEE3}"/>
                </a:ext>
              </a:extLst>
            </p:cNvPr>
            <p:cNvSpPr/>
            <p:nvPr/>
          </p:nvSpPr>
          <p:spPr>
            <a:xfrm>
              <a:off x="1097280" y="4309963"/>
              <a:ext cx="762000" cy="73152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76200">
              <a:solidFill>
                <a:srgbClr val="FF000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433B751C-8E69-9ABE-FDC5-96D188874265}"/>
                </a:ext>
              </a:extLst>
            </p:cNvPr>
            <p:cNvSpPr/>
            <p:nvPr/>
          </p:nvSpPr>
          <p:spPr>
            <a:xfrm>
              <a:off x="1889760" y="3090763"/>
              <a:ext cx="762000" cy="731520"/>
            </a:xfrm>
            <a:prstGeom prst="rect">
              <a:avLst/>
            </a:prstGeom>
            <a:solidFill>
              <a:schemeClr val="tx1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</a:rPr>
                <a:t>3</a:t>
              </a: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8C4DDDD-ABEC-7273-6060-EDA89F13A63C}"/>
                </a:ext>
              </a:extLst>
            </p:cNvPr>
            <p:cNvCxnSpPr>
              <a:cxnSpLocks/>
              <a:endCxn id="35" idx="2"/>
            </p:cNvCxnSpPr>
            <p:nvPr/>
          </p:nvCxnSpPr>
          <p:spPr>
            <a:xfrm flipV="1">
              <a:off x="2407920" y="2725003"/>
              <a:ext cx="868680" cy="36576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CD185FB-8CE6-0B33-3161-8D4368C60FFB}"/>
                </a:ext>
              </a:extLst>
            </p:cNvPr>
            <p:cNvCxnSpPr>
              <a:cxnSpLocks/>
              <a:stCxn id="37" idx="0"/>
              <a:endCxn id="38" idx="2"/>
            </p:cNvCxnSpPr>
            <p:nvPr/>
          </p:nvCxnSpPr>
          <p:spPr>
            <a:xfrm flipV="1">
              <a:off x="1478280" y="3822283"/>
              <a:ext cx="792480" cy="48768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219F209A-48E4-A5F7-5ACE-3457076DEACC}"/>
                </a:ext>
              </a:extLst>
            </p:cNvPr>
            <p:cNvCxnSpPr>
              <a:cxnSpLocks/>
              <a:stCxn id="36" idx="0"/>
              <a:endCxn id="35" idx="2"/>
            </p:cNvCxnSpPr>
            <p:nvPr/>
          </p:nvCxnSpPr>
          <p:spPr>
            <a:xfrm flipH="1" flipV="1">
              <a:off x="3276600" y="2725003"/>
              <a:ext cx="914400" cy="39624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85B879FA-355D-B8F8-E551-7017736621CA}"/>
              </a:ext>
            </a:extLst>
          </p:cNvPr>
          <p:cNvSpPr txBox="1"/>
          <p:nvPr/>
        </p:nvSpPr>
        <p:spPr>
          <a:xfrm>
            <a:off x="6452251" y="1936942"/>
            <a:ext cx="5433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a </a:t>
            </a:r>
            <a:r>
              <a:rPr lang="en-US" b="1" dirty="0"/>
              <a:t>valid</a:t>
            </a:r>
            <a:r>
              <a:rPr lang="en-US" dirty="0"/>
              <a:t> red-black tree: all properties are satisfied (can you see why?)</a:t>
            </a:r>
          </a:p>
        </p:txBody>
      </p:sp>
    </p:spTree>
    <p:extLst>
      <p:ext uri="{BB962C8B-B14F-4D97-AF65-F5344CB8AC3E}">
        <p14:creationId xmlns:p14="http://schemas.microsoft.com/office/powerpoint/2010/main" val="3668750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4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164BC4-7D26-C1A8-4721-7FBD2D7991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36339-5CA2-6829-96E2-974F9164F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Red-Black Tree Height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F4300-7F53-2CE9-9245-E82EDB80E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The height of a RB-tree with n non-NIL nodes is at most </a:t>
            </a:r>
            <a:r>
              <a:rPr lang="en-US" b="1" dirty="0"/>
              <a:t>2log(n+1)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Define b(x) to be the number of </a:t>
            </a:r>
            <a:r>
              <a:rPr lang="en-US" b="1" dirty="0"/>
              <a:t>black </a:t>
            </a:r>
            <a:r>
              <a:rPr lang="en-US" dirty="0"/>
              <a:t>nodes in any path from x to NIL</a:t>
            </a:r>
          </a:p>
          <a:p>
            <a:pPr marL="0" indent="0">
              <a:buNone/>
            </a:pPr>
            <a:r>
              <a:rPr lang="en-US" sz="22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Claim: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There are at least 2^{b(x)} – 1 non-NIL nodes in the subtree underneath x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4ABB9DD-6858-D77B-E3BE-FDB2B1666BC0}"/>
              </a:ext>
            </a:extLst>
          </p:cNvPr>
          <p:cNvGrpSpPr/>
          <p:nvPr/>
        </p:nvGrpSpPr>
        <p:grpSpPr>
          <a:xfrm>
            <a:off x="1222758" y="3550920"/>
            <a:ext cx="6305802" cy="1708706"/>
            <a:chOff x="1771398" y="3368040"/>
            <a:chExt cx="6305802" cy="1708706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DC4DEA2-8F4C-A71A-F5FA-3D478A0F47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71398" y="3537373"/>
              <a:ext cx="5814564" cy="1539373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B9A3418-6696-117B-1A11-022B0FCB8AEC}"/>
                </a:ext>
              </a:extLst>
            </p:cNvPr>
            <p:cNvSpPr/>
            <p:nvPr/>
          </p:nvSpPr>
          <p:spPr>
            <a:xfrm>
              <a:off x="5715000" y="3368040"/>
              <a:ext cx="2362200" cy="65532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4195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77BA8-9AC5-75BB-2C11-8551FC57E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 Comparison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C711BB-464F-7EFD-EFE4-BB9B5ADA99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9617" y="2037600"/>
            <a:ext cx="6066046" cy="378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8273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0CD40-3B58-FFF9-8C20-34FEA3A64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Handout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211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5A9D3A-9560-C5C8-E813-029AC1AADF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82341-DC1B-3146-D844-7453D6340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Based Sorting</a:t>
            </a:r>
          </a:p>
        </p:txBody>
      </p:sp>
    </p:spTree>
    <p:extLst>
      <p:ext uri="{BB962C8B-B14F-4D97-AF65-F5344CB8AC3E}">
        <p14:creationId xmlns:p14="http://schemas.microsoft.com/office/powerpoint/2010/main" val="2518314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4AB6C-994F-BE80-5848-61534F86D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Comparison-Based Sorting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D8F8E-C31A-275B-1038-2DD514B4B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rtl="0" fontAlgn="base">
              <a:buNone/>
            </a:pPr>
            <a:r>
              <a:rPr lang="en-US" sz="28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Intuition:</a:t>
            </a:r>
            <a:endParaRPr lang="en-US" sz="2800" b="0" i="0" u="none" strike="noStrike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You want to sort an array of items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You can’t access items’ values directly: you can only </a:t>
            </a:r>
            <a:r>
              <a:rPr lang="en-US" sz="2400" b="1" dirty="0"/>
              <a:t>compare </a:t>
            </a:r>
            <a:r>
              <a:rPr lang="en-US" sz="2400" dirty="0"/>
              <a:t>two items and find out which is bigger or smaller</a:t>
            </a:r>
          </a:p>
          <a:p>
            <a:pPr marL="0" indent="0">
              <a:buNone/>
            </a:pPr>
            <a:r>
              <a:rPr lang="en-US" sz="24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Examples: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 err="1">
                <a:solidFill>
                  <a:schemeClr val="tx1"/>
                </a:solidFill>
                <a:latin typeface="Calibri" panose="020F0502020204030204" pitchFamily="34" charset="0"/>
              </a:rPr>
              <a:t>MergeSort</a:t>
            </a:r>
            <a:endParaRPr lang="en-US" sz="2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b="0" i="0" u="none" strike="noStrike" dirty="0" err="1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InsertionSort</a:t>
            </a:r>
            <a:endParaRPr lang="en-US" sz="2200" b="0" i="0" u="none" strike="noStrike" dirty="0"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 err="1">
                <a:solidFill>
                  <a:schemeClr val="tx1"/>
                </a:solidFill>
                <a:latin typeface="Calibri" panose="020F0502020204030204" pitchFamily="34" charset="0"/>
              </a:rPr>
              <a:t>QuickSort</a:t>
            </a:r>
            <a:endParaRPr lang="en-US" sz="2200" b="0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48373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BDEA0-71EE-FFCE-ADDD-2EF22DA2D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Lower bound of </a:t>
            </a:r>
            <a:r>
              <a:rPr lang="el-GR" dirty="0"/>
              <a:t>Ω</a:t>
            </a:r>
            <a:r>
              <a:rPr lang="en-US" dirty="0"/>
              <a:t>(n log(n))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817DA-42C9-93A3-684D-16D2F2F94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rtl="0" fontAlgn="base">
              <a:buNone/>
            </a:pPr>
            <a:r>
              <a:rPr lang="en-US" sz="28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Theorem:</a:t>
            </a:r>
            <a:endParaRPr lang="en-US" sz="2800" b="0" i="0" u="none" strike="noStrike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marL="742950" lvl="1" indent="-285750" rtl="0" fontAlgn="base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Any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deterministic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comparison-based sorting algorithm must take Ω(n log(n))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steps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</a:p>
          <a:p>
            <a:pPr marL="742950" lvl="1" indent="-285750" rtl="0" fontAlgn="base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Any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randomized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comparison-based sorting algorithm must take Ω(n log(n))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steps in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expectation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lang="en-US" sz="2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193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4950C-63AF-1BE9-126E-CF6FA607E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Lower bound of </a:t>
            </a:r>
            <a:r>
              <a:rPr lang="el-GR" dirty="0"/>
              <a:t>Ω</a:t>
            </a:r>
            <a:r>
              <a:rPr lang="en-US" dirty="0"/>
              <a:t>(n log(n))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8092C8-DE10-166D-531B-39C75F782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1996440"/>
            <a:ext cx="4937760" cy="3964094"/>
          </a:xfrm>
        </p:spPr>
        <p:txBody>
          <a:bodyPr/>
          <a:lstStyle/>
          <a:p>
            <a:pPr marL="164592" indent="0" fontAlgn="base">
              <a:spcBef>
                <a:spcPts val="500"/>
              </a:spcBef>
              <a:buNone/>
            </a:pPr>
            <a:r>
              <a:rPr lang="en-US" sz="22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Proof Recap:</a:t>
            </a:r>
            <a:endParaRPr lang="en-US" sz="20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742950" lvl="1" indent="-285750" rtl="0" fontAlgn="base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Any deterministic comparison-based algorithm can be represented as a decision tree with 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n!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leaves.</a:t>
            </a:r>
            <a:endParaRPr lang="en-US" sz="2000" i="0" u="none" strike="noStrike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742950" lvl="1" indent="-285750" rtl="0" fontAlgn="base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worst-case running time is at least the depth of the decision tree.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742950" lvl="1" indent="-285750" rtl="0" fontAlgn="base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All decision trees with n! leaves have </a:t>
            </a:r>
            <a:r>
              <a:rPr lang="en-US" sz="200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depth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Ω(n log(n)).</a:t>
            </a:r>
            <a:endParaRPr lang="en-US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742950" lvl="1" indent="-285750" rtl="0" fontAlgn="base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 any comparison-based sorting algorithm must have 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worst-case running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time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at least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Ω(n log(n)).</a:t>
            </a:r>
            <a:endParaRPr lang="en-US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1DACC1D-A294-A985-1721-2AE971E752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9840" y="1996440"/>
            <a:ext cx="4520674" cy="376450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81979A6-FF38-A10A-BFCD-FC6DF1123A6F}"/>
              </a:ext>
            </a:extLst>
          </p:cNvPr>
          <p:cNvSpPr/>
          <p:nvPr/>
        </p:nvSpPr>
        <p:spPr>
          <a:xfrm>
            <a:off x="9951720" y="1996440"/>
            <a:ext cx="1417320" cy="5334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83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B59726-0A7B-70F0-C754-D2774B9519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049C4-9568-9D69-9E15-C32897271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Non-Comparison Based Sorting</a:t>
            </a:r>
          </a:p>
        </p:txBody>
      </p:sp>
    </p:spTree>
    <p:extLst>
      <p:ext uri="{BB962C8B-B14F-4D97-AF65-F5344CB8AC3E}">
        <p14:creationId xmlns:p14="http://schemas.microsoft.com/office/powerpoint/2010/main" val="401519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CDF80-1DCE-C27D-0007-95C98D40A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CountingSort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1FE285-67E5-9760-90AB-165882F00F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117348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Implement the buckets as FIFO linked lists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Sorted in time O(n) </a:t>
            </a:r>
          </a:p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FDC7B7B-4879-4002-6A62-86B95684CB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t="27302"/>
          <a:stretch/>
        </p:blipFill>
        <p:spPr>
          <a:xfrm>
            <a:off x="4800600" y="2647003"/>
            <a:ext cx="6492875" cy="2286000"/>
          </a:xfrm>
        </p:spPr>
      </p:pic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63B15BFB-2B50-6BCF-2B31-260A96C232A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7697" t="-5503" b="70123"/>
          <a:stretch/>
        </p:blipFill>
        <p:spPr>
          <a:xfrm>
            <a:off x="5836920" y="1181099"/>
            <a:ext cx="4694555" cy="1112520"/>
          </a:xfrm>
          <a:prstGeom prst="rect">
            <a:avLst/>
          </a:prstGeom>
        </p:spPr>
      </p:pic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738508A3-DCCB-4A48-ABE3-BDC549988723}"/>
              </a:ext>
            </a:extLst>
          </p:cNvPr>
          <p:cNvSpPr txBox="1">
            <a:spLocks/>
          </p:cNvSpPr>
          <p:nvPr/>
        </p:nvSpPr>
        <p:spPr>
          <a:xfrm>
            <a:off x="5738177" y="5266390"/>
            <a:ext cx="4617720" cy="11734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Why does this perform better than our lower bound on sorting? </a:t>
            </a:r>
          </a:p>
          <a:p>
            <a:r>
              <a:rPr lang="en-US" sz="2400" dirty="0">
                <a:solidFill>
                  <a:schemeClr val="tx1"/>
                </a:solidFill>
              </a:rPr>
              <a:t>Answer: It’s not comparison based!</a:t>
            </a:r>
          </a:p>
          <a:p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314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173050-E9FA-4ACA-0050-1FC411657B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733FA-5182-B085-834A-45108CB70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RadixSort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3EA04-96B5-D044-DD63-CD318918F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rtl="0" fontAlgn="base">
              <a:buNone/>
            </a:pPr>
            <a:r>
              <a:rPr lang="en-US" sz="28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Assumptions of </a:t>
            </a:r>
            <a:r>
              <a:rPr lang="en-US" sz="2800" b="0" i="0" u="none" strike="noStrike" dirty="0" err="1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CountingSort</a:t>
            </a:r>
            <a:r>
              <a:rPr lang="en-US" sz="28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:</a:t>
            </a:r>
            <a:endParaRPr lang="en-US" sz="2800" b="0" i="0" u="none" strike="noStrike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Assume we can evaluate the items directly, not just by comparison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Assume we know what values show up ahead of time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Assume there are not too many such values</a:t>
            </a:r>
          </a:p>
          <a:p>
            <a:pPr marL="0" indent="0" rtl="0" fontAlgn="base">
              <a:buNone/>
            </a:pPr>
            <a:r>
              <a:rPr lang="en-US" sz="28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Idea:</a:t>
            </a:r>
            <a:endParaRPr lang="en-US" sz="2800" b="0" i="0" u="none" strike="noStrike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err="1"/>
              <a:t>CountingSort</a:t>
            </a:r>
            <a:r>
              <a:rPr lang="en-US" sz="2400" dirty="0"/>
              <a:t> on the least-significant digit first, then the next least-significant, and so 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/>
              <a:t>Now we can sort integers up to size M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/>
              <a:t>Can use less space than </a:t>
            </a:r>
            <a:r>
              <a:rPr lang="en-US" sz="2000" dirty="0" err="1"/>
              <a:t>CountingSort</a:t>
            </a:r>
            <a:r>
              <a:rPr lang="en-US" sz="2000" dirty="0"/>
              <a:t>!</a:t>
            </a:r>
          </a:p>
          <a:p>
            <a:pPr marL="20116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76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819</TotalTime>
  <Words>1298</Words>
  <Application>Microsoft Macintosh PowerPoint</Application>
  <PresentationFormat>Widescreen</PresentationFormat>
  <Paragraphs>277</Paragraphs>
  <Slides>27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Aptos</vt:lpstr>
      <vt:lpstr>Arial</vt:lpstr>
      <vt:lpstr>Calibri</vt:lpstr>
      <vt:lpstr>Calibri Light</vt:lpstr>
      <vt:lpstr>Wingdings</vt:lpstr>
      <vt:lpstr>Retrospect</vt:lpstr>
      <vt:lpstr>CS161 Section 4</vt:lpstr>
      <vt:lpstr>Agenda</vt:lpstr>
      <vt:lpstr>Comparison Based Sorting</vt:lpstr>
      <vt:lpstr>Comparison-Based Sorting Algorithms</vt:lpstr>
      <vt:lpstr>Lower bound of Ω(n log(n))</vt:lpstr>
      <vt:lpstr>Lower bound of Ω(n log(n))</vt:lpstr>
      <vt:lpstr>Non-Comparison Based Sorting</vt:lpstr>
      <vt:lpstr>CountingSort</vt:lpstr>
      <vt:lpstr>RadixSort</vt:lpstr>
      <vt:lpstr>Step1: CountingSort - least significant digit</vt:lpstr>
      <vt:lpstr>Step2: CountingSort 2nd least significant digit</vt:lpstr>
      <vt:lpstr>Step3: CountingSort 3rd least significant digit</vt:lpstr>
      <vt:lpstr>RadixSort Running Time</vt:lpstr>
      <vt:lpstr>Tree Data Structures</vt:lpstr>
      <vt:lpstr>Heap</vt:lpstr>
      <vt:lpstr>INSERT in a Heap</vt:lpstr>
      <vt:lpstr>EXTRACT-MIN in a Heap</vt:lpstr>
      <vt:lpstr>Complexity of Heap Operations</vt:lpstr>
      <vt:lpstr>Data Structure Performance</vt:lpstr>
      <vt:lpstr>Binary Search Trees</vt:lpstr>
      <vt:lpstr>SEARCH in a Binary Search Tree </vt:lpstr>
      <vt:lpstr>INSERT/DELETE in Binary Search Tree</vt:lpstr>
      <vt:lpstr>Red-Black Trees (Self-Balancing)</vt:lpstr>
      <vt:lpstr>Red-Black Tree Examples</vt:lpstr>
      <vt:lpstr>Red-Black Tree Height</vt:lpstr>
      <vt:lpstr>Running Time Comparison</vt:lpstr>
      <vt:lpstr>Handout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Alex Hodges</dc:creator>
  <cp:lastModifiedBy>Samantha Liu</cp:lastModifiedBy>
  <cp:revision>61</cp:revision>
  <dcterms:created xsi:type="dcterms:W3CDTF">2025-01-26T19:35:31Z</dcterms:created>
  <dcterms:modified xsi:type="dcterms:W3CDTF">2025-01-30T17:23:51Z</dcterms:modified>
</cp:coreProperties>
</file>