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gZn5RJNbL443R7abzhPumobF3p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E38D94-8AE4-4DEC-AB9A-FB93D1BD4B4E}">
  <a:tblStyle styleId="{5AE38D94-8AE4-4DEC-AB9A-FB93D1BD4B4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 b="off" i="off"/>
      <a:tcStyle>
        <a:fill>
          <a:solidFill>
            <a:srgbClr val="CBDDD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DD5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b65f18ccf1_0_5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6" name="Google Shape;356;g2b65f18ccf1_0_5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b65f18ccf1_0_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g2b65f18ccf1_0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65f18ccf1_0_5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g2b65f18ccf1_0_5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65f18ccf1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g2b65f18ccf1_0_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b65f18ccf1_0_5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g2b65f18ccf1_0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b65f18ccf1_0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g2b65f18ccf1_0_5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65f18ccf1_0_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6" name="Google Shape;426;g2b65f18ccf1_0_5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b66694f28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g2b66694f28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b65f18ccf1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g2b65f18ccf1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0185b662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330185b662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000"/>
              <a:t>Skip this example if time does not allow</a:t>
            </a:r>
            <a:endParaRPr b="0" sz="2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000"/>
              <a:t>Skip this example if time does not allow</a:t>
            </a:r>
            <a:endParaRPr b="0" sz="20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cc03ccc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2cc03ccce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V is sandwiched by u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U is sandwiched by v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They do not overlap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Interleave never happens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8" name="Google Shape;70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2cc03ccce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3" name="Google Shape;713;g32cc03ccce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0" name="Google Shape;72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65f18ccf1_0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2b65f18ccf1_0_3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65f18ccf1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2b65f18ccf1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65f18ccf1_0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2b65f18ccf1_0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65f18ccf1_0_4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2b65f18ccf1_0_4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65f18ccf1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2b65f18ccf1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b65f18ccf1_0_4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g2b65f18ccf1_0_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0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65f18ccf1_0_59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g2b65f18ccf1_0_59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g2b65f18ccf1_0_59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g2b65f18ccf1_0_59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g2b65f18ccf1_0_59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65f18ccf1_0_58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g2b65f18ccf1_0_58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9" name="Google Shape;99;g2b65f18ccf1_0_58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g2b65f18ccf1_0_58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g2b65f18ccf1_0_5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65f18ccf1_0_60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g2b65f18ccf1_0_601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b65f18ccf1_0_60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g2b65f18ccf1_0_60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g2b65f18ccf1_0_60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65f18ccf1_0_60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g2b65f18ccf1_0_60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g2b65f18ccf1_0_60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g2b65f18ccf1_0_60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g2b65f18ccf1_0_60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g2b65f18ccf1_0_60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65f18ccf1_0_61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g2b65f18ccf1_0_61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g2b65f18ccf1_0_614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g2b65f18ccf1_0_61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g2b65f18ccf1_0_614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g2b65f18ccf1_0_6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g2b65f18ccf1_0_6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g2b65f18ccf1_0_6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65f18ccf1_0_6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g2b65f18ccf1_0_6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g2b65f18ccf1_0_6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g2b65f18ccf1_0_6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65f18ccf1_0_6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g2b65f18ccf1_0_6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g2b65f18ccf1_0_6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65f18ccf1_0_63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g2b65f18ccf1_0_63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6" name="Google Shape;136;g2b65f18ccf1_0_63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7" name="Google Shape;137;g2b65f18ccf1_0_6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g2b65f18ccf1_0_6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g2b65f18ccf1_0_6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65f18ccf1_0_63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g2b65f18ccf1_0_63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b65f18ccf1_0_63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4" name="Google Shape;144;g2b65f18ccf1_0_6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g2b65f18ccf1_0_6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g2b65f18ccf1_0_6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65f18ccf1_0_6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g2b65f18ccf1_0_64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g2b65f18ccf1_0_6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g2b65f18ccf1_0_6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g2b65f18ccf1_0_6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65f18ccf1_0_65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g2b65f18ccf1_0_65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g2b65f18ccf1_0_6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g2b65f18ccf1_0_6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g2b65f18ccf1_0_6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4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4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7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47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5f18ccf1_0_58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b65f18ccf1_0_58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b65f18ccf1_0_58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2b65f18ccf1_0_58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b65f18ccf1_0_58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CS 161 Section 5</a:t>
            </a:r>
            <a:endParaRPr/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CA: [name of CA]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b65f18ccf1_0_5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From the previous slide:</a:t>
            </a:r>
            <a:br>
              <a:rPr lang="en-US"/>
            </a:br>
            <a:r>
              <a:rPr lang="en-US"/>
              <a:t>How to pick Hash function with low collision?</a:t>
            </a:r>
            <a:endParaRPr/>
          </a:p>
        </p:txBody>
      </p:sp>
      <p:sp>
        <p:nvSpPr>
          <p:cNvPr id="359" name="Google Shape;359;g2b65f18ccf1_0_51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/>
              <a:t>Solution: Universal Hash Family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b65f18ccf1_0_5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Universal hash family</a:t>
            </a:r>
            <a:br>
              <a:rPr lang="en-US"/>
            </a:br>
            <a:r>
              <a:rPr lang="en-US" sz="2400">
                <a:solidFill>
                  <a:srgbClr val="FF7300"/>
                </a:solidFill>
              </a:rPr>
              <a:t>Let’s compare this definition with "All that we needed" </a:t>
            </a:r>
            <a:endParaRPr/>
          </a:p>
        </p:txBody>
      </p:sp>
      <p:sp>
        <p:nvSpPr>
          <p:cNvPr id="365" name="Google Shape;365;g2b65f18ccf1_0_515"/>
          <p:cNvSpPr txBox="1"/>
          <p:nvPr/>
        </p:nvSpPr>
        <p:spPr>
          <a:xfrm>
            <a:off x="1614488" y="1801801"/>
            <a:ext cx="5915100" cy="19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88" r="0" t="-3748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b65f18ccf1_0_515"/>
          <p:cNvSpPr txBox="1"/>
          <p:nvPr/>
        </p:nvSpPr>
        <p:spPr>
          <a:xfrm>
            <a:off x="1844150" y="3853525"/>
            <a:ext cx="543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The family of all hash functions h:U-&gt;[n] is a universal hash family as we showed earlier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65f18ccf1_0_5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But We Also Need a Small Hash Family!</a:t>
            </a:r>
            <a:endParaRPr/>
          </a:p>
        </p:txBody>
      </p:sp>
      <p:sp>
        <p:nvSpPr>
          <p:cNvPr id="372" name="Google Shape;372;g2b65f18ccf1_0_5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that after we select the hash function, we need to store the hash function for search/delete.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will happen if we did not remember the hash function?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With a smaller hash family it’s easier to remember which function from the family we’re using.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 set of all hash functions contains n</a:t>
            </a:r>
            <a:r>
              <a:rPr baseline="30000" lang="en-US"/>
              <a:t>U </a:t>
            </a:r>
            <a:r>
              <a:rPr lang="en-US"/>
              <a:t>functions. </a:t>
            </a:r>
            <a:br>
              <a:rPr lang="en-US"/>
            </a:br>
            <a:r>
              <a:rPr lang="en-US"/>
              <a:t>So to store the index of a function, we need log(n</a:t>
            </a:r>
            <a:r>
              <a:rPr baseline="30000" lang="en-US"/>
              <a:t>U</a:t>
            </a:r>
            <a:r>
              <a:rPr lang="en-US"/>
              <a:t>)=Ulog(n) bits ☹.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b65f18ccf1_0_525"/>
          <p:cNvSpPr txBox="1"/>
          <p:nvPr>
            <p:ph type="title"/>
          </p:nvPr>
        </p:nvSpPr>
        <p:spPr>
          <a:xfrm>
            <a:off x="1353122" y="171944"/>
            <a:ext cx="664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We need Ulog(n) bits to store an arbitrary hash function h:U -&gt; {1,…,n}</a:t>
            </a:r>
            <a:endParaRPr/>
          </a:p>
        </p:txBody>
      </p:sp>
      <p:sp>
        <p:nvSpPr>
          <p:cNvPr id="378" name="Google Shape;378;g2b65f18ccf1_0_525"/>
          <p:cNvSpPr/>
          <p:nvPr/>
        </p:nvSpPr>
        <p:spPr>
          <a:xfrm rot="412489">
            <a:off x="3559784" y="2726702"/>
            <a:ext cx="4325235" cy="2360744"/>
          </a:xfrm>
          <a:custGeom>
            <a:rect b="b" l="l" r="r" t="t"/>
            <a:pathLst>
              <a:path extrusionOk="0" h="3892067" w="6090974">
                <a:moveTo>
                  <a:pt x="629621" y="2465925"/>
                </a:moveTo>
                <a:cubicBezTo>
                  <a:pt x="782021" y="2500902"/>
                  <a:pt x="1004375" y="2425951"/>
                  <a:pt x="1154277" y="2316023"/>
                </a:cubicBezTo>
                <a:cubicBezTo>
                  <a:pt x="1304179" y="2206095"/>
                  <a:pt x="1446585" y="2048699"/>
                  <a:pt x="1529031" y="1806358"/>
                </a:cubicBezTo>
                <a:cubicBezTo>
                  <a:pt x="1611477" y="1564017"/>
                  <a:pt x="1549018" y="1136797"/>
                  <a:pt x="1648952" y="861977"/>
                </a:cubicBezTo>
                <a:cubicBezTo>
                  <a:pt x="1748886" y="587157"/>
                  <a:pt x="1921273" y="274863"/>
                  <a:pt x="2128637" y="157440"/>
                </a:cubicBezTo>
                <a:cubicBezTo>
                  <a:pt x="2336001" y="40017"/>
                  <a:pt x="2708257" y="182424"/>
                  <a:pt x="2893136" y="157440"/>
                </a:cubicBezTo>
                <a:cubicBezTo>
                  <a:pt x="3078015" y="132456"/>
                  <a:pt x="3110493" y="-37433"/>
                  <a:pt x="3237909" y="7538"/>
                </a:cubicBezTo>
                <a:cubicBezTo>
                  <a:pt x="3365325" y="52509"/>
                  <a:pt x="3580185" y="319834"/>
                  <a:pt x="3657634" y="427263"/>
                </a:cubicBezTo>
                <a:cubicBezTo>
                  <a:pt x="3735083" y="534692"/>
                  <a:pt x="3587679" y="644620"/>
                  <a:pt x="3702604" y="652115"/>
                </a:cubicBezTo>
                <a:cubicBezTo>
                  <a:pt x="3817529" y="659610"/>
                  <a:pt x="4077359" y="494718"/>
                  <a:pt x="4347182" y="472233"/>
                </a:cubicBezTo>
                <a:cubicBezTo>
                  <a:pt x="4617005" y="449748"/>
                  <a:pt x="5049221" y="432260"/>
                  <a:pt x="5321542" y="517204"/>
                </a:cubicBezTo>
                <a:cubicBezTo>
                  <a:pt x="5593863" y="602148"/>
                  <a:pt x="5858689" y="702083"/>
                  <a:pt x="5981109" y="981899"/>
                </a:cubicBezTo>
                <a:cubicBezTo>
                  <a:pt x="6103529" y="1261715"/>
                  <a:pt x="6116021" y="1781374"/>
                  <a:pt x="6056060" y="2196102"/>
                </a:cubicBezTo>
                <a:cubicBezTo>
                  <a:pt x="5996099" y="2610830"/>
                  <a:pt x="5791233" y="3232922"/>
                  <a:pt x="5621345" y="3470266"/>
                </a:cubicBezTo>
                <a:cubicBezTo>
                  <a:pt x="5451457" y="3707610"/>
                  <a:pt x="5169142" y="3685124"/>
                  <a:pt x="5036729" y="3620167"/>
                </a:cubicBezTo>
                <a:cubicBezTo>
                  <a:pt x="4904316" y="3555210"/>
                  <a:pt x="5079201" y="3160469"/>
                  <a:pt x="4826867" y="3080522"/>
                </a:cubicBezTo>
                <a:cubicBezTo>
                  <a:pt x="4574533" y="3000575"/>
                  <a:pt x="3765064" y="3035551"/>
                  <a:pt x="3522723" y="3140482"/>
                </a:cubicBezTo>
                <a:cubicBezTo>
                  <a:pt x="3280382" y="3245413"/>
                  <a:pt x="3492742" y="3610174"/>
                  <a:pt x="3372821" y="3710108"/>
                </a:cubicBezTo>
                <a:cubicBezTo>
                  <a:pt x="3252900" y="3810042"/>
                  <a:pt x="2998067" y="4047387"/>
                  <a:pt x="2803195" y="3740089"/>
                </a:cubicBezTo>
                <a:cubicBezTo>
                  <a:pt x="2608323" y="3432791"/>
                  <a:pt x="2378473" y="2101164"/>
                  <a:pt x="2203588" y="1866318"/>
                </a:cubicBezTo>
                <a:cubicBezTo>
                  <a:pt x="2028703" y="1631472"/>
                  <a:pt x="1951254" y="2168619"/>
                  <a:pt x="1753883" y="2331013"/>
                </a:cubicBezTo>
                <a:cubicBezTo>
                  <a:pt x="1556513" y="2493407"/>
                  <a:pt x="1269201" y="2768227"/>
                  <a:pt x="1019365" y="2840679"/>
                </a:cubicBezTo>
                <a:cubicBezTo>
                  <a:pt x="769529" y="2913131"/>
                  <a:pt x="424755" y="2865662"/>
                  <a:pt x="254867" y="2765728"/>
                </a:cubicBezTo>
                <a:cubicBezTo>
                  <a:pt x="84979" y="2665794"/>
                  <a:pt x="2532" y="2351000"/>
                  <a:pt x="34" y="2241072"/>
                </a:cubicBezTo>
                <a:cubicBezTo>
                  <a:pt x="-2464" y="2131144"/>
                  <a:pt x="132448" y="2063689"/>
                  <a:pt x="239877" y="2106161"/>
                </a:cubicBezTo>
                <a:cubicBezTo>
                  <a:pt x="347306" y="2148633"/>
                  <a:pt x="477221" y="2430948"/>
                  <a:pt x="629621" y="2465925"/>
                </a:cubicBezTo>
                <a:close/>
              </a:path>
            </a:pathLst>
          </a:cu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b65f18ccf1_0_525"/>
          <p:cNvSpPr txBox="1"/>
          <p:nvPr/>
        </p:nvSpPr>
        <p:spPr>
          <a:xfrm rot="378484">
            <a:off x="4722419" y="3442611"/>
            <a:ext cx="3249172" cy="7156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of the hash functions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h:U →{1,…,n}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b65f18ccf1_0_525"/>
          <p:cNvSpPr txBox="1"/>
          <p:nvPr/>
        </p:nvSpPr>
        <p:spPr>
          <a:xfrm>
            <a:off x="1353121" y="935040"/>
            <a:ext cx="64005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that this elephant-shaped blob represents the set of all hash functions.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size n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US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(Really big!)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b65f18ccf1_0_525"/>
          <p:cNvSpPr txBox="1"/>
          <p:nvPr/>
        </p:nvSpPr>
        <p:spPr>
          <a:xfrm>
            <a:off x="1353121" y="2063047"/>
            <a:ext cx="5740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remember an arbitrary function from this set, we need log(n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Ulog(n) bits.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b65f18ccf1_0_538"/>
          <p:cNvSpPr txBox="1"/>
          <p:nvPr>
            <p:ph type="title"/>
          </p:nvPr>
        </p:nvSpPr>
        <p:spPr>
          <a:xfrm>
            <a:off x="1614488" y="273845"/>
            <a:ext cx="59151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/>
              <a:t>An example of small universal hash family</a:t>
            </a:r>
            <a:endParaRPr/>
          </a:p>
        </p:txBody>
      </p:sp>
      <p:sp>
        <p:nvSpPr>
          <p:cNvPr id="387" name="Google Shape;387;g2b65f18ccf1_0_538"/>
          <p:cNvSpPr txBox="1"/>
          <p:nvPr>
            <p:ph idx="1" type="body"/>
          </p:nvPr>
        </p:nvSpPr>
        <p:spPr>
          <a:xfrm>
            <a:off x="1614488" y="979361"/>
            <a:ext cx="59151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7" l="-1388" r="0" t="-2238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 </a:t>
            </a:r>
            <a:endParaRPr/>
          </a:p>
        </p:txBody>
      </p:sp>
      <p:grpSp>
        <p:nvGrpSpPr>
          <p:cNvPr id="388" name="Google Shape;388;g2b65f18ccf1_0_538"/>
          <p:cNvGrpSpPr/>
          <p:nvPr/>
        </p:nvGrpSpPr>
        <p:grpSpPr>
          <a:xfrm flipH="1">
            <a:off x="6956234" y="3904068"/>
            <a:ext cx="907798" cy="1122429"/>
            <a:chOff x="628650" y="4603505"/>
            <a:chExt cx="1603317" cy="1835234"/>
          </a:xfrm>
        </p:grpSpPr>
        <p:sp>
          <p:nvSpPr>
            <p:cNvPr id="389" name="Google Shape;389;g2b65f18ccf1_0_538"/>
            <p:cNvSpPr/>
            <p:nvPr/>
          </p:nvSpPr>
          <p:spPr>
            <a:xfrm>
              <a:off x="628650" y="4603505"/>
              <a:ext cx="1603317" cy="1835234"/>
            </a:xfrm>
            <a:custGeom>
              <a:rect b="b" l="l" r="r" t="t"/>
              <a:pathLst>
                <a:path extrusionOk="0" h="1984037" w="1937543">
                  <a:moveTo>
                    <a:pt x="1546745" y="1017332"/>
                  </a:moveTo>
                  <a:cubicBezTo>
                    <a:pt x="1634187" y="914899"/>
                    <a:pt x="1784089" y="847443"/>
                    <a:pt x="1846548" y="777489"/>
                  </a:cubicBezTo>
                  <a:cubicBezTo>
                    <a:pt x="1909007" y="707535"/>
                    <a:pt x="1966470" y="637581"/>
                    <a:pt x="1921499" y="597607"/>
                  </a:cubicBezTo>
                  <a:cubicBezTo>
                    <a:pt x="1876528" y="557633"/>
                    <a:pt x="1674161" y="535148"/>
                    <a:pt x="1576725" y="537647"/>
                  </a:cubicBezTo>
                  <a:cubicBezTo>
                    <a:pt x="1479289" y="540145"/>
                    <a:pt x="1374358" y="622591"/>
                    <a:pt x="1336883" y="612598"/>
                  </a:cubicBezTo>
                  <a:cubicBezTo>
                    <a:pt x="1299408" y="602604"/>
                    <a:pt x="1391847" y="535148"/>
                    <a:pt x="1351873" y="477686"/>
                  </a:cubicBezTo>
                  <a:cubicBezTo>
                    <a:pt x="1311899" y="420224"/>
                    <a:pt x="1189479" y="270322"/>
                    <a:pt x="1097040" y="267824"/>
                  </a:cubicBezTo>
                  <a:cubicBezTo>
                    <a:pt x="1004601" y="265326"/>
                    <a:pt x="832214" y="392742"/>
                    <a:pt x="797237" y="462696"/>
                  </a:cubicBezTo>
                  <a:cubicBezTo>
                    <a:pt x="762260" y="532650"/>
                    <a:pt x="827217" y="632584"/>
                    <a:pt x="887178" y="687548"/>
                  </a:cubicBezTo>
                  <a:cubicBezTo>
                    <a:pt x="947139" y="742512"/>
                    <a:pt x="1144509" y="752506"/>
                    <a:pt x="1157001" y="792480"/>
                  </a:cubicBezTo>
                  <a:cubicBezTo>
                    <a:pt x="1169493" y="832454"/>
                    <a:pt x="1047073" y="844945"/>
                    <a:pt x="962129" y="927391"/>
                  </a:cubicBezTo>
                  <a:cubicBezTo>
                    <a:pt x="877185" y="1009837"/>
                    <a:pt x="729781" y="1152244"/>
                    <a:pt x="647335" y="1287155"/>
                  </a:cubicBezTo>
                  <a:cubicBezTo>
                    <a:pt x="564889" y="1422066"/>
                    <a:pt x="542404" y="1686893"/>
                    <a:pt x="467453" y="1736860"/>
                  </a:cubicBezTo>
                  <a:cubicBezTo>
                    <a:pt x="392502" y="1786827"/>
                    <a:pt x="200128" y="1689391"/>
                    <a:pt x="197630" y="1586958"/>
                  </a:cubicBezTo>
                  <a:cubicBezTo>
                    <a:pt x="195132" y="1484525"/>
                    <a:pt x="372515" y="1279660"/>
                    <a:pt x="452463" y="1122263"/>
                  </a:cubicBezTo>
                  <a:cubicBezTo>
                    <a:pt x="532411" y="964866"/>
                    <a:pt x="667322" y="819962"/>
                    <a:pt x="677315" y="642578"/>
                  </a:cubicBezTo>
                  <a:cubicBezTo>
                    <a:pt x="687308" y="465194"/>
                    <a:pt x="614857" y="160394"/>
                    <a:pt x="512424" y="57961"/>
                  </a:cubicBezTo>
                  <a:cubicBezTo>
                    <a:pt x="409991" y="-44472"/>
                    <a:pt x="115185" y="17987"/>
                    <a:pt x="62719" y="27981"/>
                  </a:cubicBezTo>
                  <a:cubicBezTo>
                    <a:pt x="10253" y="37975"/>
                    <a:pt x="140168" y="97935"/>
                    <a:pt x="197630" y="117922"/>
                  </a:cubicBezTo>
                  <a:cubicBezTo>
                    <a:pt x="255092" y="137909"/>
                    <a:pt x="347532" y="82945"/>
                    <a:pt x="407493" y="147902"/>
                  </a:cubicBezTo>
                  <a:cubicBezTo>
                    <a:pt x="467454" y="212859"/>
                    <a:pt x="572384" y="347771"/>
                    <a:pt x="557394" y="507666"/>
                  </a:cubicBezTo>
                  <a:cubicBezTo>
                    <a:pt x="542404" y="667561"/>
                    <a:pt x="409991" y="927391"/>
                    <a:pt x="317552" y="1107273"/>
                  </a:cubicBezTo>
                  <a:cubicBezTo>
                    <a:pt x="225113" y="1287155"/>
                    <a:pt x="25243" y="1462040"/>
                    <a:pt x="2758" y="1586958"/>
                  </a:cubicBezTo>
                  <a:cubicBezTo>
                    <a:pt x="-19727" y="1711876"/>
                    <a:pt x="100194" y="1794322"/>
                    <a:pt x="182640" y="1856781"/>
                  </a:cubicBezTo>
                  <a:cubicBezTo>
                    <a:pt x="265086" y="1919240"/>
                    <a:pt x="419985" y="1956715"/>
                    <a:pt x="497434" y="1961712"/>
                  </a:cubicBezTo>
                  <a:cubicBezTo>
                    <a:pt x="574883" y="1966709"/>
                    <a:pt x="609860" y="1884263"/>
                    <a:pt x="647335" y="1886761"/>
                  </a:cubicBezTo>
                  <a:cubicBezTo>
                    <a:pt x="684810" y="1889259"/>
                    <a:pt x="579879" y="1964210"/>
                    <a:pt x="722286" y="1976702"/>
                  </a:cubicBezTo>
                  <a:cubicBezTo>
                    <a:pt x="864693" y="1989194"/>
                    <a:pt x="1356870" y="1986695"/>
                    <a:pt x="1501775" y="1961712"/>
                  </a:cubicBezTo>
                  <a:cubicBezTo>
                    <a:pt x="1646680" y="1936729"/>
                    <a:pt x="1611702" y="1851784"/>
                    <a:pt x="1591715" y="1826801"/>
                  </a:cubicBezTo>
                  <a:cubicBezTo>
                    <a:pt x="1571728" y="1801818"/>
                    <a:pt x="1404338" y="1839293"/>
                    <a:pt x="1381853" y="1811811"/>
                  </a:cubicBezTo>
                  <a:cubicBezTo>
                    <a:pt x="1359368" y="1784329"/>
                    <a:pt x="1466797" y="1731863"/>
                    <a:pt x="1456804" y="1661909"/>
                  </a:cubicBezTo>
                  <a:cubicBezTo>
                    <a:pt x="1446811" y="1591955"/>
                    <a:pt x="1304405" y="1507011"/>
                    <a:pt x="1321893" y="1392086"/>
                  </a:cubicBezTo>
                  <a:cubicBezTo>
                    <a:pt x="1339381" y="1277161"/>
                    <a:pt x="1459303" y="1119765"/>
                    <a:pt x="1546745" y="101733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2b65f18ccf1_0_538"/>
            <p:cNvSpPr/>
            <p:nvPr/>
          </p:nvSpPr>
          <p:spPr>
            <a:xfrm rot="1335995">
              <a:off x="1874326" y="5339837"/>
              <a:ext cx="185143" cy="91351"/>
            </a:xfrm>
            <a:custGeom>
              <a:rect b="b" l="l" r="r" t="t"/>
              <a:pathLst>
                <a:path extrusionOk="0" h="124775" w="269822">
                  <a:moveTo>
                    <a:pt x="269822" y="89941"/>
                  </a:moveTo>
                  <a:cubicBezTo>
                    <a:pt x="194871" y="112426"/>
                    <a:pt x="119920" y="134912"/>
                    <a:pt x="74950" y="119922"/>
                  </a:cubicBezTo>
                  <a:cubicBezTo>
                    <a:pt x="29980" y="104932"/>
                    <a:pt x="0" y="0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g2b65f18ccf1_0_538"/>
          <p:cNvSpPr txBox="1"/>
          <p:nvPr/>
        </p:nvSpPr>
        <p:spPr>
          <a:xfrm rot="1456339">
            <a:off x="7179184" y="3604125"/>
            <a:ext cx="580187" cy="5309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g2b65f18ccf1_0_547"/>
          <p:cNvGrpSpPr/>
          <p:nvPr/>
        </p:nvGrpSpPr>
        <p:grpSpPr>
          <a:xfrm flipH="1">
            <a:off x="6602317" y="206751"/>
            <a:ext cx="1208901" cy="1517188"/>
            <a:chOff x="628650" y="4603505"/>
            <a:chExt cx="1603317" cy="1835234"/>
          </a:xfrm>
        </p:grpSpPr>
        <p:sp>
          <p:nvSpPr>
            <p:cNvPr id="397" name="Google Shape;397;g2b65f18ccf1_0_547"/>
            <p:cNvSpPr/>
            <p:nvPr/>
          </p:nvSpPr>
          <p:spPr>
            <a:xfrm>
              <a:off x="628650" y="4603505"/>
              <a:ext cx="1603317" cy="1835234"/>
            </a:xfrm>
            <a:custGeom>
              <a:rect b="b" l="l" r="r" t="t"/>
              <a:pathLst>
                <a:path extrusionOk="0" h="1984037" w="1937543">
                  <a:moveTo>
                    <a:pt x="1546745" y="1017332"/>
                  </a:moveTo>
                  <a:cubicBezTo>
                    <a:pt x="1634187" y="914899"/>
                    <a:pt x="1784089" y="847443"/>
                    <a:pt x="1846548" y="777489"/>
                  </a:cubicBezTo>
                  <a:cubicBezTo>
                    <a:pt x="1909007" y="707535"/>
                    <a:pt x="1966470" y="637581"/>
                    <a:pt x="1921499" y="597607"/>
                  </a:cubicBezTo>
                  <a:cubicBezTo>
                    <a:pt x="1876528" y="557633"/>
                    <a:pt x="1674161" y="535148"/>
                    <a:pt x="1576725" y="537647"/>
                  </a:cubicBezTo>
                  <a:cubicBezTo>
                    <a:pt x="1479289" y="540145"/>
                    <a:pt x="1374358" y="622591"/>
                    <a:pt x="1336883" y="612598"/>
                  </a:cubicBezTo>
                  <a:cubicBezTo>
                    <a:pt x="1299408" y="602604"/>
                    <a:pt x="1391847" y="535148"/>
                    <a:pt x="1351873" y="477686"/>
                  </a:cubicBezTo>
                  <a:cubicBezTo>
                    <a:pt x="1311899" y="420224"/>
                    <a:pt x="1189479" y="270322"/>
                    <a:pt x="1097040" y="267824"/>
                  </a:cubicBezTo>
                  <a:cubicBezTo>
                    <a:pt x="1004601" y="265326"/>
                    <a:pt x="832214" y="392742"/>
                    <a:pt x="797237" y="462696"/>
                  </a:cubicBezTo>
                  <a:cubicBezTo>
                    <a:pt x="762260" y="532650"/>
                    <a:pt x="827217" y="632584"/>
                    <a:pt x="887178" y="687548"/>
                  </a:cubicBezTo>
                  <a:cubicBezTo>
                    <a:pt x="947139" y="742512"/>
                    <a:pt x="1144509" y="752506"/>
                    <a:pt x="1157001" y="792480"/>
                  </a:cubicBezTo>
                  <a:cubicBezTo>
                    <a:pt x="1169493" y="832454"/>
                    <a:pt x="1047073" y="844945"/>
                    <a:pt x="962129" y="927391"/>
                  </a:cubicBezTo>
                  <a:cubicBezTo>
                    <a:pt x="877185" y="1009837"/>
                    <a:pt x="729781" y="1152244"/>
                    <a:pt x="647335" y="1287155"/>
                  </a:cubicBezTo>
                  <a:cubicBezTo>
                    <a:pt x="564889" y="1422066"/>
                    <a:pt x="542404" y="1686893"/>
                    <a:pt x="467453" y="1736860"/>
                  </a:cubicBezTo>
                  <a:cubicBezTo>
                    <a:pt x="392502" y="1786827"/>
                    <a:pt x="200128" y="1689391"/>
                    <a:pt x="197630" y="1586958"/>
                  </a:cubicBezTo>
                  <a:cubicBezTo>
                    <a:pt x="195132" y="1484525"/>
                    <a:pt x="372515" y="1279660"/>
                    <a:pt x="452463" y="1122263"/>
                  </a:cubicBezTo>
                  <a:cubicBezTo>
                    <a:pt x="532411" y="964866"/>
                    <a:pt x="667322" y="819962"/>
                    <a:pt x="677315" y="642578"/>
                  </a:cubicBezTo>
                  <a:cubicBezTo>
                    <a:pt x="687308" y="465194"/>
                    <a:pt x="614857" y="160394"/>
                    <a:pt x="512424" y="57961"/>
                  </a:cubicBezTo>
                  <a:cubicBezTo>
                    <a:pt x="409991" y="-44472"/>
                    <a:pt x="115185" y="17987"/>
                    <a:pt x="62719" y="27981"/>
                  </a:cubicBezTo>
                  <a:cubicBezTo>
                    <a:pt x="10253" y="37975"/>
                    <a:pt x="140168" y="97935"/>
                    <a:pt x="197630" y="117922"/>
                  </a:cubicBezTo>
                  <a:cubicBezTo>
                    <a:pt x="255092" y="137909"/>
                    <a:pt x="347532" y="82945"/>
                    <a:pt x="407493" y="147902"/>
                  </a:cubicBezTo>
                  <a:cubicBezTo>
                    <a:pt x="467454" y="212859"/>
                    <a:pt x="572384" y="347771"/>
                    <a:pt x="557394" y="507666"/>
                  </a:cubicBezTo>
                  <a:cubicBezTo>
                    <a:pt x="542404" y="667561"/>
                    <a:pt x="409991" y="927391"/>
                    <a:pt x="317552" y="1107273"/>
                  </a:cubicBezTo>
                  <a:cubicBezTo>
                    <a:pt x="225113" y="1287155"/>
                    <a:pt x="25243" y="1462040"/>
                    <a:pt x="2758" y="1586958"/>
                  </a:cubicBezTo>
                  <a:cubicBezTo>
                    <a:pt x="-19727" y="1711876"/>
                    <a:pt x="100194" y="1794322"/>
                    <a:pt x="182640" y="1856781"/>
                  </a:cubicBezTo>
                  <a:cubicBezTo>
                    <a:pt x="265086" y="1919240"/>
                    <a:pt x="419985" y="1956715"/>
                    <a:pt x="497434" y="1961712"/>
                  </a:cubicBezTo>
                  <a:cubicBezTo>
                    <a:pt x="574883" y="1966709"/>
                    <a:pt x="609860" y="1884263"/>
                    <a:pt x="647335" y="1886761"/>
                  </a:cubicBezTo>
                  <a:cubicBezTo>
                    <a:pt x="684810" y="1889259"/>
                    <a:pt x="579879" y="1964210"/>
                    <a:pt x="722286" y="1976702"/>
                  </a:cubicBezTo>
                  <a:cubicBezTo>
                    <a:pt x="864693" y="1989194"/>
                    <a:pt x="1356870" y="1986695"/>
                    <a:pt x="1501775" y="1961712"/>
                  </a:cubicBezTo>
                  <a:cubicBezTo>
                    <a:pt x="1646680" y="1936729"/>
                    <a:pt x="1611702" y="1851784"/>
                    <a:pt x="1591715" y="1826801"/>
                  </a:cubicBezTo>
                  <a:cubicBezTo>
                    <a:pt x="1571728" y="1801818"/>
                    <a:pt x="1404338" y="1839293"/>
                    <a:pt x="1381853" y="1811811"/>
                  </a:cubicBezTo>
                  <a:cubicBezTo>
                    <a:pt x="1359368" y="1784329"/>
                    <a:pt x="1466797" y="1731863"/>
                    <a:pt x="1456804" y="1661909"/>
                  </a:cubicBezTo>
                  <a:cubicBezTo>
                    <a:pt x="1446811" y="1591955"/>
                    <a:pt x="1304405" y="1507011"/>
                    <a:pt x="1321893" y="1392086"/>
                  </a:cubicBezTo>
                  <a:cubicBezTo>
                    <a:pt x="1339381" y="1277161"/>
                    <a:pt x="1459303" y="1119765"/>
                    <a:pt x="1546745" y="101733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g2b65f18ccf1_0_547"/>
            <p:cNvSpPr/>
            <p:nvPr/>
          </p:nvSpPr>
          <p:spPr>
            <a:xfrm rot="1335995">
              <a:off x="1874326" y="5339837"/>
              <a:ext cx="185143" cy="91351"/>
            </a:xfrm>
            <a:custGeom>
              <a:rect b="b" l="l" r="r" t="t"/>
              <a:pathLst>
                <a:path extrusionOk="0" h="124775" w="269822">
                  <a:moveTo>
                    <a:pt x="269822" y="89941"/>
                  </a:moveTo>
                  <a:cubicBezTo>
                    <a:pt x="194871" y="112426"/>
                    <a:pt x="119920" y="134912"/>
                    <a:pt x="74950" y="119922"/>
                  </a:cubicBezTo>
                  <a:cubicBezTo>
                    <a:pt x="29980" y="104932"/>
                    <a:pt x="0" y="0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g2b65f18ccf1_0_547"/>
          <p:cNvSpPr txBox="1"/>
          <p:nvPr>
            <p:ph type="title"/>
          </p:nvPr>
        </p:nvSpPr>
        <p:spPr>
          <a:xfrm>
            <a:off x="1447032" y="252782"/>
            <a:ext cx="6478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/>
              <a:t>So the whole scheme will be</a:t>
            </a:r>
            <a:endParaRPr/>
          </a:p>
        </p:txBody>
      </p:sp>
      <p:sp>
        <p:nvSpPr>
          <p:cNvPr id="400" name="Google Shape;400;g2b65f18ccf1_0_547"/>
          <p:cNvSpPr/>
          <p:nvPr/>
        </p:nvSpPr>
        <p:spPr>
          <a:xfrm>
            <a:off x="1237958" y="1023425"/>
            <a:ext cx="3105900" cy="3963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g2b65f18ccf1_0_547"/>
          <p:cNvGrpSpPr/>
          <p:nvPr/>
        </p:nvGrpSpPr>
        <p:grpSpPr>
          <a:xfrm>
            <a:off x="5524943" y="2802533"/>
            <a:ext cx="1286335" cy="2227609"/>
            <a:chOff x="5336275" y="3575713"/>
            <a:chExt cx="1798063" cy="2975303"/>
          </a:xfrm>
        </p:grpSpPr>
        <p:sp>
          <p:nvSpPr>
            <p:cNvPr id="402" name="Google Shape;402;g2b65f18ccf1_0_547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g2b65f18ccf1_0_547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g2b65f18ccf1_0_547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g2b65f18ccf1_0_547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2b65f18ccf1_0_547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g2b65f18ccf1_0_547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g2b65f18ccf1_0_547"/>
            <p:cNvSpPr txBox="1"/>
            <p:nvPr/>
          </p:nvSpPr>
          <p:spPr>
            <a:xfrm rot="5400000">
              <a:off x="5875988" y="5118352"/>
              <a:ext cx="21186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9" name="Google Shape;409;g2b65f18ccf1_0_547"/>
          <p:cNvCxnSpPr/>
          <p:nvPr/>
        </p:nvCxnSpPr>
        <p:spPr>
          <a:xfrm>
            <a:off x="4494909" y="3472150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10" name="Google Shape;410;g2b65f18ccf1_0_547"/>
          <p:cNvSpPr txBox="1"/>
          <p:nvPr/>
        </p:nvSpPr>
        <p:spPr>
          <a:xfrm>
            <a:off x="4669592" y="3489080"/>
            <a:ext cx="696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2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a,b</a:t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2b65f18ccf1_0_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437" y="791921"/>
            <a:ext cx="665402" cy="4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b65f18ccf1_0_547"/>
          <p:cNvSpPr/>
          <p:nvPr/>
        </p:nvSpPr>
        <p:spPr>
          <a:xfrm rot="-707569">
            <a:off x="2180164" y="3563033"/>
            <a:ext cx="600372" cy="604141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b65f18ccf1_0_547"/>
          <p:cNvSpPr/>
          <p:nvPr/>
        </p:nvSpPr>
        <p:spPr>
          <a:xfrm rot="1066836">
            <a:off x="1733960" y="2908506"/>
            <a:ext cx="564883" cy="554825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b65f18ccf1_0_547"/>
          <p:cNvSpPr/>
          <p:nvPr/>
        </p:nvSpPr>
        <p:spPr>
          <a:xfrm rot="-2095596">
            <a:off x="3366890" y="3577528"/>
            <a:ext cx="516657" cy="618774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2b65f18ccf1_0_547"/>
          <p:cNvSpPr/>
          <p:nvPr/>
        </p:nvSpPr>
        <p:spPr>
          <a:xfrm>
            <a:off x="6154689" y="4137631"/>
            <a:ext cx="399000" cy="439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g2b65f18ccf1_0_547"/>
          <p:cNvCxnSpPr/>
          <p:nvPr/>
        </p:nvCxnSpPr>
        <p:spPr>
          <a:xfrm flipH="1" rot="10800000">
            <a:off x="5821231" y="436933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17" name="Google Shape;417;g2b65f18ccf1_0_547"/>
          <p:cNvSpPr/>
          <p:nvPr/>
        </p:nvSpPr>
        <p:spPr>
          <a:xfrm>
            <a:off x="2750024" y="3018982"/>
            <a:ext cx="2876265" cy="1376147"/>
          </a:xfrm>
          <a:custGeom>
            <a:rect b="b" l="l" r="r" t="t"/>
            <a:pathLst>
              <a:path extrusionOk="0" h="1834862" w="383502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b65f18ccf1_0_547"/>
          <p:cNvSpPr/>
          <p:nvPr/>
        </p:nvSpPr>
        <p:spPr>
          <a:xfrm>
            <a:off x="3288374" y="4742587"/>
            <a:ext cx="1398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b65f18ccf1_0_547"/>
          <p:cNvSpPr/>
          <p:nvPr/>
        </p:nvSpPr>
        <p:spPr>
          <a:xfrm rot="-1157999">
            <a:off x="2798154" y="2032071"/>
            <a:ext cx="571837" cy="40997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2b65f18ccf1_0_547"/>
          <p:cNvSpPr txBox="1"/>
          <p:nvPr/>
        </p:nvSpPr>
        <p:spPr>
          <a:xfrm>
            <a:off x="4186146" y="1033509"/>
            <a:ext cx="2168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and b at random and form the function h</a:t>
            </a:r>
            <a:r>
              <a:rPr b="0" baseline="-2500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a,b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2b65f18ccf1_0_547"/>
          <p:cNvSpPr txBox="1"/>
          <p:nvPr/>
        </p:nvSpPr>
        <p:spPr>
          <a:xfrm>
            <a:off x="5525205" y="1814732"/>
            <a:ext cx="2286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We can store h in space O(log(U)) since we just need to store a and b.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2b65f18ccf1_0_547"/>
          <p:cNvSpPr txBox="1"/>
          <p:nvPr/>
        </p:nvSpPr>
        <p:spPr>
          <a:xfrm>
            <a:off x="6903211" y="2999352"/>
            <a:ext cx="10083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Probably these buckets will be pretty balanced.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g2b65f18ccf1_0_5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262" y="3421814"/>
            <a:ext cx="1790289" cy="192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65f18ccf1_0_57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Conclusion:</a:t>
            </a:r>
            <a:endParaRPr/>
          </a:p>
        </p:txBody>
      </p:sp>
      <p:sp>
        <p:nvSpPr>
          <p:cNvPr id="429" name="Google Shape;429;g2b65f18ccf1_0_578"/>
          <p:cNvSpPr txBox="1"/>
          <p:nvPr>
            <p:ph idx="1" type="body"/>
          </p:nvPr>
        </p:nvSpPr>
        <p:spPr>
          <a:xfrm>
            <a:off x="1614488" y="1268018"/>
            <a:ext cx="63867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We can build a hash table that supports </a:t>
            </a:r>
            <a:r>
              <a:rPr lang="en-US">
                <a:solidFill>
                  <a:schemeClr val="accent4"/>
                </a:solidFill>
              </a:rPr>
              <a:t>INSERT</a:t>
            </a:r>
            <a:r>
              <a:rPr lang="en-US"/>
              <a:t>/</a:t>
            </a:r>
            <a:r>
              <a:rPr lang="en-US">
                <a:solidFill>
                  <a:schemeClr val="accent1"/>
                </a:solidFill>
              </a:rPr>
              <a:t>DELETE</a:t>
            </a:r>
            <a:r>
              <a:rPr lang="en-US"/>
              <a:t>/</a:t>
            </a:r>
            <a:r>
              <a:rPr lang="en-US">
                <a:solidFill>
                  <a:srgbClr val="FF0000"/>
                </a:solidFill>
              </a:rPr>
              <a:t>SEARCH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/>
              <a:t>in O(1) expected time,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</a:rPr>
              <a:t>if we know that only n items are ever going to show up, where n is waaaayyyyyy less than the size U of the universe</a:t>
            </a:r>
            <a:r>
              <a:rPr lang="en-US"/>
              <a:t>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 space to implement this hash table is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</a:pPr>
            <a:r>
              <a:rPr lang="en-US" sz="2700">
                <a:solidFill>
                  <a:schemeClr val="accent1"/>
                </a:solidFill>
              </a:rPr>
              <a:t>O(n log(U)) bits.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-US" sz="1500">
                <a:solidFill>
                  <a:schemeClr val="accent1"/>
                </a:solidFill>
              </a:rPr>
              <a:t>O(n) buckets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-US" sz="1500">
                <a:solidFill>
                  <a:schemeClr val="accent1"/>
                </a:solidFill>
              </a:rPr>
              <a:t>O(n) items with log(U) bits per item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-US" sz="1500">
                <a:solidFill>
                  <a:schemeClr val="accent1"/>
                </a:solidFill>
              </a:rPr>
              <a:t>O(log(U)) to store the hash fn.</a:t>
            </a:r>
            <a:endParaRPr sz="2700">
              <a:solidFill>
                <a:schemeClr val="accent1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</a:rPr>
              <a:t>U is waaayyyyyy bigger than n, but log(U) probably isn’t.</a:t>
            </a:r>
            <a:endParaRPr sz="27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b66694f28f_0_2"/>
          <p:cNvSpPr txBox="1"/>
          <p:nvPr>
            <p:ph type="title"/>
          </p:nvPr>
        </p:nvSpPr>
        <p:spPr>
          <a:xfrm>
            <a:off x="767797" y="273845"/>
            <a:ext cx="75138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Running times (in a perfect world…)</a:t>
            </a:r>
            <a:endParaRPr/>
          </a:p>
        </p:txBody>
      </p:sp>
      <p:graphicFrame>
        <p:nvGraphicFramePr>
          <p:cNvPr id="435" name="Google Shape;435;g2b66694f28f_0_2"/>
          <p:cNvGraphicFramePr/>
          <p:nvPr/>
        </p:nvGraphicFramePr>
        <p:xfrm>
          <a:off x="1855254" y="107394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{5AE38D94-8AE4-4DEC-AB9A-FB93D1BD4B4E}</a:tableStyleId>
              </a:tblPr>
              <a:tblGrid>
                <a:gridCol w="899725"/>
                <a:gridCol w="899725"/>
                <a:gridCol w="899725"/>
                <a:gridCol w="899725"/>
                <a:gridCol w="917300"/>
                <a:gridCol w="917300"/>
              </a:tblGrid>
              <a:tr h="97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Sorted Arrays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Linked Lists</a:t>
                      </a:r>
                      <a:endParaRPr sz="11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Heaps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Red-Black Binary Search Trees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Hash Table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chemeClr val="accent2"/>
                    </a:solidFill>
                  </a:tcPr>
                </a:tc>
              </a:tr>
              <a:tr h="68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Search</a:t>
                      </a:r>
                      <a:endParaRPr sz="11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O(log(n))        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  <a:tr h="61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Delete</a:t>
                      </a:r>
                      <a:endParaRPr sz="11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Search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+O(1)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Search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+O(log(n))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  <a:tr h="77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Insert</a:t>
                      </a:r>
                      <a:endParaRPr sz="11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  <a:tr h="77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Extract-min</a:t>
                      </a:r>
                      <a:endParaRPr sz="11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O(1)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O(log(n))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O(n)</a:t>
                      </a:r>
                      <a:endParaRPr sz="1100" u="none" cap="none" strike="noStrike"/>
                    </a:p>
                  </a:txBody>
                  <a:tcPr marT="28725" marB="28725" marR="57450" marL="57450" anchor="ctr">
                    <a:solidFill>
                      <a:srgbClr val="CFE6B3"/>
                    </a:solidFill>
                  </a:tcPr>
                </a:tc>
              </a:tr>
            </a:tbl>
          </a:graphicData>
        </a:graphic>
      </p:graphicFrame>
      <p:sp>
        <p:nvSpPr>
          <p:cNvPr id="436" name="Google Shape;436;g2b66694f28f_0_2"/>
          <p:cNvSpPr txBox="1"/>
          <p:nvPr/>
        </p:nvSpPr>
        <p:spPr>
          <a:xfrm>
            <a:off x="7882247" y="3072740"/>
            <a:ext cx="1196100" cy="500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expectation!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g2b66694f28f_0_2"/>
          <p:cNvCxnSpPr>
            <a:stCxn id="436" idx="0"/>
          </p:cNvCxnSpPr>
          <p:nvPr/>
        </p:nvCxnSpPr>
        <p:spPr>
          <a:xfrm rot="10800000">
            <a:off x="7288697" y="2413640"/>
            <a:ext cx="1191600" cy="65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8" name="Google Shape;438;g2b66694f28f_0_2"/>
          <p:cNvCxnSpPr>
            <a:stCxn id="436" idx="0"/>
          </p:cNvCxnSpPr>
          <p:nvPr/>
        </p:nvCxnSpPr>
        <p:spPr>
          <a:xfrm rot="10800000">
            <a:off x="7288697" y="2983340"/>
            <a:ext cx="1191600" cy="89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9" name="Google Shape;439;g2b66694f28f_0_2"/>
          <p:cNvCxnSpPr>
            <a:stCxn id="436" idx="2"/>
          </p:cNvCxnSpPr>
          <p:nvPr/>
        </p:nvCxnSpPr>
        <p:spPr>
          <a:xfrm flipH="1">
            <a:off x="7288697" y="3572840"/>
            <a:ext cx="1191600" cy="40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b65f18ccf1_0_658"/>
          <p:cNvSpPr txBox="1"/>
          <p:nvPr>
            <p:ph type="ctrTitle"/>
          </p:nvPr>
        </p:nvSpPr>
        <p:spPr>
          <a:xfrm>
            <a:off x="1143000" y="2204419"/>
            <a:ext cx="6858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Graph (DFS and BFS)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Graph</a:t>
            </a:r>
            <a:endParaRPr/>
          </a:p>
        </p:txBody>
      </p:sp>
      <p:sp>
        <p:nvSpPr>
          <p:cNvPr id="450" name="Google Shape;45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Definition: A graph G = (V,E) consists of two things: A collection V of vertices and a collection E of edges.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Two ways to explore a graph that we’ve covered in class: DFS and BFS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Also…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Stack: first in, last out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Queue: first in, first out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170" name="Google Shape;170;p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Recap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Hashing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Graph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DFS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BFS</a:t>
            </a:r>
            <a:endParaRPr sz="18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Midterm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Handout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BFS (More detail than you’ve seen in class)</a:t>
            </a:r>
            <a:endParaRPr/>
          </a:p>
        </p:txBody>
      </p:sp>
      <p:sp>
        <p:nvSpPr>
          <p:cNvPr id="456" name="Google Shape;456;p8"/>
          <p:cNvSpPr txBox="1"/>
          <p:nvPr>
            <p:ph idx="1" type="body"/>
          </p:nvPr>
        </p:nvSpPr>
        <p:spPr>
          <a:xfrm>
            <a:off x="311700" y="1017725"/>
            <a:ext cx="89766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800"/>
              <a:t>BFS(G, v)</a:t>
            </a:r>
            <a:endParaRPr sz="18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800"/>
              <a:t>Input: graph G = (V, E); node v in V, edge e in E</a:t>
            </a:r>
            <a:endParaRPr sz="18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800"/>
              <a:t>Output:</a:t>
            </a:r>
            <a:endParaRPr sz="18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/>
              <a:t>Array visited: V -&gt; {True, False}</a:t>
            </a:r>
            <a:endParaRPr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/>
              <a:t>Queue </a:t>
            </a:r>
            <a:r>
              <a:rPr lang="en-US">
                <a:solidFill>
                  <a:srgbClr val="456220"/>
                </a:solidFill>
              </a:rPr>
              <a:t>Q</a:t>
            </a:r>
            <a:r>
              <a:rPr lang="en-US"/>
              <a:t> of vertices. Initialize with start vertex v.</a:t>
            </a:r>
            <a:endParaRPr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/>
              <a:t>While </a:t>
            </a:r>
            <a:r>
              <a:rPr lang="en-US">
                <a:solidFill>
                  <a:srgbClr val="456220"/>
                </a:solidFill>
              </a:rPr>
              <a:t>Q</a:t>
            </a:r>
            <a:r>
              <a:rPr lang="en-US"/>
              <a:t> is non-empty:                </a:t>
            </a:r>
            <a:r>
              <a:rPr lang="en-US">
                <a:solidFill>
                  <a:srgbClr val="15537E"/>
                </a:solidFill>
              </a:rPr>
              <a:t># keep looping as we have unexplored vertices</a:t>
            </a:r>
            <a:endParaRPr>
              <a:solidFill>
                <a:srgbClr val="15537E"/>
              </a:solidFill>
            </a:endParaRPr>
          </a:p>
          <a:p>
            <a:pPr indent="-33655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-US" sz="1800"/>
              <a:t>Pop </a:t>
            </a:r>
            <a:r>
              <a:rPr lang="en-US" sz="1800">
                <a:solidFill>
                  <a:srgbClr val="15537E"/>
                </a:solidFill>
              </a:rPr>
              <a:t>u</a:t>
            </a:r>
            <a:r>
              <a:rPr lang="en-US" sz="1800"/>
              <a:t> from queue </a:t>
            </a:r>
            <a:r>
              <a:rPr lang="en-US" sz="1800">
                <a:solidFill>
                  <a:srgbClr val="456220"/>
                </a:solidFill>
              </a:rPr>
              <a:t>Q           </a:t>
            </a:r>
            <a:r>
              <a:rPr lang="en-US" sz="1800">
                <a:solidFill>
                  <a:srgbClr val="15537E"/>
                </a:solidFill>
              </a:rPr>
              <a:t># u is the vertex currently explored</a:t>
            </a:r>
            <a:endParaRPr sz="1800">
              <a:solidFill>
                <a:srgbClr val="15537E"/>
              </a:solidFill>
            </a:endParaRPr>
          </a:p>
          <a:p>
            <a:pPr indent="-33655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-US" sz="1800"/>
              <a:t>If not visited[</a:t>
            </a:r>
            <a:r>
              <a:rPr lang="en-US" sz="1800">
                <a:solidFill>
                  <a:srgbClr val="15537E"/>
                </a:solidFill>
              </a:rPr>
              <a:t>u</a:t>
            </a:r>
            <a:r>
              <a:rPr lang="en-US" sz="1800"/>
              <a:t>]:	            </a:t>
            </a:r>
            <a:r>
              <a:rPr lang="en-US" sz="1800">
                <a:solidFill>
                  <a:srgbClr val="15537E"/>
                </a:solidFill>
              </a:rPr>
              <a:t># only work on vertices we have not explored</a:t>
            </a:r>
            <a:endParaRPr sz="1800">
              <a:solidFill>
                <a:srgbClr val="15537E"/>
              </a:solidFill>
            </a:endParaRPr>
          </a:p>
          <a:p>
            <a:pPr indent="-33655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800"/>
              <a:t>visited[</a:t>
            </a:r>
            <a:r>
              <a:rPr lang="en-US" sz="1800">
                <a:solidFill>
                  <a:srgbClr val="15537E"/>
                </a:solidFill>
              </a:rPr>
              <a:t>u</a:t>
            </a:r>
            <a:r>
              <a:rPr lang="en-US" sz="1800"/>
              <a:t>] = True</a:t>
            </a:r>
            <a:endParaRPr sz="1800"/>
          </a:p>
          <a:p>
            <a:pPr indent="-33655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800"/>
              <a:t>for (</a:t>
            </a:r>
            <a:r>
              <a:rPr lang="en-US" sz="1800">
                <a:solidFill>
                  <a:srgbClr val="15537E"/>
                </a:solidFill>
              </a:rPr>
              <a:t>u</a:t>
            </a:r>
            <a:r>
              <a:rPr lang="en-US" sz="1800"/>
              <a:t>, v) in E:              </a:t>
            </a:r>
            <a:r>
              <a:rPr lang="en-US" sz="1800">
                <a:solidFill>
                  <a:srgbClr val="15537E"/>
                </a:solidFill>
              </a:rPr>
              <a:t>#push every neighbor of u into queue</a:t>
            </a:r>
            <a:endParaRPr sz="1800">
              <a:solidFill>
                <a:srgbClr val="15537E"/>
              </a:solidFill>
            </a:endParaRPr>
          </a:p>
          <a:p>
            <a:pPr indent="-33655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800"/>
              <a:t>Push v onto queue </a:t>
            </a:r>
            <a:r>
              <a:rPr lang="en-US" sz="1800">
                <a:solidFill>
                  <a:srgbClr val="456220"/>
                </a:solidFill>
              </a:rPr>
              <a:t>Q</a:t>
            </a:r>
            <a:endParaRPr sz="1800">
              <a:solidFill>
                <a:srgbClr val="45622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What if we used a stack instead of a queue?</a:t>
            </a:r>
            <a:endParaRPr sz="1800"/>
          </a:p>
        </p:txBody>
      </p:sp>
      <p:sp>
        <p:nvSpPr>
          <p:cNvPr id="457" name="Google Shape;457;p8"/>
          <p:cNvSpPr txBox="1"/>
          <p:nvPr/>
        </p:nvSpPr>
        <p:spPr>
          <a:xfrm>
            <a:off x="5307825" y="4312200"/>
            <a:ext cx="313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becomes DFS (iterative implementation)!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0185b6626_0_2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BFS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3" name="Google Shape;463;g330185b6626_0_2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330185b6626_0_2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330185b6626_0_2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330185b6626_0_2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330185b6626_0_2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330185b6626_0_2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9" name="Google Shape;469;g330185b6626_0_2"/>
          <p:cNvCxnSpPr>
            <a:stCxn id="463" idx="4"/>
            <a:endCxn id="466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0" name="Google Shape;470;g330185b6626_0_2"/>
          <p:cNvCxnSpPr>
            <a:stCxn id="464" idx="4"/>
            <a:endCxn id="467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1" name="Google Shape;471;g330185b6626_0_2"/>
          <p:cNvCxnSpPr>
            <a:stCxn id="466" idx="7"/>
            <a:endCxn id="464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2" name="Google Shape;472;g330185b6626_0_2"/>
          <p:cNvCxnSpPr>
            <a:stCxn id="466" idx="6"/>
            <a:endCxn id="467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3" name="Google Shape;473;g330185b6626_0_2"/>
          <p:cNvCxnSpPr>
            <a:stCxn id="467" idx="6"/>
            <a:endCxn id="468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4" name="Google Shape;474;g330185b6626_0_2"/>
          <p:cNvCxnSpPr>
            <a:endCxn id="465" idx="2"/>
          </p:cNvCxnSpPr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3"/>
          <p:cNvSpPr txBox="1"/>
          <p:nvPr>
            <p:ph type="title"/>
          </p:nvPr>
        </p:nvSpPr>
        <p:spPr>
          <a:xfrm>
            <a:off x="877184" y="197537"/>
            <a:ext cx="4360680" cy="803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000"/>
              <a:t>What can we do with BFS?</a:t>
            </a:r>
            <a:endParaRPr/>
          </a:p>
        </p:txBody>
      </p:sp>
      <p:sp>
        <p:nvSpPr>
          <p:cNvPr id="481" name="Google Shape;481;p23"/>
          <p:cNvSpPr txBox="1"/>
          <p:nvPr>
            <p:ph idx="1" type="body"/>
          </p:nvPr>
        </p:nvSpPr>
        <p:spPr>
          <a:xfrm>
            <a:off x="852297" y="1199045"/>
            <a:ext cx="4360679" cy="3104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7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en-US" sz="1600"/>
              <a:t>Find all vertices reachable from the start vertex</a:t>
            </a:r>
            <a:endParaRPr/>
          </a:p>
          <a:p>
            <a:pPr indent="-237867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en-US" sz="1600"/>
              <a:t>Find the shortest paths from a vertex to all the others in unweighted graph</a:t>
            </a:r>
            <a:endParaRPr/>
          </a:p>
          <a:p>
            <a:pPr indent="-237867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en-US" sz="1600"/>
              <a:t>Check if a graph is bipartite graph.</a:t>
            </a:r>
            <a:endParaRPr/>
          </a:p>
          <a:p>
            <a:pPr indent="-235807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Char char="•"/>
            </a:pPr>
            <a:r>
              <a:rPr lang="en-US" sz="1600"/>
              <a:t>Color the levels of the BFS tree in alternating colors.</a:t>
            </a:r>
            <a:endParaRPr/>
          </a:p>
          <a:p>
            <a:pPr indent="-235807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Char char="•"/>
            </a:pPr>
            <a:r>
              <a:rPr lang="en-US" sz="1600"/>
              <a:t>If you never color two connected nodes the same color, then it is bipartite.</a:t>
            </a:r>
            <a:endParaRPr/>
          </a:p>
          <a:p>
            <a:pPr indent="-235807" lvl="1" marL="9144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514"/>
              <a:buFont typeface="Arial"/>
              <a:buChar char="•"/>
            </a:pPr>
            <a:r>
              <a:rPr lang="en-US" sz="1600"/>
              <a:t>Otherwise, it’s not.</a:t>
            </a:r>
            <a:endParaRPr/>
          </a:p>
        </p:txBody>
      </p:sp>
      <p:pic>
        <p:nvPicPr>
          <p:cNvPr descr="Diagram&#10;&#10;Description automatically generated" id="482" name="Google Shape;4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7535" y="599523"/>
            <a:ext cx="2009230" cy="1657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medium confidence" id="483" name="Google Shape;4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6937" y="2531868"/>
            <a:ext cx="2008892" cy="168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DFS</a:t>
            </a:r>
            <a:endParaRPr/>
          </a:p>
        </p:txBody>
      </p:sp>
      <p:sp>
        <p:nvSpPr>
          <p:cNvPr id="489" name="Google Shape;489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2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Char char="●"/>
            </a:pPr>
            <a:r>
              <a:rPr b="1" lang="en-US" sz="2400"/>
              <a:t>DFS</a:t>
            </a:r>
            <a:r>
              <a:rPr lang="en-US" sz="2400"/>
              <a:t>(w, currentTime):</a:t>
            </a:r>
            <a:endParaRPr/>
          </a:p>
          <a:p>
            <a:pPr indent="-32470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Char char="○"/>
            </a:pPr>
            <a:r>
              <a:rPr lang="en-US" sz="2400"/>
              <a:t>w.startTime = currentTime</a:t>
            </a:r>
            <a:endParaRPr sz="2400"/>
          </a:p>
          <a:p>
            <a:pPr indent="-32470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Char char="○"/>
            </a:pPr>
            <a:r>
              <a:rPr lang="en-US" sz="2400"/>
              <a:t>currentTime ++</a:t>
            </a:r>
            <a:endParaRPr/>
          </a:p>
          <a:p>
            <a:pPr indent="-32470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Char char="○"/>
            </a:pPr>
            <a:r>
              <a:rPr lang="en-US" sz="2400"/>
              <a:t>Mark w as </a:t>
            </a:r>
            <a:r>
              <a:rPr b="1" lang="en-US" sz="2400">
                <a:solidFill>
                  <a:schemeClr val="accent6"/>
                </a:solidFill>
              </a:rPr>
              <a:t>in progress</a:t>
            </a:r>
            <a:r>
              <a:rPr lang="en-US" sz="2400">
                <a:solidFill>
                  <a:schemeClr val="accent6"/>
                </a:solidFill>
              </a:rPr>
              <a:t>.</a:t>
            </a:r>
            <a:endParaRPr/>
          </a:p>
          <a:p>
            <a:pPr indent="-32470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Char char="○"/>
            </a:pPr>
            <a:r>
              <a:rPr b="1" lang="en-US" sz="2400"/>
              <a:t>for</a:t>
            </a:r>
            <a:r>
              <a:rPr lang="en-US" sz="2400"/>
              <a:t> v in w.neighbors:</a:t>
            </a:r>
            <a:endParaRPr/>
          </a:p>
          <a:p>
            <a:pPr indent="-324708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14"/>
              <a:buChar char="■"/>
            </a:pPr>
            <a:r>
              <a:rPr b="1" lang="en-US" sz="2400">
                <a:solidFill>
                  <a:schemeClr val="accent4"/>
                </a:solidFill>
              </a:rPr>
              <a:t>if </a:t>
            </a:r>
            <a:r>
              <a:rPr lang="en-US" sz="2400">
                <a:solidFill>
                  <a:schemeClr val="accent4"/>
                </a:solidFill>
              </a:rPr>
              <a:t>v is </a:t>
            </a:r>
            <a:r>
              <a:rPr b="1" lang="en-US" sz="2400">
                <a:solidFill>
                  <a:schemeClr val="accent4"/>
                </a:solidFill>
              </a:rPr>
              <a:t>unvisited</a:t>
            </a:r>
            <a:r>
              <a:rPr lang="en-US" sz="2400">
                <a:solidFill>
                  <a:schemeClr val="accent4"/>
                </a:solidFill>
              </a:rPr>
              <a:t>:</a:t>
            </a:r>
            <a:endParaRPr/>
          </a:p>
          <a:p>
            <a:pPr indent="-324707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14"/>
              <a:buChar char="●"/>
            </a:pPr>
            <a:r>
              <a:rPr lang="en-US" sz="2400">
                <a:solidFill>
                  <a:schemeClr val="accent4"/>
                </a:solidFill>
              </a:rPr>
              <a:t>currentTime = </a:t>
            </a:r>
            <a:r>
              <a:rPr b="1" lang="en-US" sz="2400">
                <a:solidFill>
                  <a:schemeClr val="accent4"/>
                </a:solidFill>
              </a:rPr>
              <a:t>DFS</a:t>
            </a:r>
            <a:r>
              <a:rPr lang="en-US" sz="2400">
                <a:solidFill>
                  <a:schemeClr val="accent4"/>
                </a:solidFill>
              </a:rPr>
              <a:t>(v, currentTime)</a:t>
            </a:r>
            <a:endParaRPr/>
          </a:p>
          <a:p>
            <a:pPr indent="-324708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14"/>
              <a:buChar char="●"/>
            </a:pPr>
            <a:r>
              <a:rPr lang="en-US" sz="2400">
                <a:solidFill>
                  <a:schemeClr val="accent4"/>
                </a:solidFill>
              </a:rPr>
              <a:t>currentTime ++</a:t>
            </a:r>
            <a:endParaRPr/>
          </a:p>
          <a:p>
            <a:pPr indent="-32470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Char char="○"/>
            </a:pPr>
            <a:r>
              <a:rPr lang="en-US" sz="2400"/>
              <a:t>w.finishTime = currentTime</a:t>
            </a:r>
            <a:endParaRPr sz="2400"/>
          </a:p>
          <a:p>
            <a:pPr indent="-32470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Char char="○"/>
            </a:pPr>
            <a:r>
              <a:rPr lang="en-US" sz="2400"/>
              <a:t>Mark w as </a:t>
            </a:r>
            <a:r>
              <a:rPr b="1" lang="en-US" sz="2400">
                <a:solidFill>
                  <a:schemeClr val="accent1"/>
                </a:solidFill>
              </a:rPr>
              <a:t>all done</a:t>
            </a:r>
            <a:endParaRPr/>
          </a:p>
          <a:p>
            <a:pPr indent="-32470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Char char="○"/>
            </a:pPr>
            <a:r>
              <a:rPr b="1" lang="en-US" sz="2400"/>
              <a:t>return</a:t>
            </a:r>
            <a:r>
              <a:rPr lang="en-US" sz="2400"/>
              <a:t> currentTime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4"/>
              <a:buNone/>
            </a:pPr>
            <a:r>
              <a:t/>
            </a:r>
            <a:endParaRPr b="1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495" name="Google Shape;495;p13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3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3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3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1" name="Google Shape;501;p13"/>
          <p:cNvCxnSpPr>
            <a:stCxn id="495" idx="4"/>
            <a:endCxn id="498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2" name="Google Shape;502;p13"/>
          <p:cNvCxnSpPr>
            <a:stCxn id="496" idx="4"/>
            <a:endCxn id="499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3" name="Google Shape;503;p13"/>
          <p:cNvCxnSpPr>
            <a:stCxn id="498" idx="7"/>
            <a:endCxn id="496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4" name="Google Shape;504;p13"/>
          <p:cNvCxnSpPr>
            <a:stCxn id="498" idx="6"/>
            <a:endCxn id="499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5" name="Google Shape;505;p13"/>
          <p:cNvCxnSpPr>
            <a:stCxn id="499" idx="6"/>
            <a:endCxn id="500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6" name="Google Shape;506;p13"/>
          <p:cNvCxnSpPr>
            <a:endCxn id="497" idx="2"/>
          </p:cNvCxnSpPr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7" name="Google Shape;507;p13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4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13" name="Google Shape;513;p14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4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4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4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4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4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9" name="Google Shape;519;p14"/>
          <p:cNvCxnSpPr>
            <a:stCxn id="513" idx="4"/>
            <a:endCxn id="516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0" name="Google Shape;520;p14"/>
          <p:cNvCxnSpPr>
            <a:stCxn id="514" idx="4"/>
            <a:endCxn id="517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1" name="Google Shape;521;p14"/>
          <p:cNvCxnSpPr>
            <a:stCxn id="516" idx="7"/>
            <a:endCxn id="514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2" name="Google Shape;522;p14"/>
          <p:cNvCxnSpPr>
            <a:stCxn id="516" idx="6"/>
            <a:endCxn id="517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3" name="Google Shape;523;p14"/>
          <p:cNvCxnSpPr>
            <a:stCxn id="517" idx="6"/>
            <a:endCxn id="518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4" name="Google Shape;524;p14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25" name="Google Shape;525;p14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4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32" name="Google Shape;532;p15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5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5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5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5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Google Shape;538;p15"/>
          <p:cNvCxnSpPr>
            <a:stCxn id="532" idx="4"/>
            <a:endCxn id="535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9" name="Google Shape;539;p15"/>
          <p:cNvCxnSpPr>
            <a:stCxn id="533" idx="4"/>
            <a:endCxn id="536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0" name="Google Shape;540;p15"/>
          <p:cNvCxnSpPr>
            <a:stCxn id="535" idx="7"/>
            <a:endCxn id="533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1" name="Google Shape;541;p15"/>
          <p:cNvCxnSpPr>
            <a:stCxn id="535" idx="6"/>
            <a:endCxn id="536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2" name="Google Shape;542;p15"/>
          <p:cNvCxnSpPr>
            <a:stCxn id="536" idx="6"/>
            <a:endCxn id="537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3" name="Google Shape;543;p15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4" name="Google Shape;544;p15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5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52" name="Google Shape;552;p16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6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6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6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6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8" name="Google Shape;558;p16"/>
          <p:cNvCxnSpPr>
            <a:stCxn id="552" idx="4"/>
            <a:endCxn id="555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9" name="Google Shape;559;p16"/>
          <p:cNvCxnSpPr>
            <a:stCxn id="553" idx="4"/>
            <a:endCxn id="556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0" name="Google Shape;560;p16"/>
          <p:cNvCxnSpPr>
            <a:stCxn id="555" idx="7"/>
            <a:endCxn id="553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1" name="Google Shape;561;p16"/>
          <p:cNvCxnSpPr>
            <a:stCxn id="555" idx="6"/>
            <a:endCxn id="556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2" name="Google Shape;562;p16"/>
          <p:cNvCxnSpPr>
            <a:stCxn id="556" idx="6"/>
            <a:endCxn id="557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3" name="Google Shape;563;p16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4" name="Google Shape;564;p16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6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6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6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7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73" name="Google Shape;573;p17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7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7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7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7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7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9" name="Google Shape;579;p17"/>
          <p:cNvCxnSpPr>
            <a:stCxn id="573" idx="4"/>
            <a:endCxn id="576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0" name="Google Shape;580;p17"/>
          <p:cNvCxnSpPr>
            <a:stCxn id="574" idx="4"/>
            <a:endCxn id="577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1" name="Google Shape;581;p17"/>
          <p:cNvCxnSpPr>
            <a:stCxn id="576" idx="7"/>
            <a:endCxn id="574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2" name="Google Shape;582;p17"/>
          <p:cNvCxnSpPr>
            <a:stCxn id="576" idx="6"/>
            <a:endCxn id="577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3" name="Google Shape;583;p17"/>
          <p:cNvCxnSpPr>
            <a:stCxn id="577" idx="6"/>
            <a:endCxn id="578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4" name="Google Shape;584;p17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5" name="Google Shape;585;p17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7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7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7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8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595" name="Google Shape;595;p18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1" name="Google Shape;601;p18"/>
          <p:cNvCxnSpPr>
            <a:stCxn id="595" idx="4"/>
            <a:endCxn id="598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2" name="Google Shape;602;p18"/>
          <p:cNvCxnSpPr>
            <a:stCxn id="596" idx="4"/>
            <a:endCxn id="599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3" name="Google Shape;603;p18"/>
          <p:cNvCxnSpPr>
            <a:stCxn id="598" idx="7"/>
            <a:endCxn id="596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4" name="Google Shape;604;p18"/>
          <p:cNvCxnSpPr>
            <a:stCxn id="598" idx="6"/>
            <a:endCxn id="599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5" name="Google Shape;605;p18"/>
          <p:cNvCxnSpPr>
            <a:stCxn id="599" idx="6"/>
            <a:endCxn id="600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6" name="Google Shape;606;p18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7" name="Google Shape;607;p18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8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8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8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8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8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cc03cccef_0_6"/>
          <p:cNvSpPr txBox="1"/>
          <p:nvPr>
            <p:ph type="ctrTitle"/>
          </p:nvPr>
        </p:nvSpPr>
        <p:spPr>
          <a:xfrm>
            <a:off x="1143000" y="2204419"/>
            <a:ext cx="6858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Hashing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9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618" name="Google Shape;618;p19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9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9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4" name="Google Shape;624;p19"/>
          <p:cNvCxnSpPr>
            <a:stCxn id="618" idx="4"/>
            <a:endCxn id="621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5" name="Google Shape;625;p19"/>
          <p:cNvCxnSpPr>
            <a:stCxn id="619" idx="4"/>
            <a:endCxn id="622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6" name="Google Shape;626;p19"/>
          <p:cNvCxnSpPr>
            <a:stCxn id="621" idx="7"/>
            <a:endCxn id="619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7" name="Google Shape;627;p19"/>
          <p:cNvCxnSpPr>
            <a:stCxn id="621" idx="6"/>
            <a:endCxn id="622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8" name="Google Shape;628;p19"/>
          <p:cNvCxnSpPr>
            <a:stCxn id="622" idx="6"/>
            <a:endCxn id="623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9" name="Google Shape;629;p19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0" name="Google Shape;630;p19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9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9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9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9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9"/>
          <p:cNvSpPr txBox="1"/>
          <p:nvPr/>
        </p:nvSpPr>
        <p:spPr>
          <a:xfrm>
            <a:off x="50818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9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0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642" name="Google Shape;642;p20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8" name="Google Shape;648;p20"/>
          <p:cNvCxnSpPr>
            <a:stCxn id="642" idx="4"/>
            <a:endCxn id="645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9" name="Google Shape;649;p20"/>
          <p:cNvCxnSpPr>
            <a:stCxn id="643" idx="4"/>
            <a:endCxn id="646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0" name="Google Shape;650;p20"/>
          <p:cNvCxnSpPr>
            <a:stCxn id="645" idx="7"/>
            <a:endCxn id="643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1" name="Google Shape;651;p20"/>
          <p:cNvCxnSpPr>
            <a:stCxn id="645" idx="6"/>
            <a:endCxn id="646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2" name="Google Shape;652;p20"/>
          <p:cNvCxnSpPr>
            <a:stCxn id="646" idx="6"/>
            <a:endCxn id="647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3" name="Google Shape;653;p20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54" name="Google Shape;654;p20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0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0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0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0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0"/>
          <p:cNvSpPr txBox="1"/>
          <p:nvPr/>
        </p:nvSpPr>
        <p:spPr>
          <a:xfrm>
            <a:off x="50818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0"/>
          <p:cNvSpPr txBox="1"/>
          <p:nvPr/>
        </p:nvSpPr>
        <p:spPr>
          <a:xfrm>
            <a:off x="500670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0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"/>
          <p:cNvSpPr txBox="1"/>
          <p:nvPr>
            <p:ph type="title"/>
          </p:nvPr>
        </p:nvSpPr>
        <p:spPr>
          <a:xfrm>
            <a:off x="311700" y="228675"/>
            <a:ext cx="87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Example DFS (we sort edges in alphabetical order)</a:t>
            </a:r>
            <a:endParaRPr/>
          </a:p>
        </p:txBody>
      </p:sp>
      <p:sp>
        <p:nvSpPr>
          <p:cNvPr id="667" name="Google Shape;667;p21"/>
          <p:cNvSpPr/>
          <p:nvPr/>
        </p:nvSpPr>
        <p:spPr>
          <a:xfrm>
            <a:off x="7355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1"/>
          <p:cNvSpPr/>
          <p:nvPr/>
        </p:nvSpPr>
        <p:spPr>
          <a:xfrm>
            <a:off x="318750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1"/>
          <p:cNvSpPr/>
          <p:nvPr/>
        </p:nvSpPr>
        <p:spPr>
          <a:xfrm>
            <a:off x="5835050" y="1017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1"/>
          <p:cNvSpPr/>
          <p:nvPr/>
        </p:nvSpPr>
        <p:spPr>
          <a:xfrm>
            <a:off x="7355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1"/>
          <p:cNvSpPr/>
          <p:nvPr/>
        </p:nvSpPr>
        <p:spPr>
          <a:xfrm>
            <a:off x="318750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1"/>
          <p:cNvSpPr/>
          <p:nvPr/>
        </p:nvSpPr>
        <p:spPr>
          <a:xfrm>
            <a:off x="5835050" y="3323725"/>
            <a:ext cx="1384500" cy="1384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3" name="Google Shape;673;p21"/>
          <p:cNvCxnSpPr>
            <a:stCxn id="667" idx="4"/>
            <a:endCxn id="670" idx="0"/>
          </p:cNvCxnSpPr>
          <p:nvPr/>
        </p:nvCxnSpPr>
        <p:spPr>
          <a:xfrm>
            <a:off x="142780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4" name="Google Shape;674;p21"/>
          <p:cNvCxnSpPr>
            <a:stCxn id="668" idx="4"/>
            <a:endCxn id="671" idx="0"/>
          </p:cNvCxnSpPr>
          <p:nvPr/>
        </p:nvCxnSpPr>
        <p:spPr>
          <a:xfrm>
            <a:off x="3879750" y="2402225"/>
            <a:ext cx="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5" name="Google Shape;675;p21"/>
          <p:cNvCxnSpPr>
            <a:stCxn id="670" idx="7"/>
            <a:endCxn id="668" idx="2"/>
          </p:cNvCxnSpPr>
          <p:nvPr/>
        </p:nvCxnSpPr>
        <p:spPr>
          <a:xfrm flipH="1" rot="10800000">
            <a:off x="1917295" y="1709980"/>
            <a:ext cx="1270200" cy="18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6" name="Google Shape;676;p21"/>
          <p:cNvCxnSpPr>
            <a:stCxn id="670" idx="6"/>
            <a:endCxn id="671" idx="2"/>
          </p:cNvCxnSpPr>
          <p:nvPr/>
        </p:nvCxnSpPr>
        <p:spPr>
          <a:xfrm>
            <a:off x="2120050" y="4015975"/>
            <a:ext cx="106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7" name="Google Shape;677;p21"/>
          <p:cNvCxnSpPr>
            <a:stCxn id="671" idx="6"/>
            <a:endCxn id="672" idx="2"/>
          </p:cNvCxnSpPr>
          <p:nvPr/>
        </p:nvCxnSpPr>
        <p:spPr>
          <a:xfrm>
            <a:off x="4572000" y="4015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8" name="Google Shape;678;p21"/>
          <p:cNvCxnSpPr/>
          <p:nvPr/>
        </p:nvCxnSpPr>
        <p:spPr>
          <a:xfrm>
            <a:off x="4572050" y="1709975"/>
            <a:ext cx="12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9" name="Google Shape;679;p21"/>
          <p:cNvSpPr txBox="1"/>
          <p:nvPr/>
        </p:nvSpPr>
        <p:spPr>
          <a:xfrm>
            <a:off x="53600" y="113940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1"/>
          <p:cNvSpPr txBox="1"/>
          <p:nvPr/>
        </p:nvSpPr>
        <p:spPr>
          <a:xfrm>
            <a:off x="-21550" y="1862450"/>
            <a:ext cx="9144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 12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1"/>
          <p:cNvSpPr txBox="1"/>
          <p:nvPr/>
        </p:nvSpPr>
        <p:spPr>
          <a:xfrm>
            <a:off x="5360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1"/>
          <p:cNvSpPr txBox="1"/>
          <p:nvPr/>
        </p:nvSpPr>
        <p:spPr>
          <a:xfrm>
            <a:off x="-2155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11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1"/>
          <p:cNvSpPr txBox="1"/>
          <p:nvPr/>
        </p:nvSpPr>
        <p:spPr>
          <a:xfrm>
            <a:off x="246365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1"/>
          <p:cNvSpPr txBox="1"/>
          <p:nvPr/>
        </p:nvSpPr>
        <p:spPr>
          <a:xfrm>
            <a:off x="2388500" y="1871400"/>
            <a:ext cx="9144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 10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1"/>
          <p:cNvSpPr txBox="1"/>
          <p:nvPr/>
        </p:nvSpPr>
        <p:spPr>
          <a:xfrm>
            <a:off x="24636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1"/>
          <p:cNvSpPr txBox="1"/>
          <p:nvPr/>
        </p:nvSpPr>
        <p:spPr>
          <a:xfrm>
            <a:off x="238850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1"/>
          <p:cNvSpPr txBox="1"/>
          <p:nvPr/>
        </p:nvSpPr>
        <p:spPr>
          <a:xfrm>
            <a:off x="5157000" y="1148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1"/>
          <p:cNvSpPr txBox="1"/>
          <p:nvPr/>
        </p:nvSpPr>
        <p:spPr>
          <a:xfrm>
            <a:off x="5081850" y="1871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1"/>
          <p:cNvSpPr txBox="1"/>
          <p:nvPr/>
        </p:nvSpPr>
        <p:spPr>
          <a:xfrm>
            <a:off x="5081850" y="3454350"/>
            <a:ext cx="678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: 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1"/>
          <p:cNvSpPr txBox="1"/>
          <p:nvPr/>
        </p:nvSpPr>
        <p:spPr>
          <a:xfrm>
            <a:off x="5006700" y="4177400"/>
            <a:ext cx="8283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: 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Relation in DFS tree and start/finish time</a:t>
            </a:r>
            <a:endParaRPr/>
          </a:p>
        </p:txBody>
      </p:sp>
      <p:sp>
        <p:nvSpPr>
          <p:cNvPr id="696" name="Google Shape;69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If u is v’s ancestor: start(u) &lt; start(v) &lt; finish(v) &lt; finish(u)</a:t>
            </a:r>
            <a:br>
              <a:rPr lang="en-US"/>
            </a:b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If u is v’s descendant: start(v) &lt; start(u) &lt; finish(u) &lt; finish(v)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If u is v’s cousin and v is visited first:</a:t>
            </a:r>
            <a:br>
              <a:rPr lang="en-US"/>
            </a:br>
            <a:r>
              <a:rPr lang="en-US"/>
              <a:t>start(v) &lt; finish(v) &lt; start(u) &lt; finish(u)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Note that startTime and finishTime never interleave:</a:t>
            </a:r>
            <a:br>
              <a:rPr lang="en-US"/>
            </a:br>
            <a:r>
              <a:rPr lang="en-US"/>
              <a:t>start(v) &lt; start(u) &lt; finish(v) &lt; finish(u) will never happen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4"/>
          <p:cNvSpPr txBox="1"/>
          <p:nvPr>
            <p:ph type="title"/>
          </p:nvPr>
        </p:nvSpPr>
        <p:spPr>
          <a:xfrm>
            <a:off x="482600" y="241300"/>
            <a:ext cx="8178799" cy="851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700"/>
              <a:t>What can we do with DFS?</a:t>
            </a:r>
            <a:endParaRPr/>
          </a:p>
        </p:txBody>
      </p:sp>
      <p:sp>
        <p:nvSpPr>
          <p:cNvPr id="703" name="Google Shape;703;p24"/>
          <p:cNvSpPr txBox="1"/>
          <p:nvPr>
            <p:ph idx="1" type="body"/>
          </p:nvPr>
        </p:nvSpPr>
        <p:spPr>
          <a:xfrm>
            <a:off x="482601" y="1337235"/>
            <a:ext cx="3006288" cy="329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0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lang="en-US" sz="1700"/>
              <a:t>Find all vertices reachable from the start vertex</a:t>
            </a:r>
            <a:endParaRPr/>
          </a:p>
          <a:p>
            <a:pPr indent="-22006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lang="en-US" sz="1700"/>
              <a:t>Check if a graph is bipartite graph. (Similar to the method based on BFS. Will go over this in the handout)</a:t>
            </a:r>
            <a:endParaRPr/>
          </a:p>
          <a:p>
            <a:pPr indent="-22006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lang="en-US" sz="1700"/>
              <a:t>Topological sort for directed graph without any cycle (DAG)</a:t>
            </a:r>
            <a:endParaRPr/>
          </a:p>
          <a:p>
            <a:pPr indent="-221958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Char char="•"/>
            </a:pPr>
            <a:r>
              <a:rPr lang="en-US" sz="1700"/>
              <a:t>In reverse order of finishing time in DFS!</a:t>
            </a:r>
            <a:endParaRPr/>
          </a:p>
          <a:p>
            <a:pPr indent="-221958" lvl="1" marL="596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Char char="•"/>
            </a:pPr>
            <a:r>
              <a:rPr lang="en-US" sz="1700"/>
              <a:t>Both algorithms run in O(|V| + |E|).</a:t>
            </a:r>
            <a:endParaRPr/>
          </a:p>
          <a:p>
            <a:pPr indent="-1143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r>
              <a:t/>
            </a:r>
            <a:endParaRPr sz="1200"/>
          </a:p>
          <a:p>
            <a:pPr indent="-114300" lvl="0" marL="4572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  <a:buFont typeface="Arial"/>
              <a:buNone/>
            </a:pPr>
            <a:r>
              <a:t/>
            </a:r>
            <a:endParaRPr sz="1200"/>
          </a:p>
        </p:txBody>
      </p:sp>
      <p:pic>
        <p:nvPicPr>
          <p:cNvPr descr="Diagram&#10;&#10;Description automatically generated" id="704" name="Google Shape;7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252" y="1337236"/>
            <a:ext cx="4044381" cy="1587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705" name="Google Shape;70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1490" y="3205566"/>
            <a:ext cx="4689909" cy="124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"/>
          <p:cNvSpPr txBox="1"/>
          <p:nvPr>
            <p:ph type="ctrTitle"/>
          </p:nvPr>
        </p:nvSpPr>
        <p:spPr>
          <a:xfrm>
            <a:off x="1143000" y="2204419"/>
            <a:ext cx="6858000" cy="73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Midterm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2cc03cccef_0_10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Midterm</a:t>
            </a:r>
            <a:endParaRPr/>
          </a:p>
        </p:txBody>
      </p:sp>
      <p:sp>
        <p:nvSpPr>
          <p:cNvPr id="716" name="Google Shape;716;g32cc03cccef_0_10"/>
          <p:cNvSpPr txBox="1"/>
          <p:nvPr>
            <p:ph idx="4294967295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Midterm on Wednesday, Feb 12 (6pm-9pm)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Covers up to (and including) lecture 7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7"/>
          <p:cNvSpPr txBox="1"/>
          <p:nvPr>
            <p:ph idx="12" type="sldNum"/>
          </p:nvPr>
        </p:nvSpPr>
        <p:spPr>
          <a:xfrm>
            <a:off x="5986463" y="4767263"/>
            <a:ext cx="154305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3" name="Google Shape;723;p37"/>
          <p:cNvSpPr txBox="1"/>
          <p:nvPr>
            <p:ph idx="1" type="body"/>
          </p:nvPr>
        </p:nvSpPr>
        <p:spPr>
          <a:xfrm>
            <a:off x="2628900" y="2369803"/>
            <a:ext cx="3886200" cy="71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/>
              <a:t>Handout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65f18ccf1_0_329"/>
          <p:cNvSpPr txBox="1"/>
          <p:nvPr>
            <p:ph type="title"/>
          </p:nvPr>
        </p:nvSpPr>
        <p:spPr>
          <a:xfrm>
            <a:off x="1305788" y="31885"/>
            <a:ext cx="59151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This is a </a:t>
            </a:r>
            <a:r>
              <a:rPr b="1" lang="en-US"/>
              <a:t>hash table </a:t>
            </a:r>
            <a:r>
              <a:rPr lang="en-US" sz="2700">
                <a:solidFill>
                  <a:srgbClr val="7030A0"/>
                </a:solidFill>
              </a:rPr>
              <a:t>(with chaining)</a:t>
            </a:r>
            <a:endParaRPr/>
          </a:p>
        </p:txBody>
      </p:sp>
      <p:sp>
        <p:nvSpPr>
          <p:cNvPr id="181" name="Google Shape;181;g2b65f18ccf1_0_329"/>
          <p:cNvSpPr txBox="1"/>
          <p:nvPr>
            <p:ph idx="1" type="body"/>
          </p:nvPr>
        </p:nvSpPr>
        <p:spPr>
          <a:xfrm>
            <a:off x="1614488" y="855186"/>
            <a:ext cx="6249300" cy="1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-166877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Array of n buckets.</a:t>
            </a:r>
            <a:endParaRPr/>
          </a:p>
          <a:p>
            <a:pPr indent="-166877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Each bucket stores a linked list.</a:t>
            </a:r>
            <a:endParaRPr/>
          </a:p>
          <a:p>
            <a:pPr indent="-164782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>
                <a:solidFill>
                  <a:schemeClr val="accent4"/>
                </a:solidFill>
              </a:rPr>
              <a:t>We can insert into a linked list in time O(1) </a:t>
            </a:r>
            <a:endParaRPr/>
          </a:p>
          <a:p>
            <a:pPr indent="-164782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>
                <a:solidFill>
                  <a:schemeClr val="accent4"/>
                </a:solidFill>
              </a:rPr>
              <a:t>To find something in the linked list takes time O(length(list)).</a:t>
            </a:r>
            <a:endParaRPr/>
          </a:p>
          <a:p>
            <a:pPr indent="-166877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ct val="100000"/>
              <a:buChar char="•"/>
            </a:pPr>
            <a:r>
              <a:rPr lang="en-US">
                <a:solidFill>
                  <a:srgbClr val="7030A0"/>
                </a:solidFill>
              </a:rPr>
              <a:t>h:U → {1,…,n} </a:t>
            </a:r>
            <a:r>
              <a:rPr lang="en-US"/>
              <a:t>can be any function: </a:t>
            </a:r>
            <a:endParaRPr/>
          </a:p>
          <a:p>
            <a:pPr indent="-164782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but in this example for concreteness we let </a:t>
            </a:r>
            <a:r>
              <a:rPr lang="en-US">
                <a:solidFill>
                  <a:srgbClr val="FF0000"/>
                </a:solidFill>
              </a:rPr>
              <a:t>h(x) = least significant digit of x</a:t>
            </a:r>
            <a:r>
              <a:rPr lang="en-US"/>
              <a:t>.</a:t>
            </a:r>
            <a:endParaRPr/>
          </a:p>
        </p:txBody>
      </p:sp>
      <p:grpSp>
        <p:nvGrpSpPr>
          <p:cNvPr id="182" name="Google Shape;182;g2b65f18ccf1_0_329"/>
          <p:cNvGrpSpPr/>
          <p:nvPr/>
        </p:nvGrpSpPr>
        <p:grpSpPr>
          <a:xfrm>
            <a:off x="5076119" y="2487956"/>
            <a:ext cx="1500525" cy="2556599"/>
            <a:chOff x="5003613" y="3684896"/>
            <a:chExt cx="2000700" cy="3538545"/>
          </a:xfrm>
        </p:grpSpPr>
        <p:sp>
          <p:nvSpPr>
            <p:cNvPr id="183" name="Google Shape;183;g2b65f18ccf1_0_329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2b65f18ccf1_0_329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2b65f18ccf1_0_329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2b65f18ccf1_0_329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2b65f18ccf1_0_329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2b65f18ccf1_0_329"/>
            <p:cNvSpPr txBox="1"/>
            <p:nvPr/>
          </p:nvSpPr>
          <p:spPr>
            <a:xfrm>
              <a:off x="5003613" y="6531041"/>
              <a:ext cx="20007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 (say n=9)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g2b65f18ccf1_0_329"/>
          <p:cNvSpPr txBox="1"/>
          <p:nvPr/>
        </p:nvSpPr>
        <p:spPr>
          <a:xfrm>
            <a:off x="5101289" y="2537543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b65f18ccf1_0_329"/>
          <p:cNvSpPr txBox="1"/>
          <p:nvPr/>
        </p:nvSpPr>
        <p:spPr>
          <a:xfrm>
            <a:off x="5101289" y="2946965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b65f18ccf1_0_329"/>
          <p:cNvSpPr txBox="1"/>
          <p:nvPr/>
        </p:nvSpPr>
        <p:spPr>
          <a:xfrm>
            <a:off x="5101289" y="3370881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b65f18ccf1_0_329"/>
          <p:cNvSpPr txBox="1"/>
          <p:nvPr/>
        </p:nvSpPr>
        <p:spPr>
          <a:xfrm>
            <a:off x="5101289" y="4209220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g2b65f18ccf1_0_329"/>
          <p:cNvCxnSpPr/>
          <p:nvPr/>
        </p:nvCxnSpPr>
        <p:spPr>
          <a:xfrm>
            <a:off x="5554639" y="2712493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94" name="Google Shape;194;g2b65f18ccf1_0_329"/>
          <p:cNvCxnSpPr/>
          <p:nvPr/>
        </p:nvCxnSpPr>
        <p:spPr>
          <a:xfrm flipH="1" rot="10800000">
            <a:off x="6480909" y="4347731"/>
            <a:ext cx="370800" cy="4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95" name="Google Shape;195;g2b65f18ccf1_0_329"/>
          <p:cNvCxnSpPr/>
          <p:nvPr/>
        </p:nvCxnSpPr>
        <p:spPr>
          <a:xfrm>
            <a:off x="5554639" y="3533065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96" name="Google Shape;196;g2b65f18ccf1_0_329"/>
          <p:cNvCxnSpPr/>
          <p:nvPr/>
        </p:nvCxnSpPr>
        <p:spPr>
          <a:xfrm>
            <a:off x="5554639" y="4351930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97" name="Google Shape;197;g2b65f18ccf1_0_329"/>
          <p:cNvSpPr/>
          <p:nvPr/>
        </p:nvSpPr>
        <p:spPr>
          <a:xfrm>
            <a:off x="1496244" y="3003617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b65f18ccf1_0_329"/>
          <p:cNvSpPr/>
          <p:nvPr/>
        </p:nvSpPr>
        <p:spPr>
          <a:xfrm>
            <a:off x="2291192" y="3003617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b65f18ccf1_0_329"/>
          <p:cNvSpPr/>
          <p:nvPr/>
        </p:nvSpPr>
        <p:spPr>
          <a:xfrm>
            <a:off x="3077099" y="3013748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b65f18ccf1_0_329"/>
          <p:cNvSpPr txBox="1"/>
          <p:nvPr/>
        </p:nvSpPr>
        <p:spPr>
          <a:xfrm>
            <a:off x="6104953" y="611100"/>
            <a:ext cx="2016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893612"/>
                </a:solidFill>
                <a:latin typeface="Calibri"/>
                <a:ea typeface="Calibri"/>
                <a:cs typeface="Calibri"/>
                <a:sym typeface="Calibri"/>
              </a:rPr>
              <a:t>For demonstration purposes only!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893612"/>
                </a:solidFill>
                <a:latin typeface="Calibri"/>
                <a:ea typeface="Calibri"/>
                <a:cs typeface="Calibri"/>
                <a:sym typeface="Calibri"/>
              </a:rPr>
              <a:t>This is a terrible hash function!  Don’t use this!</a:t>
            </a:r>
            <a:endParaRPr b="1" i="0" sz="1400" u="none" cap="none" strike="noStrike">
              <a:solidFill>
                <a:srgbClr val="8936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b65f18ccf1_0_329"/>
          <p:cNvSpPr/>
          <p:nvPr/>
        </p:nvSpPr>
        <p:spPr>
          <a:xfrm>
            <a:off x="3901319" y="3008683"/>
            <a:ext cx="574800" cy="440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g2b65f18ccf1_0_329"/>
          <p:cNvCxnSpPr/>
          <p:nvPr/>
        </p:nvCxnSpPr>
        <p:spPr>
          <a:xfrm flipH="1">
            <a:off x="6861781" y="1518689"/>
            <a:ext cx="251400" cy="602100"/>
          </a:xfrm>
          <a:prstGeom prst="straightConnector1">
            <a:avLst/>
          </a:prstGeom>
          <a:noFill/>
          <a:ln cap="flat" cmpd="sng" w="38100">
            <a:solidFill>
              <a:srgbClr val="89361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03" name="Google Shape;203;g2b65f18ccf1_0_329"/>
          <p:cNvSpPr txBox="1"/>
          <p:nvPr/>
        </p:nvSpPr>
        <p:spPr>
          <a:xfrm>
            <a:off x="1221395" y="2577098"/>
            <a:ext cx="169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INSERT: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b65f18ccf1_0_329"/>
          <p:cNvSpPr/>
          <p:nvPr/>
        </p:nvSpPr>
        <p:spPr>
          <a:xfrm>
            <a:off x="5984544" y="3350658"/>
            <a:ext cx="496200" cy="3726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g2b65f18ccf1_0_329"/>
          <p:cNvCxnSpPr/>
          <p:nvPr/>
        </p:nvCxnSpPr>
        <p:spPr>
          <a:xfrm>
            <a:off x="6480909" y="3533065"/>
            <a:ext cx="370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06" name="Google Shape;206;g2b65f18ccf1_0_329"/>
          <p:cNvSpPr/>
          <p:nvPr/>
        </p:nvSpPr>
        <p:spPr>
          <a:xfrm>
            <a:off x="6002514" y="2875578"/>
            <a:ext cx="460500" cy="395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b65f18ccf1_0_329"/>
          <p:cNvSpPr/>
          <p:nvPr/>
        </p:nvSpPr>
        <p:spPr>
          <a:xfrm>
            <a:off x="6861524" y="3350658"/>
            <a:ext cx="503400" cy="3726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b65f18ccf1_0_329"/>
          <p:cNvSpPr/>
          <p:nvPr/>
        </p:nvSpPr>
        <p:spPr>
          <a:xfrm>
            <a:off x="6002514" y="4178882"/>
            <a:ext cx="457500" cy="36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b65f18ccf1_0_329"/>
          <p:cNvSpPr txBox="1"/>
          <p:nvPr/>
        </p:nvSpPr>
        <p:spPr>
          <a:xfrm rot="5400000">
            <a:off x="5047953" y="3888965"/>
            <a:ext cx="43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g2b65f18ccf1_0_329"/>
          <p:cNvCxnSpPr/>
          <p:nvPr/>
        </p:nvCxnSpPr>
        <p:spPr>
          <a:xfrm flipH="1" rot="10800000">
            <a:off x="6480909" y="3095473"/>
            <a:ext cx="3759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11" name="Google Shape;211;g2b65f18ccf1_0_329"/>
          <p:cNvCxnSpPr/>
          <p:nvPr/>
        </p:nvCxnSpPr>
        <p:spPr>
          <a:xfrm>
            <a:off x="7386707" y="3533065"/>
            <a:ext cx="2766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12" name="Google Shape;212;g2b65f18ccf1_0_329"/>
          <p:cNvCxnSpPr/>
          <p:nvPr/>
        </p:nvCxnSpPr>
        <p:spPr>
          <a:xfrm>
            <a:off x="5572609" y="3106572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13" name="Google Shape;213;g2b65f18ccf1_0_329"/>
          <p:cNvSpPr txBox="1"/>
          <p:nvPr/>
        </p:nvSpPr>
        <p:spPr>
          <a:xfrm>
            <a:off x="1221395" y="3876765"/>
            <a:ext cx="169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SEARCH 43: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b65f18ccf1_0_329"/>
          <p:cNvSpPr txBox="1"/>
          <p:nvPr/>
        </p:nvSpPr>
        <p:spPr>
          <a:xfrm>
            <a:off x="1602627" y="4223013"/>
            <a:ext cx="2660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through all the elements in bucket h(43) = 3.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b65f18ccf1_0_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25" y="3351462"/>
            <a:ext cx="1790289" cy="192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b65f18ccf1_0_367"/>
          <p:cNvSpPr txBox="1"/>
          <p:nvPr>
            <p:ph type="title"/>
          </p:nvPr>
        </p:nvSpPr>
        <p:spPr>
          <a:xfrm>
            <a:off x="1314896" y="78413"/>
            <a:ext cx="59151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game</a:t>
            </a:r>
            <a:endParaRPr/>
          </a:p>
        </p:txBody>
      </p:sp>
      <p:sp>
        <p:nvSpPr>
          <p:cNvPr id="221" name="Google Shape;221;g2b65f18ccf1_0_367"/>
          <p:cNvSpPr/>
          <p:nvPr/>
        </p:nvSpPr>
        <p:spPr>
          <a:xfrm>
            <a:off x="1465536" y="2749591"/>
            <a:ext cx="545400" cy="4509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b65f18ccf1_0_367"/>
          <p:cNvSpPr/>
          <p:nvPr/>
        </p:nvSpPr>
        <p:spPr>
          <a:xfrm>
            <a:off x="2128706" y="2761927"/>
            <a:ext cx="510900" cy="445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b65f18ccf1_0_367"/>
          <p:cNvSpPr/>
          <p:nvPr/>
        </p:nvSpPr>
        <p:spPr>
          <a:xfrm>
            <a:off x="2763374" y="2747522"/>
            <a:ext cx="499200" cy="45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b65f18ccf1_0_367"/>
          <p:cNvSpPr/>
          <p:nvPr/>
        </p:nvSpPr>
        <p:spPr>
          <a:xfrm>
            <a:off x="3355280" y="2747522"/>
            <a:ext cx="540000" cy="445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b65f18ccf1_0_367"/>
          <p:cNvSpPr txBox="1"/>
          <p:nvPr/>
        </p:nvSpPr>
        <p:spPr>
          <a:xfrm>
            <a:off x="1188537" y="1379518"/>
            <a:ext cx="3951900" cy="1177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166" l="-1847" r="-1846" t="-3887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2b65f18ccf1_0_3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2679" y="1338704"/>
            <a:ext cx="1264520" cy="78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b65f18ccf1_0_3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675920" y="1041163"/>
            <a:ext cx="1147397" cy="173982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b65f18ccf1_0_367"/>
          <p:cNvSpPr txBox="1"/>
          <p:nvPr/>
        </p:nvSpPr>
        <p:spPr>
          <a:xfrm>
            <a:off x="4797189" y="256293"/>
            <a:ext cx="3016500" cy="900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0658" l="-2418" r="0" t="-4566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b65f18ccf1_0_367"/>
          <p:cNvSpPr txBox="1"/>
          <p:nvPr/>
        </p:nvSpPr>
        <p:spPr>
          <a:xfrm>
            <a:off x="4797189" y="2528882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AutoNum type="arabicPeriod" startAt="3"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HASH IT OUT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b65f18ccf1_0_367"/>
          <p:cNvSpPr txBox="1"/>
          <p:nvPr/>
        </p:nvSpPr>
        <p:spPr>
          <a:xfrm>
            <a:off x="5111525" y="3066731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b65f18ccf1_0_367"/>
          <p:cNvSpPr txBox="1"/>
          <p:nvPr/>
        </p:nvSpPr>
        <p:spPr>
          <a:xfrm>
            <a:off x="5111525" y="3476153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b65f18ccf1_0_367"/>
          <p:cNvSpPr txBox="1"/>
          <p:nvPr/>
        </p:nvSpPr>
        <p:spPr>
          <a:xfrm>
            <a:off x="5111525" y="3900069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b65f18ccf1_0_367"/>
          <p:cNvSpPr txBox="1"/>
          <p:nvPr/>
        </p:nvSpPr>
        <p:spPr>
          <a:xfrm>
            <a:off x="5111525" y="4738408"/>
            <a:ext cx="34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g2b65f18ccf1_0_367"/>
          <p:cNvCxnSpPr/>
          <p:nvPr/>
        </p:nvCxnSpPr>
        <p:spPr>
          <a:xfrm>
            <a:off x="5564875" y="3241681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5" name="Google Shape;235;g2b65f18ccf1_0_367"/>
          <p:cNvCxnSpPr/>
          <p:nvPr/>
        </p:nvCxnSpPr>
        <p:spPr>
          <a:xfrm flipH="1" rot="10800000">
            <a:off x="7229921" y="4868469"/>
            <a:ext cx="370800" cy="4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6" name="Google Shape;236;g2b65f18ccf1_0_367"/>
          <p:cNvCxnSpPr/>
          <p:nvPr/>
        </p:nvCxnSpPr>
        <p:spPr>
          <a:xfrm>
            <a:off x="5564875" y="4062253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7" name="Google Shape;237;g2b65f18ccf1_0_367"/>
          <p:cNvCxnSpPr/>
          <p:nvPr/>
        </p:nvCxnSpPr>
        <p:spPr>
          <a:xfrm>
            <a:off x="5564875" y="4881118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38" name="Google Shape;238;g2b65f18ccf1_0_367"/>
          <p:cNvSpPr/>
          <p:nvPr/>
        </p:nvSpPr>
        <p:spPr>
          <a:xfrm>
            <a:off x="5994780" y="3879846"/>
            <a:ext cx="496200" cy="3726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g2b65f18ccf1_0_367"/>
          <p:cNvCxnSpPr/>
          <p:nvPr/>
        </p:nvCxnSpPr>
        <p:spPr>
          <a:xfrm>
            <a:off x="6491145" y="4062253"/>
            <a:ext cx="370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0" name="Google Shape;240;g2b65f18ccf1_0_367"/>
          <p:cNvSpPr/>
          <p:nvPr/>
        </p:nvSpPr>
        <p:spPr>
          <a:xfrm>
            <a:off x="6012750" y="3404766"/>
            <a:ext cx="460500" cy="3957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b65f18ccf1_0_367"/>
          <p:cNvSpPr/>
          <p:nvPr/>
        </p:nvSpPr>
        <p:spPr>
          <a:xfrm>
            <a:off x="6012750" y="4708070"/>
            <a:ext cx="457500" cy="36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b65f18ccf1_0_367"/>
          <p:cNvSpPr txBox="1"/>
          <p:nvPr/>
        </p:nvSpPr>
        <p:spPr>
          <a:xfrm rot="5400000">
            <a:off x="5058189" y="4418153"/>
            <a:ext cx="43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g2b65f18ccf1_0_367"/>
          <p:cNvCxnSpPr/>
          <p:nvPr/>
        </p:nvCxnSpPr>
        <p:spPr>
          <a:xfrm flipH="1" rot="10800000">
            <a:off x="6491145" y="3624661"/>
            <a:ext cx="3759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44" name="Google Shape;244;g2b65f18ccf1_0_367"/>
          <p:cNvCxnSpPr/>
          <p:nvPr/>
        </p:nvCxnSpPr>
        <p:spPr>
          <a:xfrm>
            <a:off x="5582845" y="3635760"/>
            <a:ext cx="429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5" name="Google Shape;245;g2b65f18ccf1_0_367"/>
          <p:cNvSpPr/>
          <p:nvPr/>
        </p:nvSpPr>
        <p:spPr>
          <a:xfrm>
            <a:off x="5994779" y="2986199"/>
            <a:ext cx="457500" cy="3651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g2b65f18ccf1_0_367"/>
          <p:cNvCxnSpPr/>
          <p:nvPr/>
        </p:nvCxnSpPr>
        <p:spPr>
          <a:xfrm flipH="1" rot="10800000">
            <a:off x="6441324" y="3155720"/>
            <a:ext cx="3759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7" name="Google Shape;247;g2b65f18ccf1_0_367"/>
          <p:cNvSpPr/>
          <p:nvPr/>
        </p:nvSpPr>
        <p:spPr>
          <a:xfrm>
            <a:off x="3997799" y="2747522"/>
            <a:ext cx="540000" cy="445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b65f18ccf1_0_367"/>
          <p:cNvSpPr/>
          <p:nvPr/>
        </p:nvSpPr>
        <p:spPr>
          <a:xfrm>
            <a:off x="6825327" y="4683647"/>
            <a:ext cx="416100" cy="3702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g2b65f18ccf1_0_367"/>
          <p:cNvCxnSpPr>
            <a:stCxn id="241" idx="3"/>
          </p:cNvCxnSpPr>
          <p:nvPr/>
        </p:nvCxnSpPr>
        <p:spPr>
          <a:xfrm>
            <a:off x="6470250" y="4890620"/>
            <a:ext cx="355200" cy="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grpSp>
        <p:nvGrpSpPr>
          <p:cNvPr id="250" name="Google Shape;250;g2b65f18ccf1_0_367"/>
          <p:cNvGrpSpPr/>
          <p:nvPr/>
        </p:nvGrpSpPr>
        <p:grpSpPr>
          <a:xfrm>
            <a:off x="5324709" y="3010517"/>
            <a:ext cx="411100" cy="2070772"/>
            <a:chOff x="5336275" y="3684896"/>
            <a:chExt cx="548133" cy="2866120"/>
          </a:xfrm>
        </p:grpSpPr>
        <p:sp>
          <p:nvSpPr>
            <p:cNvPr id="251" name="Google Shape;251;g2b65f18ccf1_0_367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g2b65f18ccf1_0_367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g2b65f18ccf1_0_367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2b65f18ccf1_0_367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2b65f18ccf1_0_367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6" name="Google Shape;256;g2b65f18ccf1_0_3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13216" y="217884"/>
            <a:ext cx="749446" cy="10177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b65f18ccf1_0_367"/>
          <p:cNvSpPr txBox="1"/>
          <p:nvPr/>
        </p:nvSpPr>
        <p:spPr>
          <a:xfrm>
            <a:off x="3728658" y="81530"/>
            <a:ext cx="1133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does </a:t>
            </a:r>
            <a:r>
              <a:rPr b="1" i="0" lang="en-US" sz="1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random</a:t>
            </a:r>
            <a:r>
              <a:rPr b="0" i="0" lang="en-US" sz="1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mean here?  Uniformly random?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b65f18ccf1_0_367"/>
          <p:cNvSpPr txBox="1"/>
          <p:nvPr/>
        </p:nvSpPr>
        <p:spPr>
          <a:xfrm>
            <a:off x="2913798" y="1064526"/>
            <a:ext cx="1695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Plucky the pedantic penguin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b65f18ccf1_0_367"/>
          <p:cNvSpPr/>
          <p:nvPr/>
        </p:nvSpPr>
        <p:spPr>
          <a:xfrm>
            <a:off x="3114255" y="4169855"/>
            <a:ext cx="1979400" cy="16341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b65f18ccf1_0_367"/>
          <p:cNvSpPr/>
          <p:nvPr/>
        </p:nvSpPr>
        <p:spPr>
          <a:xfrm rot="-705563">
            <a:off x="3852188" y="4777595"/>
            <a:ext cx="315011" cy="239704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b65f18ccf1_0_367"/>
          <p:cNvSpPr/>
          <p:nvPr/>
        </p:nvSpPr>
        <p:spPr>
          <a:xfrm rot="1067805">
            <a:off x="4214187" y="4309688"/>
            <a:ext cx="264035" cy="310334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b65f18ccf1_0_367"/>
          <p:cNvSpPr/>
          <p:nvPr/>
        </p:nvSpPr>
        <p:spPr>
          <a:xfrm rot="-2095030">
            <a:off x="3347014" y="4581664"/>
            <a:ext cx="357448" cy="310923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b65f18ccf1_0_367"/>
          <p:cNvSpPr txBox="1"/>
          <p:nvPr/>
        </p:nvSpPr>
        <p:spPr>
          <a:xfrm>
            <a:off x="2128706" y="3343730"/>
            <a:ext cx="2668500" cy="7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13, INSERT 22, INSERT 43, INSERT 92, INSERT 7, SEARCH 43, DELETE 92, SEARCH 7, INSERT 92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b65f18ccf1_0_367"/>
          <p:cNvSpPr txBox="1"/>
          <p:nvPr/>
        </p:nvSpPr>
        <p:spPr>
          <a:xfrm>
            <a:off x="6439047" y="2616836"/>
            <a:ext cx="1002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#hashpuns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65f18ccf1_0_4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What if we have lots of collisions?</a:t>
            </a:r>
            <a:endParaRPr/>
          </a:p>
        </p:txBody>
      </p:sp>
      <p:sp>
        <p:nvSpPr>
          <p:cNvPr id="270" name="Google Shape;270;g2b65f18ccf1_0_41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/>
              <a:t>Solution: Randomness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65f18ccf1_0_421"/>
          <p:cNvSpPr txBox="1"/>
          <p:nvPr>
            <p:ph type="title"/>
          </p:nvPr>
        </p:nvSpPr>
        <p:spPr>
          <a:xfrm>
            <a:off x="1410308" y="123014"/>
            <a:ext cx="5746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76" name="Google Shape;276;g2b65f18ccf1_0_421"/>
          <p:cNvSpPr txBox="1"/>
          <p:nvPr>
            <p:ph idx="1" type="body"/>
          </p:nvPr>
        </p:nvSpPr>
        <p:spPr>
          <a:xfrm>
            <a:off x="1410308" y="1222048"/>
            <a:ext cx="60591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Say that h </a:t>
            </a:r>
            <a:r>
              <a:rPr i="1" lang="en-US"/>
              <a:t>is</a:t>
            </a:r>
            <a:r>
              <a:rPr lang="en-US"/>
              <a:t> </a:t>
            </a:r>
            <a:r>
              <a:rPr lang="en-US">
                <a:solidFill>
                  <a:srgbClr val="7030A0"/>
                </a:solidFill>
              </a:rPr>
              <a:t>uniformly random.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-US">
                <a:solidFill>
                  <a:schemeClr val="accent4"/>
                </a:solidFill>
              </a:rPr>
              <a:t>That means that </a:t>
            </a:r>
            <a:r>
              <a:rPr b="1" lang="en-US">
                <a:solidFill>
                  <a:schemeClr val="accent4"/>
                </a:solidFill>
              </a:rPr>
              <a:t>h(1) </a:t>
            </a:r>
            <a:r>
              <a:rPr lang="en-US">
                <a:solidFill>
                  <a:schemeClr val="accent4"/>
                </a:solidFill>
              </a:rPr>
              <a:t>is a </a:t>
            </a:r>
            <a:r>
              <a:rPr b="1" lang="en-US">
                <a:solidFill>
                  <a:schemeClr val="accent4"/>
                </a:solidFill>
              </a:rPr>
              <a:t>uniformly random</a:t>
            </a:r>
            <a:r>
              <a:rPr lang="en-US">
                <a:solidFill>
                  <a:schemeClr val="accent4"/>
                </a:solidFill>
              </a:rPr>
              <a:t> number between 1 and n.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b="1" lang="en-US">
                <a:solidFill>
                  <a:schemeClr val="accent1"/>
                </a:solidFill>
              </a:rPr>
              <a:t>h(2) </a:t>
            </a:r>
            <a:r>
              <a:rPr lang="en-US">
                <a:solidFill>
                  <a:schemeClr val="accent1"/>
                </a:solidFill>
              </a:rPr>
              <a:t>is also a </a:t>
            </a:r>
            <a:r>
              <a:rPr b="1" lang="en-US">
                <a:solidFill>
                  <a:schemeClr val="accent1"/>
                </a:solidFill>
              </a:rPr>
              <a:t>uniformly random </a:t>
            </a:r>
            <a:r>
              <a:rPr lang="en-US">
                <a:solidFill>
                  <a:schemeClr val="accent1"/>
                </a:solidFill>
              </a:rPr>
              <a:t>number between 1 and n, independent of h(1).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E7E2A"/>
              </a:buClr>
              <a:buSzPts val="1800"/>
              <a:buChar char="•"/>
            </a:pPr>
            <a:r>
              <a:rPr b="1" lang="en-US">
                <a:solidFill>
                  <a:srgbClr val="CE7E2A"/>
                </a:solidFill>
              </a:rPr>
              <a:t>h(3) </a:t>
            </a:r>
            <a:r>
              <a:rPr lang="en-US">
                <a:solidFill>
                  <a:srgbClr val="CE7E2A"/>
                </a:solidFill>
              </a:rPr>
              <a:t>is also a </a:t>
            </a:r>
            <a:r>
              <a:rPr b="1" lang="en-US">
                <a:solidFill>
                  <a:srgbClr val="CE7E2A"/>
                </a:solidFill>
              </a:rPr>
              <a:t>uniformly random</a:t>
            </a:r>
            <a:r>
              <a:rPr lang="en-US">
                <a:solidFill>
                  <a:srgbClr val="CE7E2A"/>
                </a:solidFill>
              </a:rPr>
              <a:t> number between 1 and n, independent of h(1), h(2).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CE7E2A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…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b="1" lang="en-US">
                <a:solidFill>
                  <a:schemeClr val="accent5"/>
                </a:solidFill>
              </a:rPr>
              <a:t>h(n) </a:t>
            </a:r>
            <a:r>
              <a:rPr lang="en-US">
                <a:solidFill>
                  <a:schemeClr val="accent5"/>
                </a:solidFill>
              </a:rPr>
              <a:t>is also a </a:t>
            </a:r>
            <a:r>
              <a:rPr b="1" lang="en-US">
                <a:solidFill>
                  <a:schemeClr val="accent5"/>
                </a:solidFill>
              </a:rPr>
              <a:t>uniformly random</a:t>
            </a:r>
            <a:r>
              <a:rPr lang="en-US">
                <a:solidFill>
                  <a:schemeClr val="accent5"/>
                </a:solidFill>
              </a:rPr>
              <a:t> number between 1 and n, independent of h(1), h(2), …, h(n-1).</a:t>
            </a:r>
            <a:endParaRPr/>
          </a:p>
        </p:txBody>
      </p:sp>
      <p:sp>
        <p:nvSpPr>
          <p:cNvPr id="277" name="Google Shape;277;g2b65f18ccf1_0_421"/>
          <p:cNvSpPr/>
          <p:nvPr/>
        </p:nvSpPr>
        <p:spPr>
          <a:xfrm>
            <a:off x="5110625" y="290000"/>
            <a:ext cx="1191300" cy="7542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g2b65f18ccf1_0_421"/>
          <p:cNvGrpSpPr/>
          <p:nvPr/>
        </p:nvGrpSpPr>
        <p:grpSpPr>
          <a:xfrm>
            <a:off x="7156843" y="112099"/>
            <a:ext cx="849283" cy="1530198"/>
            <a:chOff x="5336275" y="3575713"/>
            <a:chExt cx="1917116" cy="2975303"/>
          </a:xfrm>
        </p:grpSpPr>
        <p:sp>
          <p:nvSpPr>
            <p:cNvPr id="279" name="Google Shape;279;g2b65f18ccf1_0_421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g2b65f18ccf1_0_421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g2b65f18ccf1_0_421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2b65f18ccf1_0_421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g2b65f18ccf1_0_421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g2b65f18ccf1_0_421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2b65f18ccf1_0_421"/>
            <p:cNvSpPr txBox="1"/>
            <p:nvPr/>
          </p:nvSpPr>
          <p:spPr>
            <a:xfrm rot="5400000">
              <a:off x="5872791" y="4996103"/>
              <a:ext cx="2118600" cy="64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6" name="Google Shape;286;g2b65f18ccf1_0_421"/>
          <p:cNvCxnSpPr/>
          <p:nvPr/>
        </p:nvCxnSpPr>
        <p:spPr>
          <a:xfrm>
            <a:off x="6413558" y="667088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87" name="Google Shape;287;g2b65f18ccf1_0_421"/>
          <p:cNvSpPr txBox="1"/>
          <p:nvPr/>
        </p:nvSpPr>
        <p:spPr>
          <a:xfrm>
            <a:off x="6545870" y="298271"/>
            <a:ext cx="425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b65f18ccf1_0_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268" y="724043"/>
            <a:ext cx="665402" cy="41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65f18ccf1_0_438"/>
          <p:cNvSpPr txBox="1"/>
          <p:nvPr>
            <p:ph type="title"/>
          </p:nvPr>
        </p:nvSpPr>
        <p:spPr>
          <a:xfrm>
            <a:off x="1447032" y="252782"/>
            <a:ext cx="6478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/>
              <a:t>Expected </a:t>
            </a:r>
            <a:r>
              <a:rPr lang="en-US" sz="2700">
                <a:solidFill>
                  <a:schemeClr val="accent1"/>
                </a:solidFill>
              </a:rPr>
              <a:t>number of items in u</a:t>
            </a:r>
            <a:r>
              <a:rPr baseline="-25000" lang="en-US" sz="2700">
                <a:solidFill>
                  <a:schemeClr val="accent1"/>
                </a:solidFill>
              </a:rPr>
              <a:t>i</a:t>
            </a:r>
            <a:r>
              <a:rPr lang="en-US" sz="2700">
                <a:solidFill>
                  <a:schemeClr val="accent1"/>
                </a:solidFill>
              </a:rPr>
              <a:t>’s bucket</a:t>
            </a:r>
            <a:r>
              <a:rPr lang="en-US" sz="2700"/>
              <a:t>?</a:t>
            </a:r>
            <a:endParaRPr/>
          </a:p>
        </p:txBody>
      </p:sp>
      <p:sp>
        <p:nvSpPr>
          <p:cNvPr id="294" name="Google Shape;294;g2b65f18ccf1_0_438"/>
          <p:cNvSpPr txBox="1"/>
          <p:nvPr>
            <p:ph idx="1" type="body"/>
          </p:nvPr>
        </p:nvSpPr>
        <p:spPr>
          <a:xfrm>
            <a:off x="1614488" y="941697"/>
            <a:ext cx="5915100" cy="218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g2b65f18ccf1_0_438"/>
          <p:cNvSpPr/>
          <p:nvPr/>
        </p:nvSpPr>
        <p:spPr>
          <a:xfrm>
            <a:off x="2037364" y="3188945"/>
            <a:ext cx="2306400" cy="1797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g2b65f18ccf1_0_438"/>
          <p:cNvGrpSpPr/>
          <p:nvPr/>
        </p:nvGrpSpPr>
        <p:grpSpPr>
          <a:xfrm>
            <a:off x="5513088" y="2785244"/>
            <a:ext cx="1286335" cy="2227609"/>
            <a:chOff x="5336275" y="3575713"/>
            <a:chExt cx="1798063" cy="2975303"/>
          </a:xfrm>
        </p:grpSpPr>
        <p:sp>
          <p:nvSpPr>
            <p:cNvPr id="297" name="Google Shape;297;g2b65f18ccf1_0_438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2b65f18ccf1_0_438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2b65f18ccf1_0_438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2b65f18ccf1_0_438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2b65f18ccf1_0_438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2b65f18ccf1_0_438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2b65f18ccf1_0_438"/>
            <p:cNvSpPr txBox="1"/>
            <p:nvPr/>
          </p:nvSpPr>
          <p:spPr>
            <a:xfrm rot="5400000">
              <a:off x="5875988" y="5118352"/>
              <a:ext cx="21186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4" name="Google Shape;304;g2b65f18ccf1_0_438"/>
          <p:cNvCxnSpPr/>
          <p:nvPr/>
        </p:nvCxnSpPr>
        <p:spPr>
          <a:xfrm>
            <a:off x="4494909" y="3472150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05" name="Google Shape;305;g2b65f18ccf1_0_438"/>
          <p:cNvSpPr txBox="1"/>
          <p:nvPr/>
        </p:nvSpPr>
        <p:spPr>
          <a:xfrm>
            <a:off x="4632054" y="3098696"/>
            <a:ext cx="425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2b65f18ccf1_0_4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1111" y="3549113"/>
            <a:ext cx="665402" cy="4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b65f18ccf1_0_438"/>
          <p:cNvSpPr/>
          <p:nvPr/>
        </p:nvSpPr>
        <p:spPr>
          <a:xfrm rot="-709655">
            <a:off x="2314069" y="3549044"/>
            <a:ext cx="449340" cy="454871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b65f18ccf1_0_438"/>
          <p:cNvSpPr/>
          <p:nvPr/>
        </p:nvSpPr>
        <p:spPr>
          <a:xfrm rot="1069309">
            <a:off x="3241543" y="3361994"/>
            <a:ext cx="398944" cy="410236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b65f18ccf1_0_438"/>
          <p:cNvSpPr/>
          <p:nvPr/>
        </p:nvSpPr>
        <p:spPr>
          <a:xfrm rot="-2095128">
            <a:off x="3554258" y="4153200"/>
            <a:ext cx="442336" cy="420119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b65f18ccf1_0_438"/>
          <p:cNvSpPr/>
          <p:nvPr/>
        </p:nvSpPr>
        <p:spPr>
          <a:xfrm>
            <a:off x="6853797" y="4170491"/>
            <a:ext cx="441600" cy="4200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b65f18ccf1_0_438"/>
          <p:cNvSpPr/>
          <p:nvPr/>
        </p:nvSpPr>
        <p:spPr>
          <a:xfrm>
            <a:off x="6154689" y="4137631"/>
            <a:ext cx="399000" cy="439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g2b65f18ccf1_0_438"/>
          <p:cNvCxnSpPr/>
          <p:nvPr/>
        </p:nvCxnSpPr>
        <p:spPr>
          <a:xfrm flipH="1" rot="10800000">
            <a:off x="5821231" y="436933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13" name="Google Shape;313;g2b65f18ccf1_0_438"/>
          <p:cNvCxnSpPr/>
          <p:nvPr/>
        </p:nvCxnSpPr>
        <p:spPr>
          <a:xfrm flipH="1" rot="10800000">
            <a:off x="6559992" y="438044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14" name="Google Shape;314;g2b65f18ccf1_0_438"/>
          <p:cNvSpPr/>
          <p:nvPr/>
        </p:nvSpPr>
        <p:spPr>
          <a:xfrm>
            <a:off x="2750024" y="3018982"/>
            <a:ext cx="2876265" cy="1376147"/>
          </a:xfrm>
          <a:custGeom>
            <a:rect b="b" l="l" r="r" t="t"/>
            <a:pathLst>
              <a:path extrusionOk="0" h="1834862" w="383502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b65f18ccf1_0_438"/>
          <p:cNvSpPr/>
          <p:nvPr/>
        </p:nvSpPr>
        <p:spPr>
          <a:xfrm>
            <a:off x="3828298" y="4477975"/>
            <a:ext cx="1797992" cy="584469"/>
          </a:xfrm>
          <a:custGeom>
            <a:rect b="b" l="l" r="r" t="t"/>
            <a:pathLst>
              <a:path extrusionOk="0" h="1470363" w="2397323">
                <a:moveTo>
                  <a:pt x="104499" y="90448"/>
                </a:moveTo>
                <a:cubicBezTo>
                  <a:pt x="180699" y="276967"/>
                  <a:pt x="256899" y="463487"/>
                  <a:pt x="254625" y="595415"/>
                </a:cubicBezTo>
                <a:cubicBezTo>
                  <a:pt x="252351" y="727343"/>
                  <a:pt x="129521" y="775111"/>
                  <a:pt x="90852" y="882018"/>
                </a:cubicBezTo>
                <a:cubicBezTo>
                  <a:pt x="52183" y="988925"/>
                  <a:pt x="-43351" y="1139051"/>
                  <a:pt x="22613" y="1236860"/>
                </a:cubicBezTo>
                <a:cubicBezTo>
                  <a:pt x="88577" y="1334669"/>
                  <a:pt x="338786" y="1487069"/>
                  <a:pt x="486637" y="1468872"/>
                </a:cubicBezTo>
                <a:cubicBezTo>
                  <a:pt x="634488" y="1450675"/>
                  <a:pt x="861950" y="1252783"/>
                  <a:pt x="909717" y="1127678"/>
                </a:cubicBezTo>
                <a:cubicBezTo>
                  <a:pt x="957484" y="1002574"/>
                  <a:pt x="802810" y="854723"/>
                  <a:pt x="773240" y="718245"/>
                </a:cubicBezTo>
                <a:cubicBezTo>
                  <a:pt x="743670" y="581767"/>
                  <a:pt x="691353" y="408896"/>
                  <a:pt x="732296" y="308812"/>
                </a:cubicBezTo>
                <a:cubicBezTo>
                  <a:pt x="773239" y="208728"/>
                  <a:pt x="902893" y="104095"/>
                  <a:pt x="1018899" y="117743"/>
                </a:cubicBezTo>
                <a:cubicBezTo>
                  <a:pt x="1134905" y="131391"/>
                  <a:pt x="1378290" y="272418"/>
                  <a:pt x="1428332" y="390699"/>
                </a:cubicBezTo>
                <a:cubicBezTo>
                  <a:pt x="1478374" y="508980"/>
                  <a:pt x="1255460" y="693224"/>
                  <a:pt x="1319150" y="827427"/>
                </a:cubicBezTo>
                <a:cubicBezTo>
                  <a:pt x="1382840" y="961630"/>
                  <a:pt x="1696739" y="1198192"/>
                  <a:pt x="1810470" y="1195917"/>
                </a:cubicBezTo>
                <a:cubicBezTo>
                  <a:pt x="1924201" y="1193642"/>
                  <a:pt x="2012911" y="952531"/>
                  <a:pt x="2001538" y="813779"/>
                </a:cubicBezTo>
                <a:cubicBezTo>
                  <a:pt x="1990165" y="675027"/>
                  <a:pt x="1767252" y="493057"/>
                  <a:pt x="1742231" y="363403"/>
                </a:cubicBezTo>
                <a:cubicBezTo>
                  <a:pt x="1717210" y="233749"/>
                  <a:pt x="1742231" y="94997"/>
                  <a:pt x="1851413" y="35857"/>
                </a:cubicBezTo>
                <a:cubicBezTo>
                  <a:pt x="1960595" y="-23283"/>
                  <a:pt x="2397323" y="8561"/>
                  <a:pt x="2397323" y="8561"/>
                </a:cubicBezTo>
              </a:path>
            </a:pathLst>
          </a:custGeom>
          <a:noFill/>
          <a:ln cap="flat" cmpd="sng" w="476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b65f18ccf1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0685" y="4079296"/>
            <a:ext cx="640733" cy="6407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b65f18ccf1_0_438"/>
          <p:cNvSpPr/>
          <p:nvPr/>
        </p:nvSpPr>
        <p:spPr>
          <a:xfrm>
            <a:off x="2197289" y="685748"/>
            <a:ext cx="1626038" cy="451456"/>
          </a:xfrm>
          <a:custGeom>
            <a:rect b="b" l="l" r="r" t="t"/>
            <a:pathLst>
              <a:path extrusionOk="0" h="573277" w="2212297">
                <a:moveTo>
                  <a:pt x="2212297" y="71"/>
                </a:moveTo>
                <a:cubicBezTo>
                  <a:pt x="2192963" y="88781"/>
                  <a:pt x="2173629" y="177492"/>
                  <a:pt x="2075820" y="218435"/>
                </a:cubicBezTo>
                <a:cubicBezTo>
                  <a:pt x="1978011" y="259378"/>
                  <a:pt x="1880202" y="282125"/>
                  <a:pt x="1625444" y="245731"/>
                </a:cubicBezTo>
                <a:cubicBezTo>
                  <a:pt x="1370686" y="209337"/>
                  <a:pt x="811128" y="-4478"/>
                  <a:pt x="547271" y="71"/>
                </a:cubicBezTo>
                <a:cubicBezTo>
                  <a:pt x="283414" y="4620"/>
                  <a:pt x="128739" y="177492"/>
                  <a:pt x="42303" y="273026"/>
                </a:cubicBezTo>
                <a:cubicBezTo>
                  <a:pt x="-44133" y="368560"/>
                  <a:pt x="28656" y="573277"/>
                  <a:pt x="28656" y="573277"/>
                </a:cubicBezTo>
              </a:path>
            </a:pathLst>
          </a:custGeom>
          <a:noFill/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b65f18ccf1_0_438"/>
          <p:cNvSpPr txBox="1"/>
          <p:nvPr/>
        </p:nvSpPr>
        <p:spPr>
          <a:xfrm>
            <a:off x="6431192" y="1466017"/>
            <a:ext cx="147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That’s what we wanted.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b65f18ccf1_0_438"/>
          <p:cNvSpPr txBox="1"/>
          <p:nvPr/>
        </p:nvSpPr>
        <p:spPr>
          <a:xfrm>
            <a:off x="6431192" y="4720028"/>
            <a:ext cx="139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COLLISION!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b65f18ccf1_0_438"/>
          <p:cNvSpPr txBox="1"/>
          <p:nvPr/>
        </p:nvSpPr>
        <p:spPr>
          <a:xfrm>
            <a:off x="5531907" y="20154"/>
            <a:ext cx="239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is uniformly random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65f18ccf1_0_469"/>
          <p:cNvSpPr txBox="1"/>
          <p:nvPr>
            <p:ph type="title"/>
          </p:nvPr>
        </p:nvSpPr>
        <p:spPr>
          <a:xfrm>
            <a:off x="1447032" y="252782"/>
            <a:ext cx="6478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/>
              <a:t>Expected </a:t>
            </a:r>
            <a:r>
              <a:rPr lang="en-US" sz="2700">
                <a:solidFill>
                  <a:schemeClr val="accent1"/>
                </a:solidFill>
              </a:rPr>
              <a:t>number of items in u</a:t>
            </a:r>
            <a:r>
              <a:rPr baseline="-25000" lang="en-US" sz="2700">
                <a:solidFill>
                  <a:schemeClr val="accent1"/>
                </a:solidFill>
              </a:rPr>
              <a:t>i</a:t>
            </a:r>
            <a:r>
              <a:rPr lang="en-US" sz="2700">
                <a:solidFill>
                  <a:schemeClr val="accent1"/>
                </a:solidFill>
              </a:rPr>
              <a:t>’s bucket</a:t>
            </a:r>
            <a:r>
              <a:rPr lang="en-US" sz="2700"/>
              <a:t>?</a:t>
            </a:r>
            <a:endParaRPr/>
          </a:p>
        </p:txBody>
      </p:sp>
      <p:sp>
        <p:nvSpPr>
          <p:cNvPr id="326" name="Google Shape;326;g2b65f18ccf1_0_469"/>
          <p:cNvSpPr txBox="1"/>
          <p:nvPr>
            <p:ph idx="1" type="body"/>
          </p:nvPr>
        </p:nvSpPr>
        <p:spPr>
          <a:xfrm>
            <a:off x="1614488" y="941697"/>
            <a:ext cx="5915100" cy="218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27" name="Google Shape;327;g2b65f18ccf1_0_469"/>
          <p:cNvSpPr/>
          <p:nvPr/>
        </p:nvSpPr>
        <p:spPr>
          <a:xfrm>
            <a:off x="2037364" y="3188945"/>
            <a:ext cx="2306400" cy="1797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Universe 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g2b65f18ccf1_0_469"/>
          <p:cNvGrpSpPr/>
          <p:nvPr/>
        </p:nvGrpSpPr>
        <p:grpSpPr>
          <a:xfrm>
            <a:off x="5513088" y="2785244"/>
            <a:ext cx="1286335" cy="2227609"/>
            <a:chOff x="5336275" y="3575713"/>
            <a:chExt cx="1798063" cy="2975303"/>
          </a:xfrm>
        </p:grpSpPr>
        <p:sp>
          <p:nvSpPr>
            <p:cNvPr id="329" name="Google Shape;329;g2b65f18ccf1_0_469"/>
            <p:cNvSpPr/>
            <p:nvPr/>
          </p:nvSpPr>
          <p:spPr>
            <a:xfrm>
              <a:off x="5336275" y="368489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g2b65f18ccf1_0_469"/>
            <p:cNvSpPr/>
            <p:nvPr/>
          </p:nvSpPr>
          <p:spPr>
            <a:xfrm>
              <a:off x="5336275" y="425810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g2b65f18ccf1_0_469"/>
            <p:cNvSpPr/>
            <p:nvPr/>
          </p:nvSpPr>
          <p:spPr>
            <a:xfrm>
              <a:off x="5337128" y="483130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g2b65f18ccf1_0_469"/>
            <p:cNvSpPr/>
            <p:nvPr/>
          </p:nvSpPr>
          <p:spPr>
            <a:xfrm>
              <a:off x="5338408" y="5404511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g2b65f18ccf1_0_469"/>
            <p:cNvSpPr/>
            <p:nvPr/>
          </p:nvSpPr>
          <p:spPr>
            <a:xfrm>
              <a:off x="5337128" y="5977716"/>
              <a:ext cx="546000" cy="5733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g2b65f18ccf1_0_469"/>
            <p:cNvSpPr/>
            <p:nvPr/>
          </p:nvSpPr>
          <p:spPr>
            <a:xfrm>
              <a:off x="6045958" y="3575713"/>
              <a:ext cx="573300" cy="2975100"/>
            </a:xfrm>
            <a:prstGeom prst="rightBrace">
              <a:avLst>
                <a:gd fmla="val 8333" name="adj1"/>
                <a:gd fmla="val 49004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g2b65f18ccf1_0_469"/>
            <p:cNvSpPr txBox="1"/>
            <p:nvPr/>
          </p:nvSpPr>
          <p:spPr>
            <a:xfrm rot="5400000">
              <a:off x="5875988" y="5118352"/>
              <a:ext cx="21186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n buckets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6" name="Google Shape;336;g2b65f18ccf1_0_469"/>
          <p:cNvCxnSpPr/>
          <p:nvPr/>
        </p:nvCxnSpPr>
        <p:spPr>
          <a:xfrm>
            <a:off x="4494909" y="3472150"/>
            <a:ext cx="6315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37" name="Google Shape;337;g2b65f18ccf1_0_469"/>
          <p:cNvSpPr txBox="1"/>
          <p:nvPr/>
        </p:nvSpPr>
        <p:spPr>
          <a:xfrm>
            <a:off x="4632054" y="3098696"/>
            <a:ext cx="425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2b65f18ccf1_0_4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1111" y="3549113"/>
            <a:ext cx="665402" cy="4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b65f18ccf1_0_469"/>
          <p:cNvSpPr/>
          <p:nvPr/>
        </p:nvSpPr>
        <p:spPr>
          <a:xfrm rot="-709655">
            <a:off x="2314069" y="3549044"/>
            <a:ext cx="449340" cy="454871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b65f18ccf1_0_469"/>
          <p:cNvSpPr/>
          <p:nvPr/>
        </p:nvSpPr>
        <p:spPr>
          <a:xfrm rot="1069309">
            <a:off x="3241543" y="3361994"/>
            <a:ext cx="398944" cy="410236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b65f18ccf1_0_469"/>
          <p:cNvSpPr/>
          <p:nvPr/>
        </p:nvSpPr>
        <p:spPr>
          <a:xfrm rot="-2095128">
            <a:off x="3554258" y="4153200"/>
            <a:ext cx="442336" cy="420119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b65f18ccf1_0_469"/>
          <p:cNvSpPr/>
          <p:nvPr/>
        </p:nvSpPr>
        <p:spPr>
          <a:xfrm>
            <a:off x="6853797" y="4170491"/>
            <a:ext cx="441600" cy="4200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b65f18ccf1_0_469"/>
          <p:cNvSpPr/>
          <p:nvPr/>
        </p:nvSpPr>
        <p:spPr>
          <a:xfrm>
            <a:off x="6154689" y="4137631"/>
            <a:ext cx="399000" cy="439800"/>
          </a:xfrm>
          <a:prstGeom prst="rect">
            <a:avLst/>
          </a:prstGeom>
          <a:solidFill>
            <a:srgbClr val="C7E4F6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g2b65f18ccf1_0_469"/>
          <p:cNvCxnSpPr/>
          <p:nvPr/>
        </p:nvCxnSpPr>
        <p:spPr>
          <a:xfrm flipH="1" rot="10800000">
            <a:off x="5821231" y="436933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45" name="Google Shape;345;g2b65f18ccf1_0_469"/>
          <p:cNvCxnSpPr/>
          <p:nvPr/>
        </p:nvCxnSpPr>
        <p:spPr>
          <a:xfrm flipH="1" rot="10800000">
            <a:off x="6559992" y="4380447"/>
            <a:ext cx="330300" cy="1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46" name="Google Shape;346;g2b65f18ccf1_0_469"/>
          <p:cNvSpPr/>
          <p:nvPr/>
        </p:nvSpPr>
        <p:spPr>
          <a:xfrm>
            <a:off x="2750024" y="3018982"/>
            <a:ext cx="2876265" cy="1376147"/>
          </a:xfrm>
          <a:custGeom>
            <a:rect b="b" l="l" r="r" t="t"/>
            <a:pathLst>
              <a:path extrusionOk="0" h="1834862" w="3835020">
                <a:moveTo>
                  <a:pt x="0" y="874237"/>
                </a:moveTo>
                <a:cubicBezTo>
                  <a:pt x="2274" y="692267"/>
                  <a:pt x="4549" y="510297"/>
                  <a:pt x="191068" y="369270"/>
                </a:cubicBezTo>
                <a:cubicBezTo>
                  <a:pt x="377587" y="228243"/>
                  <a:pt x="841612" y="-97028"/>
                  <a:pt x="1119116" y="28076"/>
                </a:cubicBezTo>
                <a:cubicBezTo>
                  <a:pt x="1396620" y="153180"/>
                  <a:pt x="1594513" y="833294"/>
                  <a:pt x="1856095" y="1119897"/>
                </a:cubicBezTo>
                <a:cubicBezTo>
                  <a:pt x="2117677" y="1406500"/>
                  <a:pt x="2358787" y="1629413"/>
                  <a:pt x="2688608" y="1747694"/>
                </a:cubicBezTo>
                <a:cubicBezTo>
                  <a:pt x="3018429" y="1865975"/>
                  <a:pt x="3835020" y="1829581"/>
                  <a:pt x="3835020" y="1829581"/>
                </a:cubicBezTo>
              </a:path>
            </a:pathLst>
          </a:cu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b65f18ccf1_0_469"/>
          <p:cNvSpPr/>
          <p:nvPr/>
        </p:nvSpPr>
        <p:spPr>
          <a:xfrm>
            <a:off x="3828298" y="4477975"/>
            <a:ext cx="1797992" cy="584469"/>
          </a:xfrm>
          <a:custGeom>
            <a:rect b="b" l="l" r="r" t="t"/>
            <a:pathLst>
              <a:path extrusionOk="0" h="1470363" w="2397323">
                <a:moveTo>
                  <a:pt x="104499" y="90448"/>
                </a:moveTo>
                <a:cubicBezTo>
                  <a:pt x="180699" y="276967"/>
                  <a:pt x="256899" y="463487"/>
                  <a:pt x="254625" y="595415"/>
                </a:cubicBezTo>
                <a:cubicBezTo>
                  <a:pt x="252351" y="727343"/>
                  <a:pt x="129521" y="775111"/>
                  <a:pt x="90852" y="882018"/>
                </a:cubicBezTo>
                <a:cubicBezTo>
                  <a:pt x="52183" y="988925"/>
                  <a:pt x="-43351" y="1139051"/>
                  <a:pt x="22613" y="1236860"/>
                </a:cubicBezTo>
                <a:cubicBezTo>
                  <a:pt x="88577" y="1334669"/>
                  <a:pt x="338786" y="1487069"/>
                  <a:pt x="486637" y="1468872"/>
                </a:cubicBezTo>
                <a:cubicBezTo>
                  <a:pt x="634488" y="1450675"/>
                  <a:pt x="861950" y="1252783"/>
                  <a:pt x="909717" y="1127678"/>
                </a:cubicBezTo>
                <a:cubicBezTo>
                  <a:pt x="957484" y="1002574"/>
                  <a:pt x="802810" y="854723"/>
                  <a:pt x="773240" y="718245"/>
                </a:cubicBezTo>
                <a:cubicBezTo>
                  <a:pt x="743670" y="581767"/>
                  <a:pt x="691353" y="408896"/>
                  <a:pt x="732296" y="308812"/>
                </a:cubicBezTo>
                <a:cubicBezTo>
                  <a:pt x="773239" y="208728"/>
                  <a:pt x="902893" y="104095"/>
                  <a:pt x="1018899" y="117743"/>
                </a:cubicBezTo>
                <a:cubicBezTo>
                  <a:pt x="1134905" y="131391"/>
                  <a:pt x="1378290" y="272418"/>
                  <a:pt x="1428332" y="390699"/>
                </a:cubicBezTo>
                <a:cubicBezTo>
                  <a:pt x="1478374" y="508980"/>
                  <a:pt x="1255460" y="693224"/>
                  <a:pt x="1319150" y="827427"/>
                </a:cubicBezTo>
                <a:cubicBezTo>
                  <a:pt x="1382840" y="961630"/>
                  <a:pt x="1696739" y="1198192"/>
                  <a:pt x="1810470" y="1195917"/>
                </a:cubicBezTo>
                <a:cubicBezTo>
                  <a:pt x="1924201" y="1193642"/>
                  <a:pt x="2012911" y="952531"/>
                  <a:pt x="2001538" y="813779"/>
                </a:cubicBezTo>
                <a:cubicBezTo>
                  <a:pt x="1990165" y="675027"/>
                  <a:pt x="1767252" y="493057"/>
                  <a:pt x="1742231" y="363403"/>
                </a:cubicBezTo>
                <a:cubicBezTo>
                  <a:pt x="1717210" y="233749"/>
                  <a:pt x="1742231" y="94997"/>
                  <a:pt x="1851413" y="35857"/>
                </a:cubicBezTo>
                <a:cubicBezTo>
                  <a:pt x="1960595" y="-23283"/>
                  <a:pt x="2397323" y="8561"/>
                  <a:pt x="2397323" y="8561"/>
                </a:cubicBezTo>
              </a:path>
            </a:pathLst>
          </a:custGeom>
          <a:noFill/>
          <a:ln cap="flat" cmpd="sng" w="476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2b65f18ccf1_0_4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0685" y="4079296"/>
            <a:ext cx="640733" cy="64073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b65f18ccf1_0_469"/>
          <p:cNvSpPr/>
          <p:nvPr/>
        </p:nvSpPr>
        <p:spPr>
          <a:xfrm>
            <a:off x="2197289" y="685748"/>
            <a:ext cx="1626038" cy="451456"/>
          </a:xfrm>
          <a:custGeom>
            <a:rect b="b" l="l" r="r" t="t"/>
            <a:pathLst>
              <a:path extrusionOk="0" h="573277" w="2212297">
                <a:moveTo>
                  <a:pt x="2212297" y="71"/>
                </a:moveTo>
                <a:cubicBezTo>
                  <a:pt x="2192963" y="88781"/>
                  <a:pt x="2173629" y="177492"/>
                  <a:pt x="2075820" y="218435"/>
                </a:cubicBezTo>
                <a:cubicBezTo>
                  <a:pt x="1978011" y="259378"/>
                  <a:pt x="1880202" y="282125"/>
                  <a:pt x="1625444" y="245731"/>
                </a:cubicBezTo>
                <a:cubicBezTo>
                  <a:pt x="1370686" y="209337"/>
                  <a:pt x="811128" y="-4478"/>
                  <a:pt x="547271" y="71"/>
                </a:cubicBezTo>
                <a:cubicBezTo>
                  <a:pt x="283414" y="4620"/>
                  <a:pt x="128739" y="177492"/>
                  <a:pt x="42303" y="273026"/>
                </a:cubicBezTo>
                <a:cubicBezTo>
                  <a:pt x="-44133" y="368560"/>
                  <a:pt x="28656" y="573277"/>
                  <a:pt x="28656" y="573277"/>
                </a:cubicBezTo>
              </a:path>
            </a:pathLst>
          </a:custGeom>
          <a:noFill/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b65f18ccf1_0_469"/>
          <p:cNvSpPr txBox="1"/>
          <p:nvPr/>
        </p:nvSpPr>
        <p:spPr>
          <a:xfrm>
            <a:off x="6431192" y="4720028"/>
            <a:ext cx="139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COLLISION!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b65f18ccf1_0_469"/>
          <p:cNvSpPr/>
          <p:nvPr/>
        </p:nvSpPr>
        <p:spPr>
          <a:xfrm>
            <a:off x="3693645" y="1258133"/>
            <a:ext cx="2574600" cy="622500"/>
          </a:xfrm>
          <a:prstGeom prst="ellipse">
            <a:avLst/>
          </a:prstGeom>
          <a:noFill/>
          <a:ln cap="flat" cmpd="sng" w="412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2b65f18ccf1_0_469"/>
          <p:cNvCxnSpPr>
            <a:stCxn id="351" idx="4"/>
          </p:cNvCxnSpPr>
          <p:nvPr/>
        </p:nvCxnSpPr>
        <p:spPr>
          <a:xfrm>
            <a:off x="4980945" y="1880633"/>
            <a:ext cx="1170900" cy="3495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353" name="Google Shape;353;g2b65f18ccf1_0_469"/>
          <p:cNvSpPr txBox="1"/>
          <p:nvPr/>
        </p:nvSpPr>
        <p:spPr>
          <a:xfrm>
            <a:off x="6269065" y="2089714"/>
            <a:ext cx="1552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that we needed was that this is 1/n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