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</p:sldIdLst>
  <p:sldSz cy="5143500" cx="9144000"/>
  <p:notesSz cx="6858000" cy="9144000"/>
  <p:embeddedFontLst>
    <p:embeddedFont>
      <p:font typeface="Stardos Stencil"/>
      <p:regular r:id="rId68"/>
      <p:bold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70" roundtripDataSignature="AMtx7mhv1laPUidFVOkzkrSwXFhveM2+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7F0628-497F-4B42-A6C4-8CC363BFD331}">
  <a:tblStyle styleId="{707F0628-497F-4B42-A6C4-8CC363BFD33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FEB"/>
          </a:solidFill>
        </a:fill>
      </a:tcStyle>
    </a:wholeTbl>
    <a:band1H>
      <a:tcTxStyle b="off" i="off"/>
      <a:tcStyle>
        <a:fill>
          <a:solidFill>
            <a:srgbClr val="CBDDD5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BDDD5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0" Type="http://customschemas.google.com/relationships/presentationmetadata" Target="meta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font" Target="fonts/StardosStencil-regular.fntdata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StardosStencil-bold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68c693d4b7_0_3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5" name="Google Shape;345;g268c693d4b7_0_3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68c693d4b7_0_3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5" name="Google Shape;385;g268c693d4b7_0_3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68c693d4b7_0_4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5" name="Google Shape;425;g268c693d4b7_0_4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68c693d4b7_0_4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5" name="Google Shape;465;g268c693d4b7_0_4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68c693d4b7_0_5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5" name="Google Shape;505;g268c693d4b7_0_5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68c693d4b7_0_5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6" name="Google Shape;546;g268c693d4b7_0_5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68c693d4b7_0_5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7" name="Google Shape;587;g268c693d4b7_0_5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68c693d4b7_0_6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8" name="Google Shape;628;g268c693d4b7_0_6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268c693d4b7_0_6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9" name="Google Shape;669;g268c693d4b7_0_6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68c693d4b7_0_7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0" name="Google Shape;710;g268c693d4b7_0_7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68c693d4b7_0_7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3" name="Google Shape;753;g268c693d4b7_0_7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68c693d4b7_0_7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4" name="Google Shape;794;g268c693d4b7_0_7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68c693d4b7_0_8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5" name="Google Shape;835;g268c693d4b7_0_8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268c693d4b7_0_8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6" name="Google Shape;876;g268c693d4b7_0_8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68c693d4b7_0_9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8" name="Google Shape;918;g268c693d4b7_0_9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268c693d4b7_0_9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2" name="Google Shape;962;g268c693d4b7_0_9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68c693d4b7_0_9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6" name="Google Shape;1006;g268c693d4b7_0_9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268c693d4b7_0_10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0" name="Google Shape;1050;g268c693d4b7_0_10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268c693d4b7_0_10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4" name="Google Shape;1094;g268c693d4b7_0_10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268c693d4b7_0_1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9" name="Google Shape;1139;g268c693d4b7_0_1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268c693d4b7_0_1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4" name="Google Shape;1184;g268c693d4b7_0_1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268c693d4b7_0_12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9" name="Google Shape;1229;g268c693d4b7_0_12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268c693d4b7_0_12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4" name="Google Shape;1274;g268c693d4b7_0_12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268c693d4b7_0_13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0" name="Google Shape;1320;g268c693d4b7_0_13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268c693d4b7_0_13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5" name="Google Shape;1365;g268c693d4b7_0_13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268c693d4b7_0_13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1" name="Google Shape;1411;g268c693d4b7_0_13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268c693d4b7_0_14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7" name="Google Shape;1457;g268c693d4b7_0_14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268c693d4b7_0_14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3" name="Google Shape;1503;g268c693d4b7_0_14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268c693d4b7_0_15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9" name="Google Shape;1549;g268c693d4b7_0_15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268c693d4b7_0_15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7" name="Google Shape;1597;g268c693d4b7_0_15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268cdfe54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5" name="Google Shape;1645;g268cdfe54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268c693d4b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2" name="Google Shape;1672;g268c693d4b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first DFS orders the vertices by their finish time, which implies a topological order of SCCs (one can think of each SCC as a big vertex whose finish time is the largest finish time of vertices in that SCC, and then order the SCCs by their finish time).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268c693d4b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8" name="Google Shape;1708;g268c693d4b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Because the indices of the SCCs correspond to a topological order (as we explained in previous slide), there's no edge from higher-indexed SCC to lower-indexed SCC, and thus, after reversing all edges, there's no edge from lower-indexed SCC to higher-indexed SCC.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268c693d4b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3" name="Google Shape;1743;g268c693d4b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DFS starting from any vertex in lower-indexed SCC will visit all vertices in that SCC, but cannot reach higher-indexed SCC (as we explained in previous slide).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8" name="Google Shape;177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3" name="Google Shape;1783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5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7" name="Google Shape;179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3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5" name="Google Shape;182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Feel free to skip if time does not allow for it, but emphasize that the algorithm shouldn’t be used on graphs with negative edges!!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3" name="Google Shape;1833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Emphasize that students don’t need to know the implementation details of the Fibonacci heap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8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0" name="Google Shape;1840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Another example: expanding arrays when they’re full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b104e24a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g2bb104e24a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9" name="Google Shape;184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4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268d165084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6" name="Google Shape;1856;g268d165084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9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2696b75fd5d_0_2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1" name="Google Shape;1861;g2696b75fd5d_0_2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5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268c693d4b7_0_1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7" name="Google Shape;1867;g268c693d4b7_0_1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268d165084e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Compare the recurrence relation of BF with Dijkstra</a:t>
            </a:r>
            <a:endParaRPr/>
          </a:p>
        </p:txBody>
      </p:sp>
      <p:sp>
        <p:nvSpPr>
          <p:cNvPr id="1873" name="Google Shape;1873;g268d165084e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268d165084e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3" name="Google Shape;1883;g268d165084e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6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g268d165084e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8" name="Google Shape;1928;g268d165084e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5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268d165084e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7" name="Google Shape;1937;g268d165084e_0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2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g268d165084e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4" name="Google Shape;1944;g268d165084e_0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268d165084e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3" name="Google Shape;1953;g268d165084e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68c693d4b7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g268c693d4b7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3" name="Google Shape;1963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68c693d4b7_0_2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g268c693d4b7_0_2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68c693d4b7_0_2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g268c693d4b7_0_2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68c693d4b7_0_3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6" name="Google Shape;306;g268c693d4b7_0_3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9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9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96b75fd5d_0_25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g2696b75fd5d_0_25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g2696b75fd5d_0_25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g2696b75fd5d_0_25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g2696b75fd5d_0_25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96b75fd5d_0_25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g2696b75fd5d_0_253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7" name="Google Shape;77;g2696b75fd5d_0_25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g2696b75fd5d_0_25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g2696b75fd5d_0_25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96b75fd5d_0_26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g2696b75fd5d_0_265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3" name="Google Shape;83;g2696b75fd5d_0_26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g2696b75fd5d_0_26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g2696b75fd5d_0_26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96b75fd5d_0_27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g2696b75fd5d_0_27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g2696b75fd5d_0_27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g2696b75fd5d_0_27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g2696b75fd5d_0_27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g2696b75fd5d_0_27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96b75fd5d_0_27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g2696b75fd5d_0_27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6" name="Google Shape;96;g2696b75fd5d_0_27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g2696b75fd5d_0_27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8" name="Google Shape;98;g2696b75fd5d_0_27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" name="Google Shape;99;g2696b75fd5d_0_27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g2696b75fd5d_0_27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g2696b75fd5d_0_27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96b75fd5d_0_28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g2696b75fd5d_0_28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g2696b75fd5d_0_28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g2696b75fd5d_0_28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96b75fd5d_0_29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g2696b75fd5d_0_29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g2696b75fd5d_0_29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96b75fd5d_0_296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g2696b75fd5d_0_296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4" name="Google Shape;114;g2696b75fd5d_0_296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5" name="Google Shape;115;g2696b75fd5d_0_29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g2696b75fd5d_0_29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g2696b75fd5d_0_29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96b75fd5d_0_30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g2696b75fd5d_0_30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g2696b75fd5d_0_30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2" name="Google Shape;122;g2696b75fd5d_0_30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g2696b75fd5d_0_30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g2696b75fd5d_0_30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96b75fd5d_0_31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g2696b75fd5d_0_310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g2696b75fd5d_0_3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g2696b75fd5d_0_3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g2696b75fd5d_0_3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696b75fd5d_0_31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g2696b75fd5d_0_31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" name="Google Shape;134;g2696b75fd5d_0_3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g2696b75fd5d_0_3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g2696b75fd5d_0_3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9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9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9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9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2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92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9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9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9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9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9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9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96b75fd5d_0_24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g2696b75fd5d_0_24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g2696b75fd5d_0_24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g2696b75fd5d_0_24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g2696b75fd5d_0_24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5" Type="http://schemas.openxmlformats.org/officeDocument/2006/relationships/image" Target="../media/image24.png"/><Relationship Id="rId6" Type="http://schemas.openxmlformats.org/officeDocument/2006/relationships/image" Target="../media/image30.png"/><Relationship Id="rId7" Type="http://schemas.openxmlformats.org/officeDocument/2006/relationships/image" Target="../media/image17.png"/><Relationship Id="rId8" Type="http://schemas.openxmlformats.org/officeDocument/2006/relationships/image" Target="../media/image2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CS161 Section 6</a:t>
            </a:r>
            <a:endParaRPr/>
          </a:p>
        </p:txBody>
      </p:sp>
      <p:sp>
        <p:nvSpPr>
          <p:cNvPr id="142" name="Google Shape;142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[CA Name]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68c693d4b7_0_34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348" name="Google Shape;348;g268c693d4b7_0_349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349" name="Google Shape;349;g268c693d4b7_0_349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0" name="Google Shape;350;g268c693d4b7_0_3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1" name="Google Shape;351;g268c693d4b7_0_349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352" name="Google Shape;352;g268c693d4b7_0_349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3" name="Google Shape;353;g268c693d4b7_0_3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4" name="Google Shape;354;g268c693d4b7_0_349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355" name="Google Shape;355;g268c693d4b7_0_349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6" name="Google Shape;356;g268c693d4b7_0_3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7" name="Google Shape;357;g268c693d4b7_0_349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358" name="Google Shape;358;g268c693d4b7_0_349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9" name="Google Shape;359;g268c693d4b7_0_34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0" name="Google Shape;360;g268c693d4b7_0_349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361" name="Google Shape;361;g268c693d4b7_0_349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2" name="Google Shape;362;g268c693d4b7_0_34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3" name="Google Shape;363;g268c693d4b7_0_349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364" name="Google Shape;364;g268c693d4b7_0_349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5" name="Google Shape;365;g268c693d4b7_0_34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6" name="Google Shape;366;g268c693d4b7_0_349"/>
          <p:cNvCxnSpPr>
            <a:stCxn id="364" idx="2"/>
            <a:endCxn id="352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67" name="Google Shape;367;g268c693d4b7_0_349"/>
          <p:cNvCxnSpPr>
            <a:stCxn id="361" idx="0"/>
            <a:endCxn id="364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68" name="Google Shape;368;g268c693d4b7_0_349"/>
          <p:cNvCxnSpPr>
            <a:stCxn id="352" idx="6"/>
            <a:endCxn id="364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69" name="Google Shape;369;g268c693d4b7_0_349"/>
          <p:cNvCxnSpPr>
            <a:stCxn id="349" idx="0"/>
            <a:endCxn id="364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0" name="Google Shape;370;g268c693d4b7_0_349"/>
          <p:cNvCxnSpPr>
            <a:stCxn id="361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1" name="Google Shape;371;g268c693d4b7_0_349"/>
          <p:cNvCxnSpPr>
            <a:stCxn id="349" idx="3"/>
            <a:endCxn id="356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2" name="Google Shape;372;g268c693d4b7_0_349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3" name="Google Shape;373;g268c693d4b7_0_349"/>
          <p:cNvCxnSpPr>
            <a:stCxn id="352" idx="3"/>
            <a:endCxn id="355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4" name="Google Shape;374;g268c693d4b7_0_349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5" name="Google Shape;375;g268c693d4b7_0_349"/>
          <p:cNvCxnSpPr>
            <a:stCxn id="352" idx="5"/>
            <a:endCxn id="361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6" name="Google Shape;376;g268c693d4b7_0_349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77" name="Google Shape;377;g268c693d4b7_0_349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268c693d4b7_0_349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268c693d4b7_0_349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268c693d4b7_0_349"/>
          <p:cNvSpPr txBox="1"/>
          <p:nvPr/>
        </p:nvSpPr>
        <p:spPr>
          <a:xfrm>
            <a:off x="2392991" y="2677796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268c693d4b7_0_349"/>
          <p:cNvSpPr txBox="1"/>
          <p:nvPr/>
        </p:nvSpPr>
        <p:spPr>
          <a:xfrm>
            <a:off x="2454605" y="4234282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g268c693d4b7_0_34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91341" y="3459039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68c693d4b7_0_38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388" name="Google Shape;388;g268c693d4b7_0_388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389" name="Google Shape;389;g268c693d4b7_0_388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0" name="Google Shape;390;g268c693d4b7_0_3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1" name="Google Shape;391;g268c693d4b7_0_388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392" name="Google Shape;392;g268c693d4b7_0_388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3" name="Google Shape;393;g268c693d4b7_0_38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4" name="Google Shape;394;g268c693d4b7_0_388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395" name="Google Shape;395;g268c693d4b7_0_388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6" name="Google Shape;396;g268c693d4b7_0_38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7" name="Google Shape;397;g268c693d4b7_0_388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398" name="Google Shape;398;g268c693d4b7_0_388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9" name="Google Shape;399;g268c693d4b7_0_38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0" name="Google Shape;400;g268c693d4b7_0_388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401" name="Google Shape;401;g268c693d4b7_0_388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2" name="Google Shape;402;g268c693d4b7_0_38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3" name="Google Shape;403;g268c693d4b7_0_388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404" name="Google Shape;404;g268c693d4b7_0_388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5" name="Google Shape;405;g268c693d4b7_0_38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06" name="Google Shape;406;g268c693d4b7_0_388"/>
          <p:cNvCxnSpPr>
            <a:stCxn id="404" idx="2"/>
            <a:endCxn id="392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7" name="Google Shape;407;g268c693d4b7_0_388"/>
          <p:cNvCxnSpPr>
            <a:stCxn id="401" idx="0"/>
            <a:endCxn id="404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8" name="Google Shape;408;g268c693d4b7_0_388"/>
          <p:cNvCxnSpPr>
            <a:stCxn id="392" idx="6"/>
            <a:endCxn id="404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9" name="Google Shape;409;g268c693d4b7_0_388"/>
          <p:cNvCxnSpPr>
            <a:stCxn id="389" idx="0"/>
            <a:endCxn id="404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0" name="Google Shape;410;g268c693d4b7_0_388"/>
          <p:cNvCxnSpPr>
            <a:stCxn id="401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1" name="Google Shape;411;g268c693d4b7_0_388"/>
          <p:cNvCxnSpPr>
            <a:stCxn id="389" idx="3"/>
            <a:endCxn id="396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2" name="Google Shape;412;g268c693d4b7_0_388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3" name="Google Shape;413;g268c693d4b7_0_388"/>
          <p:cNvCxnSpPr>
            <a:stCxn id="392" idx="3"/>
            <a:endCxn id="395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4" name="Google Shape;414;g268c693d4b7_0_388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5" name="Google Shape;415;g268c693d4b7_0_388"/>
          <p:cNvCxnSpPr>
            <a:stCxn id="392" idx="5"/>
            <a:endCxn id="401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6" name="Google Shape;416;g268c693d4b7_0_388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17" name="Google Shape;417;g268c693d4b7_0_388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268c693d4b7_0_388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268c693d4b7_0_388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268c693d4b7_0_388"/>
          <p:cNvSpPr txBox="1"/>
          <p:nvPr/>
        </p:nvSpPr>
        <p:spPr>
          <a:xfrm>
            <a:off x="2392991" y="2677796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g268c693d4b7_0_388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g268c693d4b7_0_38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91341" y="3459039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68c693d4b7_0_4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428" name="Google Shape;428;g268c693d4b7_0_427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429" name="Google Shape;429;g268c693d4b7_0_427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0" name="Google Shape;430;g268c693d4b7_0_4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1" name="Google Shape;431;g268c693d4b7_0_427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432" name="Google Shape;432;g268c693d4b7_0_427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3" name="Google Shape;433;g268c693d4b7_0_4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4" name="Google Shape;434;g268c693d4b7_0_427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435" name="Google Shape;435;g268c693d4b7_0_427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6" name="Google Shape;436;g268c693d4b7_0_4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7" name="Google Shape;437;g268c693d4b7_0_427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438" name="Google Shape;438;g268c693d4b7_0_427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9" name="Google Shape;439;g268c693d4b7_0_4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0" name="Google Shape;440;g268c693d4b7_0_427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441" name="Google Shape;441;g268c693d4b7_0_427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2" name="Google Shape;442;g268c693d4b7_0_4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3" name="Google Shape;443;g268c693d4b7_0_427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444" name="Google Shape;444;g268c693d4b7_0_427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5" name="Google Shape;445;g268c693d4b7_0_42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46" name="Google Shape;446;g268c693d4b7_0_427"/>
          <p:cNvCxnSpPr>
            <a:stCxn id="444" idx="2"/>
            <a:endCxn id="432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47" name="Google Shape;447;g268c693d4b7_0_427"/>
          <p:cNvCxnSpPr>
            <a:stCxn id="441" idx="0"/>
            <a:endCxn id="444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48" name="Google Shape;448;g268c693d4b7_0_427"/>
          <p:cNvCxnSpPr>
            <a:stCxn id="432" idx="6"/>
            <a:endCxn id="444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49" name="Google Shape;449;g268c693d4b7_0_427"/>
          <p:cNvCxnSpPr>
            <a:stCxn id="429" idx="0"/>
            <a:endCxn id="444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50" name="Google Shape;450;g268c693d4b7_0_427"/>
          <p:cNvCxnSpPr>
            <a:stCxn id="441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51" name="Google Shape;451;g268c693d4b7_0_427"/>
          <p:cNvCxnSpPr>
            <a:stCxn id="429" idx="3"/>
            <a:endCxn id="436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52" name="Google Shape;452;g268c693d4b7_0_427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53" name="Google Shape;453;g268c693d4b7_0_427"/>
          <p:cNvCxnSpPr>
            <a:stCxn id="432" idx="3"/>
            <a:endCxn id="435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54" name="Google Shape;454;g268c693d4b7_0_427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55" name="Google Shape;455;g268c693d4b7_0_427"/>
          <p:cNvCxnSpPr>
            <a:stCxn id="432" idx="5"/>
            <a:endCxn id="441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56" name="Google Shape;456;g268c693d4b7_0_427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57" name="Google Shape;457;g268c693d4b7_0_427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268c693d4b7_0_427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268c693d4b7_0_427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268c693d4b7_0_427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268c693d4b7_0_427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2" name="Google Shape;462;g268c693d4b7_0_4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99072" y="2184599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68c693d4b7_0_46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468" name="Google Shape;468;g268c693d4b7_0_466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469" name="Google Shape;469;g268c693d4b7_0_466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0" name="Google Shape;470;g268c693d4b7_0_46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1" name="Google Shape;471;g268c693d4b7_0_466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472" name="Google Shape;472;g268c693d4b7_0_466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3" name="Google Shape;473;g268c693d4b7_0_46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4" name="Google Shape;474;g268c693d4b7_0_466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475" name="Google Shape;475;g268c693d4b7_0_466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6" name="Google Shape;476;g268c693d4b7_0_46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7" name="Google Shape;477;g268c693d4b7_0_466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478" name="Google Shape;478;g268c693d4b7_0_466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9" name="Google Shape;479;g268c693d4b7_0_46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0" name="Google Shape;480;g268c693d4b7_0_466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481" name="Google Shape;481;g268c693d4b7_0_466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2" name="Google Shape;482;g268c693d4b7_0_46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3" name="Google Shape;483;g268c693d4b7_0_466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484" name="Google Shape;484;g268c693d4b7_0_466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5" name="Google Shape;485;g268c693d4b7_0_46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86" name="Google Shape;486;g268c693d4b7_0_466"/>
          <p:cNvCxnSpPr>
            <a:stCxn id="484" idx="2"/>
            <a:endCxn id="472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87" name="Google Shape;487;g268c693d4b7_0_466"/>
          <p:cNvCxnSpPr>
            <a:stCxn id="481" idx="0"/>
            <a:endCxn id="484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88" name="Google Shape;488;g268c693d4b7_0_466"/>
          <p:cNvCxnSpPr>
            <a:stCxn id="472" idx="6"/>
            <a:endCxn id="484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89" name="Google Shape;489;g268c693d4b7_0_466"/>
          <p:cNvCxnSpPr>
            <a:stCxn id="469" idx="0"/>
            <a:endCxn id="484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90" name="Google Shape;490;g268c693d4b7_0_466"/>
          <p:cNvCxnSpPr>
            <a:stCxn id="481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91" name="Google Shape;491;g268c693d4b7_0_466"/>
          <p:cNvCxnSpPr>
            <a:stCxn id="469" idx="3"/>
            <a:endCxn id="476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92" name="Google Shape;492;g268c693d4b7_0_466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93" name="Google Shape;493;g268c693d4b7_0_466"/>
          <p:cNvCxnSpPr>
            <a:stCxn id="472" idx="3"/>
            <a:endCxn id="475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94" name="Google Shape;494;g268c693d4b7_0_466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95" name="Google Shape;495;g268c693d4b7_0_466"/>
          <p:cNvCxnSpPr>
            <a:stCxn id="472" idx="5"/>
            <a:endCxn id="481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96" name="Google Shape;496;g268c693d4b7_0_466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97" name="Google Shape;497;g268c693d4b7_0_466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268c693d4b7_0_466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268c693d4b7_0_466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268c693d4b7_0_466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g268c693d4b7_0_466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Google Shape;502;g268c693d4b7_0_46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70224" y="523362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68c693d4b7_0_50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508" name="Google Shape;508;g268c693d4b7_0_50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509" name="Google Shape;509;g268c693d4b7_0_50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0" name="Google Shape;510;g268c693d4b7_0_50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1" name="Google Shape;511;g268c693d4b7_0_505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512" name="Google Shape;512;g268c693d4b7_0_50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3" name="Google Shape;513;g268c693d4b7_0_50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4" name="Google Shape;514;g268c693d4b7_0_505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515" name="Google Shape;515;g268c693d4b7_0_50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6" name="Google Shape;516;g268c693d4b7_0_50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7" name="Google Shape;517;g268c693d4b7_0_50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518" name="Google Shape;518;g268c693d4b7_0_50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9" name="Google Shape;519;g268c693d4b7_0_50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0" name="Google Shape;520;g268c693d4b7_0_50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521" name="Google Shape;521;g268c693d4b7_0_50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2" name="Google Shape;522;g268c693d4b7_0_50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3" name="Google Shape;523;g268c693d4b7_0_505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524" name="Google Shape;524;g268c693d4b7_0_50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5" name="Google Shape;525;g268c693d4b7_0_50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26" name="Google Shape;526;g268c693d4b7_0_505"/>
          <p:cNvCxnSpPr>
            <a:stCxn id="524" idx="2"/>
            <a:endCxn id="512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7" name="Google Shape;527;g268c693d4b7_0_505"/>
          <p:cNvCxnSpPr>
            <a:stCxn id="521" idx="0"/>
            <a:endCxn id="524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8" name="Google Shape;528;g268c693d4b7_0_505"/>
          <p:cNvCxnSpPr>
            <a:stCxn id="512" idx="6"/>
            <a:endCxn id="524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9" name="Google Shape;529;g268c693d4b7_0_505"/>
          <p:cNvCxnSpPr>
            <a:stCxn id="509" idx="0"/>
            <a:endCxn id="524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0" name="Google Shape;530;g268c693d4b7_0_505"/>
          <p:cNvCxnSpPr>
            <a:stCxn id="521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1" name="Google Shape;531;g268c693d4b7_0_505"/>
          <p:cNvCxnSpPr>
            <a:stCxn id="509" idx="3"/>
            <a:endCxn id="516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2" name="Google Shape;532;g268c693d4b7_0_50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3" name="Google Shape;533;g268c693d4b7_0_505"/>
          <p:cNvCxnSpPr>
            <a:stCxn id="512" idx="3"/>
            <a:endCxn id="515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4" name="Google Shape;534;g268c693d4b7_0_50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5" name="Google Shape;535;g268c693d4b7_0_505"/>
          <p:cNvCxnSpPr>
            <a:stCxn id="512" idx="5"/>
            <a:endCxn id="521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6" name="Google Shape;536;g268c693d4b7_0_50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37" name="Google Shape;537;g268c693d4b7_0_505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g268c693d4b7_0_505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g268c693d4b7_0_505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g268c693d4b7_0_50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g268c693d4b7_0_50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g268c693d4b7_0_505"/>
          <p:cNvSpPr txBox="1"/>
          <p:nvPr/>
        </p:nvSpPr>
        <p:spPr>
          <a:xfrm>
            <a:off x="7179951" y="273502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3" name="Google Shape;543;g268c693d4b7_0_50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03144" y="1541927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68c693d4b7_0_54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549" name="Google Shape;549;g268c693d4b7_0_54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550" name="Google Shape;550;g268c693d4b7_0_54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1" name="Google Shape;551;g268c693d4b7_0_5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2" name="Google Shape;552;g268c693d4b7_0_545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553" name="Google Shape;553;g268c693d4b7_0_54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4" name="Google Shape;554;g268c693d4b7_0_5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5" name="Google Shape;555;g268c693d4b7_0_545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556" name="Google Shape;556;g268c693d4b7_0_54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7" name="Google Shape;557;g268c693d4b7_0_5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8" name="Google Shape;558;g268c693d4b7_0_54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559" name="Google Shape;559;g268c693d4b7_0_54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0" name="Google Shape;560;g268c693d4b7_0_54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1" name="Google Shape;561;g268c693d4b7_0_54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562" name="Google Shape;562;g268c693d4b7_0_54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3" name="Google Shape;563;g268c693d4b7_0_54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4" name="Google Shape;564;g268c693d4b7_0_545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565" name="Google Shape;565;g268c693d4b7_0_54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6" name="Google Shape;566;g268c693d4b7_0_54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67" name="Google Shape;567;g268c693d4b7_0_545"/>
          <p:cNvCxnSpPr>
            <a:stCxn id="565" idx="2"/>
            <a:endCxn id="553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68" name="Google Shape;568;g268c693d4b7_0_545"/>
          <p:cNvCxnSpPr>
            <a:stCxn id="562" idx="0"/>
            <a:endCxn id="565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69" name="Google Shape;569;g268c693d4b7_0_545"/>
          <p:cNvCxnSpPr>
            <a:stCxn id="553" idx="6"/>
            <a:endCxn id="565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0" name="Google Shape;570;g268c693d4b7_0_545"/>
          <p:cNvCxnSpPr>
            <a:stCxn id="550" idx="0"/>
            <a:endCxn id="565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1" name="Google Shape;571;g268c693d4b7_0_545"/>
          <p:cNvCxnSpPr>
            <a:stCxn id="562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2" name="Google Shape;572;g268c693d4b7_0_545"/>
          <p:cNvCxnSpPr>
            <a:stCxn id="550" idx="3"/>
            <a:endCxn id="557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3" name="Google Shape;573;g268c693d4b7_0_54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4" name="Google Shape;574;g268c693d4b7_0_545"/>
          <p:cNvCxnSpPr>
            <a:stCxn id="553" idx="3"/>
            <a:endCxn id="556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5" name="Google Shape;575;g268c693d4b7_0_54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6" name="Google Shape;576;g268c693d4b7_0_545"/>
          <p:cNvCxnSpPr>
            <a:stCxn id="553" idx="5"/>
            <a:endCxn id="562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7" name="Google Shape;577;g268c693d4b7_0_54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78" name="Google Shape;578;g268c693d4b7_0_545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g268c693d4b7_0_545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g268c693d4b7_0_545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g268c693d4b7_0_54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g268c693d4b7_0_54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g268c693d4b7_0_545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4" name="Google Shape;584;g268c693d4b7_0_54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56799" y="1555581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68c693d4b7_0_58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590" name="Google Shape;590;g268c693d4b7_0_58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591" name="Google Shape;591;g268c693d4b7_0_58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92" name="Google Shape;592;g268c693d4b7_0_58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3" name="Google Shape;593;g268c693d4b7_0_585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594" name="Google Shape;594;g268c693d4b7_0_58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95" name="Google Shape;595;g268c693d4b7_0_58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6" name="Google Shape;596;g268c693d4b7_0_585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597" name="Google Shape;597;g268c693d4b7_0_58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98" name="Google Shape;598;g268c693d4b7_0_58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9" name="Google Shape;599;g268c693d4b7_0_58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600" name="Google Shape;600;g268c693d4b7_0_58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1" name="Google Shape;601;g268c693d4b7_0_58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2" name="Google Shape;602;g268c693d4b7_0_58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603" name="Google Shape;603;g268c693d4b7_0_58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4" name="Google Shape;604;g268c693d4b7_0_58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5" name="Google Shape;605;g268c693d4b7_0_585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606" name="Google Shape;606;g268c693d4b7_0_58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7" name="Google Shape;607;g268c693d4b7_0_58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08" name="Google Shape;608;g268c693d4b7_0_585"/>
          <p:cNvCxnSpPr>
            <a:stCxn id="606" idx="2"/>
            <a:endCxn id="594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09" name="Google Shape;609;g268c693d4b7_0_585"/>
          <p:cNvCxnSpPr>
            <a:stCxn id="603" idx="0"/>
            <a:endCxn id="606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0" name="Google Shape;610;g268c693d4b7_0_585"/>
          <p:cNvCxnSpPr>
            <a:stCxn id="594" idx="6"/>
            <a:endCxn id="606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1" name="Google Shape;611;g268c693d4b7_0_585"/>
          <p:cNvCxnSpPr>
            <a:stCxn id="591" idx="0"/>
            <a:endCxn id="606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2" name="Google Shape;612;g268c693d4b7_0_585"/>
          <p:cNvCxnSpPr>
            <a:stCxn id="603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3" name="Google Shape;613;g268c693d4b7_0_585"/>
          <p:cNvCxnSpPr>
            <a:stCxn id="591" idx="3"/>
            <a:endCxn id="598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4" name="Google Shape;614;g268c693d4b7_0_58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5" name="Google Shape;615;g268c693d4b7_0_585"/>
          <p:cNvCxnSpPr>
            <a:stCxn id="594" idx="3"/>
            <a:endCxn id="597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6" name="Google Shape;616;g268c693d4b7_0_58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7" name="Google Shape;617;g268c693d4b7_0_585"/>
          <p:cNvCxnSpPr>
            <a:stCxn id="594" idx="5"/>
            <a:endCxn id="603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8" name="Google Shape;618;g268c693d4b7_0_58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19" name="Google Shape;619;g268c693d4b7_0_585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268c693d4b7_0_585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268c693d4b7_0_585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g268c693d4b7_0_58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g268c693d4b7_0_58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g268c693d4b7_0_585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5" name="Google Shape;625;g268c693d4b7_0_58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52087" y="531358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68c693d4b7_0_6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631" name="Google Shape;631;g268c693d4b7_0_62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632" name="Google Shape;632;g268c693d4b7_0_62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3" name="Google Shape;633;g268c693d4b7_0_6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4" name="Google Shape;634;g268c693d4b7_0_625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635" name="Google Shape;635;g268c693d4b7_0_62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6" name="Google Shape;636;g268c693d4b7_0_6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7" name="Google Shape;637;g268c693d4b7_0_625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638" name="Google Shape;638;g268c693d4b7_0_62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9" name="Google Shape;639;g268c693d4b7_0_6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0" name="Google Shape;640;g268c693d4b7_0_62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641" name="Google Shape;641;g268c693d4b7_0_62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42" name="Google Shape;642;g268c693d4b7_0_6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3" name="Google Shape;643;g268c693d4b7_0_62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644" name="Google Shape;644;g268c693d4b7_0_62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45" name="Google Shape;645;g268c693d4b7_0_6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6" name="Google Shape;646;g268c693d4b7_0_625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647" name="Google Shape;647;g268c693d4b7_0_62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48" name="Google Shape;648;g268c693d4b7_0_6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49" name="Google Shape;649;g268c693d4b7_0_625"/>
          <p:cNvCxnSpPr>
            <a:stCxn id="647" idx="2"/>
            <a:endCxn id="635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0" name="Google Shape;650;g268c693d4b7_0_625"/>
          <p:cNvCxnSpPr>
            <a:stCxn id="644" idx="0"/>
            <a:endCxn id="647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1" name="Google Shape;651;g268c693d4b7_0_625"/>
          <p:cNvCxnSpPr>
            <a:stCxn id="635" idx="6"/>
            <a:endCxn id="647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2" name="Google Shape;652;g268c693d4b7_0_625"/>
          <p:cNvCxnSpPr>
            <a:stCxn id="632" idx="0"/>
            <a:endCxn id="647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3" name="Google Shape;653;g268c693d4b7_0_625"/>
          <p:cNvCxnSpPr>
            <a:stCxn id="644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4" name="Google Shape;654;g268c693d4b7_0_625"/>
          <p:cNvCxnSpPr>
            <a:stCxn id="632" idx="3"/>
            <a:endCxn id="639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5" name="Google Shape;655;g268c693d4b7_0_62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6" name="Google Shape;656;g268c693d4b7_0_625"/>
          <p:cNvCxnSpPr>
            <a:stCxn id="635" idx="3"/>
            <a:endCxn id="638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7" name="Google Shape;657;g268c693d4b7_0_62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8" name="Google Shape;658;g268c693d4b7_0_625"/>
          <p:cNvCxnSpPr>
            <a:stCxn id="635" idx="5"/>
            <a:endCxn id="644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9" name="Google Shape;659;g268c693d4b7_0_62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60" name="Google Shape;660;g268c693d4b7_0_625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g268c693d4b7_0_625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g268c693d4b7_0_625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g268c693d4b7_0_62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g268c693d4b7_0_62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g268c693d4b7_0_625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6" name="Google Shape;666;g268c693d4b7_0_6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13333">
            <a:off x="5100392" y="-21431"/>
            <a:ext cx="540858" cy="76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68c693d4b7_0_66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672" name="Google Shape;672;g268c693d4b7_0_66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673" name="Google Shape;673;g268c693d4b7_0_66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74" name="Google Shape;674;g268c693d4b7_0_6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5" name="Google Shape;675;g268c693d4b7_0_665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676" name="Google Shape;676;g268c693d4b7_0_66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77" name="Google Shape;677;g268c693d4b7_0_66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8" name="Google Shape;678;g268c693d4b7_0_665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679" name="Google Shape;679;g268c693d4b7_0_66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0" name="Google Shape;680;g268c693d4b7_0_66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1" name="Google Shape;681;g268c693d4b7_0_66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682" name="Google Shape;682;g268c693d4b7_0_66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3" name="Google Shape;683;g268c693d4b7_0_66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4" name="Google Shape;684;g268c693d4b7_0_66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685" name="Google Shape;685;g268c693d4b7_0_66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6" name="Google Shape;686;g268c693d4b7_0_66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7" name="Google Shape;687;g268c693d4b7_0_665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688" name="Google Shape;688;g268c693d4b7_0_66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9" name="Google Shape;689;g268c693d4b7_0_66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90" name="Google Shape;690;g268c693d4b7_0_665"/>
          <p:cNvCxnSpPr>
            <a:stCxn id="688" idx="2"/>
            <a:endCxn id="676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1" name="Google Shape;691;g268c693d4b7_0_665"/>
          <p:cNvCxnSpPr>
            <a:stCxn id="685" idx="0"/>
            <a:endCxn id="688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2" name="Google Shape;692;g268c693d4b7_0_665"/>
          <p:cNvCxnSpPr>
            <a:stCxn id="676" idx="6"/>
            <a:endCxn id="688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3" name="Google Shape;693;g268c693d4b7_0_665"/>
          <p:cNvCxnSpPr>
            <a:stCxn id="673" idx="0"/>
            <a:endCxn id="688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4" name="Google Shape;694;g268c693d4b7_0_665"/>
          <p:cNvCxnSpPr>
            <a:stCxn id="685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5" name="Google Shape;695;g268c693d4b7_0_665"/>
          <p:cNvCxnSpPr>
            <a:stCxn id="673" idx="3"/>
            <a:endCxn id="680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6" name="Google Shape;696;g268c693d4b7_0_66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7" name="Google Shape;697;g268c693d4b7_0_665"/>
          <p:cNvCxnSpPr>
            <a:stCxn id="676" idx="3"/>
            <a:endCxn id="679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8" name="Google Shape;698;g268c693d4b7_0_66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9" name="Google Shape;699;g268c693d4b7_0_665"/>
          <p:cNvCxnSpPr>
            <a:stCxn id="676" idx="5"/>
            <a:endCxn id="685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00" name="Google Shape;700;g268c693d4b7_0_66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701" name="Google Shape;701;g268c693d4b7_0_665"/>
          <p:cNvSpPr txBox="1"/>
          <p:nvPr/>
        </p:nvSpPr>
        <p:spPr>
          <a:xfrm>
            <a:off x="4894271" y="3785329"/>
            <a:ext cx="3016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    Repeat until done.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g268c693d4b7_0_665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g268c693d4b7_0_665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g268c693d4b7_0_66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g268c693d4b7_0_66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g268c693d4b7_0_665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7" name="Google Shape;707;g268c693d4b7_0_66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13333">
            <a:off x="5100392" y="-21431"/>
            <a:ext cx="540858" cy="76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68c693d4b7_0_70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713" name="Google Shape;713;g268c693d4b7_0_70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714" name="Google Shape;714;g268c693d4b7_0_70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15" name="Google Shape;715;g268c693d4b7_0_70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6" name="Google Shape;716;g268c693d4b7_0_705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717" name="Google Shape;717;g268c693d4b7_0_70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18" name="Google Shape;718;g268c693d4b7_0_70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9" name="Google Shape;719;g268c693d4b7_0_705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720" name="Google Shape;720;g268c693d4b7_0_70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21" name="Google Shape;721;g268c693d4b7_0_70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2" name="Google Shape;722;g268c693d4b7_0_70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723" name="Google Shape;723;g268c693d4b7_0_70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24" name="Google Shape;724;g268c693d4b7_0_70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g268c693d4b7_0_70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726" name="Google Shape;726;g268c693d4b7_0_70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27" name="Google Shape;727;g268c693d4b7_0_70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8" name="Google Shape;728;g268c693d4b7_0_705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729" name="Google Shape;729;g268c693d4b7_0_70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30" name="Google Shape;730;g268c693d4b7_0_70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31" name="Google Shape;731;g268c693d4b7_0_705"/>
          <p:cNvCxnSpPr>
            <a:stCxn id="729" idx="2"/>
            <a:endCxn id="717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2" name="Google Shape;732;g268c693d4b7_0_705"/>
          <p:cNvCxnSpPr>
            <a:stCxn id="726" idx="0"/>
            <a:endCxn id="729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3" name="Google Shape;733;g268c693d4b7_0_705"/>
          <p:cNvCxnSpPr>
            <a:stCxn id="717" idx="6"/>
            <a:endCxn id="729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4" name="Google Shape;734;g268c693d4b7_0_705"/>
          <p:cNvCxnSpPr>
            <a:stCxn id="714" idx="0"/>
            <a:endCxn id="729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5" name="Google Shape;735;g268c693d4b7_0_705"/>
          <p:cNvCxnSpPr>
            <a:stCxn id="726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6" name="Google Shape;736;g268c693d4b7_0_705"/>
          <p:cNvCxnSpPr>
            <a:stCxn id="714" idx="3"/>
            <a:endCxn id="721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7" name="Google Shape;737;g268c693d4b7_0_70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8" name="Google Shape;738;g268c693d4b7_0_705"/>
          <p:cNvCxnSpPr>
            <a:stCxn id="717" idx="3"/>
            <a:endCxn id="720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9" name="Google Shape;739;g268c693d4b7_0_70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40" name="Google Shape;740;g268c693d4b7_0_705"/>
          <p:cNvCxnSpPr>
            <a:stCxn id="717" idx="5"/>
            <a:endCxn id="726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41" name="Google Shape;741;g268c693d4b7_0_70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742" name="Google Shape;742;g268c693d4b7_0_705"/>
          <p:cNvSpPr txBox="1"/>
          <p:nvPr/>
        </p:nvSpPr>
        <p:spPr>
          <a:xfrm>
            <a:off x="4894271" y="3785329"/>
            <a:ext cx="3016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    Repeat until done.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g268c693d4b7_0_705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g268c693d4b7_0_705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g268c693d4b7_0_70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g268c693d4b7_0_70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g268c693d4b7_0_705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g268c693d4b7_0_705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9" name="Google Shape;749;g268c693d4b7_0_70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99673" y="1924517"/>
            <a:ext cx="532975" cy="81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g268c693d4b7_0_70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313333">
            <a:off x="5100392" y="-21431"/>
            <a:ext cx="540858" cy="76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48" name="Google Shape;148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" sz="2000"/>
              <a:t>Recap (strongly connected components, shortest path)</a:t>
            </a:r>
            <a:endParaRPr sz="20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" sz="1600"/>
              <a:t>Kosaraju's algorithm (SCC)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" sz="1600"/>
              <a:t>Dijkstra’s algorithm (shortest path)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" sz="1600"/>
              <a:t>Bellman-Ford, Floyd-Warshall (dynamic-programming shortest path algorithms)</a:t>
            </a:r>
            <a:endParaRPr sz="16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2) </a:t>
            </a:r>
            <a:r>
              <a:rPr lang="en" sz="2000"/>
              <a:t>Handout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268c693d4b7_0_74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756" name="Google Shape;756;g268c693d4b7_0_747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757" name="Google Shape;757;g268c693d4b7_0_747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58" name="Google Shape;758;g268c693d4b7_0_7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9" name="Google Shape;759;g268c693d4b7_0_747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760" name="Google Shape;760;g268c693d4b7_0_747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1" name="Google Shape;761;g268c693d4b7_0_7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2" name="Google Shape;762;g268c693d4b7_0_747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763" name="Google Shape;763;g268c693d4b7_0_747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4" name="Google Shape;764;g268c693d4b7_0_7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5" name="Google Shape;765;g268c693d4b7_0_747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766" name="Google Shape;766;g268c693d4b7_0_747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7" name="Google Shape;767;g268c693d4b7_0_7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8" name="Google Shape;768;g268c693d4b7_0_747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769" name="Google Shape;769;g268c693d4b7_0_747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70" name="Google Shape;770;g268c693d4b7_0_74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1" name="Google Shape;771;g268c693d4b7_0_747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772" name="Google Shape;772;g268c693d4b7_0_747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73" name="Google Shape;773;g268c693d4b7_0_74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74" name="Google Shape;774;g268c693d4b7_0_747"/>
          <p:cNvCxnSpPr>
            <a:stCxn id="772" idx="2"/>
            <a:endCxn id="760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75" name="Google Shape;775;g268c693d4b7_0_747"/>
          <p:cNvCxnSpPr>
            <a:stCxn id="769" idx="0"/>
            <a:endCxn id="772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76" name="Google Shape;776;g268c693d4b7_0_747"/>
          <p:cNvCxnSpPr>
            <a:stCxn id="760" idx="6"/>
            <a:endCxn id="772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77" name="Google Shape;777;g268c693d4b7_0_747"/>
          <p:cNvCxnSpPr>
            <a:stCxn id="757" idx="0"/>
            <a:endCxn id="772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78" name="Google Shape;778;g268c693d4b7_0_747"/>
          <p:cNvCxnSpPr>
            <a:stCxn id="769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79" name="Google Shape;779;g268c693d4b7_0_747"/>
          <p:cNvCxnSpPr>
            <a:stCxn id="757" idx="3"/>
            <a:endCxn id="764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80" name="Google Shape;780;g268c693d4b7_0_747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81" name="Google Shape;781;g268c693d4b7_0_747"/>
          <p:cNvCxnSpPr>
            <a:stCxn id="760" idx="3"/>
            <a:endCxn id="763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82" name="Google Shape;782;g268c693d4b7_0_747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83" name="Google Shape;783;g268c693d4b7_0_747"/>
          <p:cNvCxnSpPr>
            <a:stCxn id="760" idx="5"/>
            <a:endCxn id="769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84" name="Google Shape;784;g268c693d4b7_0_747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785" name="Google Shape;785;g268c693d4b7_0_747"/>
          <p:cNvSpPr txBox="1"/>
          <p:nvPr/>
        </p:nvSpPr>
        <p:spPr>
          <a:xfrm>
            <a:off x="4894271" y="3785329"/>
            <a:ext cx="3016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Reverse all the edges.  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g268c693d4b7_0_747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g268c693d4b7_0_747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g268c693d4b7_0_747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g268c693d4b7_0_747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g268c693d4b7_0_747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g268c693d4b7_0_747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268c693d4b7_0_78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797" name="Google Shape;797;g268c693d4b7_0_787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798" name="Google Shape;798;g268c693d4b7_0_787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99" name="Google Shape;799;g268c693d4b7_0_78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0" name="Google Shape;800;g268c693d4b7_0_787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801" name="Google Shape;801;g268c693d4b7_0_787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02" name="Google Shape;802;g268c693d4b7_0_78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3" name="Google Shape;803;g268c693d4b7_0_787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804" name="Google Shape;804;g268c693d4b7_0_787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05" name="Google Shape;805;g268c693d4b7_0_78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6" name="Google Shape;806;g268c693d4b7_0_787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807" name="Google Shape;807;g268c693d4b7_0_787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08" name="Google Shape;808;g268c693d4b7_0_78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9" name="Google Shape;809;g268c693d4b7_0_787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810" name="Google Shape;810;g268c693d4b7_0_787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11" name="Google Shape;811;g268c693d4b7_0_78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2" name="Google Shape;812;g268c693d4b7_0_787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813" name="Google Shape;813;g268c693d4b7_0_787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14" name="Google Shape;814;g268c693d4b7_0_78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15" name="Google Shape;815;g268c693d4b7_0_787"/>
          <p:cNvCxnSpPr>
            <a:stCxn id="813" idx="2"/>
            <a:endCxn id="801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16" name="Google Shape;816;g268c693d4b7_0_787"/>
          <p:cNvCxnSpPr>
            <a:stCxn id="810" idx="0"/>
            <a:endCxn id="813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17" name="Google Shape;817;g268c693d4b7_0_787"/>
          <p:cNvCxnSpPr>
            <a:stCxn id="801" idx="6"/>
            <a:endCxn id="813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18" name="Google Shape;818;g268c693d4b7_0_787"/>
          <p:cNvCxnSpPr>
            <a:stCxn id="798" idx="0"/>
            <a:endCxn id="813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19" name="Google Shape;819;g268c693d4b7_0_787"/>
          <p:cNvCxnSpPr>
            <a:stCxn id="810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20" name="Google Shape;820;g268c693d4b7_0_787"/>
          <p:cNvCxnSpPr>
            <a:stCxn id="798" idx="3"/>
            <a:endCxn id="805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21" name="Google Shape;821;g268c693d4b7_0_787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22" name="Google Shape;822;g268c693d4b7_0_787"/>
          <p:cNvCxnSpPr>
            <a:stCxn id="801" idx="3"/>
            <a:endCxn id="804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23" name="Google Shape;823;g268c693d4b7_0_787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24" name="Google Shape;824;g268c693d4b7_0_787"/>
          <p:cNvCxnSpPr>
            <a:stCxn id="801" idx="5"/>
            <a:endCxn id="810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25" name="Google Shape;825;g268c693d4b7_0_787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826" name="Google Shape;826;g268c693d4b7_0_787"/>
          <p:cNvSpPr txBox="1"/>
          <p:nvPr/>
        </p:nvSpPr>
        <p:spPr>
          <a:xfrm>
            <a:off x="4894271" y="3785329"/>
            <a:ext cx="3016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Reverse all the edges.  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g268c693d4b7_0_787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g268c693d4b7_0_787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g268c693d4b7_0_787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g268c693d4b7_0_787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g268c693d4b7_0_787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g268c693d4b7_0_787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268c693d4b7_0_8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838" name="Google Shape;838;g268c693d4b7_0_827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839" name="Google Shape;839;g268c693d4b7_0_827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0" name="Google Shape;840;g268c693d4b7_0_8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1" name="Google Shape;841;g268c693d4b7_0_827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842" name="Google Shape;842;g268c693d4b7_0_827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3" name="Google Shape;843;g268c693d4b7_0_8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4" name="Google Shape;844;g268c693d4b7_0_827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845" name="Google Shape;845;g268c693d4b7_0_827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6" name="Google Shape;846;g268c693d4b7_0_8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7" name="Google Shape;847;g268c693d4b7_0_827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848" name="Google Shape;848;g268c693d4b7_0_827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9" name="Google Shape;849;g268c693d4b7_0_8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0" name="Google Shape;850;g268c693d4b7_0_827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851" name="Google Shape;851;g268c693d4b7_0_827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52" name="Google Shape;852;g268c693d4b7_0_8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3" name="Google Shape;853;g268c693d4b7_0_827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854" name="Google Shape;854;g268c693d4b7_0_827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55" name="Google Shape;855;g268c693d4b7_0_82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56" name="Google Shape;856;g268c693d4b7_0_827"/>
          <p:cNvCxnSpPr>
            <a:stCxn id="854" idx="2"/>
            <a:endCxn id="842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57" name="Google Shape;857;g268c693d4b7_0_827"/>
          <p:cNvCxnSpPr>
            <a:stCxn id="851" idx="0"/>
            <a:endCxn id="854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58" name="Google Shape;858;g268c693d4b7_0_827"/>
          <p:cNvCxnSpPr>
            <a:stCxn id="842" idx="6"/>
            <a:endCxn id="854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59" name="Google Shape;859;g268c693d4b7_0_827"/>
          <p:cNvCxnSpPr>
            <a:stCxn id="839" idx="0"/>
            <a:endCxn id="854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60" name="Google Shape;860;g268c693d4b7_0_827"/>
          <p:cNvCxnSpPr>
            <a:stCxn id="851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61" name="Google Shape;861;g268c693d4b7_0_827"/>
          <p:cNvCxnSpPr>
            <a:stCxn id="839" idx="3"/>
            <a:endCxn id="846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62" name="Google Shape;862;g268c693d4b7_0_827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63" name="Google Shape;863;g268c693d4b7_0_827"/>
          <p:cNvCxnSpPr>
            <a:stCxn id="842" idx="3"/>
            <a:endCxn id="845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64" name="Google Shape;864;g268c693d4b7_0_827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65" name="Google Shape;865;g268c693d4b7_0_827"/>
          <p:cNvCxnSpPr>
            <a:stCxn id="842" idx="5"/>
            <a:endCxn id="851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66" name="Google Shape;866;g268c693d4b7_0_827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867" name="Google Shape;867;g268c693d4b7_0_827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g268c693d4b7_0_827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g268c693d4b7_0_827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g268c693d4b7_0_827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g268c693d4b7_0_827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g268c693d4b7_0_827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g268c693d4b7_0_827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68c693d4b7_0_86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879" name="Google Shape;879;g268c693d4b7_0_867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880" name="Google Shape;880;g268c693d4b7_0_867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1" name="Google Shape;881;g268c693d4b7_0_8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2" name="Google Shape;882;g268c693d4b7_0_867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883" name="Google Shape;883;g268c693d4b7_0_867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4" name="Google Shape;884;g268c693d4b7_0_8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5" name="Google Shape;885;g268c693d4b7_0_867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886" name="Google Shape;886;g268c693d4b7_0_867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7" name="Google Shape;887;g268c693d4b7_0_86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8" name="Google Shape;888;g268c693d4b7_0_867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889" name="Google Shape;889;g268c693d4b7_0_867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90" name="Google Shape;890;g268c693d4b7_0_86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1" name="Google Shape;891;g268c693d4b7_0_867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892" name="Google Shape;892;g268c693d4b7_0_867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93" name="Google Shape;893;g268c693d4b7_0_86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4" name="Google Shape;894;g268c693d4b7_0_867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895" name="Google Shape;895;g268c693d4b7_0_867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96" name="Google Shape;896;g268c693d4b7_0_86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97" name="Google Shape;897;g268c693d4b7_0_867"/>
          <p:cNvCxnSpPr>
            <a:stCxn id="895" idx="2"/>
            <a:endCxn id="883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98" name="Google Shape;898;g268c693d4b7_0_867"/>
          <p:cNvCxnSpPr>
            <a:stCxn id="892" idx="0"/>
            <a:endCxn id="895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99" name="Google Shape;899;g268c693d4b7_0_867"/>
          <p:cNvCxnSpPr>
            <a:stCxn id="883" idx="6"/>
            <a:endCxn id="895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00" name="Google Shape;900;g268c693d4b7_0_867"/>
          <p:cNvCxnSpPr>
            <a:stCxn id="880" idx="0"/>
            <a:endCxn id="895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01" name="Google Shape;901;g268c693d4b7_0_867"/>
          <p:cNvCxnSpPr>
            <a:stCxn id="892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02" name="Google Shape;902;g268c693d4b7_0_867"/>
          <p:cNvCxnSpPr>
            <a:stCxn id="880" idx="3"/>
            <a:endCxn id="887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03" name="Google Shape;903;g268c693d4b7_0_867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04" name="Google Shape;904;g268c693d4b7_0_867"/>
          <p:cNvCxnSpPr>
            <a:stCxn id="883" idx="3"/>
            <a:endCxn id="886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05" name="Google Shape;905;g268c693d4b7_0_867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06" name="Google Shape;906;g268c693d4b7_0_867"/>
          <p:cNvCxnSpPr>
            <a:stCxn id="883" idx="5"/>
            <a:endCxn id="892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07" name="Google Shape;907;g268c693d4b7_0_867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908" name="Google Shape;908;g268c693d4b7_0_867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g268c693d4b7_0_867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g268c693d4b7_0_867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g268c693d4b7_0_867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g268c693d4b7_0_867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g268c693d4b7_0_867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g268c693d4b7_0_867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5" name="Google Shape;915;g268c693d4b7_0_86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13331">
            <a:off x="4616689" y="1926224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268c693d4b7_0_90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921" name="Google Shape;921;g268c693d4b7_0_908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922" name="Google Shape;922;g268c693d4b7_0_908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3" name="Google Shape;923;g268c693d4b7_0_90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4" name="Google Shape;924;g268c693d4b7_0_908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925" name="Google Shape;925;g268c693d4b7_0_908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6" name="Google Shape;926;g268c693d4b7_0_90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7" name="Google Shape;927;g268c693d4b7_0_908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928" name="Google Shape;928;g268c693d4b7_0_908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9" name="Google Shape;929;g268c693d4b7_0_90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0" name="Google Shape;930;g268c693d4b7_0_908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931" name="Google Shape;931;g268c693d4b7_0_908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32" name="Google Shape;932;g268c693d4b7_0_90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3" name="Google Shape;933;g268c693d4b7_0_908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934" name="Google Shape;934;g268c693d4b7_0_908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35" name="Google Shape;935;g268c693d4b7_0_90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6" name="Google Shape;936;g268c693d4b7_0_908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937" name="Google Shape;937;g268c693d4b7_0_908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38" name="Google Shape;938;g268c693d4b7_0_90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39" name="Google Shape;939;g268c693d4b7_0_908"/>
          <p:cNvCxnSpPr>
            <a:stCxn id="937" idx="2"/>
            <a:endCxn id="925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0" name="Google Shape;940;g268c693d4b7_0_908"/>
          <p:cNvCxnSpPr>
            <a:stCxn id="934" idx="0"/>
            <a:endCxn id="937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1" name="Google Shape;941;g268c693d4b7_0_908"/>
          <p:cNvCxnSpPr>
            <a:stCxn id="925" idx="6"/>
            <a:endCxn id="937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2" name="Google Shape;942;g268c693d4b7_0_908"/>
          <p:cNvCxnSpPr>
            <a:stCxn id="922" idx="0"/>
            <a:endCxn id="937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3" name="Google Shape;943;g268c693d4b7_0_908"/>
          <p:cNvCxnSpPr>
            <a:stCxn id="934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4" name="Google Shape;944;g268c693d4b7_0_908"/>
          <p:cNvCxnSpPr>
            <a:stCxn id="922" idx="3"/>
            <a:endCxn id="929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5" name="Google Shape;945;g268c693d4b7_0_908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6" name="Google Shape;946;g268c693d4b7_0_908"/>
          <p:cNvCxnSpPr>
            <a:stCxn id="925" idx="3"/>
            <a:endCxn id="928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7" name="Google Shape;947;g268c693d4b7_0_908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8" name="Google Shape;948;g268c693d4b7_0_908"/>
          <p:cNvCxnSpPr>
            <a:stCxn id="925" idx="5"/>
            <a:endCxn id="934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9" name="Google Shape;949;g268c693d4b7_0_908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950" name="Google Shape;950;g268c693d4b7_0_908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g268c693d4b7_0_908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g268c693d4b7_0_908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g268c693d4b7_0_908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g268c693d4b7_0_908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g268c693d4b7_0_908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g268c693d4b7_0_908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g268c693d4b7_0_908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g268c693d4b7_0_908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9" name="Google Shape;959;g268c693d4b7_0_90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13331">
            <a:off x="4616689" y="1926224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268c693d4b7_0_95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965" name="Google Shape;965;g268c693d4b7_0_951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966" name="Google Shape;966;g268c693d4b7_0_951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7" name="Google Shape;967;g268c693d4b7_0_9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8" name="Google Shape;968;g268c693d4b7_0_951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969" name="Google Shape;969;g268c693d4b7_0_951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0" name="Google Shape;970;g268c693d4b7_0_9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1" name="Google Shape;971;g268c693d4b7_0_951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972" name="Google Shape;972;g268c693d4b7_0_951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3" name="Google Shape;973;g268c693d4b7_0_9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4" name="Google Shape;974;g268c693d4b7_0_951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975" name="Google Shape;975;g268c693d4b7_0_951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6" name="Google Shape;976;g268c693d4b7_0_95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7" name="Google Shape;977;g268c693d4b7_0_951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978" name="Google Shape;978;g268c693d4b7_0_951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9" name="Google Shape;979;g268c693d4b7_0_95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0" name="Google Shape;980;g268c693d4b7_0_951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981" name="Google Shape;981;g268c693d4b7_0_951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82" name="Google Shape;982;g268c693d4b7_0_95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83" name="Google Shape;983;g268c693d4b7_0_951"/>
          <p:cNvCxnSpPr>
            <a:stCxn id="981" idx="2"/>
            <a:endCxn id="969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4" name="Google Shape;984;g268c693d4b7_0_951"/>
          <p:cNvCxnSpPr>
            <a:stCxn id="978" idx="0"/>
            <a:endCxn id="981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5" name="Google Shape;985;g268c693d4b7_0_951"/>
          <p:cNvCxnSpPr>
            <a:stCxn id="969" idx="6"/>
            <a:endCxn id="981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6" name="Google Shape;986;g268c693d4b7_0_951"/>
          <p:cNvCxnSpPr>
            <a:stCxn id="966" idx="0"/>
            <a:endCxn id="981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7" name="Google Shape;987;g268c693d4b7_0_951"/>
          <p:cNvCxnSpPr>
            <a:stCxn id="978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8" name="Google Shape;988;g268c693d4b7_0_951"/>
          <p:cNvCxnSpPr>
            <a:stCxn id="966" idx="3"/>
            <a:endCxn id="973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9" name="Google Shape;989;g268c693d4b7_0_951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90" name="Google Shape;990;g268c693d4b7_0_951"/>
          <p:cNvCxnSpPr>
            <a:stCxn id="969" idx="3"/>
            <a:endCxn id="972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91" name="Google Shape;991;g268c693d4b7_0_951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92" name="Google Shape;992;g268c693d4b7_0_951"/>
          <p:cNvCxnSpPr>
            <a:stCxn id="969" idx="5"/>
            <a:endCxn id="978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93" name="Google Shape;993;g268c693d4b7_0_951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994" name="Google Shape;994;g268c693d4b7_0_951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g268c693d4b7_0_951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g268c693d4b7_0_951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g268c693d4b7_0_951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g268c693d4b7_0_951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g268c693d4b7_0_951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g268c693d4b7_0_951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g268c693d4b7_0_951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g268c693d4b7_0_951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3" name="Google Shape;1003;g268c693d4b7_0_95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13331">
            <a:off x="4616689" y="1926224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68c693d4b7_0_99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009" name="Google Shape;1009;g268c693d4b7_0_994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010" name="Google Shape;1010;g268c693d4b7_0_994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1" name="Google Shape;1011;g268c693d4b7_0_99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2" name="Google Shape;1012;g268c693d4b7_0_994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013" name="Google Shape;1013;g268c693d4b7_0_994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4" name="Google Shape;1014;g268c693d4b7_0_99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5" name="Google Shape;1015;g268c693d4b7_0_994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016" name="Google Shape;1016;g268c693d4b7_0_994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7" name="Google Shape;1017;g268c693d4b7_0_99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8" name="Google Shape;1018;g268c693d4b7_0_994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019" name="Google Shape;1019;g268c693d4b7_0_994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20" name="Google Shape;1020;g268c693d4b7_0_99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1" name="Google Shape;1021;g268c693d4b7_0_994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022" name="Google Shape;1022;g268c693d4b7_0_994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23" name="Google Shape;1023;g268c693d4b7_0_99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4" name="Google Shape;1024;g268c693d4b7_0_994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025" name="Google Shape;1025;g268c693d4b7_0_994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26" name="Google Shape;1026;g268c693d4b7_0_99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27" name="Google Shape;1027;g268c693d4b7_0_994"/>
          <p:cNvCxnSpPr>
            <a:stCxn id="1025" idx="2"/>
            <a:endCxn id="1013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28" name="Google Shape;1028;g268c693d4b7_0_994"/>
          <p:cNvCxnSpPr>
            <a:stCxn id="1022" idx="0"/>
            <a:endCxn id="1025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29" name="Google Shape;1029;g268c693d4b7_0_994"/>
          <p:cNvCxnSpPr>
            <a:stCxn id="1013" idx="6"/>
            <a:endCxn id="1025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30" name="Google Shape;1030;g268c693d4b7_0_994"/>
          <p:cNvCxnSpPr>
            <a:stCxn id="1010" idx="0"/>
            <a:endCxn id="1025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31" name="Google Shape;1031;g268c693d4b7_0_994"/>
          <p:cNvCxnSpPr>
            <a:stCxn id="1022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32" name="Google Shape;1032;g268c693d4b7_0_994"/>
          <p:cNvCxnSpPr>
            <a:stCxn id="1010" idx="3"/>
            <a:endCxn id="1017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33" name="Google Shape;1033;g268c693d4b7_0_994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34" name="Google Shape;1034;g268c693d4b7_0_994"/>
          <p:cNvCxnSpPr>
            <a:stCxn id="1013" idx="3"/>
            <a:endCxn id="1016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35" name="Google Shape;1035;g268c693d4b7_0_994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36" name="Google Shape;1036;g268c693d4b7_0_994"/>
          <p:cNvCxnSpPr>
            <a:stCxn id="1013" idx="5"/>
            <a:endCxn id="1022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37" name="Google Shape;1037;g268c693d4b7_0_994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038" name="Google Shape;1038;g268c693d4b7_0_994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g268c693d4b7_0_994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g268c693d4b7_0_994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g268c693d4b7_0_994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g268c693d4b7_0_994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g268c693d4b7_0_994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g268c693d4b7_0_994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g268c693d4b7_0_994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g268c693d4b7_0_994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7" name="Google Shape;1047;g268c693d4b7_0_99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13331">
            <a:off x="5149798" y="68948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268c693d4b7_0_103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053" name="Google Shape;1053;g268c693d4b7_0_1037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054" name="Google Shape;1054;g268c693d4b7_0_1037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5" name="Google Shape;1055;g268c693d4b7_0_10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6" name="Google Shape;1056;g268c693d4b7_0_1037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057" name="Google Shape;1057;g268c693d4b7_0_1037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8" name="Google Shape;1058;g268c693d4b7_0_10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9" name="Google Shape;1059;g268c693d4b7_0_1037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060" name="Google Shape;1060;g268c693d4b7_0_1037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61" name="Google Shape;1061;g268c693d4b7_0_10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2" name="Google Shape;1062;g268c693d4b7_0_1037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063" name="Google Shape;1063;g268c693d4b7_0_1037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64" name="Google Shape;1064;g268c693d4b7_0_10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5" name="Google Shape;1065;g268c693d4b7_0_1037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066" name="Google Shape;1066;g268c693d4b7_0_1037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67" name="Google Shape;1067;g268c693d4b7_0_103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8" name="Google Shape;1068;g268c693d4b7_0_1037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069" name="Google Shape;1069;g268c693d4b7_0_1037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70" name="Google Shape;1070;g268c693d4b7_0_103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71" name="Google Shape;1071;g268c693d4b7_0_1037"/>
          <p:cNvCxnSpPr>
            <a:stCxn id="1069" idx="2"/>
            <a:endCxn id="1057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2" name="Google Shape;1072;g268c693d4b7_0_1037"/>
          <p:cNvCxnSpPr>
            <a:stCxn id="1066" idx="0"/>
            <a:endCxn id="1069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3" name="Google Shape;1073;g268c693d4b7_0_1037"/>
          <p:cNvCxnSpPr>
            <a:stCxn id="1057" idx="6"/>
            <a:endCxn id="1069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4" name="Google Shape;1074;g268c693d4b7_0_1037"/>
          <p:cNvCxnSpPr>
            <a:stCxn id="1054" idx="0"/>
            <a:endCxn id="1069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5" name="Google Shape;1075;g268c693d4b7_0_1037"/>
          <p:cNvCxnSpPr>
            <a:stCxn id="1066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6" name="Google Shape;1076;g268c693d4b7_0_1037"/>
          <p:cNvCxnSpPr>
            <a:stCxn id="1054" idx="3"/>
            <a:endCxn id="1061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7" name="Google Shape;1077;g268c693d4b7_0_1037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8" name="Google Shape;1078;g268c693d4b7_0_1037"/>
          <p:cNvCxnSpPr>
            <a:stCxn id="1057" idx="3"/>
            <a:endCxn id="1060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9" name="Google Shape;1079;g268c693d4b7_0_1037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80" name="Google Shape;1080;g268c693d4b7_0_1037"/>
          <p:cNvCxnSpPr>
            <a:stCxn id="1057" idx="5"/>
            <a:endCxn id="1066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81" name="Google Shape;1081;g268c693d4b7_0_1037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082" name="Google Shape;1082;g268c693d4b7_0_1037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g268c693d4b7_0_1037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g268c693d4b7_0_1037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g268c693d4b7_0_1037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g268c693d4b7_0_1037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g268c693d4b7_0_1037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g268c693d4b7_0_1037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g268c693d4b7_0_1037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g268c693d4b7_0_1037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1" name="Google Shape;1091;g268c693d4b7_0_10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261599">
            <a:off x="7088079" y="1627930"/>
            <a:ext cx="489278" cy="693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268c693d4b7_0_108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097" name="Google Shape;1097;g268c693d4b7_0_1080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098" name="Google Shape;1098;g268c693d4b7_0_1080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9" name="Google Shape;1099;g268c693d4b7_0_108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0" name="Google Shape;1100;g268c693d4b7_0_1080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101" name="Google Shape;1101;g268c693d4b7_0_1080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02" name="Google Shape;1102;g268c693d4b7_0_108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3" name="Google Shape;1103;g268c693d4b7_0_1080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104" name="Google Shape;1104;g268c693d4b7_0_1080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05" name="Google Shape;1105;g268c693d4b7_0_108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6" name="Google Shape;1106;g268c693d4b7_0_1080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107" name="Google Shape;1107;g268c693d4b7_0_1080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08" name="Google Shape;1108;g268c693d4b7_0_10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9" name="Google Shape;1109;g268c693d4b7_0_1080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110" name="Google Shape;1110;g268c693d4b7_0_1080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11" name="Google Shape;1111;g268c693d4b7_0_108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2" name="Google Shape;1112;g268c693d4b7_0_1080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113" name="Google Shape;1113;g268c693d4b7_0_1080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14" name="Google Shape;1114;g268c693d4b7_0_108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15" name="Google Shape;1115;g268c693d4b7_0_1080"/>
          <p:cNvCxnSpPr>
            <a:stCxn id="1113" idx="2"/>
            <a:endCxn id="1101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16" name="Google Shape;1116;g268c693d4b7_0_1080"/>
          <p:cNvCxnSpPr>
            <a:stCxn id="1110" idx="0"/>
            <a:endCxn id="1113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17" name="Google Shape;1117;g268c693d4b7_0_1080"/>
          <p:cNvCxnSpPr>
            <a:stCxn id="1101" idx="6"/>
            <a:endCxn id="1113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18" name="Google Shape;1118;g268c693d4b7_0_1080"/>
          <p:cNvCxnSpPr>
            <a:stCxn id="1098" idx="0"/>
            <a:endCxn id="1113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19" name="Google Shape;1119;g268c693d4b7_0_1080"/>
          <p:cNvCxnSpPr>
            <a:stCxn id="1110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20" name="Google Shape;1120;g268c693d4b7_0_1080"/>
          <p:cNvCxnSpPr>
            <a:stCxn id="1098" idx="3"/>
            <a:endCxn id="1105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21" name="Google Shape;1121;g268c693d4b7_0_1080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22" name="Google Shape;1122;g268c693d4b7_0_1080"/>
          <p:cNvCxnSpPr>
            <a:stCxn id="1101" idx="3"/>
            <a:endCxn id="1104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23" name="Google Shape;1123;g268c693d4b7_0_1080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24" name="Google Shape;1124;g268c693d4b7_0_1080"/>
          <p:cNvCxnSpPr>
            <a:stCxn id="1101" idx="5"/>
            <a:endCxn id="1110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25" name="Google Shape;1125;g268c693d4b7_0_1080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126" name="Google Shape;1126;g268c693d4b7_0_1080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g268c693d4b7_0_1080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g268c693d4b7_0_1080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g268c693d4b7_0_1080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g268c693d4b7_0_1080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g268c693d4b7_0_1080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g268c693d4b7_0_1080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g268c693d4b7_0_1080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g268c693d4b7_0_1080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5" name="Google Shape;1135;g268c693d4b7_0_10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3847887" y="593779"/>
            <a:ext cx="489278" cy="69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g268c693d4b7_0_1080"/>
          <p:cNvSpPr txBox="1"/>
          <p:nvPr/>
        </p:nvSpPr>
        <p:spPr>
          <a:xfrm>
            <a:off x="4842496" y="4685576"/>
            <a:ext cx="3402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Notice that I’m not changing the start and finish times – I’m keeping them from the first run.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268c693d4b7_0_11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142" name="Google Shape;1142;g268c693d4b7_0_1124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143" name="Google Shape;1143;g268c693d4b7_0_1124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44" name="Google Shape;1144;g268c693d4b7_0_11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5" name="Google Shape;1145;g268c693d4b7_0_1124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146" name="Google Shape;1146;g268c693d4b7_0_1124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47" name="Google Shape;1147;g268c693d4b7_0_11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8" name="Google Shape;1148;g268c693d4b7_0_1124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149" name="Google Shape;1149;g268c693d4b7_0_1124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50" name="Google Shape;1150;g268c693d4b7_0_11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1" name="Google Shape;1151;g268c693d4b7_0_1124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152" name="Google Shape;1152;g268c693d4b7_0_1124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53" name="Google Shape;1153;g268c693d4b7_0_11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4" name="Google Shape;1154;g268c693d4b7_0_1124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155" name="Google Shape;1155;g268c693d4b7_0_1124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56" name="Google Shape;1156;g268c693d4b7_0_11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7" name="Google Shape;1157;g268c693d4b7_0_1124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158" name="Google Shape;1158;g268c693d4b7_0_1124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59" name="Google Shape;1159;g268c693d4b7_0_112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60" name="Google Shape;1160;g268c693d4b7_0_1124"/>
          <p:cNvCxnSpPr>
            <a:stCxn id="1158" idx="2"/>
            <a:endCxn id="1146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1" name="Google Shape;1161;g268c693d4b7_0_1124"/>
          <p:cNvCxnSpPr>
            <a:stCxn id="1155" idx="0"/>
            <a:endCxn id="1158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2" name="Google Shape;1162;g268c693d4b7_0_1124"/>
          <p:cNvCxnSpPr>
            <a:stCxn id="1146" idx="6"/>
            <a:endCxn id="1158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3" name="Google Shape;1163;g268c693d4b7_0_1124"/>
          <p:cNvCxnSpPr>
            <a:stCxn id="1143" idx="0"/>
            <a:endCxn id="1158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4" name="Google Shape;1164;g268c693d4b7_0_1124"/>
          <p:cNvCxnSpPr>
            <a:stCxn id="1155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5" name="Google Shape;1165;g268c693d4b7_0_1124"/>
          <p:cNvCxnSpPr>
            <a:stCxn id="1143" idx="3"/>
            <a:endCxn id="1150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6" name="Google Shape;1166;g268c693d4b7_0_1124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7" name="Google Shape;1167;g268c693d4b7_0_1124"/>
          <p:cNvCxnSpPr>
            <a:stCxn id="1146" idx="3"/>
            <a:endCxn id="1149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8" name="Google Shape;1168;g268c693d4b7_0_1124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9" name="Google Shape;1169;g268c693d4b7_0_1124"/>
          <p:cNvCxnSpPr>
            <a:stCxn id="1146" idx="5"/>
            <a:endCxn id="1155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70" name="Google Shape;1170;g268c693d4b7_0_1124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171" name="Google Shape;1171;g268c693d4b7_0_1124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g268c693d4b7_0_1124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g268c693d4b7_0_1124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g268c693d4b7_0_1124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g268c693d4b7_0_1124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g268c693d4b7_0_1124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g268c693d4b7_0_1124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g268c693d4b7_0_1124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g268c693d4b7_0_1124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0" name="Google Shape;1180;g268c693d4b7_0_11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3847887" y="593779"/>
            <a:ext cx="489278" cy="69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g268c693d4b7_0_1124"/>
          <p:cNvSpPr txBox="1"/>
          <p:nvPr/>
        </p:nvSpPr>
        <p:spPr>
          <a:xfrm>
            <a:off x="4842496" y="4685576"/>
            <a:ext cx="3402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Notice that I’m not changing the start and finish times – I’m keeping them from the first run.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/>
          <p:nvPr>
            <p:ph type="ctrTitle"/>
          </p:nvPr>
        </p:nvSpPr>
        <p:spPr>
          <a:xfrm>
            <a:off x="1376706" y="1728206"/>
            <a:ext cx="63906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/>
              <a:t>Strongly connected components (SCC)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268c693d4b7_0_116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187" name="Google Shape;1187;g268c693d4b7_0_1168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188" name="Google Shape;1188;g268c693d4b7_0_1168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89" name="Google Shape;1189;g268c693d4b7_0_11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0" name="Google Shape;1190;g268c693d4b7_0_1168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191" name="Google Shape;1191;g268c693d4b7_0_1168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92" name="Google Shape;1192;g268c693d4b7_0_116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3" name="Google Shape;1193;g268c693d4b7_0_1168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194" name="Google Shape;1194;g268c693d4b7_0_1168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95" name="Google Shape;1195;g268c693d4b7_0_116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6" name="Google Shape;1196;g268c693d4b7_0_1168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197" name="Google Shape;1197;g268c693d4b7_0_1168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98" name="Google Shape;1198;g268c693d4b7_0_116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9" name="Google Shape;1199;g268c693d4b7_0_1168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200" name="Google Shape;1200;g268c693d4b7_0_1168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1" name="Google Shape;1201;g268c693d4b7_0_116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2" name="Google Shape;1202;g268c693d4b7_0_1168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203" name="Google Shape;1203;g268c693d4b7_0_1168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4" name="Google Shape;1204;g268c693d4b7_0_116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05" name="Google Shape;1205;g268c693d4b7_0_1168"/>
          <p:cNvCxnSpPr>
            <a:stCxn id="1203" idx="2"/>
            <a:endCxn id="1191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06" name="Google Shape;1206;g268c693d4b7_0_1168"/>
          <p:cNvCxnSpPr>
            <a:stCxn id="1200" idx="0"/>
            <a:endCxn id="1203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07" name="Google Shape;1207;g268c693d4b7_0_1168"/>
          <p:cNvCxnSpPr>
            <a:stCxn id="1191" idx="6"/>
            <a:endCxn id="1203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08" name="Google Shape;1208;g268c693d4b7_0_1168"/>
          <p:cNvCxnSpPr>
            <a:stCxn id="1188" idx="0"/>
            <a:endCxn id="1203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09" name="Google Shape;1209;g268c693d4b7_0_1168"/>
          <p:cNvCxnSpPr>
            <a:stCxn id="1200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10" name="Google Shape;1210;g268c693d4b7_0_1168"/>
          <p:cNvCxnSpPr>
            <a:stCxn id="1188" idx="3"/>
            <a:endCxn id="1195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11" name="Google Shape;1211;g268c693d4b7_0_1168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12" name="Google Shape;1212;g268c693d4b7_0_1168"/>
          <p:cNvCxnSpPr>
            <a:stCxn id="1191" idx="3"/>
            <a:endCxn id="1194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13" name="Google Shape;1213;g268c693d4b7_0_1168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14" name="Google Shape;1214;g268c693d4b7_0_1168"/>
          <p:cNvCxnSpPr>
            <a:stCxn id="1191" idx="5"/>
            <a:endCxn id="1200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15" name="Google Shape;1215;g268c693d4b7_0_1168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216" name="Google Shape;1216;g268c693d4b7_0_1168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g268c693d4b7_0_1168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g268c693d4b7_0_1168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g268c693d4b7_0_1168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g268c693d4b7_0_1168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g268c693d4b7_0_1168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g268c693d4b7_0_1168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g268c693d4b7_0_1168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g268c693d4b7_0_1168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5" name="Google Shape;1225;g268c693d4b7_0_116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782927">
            <a:off x="6905788" y="1554400"/>
            <a:ext cx="489278" cy="69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g268c693d4b7_0_1168"/>
          <p:cNvSpPr txBox="1"/>
          <p:nvPr/>
        </p:nvSpPr>
        <p:spPr>
          <a:xfrm>
            <a:off x="4842496" y="4685576"/>
            <a:ext cx="3402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Notice that I’m not changing the start and finish times – I’m keeping them from the first run.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268c693d4b7_0_121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232" name="Google Shape;1232;g268c693d4b7_0_1212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233" name="Google Shape;1233;g268c693d4b7_0_1212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4" name="Google Shape;1234;g268c693d4b7_0_12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5" name="Google Shape;1235;g268c693d4b7_0_1212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236" name="Google Shape;1236;g268c693d4b7_0_1212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7" name="Google Shape;1237;g268c693d4b7_0_12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8" name="Google Shape;1238;g268c693d4b7_0_1212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239" name="Google Shape;1239;g268c693d4b7_0_1212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0" name="Google Shape;1240;g268c693d4b7_0_12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1" name="Google Shape;1241;g268c693d4b7_0_1212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242" name="Google Shape;1242;g268c693d4b7_0_1212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3" name="Google Shape;1243;g268c693d4b7_0_12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4" name="Google Shape;1244;g268c693d4b7_0_1212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245" name="Google Shape;1245;g268c693d4b7_0_1212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6" name="Google Shape;1246;g268c693d4b7_0_12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7" name="Google Shape;1247;g268c693d4b7_0_1212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248" name="Google Shape;1248;g268c693d4b7_0_1212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9" name="Google Shape;1249;g268c693d4b7_0_12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50" name="Google Shape;1250;g268c693d4b7_0_1212"/>
          <p:cNvCxnSpPr>
            <a:stCxn id="1248" idx="2"/>
            <a:endCxn id="1236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1" name="Google Shape;1251;g268c693d4b7_0_1212"/>
          <p:cNvCxnSpPr>
            <a:stCxn id="1245" idx="0"/>
            <a:endCxn id="1248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2" name="Google Shape;1252;g268c693d4b7_0_1212"/>
          <p:cNvCxnSpPr>
            <a:stCxn id="1236" idx="6"/>
            <a:endCxn id="1248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3" name="Google Shape;1253;g268c693d4b7_0_1212"/>
          <p:cNvCxnSpPr>
            <a:stCxn id="1233" idx="0"/>
            <a:endCxn id="1248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4" name="Google Shape;1254;g268c693d4b7_0_1212"/>
          <p:cNvCxnSpPr>
            <a:stCxn id="1245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5" name="Google Shape;1255;g268c693d4b7_0_1212"/>
          <p:cNvCxnSpPr>
            <a:stCxn id="1233" idx="3"/>
            <a:endCxn id="1240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6" name="Google Shape;1256;g268c693d4b7_0_1212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7" name="Google Shape;1257;g268c693d4b7_0_1212"/>
          <p:cNvCxnSpPr>
            <a:stCxn id="1236" idx="3"/>
            <a:endCxn id="1239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8" name="Google Shape;1258;g268c693d4b7_0_1212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9" name="Google Shape;1259;g268c693d4b7_0_1212"/>
          <p:cNvCxnSpPr>
            <a:stCxn id="1236" idx="5"/>
            <a:endCxn id="1245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60" name="Google Shape;1260;g268c693d4b7_0_1212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261" name="Google Shape;1261;g268c693d4b7_0_1212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g268c693d4b7_0_1212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g268c693d4b7_0_1212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g268c693d4b7_0_1212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g268c693d4b7_0_1212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g268c693d4b7_0_1212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g268c693d4b7_0_1212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g268c693d4b7_0_1212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g268c693d4b7_0_1212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0" name="Google Shape;1270;g268c693d4b7_0_12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5228032" y="37451"/>
            <a:ext cx="489278" cy="69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g268c693d4b7_0_1212"/>
          <p:cNvSpPr txBox="1"/>
          <p:nvPr/>
        </p:nvSpPr>
        <p:spPr>
          <a:xfrm>
            <a:off x="4842496" y="4685576"/>
            <a:ext cx="3402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Notice that I’m not changing the start and finish times – I’m keeping them from the first run.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268c693d4b7_0_125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277" name="Google Shape;1277;g268c693d4b7_0_1256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278" name="Google Shape;1278;g268c693d4b7_0_1256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9" name="Google Shape;1279;g268c693d4b7_0_12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0" name="Google Shape;1280;g268c693d4b7_0_1256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281" name="Google Shape;1281;g268c693d4b7_0_1256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2" name="Google Shape;1282;g268c693d4b7_0_125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3" name="Google Shape;1283;g268c693d4b7_0_1256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284" name="Google Shape;1284;g268c693d4b7_0_1256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5" name="Google Shape;1285;g268c693d4b7_0_125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6" name="Google Shape;1286;g268c693d4b7_0_1256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287" name="Google Shape;1287;g268c693d4b7_0_1256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8" name="Google Shape;1288;g268c693d4b7_0_125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9" name="Google Shape;1289;g268c693d4b7_0_1256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290" name="Google Shape;1290;g268c693d4b7_0_1256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1" name="Google Shape;1291;g268c693d4b7_0_125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2" name="Google Shape;1292;g268c693d4b7_0_1256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293" name="Google Shape;1293;g268c693d4b7_0_1256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4" name="Google Shape;1294;g268c693d4b7_0_125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95" name="Google Shape;1295;g268c693d4b7_0_1256"/>
          <p:cNvCxnSpPr>
            <a:stCxn id="1293" idx="2"/>
            <a:endCxn id="1281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96" name="Google Shape;1296;g268c693d4b7_0_1256"/>
          <p:cNvCxnSpPr>
            <a:stCxn id="1290" idx="0"/>
            <a:endCxn id="1293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97" name="Google Shape;1297;g268c693d4b7_0_1256"/>
          <p:cNvCxnSpPr>
            <a:stCxn id="1281" idx="6"/>
            <a:endCxn id="1293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98" name="Google Shape;1298;g268c693d4b7_0_1256"/>
          <p:cNvCxnSpPr>
            <a:stCxn id="1278" idx="0"/>
            <a:endCxn id="1293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99" name="Google Shape;1299;g268c693d4b7_0_1256"/>
          <p:cNvCxnSpPr>
            <a:stCxn id="1290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00" name="Google Shape;1300;g268c693d4b7_0_1256"/>
          <p:cNvCxnSpPr>
            <a:stCxn id="1278" idx="3"/>
            <a:endCxn id="1285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01" name="Google Shape;1301;g268c693d4b7_0_1256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02" name="Google Shape;1302;g268c693d4b7_0_1256"/>
          <p:cNvCxnSpPr>
            <a:stCxn id="1281" idx="3"/>
            <a:endCxn id="1284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03" name="Google Shape;1303;g268c693d4b7_0_1256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04" name="Google Shape;1304;g268c693d4b7_0_1256"/>
          <p:cNvCxnSpPr>
            <a:stCxn id="1281" idx="5"/>
            <a:endCxn id="1290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05" name="Google Shape;1305;g268c693d4b7_0_1256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306" name="Google Shape;1306;g268c693d4b7_0_1256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g268c693d4b7_0_1256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g268c693d4b7_0_1256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g268c693d4b7_0_1256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g268c693d4b7_0_1256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g268c693d4b7_0_1256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g268c693d4b7_0_1256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g268c693d4b7_0_1256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g268c693d4b7_0_1256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g268c693d4b7_0_1256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g268c693d4b7_0_1256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7" name="Google Shape;1317;g268c693d4b7_0_125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5228032" y="37451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268c693d4b7_0_130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323" name="Google Shape;1323;g268c693d4b7_0_1301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324" name="Google Shape;1324;g268c693d4b7_0_1301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5" name="Google Shape;1325;g268c693d4b7_0_130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6" name="Google Shape;1326;g268c693d4b7_0_1301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327" name="Google Shape;1327;g268c693d4b7_0_1301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8" name="Google Shape;1328;g268c693d4b7_0_130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9" name="Google Shape;1329;g268c693d4b7_0_1301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330" name="Google Shape;1330;g268c693d4b7_0_1301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31" name="Google Shape;1331;g268c693d4b7_0_130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2" name="Google Shape;1332;g268c693d4b7_0_1301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333" name="Google Shape;1333;g268c693d4b7_0_1301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34" name="Google Shape;1334;g268c693d4b7_0_130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5" name="Google Shape;1335;g268c693d4b7_0_1301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336" name="Google Shape;1336;g268c693d4b7_0_1301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37" name="Google Shape;1337;g268c693d4b7_0_130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8" name="Google Shape;1338;g268c693d4b7_0_1301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339" name="Google Shape;1339;g268c693d4b7_0_1301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0" name="Google Shape;1340;g268c693d4b7_0_130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41" name="Google Shape;1341;g268c693d4b7_0_1301"/>
          <p:cNvCxnSpPr>
            <a:stCxn id="1339" idx="2"/>
            <a:endCxn id="1327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2" name="Google Shape;1342;g268c693d4b7_0_1301"/>
          <p:cNvCxnSpPr>
            <a:stCxn id="1336" idx="0"/>
            <a:endCxn id="1339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3" name="Google Shape;1343;g268c693d4b7_0_1301"/>
          <p:cNvCxnSpPr>
            <a:stCxn id="1327" idx="6"/>
            <a:endCxn id="1339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4" name="Google Shape;1344;g268c693d4b7_0_1301"/>
          <p:cNvCxnSpPr>
            <a:stCxn id="1324" idx="0"/>
            <a:endCxn id="1339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5" name="Google Shape;1345;g268c693d4b7_0_1301"/>
          <p:cNvCxnSpPr>
            <a:stCxn id="1336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6" name="Google Shape;1346;g268c693d4b7_0_1301"/>
          <p:cNvCxnSpPr>
            <a:stCxn id="1324" idx="3"/>
            <a:endCxn id="1331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7" name="Google Shape;1347;g268c693d4b7_0_1301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8" name="Google Shape;1348;g268c693d4b7_0_1301"/>
          <p:cNvCxnSpPr>
            <a:stCxn id="1327" idx="3"/>
            <a:endCxn id="1330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9" name="Google Shape;1349;g268c693d4b7_0_1301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50" name="Google Shape;1350;g268c693d4b7_0_1301"/>
          <p:cNvCxnSpPr>
            <a:stCxn id="1327" idx="5"/>
            <a:endCxn id="1336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51" name="Google Shape;1351;g268c693d4b7_0_1301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352" name="Google Shape;1352;g268c693d4b7_0_1301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g268c693d4b7_0_1301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g268c693d4b7_0_1301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g268c693d4b7_0_1301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g268c693d4b7_0_1301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g268c693d4b7_0_1301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g268c693d4b7_0_1301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g268c693d4b7_0_1301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" name="Google Shape;1360;g268c693d4b7_0_1301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1" name="Google Shape;1361;g268c693d4b7_0_1301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g268c693d4b7_0_1301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268c693d4b7_0_134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368" name="Google Shape;1368;g268c693d4b7_0_134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369" name="Google Shape;1369;g268c693d4b7_0_134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5707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70" name="Google Shape;1370;g268c693d4b7_0_13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1" name="Google Shape;1371;g268c693d4b7_0_1345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372" name="Google Shape;1372;g268c693d4b7_0_134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73" name="Google Shape;1373;g268c693d4b7_0_13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4" name="Google Shape;1374;g268c693d4b7_0_134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375" name="Google Shape;1375;g268c693d4b7_0_134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76" name="Google Shape;1376;g268c693d4b7_0_13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77" name="Google Shape;1377;g268c693d4b7_0_1345"/>
          <p:cNvCxnSpPr/>
          <p:nvPr/>
        </p:nvCxnSpPr>
        <p:spPr>
          <a:xfrm flipH="1">
            <a:off x="4489893" y="768649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78" name="Google Shape;1378;g268c693d4b7_0_1345"/>
          <p:cNvCxnSpPr/>
          <p:nvPr/>
        </p:nvCxnSpPr>
        <p:spPr>
          <a:xfrm rot="10800000">
            <a:off x="6221438" y="1014938"/>
            <a:ext cx="834000" cy="1077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79" name="Google Shape;1379;g268c693d4b7_0_1345"/>
          <p:cNvCxnSpPr/>
          <p:nvPr/>
        </p:nvCxnSpPr>
        <p:spPr>
          <a:xfrm flipH="1" rot="10800000">
            <a:off x="4616605" y="1014978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80" name="Google Shape;1380;g268c693d4b7_0_1345"/>
          <p:cNvCxnSpPr>
            <a:stCxn id="1369" idx="0"/>
          </p:cNvCxnSpPr>
          <p:nvPr/>
        </p:nvCxnSpPr>
        <p:spPr>
          <a:xfrm flipH="1" rot="10800000">
            <a:off x="5229486" y="1116640"/>
            <a:ext cx="624600" cy="1217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81" name="Google Shape;1381;g268c693d4b7_0_1345"/>
          <p:cNvCxnSpPr/>
          <p:nvPr/>
        </p:nvCxnSpPr>
        <p:spPr>
          <a:xfrm flipH="1">
            <a:off x="3877838" y="2735912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82" name="Google Shape;1382;g268c693d4b7_0_1345"/>
          <p:cNvCxnSpPr>
            <a:stCxn id="1369" idx="3"/>
            <a:endCxn id="1373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83" name="Google Shape;1383;g268c693d4b7_0_134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84" name="Google Shape;1384;g268c693d4b7_0_1345"/>
          <p:cNvCxnSpPr>
            <a:endCxn id="1372" idx="0"/>
          </p:cNvCxnSpPr>
          <p:nvPr/>
        </p:nvCxnSpPr>
        <p:spPr>
          <a:xfrm flipH="1">
            <a:off x="3425581" y="1760609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85" name="Google Shape;1385;g268c693d4b7_0_134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86" name="Google Shape;1386;g268c693d4b7_0_1345"/>
          <p:cNvCxnSpPr/>
          <p:nvPr/>
        </p:nvCxnSpPr>
        <p:spPr>
          <a:xfrm>
            <a:off x="4489825" y="1760731"/>
            <a:ext cx="22164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87" name="Google Shape;1387;g268c693d4b7_0_134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388" name="Google Shape;1388;g268c693d4b7_0_1345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g268c693d4b7_0_1345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g268c693d4b7_0_1345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g268c693d4b7_0_134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g268c693d4b7_0_134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g268c693d4b7_0_1345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g268c693d4b7_0_1345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g268c693d4b7_0_1345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6" name="Google Shape;1396;g268c693d4b7_0_1345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7" name="Google Shape;1397;g268c693d4b7_0_1345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g268c693d4b7_0_1345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9" name="Google Shape;1399;g268c693d4b7_0_13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39319">
            <a:off x="2991581" y="2224489"/>
            <a:ext cx="489278" cy="6938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0" name="Google Shape;1400;g268c693d4b7_0_1345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401" name="Google Shape;1401;g268c693d4b7_0_134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02" name="Google Shape;1402;g268c693d4b7_0_134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3" name="Google Shape;1403;g268c693d4b7_0_134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404" name="Google Shape;1404;g268c693d4b7_0_134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05" name="Google Shape;1405;g268c693d4b7_0_134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6" name="Google Shape;1406;g268c693d4b7_0_1345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407" name="Google Shape;1407;g268c693d4b7_0_134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08" name="Google Shape;1408;g268c693d4b7_0_134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268c693d4b7_0_139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414" name="Google Shape;1414;g268c693d4b7_0_1390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415" name="Google Shape;1415;g268c693d4b7_0_1390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6" name="Google Shape;1416;g268c693d4b7_0_13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7" name="Google Shape;1417;g268c693d4b7_0_1390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418" name="Google Shape;1418;g268c693d4b7_0_1390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9" name="Google Shape;1419;g268c693d4b7_0_139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20" name="Google Shape;1420;g268c693d4b7_0_1390"/>
          <p:cNvCxnSpPr/>
          <p:nvPr/>
        </p:nvCxnSpPr>
        <p:spPr>
          <a:xfrm flipH="1">
            <a:off x="4489893" y="768649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1" name="Google Shape;1421;g268c693d4b7_0_1390"/>
          <p:cNvCxnSpPr/>
          <p:nvPr/>
        </p:nvCxnSpPr>
        <p:spPr>
          <a:xfrm rot="10800000">
            <a:off x="6221438" y="1014938"/>
            <a:ext cx="834000" cy="1077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2" name="Google Shape;1422;g268c693d4b7_0_1390"/>
          <p:cNvCxnSpPr/>
          <p:nvPr/>
        </p:nvCxnSpPr>
        <p:spPr>
          <a:xfrm flipH="1" rot="10800000">
            <a:off x="4616605" y="1014978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3" name="Google Shape;1423;g268c693d4b7_0_1390"/>
          <p:cNvCxnSpPr/>
          <p:nvPr/>
        </p:nvCxnSpPr>
        <p:spPr>
          <a:xfrm flipH="1" rot="10800000">
            <a:off x="5229512" y="1116640"/>
            <a:ext cx="624600" cy="1217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4" name="Google Shape;1424;g268c693d4b7_0_1390"/>
          <p:cNvCxnSpPr/>
          <p:nvPr/>
        </p:nvCxnSpPr>
        <p:spPr>
          <a:xfrm flipH="1">
            <a:off x="3877838" y="2735912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5" name="Google Shape;1425;g268c693d4b7_0_1390"/>
          <p:cNvCxnSpPr>
            <a:endCxn id="1416" idx="3"/>
          </p:cNvCxnSpPr>
          <p:nvPr/>
        </p:nvCxnSpPr>
        <p:spPr>
          <a:xfrm flipH="1">
            <a:off x="4041257" y="2873393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6" name="Google Shape;1426;g268c693d4b7_0_1390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7" name="Google Shape;1427;g268c693d4b7_0_1390"/>
          <p:cNvCxnSpPr>
            <a:endCxn id="1415" idx="0"/>
          </p:cNvCxnSpPr>
          <p:nvPr/>
        </p:nvCxnSpPr>
        <p:spPr>
          <a:xfrm flipH="1">
            <a:off x="3425581" y="1760609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8" name="Google Shape;1428;g268c693d4b7_0_1390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9" name="Google Shape;1429;g268c693d4b7_0_1390"/>
          <p:cNvCxnSpPr/>
          <p:nvPr/>
        </p:nvCxnSpPr>
        <p:spPr>
          <a:xfrm>
            <a:off x="4489825" y="1760731"/>
            <a:ext cx="22164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30" name="Google Shape;1430;g268c693d4b7_0_1390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431" name="Google Shape;1431;g268c693d4b7_0_1390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2" name="Google Shape;1432;g268c693d4b7_0_1390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g268c693d4b7_0_1390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g268c693d4b7_0_1390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g268c693d4b7_0_1390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g268c693d4b7_0_1390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g268c693d4b7_0_1390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g268c693d4b7_0_1390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9" name="Google Shape;1439;g268c693d4b7_0_1390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0" name="Google Shape;1440;g268c693d4b7_0_1390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g268c693d4b7_0_1390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2" name="Google Shape;1442;g268c693d4b7_0_1390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443" name="Google Shape;1443;g268c693d4b7_0_1390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5707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4" name="Google Shape;1444;g268c693d4b7_0_13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5" name="Google Shape;1445;g268c693d4b7_0_1390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446" name="Google Shape;1446;g268c693d4b7_0_1390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7" name="Google Shape;1447;g268c693d4b7_0_139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8" name="Google Shape;1448;g268c693d4b7_0_1390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449" name="Google Shape;1449;g268c693d4b7_0_1390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50" name="Google Shape;1450;g268c693d4b7_0_139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1" name="Google Shape;1451;g268c693d4b7_0_1390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452" name="Google Shape;1452;g268c693d4b7_0_1390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53" name="Google Shape;1453;g268c693d4b7_0_139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54" name="Google Shape;1454;g268c693d4b7_0_139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1493042" y="3619110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268c693d4b7_0_14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460" name="Google Shape;1460;g268c693d4b7_0_1435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461" name="Google Shape;1461;g268c693d4b7_0_143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62" name="Google Shape;1462;g268c693d4b7_0_14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3" name="Google Shape;1463;g268c693d4b7_0_143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464" name="Google Shape;1464;g268c693d4b7_0_143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65" name="Google Shape;1465;g268c693d4b7_0_14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66" name="Google Shape;1466;g268c693d4b7_0_1435"/>
          <p:cNvCxnSpPr/>
          <p:nvPr/>
        </p:nvCxnSpPr>
        <p:spPr>
          <a:xfrm flipH="1">
            <a:off x="4489893" y="768649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67" name="Google Shape;1467;g268c693d4b7_0_1435"/>
          <p:cNvCxnSpPr/>
          <p:nvPr/>
        </p:nvCxnSpPr>
        <p:spPr>
          <a:xfrm rot="10800000">
            <a:off x="6221438" y="1014938"/>
            <a:ext cx="834000" cy="1077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68" name="Google Shape;1468;g268c693d4b7_0_1435"/>
          <p:cNvCxnSpPr/>
          <p:nvPr/>
        </p:nvCxnSpPr>
        <p:spPr>
          <a:xfrm flipH="1" rot="10800000">
            <a:off x="4616605" y="1014978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69" name="Google Shape;1469;g268c693d4b7_0_1435"/>
          <p:cNvCxnSpPr/>
          <p:nvPr/>
        </p:nvCxnSpPr>
        <p:spPr>
          <a:xfrm flipH="1" rot="10800000">
            <a:off x="5229512" y="1116640"/>
            <a:ext cx="624600" cy="1217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70" name="Google Shape;1470;g268c693d4b7_0_1435"/>
          <p:cNvCxnSpPr/>
          <p:nvPr/>
        </p:nvCxnSpPr>
        <p:spPr>
          <a:xfrm flipH="1">
            <a:off x="3877838" y="2735912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71" name="Google Shape;1471;g268c693d4b7_0_1435"/>
          <p:cNvCxnSpPr>
            <a:endCxn id="1462" idx="3"/>
          </p:cNvCxnSpPr>
          <p:nvPr/>
        </p:nvCxnSpPr>
        <p:spPr>
          <a:xfrm flipH="1">
            <a:off x="4041257" y="2873393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72" name="Google Shape;1472;g268c693d4b7_0_143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73" name="Google Shape;1473;g268c693d4b7_0_1435"/>
          <p:cNvCxnSpPr>
            <a:endCxn id="1461" idx="0"/>
          </p:cNvCxnSpPr>
          <p:nvPr/>
        </p:nvCxnSpPr>
        <p:spPr>
          <a:xfrm flipH="1">
            <a:off x="3425581" y="1760609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74" name="Google Shape;1474;g268c693d4b7_0_143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75" name="Google Shape;1475;g268c693d4b7_0_1435"/>
          <p:cNvCxnSpPr/>
          <p:nvPr/>
        </p:nvCxnSpPr>
        <p:spPr>
          <a:xfrm>
            <a:off x="4489825" y="1760731"/>
            <a:ext cx="22164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76" name="Google Shape;1476;g268c693d4b7_0_143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477" name="Google Shape;1477;g268c693d4b7_0_1435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g268c693d4b7_0_1435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g268c693d4b7_0_1435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g268c693d4b7_0_143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g268c693d4b7_0_143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g268c693d4b7_0_1435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g268c693d4b7_0_1435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g268c693d4b7_0_1435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g268c693d4b7_0_1435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g268c693d4b7_0_1435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g268c693d4b7_0_1435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g268c693d4b7_0_143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489" name="Google Shape;1489;g268c693d4b7_0_143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5707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90" name="Google Shape;1490;g268c693d4b7_0_14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1" name="Google Shape;1491;g268c693d4b7_0_1435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492" name="Google Shape;1492;g268c693d4b7_0_143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93" name="Google Shape;1493;g268c693d4b7_0_14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4" name="Google Shape;1494;g268c693d4b7_0_143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495" name="Google Shape;1495;g268c693d4b7_0_143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96" name="Google Shape;1496;g268c693d4b7_0_143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7" name="Google Shape;1497;g268c693d4b7_0_1435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498" name="Google Shape;1498;g268c693d4b7_0_143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99" name="Google Shape;1499;g268c693d4b7_0_143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00" name="Google Shape;1500;g268c693d4b7_0_14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1493042" y="3619110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268c693d4b7_0_148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506" name="Google Shape;1506;g268c693d4b7_0_1480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507" name="Google Shape;1507;g268c693d4b7_0_1480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8" name="Google Shape;1508;g268c693d4b7_0_148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09" name="Google Shape;1509;g268c693d4b7_0_1480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510" name="Google Shape;1510;g268c693d4b7_0_1480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11" name="Google Shape;1511;g268c693d4b7_0_148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12" name="Google Shape;1512;g268c693d4b7_0_1480"/>
          <p:cNvCxnSpPr/>
          <p:nvPr/>
        </p:nvCxnSpPr>
        <p:spPr>
          <a:xfrm flipH="1">
            <a:off x="4489893" y="768649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3" name="Google Shape;1513;g268c693d4b7_0_1480"/>
          <p:cNvCxnSpPr/>
          <p:nvPr/>
        </p:nvCxnSpPr>
        <p:spPr>
          <a:xfrm rot="10800000">
            <a:off x="6221438" y="1014938"/>
            <a:ext cx="834000" cy="1077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4" name="Google Shape;1514;g268c693d4b7_0_1480"/>
          <p:cNvCxnSpPr/>
          <p:nvPr/>
        </p:nvCxnSpPr>
        <p:spPr>
          <a:xfrm flipH="1" rot="10800000">
            <a:off x="4616605" y="1014978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5" name="Google Shape;1515;g268c693d4b7_0_1480"/>
          <p:cNvCxnSpPr/>
          <p:nvPr/>
        </p:nvCxnSpPr>
        <p:spPr>
          <a:xfrm flipH="1" rot="10800000">
            <a:off x="5229512" y="1116640"/>
            <a:ext cx="624600" cy="1217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6" name="Google Shape;1516;g268c693d4b7_0_1480"/>
          <p:cNvCxnSpPr/>
          <p:nvPr/>
        </p:nvCxnSpPr>
        <p:spPr>
          <a:xfrm flipH="1">
            <a:off x="3877838" y="2735912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7" name="Google Shape;1517;g268c693d4b7_0_1480"/>
          <p:cNvCxnSpPr>
            <a:endCxn id="1508" idx="3"/>
          </p:cNvCxnSpPr>
          <p:nvPr/>
        </p:nvCxnSpPr>
        <p:spPr>
          <a:xfrm flipH="1">
            <a:off x="4041257" y="2873393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8" name="Google Shape;1518;g268c693d4b7_0_1480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9" name="Google Shape;1519;g268c693d4b7_0_1480"/>
          <p:cNvCxnSpPr>
            <a:endCxn id="1507" idx="0"/>
          </p:cNvCxnSpPr>
          <p:nvPr/>
        </p:nvCxnSpPr>
        <p:spPr>
          <a:xfrm flipH="1">
            <a:off x="3425581" y="1760609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20" name="Google Shape;1520;g268c693d4b7_0_1480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21" name="Google Shape;1521;g268c693d4b7_0_1480"/>
          <p:cNvCxnSpPr/>
          <p:nvPr/>
        </p:nvCxnSpPr>
        <p:spPr>
          <a:xfrm>
            <a:off x="4489825" y="1760731"/>
            <a:ext cx="22164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22" name="Google Shape;1522;g268c693d4b7_0_1480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523" name="Google Shape;1523;g268c693d4b7_0_1480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g268c693d4b7_0_1480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g268c693d4b7_0_1480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g268c693d4b7_0_1480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68c693d4b7_0_1480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g268c693d4b7_0_1480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g268c693d4b7_0_1480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g268c693d4b7_0_1480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g268c693d4b7_0_1480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g268c693d4b7_0_1480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g268c693d4b7_0_1480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4" name="Google Shape;1534;g268c693d4b7_0_1480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535" name="Google Shape;1535;g268c693d4b7_0_1480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5707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6" name="Google Shape;1536;g268c693d4b7_0_148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37" name="Google Shape;1537;g268c693d4b7_0_1480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538" name="Google Shape;1538;g268c693d4b7_0_1480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9" name="Google Shape;1539;g268c693d4b7_0_14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0" name="Google Shape;1540;g268c693d4b7_0_1480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541" name="Google Shape;1541;g268c693d4b7_0_1480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42" name="Google Shape;1542;g268c693d4b7_0_148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3" name="Google Shape;1543;g268c693d4b7_0_1480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544" name="Google Shape;1544;g268c693d4b7_0_1480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45" name="Google Shape;1545;g268c693d4b7_0_148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46" name="Google Shape;1546;g268c693d4b7_0_14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3040792" y="2224489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268c693d4b7_0_15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552" name="Google Shape;1552;g268c693d4b7_0_1525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553" name="Google Shape;1553;g268c693d4b7_0_152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54" name="Google Shape;1554;g268c693d4b7_0_15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5" name="Google Shape;1555;g268c693d4b7_0_152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556" name="Google Shape;1556;g268c693d4b7_0_152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57" name="Google Shape;1557;g268c693d4b7_0_15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58" name="Google Shape;1558;g268c693d4b7_0_1525"/>
          <p:cNvCxnSpPr/>
          <p:nvPr/>
        </p:nvCxnSpPr>
        <p:spPr>
          <a:xfrm flipH="1">
            <a:off x="4489893" y="768649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59" name="Google Shape;1559;g268c693d4b7_0_1525"/>
          <p:cNvCxnSpPr/>
          <p:nvPr/>
        </p:nvCxnSpPr>
        <p:spPr>
          <a:xfrm rot="10800000">
            <a:off x="6221438" y="1014938"/>
            <a:ext cx="834000" cy="1077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0" name="Google Shape;1560;g268c693d4b7_0_1525"/>
          <p:cNvCxnSpPr/>
          <p:nvPr/>
        </p:nvCxnSpPr>
        <p:spPr>
          <a:xfrm flipH="1" rot="10800000">
            <a:off x="4616605" y="1014978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1" name="Google Shape;1561;g268c693d4b7_0_1525"/>
          <p:cNvCxnSpPr/>
          <p:nvPr/>
        </p:nvCxnSpPr>
        <p:spPr>
          <a:xfrm flipH="1" rot="10800000">
            <a:off x="5229512" y="1116640"/>
            <a:ext cx="624600" cy="1217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2" name="Google Shape;1562;g268c693d4b7_0_1525"/>
          <p:cNvCxnSpPr/>
          <p:nvPr/>
        </p:nvCxnSpPr>
        <p:spPr>
          <a:xfrm flipH="1">
            <a:off x="3877838" y="2735912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3" name="Google Shape;1563;g268c693d4b7_0_1525"/>
          <p:cNvCxnSpPr>
            <a:endCxn id="1554" idx="3"/>
          </p:cNvCxnSpPr>
          <p:nvPr/>
        </p:nvCxnSpPr>
        <p:spPr>
          <a:xfrm flipH="1">
            <a:off x="4041257" y="2873393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4" name="Google Shape;1564;g268c693d4b7_0_152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5" name="Google Shape;1565;g268c693d4b7_0_1525"/>
          <p:cNvCxnSpPr>
            <a:endCxn id="1553" idx="0"/>
          </p:cNvCxnSpPr>
          <p:nvPr/>
        </p:nvCxnSpPr>
        <p:spPr>
          <a:xfrm flipH="1">
            <a:off x="3425581" y="1760609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6" name="Google Shape;1566;g268c693d4b7_0_152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7" name="Google Shape;1567;g268c693d4b7_0_1525"/>
          <p:cNvCxnSpPr/>
          <p:nvPr/>
        </p:nvCxnSpPr>
        <p:spPr>
          <a:xfrm>
            <a:off x="4489825" y="1760731"/>
            <a:ext cx="22164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8" name="Google Shape;1568;g268c693d4b7_0_152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569" name="Google Shape;1569;g268c693d4b7_0_1525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0" name="Google Shape;1570;g268c693d4b7_0_1525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g268c693d4b7_0_1525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g268c693d4b7_0_152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g268c693d4b7_0_152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g268c693d4b7_0_1525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g268c693d4b7_0_1525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g268c693d4b7_0_1525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7" name="Google Shape;1577;g268c693d4b7_0_1525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8" name="Google Shape;1578;g268c693d4b7_0_1525"/>
          <p:cNvSpPr/>
          <p:nvPr/>
        </p:nvSpPr>
        <p:spPr>
          <a:xfrm rot="2831777">
            <a:off x="2168146" y="2046381"/>
            <a:ext cx="1256533" cy="339023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9" name="Google Shape;1579;g268c693d4b7_0_1525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68c693d4b7_0_1525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68c693d4b7_0_1525"/>
          <p:cNvSpPr txBox="1"/>
          <p:nvPr/>
        </p:nvSpPr>
        <p:spPr>
          <a:xfrm rot="-2613487">
            <a:off x="2918718" y="3792078"/>
            <a:ext cx="1643907" cy="28477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last DFS tree!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2" name="Google Shape;1582;g268c693d4b7_0_152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583" name="Google Shape;1583;g268c693d4b7_0_152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5707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84" name="Google Shape;1584;g268c693d4b7_0_15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5" name="Google Shape;1585;g268c693d4b7_0_1525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586" name="Google Shape;1586;g268c693d4b7_0_152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87" name="Google Shape;1587;g268c693d4b7_0_15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8" name="Google Shape;1588;g268c693d4b7_0_152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589" name="Google Shape;1589;g268c693d4b7_0_152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0" name="Google Shape;1590;g268c693d4b7_0_15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1" name="Google Shape;1591;g268c693d4b7_0_1525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592" name="Google Shape;1592;g268c693d4b7_0_152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3" name="Google Shape;1593;g268c693d4b7_0_15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94" name="Google Shape;1594;g268c693d4b7_0_15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3040792" y="2224489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68c693d4b7_0_157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600" name="Google Shape;1600;g268c693d4b7_0_1572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601" name="Google Shape;1601;g268c693d4b7_0_1572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02" name="Google Shape;1602;g268c693d4b7_0_157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3" name="Google Shape;1603;g268c693d4b7_0_1572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604" name="Google Shape;1604;g268c693d4b7_0_1572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05" name="Google Shape;1605;g268c693d4b7_0_157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6" name="Google Shape;1606;g268c693d4b7_0_1572"/>
          <p:cNvCxnSpPr/>
          <p:nvPr/>
        </p:nvCxnSpPr>
        <p:spPr>
          <a:xfrm flipH="1">
            <a:off x="4489893" y="768649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07" name="Google Shape;1607;g268c693d4b7_0_1572"/>
          <p:cNvCxnSpPr/>
          <p:nvPr/>
        </p:nvCxnSpPr>
        <p:spPr>
          <a:xfrm rot="10800000">
            <a:off x="6221438" y="1014938"/>
            <a:ext cx="834000" cy="1077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08" name="Google Shape;1608;g268c693d4b7_0_1572"/>
          <p:cNvCxnSpPr/>
          <p:nvPr/>
        </p:nvCxnSpPr>
        <p:spPr>
          <a:xfrm flipH="1" rot="10800000">
            <a:off x="4616605" y="1014978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09" name="Google Shape;1609;g268c693d4b7_0_1572"/>
          <p:cNvCxnSpPr/>
          <p:nvPr/>
        </p:nvCxnSpPr>
        <p:spPr>
          <a:xfrm flipH="1" rot="10800000">
            <a:off x="5229512" y="1116640"/>
            <a:ext cx="624600" cy="1217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10" name="Google Shape;1610;g268c693d4b7_0_1572"/>
          <p:cNvCxnSpPr/>
          <p:nvPr/>
        </p:nvCxnSpPr>
        <p:spPr>
          <a:xfrm flipH="1">
            <a:off x="3877838" y="2735912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11" name="Google Shape;1611;g268c693d4b7_0_1572"/>
          <p:cNvCxnSpPr>
            <a:endCxn id="1602" idx="3"/>
          </p:cNvCxnSpPr>
          <p:nvPr/>
        </p:nvCxnSpPr>
        <p:spPr>
          <a:xfrm flipH="1">
            <a:off x="4041257" y="2873393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12" name="Google Shape;1612;g268c693d4b7_0_1572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13" name="Google Shape;1613;g268c693d4b7_0_1572"/>
          <p:cNvCxnSpPr>
            <a:endCxn id="1601" idx="0"/>
          </p:cNvCxnSpPr>
          <p:nvPr/>
        </p:nvCxnSpPr>
        <p:spPr>
          <a:xfrm flipH="1">
            <a:off x="3425581" y="1760609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14" name="Google Shape;1614;g268c693d4b7_0_1572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15" name="Google Shape;1615;g268c693d4b7_0_1572"/>
          <p:cNvCxnSpPr/>
          <p:nvPr/>
        </p:nvCxnSpPr>
        <p:spPr>
          <a:xfrm>
            <a:off x="4489825" y="1760731"/>
            <a:ext cx="22164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16" name="Google Shape;1616;g268c693d4b7_0_1572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617" name="Google Shape;1617;g268c693d4b7_0_1572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8" name="Google Shape;1618;g268c693d4b7_0_1572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g268c693d4b7_0_1572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g268c693d4b7_0_1572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68c693d4b7_0_1572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g268c693d4b7_0_1572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g268c693d4b7_0_1572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68c693d4b7_0_1572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5" name="Google Shape;1625;g268c693d4b7_0_1572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6" name="Google Shape;1626;g268c693d4b7_0_1572"/>
          <p:cNvSpPr/>
          <p:nvPr/>
        </p:nvSpPr>
        <p:spPr>
          <a:xfrm rot="2831777">
            <a:off x="2168146" y="2046381"/>
            <a:ext cx="1256533" cy="339023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7" name="Google Shape;1627;g268c693d4b7_0_1572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g268c693d4b7_0_1572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g268c693d4b7_0_1572"/>
          <p:cNvSpPr txBox="1"/>
          <p:nvPr/>
        </p:nvSpPr>
        <p:spPr>
          <a:xfrm rot="-2613487">
            <a:off x="2918718" y="3792078"/>
            <a:ext cx="1643907" cy="28477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last DFS tree!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0" name="Google Shape;1630;g268c693d4b7_0_1572"/>
          <p:cNvSpPr txBox="1"/>
          <p:nvPr/>
        </p:nvSpPr>
        <p:spPr>
          <a:xfrm rot="1303582">
            <a:off x="3682732" y="4557414"/>
            <a:ext cx="1956376" cy="3923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7030A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IT WORKED!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1" name="Google Shape;1631;g268c693d4b7_0_1572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632" name="Google Shape;1632;g268c693d4b7_0_1572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5707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3" name="Google Shape;1633;g268c693d4b7_0_157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4" name="Google Shape;1634;g268c693d4b7_0_1572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635" name="Google Shape;1635;g268c693d4b7_0_1572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6" name="Google Shape;1636;g268c693d4b7_0_157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7" name="Google Shape;1637;g268c693d4b7_0_1572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638" name="Google Shape;1638;g268c693d4b7_0_1572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9" name="Google Shape;1639;g268c693d4b7_0_157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40" name="Google Shape;1640;g268c693d4b7_0_1572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641" name="Google Shape;1641;g268c693d4b7_0_1572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42" name="Google Shape;1642;g268c693d4b7_0_157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/>
          <p:nvPr>
            <p:ph type="title"/>
          </p:nvPr>
        </p:nvSpPr>
        <p:spPr>
          <a:xfrm>
            <a:off x="1445342" y="273845"/>
            <a:ext cx="6238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Strongly </a:t>
            </a:r>
            <a:r>
              <a:rPr i="1" lang="en"/>
              <a:t>vs</a:t>
            </a:r>
            <a:r>
              <a:rPr lang="en"/>
              <a:t> Weakly</a:t>
            </a:r>
            <a:br>
              <a:rPr lang="en"/>
            </a:br>
            <a:r>
              <a:rPr lang="en"/>
              <a:t>Connected Components</a:t>
            </a:r>
            <a:endParaRPr/>
          </a:p>
        </p:txBody>
      </p:sp>
      <p:sp>
        <p:nvSpPr>
          <p:cNvPr id="159" name="Google Shape;159;p4"/>
          <p:cNvSpPr/>
          <p:nvPr/>
        </p:nvSpPr>
        <p:spPr>
          <a:xfrm>
            <a:off x="1515470" y="3327830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2359193" y="3112598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3188697" y="378377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3720027" y="3112598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3" name="Google Shape;163;p4"/>
          <p:cNvCxnSpPr>
            <a:stCxn id="160" idx="5"/>
            <a:endCxn id="161" idx="1"/>
          </p:cNvCxnSpPr>
          <p:nvPr/>
        </p:nvCxnSpPr>
        <p:spPr>
          <a:xfrm>
            <a:off x="2688238" y="3426023"/>
            <a:ext cx="556800" cy="4116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4" name="Google Shape;164;p4"/>
          <p:cNvCxnSpPr>
            <a:stCxn id="161" idx="7"/>
            <a:endCxn id="162" idx="3"/>
          </p:cNvCxnSpPr>
          <p:nvPr/>
        </p:nvCxnSpPr>
        <p:spPr>
          <a:xfrm flipH="1" rot="10800000">
            <a:off x="3517742" y="3425954"/>
            <a:ext cx="258600" cy="4116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5" name="Google Shape;165;p4"/>
          <p:cNvCxnSpPr>
            <a:stCxn id="162" idx="1"/>
            <a:endCxn id="160" idx="6"/>
          </p:cNvCxnSpPr>
          <p:nvPr/>
        </p:nvCxnSpPr>
        <p:spPr>
          <a:xfrm flipH="1">
            <a:off x="2744782" y="3166373"/>
            <a:ext cx="1031700" cy="129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4"/>
          <p:cNvCxnSpPr>
            <a:stCxn id="160" idx="2"/>
            <a:endCxn id="159" idx="6"/>
          </p:cNvCxnSpPr>
          <p:nvPr/>
        </p:nvCxnSpPr>
        <p:spPr>
          <a:xfrm flipH="1">
            <a:off x="1901093" y="3296198"/>
            <a:ext cx="458100" cy="2151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7" name="Google Shape;167;p4"/>
          <p:cNvSpPr txBox="1"/>
          <p:nvPr/>
        </p:nvSpPr>
        <p:spPr>
          <a:xfrm>
            <a:off x="1769870" y="1876019"/>
            <a:ext cx="22461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directed graphs</a:t>
            </a:r>
            <a:b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(Weakly) connected Components (CC)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5124421" y="334559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5850156" y="311699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6679661" y="3788180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7210991" y="311699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p4"/>
          <p:cNvCxnSpPr>
            <a:stCxn id="168" idx="6"/>
            <a:endCxn id="169" idx="3"/>
          </p:cNvCxnSpPr>
          <p:nvPr/>
        </p:nvCxnSpPr>
        <p:spPr>
          <a:xfrm flipH="1" rot="10800000">
            <a:off x="5509921" y="3430499"/>
            <a:ext cx="396600" cy="987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3" name="Google Shape;173;p4"/>
          <p:cNvCxnSpPr>
            <a:stCxn id="169" idx="5"/>
            <a:endCxn id="170" idx="1"/>
          </p:cNvCxnSpPr>
          <p:nvPr/>
        </p:nvCxnSpPr>
        <p:spPr>
          <a:xfrm>
            <a:off x="6179201" y="3430424"/>
            <a:ext cx="556800" cy="4116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4" name="Google Shape;174;p4"/>
          <p:cNvCxnSpPr>
            <a:stCxn id="170" idx="7"/>
            <a:endCxn id="171" idx="3"/>
          </p:cNvCxnSpPr>
          <p:nvPr/>
        </p:nvCxnSpPr>
        <p:spPr>
          <a:xfrm flipH="1" rot="10800000">
            <a:off x="7008706" y="3430355"/>
            <a:ext cx="258600" cy="4116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5" name="Google Shape;175;p4"/>
          <p:cNvCxnSpPr>
            <a:stCxn id="171" idx="1"/>
            <a:endCxn id="169" idx="6"/>
          </p:cNvCxnSpPr>
          <p:nvPr/>
        </p:nvCxnSpPr>
        <p:spPr>
          <a:xfrm flipH="1">
            <a:off x="6235746" y="3170774"/>
            <a:ext cx="1031700" cy="129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6" name="Google Shape;176;p4"/>
          <p:cNvCxnSpPr>
            <a:stCxn id="169" idx="2"/>
            <a:endCxn id="168" idx="7"/>
          </p:cNvCxnSpPr>
          <p:nvPr/>
        </p:nvCxnSpPr>
        <p:spPr>
          <a:xfrm flipH="1">
            <a:off x="5453556" y="3300599"/>
            <a:ext cx="396600" cy="987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77" name="Google Shape;177;p4"/>
          <p:cNvSpPr txBox="1"/>
          <p:nvPr/>
        </p:nvSpPr>
        <p:spPr>
          <a:xfrm>
            <a:off x="4952648" y="1880420"/>
            <a:ext cx="28626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Directed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graphs</a:t>
            </a:r>
            <a:b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</a:t>
            </a: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Connected Components (</a:t>
            </a: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4"/>
          <p:cNvCxnSpPr/>
          <p:nvPr/>
        </p:nvCxnSpPr>
        <p:spPr>
          <a:xfrm flipH="1">
            <a:off x="4601546" y="1467465"/>
            <a:ext cx="14700" cy="3274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9" name="Google Shape;179;p4"/>
          <p:cNvSpPr txBox="1"/>
          <p:nvPr/>
        </p:nvSpPr>
        <p:spPr>
          <a:xfrm>
            <a:off x="5795098" y="88500"/>
            <a:ext cx="2539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Please do not confuse them!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2173654" y="4409768"/>
            <a:ext cx="2539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with BFS/DFS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5878228" y="4409768"/>
            <a:ext cx="1802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with Kosaraju's algorithm (DFS)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0" y="355300"/>
            <a:ext cx="300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"connected" means any vertex is reachable from any other vertex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268cdfe54af_0_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Why this algorithm works</a:t>
            </a:r>
            <a:endParaRPr/>
          </a:p>
        </p:txBody>
      </p:sp>
      <p:sp>
        <p:nvSpPr>
          <p:cNvPr id="1648" name="Google Shape;1648;g268cdfe54af_0_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Example graph:</a:t>
            </a:r>
            <a:endParaRPr/>
          </a:p>
        </p:txBody>
      </p:sp>
      <p:sp>
        <p:nvSpPr>
          <p:cNvPr id="1649" name="Google Shape;1649;g268cdfe54af_0_0"/>
          <p:cNvSpPr/>
          <p:nvPr/>
        </p:nvSpPr>
        <p:spPr>
          <a:xfrm>
            <a:off x="5781131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0" name="Google Shape;1650;g268cdfe54af_0_0"/>
          <p:cNvSpPr/>
          <p:nvPr/>
        </p:nvSpPr>
        <p:spPr>
          <a:xfrm>
            <a:off x="5620031" y="19974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1" name="Google Shape;1651;g268cdfe54af_0_0"/>
          <p:cNvSpPr/>
          <p:nvPr/>
        </p:nvSpPr>
        <p:spPr>
          <a:xfrm>
            <a:off x="6465631" y="229609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2" name="Google Shape;1652;g268cdfe54af_0_0"/>
          <p:cNvSpPr/>
          <p:nvPr/>
        </p:nvSpPr>
        <p:spPr>
          <a:xfrm>
            <a:off x="3396181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3" name="Google Shape;1653;g268cdfe54af_0_0"/>
          <p:cNvSpPr/>
          <p:nvPr/>
        </p:nvSpPr>
        <p:spPr>
          <a:xfrm>
            <a:off x="3724156" y="338907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4" name="Google Shape;1654;g268cdfe54af_0_0"/>
          <p:cNvSpPr/>
          <p:nvPr/>
        </p:nvSpPr>
        <p:spPr>
          <a:xfrm>
            <a:off x="1192456" y="220454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g268cdfe54af_0_0"/>
          <p:cNvSpPr/>
          <p:nvPr/>
        </p:nvSpPr>
        <p:spPr>
          <a:xfrm>
            <a:off x="2101531" y="220454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6" name="Google Shape;1656;g268cdfe54af_0_0"/>
          <p:cNvSpPr/>
          <p:nvPr/>
        </p:nvSpPr>
        <p:spPr>
          <a:xfrm>
            <a:off x="1577956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7" name="Google Shape;1657;g268cdfe54af_0_0"/>
          <p:cNvSpPr/>
          <p:nvPr/>
        </p:nvSpPr>
        <p:spPr>
          <a:xfrm>
            <a:off x="5346681" y="40928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58" name="Google Shape;1658;g268cdfe54af_0_0"/>
          <p:cNvCxnSpPr>
            <a:stCxn id="1651" idx="1"/>
            <a:endCxn id="1650" idx="6"/>
          </p:cNvCxnSpPr>
          <p:nvPr/>
        </p:nvCxnSpPr>
        <p:spPr>
          <a:xfrm rot="10800000">
            <a:off x="6005486" y="2180974"/>
            <a:ext cx="516600" cy="168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59" name="Google Shape;1659;g268cdfe54af_0_0"/>
          <p:cNvCxnSpPr>
            <a:stCxn id="1650" idx="5"/>
            <a:endCxn id="1649" idx="0"/>
          </p:cNvCxnSpPr>
          <p:nvPr/>
        </p:nvCxnSpPr>
        <p:spPr>
          <a:xfrm>
            <a:off x="5949076" y="2310849"/>
            <a:ext cx="24900" cy="5064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0" name="Google Shape;1660;g268cdfe54af_0_0"/>
          <p:cNvCxnSpPr>
            <a:stCxn id="1649" idx="7"/>
            <a:endCxn id="1651" idx="3"/>
          </p:cNvCxnSpPr>
          <p:nvPr/>
        </p:nvCxnSpPr>
        <p:spPr>
          <a:xfrm flipH="1" rot="10800000">
            <a:off x="6110176" y="2609499"/>
            <a:ext cx="411900" cy="2616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1" name="Google Shape;1661;g268cdfe54af_0_0"/>
          <p:cNvCxnSpPr>
            <a:stCxn id="1652" idx="6"/>
            <a:endCxn id="1653" idx="7"/>
          </p:cNvCxnSpPr>
          <p:nvPr/>
        </p:nvCxnSpPr>
        <p:spPr>
          <a:xfrm>
            <a:off x="3781681" y="3000924"/>
            <a:ext cx="271500" cy="441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2" name="Google Shape;1662;g268cdfe54af_0_0"/>
          <p:cNvCxnSpPr>
            <a:stCxn id="1653" idx="2"/>
            <a:endCxn id="1652" idx="3"/>
          </p:cNvCxnSpPr>
          <p:nvPr/>
        </p:nvCxnSpPr>
        <p:spPr>
          <a:xfrm rot="10800000">
            <a:off x="3452656" y="3130774"/>
            <a:ext cx="271500" cy="441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3" name="Google Shape;1663;g268cdfe54af_0_0"/>
          <p:cNvCxnSpPr>
            <a:stCxn id="1654" idx="6"/>
            <a:endCxn id="1655" idx="2"/>
          </p:cNvCxnSpPr>
          <p:nvPr/>
        </p:nvCxnSpPr>
        <p:spPr>
          <a:xfrm>
            <a:off x="1577956" y="2388149"/>
            <a:ext cx="523500" cy="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4" name="Google Shape;1664;g268cdfe54af_0_0"/>
          <p:cNvCxnSpPr>
            <a:stCxn id="1655" idx="3"/>
            <a:endCxn id="1656" idx="7"/>
          </p:cNvCxnSpPr>
          <p:nvPr/>
        </p:nvCxnSpPr>
        <p:spPr>
          <a:xfrm flipH="1">
            <a:off x="1906886" y="2517974"/>
            <a:ext cx="251100" cy="3531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5" name="Google Shape;1665;g268cdfe54af_0_0"/>
          <p:cNvCxnSpPr>
            <a:stCxn id="1656" idx="1"/>
            <a:endCxn id="1654" idx="4"/>
          </p:cNvCxnSpPr>
          <p:nvPr/>
        </p:nvCxnSpPr>
        <p:spPr>
          <a:xfrm rot="10800000">
            <a:off x="1385111" y="2571699"/>
            <a:ext cx="249300" cy="2994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6" name="Google Shape;1666;g268cdfe54af_0_0"/>
          <p:cNvCxnSpPr>
            <a:stCxn id="1655" idx="5"/>
            <a:endCxn id="1652" idx="1"/>
          </p:cNvCxnSpPr>
          <p:nvPr/>
        </p:nvCxnSpPr>
        <p:spPr>
          <a:xfrm>
            <a:off x="2430576" y="2517974"/>
            <a:ext cx="1022100" cy="3531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7" name="Google Shape;1667;g268cdfe54af_0_0"/>
          <p:cNvCxnSpPr>
            <a:stCxn id="1653" idx="5"/>
            <a:endCxn id="1657" idx="1"/>
          </p:cNvCxnSpPr>
          <p:nvPr/>
        </p:nvCxnSpPr>
        <p:spPr>
          <a:xfrm>
            <a:off x="4053201" y="3702499"/>
            <a:ext cx="1350000" cy="4440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8" name="Google Shape;1668;g268cdfe54af_0_0"/>
          <p:cNvCxnSpPr>
            <a:endCxn id="1657" idx="7"/>
          </p:cNvCxnSpPr>
          <p:nvPr/>
        </p:nvCxnSpPr>
        <p:spPr>
          <a:xfrm flipH="1">
            <a:off x="5675726" y="3184499"/>
            <a:ext cx="286200" cy="9621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9" name="Google Shape;1669;g268cdfe54af_0_0"/>
          <p:cNvCxnSpPr>
            <a:endCxn id="1650" idx="2"/>
          </p:cNvCxnSpPr>
          <p:nvPr/>
        </p:nvCxnSpPr>
        <p:spPr>
          <a:xfrm flipH="1" rot="10800000">
            <a:off x="3781631" y="2181024"/>
            <a:ext cx="1838400" cy="7365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268c693d4b7_0_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first DFS essentially does a toposort of strongly connected components</a:t>
            </a:r>
            <a:endParaRPr/>
          </a:p>
        </p:txBody>
      </p:sp>
      <p:sp>
        <p:nvSpPr>
          <p:cNvPr id="1675" name="Google Shape;1675;g268c693d4b7_0_3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For this example, let's say toposort gives the following order of SCCs</a:t>
            </a:r>
            <a:endParaRPr/>
          </a:p>
        </p:txBody>
      </p:sp>
      <p:sp>
        <p:nvSpPr>
          <p:cNvPr id="1676" name="Google Shape;1676;g268c693d4b7_0_33"/>
          <p:cNvSpPr/>
          <p:nvPr/>
        </p:nvSpPr>
        <p:spPr>
          <a:xfrm>
            <a:off x="5781131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7" name="Google Shape;1677;g268c693d4b7_0_33"/>
          <p:cNvSpPr/>
          <p:nvPr/>
        </p:nvSpPr>
        <p:spPr>
          <a:xfrm>
            <a:off x="5620031" y="19974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8" name="Google Shape;1678;g268c693d4b7_0_33"/>
          <p:cNvSpPr/>
          <p:nvPr/>
        </p:nvSpPr>
        <p:spPr>
          <a:xfrm>
            <a:off x="6465631" y="229609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9" name="Google Shape;1679;g268c693d4b7_0_33"/>
          <p:cNvSpPr/>
          <p:nvPr/>
        </p:nvSpPr>
        <p:spPr>
          <a:xfrm>
            <a:off x="3396181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0" name="Google Shape;1680;g268c693d4b7_0_33"/>
          <p:cNvSpPr/>
          <p:nvPr/>
        </p:nvSpPr>
        <p:spPr>
          <a:xfrm>
            <a:off x="3724156" y="338907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g268c693d4b7_0_33"/>
          <p:cNvSpPr/>
          <p:nvPr/>
        </p:nvSpPr>
        <p:spPr>
          <a:xfrm>
            <a:off x="1192456" y="220454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2" name="Google Shape;1682;g268c693d4b7_0_33"/>
          <p:cNvSpPr/>
          <p:nvPr/>
        </p:nvSpPr>
        <p:spPr>
          <a:xfrm>
            <a:off x="2101531" y="220454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3" name="Google Shape;1683;g268c693d4b7_0_33"/>
          <p:cNvSpPr/>
          <p:nvPr/>
        </p:nvSpPr>
        <p:spPr>
          <a:xfrm>
            <a:off x="1577956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4" name="Google Shape;1684;g268c693d4b7_0_33"/>
          <p:cNvSpPr/>
          <p:nvPr/>
        </p:nvSpPr>
        <p:spPr>
          <a:xfrm>
            <a:off x="5346681" y="40928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85" name="Google Shape;1685;g268c693d4b7_0_33"/>
          <p:cNvCxnSpPr>
            <a:stCxn id="1678" idx="1"/>
            <a:endCxn id="1677" idx="6"/>
          </p:cNvCxnSpPr>
          <p:nvPr/>
        </p:nvCxnSpPr>
        <p:spPr>
          <a:xfrm rot="10800000">
            <a:off x="6005486" y="2180974"/>
            <a:ext cx="516600" cy="168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86" name="Google Shape;1686;g268c693d4b7_0_33"/>
          <p:cNvCxnSpPr>
            <a:stCxn id="1677" idx="5"/>
            <a:endCxn id="1676" idx="0"/>
          </p:cNvCxnSpPr>
          <p:nvPr/>
        </p:nvCxnSpPr>
        <p:spPr>
          <a:xfrm>
            <a:off x="5949076" y="2310849"/>
            <a:ext cx="24900" cy="5064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87" name="Google Shape;1687;g268c693d4b7_0_33"/>
          <p:cNvCxnSpPr>
            <a:stCxn id="1676" idx="7"/>
            <a:endCxn id="1678" idx="3"/>
          </p:cNvCxnSpPr>
          <p:nvPr/>
        </p:nvCxnSpPr>
        <p:spPr>
          <a:xfrm flipH="1" rot="10800000">
            <a:off x="6110176" y="2609499"/>
            <a:ext cx="411900" cy="2616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88" name="Google Shape;1688;g268c693d4b7_0_33"/>
          <p:cNvCxnSpPr>
            <a:stCxn id="1679" idx="6"/>
            <a:endCxn id="1680" idx="7"/>
          </p:cNvCxnSpPr>
          <p:nvPr/>
        </p:nvCxnSpPr>
        <p:spPr>
          <a:xfrm>
            <a:off x="3781681" y="3000924"/>
            <a:ext cx="271500" cy="441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89" name="Google Shape;1689;g268c693d4b7_0_33"/>
          <p:cNvCxnSpPr>
            <a:stCxn id="1680" idx="2"/>
            <a:endCxn id="1679" idx="3"/>
          </p:cNvCxnSpPr>
          <p:nvPr/>
        </p:nvCxnSpPr>
        <p:spPr>
          <a:xfrm rot="10800000">
            <a:off x="3452656" y="3130774"/>
            <a:ext cx="271500" cy="441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90" name="Google Shape;1690;g268c693d4b7_0_33"/>
          <p:cNvCxnSpPr>
            <a:stCxn id="1681" idx="6"/>
            <a:endCxn id="1682" idx="2"/>
          </p:cNvCxnSpPr>
          <p:nvPr/>
        </p:nvCxnSpPr>
        <p:spPr>
          <a:xfrm>
            <a:off x="1577956" y="2388149"/>
            <a:ext cx="523500" cy="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91" name="Google Shape;1691;g268c693d4b7_0_33"/>
          <p:cNvCxnSpPr>
            <a:stCxn id="1682" idx="3"/>
            <a:endCxn id="1683" idx="7"/>
          </p:cNvCxnSpPr>
          <p:nvPr/>
        </p:nvCxnSpPr>
        <p:spPr>
          <a:xfrm flipH="1">
            <a:off x="1906886" y="2517974"/>
            <a:ext cx="251100" cy="3531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92" name="Google Shape;1692;g268c693d4b7_0_33"/>
          <p:cNvCxnSpPr>
            <a:stCxn id="1683" idx="1"/>
            <a:endCxn id="1681" idx="4"/>
          </p:cNvCxnSpPr>
          <p:nvPr/>
        </p:nvCxnSpPr>
        <p:spPr>
          <a:xfrm rot="10800000">
            <a:off x="1385111" y="2571699"/>
            <a:ext cx="249300" cy="2994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93" name="Google Shape;1693;g268c693d4b7_0_33"/>
          <p:cNvCxnSpPr>
            <a:stCxn id="1682" idx="5"/>
            <a:endCxn id="1679" idx="1"/>
          </p:cNvCxnSpPr>
          <p:nvPr/>
        </p:nvCxnSpPr>
        <p:spPr>
          <a:xfrm>
            <a:off x="2430576" y="2517974"/>
            <a:ext cx="1022100" cy="3531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94" name="Google Shape;1694;g268c693d4b7_0_33"/>
          <p:cNvCxnSpPr>
            <a:stCxn id="1680" idx="5"/>
            <a:endCxn id="1684" idx="1"/>
          </p:cNvCxnSpPr>
          <p:nvPr/>
        </p:nvCxnSpPr>
        <p:spPr>
          <a:xfrm>
            <a:off x="4053201" y="3702499"/>
            <a:ext cx="1350000" cy="4440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95" name="Google Shape;1695;g268c693d4b7_0_33"/>
          <p:cNvCxnSpPr>
            <a:endCxn id="1684" idx="7"/>
          </p:cNvCxnSpPr>
          <p:nvPr/>
        </p:nvCxnSpPr>
        <p:spPr>
          <a:xfrm flipH="1">
            <a:off x="5675726" y="3184499"/>
            <a:ext cx="286200" cy="9621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96" name="Google Shape;1696;g268c693d4b7_0_33"/>
          <p:cNvCxnSpPr>
            <a:endCxn id="1677" idx="2"/>
          </p:cNvCxnSpPr>
          <p:nvPr/>
        </p:nvCxnSpPr>
        <p:spPr>
          <a:xfrm flipH="1" rot="10800000">
            <a:off x="3781631" y="2181024"/>
            <a:ext cx="1838400" cy="7365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697" name="Google Shape;1697;g268c693d4b7_0_33"/>
          <p:cNvSpPr/>
          <p:nvPr/>
        </p:nvSpPr>
        <p:spPr>
          <a:xfrm>
            <a:off x="1068700" y="1944600"/>
            <a:ext cx="1542000" cy="125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68c693d4b7_0_33"/>
          <p:cNvSpPr/>
          <p:nvPr/>
        </p:nvSpPr>
        <p:spPr>
          <a:xfrm>
            <a:off x="3048588" y="2724575"/>
            <a:ext cx="1542000" cy="125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g268c693d4b7_0_33"/>
          <p:cNvSpPr/>
          <p:nvPr/>
        </p:nvSpPr>
        <p:spPr>
          <a:xfrm>
            <a:off x="5128171" y="3978875"/>
            <a:ext cx="1119000" cy="962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g268c693d4b7_0_33"/>
          <p:cNvSpPr/>
          <p:nvPr/>
        </p:nvSpPr>
        <p:spPr>
          <a:xfrm>
            <a:off x="5481225" y="1766300"/>
            <a:ext cx="1542000" cy="1490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g268c693d4b7_0_33"/>
          <p:cNvSpPr txBox="1"/>
          <p:nvPr/>
        </p:nvSpPr>
        <p:spPr>
          <a:xfrm>
            <a:off x="1599425" y="2289825"/>
            <a:ext cx="662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68c693d4b7_0_33"/>
          <p:cNvSpPr txBox="1"/>
          <p:nvPr/>
        </p:nvSpPr>
        <p:spPr>
          <a:xfrm>
            <a:off x="3612075" y="3079150"/>
            <a:ext cx="540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g268c693d4b7_0_33"/>
          <p:cNvSpPr txBox="1"/>
          <p:nvPr/>
        </p:nvSpPr>
        <p:spPr>
          <a:xfrm>
            <a:off x="6060300" y="2340888"/>
            <a:ext cx="308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g268c693d4b7_0_33"/>
          <p:cNvSpPr txBox="1"/>
          <p:nvPr/>
        </p:nvSpPr>
        <p:spPr>
          <a:xfrm>
            <a:off x="5481225" y="4212550"/>
            <a:ext cx="354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68c693d4b7_0_33"/>
          <p:cNvSpPr txBox="1"/>
          <p:nvPr/>
        </p:nvSpPr>
        <p:spPr>
          <a:xfrm>
            <a:off x="6247175" y="3408025"/>
            <a:ext cx="3004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Note: There's no edge from higher-indexed component to lower-indexed component because otherwise it won't be a proper toposort</a:t>
            </a:r>
            <a:endParaRPr b="0" i="0" sz="1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g268c693d4b7_0_67"/>
          <p:cNvSpPr txBox="1"/>
          <p:nvPr>
            <p:ph type="title"/>
          </p:nvPr>
        </p:nvSpPr>
        <p:spPr>
          <a:xfrm>
            <a:off x="628650" y="27385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9285"/>
              <a:buNone/>
            </a:pPr>
            <a:r>
              <a:rPr lang="en"/>
              <a:t>Reversing all edges makes higher-indexed component unreachable from lower-indexed component</a:t>
            </a:r>
            <a:endParaRPr/>
          </a:p>
        </p:txBody>
      </p:sp>
      <p:sp>
        <p:nvSpPr>
          <p:cNvPr id="1711" name="Google Shape;1711;g268c693d4b7_0_6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2" name="Google Shape;1712;g268c693d4b7_0_67"/>
          <p:cNvSpPr/>
          <p:nvPr/>
        </p:nvSpPr>
        <p:spPr>
          <a:xfrm>
            <a:off x="5781131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g268c693d4b7_0_67"/>
          <p:cNvSpPr/>
          <p:nvPr/>
        </p:nvSpPr>
        <p:spPr>
          <a:xfrm>
            <a:off x="5620031" y="19974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g268c693d4b7_0_67"/>
          <p:cNvSpPr/>
          <p:nvPr/>
        </p:nvSpPr>
        <p:spPr>
          <a:xfrm>
            <a:off x="6465631" y="229609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g268c693d4b7_0_67"/>
          <p:cNvSpPr/>
          <p:nvPr/>
        </p:nvSpPr>
        <p:spPr>
          <a:xfrm>
            <a:off x="3396181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g268c693d4b7_0_67"/>
          <p:cNvSpPr/>
          <p:nvPr/>
        </p:nvSpPr>
        <p:spPr>
          <a:xfrm>
            <a:off x="3724156" y="338907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g268c693d4b7_0_67"/>
          <p:cNvSpPr/>
          <p:nvPr/>
        </p:nvSpPr>
        <p:spPr>
          <a:xfrm>
            <a:off x="1192456" y="220454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g268c693d4b7_0_67"/>
          <p:cNvSpPr/>
          <p:nvPr/>
        </p:nvSpPr>
        <p:spPr>
          <a:xfrm>
            <a:off x="2101531" y="220454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g268c693d4b7_0_67"/>
          <p:cNvSpPr/>
          <p:nvPr/>
        </p:nvSpPr>
        <p:spPr>
          <a:xfrm>
            <a:off x="1577956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g268c693d4b7_0_67"/>
          <p:cNvSpPr/>
          <p:nvPr/>
        </p:nvSpPr>
        <p:spPr>
          <a:xfrm>
            <a:off x="5346681" y="40928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1" name="Google Shape;1721;g268c693d4b7_0_67"/>
          <p:cNvCxnSpPr>
            <a:stCxn id="1714" idx="1"/>
            <a:endCxn id="1713" idx="6"/>
          </p:cNvCxnSpPr>
          <p:nvPr/>
        </p:nvCxnSpPr>
        <p:spPr>
          <a:xfrm rot="10800000">
            <a:off x="6005486" y="2180974"/>
            <a:ext cx="516600" cy="168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22" name="Google Shape;1722;g268c693d4b7_0_67"/>
          <p:cNvCxnSpPr>
            <a:stCxn id="1713" idx="5"/>
            <a:endCxn id="1712" idx="0"/>
          </p:cNvCxnSpPr>
          <p:nvPr/>
        </p:nvCxnSpPr>
        <p:spPr>
          <a:xfrm>
            <a:off x="5949076" y="2310849"/>
            <a:ext cx="24900" cy="5064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23" name="Google Shape;1723;g268c693d4b7_0_67"/>
          <p:cNvCxnSpPr>
            <a:stCxn id="1712" idx="7"/>
            <a:endCxn id="1714" idx="3"/>
          </p:cNvCxnSpPr>
          <p:nvPr/>
        </p:nvCxnSpPr>
        <p:spPr>
          <a:xfrm flipH="1" rot="10800000">
            <a:off x="6110176" y="2609499"/>
            <a:ext cx="411900" cy="2616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24" name="Google Shape;1724;g268c693d4b7_0_67"/>
          <p:cNvCxnSpPr>
            <a:stCxn id="1715" idx="6"/>
            <a:endCxn id="1716" idx="7"/>
          </p:cNvCxnSpPr>
          <p:nvPr/>
        </p:nvCxnSpPr>
        <p:spPr>
          <a:xfrm>
            <a:off x="3781681" y="3000924"/>
            <a:ext cx="271500" cy="441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25" name="Google Shape;1725;g268c693d4b7_0_67"/>
          <p:cNvCxnSpPr>
            <a:stCxn id="1716" idx="2"/>
            <a:endCxn id="1715" idx="3"/>
          </p:cNvCxnSpPr>
          <p:nvPr/>
        </p:nvCxnSpPr>
        <p:spPr>
          <a:xfrm rot="10800000">
            <a:off x="3452656" y="3130774"/>
            <a:ext cx="271500" cy="441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26" name="Google Shape;1726;g268c693d4b7_0_67"/>
          <p:cNvCxnSpPr>
            <a:stCxn id="1717" idx="6"/>
            <a:endCxn id="1718" idx="2"/>
          </p:cNvCxnSpPr>
          <p:nvPr/>
        </p:nvCxnSpPr>
        <p:spPr>
          <a:xfrm>
            <a:off x="1577956" y="2388149"/>
            <a:ext cx="523500" cy="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27" name="Google Shape;1727;g268c693d4b7_0_67"/>
          <p:cNvCxnSpPr>
            <a:stCxn id="1718" idx="3"/>
            <a:endCxn id="1719" idx="7"/>
          </p:cNvCxnSpPr>
          <p:nvPr/>
        </p:nvCxnSpPr>
        <p:spPr>
          <a:xfrm flipH="1">
            <a:off x="1906886" y="2517974"/>
            <a:ext cx="251100" cy="3531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28" name="Google Shape;1728;g268c693d4b7_0_67"/>
          <p:cNvCxnSpPr>
            <a:stCxn id="1719" idx="1"/>
            <a:endCxn id="1717" idx="4"/>
          </p:cNvCxnSpPr>
          <p:nvPr/>
        </p:nvCxnSpPr>
        <p:spPr>
          <a:xfrm rot="10800000">
            <a:off x="1385111" y="2571699"/>
            <a:ext cx="249300" cy="2994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29" name="Google Shape;1729;g268c693d4b7_0_67"/>
          <p:cNvCxnSpPr/>
          <p:nvPr/>
        </p:nvCxnSpPr>
        <p:spPr>
          <a:xfrm flipH="1" rot="2399961">
            <a:off x="2430684" y="2517953"/>
            <a:ext cx="1022124" cy="353076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30" name="Google Shape;1730;g268c693d4b7_0_67"/>
          <p:cNvCxnSpPr/>
          <p:nvPr/>
        </p:nvCxnSpPr>
        <p:spPr>
          <a:xfrm rot="10799236">
            <a:off x="4050942" y="3840630"/>
            <a:ext cx="1350000" cy="4437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31" name="Google Shape;1731;g268c693d4b7_0_67"/>
          <p:cNvCxnSpPr/>
          <p:nvPr/>
        </p:nvCxnSpPr>
        <p:spPr>
          <a:xfrm flipH="1" rot="10800000">
            <a:off x="5675674" y="3184541"/>
            <a:ext cx="286200" cy="9621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32" name="Google Shape;1732;g268c693d4b7_0_67"/>
          <p:cNvCxnSpPr/>
          <p:nvPr/>
        </p:nvCxnSpPr>
        <p:spPr>
          <a:xfrm flipH="1" rot="60030">
            <a:off x="3934009" y="2104899"/>
            <a:ext cx="1838380" cy="736613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733" name="Google Shape;1733;g268c693d4b7_0_67"/>
          <p:cNvSpPr/>
          <p:nvPr/>
        </p:nvSpPr>
        <p:spPr>
          <a:xfrm>
            <a:off x="1068700" y="1944600"/>
            <a:ext cx="1542000" cy="125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g268c693d4b7_0_67"/>
          <p:cNvSpPr/>
          <p:nvPr/>
        </p:nvSpPr>
        <p:spPr>
          <a:xfrm>
            <a:off x="3048588" y="2724575"/>
            <a:ext cx="1542000" cy="125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g268c693d4b7_0_67"/>
          <p:cNvSpPr/>
          <p:nvPr/>
        </p:nvSpPr>
        <p:spPr>
          <a:xfrm>
            <a:off x="5128171" y="3978875"/>
            <a:ext cx="1119000" cy="962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g268c693d4b7_0_67"/>
          <p:cNvSpPr/>
          <p:nvPr/>
        </p:nvSpPr>
        <p:spPr>
          <a:xfrm>
            <a:off x="5481225" y="1766300"/>
            <a:ext cx="1542000" cy="1490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g268c693d4b7_0_67"/>
          <p:cNvSpPr txBox="1"/>
          <p:nvPr/>
        </p:nvSpPr>
        <p:spPr>
          <a:xfrm>
            <a:off x="1599425" y="2289825"/>
            <a:ext cx="662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g268c693d4b7_0_67"/>
          <p:cNvSpPr txBox="1"/>
          <p:nvPr/>
        </p:nvSpPr>
        <p:spPr>
          <a:xfrm>
            <a:off x="3612075" y="3079150"/>
            <a:ext cx="540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g268c693d4b7_0_67"/>
          <p:cNvSpPr txBox="1"/>
          <p:nvPr/>
        </p:nvSpPr>
        <p:spPr>
          <a:xfrm>
            <a:off x="6060300" y="2340888"/>
            <a:ext cx="308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g268c693d4b7_0_67"/>
          <p:cNvSpPr txBox="1"/>
          <p:nvPr/>
        </p:nvSpPr>
        <p:spPr>
          <a:xfrm>
            <a:off x="5481225" y="4212550"/>
            <a:ext cx="354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268c693d4b7_0_10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9285"/>
              <a:buNone/>
            </a:pPr>
            <a:r>
              <a:rPr lang="en"/>
              <a:t>Now another DFS on this graph (starting from lower-indexed vertex to higher-indexed vertex) can identify all the components</a:t>
            </a:r>
            <a:endParaRPr/>
          </a:p>
        </p:txBody>
      </p:sp>
      <p:sp>
        <p:nvSpPr>
          <p:cNvPr id="1746" name="Google Shape;1746;g268c693d4b7_0_10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7" name="Google Shape;1747;g268c693d4b7_0_101"/>
          <p:cNvSpPr/>
          <p:nvPr/>
        </p:nvSpPr>
        <p:spPr>
          <a:xfrm>
            <a:off x="5781131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8" name="Google Shape;1748;g268c693d4b7_0_101"/>
          <p:cNvSpPr/>
          <p:nvPr/>
        </p:nvSpPr>
        <p:spPr>
          <a:xfrm>
            <a:off x="5620031" y="19974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g268c693d4b7_0_101"/>
          <p:cNvSpPr/>
          <p:nvPr/>
        </p:nvSpPr>
        <p:spPr>
          <a:xfrm>
            <a:off x="6465631" y="229609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g268c693d4b7_0_101"/>
          <p:cNvSpPr/>
          <p:nvPr/>
        </p:nvSpPr>
        <p:spPr>
          <a:xfrm>
            <a:off x="3396181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g268c693d4b7_0_101"/>
          <p:cNvSpPr/>
          <p:nvPr/>
        </p:nvSpPr>
        <p:spPr>
          <a:xfrm>
            <a:off x="3724156" y="338907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g268c693d4b7_0_101"/>
          <p:cNvSpPr/>
          <p:nvPr/>
        </p:nvSpPr>
        <p:spPr>
          <a:xfrm>
            <a:off x="1192456" y="220454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g268c693d4b7_0_101"/>
          <p:cNvSpPr/>
          <p:nvPr/>
        </p:nvSpPr>
        <p:spPr>
          <a:xfrm>
            <a:off x="2101531" y="220454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g268c693d4b7_0_101"/>
          <p:cNvSpPr/>
          <p:nvPr/>
        </p:nvSpPr>
        <p:spPr>
          <a:xfrm>
            <a:off x="1577956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g268c693d4b7_0_101"/>
          <p:cNvSpPr/>
          <p:nvPr/>
        </p:nvSpPr>
        <p:spPr>
          <a:xfrm>
            <a:off x="5346681" y="40928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6" name="Google Shape;1756;g268c693d4b7_0_101"/>
          <p:cNvCxnSpPr>
            <a:stCxn id="1749" idx="1"/>
            <a:endCxn id="1748" idx="6"/>
          </p:cNvCxnSpPr>
          <p:nvPr/>
        </p:nvCxnSpPr>
        <p:spPr>
          <a:xfrm rot="10800000">
            <a:off x="6005486" y="2180974"/>
            <a:ext cx="516600" cy="168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57" name="Google Shape;1757;g268c693d4b7_0_101"/>
          <p:cNvCxnSpPr>
            <a:stCxn id="1748" idx="5"/>
            <a:endCxn id="1747" idx="0"/>
          </p:cNvCxnSpPr>
          <p:nvPr/>
        </p:nvCxnSpPr>
        <p:spPr>
          <a:xfrm>
            <a:off x="5949076" y="2310849"/>
            <a:ext cx="24900" cy="5064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58" name="Google Shape;1758;g268c693d4b7_0_101"/>
          <p:cNvCxnSpPr>
            <a:stCxn id="1747" idx="7"/>
            <a:endCxn id="1749" idx="3"/>
          </p:cNvCxnSpPr>
          <p:nvPr/>
        </p:nvCxnSpPr>
        <p:spPr>
          <a:xfrm flipH="1" rot="10800000">
            <a:off x="6110176" y="2609499"/>
            <a:ext cx="411900" cy="2616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59" name="Google Shape;1759;g268c693d4b7_0_101"/>
          <p:cNvCxnSpPr>
            <a:stCxn id="1750" idx="6"/>
            <a:endCxn id="1751" idx="7"/>
          </p:cNvCxnSpPr>
          <p:nvPr/>
        </p:nvCxnSpPr>
        <p:spPr>
          <a:xfrm>
            <a:off x="3781681" y="3000924"/>
            <a:ext cx="271500" cy="441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60" name="Google Shape;1760;g268c693d4b7_0_101"/>
          <p:cNvCxnSpPr>
            <a:stCxn id="1751" idx="2"/>
            <a:endCxn id="1750" idx="3"/>
          </p:cNvCxnSpPr>
          <p:nvPr/>
        </p:nvCxnSpPr>
        <p:spPr>
          <a:xfrm rot="10800000">
            <a:off x="3452656" y="3130774"/>
            <a:ext cx="271500" cy="441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61" name="Google Shape;1761;g268c693d4b7_0_101"/>
          <p:cNvCxnSpPr>
            <a:stCxn id="1752" idx="6"/>
            <a:endCxn id="1753" idx="2"/>
          </p:cNvCxnSpPr>
          <p:nvPr/>
        </p:nvCxnSpPr>
        <p:spPr>
          <a:xfrm>
            <a:off x="1577956" y="2388149"/>
            <a:ext cx="523500" cy="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62" name="Google Shape;1762;g268c693d4b7_0_101"/>
          <p:cNvCxnSpPr>
            <a:stCxn id="1753" idx="3"/>
            <a:endCxn id="1754" idx="7"/>
          </p:cNvCxnSpPr>
          <p:nvPr/>
        </p:nvCxnSpPr>
        <p:spPr>
          <a:xfrm flipH="1">
            <a:off x="1906886" y="2517974"/>
            <a:ext cx="251100" cy="3531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63" name="Google Shape;1763;g268c693d4b7_0_101"/>
          <p:cNvCxnSpPr>
            <a:stCxn id="1754" idx="1"/>
            <a:endCxn id="1752" idx="4"/>
          </p:cNvCxnSpPr>
          <p:nvPr/>
        </p:nvCxnSpPr>
        <p:spPr>
          <a:xfrm rot="10800000">
            <a:off x="1385111" y="2571699"/>
            <a:ext cx="249300" cy="2994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64" name="Google Shape;1764;g268c693d4b7_0_101"/>
          <p:cNvCxnSpPr/>
          <p:nvPr/>
        </p:nvCxnSpPr>
        <p:spPr>
          <a:xfrm flipH="1" rot="2399961">
            <a:off x="2430684" y="2517953"/>
            <a:ext cx="1022124" cy="353076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65" name="Google Shape;1765;g268c693d4b7_0_101"/>
          <p:cNvCxnSpPr/>
          <p:nvPr/>
        </p:nvCxnSpPr>
        <p:spPr>
          <a:xfrm rot="10799236">
            <a:off x="4050942" y="3840630"/>
            <a:ext cx="1350000" cy="4437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66" name="Google Shape;1766;g268c693d4b7_0_101"/>
          <p:cNvCxnSpPr/>
          <p:nvPr/>
        </p:nvCxnSpPr>
        <p:spPr>
          <a:xfrm flipH="1" rot="10800000">
            <a:off x="5675674" y="3184541"/>
            <a:ext cx="286200" cy="9621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67" name="Google Shape;1767;g268c693d4b7_0_101"/>
          <p:cNvCxnSpPr/>
          <p:nvPr/>
        </p:nvCxnSpPr>
        <p:spPr>
          <a:xfrm flipH="1" rot="60030">
            <a:off x="3934009" y="2104899"/>
            <a:ext cx="1838380" cy="736613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768" name="Google Shape;1768;g268c693d4b7_0_101"/>
          <p:cNvSpPr/>
          <p:nvPr/>
        </p:nvSpPr>
        <p:spPr>
          <a:xfrm>
            <a:off x="1068700" y="1944600"/>
            <a:ext cx="1542000" cy="125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g268c693d4b7_0_101"/>
          <p:cNvSpPr/>
          <p:nvPr/>
        </p:nvSpPr>
        <p:spPr>
          <a:xfrm>
            <a:off x="3048588" y="2724575"/>
            <a:ext cx="1542000" cy="125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68c693d4b7_0_101"/>
          <p:cNvSpPr/>
          <p:nvPr/>
        </p:nvSpPr>
        <p:spPr>
          <a:xfrm>
            <a:off x="5128171" y="3978875"/>
            <a:ext cx="1119000" cy="962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g268c693d4b7_0_101"/>
          <p:cNvSpPr/>
          <p:nvPr/>
        </p:nvSpPr>
        <p:spPr>
          <a:xfrm>
            <a:off x="5481225" y="1766300"/>
            <a:ext cx="1542000" cy="1490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g268c693d4b7_0_101"/>
          <p:cNvSpPr txBox="1"/>
          <p:nvPr/>
        </p:nvSpPr>
        <p:spPr>
          <a:xfrm>
            <a:off x="1599425" y="2289825"/>
            <a:ext cx="662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68c693d4b7_0_101"/>
          <p:cNvSpPr txBox="1"/>
          <p:nvPr/>
        </p:nvSpPr>
        <p:spPr>
          <a:xfrm>
            <a:off x="3612075" y="3079150"/>
            <a:ext cx="540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g268c693d4b7_0_101"/>
          <p:cNvSpPr txBox="1"/>
          <p:nvPr/>
        </p:nvSpPr>
        <p:spPr>
          <a:xfrm>
            <a:off x="6060300" y="2340888"/>
            <a:ext cx="308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g268c693d4b7_0_101"/>
          <p:cNvSpPr txBox="1"/>
          <p:nvPr/>
        </p:nvSpPr>
        <p:spPr>
          <a:xfrm>
            <a:off x="5481225" y="4212550"/>
            <a:ext cx="354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79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4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Shortest path in graphs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43"/>
          <p:cNvSpPr/>
          <p:nvPr/>
        </p:nvSpPr>
        <p:spPr>
          <a:xfrm>
            <a:off x="2384339" y="4256679"/>
            <a:ext cx="4004459" cy="653660"/>
          </a:xfrm>
          <a:custGeom>
            <a:rect b="b" l="l" r="r" t="t"/>
            <a:pathLst>
              <a:path extrusionOk="0" h="871546" w="5339279">
                <a:moveTo>
                  <a:pt x="3111754" y="228937"/>
                </a:moveTo>
                <a:cubicBezTo>
                  <a:pt x="3166718" y="137747"/>
                  <a:pt x="3221682" y="46557"/>
                  <a:pt x="3321616" y="19075"/>
                </a:cubicBezTo>
                <a:cubicBezTo>
                  <a:pt x="3421550" y="-8407"/>
                  <a:pt x="3673885" y="-15903"/>
                  <a:pt x="3711360" y="64045"/>
                </a:cubicBezTo>
                <a:cubicBezTo>
                  <a:pt x="3748836" y="143992"/>
                  <a:pt x="3726351" y="453789"/>
                  <a:pt x="3546469" y="498760"/>
                </a:cubicBezTo>
                <a:cubicBezTo>
                  <a:pt x="3366587" y="543731"/>
                  <a:pt x="2981839" y="391330"/>
                  <a:pt x="2632069" y="333868"/>
                </a:cubicBezTo>
                <a:cubicBezTo>
                  <a:pt x="2282299" y="276406"/>
                  <a:pt x="1685190" y="151488"/>
                  <a:pt x="1447846" y="153986"/>
                </a:cubicBezTo>
                <a:cubicBezTo>
                  <a:pt x="1210502" y="156484"/>
                  <a:pt x="1178023" y="256419"/>
                  <a:pt x="1208003" y="348858"/>
                </a:cubicBezTo>
                <a:cubicBezTo>
                  <a:pt x="1237983" y="441297"/>
                  <a:pt x="1123059" y="731107"/>
                  <a:pt x="1627728" y="708622"/>
                </a:cubicBezTo>
                <a:cubicBezTo>
                  <a:pt x="2132397" y="686137"/>
                  <a:pt x="3731347" y="281403"/>
                  <a:pt x="4236016" y="213947"/>
                </a:cubicBezTo>
                <a:cubicBezTo>
                  <a:pt x="4740685" y="146491"/>
                  <a:pt x="4600777" y="231436"/>
                  <a:pt x="4655741" y="303888"/>
                </a:cubicBezTo>
                <a:cubicBezTo>
                  <a:pt x="4710705" y="376341"/>
                  <a:pt x="5250351" y="643665"/>
                  <a:pt x="4565800" y="648662"/>
                </a:cubicBezTo>
                <a:cubicBezTo>
                  <a:pt x="3881249" y="653659"/>
                  <a:pt x="1257970" y="301389"/>
                  <a:pt x="548436" y="333868"/>
                </a:cubicBezTo>
                <a:cubicBezTo>
                  <a:pt x="-161098" y="366347"/>
                  <a:pt x="-116128" y="786072"/>
                  <a:pt x="308593" y="843534"/>
                </a:cubicBezTo>
                <a:cubicBezTo>
                  <a:pt x="733314" y="900996"/>
                  <a:pt x="2279800" y="736104"/>
                  <a:pt x="3096764" y="678642"/>
                </a:cubicBezTo>
                <a:cubicBezTo>
                  <a:pt x="3913728" y="621180"/>
                  <a:pt x="4888089" y="468780"/>
                  <a:pt x="5210377" y="498760"/>
                </a:cubicBezTo>
                <a:cubicBezTo>
                  <a:pt x="5532666" y="528740"/>
                  <a:pt x="5165406" y="808557"/>
                  <a:pt x="5030495" y="858524"/>
                </a:cubicBezTo>
                <a:cubicBezTo>
                  <a:pt x="4895584" y="908491"/>
                  <a:pt x="4400908" y="798563"/>
                  <a:pt x="4400908" y="798563"/>
                </a:cubicBezTo>
              </a:path>
            </a:pathLst>
          </a:cu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6" name="Google Shape;1786;p43"/>
          <p:cNvSpPr/>
          <p:nvPr/>
        </p:nvSpPr>
        <p:spPr>
          <a:xfrm>
            <a:off x="3539584" y="4039859"/>
            <a:ext cx="1237800" cy="5553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43"/>
          <p:cNvSpPr/>
          <p:nvPr/>
        </p:nvSpPr>
        <p:spPr>
          <a:xfrm>
            <a:off x="5057983" y="4458445"/>
            <a:ext cx="842700" cy="4518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Vegas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43"/>
          <p:cNvSpPr/>
          <p:nvPr/>
        </p:nvSpPr>
        <p:spPr>
          <a:xfrm>
            <a:off x="4158512" y="4442326"/>
            <a:ext cx="1107300" cy="4518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Nashville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43"/>
          <p:cNvSpPr/>
          <p:nvPr/>
        </p:nvSpPr>
        <p:spPr>
          <a:xfrm>
            <a:off x="3051323" y="4458445"/>
            <a:ext cx="1107300" cy="4359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Orleans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43"/>
          <p:cNvSpPr/>
          <p:nvPr/>
        </p:nvSpPr>
        <p:spPr>
          <a:xfrm>
            <a:off x="4977949" y="4155759"/>
            <a:ext cx="1107300" cy="2865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Portland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1" name="Google Shape;179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5958" y="3359779"/>
            <a:ext cx="1391796" cy="741722"/>
          </a:xfrm>
          <a:prstGeom prst="rect">
            <a:avLst/>
          </a:prstGeom>
          <a:noFill/>
          <a:ln>
            <a:noFill/>
          </a:ln>
        </p:spPr>
      </p:pic>
      <p:sp>
        <p:nvSpPr>
          <p:cNvPr id="1792" name="Google Shape;1792;p43"/>
          <p:cNvSpPr txBox="1"/>
          <p:nvPr/>
        </p:nvSpPr>
        <p:spPr>
          <a:xfrm>
            <a:off x="3429250" y="3065540"/>
            <a:ext cx="102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YOINK!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43"/>
          <p:cNvSpPr/>
          <p:nvPr/>
        </p:nvSpPr>
        <p:spPr>
          <a:xfrm>
            <a:off x="1803863" y="4668273"/>
            <a:ext cx="1107300" cy="4359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Mexico City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4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latin typeface="Calibri"/>
                <a:ea typeface="Calibri"/>
                <a:cs typeface="Calibri"/>
                <a:sym typeface="Calibri"/>
              </a:rPr>
              <a:t>Dijkstra's algorithm </a:t>
            </a:r>
            <a:br>
              <a:rPr lang="en" sz="3300">
                <a:latin typeface="Calibri"/>
                <a:ea typeface="Calibri"/>
                <a:cs typeface="Calibri"/>
                <a:sym typeface="Calibri"/>
              </a:rPr>
            </a:br>
            <a:r>
              <a:rPr lang="en" sz="33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visual </a:t>
            </a:r>
            <a:r>
              <a:rPr lang="en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intuition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44"/>
          <p:cNvSpPr/>
          <p:nvPr/>
        </p:nvSpPr>
        <p:spPr>
          <a:xfrm>
            <a:off x="2881993" y="2203543"/>
            <a:ext cx="818086" cy="2432621"/>
          </a:xfrm>
          <a:custGeom>
            <a:rect b="b" l="l" r="r" t="t"/>
            <a:pathLst>
              <a:path extrusionOk="0" h="1829038" w="1686775">
                <a:moveTo>
                  <a:pt x="1446933" y="0"/>
                </a:moveTo>
                <a:cubicBezTo>
                  <a:pt x="1438188" y="73702"/>
                  <a:pt x="1429444" y="147404"/>
                  <a:pt x="1327011" y="329784"/>
                </a:cubicBezTo>
                <a:cubicBezTo>
                  <a:pt x="1224578" y="512164"/>
                  <a:pt x="1004723" y="966866"/>
                  <a:pt x="832336" y="1094282"/>
                </a:cubicBezTo>
                <a:cubicBezTo>
                  <a:pt x="659949" y="1221698"/>
                  <a:pt x="417608" y="976859"/>
                  <a:pt x="292690" y="1094282"/>
                </a:cubicBezTo>
                <a:cubicBezTo>
                  <a:pt x="167772" y="1211705"/>
                  <a:pt x="-149520" y="1708879"/>
                  <a:pt x="82828" y="1798820"/>
                </a:cubicBezTo>
                <a:cubicBezTo>
                  <a:pt x="315175" y="1888761"/>
                  <a:pt x="1000975" y="1761344"/>
                  <a:pt x="1686775" y="1633928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0" name="Google Shape;1800;p44"/>
          <p:cNvSpPr/>
          <p:nvPr/>
        </p:nvSpPr>
        <p:spPr>
          <a:xfrm flipH="1" rot="1349501">
            <a:off x="4558840" y="3892493"/>
            <a:ext cx="1884976" cy="984171"/>
          </a:xfrm>
          <a:custGeom>
            <a:rect b="b" l="l" r="r" t="t"/>
            <a:pathLst>
              <a:path extrusionOk="0" h="1829038" w="1686775">
                <a:moveTo>
                  <a:pt x="1446933" y="0"/>
                </a:moveTo>
                <a:cubicBezTo>
                  <a:pt x="1438188" y="73702"/>
                  <a:pt x="1429444" y="147404"/>
                  <a:pt x="1327011" y="329784"/>
                </a:cubicBezTo>
                <a:cubicBezTo>
                  <a:pt x="1224578" y="512164"/>
                  <a:pt x="1004723" y="966866"/>
                  <a:pt x="832336" y="1094282"/>
                </a:cubicBezTo>
                <a:cubicBezTo>
                  <a:pt x="659949" y="1221698"/>
                  <a:pt x="417608" y="976859"/>
                  <a:pt x="292690" y="1094282"/>
                </a:cubicBezTo>
                <a:cubicBezTo>
                  <a:pt x="167772" y="1211705"/>
                  <a:pt x="-149520" y="1708879"/>
                  <a:pt x="82828" y="1798820"/>
                </a:cubicBezTo>
                <a:cubicBezTo>
                  <a:pt x="315175" y="1888761"/>
                  <a:pt x="1000975" y="1761344"/>
                  <a:pt x="1686775" y="1633928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1" name="Google Shape;1801;p44"/>
          <p:cNvSpPr/>
          <p:nvPr/>
        </p:nvSpPr>
        <p:spPr>
          <a:xfrm>
            <a:off x="3573146" y="2242010"/>
            <a:ext cx="725303" cy="1037520"/>
          </a:xfrm>
          <a:custGeom>
            <a:rect b="b" l="l" r="r" t="t"/>
            <a:pathLst>
              <a:path extrusionOk="0" h="622201" w="967071">
                <a:moveTo>
                  <a:pt x="700741" y="0"/>
                </a:moveTo>
                <a:cubicBezTo>
                  <a:pt x="629719" y="101354"/>
                  <a:pt x="558698" y="202708"/>
                  <a:pt x="443288" y="239698"/>
                </a:cubicBezTo>
                <a:cubicBezTo>
                  <a:pt x="327878" y="276688"/>
                  <a:pt x="48233" y="158319"/>
                  <a:pt x="8283" y="221942"/>
                </a:cubicBezTo>
                <a:cubicBezTo>
                  <a:pt x="-31667" y="285565"/>
                  <a:pt x="79304" y="603682"/>
                  <a:pt x="203591" y="621437"/>
                </a:cubicBezTo>
                <a:cubicBezTo>
                  <a:pt x="327878" y="639192"/>
                  <a:pt x="626760" y="341791"/>
                  <a:pt x="754007" y="328474"/>
                </a:cubicBezTo>
                <a:cubicBezTo>
                  <a:pt x="881254" y="315158"/>
                  <a:pt x="924162" y="428348"/>
                  <a:pt x="967071" y="541538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2" name="Google Shape;1802;p44"/>
          <p:cNvCxnSpPr/>
          <p:nvPr/>
        </p:nvCxnSpPr>
        <p:spPr>
          <a:xfrm flipH="1">
            <a:off x="4988856" y="1529323"/>
            <a:ext cx="6300" cy="3786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03" name="Google Shape;1803;p44"/>
          <p:cNvSpPr/>
          <p:nvPr/>
        </p:nvSpPr>
        <p:spPr>
          <a:xfrm>
            <a:off x="4369988" y="1051729"/>
            <a:ext cx="1237800" cy="5553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Stanford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44"/>
          <p:cNvSpPr/>
          <p:nvPr/>
        </p:nvSpPr>
        <p:spPr>
          <a:xfrm>
            <a:off x="4041689" y="2973195"/>
            <a:ext cx="1107300" cy="4518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Nashville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44"/>
          <p:cNvSpPr/>
          <p:nvPr/>
        </p:nvSpPr>
        <p:spPr>
          <a:xfrm>
            <a:off x="3651220" y="4146947"/>
            <a:ext cx="1107300" cy="43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Orleans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44"/>
          <p:cNvSpPr/>
          <p:nvPr/>
        </p:nvSpPr>
        <p:spPr>
          <a:xfrm>
            <a:off x="3435154" y="1992621"/>
            <a:ext cx="1107300" cy="286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Portland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7" name="Google Shape;180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6362" y="371648"/>
            <a:ext cx="1391796" cy="741722"/>
          </a:xfrm>
          <a:prstGeom prst="rect">
            <a:avLst/>
          </a:prstGeom>
          <a:noFill/>
          <a:ln>
            <a:noFill/>
          </a:ln>
        </p:spPr>
      </p:pic>
      <p:sp>
        <p:nvSpPr>
          <p:cNvPr id="1808" name="Google Shape;1808;p44"/>
          <p:cNvSpPr txBox="1"/>
          <p:nvPr/>
        </p:nvSpPr>
        <p:spPr>
          <a:xfrm>
            <a:off x="4259654" y="77410"/>
            <a:ext cx="102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YOINK!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44"/>
          <p:cNvSpPr/>
          <p:nvPr/>
        </p:nvSpPr>
        <p:spPr>
          <a:xfrm>
            <a:off x="4791158" y="3570555"/>
            <a:ext cx="1107300" cy="43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Mexico City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44"/>
          <p:cNvSpPr/>
          <p:nvPr/>
        </p:nvSpPr>
        <p:spPr>
          <a:xfrm>
            <a:off x="4535602" y="1811845"/>
            <a:ext cx="842700" cy="4518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Las Vegas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44"/>
          <p:cNvSpPr txBox="1"/>
          <p:nvPr/>
        </p:nvSpPr>
        <p:spPr>
          <a:xfrm>
            <a:off x="4988916" y="1559734"/>
            <a:ext cx="31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2" name="Google Shape;1812;p44"/>
          <p:cNvCxnSpPr>
            <a:stCxn id="1803" idx="3"/>
            <a:endCxn id="1806" idx="0"/>
          </p:cNvCxnSpPr>
          <p:nvPr/>
        </p:nvCxnSpPr>
        <p:spPr>
          <a:xfrm flipH="1">
            <a:off x="3988760" y="1525707"/>
            <a:ext cx="562500" cy="4668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3" name="Google Shape;1813;p44"/>
          <p:cNvSpPr txBox="1"/>
          <p:nvPr/>
        </p:nvSpPr>
        <p:spPr>
          <a:xfrm>
            <a:off x="3736477" y="1676518"/>
            <a:ext cx="52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4" name="Google Shape;1814;p44"/>
          <p:cNvCxnSpPr>
            <a:stCxn id="1810" idx="4"/>
            <a:endCxn id="1804" idx="0"/>
          </p:cNvCxnSpPr>
          <p:nvPr/>
        </p:nvCxnSpPr>
        <p:spPr>
          <a:xfrm flipH="1">
            <a:off x="4595452" y="2263645"/>
            <a:ext cx="361500" cy="7095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5" name="Google Shape;1815;p44"/>
          <p:cNvSpPr txBox="1"/>
          <p:nvPr/>
        </p:nvSpPr>
        <p:spPr>
          <a:xfrm>
            <a:off x="4742842" y="2471619"/>
            <a:ext cx="4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6" name="Google Shape;1816;p44"/>
          <p:cNvCxnSpPr>
            <a:stCxn id="1810" idx="5"/>
            <a:endCxn id="1809" idx="0"/>
          </p:cNvCxnSpPr>
          <p:nvPr/>
        </p:nvCxnSpPr>
        <p:spPr>
          <a:xfrm>
            <a:off x="5254891" y="2197480"/>
            <a:ext cx="90000" cy="13731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7" name="Google Shape;1817;p44"/>
          <p:cNvSpPr txBox="1"/>
          <p:nvPr/>
        </p:nvSpPr>
        <p:spPr>
          <a:xfrm>
            <a:off x="5254768" y="2599980"/>
            <a:ext cx="4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8" name="Google Shape;1818;p44"/>
          <p:cNvCxnSpPr>
            <a:stCxn id="1804" idx="4"/>
            <a:endCxn id="1805" idx="0"/>
          </p:cNvCxnSpPr>
          <p:nvPr/>
        </p:nvCxnSpPr>
        <p:spPr>
          <a:xfrm flipH="1">
            <a:off x="4204739" y="3424995"/>
            <a:ext cx="390600" cy="7221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9" name="Google Shape;1819;p44"/>
          <p:cNvSpPr txBox="1"/>
          <p:nvPr/>
        </p:nvSpPr>
        <p:spPr>
          <a:xfrm>
            <a:off x="4037285" y="3703857"/>
            <a:ext cx="4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44"/>
          <p:cNvSpPr txBox="1"/>
          <p:nvPr/>
        </p:nvSpPr>
        <p:spPr>
          <a:xfrm>
            <a:off x="5761784" y="249468"/>
            <a:ext cx="2278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This creates a tree!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44"/>
          <p:cNvSpPr txBox="1"/>
          <p:nvPr/>
        </p:nvSpPr>
        <p:spPr>
          <a:xfrm>
            <a:off x="5761784" y="1292471"/>
            <a:ext cx="22782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The highlighted + fully stretched edges along this tree are the shortest paths!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4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latin typeface="Calibri"/>
                <a:ea typeface="Calibri"/>
                <a:cs typeface="Calibri"/>
                <a:sym typeface="Calibri"/>
              </a:rPr>
              <a:t>Dijkstra's algorithm </a:t>
            </a:r>
            <a:br>
              <a:rPr lang="en" sz="3300">
                <a:latin typeface="Calibri"/>
                <a:ea typeface="Calibri"/>
                <a:cs typeface="Calibri"/>
                <a:sym typeface="Calibri"/>
              </a:rPr>
            </a:br>
            <a:r>
              <a:rPr lang="en" sz="33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visual </a:t>
            </a:r>
            <a:r>
              <a:rPr lang="en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intuition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6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45"/>
          <p:cNvSpPr txBox="1"/>
          <p:nvPr/>
        </p:nvSpPr>
        <p:spPr>
          <a:xfrm>
            <a:off x="1378744" y="1364458"/>
            <a:ext cx="6386400" cy="263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382" l="-585" r="0" t="-952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45"/>
          <p:cNvSpPr/>
          <p:nvPr/>
        </p:nvSpPr>
        <p:spPr>
          <a:xfrm>
            <a:off x="1378743" y="3943171"/>
            <a:ext cx="638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Shouldn’t be used on graphs with negative edges!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Runtime? Will need to use Fibonacci heaps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 make </a:t>
            </a:r>
            <a:r>
              <a:rPr lang="en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b="0" i="0" lang="en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highlighted operations run faster!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45"/>
          <p:cNvSpPr txBox="1"/>
          <p:nvPr/>
        </p:nvSpPr>
        <p:spPr>
          <a:xfrm>
            <a:off x="1378744" y="1006190"/>
            <a:ext cx="287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Dijkstra(G,s):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45"/>
          <p:cNvSpPr txBox="1"/>
          <p:nvPr>
            <p:ph type="title"/>
          </p:nvPr>
        </p:nvSpPr>
        <p:spPr>
          <a:xfrm>
            <a:off x="628650" y="273850"/>
            <a:ext cx="3793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Dijkstra Pseudocode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4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46"/>
          <p:cNvSpPr txBox="1"/>
          <p:nvPr>
            <p:ph type="title"/>
          </p:nvPr>
        </p:nvSpPr>
        <p:spPr>
          <a:xfrm>
            <a:off x="1542297" y="112228"/>
            <a:ext cx="61281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Calibri"/>
              <a:buNone/>
            </a:pPr>
            <a:r>
              <a:rPr lang="en"/>
              <a:t>Need to use Fibonacci Heap to implement fastest Dijkstra</a:t>
            </a:r>
            <a:endParaRPr/>
          </a:p>
        </p:txBody>
      </p:sp>
      <p:graphicFrame>
        <p:nvGraphicFramePr>
          <p:cNvPr id="1836" name="Google Shape;1836;p46"/>
          <p:cNvGraphicFramePr/>
          <p:nvPr/>
        </p:nvGraphicFramePr>
        <p:xfrm>
          <a:off x="1666374" y="105641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{707F0628-497F-4B42-A6C4-8CC363BFD331}</a:tableStyleId>
              </a:tblPr>
              <a:tblGrid>
                <a:gridCol w="941425"/>
                <a:gridCol w="941425"/>
                <a:gridCol w="941425"/>
                <a:gridCol w="920600"/>
                <a:gridCol w="962225"/>
                <a:gridCol w="959800"/>
              </a:tblGrid>
              <a:tr h="86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Sorted Arrays</a:t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Linked Lists</a:t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Binary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Heap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Fibonacci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Heap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Red-Black 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Trees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chemeClr val="accent4"/>
                    </a:solidFill>
                  </a:tcPr>
                </a:tc>
              </a:tr>
              <a:tr h="61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Search</a:t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O(log(n))        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u="none" cap="none" strike="noStrike"/>
                        <a:t>O(log(n))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</a:tr>
              <a:tr h="546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Delete</a:t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Search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+O(1)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Search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+O(log(n))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Search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+O(log(n))*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u="none" cap="none" strike="noStrike"/>
                        <a:t>O(log(n))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</a:tr>
              <a:tr h="687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Insert</a:t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O(1)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O(log(n))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O(1)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u="none" cap="none" strike="noStrike"/>
                        <a:t>O(log(n))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</a:tr>
              <a:tr h="687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Extract-min</a:t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O(1)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O(log(n))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O(log(n))*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u="none" cap="none" strike="noStrike"/>
                        <a:t>O(log(n))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</a:tr>
              <a:tr h="687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Decrease-key</a:t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Search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+O(1)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Search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+O(log(n)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O(1)*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u="none" cap="none" strike="noStrike"/>
                        <a:t>O(log(n)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</a:tr>
            </a:tbl>
          </a:graphicData>
        </a:graphic>
      </p:graphicFrame>
      <p:sp>
        <p:nvSpPr>
          <p:cNvPr id="1837" name="Google Shape;1837;p46"/>
          <p:cNvSpPr txBox="1"/>
          <p:nvPr/>
        </p:nvSpPr>
        <p:spPr>
          <a:xfrm rot="-301544">
            <a:off x="5261281" y="906421"/>
            <a:ext cx="1475974" cy="2999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- amortized 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47"/>
          <p:cNvSpPr txBox="1"/>
          <p:nvPr>
            <p:ph idx="1" type="body"/>
          </p:nvPr>
        </p:nvSpPr>
        <p:spPr>
          <a:xfrm>
            <a:off x="3104481" y="897975"/>
            <a:ext cx="5915100" cy="3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" sz="2200"/>
              <a:t>Example</a:t>
            </a:r>
            <a:r>
              <a:rPr b="1" lang="en" sz="2600"/>
              <a:t>: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Incrementing a binary counter n times.</a:t>
            </a:r>
            <a:endParaRPr/>
          </a:p>
          <a:p>
            <a:pPr indent="-48133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48133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48133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Say that flipping a bit is costly.</a:t>
            </a:r>
            <a:endParaRPr/>
          </a:p>
          <a:p>
            <a:pPr indent="-180022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Some steps are very expensive (worst case takes 4 flips).</a:t>
            </a:r>
            <a:endParaRPr/>
          </a:p>
          <a:p>
            <a:pPr indent="-180022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Many are very cheap.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i="1" lang="en"/>
              <a:t>Amortized</a:t>
            </a:r>
            <a:r>
              <a:rPr lang="en"/>
              <a:t> over all the inputs, it turns out to be cheaper than worst case.</a:t>
            </a:r>
            <a:endParaRPr/>
          </a:p>
          <a:p>
            <a:pPr indent="-180022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2n for all n increments = 2 flips per increment (amortized).</a:t>
            </a:r>
            <a:endParaRPr/>
          </a:p>
          <a:p>
            <a:pPr indent="-48133" lvl="0" marL="171450" rtl="0" algn="l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843" name="Google Shape;1843;p47"/>
          <p:cNvSpPr txBox="1"/>
          <p:nvPr/>
        </p:nvSpPr>
        <p:spPr>
          <a:xfrm rot="-5400000">
            <a:off x="5817466" y="-1057129"/>
            <a:ext cx="978000" cy="6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0001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0011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0101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0111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1001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1011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1101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1111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4" name="Google Shape;1844;p47"/>
          <p:cNvSpPr txBox="1"/>
          <p:nvPr/>
        </p:nvSpPr>
        <p:spPr>
          <a:xfrm>
            <a:off x="3037241" y="2374206"/>
            <a:ext cx="6142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           1      2         1      3       1       2       1       4       1       2       1       3        1       2       1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Google Shape;1845;p47"/>
          <p:cNvSpPr txBox="1"/>
          <p:nvPr/>
        </p:nvSpPr>
        <p:spPr>
          <a:xfrm>
            <a:off x="146969" y="897975"/>
            <a:ext cx="2879400" cy="230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273" l="-1744" r="-873" t="-108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6" name="Google Shape;1846;p47"/>
          <p:cNvSpPr txBox="1"/>
          <p:nvPr>
            <p:ph type="title"/>
          </p:nvPr>
        </p:nvSpPr>
        <p:spPr>
          <a:xfrm>
            <a:off x="628650" y="72850"/>
            <a:ext cx="3793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Amortized Analysis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b104e24a1_0_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Algorithm</a:t>
            </a:r>
            <a:endParaRPr/>
          </a:p>
        </p:txBody>
      </p:sp>
      <p:sp>
        <p:nvSpPr>
          <p:cNvPr id="188" name="Google Shape;188;g2bb104e24a1_0_0"/>
          <p:cNvSpPr txBox="1"/>
          <p:nvPr>
            <p:ph idx="1" type="body"/>
          </p:nvPr>
        </p:nvSpPr>
        <p:spPr>
          <a:xfrm>
            <a:off x="1614488" y="1526952"/>
            <a:ext cx="6386700" cy="3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Run DFS.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Char char="○"/>
            </a:pPr>
            <a:r>
              <a:rPr lang="en">
                <a:solidFill>
                  <a:srgbClr val="7030A0"/>
                </a:solidFill>
              </a:rPr>
              <a:t>Choose starting vertices in any order.</a:t>
            </a:r>
            <a:endParaRPr>
              <a:solidFill>
                <a:srgbClr val="7030A0"/>
              </a:solidFill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Char char="○"/>
            </a:pPr>
            <a:r>
              <a:rPr lang="en">
                <a:solidFill>
                  <a:srgbClr val="7030A0"/>
                </a:solidFill>
              </a:rPr>
              <a:t>Order vertices by reverse finishing times.</a:t>
            </a:r>
            <a:endParaRPr>
              <a:solidFill>
                <a:srgbClr val="7030A0"/>
              </a:solidFill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">
                <a:solidFill>
                  <a:srgbClr val="FF0000"/>
                </a:solidFill>
              </a:rPr>
              <a:t>Reverse all the edges in the graph.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Do DFS again to create </a:t>
            </a:r>
            <a:r>
              <a:rPr b="1" lang="en">
                <a:solidFill>
                  <a:schemeClr val="accent2"/>
                </a:solidFill>
              </a:rPr>
              <a:t>a new DFS forest</a:t>
            </a:r>
            <a:r>
              <a:rPr lang="en"/>
              <a:t>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</a:pPr>
            <a:r>
              <a:rPr lang="en">
                <a:solidFill>
                  <a:schemeClr val="accent4"/>
                </a:solidFill>
              </a:rPr>
              <a:t>(Using the reverse-finish-time order from the first DFS run.)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The SCCs are the different trees in the </a:t>
            </a:r>
            <a:r>
              <a:rPr b="1" lang="en">
                <a:solidFill>
                  <a:schemeClr val="accent2"/>
                </a:solidFill>
              </a:rPr>
              <a:t>new DFS forest.</a:t>
            </a:r>
            <a:endParaRPr b="1"/>
          </a:p>
        </p:txBody>
      </p:sp>
      <p:sp>
        <p:nvSpPr>
          <p:cNvPr id="189" name="Google Shape;189;g2bb104e24a1_0_0"/>
          <p:cNvSpPr txBox="1"/>
          <p:nvPr/>
        </p:nvSpPr>
        <p:spPr>
          <a:xfrm>
            <a:off x="1614488" y="921769"/>
            <a:ext cx="3359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7F00"/>
                </a:solidFill>
                <a:latin typeface="Calibri"/>
                <a:ea typeface="Calibri"/>
                <a:cs typeface="Calibri"/>
                <a:sym typeface="Calibri"/>
              </a:rPr>
              <a:t>Running time: O(n + m)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bb104e24a1_0_0"/>
          <p:cNvSpPr txBox="1"/>
          <p:nvPr/>
        </p:nvSpPr>
        <p:spPr>
          <a:xfrm>
            <a:off x="3672350" y="0"/>
            <a:ext cx="2092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[Kosaraju's algorithm]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bb104e24a1_0_0"/>
          <p:cNvSpPr/>
          <p:nvPr/>
        </p:nvSpPr>
        <p:spPr>
          <a:xfrm rot="10401485">
            <a:off x="5860958" y="1711355"/>
            <a:ext cx="295685" cy="812445"/>
          </a:xfrm>
          <a:prstGeom prst="leftBrace">
            <a:avLst>
              <a:gd fmla="val 163596" name="adj1"/>
              <a:gd fmla="val 50626" name="adj2"/>
            </a:avLst>
          </a:prstGeom>
          <a:noFill/>
          <a:ln cap="flat" cmpd="sng" w="222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bb104e24a1_0_0"/>
          <p:cNvSpPr txBox="1"/>
          <p:nvPr/>
        </p:nvSpPr>
        <p:spPr>
          <a:xfrm>
            <a:off x="6095250" y="1379475"/>
            <a:ext cx="1653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(This is basically</a:t>
            </a:r>
            <a:br>
              <a:rPr b="0" i="0" lang="en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“PretendTopoSort”)</a:t>
            </a:r>
            <a:endParaRPr b="0" i="0" sz="14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3" name="Google Shape;193;g2bb104e24a1_0_0"/>
          <p:cNvCxnSpPr>
            <a:stCxn id="194" idx="1"/>
          </p:cNvCxnSpPr>
          <p:nvPr/>
        </p:nvCxnSpPr>
        <p:spPr>
          <a:xfrm flipH="1">
            <a:off x="5707774" y="2580975"/>
            <a:ext cx="895200" cy="140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94" name="Google Shape;194;g2bb104e24a1_0_0"/>
          <p:cNvSpPr txBox="1"/>
          <p:nvPr/>
        </p:nvSpPr>
        <p:spPr>
          <a:xfrm>
            <a:off x="6602974" y="2330925"/>
            <a:ext cx="1398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(This doesn’t </a:t>
            </a:r>
            <a:br>
              <a:rPr b="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change SCCs)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0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4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Dijkstra with </a:t>
            </a:r>
            <a:r>
              <a:rPr b="1" lang="en"/>
              <a:t>Fibonacci Heap</a:t>
            </a:r>
            <a:endParaRPr/>
          </a:p>
        </p:txBody>
      </p:sp>
      <p:sp>
        <p:nvSpPr>
          <p:cNvPr id="1852" name="Google Shape;1852;p48"/>
          <p:cNvSpPr txBox="1"/>
          <p:nvPr>
            <p:ph idx="1" type="body"/>
          </p:nvPr>
        </p:nvSpPr>
        <p:spPr>
          <a:xfrm>
            <a:off x="1614487" y="1369219"/>
            <a:ext cx="6195300" cy="28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">
                <a:solidFill>
                  <a:schemeClr val="accent4"/>
                </a:solidFill>
              </a:rPr>
              <a:t>T(extractMin) = O(log(n))                   </a:t>
            </a:r>
            <a:r>
              <a:rPr lang="en">
                <a:solidFill>
                  <a:schemeClr val="accent2"/>
                </a:solidFill>
              </a:rPr>
              <a:t>(amortized time*)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">
                <a:solidFill>
                  <a:schemeClr val="accent4"/>
                </a:solidFill>
              </a:rPr>
              <a:t>T(decreaseKey) = O(1)                        </a:t>
            </a:r>
            <a:r>
              <a:rPr lang="en">
                <a:solidFill>
                  <a:schemeClr val="accent2"/>
                </a:solidFill>
              </a:rPr>
              <a:t>(amortized time*)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5C00"/>
              </a:buClr>
              <a:buSzPts val="2100"/>
              <a:buChar char="●"/>
            </a:pPr>
            <a:r>
              <a:rPr lang="en">
                <a:solidFill>
                  <a:srgbClr val="FF5C00"/>
                </a:solidFill>
              </a:rPr>
              <a:t>See CS166 for more!  (or CLRS)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solidFill>
                <a:srgbClr val="FF5C00"/>
              </a:solidFill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Running time of Dijkstra  </a:t>
            </a:r>
            <a:endParaRPr sz="1800"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="/>
            </a:pPr>
            <a:r>
              <a:rPr lang="en"/>
              <a:t>O(n</a:t>
            </a:r>
            <a:r>
              <a:rPr lang="en">
                <a:solidFill>
                  <a:schemeClr val="accent4"/>
                </a:solidFill>
              </a:rPr>
              <a:t>( T(</a:t>
            </a:r>
            <a:r>
              <a:rPr lang="en"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"/>
              </a:rPr>
              <a:t>extractMin</a:t>
            </a:r>
            <a:r>
              <a:rPr lang="en">
                <a:solidFill>
                  <a:schemeClr val="accent4"/>
                </a:solidFill>
              </a:rPr>
              <a:t>) ) </a:t>
            </a:r>
            <a:r>
              <a:rPr lang="en"/>
              <a:t>+ m </a:t>
            </a:r>
            <a:r>
              <a:rPr lang="en">
                <a:solidFill>
                  <a:schemeClr val="accent4"/>
                </a:solidFill>
              </a:rPr>
              <a:t>T(</a:t>
            </a:r>
            <a:r>
              <a:rPr lang="en"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"/>
              </a:rPr>
              <a:t>decreaseKey</a:t>
            </a:r>
            <a:r>
              <a:rPr lang="en">
                <a:solidFill>
                  <a:schemeClr val="accent4"/>
                </a:solidFill>
              </a:rPr>
              <a:t>)</a:t>
            </a:r>
            <a:r>
              <a:rPr lang="en"/>
              <a:t>)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Clr>
                <a:srgbClr val="FF5C00"/>
              </a:buClr>
              <a:buSzPts val="1800"/>
              <a:buFont typeface="Arial"/>
              <a:buChar char="="/>
            </a:pPr>
            <a:r>
              <a:rPr lang="en">
                <a:solidFill>
                  <a:srgbClr val="FF5C00"/>
                </a:solidFill>
              </a:rPr>
              <a:t>O(nlog(n) + m)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853" name="Google Shape;1853;p48"/>
          <p:cNvSpPr txBox="1"/>
          <p:nvPr/>
        </p:nvSpPr>
        <p:spPr>
          <a:xfrm>
            <a:off x="1758895" y="4360382"/>
            <a:ext cx="6225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*This means that any sequence of d </a:t>
            </a:r>
            <a:r>
              <a:rPr b="0" i="0" lang="en" sz="1350" u="none" cap="none" strike="noStrike">
                <a:solidFill>
                  <a:schemeClr val="accent2"/>
                </a:solidFill>
                <a:latin typeface="Courier"/>
                <a:ea typeface="Courier"/>
                <a:cs typeface="Courier"/>
                <a:sym typeface="Courier"/>
              </a:rPr>
              <a:t>extractMin</a:t>
            </a:r>
            <a:r>
              <a:rPr b="0" i="0" lang="en" sz="135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calls takes time at most O(dlog(n)).  But a few of the d may take longer than O(log(n)) and some may take less time..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57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g268d165084e_0_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Shortest path (dynamic programming)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2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2696b75fd5d_0_24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is </a:t>
            </a:r>
            <a:r>
              <a:rPr b="1" i="1" lang="en">
                <a:solidFill>
                  <a:srgbClr val="FF0000"/>
                </a:solidFill>
              </a:rPr>
              <a:t>dynamic programming</a:t>
            </a:r>
            <a:r>
              <a:rPr lang="en"/>
              <a:t>?</a:t>
            </a:r>
            <a:endParaRPr/>
          </a:p>
        </p:txBody>
      </p:sp>
      <p:sp>
        <p:nvSpPr>
          <p:cNvPr id="1864" name="Google Shape;1864;g2696b75fd5d_0_24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It is an algorithm design paradigm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">
                <a:solidFill>
                  <a:schemeClr val="accent1"/>
                </a:solidFill>
              </a:rPr>
              <a:t>like divide-and-conquer is an algorithm design paradigm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Usually it is for solving </a:t>
            </a:r>
            <a:r>
              <a:rPr b="1" lang="en">
                <a:solidFill>
                  <a:schemeClr val="accent1"/>
                </a:solidFill>
              </a:rPr>
              <a:t>optimization problems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">
                <a:solidFill>
                  <a:schemeClr val="accent1"/>
                </a:solidFill>
              </a:rPr>
              <a:t>e.g., </a:t>
            </a:r>
            <a:r>
              <a:rPr b="1" i="1" lang="en">
                <a:solidFill>
                  <a:schemeClr val="accent1"/>
                </a:solidFill>
              </a:rPr>
              <a:t>shortest </a:t>
            </a:r>
            <a:r>
              <a:rPr lang="en">
                <a:solidFill>
                  <a:schemeClr val="accent1"/>
                </a:solidFill>
              </a:rPr>
              <a:t>path, more examples in next week's lecture</a:t>
            </a:r>
            <a:endParaRPr>
              <a:solidFill>
                <a:schemeClr val="accent1"/>
              </a:solidFill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Usually it models the objective of the problem as a function (e.g., f[i]) that depend on some state variable (e.g., i ≤ n), such that function value at some state (e.g., f[n]) is the optimum we're searching for, and it uses some recurrence relation (e.g., f[i]=f[i-1]+f[i-2]) to infer the optimum (f[n] in this example)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268c693d4b7_0_16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Bellman-Ford (main idea)</a:t>
            </a:r>
            <a:endParaRPr/>
          </a:p>
        </p:txBody>
      </p:sp>
      <p:sp>
        <p:nvSpPr>
          <p:cNvPr id="1870" name="Google Shape;1870;g268c693d4b7_0_162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For any vertex </a:t>
            </a:r>
            <a:r>
              <a:rPr lang="en">
                <a:solidFill>
                  <a:schemeClr val="accent1"/>
                </a:solidFill>
              </a:rPr>
              <a:t>u,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d</a:t>
            </a:r>
            <a:r>
              <a:rPr b="1" baseline="30000" lang="en">
                <a:solidFill>
                  <a:srgbClr val="FF0000"/>
                </a:solidFill>
              </a:rPr>
              <a:t>i</a:t>
            </a:r>
            <a:r>
              <a:rPr lang="en"/>
              <a:t>(s,</a:t>
            </a:r>
            <a:r>
              <a:rPr lang="en">
                <a:solidFill>
                  <a:schemeClr val="accent1"/>
                </a:solidFill>
              </a:rPr>
              <a:t>u</a:t>
            </a:r>
            <a:r>
              <a:rPr lang="en"/>
              <a:t>) := length of shortest path from s (source) to u that uses ⩽ </a:t>
            </a:r>
            <a:r>
              <a:rPr lang="en">
                <a:solidFill>
                  <a:srgbClr val="FF0000"/>
                </a:solidFill>
              </a:rPr>
              <a:t>i</a:t>
            </a:r>
            <a:r>
              <a:rPr lang="en"/>
              <a:t> edges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FF7F00"/>
                </a:solidFill>
                <a:latin typeface="Calibri"/>
                <a:ea typeface="Calibri"/>
                <a:cs typeface="Calibri"/>
                <a:sym typeface="Calibri"/>
              </a:rPr>
              <a:t>Initialization</a:t>
            </a: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 	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30000" lang="en" sz="21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(s,</a:t>
            </a:r>
            <a:r>
              <a:rPr lang="en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0	and	    d</a:t>
            </a:r>
            <a:r>
              <a:rPr baseline="30000" lang="en" sz="21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(s,</a:t>
            </a:r>
            <a:r>
              <a:rPr lang="en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infinity for every other </a:t>
            </a:r>
            <a:r>
              <a:rPr lang="en">
                <a:solidFill>
                  <a:schemeClr val="accent1"/>
                </a:solidFill>
              </a:rPr>
              <a:t>u 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≠ 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100">
              <a:solidFill>
                <a:srgbClr val="FF7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100">
                <a:solidFill>
                  <a:srgbClr val="FF7F00"/>
                </a:solidFill>
                <a:latin typeface="Calibri"/>
                <a:ea typeface="Calibri"/>
                <a:cs typeface="Calibri"/>
                <a:sym typeface="Calibri"/>
              </a:rPr>
              <a:t>Recursive formulation</a:t>
            </a: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30000" lang="en" sz="21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aseline="30000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(s,</a:t>
            </a:r>
            <a:r>
              <a:rPr lang="en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baseline="-25000" lang="en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</a:t>
            </a:r>
            <a:r>
              <a:rPr baseline="30000" lang="en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(s,</a:t>
            </a:r>
            <a:r>
              <a:rPr lang="en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+ w(</a:t>
            </a:r>
            <a:r>
              <a:rPr lang="en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4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268d165084e_0_9"/>
          <p:cNvSpPr txBox="1"/>
          <p:nvPr/>
        </p:nvSpPr>
        <p:spPr>
          <a:xfrm>
            <a:off x="896990" y="1279008"/>
            <a:ext cx="6671400" cy="3823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28" l="-848" r="0" t="-497"/>
            </a:stretch>
          </a:blip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g268d165084e_0_9"/>
          <p:cNvSpPr txBox="1"/>
          <p:nvPr/>
        </p:nvSpPr>
        <p:spPr>
          <a:xfrm>
            <a:off x="1293018" y="865475"/>
            <a:ext cx="2046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Bellman-Ford(G,s):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g268d165084e_0_9"/>
          <p:cNvSpPr txBox="1"/>
          <p:nvPr/>
        </p:nvSpPr>
        <p:spPr>
          <a:xfrm>
            <a:off x="3870563" y="1328779"/>
            <a:ext cx="3023400" cy="900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367" l="-2517" r="-1567" t="-4166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g268d165084e_0_9"/>
          <p:cNvSpPr txBox="1"/>
          <p:nvPr/>
        </p:nvSpPr>
        <p:spPr>
          <a:xfrm>
            <a:off x="4409346" y="2477599"/>
            <a:ext cx="2798400" cy="6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// baseline distance: </a:t>
            </a:r>
            <a:br>
              <a:rPr b="0" i="0" lang="en" sz="18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8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v doesn’t need (i+1)</a:t>
            </a:r>
            <a:r>
              <a:rPr b="0" baseline="30000" i="0" lang="en" sz="18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" sz="18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edge</a:t>
            </a:r>
            <a:endParaRPr b="0"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g268d165084e_0_9"/>
          <p:cNvSpPr txBox="1"/>
          <p:nvPr/>
        </p:nvSpPr>
        <p:spPr>
          <a:xfrm>
            <a:off x="4230266" y="4079543"/>
            <a:ext cx="31494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// found a better path through u</a:t>
            </a:r>
            <a:endParaRPr b="0"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g268d165084e_0_9"/>
          <p:cNvSpPr txBox="1"/>
          <p:nvPr>
            <p:ph type="title"/>
          </p:nvPr>
        </p:nvSpPr>
        <p:spPr>
          <a:xfrm>
            <a:off x="628650" y="452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Bellman-Ford (algorithm)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4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g268d165084e_0_27"/>
          <p:cNvSpPr/>
          <p:nvPr/>
        </p:nvSpPr>
        <p:spPr>
          <a:xfrm>
            <a:off x="2294425" y="3911510"/>
            <a:ext cx="3848100" cy="987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6" name="Google Shape;1886;g268d165084e_0_27"/>
          <p:cNvSpPr txBox="1"/>
          <p:nvPr>
            <p:ph idx="1" type="body"/>
          </p:nvPr>
        </p:nvSpPr>
        <p:spPr>
          <a:xfrm>
            <a:off x="1614488" y="1179577"/>
            <a:ext cx="6231600" cy="3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Don’t actually keep all n arrays around.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Just keep two at a time: “last round” and “this round”</a:t>
            </a:r>
            <a:endParaRPr/>
          </a:p>
        </p:txBody>
      </p:sp>
      <p:sp>
        <p:nvSpPr>
          <p:cNvPr id="1887" name="Google Shape;1887;g268d165084e_0_27"/>
          <p:cNvSpPr txBox="1"/>
          <p:nvPr/>
        </p:nvSpPr>
        <p:spPr>
          <a:xfrm>
            <a:off x="6330693" y="4046869"/>
            <a:ext cx="1349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Only need these two in order to compute d</a:t>
            </a:r>
            <a:r>
              <a:rPr b="0" baseline="3000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(4)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g268d165084e_0_27"/>
          <p:cNvSpPr/>
          <p:nvPr/>
        </p:nvSpPr>
        <p:spPr>
          <a:xfrm>
            <a:off x="2660762" y="2601288"/>
            <a:ext cx="43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3000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9" name="Google Shape;1889;g268d165084e_0_27"/>
          <p:cNvSpPr/>
          <p:nvPr/>
        </p:nvSpPr>
        <p:spPr>
          <a:xfrm>
            <a:off x="2652509" y="3044063"/>
            <a:ext cx="43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3000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0" name="Google Shape;1890;g268d165084e_0_27"/>
          <p:cNvSpPr/>
          <p:nvPr/>
        </p:nvSpPr>
        <p:spPr>
          <a:xfrm>
            <a:off x="2652509" y="3499280"/>
            <a:ext cx="43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3000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1" name="Google Shape;1891;g268d165084e_0_27"/>
          <p:cNvSpPr/>
          <p:nvPr/>
        </p:nvSpPr>
        <p:spPr>
          <a:xfrm>
            <a:off x="2639790" y="3956492"/>
            <a:ext cx="43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3000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Google Shape;1892;g268d165084e_0_27"/>
          <p:cNvSpPr/>
          <p:nvPr/>
        </p:nvSpPr>
        <p:spPr>
          <a:xfrm>
            <a:off x="2625782" y="4479989"/>
            <a:ext cx="43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3000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Google Shape;1893;g268d165084e_0_27"/>
          <p:cNvSpPr txBox="1"/>
          <p:nvPr/>
        </p:nvSpPr>
        <p:spPr>
          <a:xfrm rot="2097885">
            <a:off x="4720685" y="2103576"/>
            <a:ext cx="1084680" cy="2847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Yellowstone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g268d165084e_0_27"/>
          <p:cNvSpPr txBox="1"/>
          <p:nvPr/>
        </p:nvSpPr>
        <p:spPr>
          <a:xfrm rot="2526648">
            <a:off x="4250956" y="2126214"/>
            <a:ext cx="951136" cy="28462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Yosemite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g268d165084e_0_27"/>
          <p:cNvSpPr txBox="1"/>
          <p:nvPr/>
        </p:nvSpPr>
        <p:spPr>
          <a:xfrm rot="2392700">
            <a:off x="3613376" y="2078701"/>
            <a:ext cx="1119222" cy="2845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Reyes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g268d165084e_0_27"/>
          <p:cNvSpPr txBox="1"/>
          <p:nvPr/>
        </p:nvSpPr>
        <p:spPr>
          <a:xfrm rot="2097072">
            <a:off x="3501562" y="2205101"/>
            <a:ext cx="551949" cy="2847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S.F.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g268d165084e_0_27"/>
          <p:cNvSpPr txBox="1"/>
          <p:nvPr/>
        </p:nvSpPr>
        <p:spPr>
          <a:xfrm rot="2097946">
            <a:off x="2614542" y="2135227"/>
            <a:ext cx="911904" cy="2847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g268d165084e_0_27"/>
          <p:cNvSpPr/>
          <p:nvPr/>
        </p:nvSpPr>
        <p:spPr>
          <a:xfrm>
            <a:off x="5246092" y="2636071"/>
            <a:ext cx="509700" cy="305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g268d165084e_0_27"/>
          <p:cNvSpPr/>
          <p:nvPr/>
        </p:nvSpPr>
        <p:spPr>
          <a:xfrm>
            <a:off x="5247004" y="3062618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g268d165084e_0_27"/>
          <p:cNvSpPr/>
          <p:nvPr/>
        </p:nvSpPr>
        <p:spPr>
          <a:xfrm>
            <a:off x="3195043" y="2629987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g268d165084e_0_27"/>
          <p:cNvSpPr/>
          <p:nvPr/>
        </p:nvSpPr>
        <p:spPr>
          <a:xfrm>
            <a:off x="3710552" y="2629986"/>
            <a:ext cx="509700" cy="305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g268d165084e_0_27"/>
          <p:cNvSpPr/>
          <p:nvPr/>
        </p:nvSpPr>
        <p:spPr>
          <a:xfrm>
            <a:off x="4226060" y="2629986"/>
            <a:ext cx="509700" cy="305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g268d165084e_0_27"/>
          <p:cNvSpPr/>
          <p:nvPr/>
        </p:nvSpPr>
        <p:spPr>
          <a:xfrm>
            <a:off x="4735775" y="2629986"/>
            <a:ext cx="509700" cy="305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g268d165084e_0_27"/>
          <p:cNvSpPr/>
          <p:nvPr/>
        </p:nvSpPr>
        <p:spPr>
          <a:xfrm>
            <a:off x="3186791" y="3072761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g268d165084e_0_27"/>
          <p:cNvSpPr/>
          <p:nvPr/>
        </p:nvSpPr>
        <p:spPr>
          <a:xfrm>
            <a:off x="3702299" y="3072761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g268d165084e_0_27"/>
          <p:cNvSpPr/>
          <p:nvPr/>
        </p:nvSpPr>
        <p:spPr>
          <a:xfrm>
            <a:off x="4217807" y="3072761"/>
            <a:ext cx="509700" cy="305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g268d165084e_0_27"/>
          <p:cNvSpPr/>
          <p:nvPr/>
        </p:nvSpPr>
        <p:spPr>
          <a:xfrm>
            <a:off x="4727522" y="3072761"/>
            <a:ext cx="509700" cy="305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g268d165084e_0_27"/>
          <p:cNvSpPr/>
          <p:nvPr/>
        </p:nvSpPr>
        <p:spPr>
          <a:xfrm>
            <a:off x="3186791" y="3527979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g268d165084e_0_27"/>
          <p:cNvSpPr/>
          <p:nvPr/>
        </p:nvSpPr>
        <p:spPr>
          <a:xfrm>
            <a:off x="3702299" y="3527978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g268d165084e_0_27"/>
          <p:cNvSpPr/>
          <p:nvPr/>
        </p:nvSpPr>
        <p:spPr>
          <a:xfrm>
            <a:off x="4217807" y="3527978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g268d165084e_0_27"/>
          <p:cNvSpPr/>
          <p:nvPr/>
        </p:nvSpPr>
        <p:spPr>
          <a:xfrm>
            <a:off x="4727522" y="3527978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g268d165084e_0_27"/>
          <p:cNvSpPr/>
          <p:nvPr/>
        </p:nvSpPr>
        <p:spPr>
          <a:xfrm>
            <a:off x="5233974" y="3532139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g268d165084e_0_27"/>
          <p:cNvSpPr/>
          <p:nvPr/>
        </p:nvSpPr>
        <p:spPr>
          <a:xfrm>
            <a:off x="3174072" y="39851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4" name="Google Shape;1914;g268d165084e_0_27"/>
          <p:cNvSpPr/>
          <p:nvPr/>
        </p:nvSpPr>
        <p:spPr>
          <a:xfrm>
            <a:off x="3689580" y="39851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5" name="Google Shape;1915;g268d165084e_0_27"/>
          <p:cNvSpPr/>
          <p:nvPr/>
        </p:nvSpPr>
        <p:spPr>
          <a:xfrm>
            <a:off x="4205088" y="39851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Google Shape;1916;g268d165084e_0_27"/>
          <p:cNvSpPr/>
          <p:nvPr/>
        </p:nvSpPr>
        <p:spPr>
          <a:xfrm>
            <a:off x="4714804" y="39851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7" name="Google Shape;1917;g268d165084e_0_27"/>
          <p:cNvSpPr/>
          <p:nvPr/>
        </p:nvSpPr>
        <p:spPr>
          <a:xfrm>
            <a:off x="5221256" y="398935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Google Shape;1918;g268d165084e_0_27"/>
          <p:cNvSpPr/>
          <p:nvPr/>
        </p:nvSpPr>
        <p:spPr>
          <a:xfrm>
            <a:off x="3172617" y="4478691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9" name="Google Shape;1919;g268d165084e_0_27"/>
          <p:cNvSpPr/>
          <p:nvPr/>
        </p:nvSpPr>
        <p:spPr>
          <a:xfrm>
            <a:off x="3688125" y="44786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0" name="Google Shape;1920;g268d165084e_0_27"/>
          <p:cNvSpPr/>
          <p:nvPr/>
        </p:nvSpPr>
        <p:spPr>
          <a:xfrm>
            <a:off x="4203633" y="44786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1" name="Google Shape;1921;g268d165084e_0_27"/>
          <p:cNvSpPr/>
          <p:nvPr/>
        </p:nvSpPr>
        <p:spPr>
          <a:xfrm>
            <a:off x="4713349" y="44786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2" name="Google Shape;1922;g268d165084e_0_27"/>
          <p:cNvSpPr/>
          <p:nvPr/>
        </p:nvSpPr>
        <p:spPr>
          <a:xfrm>
            <a:off x="5219801" y="4482851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3" name="Google Shape;1923;g268d165084e_0_27"/>
          <p:cNvCxnSpPr/>
          <p:nvPr/>
        </p:nvCxnSpPr>
        <p:spPr>
          <a:xfrm flipH="1" rot="10800000">
            <a:off x="2536724" y="2355457"/>
            <a:ext cx="3794100" cy="14904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4" name="Google Shape;1924;g268d165084e_0_27"/>
          <p:cNvCxnSpPr/>
          <p:nvPr/>
        </p:nvCxnSpPr>
        <p:spPr>
          <a:xfrm>
            <a:off x="2536724" y="2568889"/>
            <a:ext cx="3695100" cy="12651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25" name="Google Shape;1925;g268d165084e_0_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Bellman-Ford (implementation)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9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268d165084e_0_19"/>
          <p:cNvSpPr txBox="1"/>
          <p:nvPr>
            <p:ph idx="1" type="body"/>
          </p:nvPr>
        </p:nvSpPr>
        <p:spPr>
          <a:xfrm>
            <a:off x="1557338" y="1443038"/>
            <a:ext cx="5915100" cy="3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Running time is O(mn)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For each of </a:t>
            </a:r>
            <a:r>
              <a:rPr lang="en">
                <a:solidFill>
                  <a:schemeClr val="accent1"/>
                </a:solidFill>
              </a:rPr>
              <a:t>n rounds</a:t>
            </a:r>
            <a:r>
              <a:rPr lang="en">
                <a:solidFill>
                  <a:schemeClr val="accent4"/>
                </a:solidFill>
              </a:rPr>
              <a:t>, </a:t>
            </a:r>
            <a:r>
              <a:rPr lang="en">
                <a:solidFill>
                  <a:srgbClr val="2F5496"/>
                </a:solidFill>
              </a:rPr>
              <a:t>update m edges</a:t>
            </a:r>
            <a:r>
              <a:rPr lang="en">
                <a:solidFill>
                  <a:schemeClr val="accent4"/>
                </a:solidFill>
              </a:rPr>
              <a:t>.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Works fine with negative edges.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Does not work with negative cycles.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But it can detect negative cycles!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931" name="Google Shape;1931;g268d165084e_0_19"/>
          <p:cNvSpPr txBox="1"/>
          <p:nvPr/>
        </p:nvSpPr>
        <p:spPr>
          <a:xfrm>
            <a:off x="4842264" y="2286252"/>
            <a:ext cx="2251200" cy="73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2257" l="-2927" r="-826" t="-15187"/>
            </a:stretch>
          </a:blip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g268d165084e_0_19"/>
          <p:cNvSpPr/>
          <p:nvPr/>
        </p:nvSpPr>
        <p:spPr>
          <a:xfrm>
            <a:off x="1737084" y="2286253"/>
            <a:ext cx="2726700" cy="762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b="0" i="0" lang="en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i=0,…,n-1: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b="0" i="0" lang="en" sz="15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u in V: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2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b="0" i="0" lang="en" sz="15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v in u.neighbors: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g268d165084e_0_19"/>
          <p:cNvSpPr txBox="1"/>
          <p:nvPr/>
        </p:nvSpPr>
        <p:spPr>
          <a:xfrm>
            <a:off x="4021879" y="23732"/>
            <a:ext cx="1392000" cy="484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728" l="0" r="0" t="0"/>
            </a:stretch>
          </a:blip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g268d165084e_0_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Bellman-Ford (takeaways)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268d165084e_0_151"/>
          <p:cNvSpPr txBox="1"/>
          <p:nvPr>
            <p:ph idx="1" type="body"/>
          </p:nvPr>
        </p:nvSpPr>
        <p:spPr>
          <a:xfrm>
            <a:off x="1614488" y="1369219"/>
            <a:ext cx="6219600" cy="3263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77" r="-1068" t="-2326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 </a:t>
            </a:r>
            <a:endParaRPr/>
          </a:p>
        </p:txBody>
      </p:sp>
      <p:sp>
        <p:nvSpPr>
          <p:cNvPr id="1940" name="Google Shape;1940;g268d165084e_0_151"/>
          <p:cNvSpPr txBox="1"/>
          <p:nvPr/>
        </p:nvSpPr>
        <p:spPr>
          <a:xfrm rot="-579177">
            <a:off x="5091001" y="4190189"/>
            <a:ext cx="3216846" cy="4847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 we do better?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g268d165084e_0_15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Floyd-Warshall algorithm (motivation)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5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g268d165084e_0_157"/>
          <p:cNvSpPr txBox="1"/>
          <p:nvPr>
            <p:ph idx="1" type="body"/>
          </p:nvPr>
        </p:nvSpPr>
        <p:spPr>
          <a:xfrm>
            <a:off x="628651" y="1199626"/>
            <a:ext cx="6627900" cy="2574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88" r="0" t="-2326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 </a:t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7" name="Google Shape;1947;g268d165084e_0_157"/>
          <p:cNvSpPr txBox="1"/>
          <p:nvPr/>
        </p:nvSpPr>
        <p:spPr>
          <a:xfrm>
            <a:off x="4886550" y="1268050"/>
            <a:ext cx="21861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base case checks out: the only path through zero other vertices are edges directly from u to v</a:t>
            </a:r>
            <a:r>
              <a:rPr b="0" i="0" lang="en" sz="1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8" name="Google Shape;1948;g268d165084e_0_157"/>
          <p:cNvCxnSpPr/>
          <p:nvPr/>
        </p:nvCxnSpPr>
        <p:spPr>
          <a:xfrm flipH="1">
            <a:off x="4257449" y="1892525"/>
            <a:ext cx="629100" cy="1299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49" name="Google Shape;1949;g268d165084e_0_157"/>
          <p:cNvSpPr txBox="1"/>
          <p:nvPr/>
        </p:nvSpPr>
        <p:spPr>
          <a:xfrm>
            <a:off x="897525" y="3774200"/>
            <a:ext cx="66279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3000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(k)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[u,v] := length of shortest path between u and v that only pass through vertices 1,2,...,k in G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g268d165084e_0_15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Floyd-Warshall algorithm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68d165084e_0_164"/>
          <p:cNvSpPr txBox="1"/>
          <p:nvPr>
            <p:ph idx="1" type="body"/>
          </p:nvPr>
        </p:nvSpPr>
        <p:spPr>
          <a:xfrm>
            <a:off x="1614488" y="1106751"/>
            <a:ext cx="6201300" cy="3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Theorem: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If there are </a:t>
            </a:r>
            <a:r>
              <a:rPr lang="en">
                <a:solidFill>
                  <a:srgbClr val="FF0000"/>
                </a:solidFill>
              </a:rPr>
              <a:t>no negative cycles </a:t>
            </a:r>
            <a:r>
              <a:rPr lang="en"/>
              <a:t>in a weighted directed graph G, then the Floyd-Warshall algorithm, running on G, returns a matrix D</a:t>
            </a:r>
            <a:r>
              <a:rPr baseline="30000" lang="en"/>
              <a:t>(n)</a:t>
            </a:r>
            <a:r>
              <a:rPr lang="en"/>
              <a:t> so that</a:t>
            </a:r>
            <a:r>
              <a:rPr lang="en">
                <a:solidFill>
                  <a:schemeClr val="accent4"/>
                </a:solidFill>
              </a:rPr>
              <a:t>: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800"/>
              <a:t>D</a:t>
            </a:r>
            <a:r>
              <a:rPr baseline="30000" lang="en" sz="1800"/>
              <a:t>(n)</a:t>
            </a:r>
            <a:r>
              <a:rPr lang="en" sz="1800"/>
              <a:t>[u,v] = distance between u and v in G.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Running time: O(n</a:t>
            </a:r>
            <a:r>
              <a:rPr baseline="30000" lang="en"/>
              <a:t>3</a:t>
            </a:r>
            <a:r>
              <a:rPr lang="en"/>
              <a:t>)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Better than running Bellman-Ford n times!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Storage: 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Need to store </a:t>
            </a:r>
            <a:r>
              <a:rPr b="1" lang="en"/>
              <a:t>two</a:t>
            </a:r>
            <a:r>
              <a:rPr lang="en"/>
              <a:t> n-by-n arrays, and the original graph.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2" marL="685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chemeClr val="accent1"/>
              </a:solidFill>
            </a:endParaRPr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1956" name="Google Shape;1956;g268d165084e_0_164"/>
          <p:cNvSpPr txBox="1"/>
          <p:nvPr/>
        </p:nvSpPr>
        <p:spPr>
          <a:xfrm>
            <a:off x="6140886" y="2771051"/>
            <a:ext cx="11964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Work out the details of a proof!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g268d165084e_0_164"/>
          <p:cNvSpPr txBox="1"/>
          <p:nvPr/>
        </p:nvSpPr>
        <p:spPr>
          <a:xfrm>
            <a:off x="2138684" y="4724379"/>
            <a:ext cx="5152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As with Bellman-Ford, we don’t really need to store all n of the D</a:t>
            </a:r>
            <a:r>
              <a:rPr b="0" baseline="3000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(k)</a:t>
            </a:r>
            <a:r>
              <a:rPr b="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8" name="Google Shape;1958;g268d165084e_0_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7254" y="2736576"/>
            <a:ext cx="813557" cy="750056"/>
          </a:xfrm>
          <a:prstGeom prst="rect">
            <a:avLst/>
          </a:prstGeom>
          <a:noFill/>
          <a:ln>
            <a:noFill/>
          </a:ln>
        </p:spPr>
      </p:pic>
      <p:sp>
        <p:nvSpPr>
          <p:cNvPr id="1959" name="Google Shape;1959;g268d165084e_0_164"/>
          <p:cNvSpPr txBox="1"/>
          <p:nvPr/>
        </p:nvSpPr>
        <p:spPr>
          <a:xfrm>
            <a:off x="4021879" y="23732"/>
            <a:ext cx="1392000" cy="484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728" l="0" r="0" t="0"/>
            </a:stretch>
          </a:blip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g268d165084e_0_16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Floyd-Warshall algorithm (analysis)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68c693d4b7_0_1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200" name="Google Shape;200;g268c693d4b7_0_13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201" name="Google Shape;201;g268c693d4b7_0_13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2" name="Google Shape;202;g268c693d4b7_0_1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3" name="Google Shape;203;g268c693d4b7_0_135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204" name="Google Shape;204;g268c693d4b7_0_13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" name="Google Shape;205;g268c693d4b7_0_1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" name="Google Shape;206;g268c693d4b7_0_135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207" name="Google Shape;207;g268c693d4b7_0_13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8" name="Google Shape;208;g268c693d4b7_0_1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9" name="Google Shape;209;g268c693d4b7_0_13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210" name="Google Shape;210;g268c693d4b7_0_13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1" name="Google Shape;211;g268c693d4b7_0_1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2" name="Google Shape;212;g268c693d4b7_0_13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213" name="Google Shape;213;g268c693d4b7_0_13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4" name="Google Shape;214;g268c693d4b7_0_13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5" name="Google Shape;215;g268c693d4b7_0_135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216" name="Google Shape;216;g268c693d4b7_0_13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7" name="Google Shape;217;g268c693d4b7_0_13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8" name="Google Shape;218;g268c693d4b7_0_135"/>
          <p:cNvCxnSpPr>
            <a:stCxn id="216" idx="2"/>
            <a:endCxn id="204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19" name="Google Shape;219;g268c693d4b7_0_135"/>
          <p:cNvCxnSpPr>
            <a:stCxn id="213" idx="0"/>
            <a:endCxn id="216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0" name="Google Shape;220;g268c693d4b7_0_135"/>
          <p:cNvCxnSpPr>
            <a:stCxn id="204" idx="6"/>
            <a:endCxn id="216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1" name="Google Shape;221;g268c693d4b7_0_135"/>
          <p:cNvCxnSpPr>
            <a:stCxn id="201" idx="0"/>
            <a:endCxn id="216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2" name="Google Shape;222;g268c693d4b7_0_135"/>
          <p:cNvCxnSpPr>
            <a:stCxn id="213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3" name="Google Shape;223;g268c693d4b7_0_135"/>
          <p:cNvCxnSpPr>
            <a:stCxn id="201" idx="3"/>
            <a:endCxn id="208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4" name="Google Shape;224;g268c693d4b7_0_13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5" name="Google Shape;225;g268c693d4b7_0_135"/>
          <p:cNvCxnSpPr>
            <a:stCxn id="204" idx="3"/>
            <a:endCxn id="207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6" name="Google Shape;226;g268c693d4b7_0_13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7" name="Google Shape;227;g268c693d4b7_0_135"/>
          <p:cNvCxnSpPr>
            <a:stCxn id="204" idx="5"/>
            <a:endCxn id="213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8" name="Google Shape;228;g268c693d4b7_0_13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8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/>
              <a:t>Handout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68c693d4b7_0_23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234" name="Google Shape;234;g268c693d4b7_0_238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235" name="Google Shape;235;g268c693d4b7_0_238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6" name="Google Shape;236;g268c693d4b7_0_2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7" name="Google Shape;237;g268c693d4b7_0_238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238" name="Google Shape;238;g268c693d4b7_0_238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9" name="Google Shape;239;g268c693d4b7_0_2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" name="Google Shape;240;g268c693d4b7_0_238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241" name="Google Shape;241;g268c693d4b7_0_238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2" name="Google Shape;242;g268c693d4b7_0_2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3" name="Google Shape;243;g268c693d4b7_0_238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244" name="Google Shape;244;g268c693d4b7_0_238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5" name="Google Shape;245;g268c693d4b7_0_23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6" name="Google Shape;246;g268c693d4b7_0_238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247" name="Google Shape;247;g268c693d4b7_0_238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8" name="Google Shape;248;g268c693d4b7_0_23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9" name="Google Shape;249;g268c693d4b7_0_238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250" name="Google Shape;250;g268c693d4b7_0_238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1" name="Google Shape;251;g268c693d4b7_0_23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2" name="Google Shape;252;g268c693d4b7_0_238"/>
          <p:cNvCxnSpPr>
            <a:stCxn id="250" idx="2"/>
            <a:endCxn id="238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3" name="Google Shape;253;g268c693d4b7_0_238"/>
          <p:cNvCxnSpPr>
            <a:stCxn id="247" idx="0"/>
            <a:endCxn id="250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4" name="Google Shape;254;g268c693d4b7_0_238"/>
          <p:cNvCxnSpPr>
            <a:stCxn id="238" idx="6"/>
            <a:endCxn id="250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5" name="Google Shape;255;g268c693d4b7_0_238"/>
          <p:cNvCxnSpPr>
            <a:stCxn id="235" idx="0"/>
            <a:endCxn id="250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6" name="Google Shape;256;g268c693d4b7_0_238"/>
          <p:cNvCxnSpPr>
            <a:stCxn id="247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7" name="Google Shape;257;g268c693d4b7_0_238"/>
          <p:cNvCxnSpPr>
            <a:stCxn id="235" idx="3"/>
            <a:endCxn id="242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8" name="Google Shape;258;g268c693d4b7_0_238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9" name="Google Shape;259;g268c693d4b7_0_238"/>
          <p:cNvCxnSpPr>
            <a:stCxn id="238" idx="3"/>
            <a:endCxn id="241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0" name="Google Shape;260;g268c693d4b7_0_238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1" name="Google Shape;261;g268c693d4b7_0_238"/>
          <p:cNvCxnSpPr>
            <a:stCxn id="238" idx="5"/>
            <a:endCxn id="247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2" name="Google Shape;262;g268c693d4b7_0_238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63" name="Google Shape;263;g268c693d4b7_0_238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68c693d4b7_0_238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g268c693d4b7_0_2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676343">
            <a:off x="5097215" y="17104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68c693d4b7_0_27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271" name="Google Shape;271;g268c693d4b7_0_274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272" name="Google Shape;272;g268c693d4b7_0_274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3" name="Google Shape;273;g268c693d4b7_0_2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4" name="Google Shape;274;g268c693d4b7_0_274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275" name="Google Shape;275;g268c693d4b7_0_274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6" name="Google Shape;276;g268c693d4b7_0_27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7" name="Google Shape;277;g268c693d4b7_0_274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278" name="Google Shape;278;g268c693d4b7_0_274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9" name="Google Shape;279;g268c693d4b7_0_27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0" name="Google Shape;280;g268c693d4b7_0_274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281" name="Google Shape;281;g268c693d4b7_0_274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2" name="Google Shape;282;g268c693d4b7_0_27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3" name="Google Shape;283;g268c693d4b7_0_274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284" name="Google Shape;284;g268c693d4b7_0_274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5" name="Google Shape;285;g268c693d4b7_0_27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6" name="Google Shape;286;g268c693d4b7_0_274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287" name="Google Shape;287;g268c693d4b7_0_274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8" name="Google Shape;288;g268c693d4b7_0_27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89" name="Google Shape;289;g268c693d4b7_0_274"/>
          <p:cNvCxnSpPr>
            <a:stCxn id="287" idx="2"/>
            <a:endCxn id="275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0" name="Google Shape;290;g268c693d4b7_0_274"/>
          <p:cNvCxnSpPr>
            <a:stCxn id="284" idx="0"/>
            <a:endCxn id="287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1" name="Google Shape;291;g268c693d4b7_0_274"/>
          <p:cNvCxnSpPr>
            <a:stCxn id="275" idx="6"/>
            <a:endCxn id="287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2" name="Google Shape;292;g268c693d4b7_0_274"/>
          <p:cNvCxnSpPr>
            <a:stCxn id="272" idx="0"/>
            <a:endCxn id="287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3" name="Google Shape;293;g268c693d4b7_0_274"/>
          <p:cNvCxnSpPr>
            <a:stCxn id="284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4" name="Google Shape;294;g268c693d4b7_0_274"/>
          <p:cNvCxnSpPr>
            <a:stCxn id="272" idx="3"/>
            <a:endCxn id="279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5" name="Google Shape;295;g268c693d4b7_0_274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6" name="Google Shape;296;g268c693d4b7_0_274"/>
          <p:cNvCxnSpPr>
            <a:stCxn id="275" idx="3"/>
            <a:endCxn id="278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7" name="Google Shape;297;g268c693d4b7_0_274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8" name="Google Shape;298;g268c693d4b7_0_274"/>
          <p:cNvCxnSpPr>
            <a:stCxn id="275" idx="5"/>
            <a:endCxn id="284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9" name="Google Shape;299;g268c693d4b7_0_274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00" name="Google Shape;300;g268c693d4b7_0_274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68c693d4b7_0_274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268c693d4b7_0_274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g268c693d4b7_0_27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62822" y="533449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68c693d4b7_0_3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309" name="Google Shape;309;g268c693d4b7_0_311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310" name="Google Shape;310;g268c693d4b7_0_311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1" name="Google Shape;311;g268c693d4b7_0_3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2" name="Google Shape;312;g268c693d4b7_0_311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313" name="Google Shape;313;g268c693d4b7_0_311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4" name="Google Shape;314;g268c693d4b7_0_3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5" name="Google Shape;315;g268c693d4b7_0_311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316" name="Google Shape;316;g268c693d4b7_0_311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7" name="Google Shape;317;g268c693d4b7_0_3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8" name="Google Shape;318;g268c693d4b7_0_311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319" name="Google Shape;319;g268c693d4b7_0_311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0" name="Google Shape;320;g268c693d4b7_0_3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1" name="Google Shape;321;g268c693d4b7_0_311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322" name="Google Shape;322;g268c693d4b7_0_311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3" name="Google Shape;323;g268c693d4b7_0_3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g268c693d4b7_0_311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325" name="Google Shape;325;g268c693d4b7_0_311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6" name="Google Shape;326;g268c693d4b7_0_3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27" name="Google Shape;327;g268c693d4b7_0_311"/>
          <p:cNvCxnSpPr>
            <a:stCxn id="325" idx="2"/>
            <a:endCxn id="313" idx="7"/>
          </p:cNvCxnSpPr>
          <p:nvPr/>
        </p:nvCxnSpPr>
        <p:spPr>
          <a:xfrm flipH="1">
            <a:off x="4489754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28" name="Google Shape;328;g268c693d4b7_0_311"/>
          <p:cNvCxnSpPr>
            <a:stCxn id="322" idx="0"/>
            <a:endCxn id="325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29" name="Google Shape;329;g268c693d4b7_0_311"/>
          <p:cNvCxnSpPr>
            <a:stCxn id="313" idx="6"/>
            <a:endCxn id="325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0" name="Google Shape;330;g268c693d4b7_0_311"/>
          <p:cNvCxnSpPr>
            <a:stCxn id="310" idx="0"/>
            <a:endCxn id="325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1" name="Google Shape;331;g268c693d4b7_0_311"/>
          <p:cNvCxnSpPr>
            <a:stCxn id="322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2" name="Google Shape;332;g268c693d4b7_0_311"/>
          <p:cNvCxnSpPr>
            <a:stCxn id="310" idx="3"/>
            <a:endCxn id="317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3" name="Google Shape;333;g268c693d4b7_0_311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4" name="Google Shape;334;g268c693d4b7_0_311"/>
          <p:cNvCxnSpPr>
            <a:stCxn id="313" idx="3"/>
            <a:endCxn id="316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5" name="Google Shape;335;g268c693d4b7_0_311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6" name="Google Shape;336;g268c693d4b7_0_311"/>
          <p:cNvCxnSpPr>
            <a:stCxn id="313" idx="5"/>
            <a:endCxn id="322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7" name="Google Shape;337;g268c693d4b7_0_311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38" name="Google Shape;338;g268c693d4b7_0_311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268c693d4b7_0_311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268c693d4b7_0_311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268c693d4b7_0_311"/>
          <p:cNvSpPr txBox="1"/>
          <p:nvPr/>
        </p:nvSpPr>
        <p:spPr>
          <a:xfrm>
            <a:off x="2392991" y="2677796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g268c693d4b7_0_3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69520" y="2184599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