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2" roundtripDataSignature="AMtx7mjiiZHBBiC0/5ju4+vgEpLXnJhh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customschemas.google.com/relationships/presentationmetadata" Target="metadata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5" name="Google Shape;555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62" name="Google Shape;56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03" name="Google Shape;60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45" name="Google Shape;64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92" name="Google Shape;69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39" name="Google Shape;739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90" name="Google Shape;790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41" name="Google Shape;841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2" name="Google Shape;892;p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93" name="Google Shape;893;p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5" name="Google Shape;945;p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Shortest path proof idea: use the </a:t>
            </a:r>
            <a:r>
              <a:rPr b="0" lang="en-US"/>
              <a:t>distance of the shortest path from s to t (aka how many vertices there are between them) </a:t>
            </a:r>
            <a:r>
              <a:rPr lang="en-US"/>
              <a:t>to get an upper-bound for </a:t>
            </a:r>
            <a:r>
              <a:rPr b="0" lang="en-US"/>
              <a:t># iterations until t is no longer reachable from 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46" name="Google Shape;946;p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8" name="Google Shape;968;p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Fattest path proof idea: use the </a:t>
            </a:r>
            <a:r>
              <a:rPr b="1" lang="en-US"/>
              <a:t>min edge on the fattest path</a:t>
            </a:r>
            <a:r>
              <a:rPr lang="en-US"/>
              <a:t> (aka the flow of the augmenting path) to get an upper-bound for # iterations until the max flow is reached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69" name="Google Shape;969;p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1" name="Google Shape;991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lang="en-US"/>
              <a:t>Take CS261 if you want to learn more!</a:t>
            </a:r>
            <a:endParaRPr/>
          </a:p>
        </p:txBody>
      </p:sp>
      <p:sp>
        <p:nvSpPr>
          <p:cNvPr id="992" name="Google Shape;992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4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CSC 161 Section 8 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CA: [Name of CA]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Kruskal’s algorithm</a:t>
            </a:r>
            <a:endParaRPr/>
          </a:p>
        </p:txBody>
      </p:sp>
      <p:sp>
        <p:nvSpPr>
          <p:cNvPr id="337" name="Google Shape;337;p10"/>
          <p:cNvSpPr txBox="1"/>
          <p:nvPr>
            <p:ph idx="1" type="body"/>
          </p:nvPr>
        </p:nvSpPr>
        <p:spPr>
          <a:xfrm>
            <a:off x="2152650" y="1825625"/>
            <a:ext cx="829261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kruskal</a:t>
            </a:r>
            <a:r>
              <a:rPr lang="en-US"/>
              <a:t>(G = (V,E)):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Sort E by weight in non-decreasing order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MST = {}                                   </a:t>
            </a:r>
            <a:r>
              <a:rPr lang="en-US" sz="1600">
                <a:solidFill>
                  <a:srgbClr val="7030A0"/>
                </a:solidFill>
              </a:rPr>
              <a:t>// initialize an empty tree</a:t>
            </a:r>
            <a:endParaRPr>
              <a:solidFill>
                <a:srgbClr val="7030A0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/>
              <a:t>for</a:t>
            </a:r>
            <a:r>
              <a:rPr lang="en-US"/>
              <a:t> v in V: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/>
              <a:t>makeSet</a:t>
            </a:r>
            <a:r>
              <a:rPr lang="en-US"/>
              <a:t>(v)                               </a:t>
            </a:r>
            <a:r>
              <a:rPr lang="en-US" sz="1600">
                <a:solidFill>
                  <a:srgbClr val="7030A0"/>
                </a:solidFill>
              </a:rPr>
              <a:t>// put each vertex in its own tree in the forest</a:t>
            </a:r>
            <a:endParaRPr sz="1600">
              <a:solidFill>
                <a:schemeClr val="accent4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/>
              <a:t>for</a:t>
            </a:r>
            <a:r>
              <a:rPr lang="en-US"/>
              <a:t> (u,v) in E:                           </a:t>
            </a:r>
            <a:r>
              <a:rPr lang="en-US" sz="1600">
                <a:solidFill>
                  <a:srgbClr val="7030A0"/>
                </a:solidFill>
              </a:rPr>
              <a:t>// go through the edges in sorted order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/>
              <a:t>if</a:t>
            </a:r>
            <a:r>
              <a:rPr lang="en-US" sz="2400"/>
              <a:t> </a:t>
            </a:r>
            <a:r>
              <a:rPr b="1" lang="en-US" sz="2400"/>
              <a:t>find</a:t>
            </a:r>
            <a:r>
              <a:rPr lang="en-US" sz="2400"/>
              <a:t>(u) != </a:t>
            </a:r>
            <a:r>
              <a:rPr b="1" lang="en-US" sz="2400"/>
              <a:t>find</a:t>
            </a:r>
            <a:r>
              <a:rPr lang="en-US" sz="2400"/>
              <a:t>(v):         </a:t>
            </a:r>
            <a:r>
              <a:rPr lang="en-US" sz="1600">
                <a:solidFill>
                  <a:srgbClr val="7030A0"/>
                </a:solidFill>
              </a:rPr>
              <a:t>// if u and v are not in the same tree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add (u,v) to MST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union</a:t>
            </a:r>
            <a:r>
              <a:rPr lang="en-US" sz="2000"/>
              <a:t>(u,v)                         </a:t>
            </a:r>
            <a:r>
              <a:rPr lang="en-US" sz="1600">
                <a:solidFill>
                  <a:srgbClr val="7030A0"/>
                </a:solidFill>
              </a:rPr>
              <a:t>// merge u’s tree with v’s tree</a:t>
            </a:r>
            <a:endParaRPr sz="2000">
              <a:solidFill>
                <a:srgbClr val="7030A0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/>
              <a:t>return</a:t>
            </a:r>
            <a:r>
              <a:rPr lang="en-US"/>
              <a:t> MST</a:t>
            </a:r>
            <a:endParaRPr/>
          </a:p>
        </p:txBody>
      </p:sp>
      <p:sp>
        <p:nvSpPr>
          <p:cNvPr id="338" name="Google Shape;33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Compare and contrast</a:t>
            </a:r>
            <a:endParaRPr/>
          </a:p>
        </p:txBody>
      </p:sp>
      <p:sp>
        <p:nvSpPr>
          <p:cNvPr id="344" name="Google Shape;344;p11"/>
          <p:cNvSpPr txBox="1"/>
          <p:nvPr>
            <p:ph idx="1" type="body"/>
          </p:nvPr>
        </p:nvSpPr>
        <p:spPr>
          <a:xfrm>
            <a:off x="2152650" y="1825625"/>
            <a:ext cx="815749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Prim: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Grows a tree.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Time O(mlog(n)) with a red-black tree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Time O(m + nlog(n)) with a Fibonacci heap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Kruskal: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Grows a forest.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Time O(mlog(n)) with a union-find data structure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If you can do radixSort on the edge weights, O(mα(n))</a:t>
            </a:r>
            <a:endParaRPr/>
          </a:p>
        </p:txBody>
      </p:sp>
      <p:sp>
        <p:nvSpPr>
          <p:cNvPr id="345" name="Google Shape;345;p11"/>
          <p:cNvSpPr txBox="1"/>
          <p:nvPr/>
        </p:nvSpPr>
        <p:spPr>
          <a:xfrm>
            <a:off x="7640594" y="1690689"/>
            <a:ext cx="286676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07B1A"/>
                </a:solidFill>
                <a:latin typeface="Calibri"/>
                <a:ea typeface="Calibri"/>
                <a:cs typeface="Calibri"/>
                <a:sym typeface="Calibri"/>
              </a:rPr>
              <a:t>Prim might be a better idea on dense graphs if you can’t radixSort edge weights</a:t>
            </a:r>
            <a:endParaRPr/>
          </a:p>
        </p:txBody>
      </p:sp>
      <p:sp>
        <p:nvSpPr>
          <p:cNvPr id="346" name="Google Shape;346;p11"/>
          <p:cNvSpPr txBox="1"/>
          <p:nvPr/>
        </p:nvSpPr>
        <p:spPr>
          <a:xfrm>
            <a:off x="7178709" y="5343483"/>
            <a:ext cx="307651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07B1A"/>
                </a:solidFill>
                <a:latin typeface="Calibri"/>
                <a:ea typeface="Calibri"/>
                <a:cs typeface="Calibri"/>
                <a:sym typeface="Calibri"/>
              </a:rPr>
              <a:t>Kruskal might be a better idea on sparse graphs if you can radixSort edge weights</a:t>
            </a:r>
            <a:endParaRPr/>
          </a:p>
        </p:txBody>
      </p:sp>
      <p:sp>
        <p:nvSpPr>
          <p:cNvPr id="347" name="Google Shape;34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s-t min-cut max-flow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"/>
          <p:cNvSpPr txBox="1"/>
          <p:nvPr>
            <p:ph type="title"/>
          </p:nvPr>
        </p:nvSpPr>
        <p:spPr>
          <a:xfrm>
            <a:off x="2094034" y="-97898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Cuts in graphs</a:t>
            </a:r>
            <a:endParaRPr/>
          </a:p>
        </p:txBody>
      </p:sp>
      <p:pic>
        <p:nvPicPr>
          <p:cNvPr id="358" name="Google Shape;3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5025" y="1500190"/>
            <a:ext cx="9023264" cy="5249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3525" y="805775"/>
            <a:ext cx="9226874" cy="485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4"/>
          <p:cNvSpPr txBox="1"/>
          <p:nvPr>
            <p:ph type="title"/>
          </p:nvPr>
        </p:nvSpPr>
        <p:spPr>
          <a:xfrm>
            <a:off x="1779474" y="-9129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Today: </a:t>
            </a:r>
            <a:r>
              <a:rPr b="1" lang="en-US">
                <a:solidFill>
                  <a:srgbClr val="F27D00"/>
                </a:solidFill>
              </a:rPr>
              <a:t>s</a:t>
            </a:r>
            <a:r>
              <a:rPr b="1" lang="en-US"/>
              <a:t>-</a:t>
            </a:r>
            <a:r>
              <a:rPr b="1" lang="en-US">
                <a:solidFill>
                  <a:srgbClr val="005BFF"/>
                </a:solidFill>
              </a:rPr>
              <a:t>t</a:t>
            </a:r>
            <a:r>
              <a:rPr lang="en-US"/>
              <a:t> Cuts</a:t>
            </a:r>
            <a:endParaRPr/>
          </a:p>
        </p:txBody>
      </p:sp>
      <p:sp>
        <p:nvSpPr>
          <p:cNvPr id="365" name="Google Shape;365;p14"/>
          <p:cNvSpPr txBox="1"/>
          <p:nvPr/>
        </p:nvSpPr>
        <p:spPr>
          <a:xfrm>
            <a:off x="2066168" y="1041843"/>
            <a:ext cx="8621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Graphs are directed and edges have “capacities”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(weights)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a special </a:t>
            </a:r>
            <a:r>
              <a:rPr lang="en-US" sz="2400">
                <a:solidFill>
                  <a:srgbClr val="F27D00"/>
                </a:solidFill>
                <a:latin typeface="Calibri"/>
                <a:ea typeface="Calibri"/>
                <a:cs typeface="Calibri"/>
                <a:sym typeface="Calibri"/>
              </a:rPr>
              <a:t>“source” vertex s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400">
                <a:solidFill>
                  <a:srgbClr val="005BFF"/>
                </a:solidFill>
                <a:latin typeface="Calibri"/>
                <a:ea typeface="Calibri"/>
                <a:cs typeface="Calibri"/>
                <a:sym typeface="Calibri"/>
              </a:rPr>
              <a:t>“sink” vertex t.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7D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27D00"/>
                </a:solidFill>
                <a:latin typeface="Calibri"/>
                <a:ea typeface="Calibri"/>
                <a:cs typeface="Calibri"/>
                <a:sym typeface="Calibri"/>
              </a:rPr>
              <a:t>s has only outgoing edges*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FF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5BFF"/>
                </a:solidFill>
                <a:latin typeface="Calibri"/>
                <a:ea typeface="Calibri"/>
                <a:cs typeface="Calibri"/>
                <a:sym typeface="Calibri"/>
              </a:rPr>
              <a:t>t has only incoming edges*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and t are on different sides of the cut</a:t>
            </a:r>
            <a:endParaRPr/>
          </a:p>
        </p:txBody>
      </p:sp>
      <p:sp>
        <p:nvSpPr>
          <p:cNvPr id="366" name="Google Shape;366;p14"/>
          <p:cNvSpPr txBox="1"/>
          <p:nvPr/>
        </p:nvSpPr>
        <p:spPr>
          <a:xfrm>
            <a:off x="8399898" y="6040180"/>
            <a:ext cx="217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*at least for this class</a:t>
            </a:r>
            <a:endParaRPr/>
          </a:p>
        </p:txBody>
      </p:sp>
      <p:pic>
        <p:nvPicPr>
          <p:cNvPr id="367" name="Google Shape;3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6175" y="3156888"/>
            <a:ext cx="6932849" cy="325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A minimum </a:t>
            </a:r>
            <a:r>
              <a:rPr b="1" lang="en-US"/>
              <a:t>s-t cut </a:t>
            </a:r>
            <a:br>
              <a:rPr lang="en-US" sz="3600">
                <a:solidFill>
                  <a:schemeClr val="accent4"/>
                </a:solidFill>
              </a:rPr>
            </a:br>
            <a:r>
              <a:rPr lang="en-US" sz="3600">
                <a:solidFill>
                  <a:schemeClr val="accent4"/>
                </a:solidFill>
              </a:rPr>
              <a:t>is a cut which separates s from t</a:t>
            </a:r>
            <a:br>
              <a:rPr lang="en-US" sz="3600">
                <a:solidFill>
                  <a:schemeClr val="accent4"/>
                </a:solidFill>
              </a:rPr>
            </a:br>
            <a:r>
              <a:rPr lang="en-US" sz="3600">
                <a:solidFill>
                  <a:schemeClr val="accent4"/>
                </a:solidFill>
              </a:rPr>
              <a:t>with minimum capacity.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73" name="Google Shape;373;p15"/>
          <p:cNvSpPr txBox="1"/>
          <p:nvPr>
            <p:ph idx="1" type="body"/>
          </p:nvPr>
        </p:nvSpPr>
        <p:spPr>
          <a:xfrm>
            <a:off x="2112053" y="2042780"/>
            <a:ext cx="865127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Question: how do we find a minimum s-t cut?</a:t>
            </a:r>
            <a:endParaRPr/>
          </a:p>
        </p:txBody>
      </p:sp>
      <p:pic>
        <p:nvPicPr>
          <p:cNvPr id="374" name="Google Shape;3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7675" y="2625100"/>
            <a:ext cx="8491825" cy="396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/>
          <p:nvPr>
            <p:ph type="title"/>
          </p:nvPr>
        </p:nvSpPr>
        <p:spPr>
          <a:xfrm>
            <a:off x="2142586" y="-10613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Flows</a:t>
            </a:r>
            <a:endParaRPr/>
          </a:p>
        </p:txBody>
      </p:sp>
      <p:sp>
        <p:nvSpPr>
          <p:cNvPr id="380" name="Google Shape;380;p16"/>
          <p:cNvSpPr/>
          <p:nvPr/>
        </p:nvSpPr>
        <p:spPr>
          <a:xfrm>
            <a:off x="7641513" y="941321"/>
            <a:ext cx="908841" cy="401835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flow</a:t>
            </a:r>
            <a:endParaRPr/>
          </a:p>
        </p:txBody>
      </p:sp>
      <p:sp>
        <p:nvSpPr>
          <p:cNvPr id="381" name="Google Shape;381;p16"/>
          <p:cNvSpPr txBox="1"/>
          <p:nvPr>
            <p:ph idx="1" type="body"/>
          </p:nvPr>
        </p:nvSpPr>
        <p:spPr>
          <a:xfrm>
            <a:off x="2152650" y="980468"/>
            <a:ext cx="8515500" cy="20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 addition to a capacity, each edge has a</a:t>
            </a:r>
            <a:endParaRPr b="1">
              <a:solidFill>
                <a:schemeClr val="accent4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•"/>
            </a:pPr>
            <a:r>
              <a:rPr lang="en-US">
                <a:solidFill>
                  <a:schemeClr val="accent4"/>
                </a:solidFill>
              </a:rPr>
              <a:t>(unmarked edges in the picture have flow 0)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flow on an edge must be less than or equal to its capacity.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At each vertex </a:t>
            </a:r>
            <a:r>
              <a:rPr lang="en-US">
                <a:solidFill>
                  <a:srgbClr val="FF0000"/>
                </a:solidFill>
              </a:rPr>
              <a:t>other than s and t</a:t>
            </a:r>
            <a:r>
              <a:rPr lang="en-US"/>
              <a:t>, the incoming flows must equal the outgoing flows.</a:t>
            </a:r>
            <a:endParaRPr/>
          </a:p>
        </p:txBody>
      </p:sp>
      <p:pic>
        <p:nvPicPr>
          <p:cNvPr id="382" name="Google Shape;3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600" y="2982518"/>
            <a:ext cx="8074877" cy="3527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But what is a “flow,” really?</a:t>
            </a:r>
            <a:endParaRPr/>
          </a:p>
        </p:txBody>
      </p:sp>
      <p:sp>
        <p:nvSpPr>
          <p:cNvPr id="388" name="Google Shape;388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Think of s as a “water source” and t as a “water sink”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Each edge is a pipe, and the capacity is the amount of water that can flow through the edge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Clearly, for each pipe, as much water comes in must go out!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Some pipes will be the “bottleneck” pipes… could these be related to the min-cut somehow?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8"/>
          <p:cNvSpPr txBox="1"/>
          <p:nvPr>
            <p:ph type="title"/>
          </p:nvPr>
        </p:nvSpPr>
        <p:spPr>
          <a:xfrm>
            <a:off x="2142586" y="-10613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Flows</a:t>
            </a:r>
            <a:endParaRPr/>
          </a:p>
        </p:txBody>
      </p:sp>
      <p:sp>
        <p:nvSpPr>
          <p:cNvPr id="394" name="Google Shape;394;p18"/>
          <p:cNvSpPr txBox="1"/>
          <p:nvPr>
            <p:ph idx="1" type="body"/>
          </p:nvPr>
        </p:nvSpPr>
        <p:spPr>
          <a:xfrm>
            <a:off x="1843109" y="1043465"/>
            <a:ext cx="8515500" cy="20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value of a flow is: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7D00"/>
              </a:buClr>
              <a:buSzPts val="2400"/>
              <a:buChar char="•"/>
            </a:pPr>
            <a:r>
              <a:rPr lang="en-US">
                <a:solidFill>
                  <a:srgbClr val="F27D00"/>
                </a:solidFill>
              </a:rPr>
              <a:t>The amount of stuff coming out of 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FF"/>
              </a:buClr>
              <a:buSzPts val="2400"/>
              <a:buChar char="•"/>
            </a:pPr>
            <a:r>
              <a:rPr lang="en-US">
                <a:solidFill>
                  <a:srgbClr val="005BFF"/>
                </a:solidFill>
              </a:rPr>
              <a:t>The amount of stuff flowing into 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400"/>
              <a:buChar char="•"/>
            </a:pPr>
            <a:r>
              <a:rPr lang="en-US">
                <a:solidFill>
                  <a:srgbClr val="7030A0"/>
                </a:solidFill>
              </a:rPr>
              <a:t>These are the same!</a:t>
            </a:r>
            <a:endParaRPr/>
          </a:p>
        </p:txBody>
      </p:sp>
      <p:sp>
        <p:nvSpPr>
          <p:cNvPr id="395" name="Google Shape;395;p18"/>
          <p:cNvSpPr txBox="1"/>
          <p:nvPr/>
        </p:nvSpPr>
        <p:spPr>
          <a:xfrm>
            <a:off x="7436756" y="110790"/>
            <a:ext cx="3111155" cy="1754326"/>
          </a:xfrm>
          <a:prstGeom prst="rect">
            <a:avLst/>
          </a:prstGeom>
          <a:noFill/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Because of conservation of flows at vertices,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stuff you put in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stuff you take out</a:t>
            </a:r>
            <a:r>
              <a:rPr lang="en-US" sz="2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396" name="Google Shape;396;p18"/>
          <p:cNvSpPr/>
          <p:nvPr/>
        </p:nvSpPr>
        <p:spPr>
          <a:xfrm>
            <a:off x="5216841" y="1967636"/>
            <a:ext cx="3860531" cy="800997"/>
          </a:xfrm>
          <a:custGeom>
            <a:rect b="b" l="l" r="r" t="t"/>
            <a:pathLst>
              <a:path extrusionOk="0" h="654930" w="3860531">
                <a:moveTo>
                  <a:pt x="3830594" y="0"/>
                </a:moveTo>
                <a:cubicBezTo>
                  <a:pt x="3865605" y="149311"/>
                  <a:pt x="3900616" y="298622"/>
                  <a:pt x="3744097" y="407773"/>
                </a:cubicBezTo>
                <a:cubicBezTo>
                  <a:pt x="3587578" y="516924"/>
                  <a:pt x="3515497" y="656967"/>
                  <a:pt x="2891481" y="654908"/>
                </a:cubicBezTo>
                <a:cubicBezTo>
                  <a:pt x="2267465" y="652849"/>
                  <a:pt x="1133732" y="524132"/>
                  <a:pt x="0" y="395416"/>
                </a:cubicBezTo>
              </a:path>
            </a:pathLst>
          </a:custGeom>
          <a:noFill/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8"/>
          <p:cNvSpPr txBox="1"/>
          <p:nvPr/>
        </p:nvSpPr>
        <p:spPr>
          <a:xfrm>
            <a:off x="1682795" y="5972765"/>
            <a:ext cx="196894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value of this flow is 4.</a:t>
            </a:r>
            <a:endParaRPr/>
          </a:p>
        </p:txBody>
      </p:sp>
      <p:pic>
        <p:nvPicPr>
          <p:cNvPr id="398" name="Google Shape;3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0767" y="2871115"/>
            <a:ext cx="7384827" cy="3464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9"/>
          <p:cNvSpPr txBox="1"/>
          <p:nvPr>
            <p:ph type="title"/>
          </p:nvPr>
        </p:nvSpPr>
        <p:spPr>
          <a:xfrm>
            <a:off x="1908309" y="18910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Theorem</a:t>
            </a:r>
            <a:br>
              <a:rPr lang="en-US" sz="3200">
                <a:solidFill>
                  <a:schemeClr val="accent4"/>
                </a:solidFill>
              </a:rPr>
            </a:br>
            <a:r>
              <a:rPr lang="en-US" sz="3200">
                <a:solidFill>
                  <a:schemeClr val="accent4"/>
                </a:solidFill>
              </a:rPr>
              <a:t>Max-flow min-cut theorem</a:t>
            </a:r>
            <a:endParaRPr sz="3600">
              <a:solidFill>
                <a:schemeClr val="accent4"/>
              </a:solidFill>
            </a:endParaRPr>
          </a:p>
        </p:txBody>
      </p:sp>
      <p:sp>
        <p:nvSpPr>
          <p:cNvPr id="404" name="Google Shape;404;p19"/>
          <p:cNvSpPr txBox="1"/>
          <p:nvPr/>
        </p:nvSpPr>
        <p:spPr>
          <a:xfrm>
            <a:off x="2205548" y="1594585"/>
            <a:ext cx="5287883" cy="1200329"/>
          </a:xfrm>
          <a:prstGeom prst="rect">
            <a:avLst/>
          </a:prstGeom>
          <a:noFill/>
          <a:ln cap="flat" cmpd="sng" w="9525">
            <a:solidFill>
              <a:srgbClr val="F25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25200"/>
                </a:solidFill>
                <a:latin typeface="Calibri"/>
                <a:ea typeface="Calibri"/>
                <a:cs typeface="Calibri"/>
                <a:sym typeface="Calibri"/>
              </a:rPr>
              <a:t>The value of a max flow from s to 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rgbClr val="F25200"/>
                </a:solidFill>
                <a:latin typeface="Calibri"/>
                <a:ea typeface="Calibri"/>
                <a:cs typeface="Calibri"/>
                <a:sym typeface="Calibri"/>
              </a:rPr>
              <a:t>is equal to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25200"/>
                </a:solidFill>
                <a:latin typeface="Calibri"/>
                <a:ea typeface="Calibri"/>
                <a:cs typeface="Calibri"/>
                <a:sym typeface="Calibri"/>
              </a:rPr>
              <a:t>the capacity of a min s-t cut.</a:t>
            </a:r>
            <a:endParaRPr/>
          </a:p>
        </p:txBody>
      </p:sp>
      <p:sp>
        <p:nvSpPr>
          <p:cNvPr id="405" name="Google Shape;405;p19"/>
          <p:cNvSpPr txBox="1"/>
          <p:nvPr/>
        </p:nvSpPr>
        <p:spPr>
          <a:xfrm>
            <a:off x="7737795" y="1727566"/>
            <a:ext cx="267915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Intuition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 a max flow, the min cut better fill up, and this is the bottleneck.</a:t>
            </a:r>
            <a:endParaRPr/>
          </a:p>
        </p:txBody>
      </p:sp>
      <p:pic>
        <p:nvPicPr>
          <p:cNvPr id="406" name="Google Shape;40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06896" y="144974"/>
            <a:ext cx="1433365" cy="1582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5050" y="2874814"/>
            <a:ext cx="8010741" cy="3758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Minimum Spanning Tree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Max-flow min-cut in water pipes</a:t>
            </a:r>
            <a:endParaRPr/>
          </a:p>
        </p:txBody>
      </p:sp>
      <p:sp>
        <p:nvSpPr>
          <p:cNvPr id="413" name="Google Shape;413;p20"/>
          <p:cNvSpPr txBox="1"/>
          <p:nvPr>
            <p:ph idx="1" type="body"/>
          </p:nvPr>
        </p:nvSpPr>
        <p:spPr>
          <a:xfrm>
            <a:off x="838200" y="1825625"/>
            <a:ext cx="1068051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does the max-flow min-cut theorem mean in the context of our water pipes example before?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Max-flow = maximum amount of water we can send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Min-cut = the minimum capacity of pipes, which when removed, completely disconnects the water source and sink (i.e., no water flows)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Intuitively makes sense!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1"/>
          <p:cNvSpPr txBox="1"/>
          <p:nvPr>
            <p:ph type="title"/>
          </p:nvPr>
        </p:nvSpPr>
        <p:spPr>
          <a:xfrm>
            <a:off x="2152650" y="1489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Ford-Fulkerson algorithm</a:t>
            </a:r>
            <a:endParaRPr/>
          </a:p>
        </p:txBody>
      </p:sp>
      <p:sp>
        <p:nvSpPr>
          <p:cNvPr id="419" name="Google Shape;419;p21"/>
          <p:cNvSpPr txBox="1"/>
          <p:nvPr/>
        </p:nvSpPr>
        <p:spPr>
          <a:xfrm>
            <a:off x="1744358" y="1170163"/>
            <a:ext cx="4643982" cy="14465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Outline of algorithm: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Start with zero flow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While we haven’t found the max flow: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Find a way to send more from s to t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1"/>
          <p:cNvSpPr/>
          <p:nvPr/>
        </p:nvSpPr>
        <p:spPr>
          <a:xfrm>
            <a:off x="6810658" y="2671279"/>
            <a:ext cx="442258" cy="442258"/>
          </a:xfrm>
          <a:prstGeom prst="ellipse">
            <a:avLst/>
          </a:prstGeom>
          <a:solidFill>
            <a:srgbClr val="F27D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421" name="Google Shape;421;p21"/>
          <p:cNvSpPr/>
          <p:nvPr/>
        </p:nvSpPr>
        <p:spPr>
          <a:xfrm>
            <a:off x="8359309" y="1502231"/>
            <a:ext cx="442258" cy="442258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422" name="Google Shape;422;p21"/>
          <p:cNvSpPr/>
          <p:nvPr/>
        </p:nvSpPr>
        <p:spPr>
          <a:xfrm>
            <a:off x="8380716" y="3291951"/>
            <a:ext cx="442258" cy="442258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423" name="Google Shape;423;p21"/>
          <p:cNvSpPr/>
          <p:nvPr/>
        </p:nvSpPr>
        <p:spPr>
          <a:xfrm>
            <a:off x="9818221" y="2564237"/>
            <a:ext cx="442258" cy="442258"/>
          </a:xfrm>
          <a:prstGeom prst="ellipse">
            <a:avLst/>
          </a:prstGeom>
          <a:solidFill>
            <a:srgbClr val="005BF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cxnSp>
        <p:nvCxnSpPr>
          <p:cNvPr id="424" name="Google Shape;424;p21"/>
          <p:cNvCxnSpPr>
            <a:stCxn id="421" idx="4"/>
            <a:endCxn id="422" idx="0"/>
          </p:cNvCxnSpPr>
          <p:nvPr/>
        </p:nvCxnSpPr>
        <p:spPr>
          <a:xfrm>
            <a:off x="8580438" y="1944489"/>
            <a:ext cx="21300" cy="1347600"/>
          </a:xfrm>
          <a:prstGeom prst="straightConnector1">
            <a:avLst/>
          </a:prstGeom>
          <a:noFill/>
          <a:ln cap="flat" cmpd="sng" w="539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425" name="Google Shape;425;p21"/>
          <p:cNvCxnSpPr>
            <a:stCxn id="421" idx="5"/>
            <a:endCxn id="423" idx="1"/>
          </p:cNvCxnSpPr>
          <p:nvPr/>
        </p:nvCxnSpPr>
        <p:spPr>
          <a:xfrm>
            <a:off x="8736800" y="1879722"/>
            <a:ext cx="1146300" cy="749400"/>
          </a:xfrm>
          <a:prstGeom prst="straightConnector1">
            <a:avLst/>
          </a:prstGeom>
          <a:noFill/>
          <a:ln cap="flat" cmpd="sng" w="539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426" name="Google Shape;426;p21"/>
          <p:cNvCxnSpPr>
            <a:stCxn id="422" idx="6"/>
            <a:endCxn id="423" idx="3"/>
          </p:cNvCxnSpPr>
          <p:nvPr/>
        </p:nvCxnSpPr>
        <p:spPr>
          <a:xfrm flipH="1" rot="10800000">
            <a:off x="8822974" y="2941580"/>
            <a:ext cx="1059900" cy="571500"/>
          </a:xfrm>
          <a:prstGeom prst="straightConnector1">
            <a:avLst/>
          </a:prstGeom>
          <a:noFill/>
          <a:ln cap="flat" cmpd="sng" w="539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427" name="Google Shape;427;p21"/>
          <p:cNvSpPr txBox="1"/>
          <p:nvPr/>
        </p:nvSpPr>
        <p:spPr>
          <a:xfrm>
            <a:off x="7156462" y="2184623"/>
            <a:ext cx="4686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28" name="Google Shape;428;p21"/>
          <p:cNvSpPr txBox="1"/>
          <p:nvPr/>
        </p:nvSpPr>
        <p:spPr>
          <a:xfrm>
            <a:off x="7191664" y="3113538"/>
            <a:ext cx="4686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29" name="Google Shape;429;p21"/>
          <p:cNvSpPr txBox="1"/>
          <p:nvPr/>
        </p:nvSpPr>
        <p:spPr>
          <a:xfrm>
            <a:off x="8200706" y="2563634"/>
            <a:ext cx="4686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30" name="Google Shape;430;p21"/>
          <p:cNvSpPr txBox="1"/>
          <p:nvPr/>
        </p:nvSpPr>
        <p:spPr>
          <a:xfrm>
            <a:off x="9022697" y="3293139"/>
            <a:ext cx="4686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31" name="Google Shape;431;p21"/>
          <p:cNvSpPr txBox="1"/>
          <p:nvPr/>
        </p:nvSpPr>
        <p:spPr>
          <a:xfrm>
            <a:off x="8914570" y="1680326"/>
            <a:ext cx="4686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cxnSp>
        <p:nvCxnSpPr>
          <p:cNvPr id="432" name="Google Shape;432;p21"/>
          <p:cNvCxnSpPr>
            <a:stCxn id="420" idx="7"/>
            <a:endCxn id="421" idx="3"/>
          </p:cNvCxnSpPr>
          <p:nvPr/>
        </p:nvCxnSpPr>
        <p:spPr>
          <a:xfrm flipH="1" rot="10800000">
            <a:off x="7188149" y="1879846"/>
            <a:ext cx="1236000" cy="856200"/>
          </a:xfrm>
          <a:prstGeom prst="straightConnector1">
            <a:avLst/>
          </a:prstGeom>
          <a:noFill/>
          <a:ln cap="flat" cmpd="sng" w="539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433" name="Google Shape;433;p21"/>
          <p:cNvCxnSpPr>
            <a:stCxn id="420" idx="5"/>
            <a:endCxn id="422" idx="2"/>
          </p:cNvCxnSpPr>
          <p:nvPr/>
        </p:nvCxnSpPr>
        <p:spPr>
          <a:xfrm>
            <a:off x="7188149" y="3048770"/>
            <a:ext cx="1192500" cy="464400"/>
          </a:xfrm>
          <a:prstGeom prst="straightConnector1">
            <a:avLst/>
          </a:prstGeom>
          <a:noFill/>
          <a:ln cap="flat" cmpd="sng" w="539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434" name="Google Shape;434;p21"/>
          <p:cNvSpPr txBox="1"/>
          <p:nvPr/>
        </p:nvSpPr>
        <p:spPr>
          <a:xfrm>
            <a:off x="6808035" y="1096474"/>
            <a:ext cx="172470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graph:</a:t>
            </a:r>
            <a:endParaRPr/>
          </a:p>
        </p:txBody>
      </p:sp>
      <p:sp>
        <p:nvSpPr>
          <p:cNvPr id="435" name="Google Shape;435;p21"/>
          <p:cNvSpPr/>
          <p:nvPr/>
        </p:nvSpPr>
        <p:spPr>
          <a:xfrm>
            <a:off x="6875425" y="5711576"/>
            <a:ext cx="442258" cy="442258"/>
          </a:xfrm>
          <a:prstGeom prst="ellipse">
            <a:avLst/>
          </a:prstGeom>
          <a:solidFill>
            <a:srgbClr val="F27D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436" name="Google Shape;436;p21"/>
          <p:cNvSpPr/>
          <p:nvPr/>
        </p:nvSpPr>
        <p:spPr>
          <a:xfrm>
            <a:off x="8424076" y="4542528"/>
            <a:ext cx="442258" cy="442258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437" name="Google Shape;437;p21"/>
          <p:cNvSpPr/>
          <p:nvPr/>
        </p:nvSpPr>
        <p:spPr>
          <a:xfrm>
            <a:off x="8445483" y="6332248"/>
            <a:ext cx="442258" cy="442258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438" name="Google Shape;438;p21"/>
          <p:cNvSpPr/>
          <p:nvPr/>
        </p:nvSpPr>
        <p:spPr>
          <a:xfrm>
            <a:off x="9882988" y="5604534"/>
            <a:ext cx="442258" cy="442258"/>
          </a:xfrm>
          <a:prstGeom prst="ellipse">
            <a:avLst/>
          </a:prstGeom>
          <a:solidFill>
            <a:srgbClr val="005BF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cxnSp>
        <p:nvCxnSpPr>
          <p:cNvPr id="439" name="Google Shape;439;p21"/>
          <p:cNvCxnSpPr>
            <a:stCxn id="436" idx="4"/>
            <a:endCxn id="437" idx="0"/>
          </p:cNvCxnSpPr>
          <p:nvPr/>
        </p:nvCxnSpPr>
        <p:spPr>
          <a:xfrm>
            <a:off x="8645205" y="4984786"/>
            <a:ext cx="21300" cy="1347600"/>
          </a:xfrm>
          <a:prstGeom prst="straightConnector1">
            <a:avLst/>
          </a:prstGeom>
          <a:noFill/>
          <a:ln cap="flat" cmpd="sng" w="539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440" name="Google Shape;440;p21"/>
          <p:cNvCxnSpPr>
            <a:stCxn id="436" idx="5"/>
            <a:endCxn id="438" idx="1"/>
          </p:cNvCxnSpPr>
          <p:nvPr/>
        </p:nvCxnSpPr>
        <p:spPr>
          <a:xfrm>
            <a:off x="8801567" y="4920019"/>
            <a:ext cx="1146300" cy="749400"/>
          </a:xfrm>
          <a:prstGeom prst="straightConnector1">
            <a:avLst/>
          </a:prstGeom>
          <a:noFill/>
          <a:ln cap="flat" cmpd="sng" w="539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441" name="Google Shape;441;p21"/>
          <p:cNvCxnSpPr>
            <a:stCxn id="437" idx="6"/>
            <a:endCxn id="438" idx="3"/>
          </p:cNvCxnSpPr>
          <p:nvPr/>
        </p:nvCxnSpPr>
        <p:spPr>
          <a:xfrm flipH="1" rot="10800000">
            <a:off x="8887741" y="5981877"/>
            <a:ext cx="1059900" cy="571500"/>
          </a:xfrm>
          <a:prstGeom prst="straightConnector1">
            <a:avLst/>
          </a:prstGeom>
          <a:noFill/>
          <a:ln cap="flat" cmpd="sng" w="539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442" name="Google Shape;442;p21"/>
          <p:cNvSpPr txBox="1"/>
          <p:nvPr/>
        </p:nvSpPr>
        <p:spPr>
          <a:xfrm>
            <a:off x="7221229" y="5224920"/>
            <a:ext cx="4686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43" name="Google Shape;443;p21"/>
          <p:cNvSpPr txBox="1"/>
          <p:nvPr/>
        </p:nvSpPr>
        <p:spPr>
          <a:xfrm>
            <a:off x="7256431" y="6153835"/>
            <a:ext cx="4686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44" name="Google Shape;444;p21"/>
          <p:cNvSpPr txBox="1"/>
          <p:nvPr/>
        </p:nvSpPr>
        <p:spPr>
          <a:xfrm>
            <a:off x="8265473" y="5603931"/>
            <a:ext cx="4686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45" name="Google Shape;445;p21"/>
          <p:cNvSpPr txBox="1"/>
          <p:nvPr/>
        </p:nvSpPr>
        <p:spPr>
          <a:xfrm>
            <a:off x="9087464" y="6333436"/>
            <a:ext cx="4686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46" name="Google Shape;446;p21"/>
          <p:cNvSpPr txBox="1"/>
          <p:nvPr/>
        </p:nvSpPr>
        <p:spPr>
          <a:xfrm>
            <a:off x="8979337" y="4720623"/>
            <a:ext cx="4686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47" name="Google Shape;447;p21"/>
          <p:cNvSpPr/>
          <p:nvPr/>
        </p:nvSpPr>
        <p:spPr>
          <a:xfrm>
            <a:off x="9187538" y="5058281"/>
            <a:ext cx="312932" cy="312652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cxnSp>
        <p:nvCxnSpPr>
          <p:cNvPr id="448" name="Google Shape;448;p21"/>
          <p:cNvCxnSpPr>
            <a:stCxn id="435" idx="7"/>
            <a:endCxn id="436" idx="3"/>
          </p:cNvCxnSpPr>
          <p:nvPr/>
        </p:nvCxnSpPr>
        <p:spPr>
          <a:xfrm flipH="1" rot="10800000">
            <a:off x="7252916" y="4920143"/>
            <a:ext cx="1236000" cy="856200"/>
          </a:xfrm>
          <a:prstGeom prst="straightConnector1">
            <a:avLst/>
          </a:prstGeom>
          <a:noFill/>
          <a:ln cap="flat" cmpd="sng" w="539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449" name="Google Shape;449;p21"/>
          <p:cNvCxnSpPr>
            <a:stCxn id="435" idx="5"/>
            <a:endCxn id="437" idx="2"/>
          </p:cNvCxnSpPr>
          <p:nvPr/>
        </p:nvCxnSpPr>
        <p:spPr>
          <a:xfrm>
            <a:off x="7252916" y="6089067"/>
            <a:ext cx="1192500" cy="464400"/>
          </a:xfrm>
          <a:prstGeom prst="straightConnector1">
            <a:avLst/>
          </a:prstGeom>
          <a:noFill/>
          <a:ln cap="flat" cmpd="sng" w="539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450" name="Google Shape;450;p21"/>
          <p:cNvSpPr/>
          <p:nvPr/>
        </p:nvSpPr>
        <p:spPr>
          <a:xfrm>
            <a:off x="9387232" y="6060612"/>
            <a:ext cx="312932" cy="312652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51" name="Google Shape;451;p21"/>
          <p:cNvSpPr/>
          <p:nvPr/>
        </p:nvSpPr>
        <p:spPr>
          <a:xfrm>
            <a:off x="7668513" y="5217322"/>
            <a:ext cx="312932" cy="312652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52" name="Google Shape;452;p21"/>
          <p:cNvSpPr/>
          <p:nvPr/>
        </p:nvSpPr>
        <p:spPr>
          <a:xfrm>
            <a:off x="7625798" y="6123278"/>
            <a:ext cx="312932" cy="312652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453" name="Google Shape;453;p21"/>
          <p:cNvSpPr/>
          <p:nvPr/>
        </p:nvSpPr>
        <p:spPr>
          <a:xfrm>
            <a:off x="8488740" y="5458370"/>
            <a:ext cx="312932" cy="312652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54" name="Google Shape;454;p21"/>
          <p:cNvSpPr txBox="1"/>
          <p:nvPr/>
        </p:nvSpPr>
        <p:spPr>
          <a:xfrm>
            <a:off x="6810659" y="4108645"/>
            <a:ext cx="38680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Iteration 2: increase the flow again:</a:t>
            </a:r>
            <a:endParaRPr/>
          </a:p>
        </p:txBody>
      </p:sp>
      <p:sp>
        <p:nvSpPr>
          <p:cNvPr id="455" name="Google Shape;455;p21"/>
          <p:cNvSpPr txBox="1"/>
          <p:nvPr/>
        </p:nvSpPr>
        <p:spPr>
          <a:xfrm>
            <a:off x="1832704" y="3865197"/>
            <a:ext cx="33066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Iteration 3: optimal flow!</a:t>
            </a:r>
            <a:endParaRPr/>
          </a:p>
        </p:txBody>
      </p:sp>
      <p:sp>
        <p:nvSpPr>
          <p:cNvPr id="456" name="Google Shape;456;p21"/>
          <p:cNvSpPr/>
          <p:nvPr/>
        </p:nvSpPr>
        <p:spPr>
          <a:xfrm>
            <a:off x="1885198" y="5593527"/>
            <a:ext cx="442258" cy="442258"/>
          </a:xfrm>
          <a:prstGeom prst="ellipse">
            <a:avLst/>
          </a:prstGeom>
          <a:solidFill>
            <a:srgbClr val="F27D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457" name="Google Shape;457;p21"/>
          <p:cNvSpPr/>
          <p:nvPr/>
        </p:nvSpPr>
        <p:spPr>
          <a:xfrm>
            <a:off x="3433849" y="4424479"/>
            <a:ext cx="442258" cy="442258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458" name="Google Shape;458;p21"/>
          <p:cNvSpPr/>
          <p:nvPr/>
        </p:nvSpPr>
        <p:spPr>
          <a:xfrm>
            <a:off x="3455256" y="6214199"/>
            <a:ext cx="442258" cy="442258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459" name="Google Shape;459;p21"/>
          <p:cNvSpPr/>
          <p:nvPr/>
        </p:nvSpPr>
        <p:spPr>
          <a:xfrm>
            <a:off x="4892761" y="5486485"/>
            <a:ext cx="442258" cy="442258"/>
          </a:xfrm>
          <a:prstGeom prst="ellipse">
            <a:avLst/>
          </a:prstGeom>
          <a:solidFill>
            <a:srgbClr val="005BF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cxnSp>
        <p:nvCxnSpPr>
          <p:cNvPr id="460" name="Google Shape;460;p21"/>
          <p:cNvCxnSpPr>
            <a:stCxn id="457" idx="4"/>
            <a:endCxn id="458" idx="0"/>
          </p:cNvCxnSpPr>
          <p:nvPr/>
        </p:nvCxnSpPr>
        <p:spPr>
          <a:xfrm>
            <a:off x="3654978" y="4866737"/>
            <a:ext cx="21300" cy="1347600"/>
          </a:xfrm>
          <a:prstGeom prst="straightConnector1">
            <a:avLst/>
          </a:prstGeom>
          <a:noFill/>
          <a:ln cap="flat" cmpd="sng" w="539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461" name="Google Shape;461;p21"/>
          <p:cNvCxnSpPr>
            <a:stCxn id="457" idx="5"/>
            <a:endCxn id="459" idx="1"/>
          </p:cNvCxnSpPr>
          <p:nvPr/>
        </p:nvCxnSpPr>
        <p:spPr>
          <a:xfrm>
            <a:off x="3811340" y="4801970"/>
            <a:ext cx="1146300" cy="749400"/>
          </a:xfrm>
          <a:prstGeom prst="straightConnector1">
            <a:avLst/>
          </a:prstGeom>
          <a:noFill/>
          <a:ln cap="flat" cmpd="sng" w="539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462" name="Google Shape;462;p21"/>
          <p:cNvCxnSpPr>
            <a:stCxn id="458" idx="6"/>
            <a:endCxn id="459" idx="3"/>
          </p:cNvCxnSpPr>
          <p:nvPr/>
        </p:nvCxnSpPr>
        <p:spPr>
          <a:xfrm flipH="1" rot="10800000">
            <a:off x="3897514" y="5863828"/>
            <a:ext cx="1059900" cy="571500"/>
          </a:xfrm>
          <a:prstGeom prst="straightConnector1">
            <a:avLst/>
          </a:prstGeom>
          <a:noFill/>
          <a:ln cap="flat" cmpd="sng" w="539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463" name="Google Shape;463;p21"/>
          <p:cNvSpPr txBox="1"/>
          <p:nvPr/>
        </p:nvSpPr>
        <p:spPr>
          <a:xfrm>
            <a:off x="2231002" y="5106871"/>
            <a:ext cx="4686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64" name="Google Shape;464;p21"/>
          <p:cNvSpPr txBox="1"/>
          <p:nvPr/>
        </p:nvSpPr>
        <p:spPr>
          <a:xfrm>
            <a:off x="2266204" y="6035786"/>
            <a:ext cx="4686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65" name="Google Shape;465;p21"/>
          <p:cNvSpPr txBox="1"/>
          <p:nvPr/>
        </p:nvSpPr>
        <p:spPr>
          <a:xfrm>
            <a:off x="3275246" y="5485882"/>
            <a:ext cx="4686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66" name="Google Shape;466;p21"/>
          <p:cNvSpPr txBox="1"/>
          <p:nvPr/>
        </p:nvSpPr>
        <p:spPr>
          <a:xfrm>
            <a:off x="4097237" y="6215387"/>
            <a:ext cx="4686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67" name="Google Shape;467;p21"/>
          <p:cNvSpPr txBox="1"/>
          <p:nvPr/>
        </p:nvSpPr>
        <p:spPr>
          <a:xfrm>
            <a:off x="3989110" y="4602574"/>
            <a:ext cx="4686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68" name="Google Shape;468;p21"/>
          <p:cNvSpPr/>
          <p:nvPr/>
        </p:nvSpPr>
        <p:spPr>
          <a:xfrm>
            <a:off x="4197311" y="4940232"/>
            <a:ext cx="312932" cy="31265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cxnSp>
        <p:nvCxnSpPr>
          <p:cNvPr id="469" name="Google Shape;469;p21"/>
          <p:cNvCxnSpPr>
            <a:stCxn id="456" idx="7"/>
            <a:endCxn id="457" idx="3"/>
          </p:cNvCxnSpPr>
          <p:nvPr/>
        </p:nvCxnSpPr>
        <p:spPr>
          <a:xfrm flipH="1" rot="10800000">
            <a:off x="2262689" y="4802094"/>
            <a:ext cx="1236000" cy="856200"/>
          </a:xfrm>
          <a:prstGeom prst="straightConnector1">
            <a:avLst/>
          </a:prstGeom>
          <a:noFill/>
          <a:ln cap="flat" cmpd="sng" w="539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470" name="Google Shape;470;p21"/>
          <p:cNvCxnSpPr>
            <a:stCxn id="456" idx="5"/>
            <a:endCxn id="458" idx="2"/>
          </p:cNvCxnSpPr>
          <p:nvPr/>
        </p:nvCxnSpPr>
        <p:spPr>
          <a:xfrm>
            <a:off x="2262689" y="5971018"/>
            <a:ext cx="1192500" cy="464400"/>
          </a:xfrm>
          <a:prstGeom prst="straightConnector1">
            <a:avLst/>
          </a:prstGeom>
          <a:noFill/>
          <a:ln cap="flat" cmpd="sng" w="539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471" name="Google Shape;471;p21"/>
          <p:cNvSpPr/>
          <p:nvPr/>
        </p:nvSpPr>
        <p:spPr>
          <a:xfrm>
            <a:off x="4397005" y="5942563"/>
            <a:ext cx="312932" cy="312652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72" name="Google Shape;472;p21"/>
          <p:cNvSpPr/>
          <p:nvPr/>
        </p:nvSpPr>
        <p:spPr>
          <a:xfrm>
            <a:off x="2678286" y="5099273"/>
            <a:ext cx="312932" cy="312652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73" name="Google Shape;473;p21"/>
          <p:cNvSpPr/>
          <p:nvPr/>
        </p:nvSpPr>
        <p:spPr>
          <a:xfrm>
            <a:off x="2635571" y="6005229"/>
            <a:ext cx="312932" cy="31265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74" name="Google Shape;474;p21"/>
          <p:cNvSpPr/>
          <p:nvPr/>
        </p:nvSpPr>
        <p:spPr>
          <a:xfrm>
            <a:off x="3498513" y="5340321"/>
            <a:ext cx="312932" cy="312652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475" name="Google Shape;475;p21"/>
          <p:cNvSpPr txBox="1"/>
          <p:nvPr/>
        </p:nvSpPr>
        <p:spPr>
          <a:xfrm rot="-198707">
            <a:off x="4869538" y="4471632"/>
            <a:ext cx="27580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increased flow on this edge</a:t>
            </a:r>
            <a:endParaRPr/>
          </a:p>
        </p:txBody>
      </p:sp>
      <p:sp>
        <p:nvSpPr>
          <p:cNvPr id="476" name="Google Shape;476;p21"/>
          <p:cNvSpPr txBox="1"/>
          <p:nvPr/>
        </p:nvSpPr>
        <p:spPr>
          <a:xfrm rot="346754">
            <a:off x="5299512" y="5221732"/>
            <a:ext cx="16122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decreased flow</a:t>
            </a:r>
            <a:b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 this edge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2"/>
          <p:cNvSpPr txBox="1"/>
          <p:nvPr>
            <p:ph type="title"/>
          </p:nvPr>
        </p:nvSpPr>
        <p:spPr>
          <a:xfrm>
            <a:off x="2152650" y="1489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2 key ideas</a:t>
            </a:r>
            <a:endParaRPr/>
          </a:p>
        </p:txBody>
      </p:sp>
      <p:sp>
        <p:nvSpPr>
          <p:cNvPr id="482" name="Google Shape;482;p22"/>
          <p:cNvSpPr/>
          <p:nvPr/>
        </p:nvSpPr>
        <p:spPr>
          <a:xfrm>
            <a:off x="6875425" y="5711576"/>
            <a:ext cx="442258" cy="442258"/>
          </a:xfrm>
          <a:prstGeom prst="ellipse">
            <a:avLst/>
          </a:prstGeom>
          <a:solidFill>
            <a:srgbClr val="F27D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483" name="Google Shape;483;p22"/>
          <p:cNvSpPr/>
          <p:nvPr/>
        </p:nvSpPr>
        <p:spPr>
          <a:xfrm>
            <a:off x="8424076" y="4542528"/>
            <a:ext cx="442258" cy="442258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484" name="Google Shape;484;p22"/>
          <p:cNvSpPr/>
          <p:nvPr/>
        </p:nvSpPr>
        <p:spPr>
          <a:xfrm>
            <a:off x="8445483" y="6332248"/>
            <a:ext cx="442258" cy="442258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485" name="Google Shape;485;p22"/>
          <p:cNvSpPr/>
          <p:nvPr/>
        </p:nvSpPr>
        <p:spPr>
          <a:xfrm>
            <a:off x="9882988" y="5604534"/>
            <a:ext cx="442258" cy="442258"/>
          </a:xfrm>
          <a:prstGeom prst="ellipse">
            <a:avLst/>
          </a:prstGeom>
          <a:solidFill>
            <a:srgbClr val="005BF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cxnSp>
        <p:nvCxnSpPr>
          <p:cNvPr id="486" name="Google Shape;486;p22"/>
          <p:cNvCxnSpPr>
            <a:stCxn id="483" idx="4"/>
            <a:endCxn id="484" idx="0"/>
          </p:cNvCxnSpPr>
          <p:nvPr/>
        </p:nvCxnSpPr>
        <p:spPr>
          <a:xfrm>
            <a:off x="8645205" y="4984786"/>
            <a:ext cx="21300" cy="1347600"/>
          </a:xfrm>
          <a:prstGeom prst="straightConnector1">
            <a:avLst/>
          </a:prstGeom>
          <a:noFill/>
          <a:ln cap="flat" cmpd="sng" w="539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487" name="Google Shape;487;p22"/>
          <p:cNvCxnSpPr>
            <a:stCxn id="483" idx="5"/>
            <a:endCxn id="485" idx="1"/>
          </p:cNvCxnSpPr>
          <p:nvPr/>
        </p:nvCxnSpPr>
        <p:spPr>
          <a:xfrm>
            <a:off x="8801567" y="4920019"/>
            <a:ext cx="1146300" cy="749400"/>
          </a:xfrm>
          <a:prstGeom prst="straightConnector1">
            <a:avLst/>
          </a:prstGeom>
          <a:noFill/>
          <a:ln cap="flat" cmpd="sng" w="539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488" name="Google Shape;488;p22"/>
          <p:cNvCxnSpPr>
            <a:stCxn id="484" idx="6"/>
            <a:endCxn id="485" idx="3"/>
          </p:cNvCxnSpPr>
          <p:nvPr/>
        </p:nvCxnSpPr>
        <p:spPr>
          <a:xfrm flipH="1" rot="10800000">
            <a:off x="8887741" y="5981877"/>
            <a:ext cx="1059900" cy="571500"/>
          </a:xfrm>
          <a:prstGeom prst="straightConnector1">
            <a:avLst/>
          </a:prstGeom>
          <a:noFill/>
          <a:ln cap="flat" cmpd="sng" w="539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489" name="Google Shape;489;p22"/>
          <p:cNvSpPr txBox="1"/>
          <p:nvPr/>
        </p:nvSpPr>
        <p:spPr>
          <a:xfrm>
            <a:off x="7221229" y="5224920"/>
            <a:ext cx="4686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90" name="Google Shape;490;p22"/>
          <p:cNvSpPr txBox="1"/>
          <p:nvPr/>
        </p:nvSpPr>
        <p:spPr>
          <a:xfrm>
            <a:off x="7256431" y="6153835"/>
            <a:ext cx="4686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91" name="Google Shape;491;p22"/>
          <p:cNvSpPr txBox="1"/>
          <p:nvPr/>
        </p:nvSpPr>
        <p:spPr>
          <a:xfrm>
            <a:off x="8265473" y="5603931"/>
            <a:ext cx="4686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92" name="Google Shape;492;p22"/>
          <p:cNvSpPr txBox="1"/>
          <p:nvPr/>
        </p:nvSpPr>
        <p:spPr>
          <a:xfrm>
            <a:off x="9087464" y="6333436"/>
            <a:ext cx="4686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93" name="Google Shape;493;p22"/>
          <p:cNvSpPr txBox="1"/>
          <p:nvPr/>
        </p:nvSpPr>
        <p:spPr>
          <a:xfrm>
            <a:off x="8979337" y="4720623"/>
            <a:ext cx="4686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94" name="Google Shape;494;p22"/>
          <p:cNvSpPr/>
          <p:nvPr/>
        </p:nvSpPr>
        <p:spPr>
          <a:xfrm>
            <a:off x="9187538" y="5058281"/>
            <a:ext cx="312932" cy="312652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cxnSp>
        <p:nvCxnSpPr>
          <p:cNvPr id="495" name="Google Shape;495;p22"/>
          <p:cNvCxnSpPr>
            <a:stCxn id="482" idx="7"/>
            <a:endCxn id="483" idx="3"/>
          </p:cNvCxnSpPr>
          <p:nvPr/>
        </p:nvCxnSpPr>
        <p:spPr>
          <a:xfrm flipH="1" rot="10800000">
            <a:off x="7252916" y="4920143"/>
            <a:ext cx="1236000" cy="856200"/>
          </a:xfrm>
          <a:prstGeom prst="straightConnector1">
            <a:avLst/>
          </a:prstGeom>
          <a:noFill/>
          <a:ln cap="flat" cmpd="sng" w="539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496" name="Google Shape;496;p22"/>
          <p:cNvCxnSpPr>
            <a:stCxn id="482" idx="5"/>
            <a:endCxn id="484" idx="2"/>
          </p:cNvCxnSpPr>
          <p:nvPr/>
        </p:nvCxnSpPr>
        <p:spPr>
          <a:xfrm>
            <a:off x="7252916" y="6089067"/>
            <a:ext cx="1192500" cy="464400"/>
          </a:xfrm>
          <a:prstGeom prst="straightConnector1">
            <a:avLst/>
          </a:prstGeom>
          <a:noFill/>
          <a:ln cap="flat" cmpd="sng" w="539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497" name="Google Shape;497;p22"/>
          <p:cNvSpPr/>
          <p:nvPr/>
        </p:nvSpPr>
        <p:spPr>
          <a:xfrm>
            <a:off x="9387232" y="6060612"/>
            <a:ext cx="312932" cy="312652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98" name="Google Shape;498;p22"/>
          <p:cNvSpPr/>
          <p:nvPr/>
        </p:nvSpPr>
        <p:spPr>
          <a:xfrm>
            <a:off x="7668513" y="5217322"/>
            <a:ext cx="312932" cy="312652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99" name="Google Shape;499;p22"/>
          <p:cNvSpPr/>
          <p:nvPr/>
        </p:nvSpPr>
        <p:spPr>
          <a:xfrm>
            <a:off x="7625798" y="6123278"/>
            <a:ext cx="312932" cy="312652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00" name="Google Shape;500;p22"/>
          <p:cNvSpPr/>
          <p:nvPr/>
        </p:nvSpPr>
        <p:spPr>
          <a:xfrm>
            <a:off x="8488740" y="5458370"/>
            <a:ext cx="312932" cy="312652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01" name="Google Shape;501;p22"/>
          <p:cNvSpPr txBox="1"/>
          <p:nvPr/>
        </p:nvSpPr>
        <p:spPr>
          <a:xfrm>
            <a:off x="6810659" y="4108645"/>
            <a:ext cx="38680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Iteration 2: increase the flow again:</a:t>
            </a:r>
            <a:endParaRPr/>
          </a:p>
        </p:txBody>
      </p:sp>
      <p:sp>
        <p:nvSpPr>
          <p:cNvPr id="502" name="Google Shape;502;p22"/>
          <p:cNvSpPr txBox="1"/>
          <p:nvPr/>
        </p:nvSpPr>
        <p:spPr>
          <a:xfrm>
            <a:off x="1832704" y="3865197"/>
            <a:ext cx="33066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Iteration 3: optimal flow!</a:t>
            </a:r>
            <a:endParaRPr/>
          </a:p>
        </p:txBody>
      </p:sp>
      <p:sp>
        <p:nvSpPr>
          <p:cNvPr id="503" name="Google Shape;503;p22"/>
          <p:cNvSpPr/>
          <p:nvPr/>
        </p:nvSpPr>
        <p:spPr>
          <a:xfrm>
            <a:off x="1885198" y="5593527"/>
            <a:ext cx="442258" cy="442258"/>
          </a:xfrm>
          <a:prstGeom prst="ellipse">
            <a:avLst/>
          </a:prstGeom>
          <a:solidFill>
            <a:srgbClr val="F27D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504" name="Google Shape;504;p22"/>
          <p:cNvSpPr/>
          <p:nvPr/>
        </p:nvSpPr>
        <p:spPr>
          <a:xfrm>
            <a:off x="3433849" y="4424479"/>
            <a:ext cx="442258" cy="442258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505" name="Google Shape;505;p22"/>
          <p:cNvSpPr/>
          <p:nvPr/>
        </p:nvSpPr>
        <p:spPr>
          <a:xfrm>
            <a:off x="3455256" y="6214199"/>
            <a:ext cx="442258" cy="442258"/>
          </a:xfrm>
          <a:prstGeom prst="ellipse">
            <a:avLst/>
          </a:prstGeom>
          <a:solidFill>
            <a:srgbClr val="D8E2F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506" name="Google Shape;506;p22"/>
          <p:cNvSpPr/>
          <p:nvPr/>
        </p:nvSpPr>
        <p:spPr>
          <a:xfrm>
            <a:off x="4892761" y="5486485"/>
            <a:ext cx="442258" cy="442258"/>
          </a:xfrm>
          <a:prstGeom prst="ellipse">
            <a:avLst/>
          </a:prstGeom>
          <a:solidFill>
            <a:srgbClr val="005BF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cxnSp>
        <p:nvCxnSpPr>
          <p:cNvPr id="507" name="Google Shape;507;p22"/>
          <p:cNvCxnSpPr>
            <a:stCxn id="504" idx="4"/>
            <a:endCxn id="505" idx="0"/>
          </p:cNvCxnSpPr>
          <p:nvPr/>
        </p:nvCxnSpPr>
        <p:spPr>
          <a:xfrm>
            <a:off x="3654978" y="4866737"/>
            <a:ext cx="21300" cy="1347600"/>
          </a:xfrm>
          <a:prstGeom prst="straightConnector1">
            <a:avLst/>
          </a:prstGeom>
          <a:noFill/>
          <a:ln cap="flat" cmpd="sng" w="539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508" name="Google Shape;508;p22"/>
          <p:cNvCxnSpPr>
            <a:stCxn id="504" idx="5"/>
            <a:endCxn id="506" idx="1"/>
          </p:cNvCxnSpPr>
          <p:nvPr/>
        </p:nvCxnSpPr>
        <p:spPr>
          <a:xfrm>
            <a:off x="3811340" y="4801970"/>
            <a:ext cx="1146300" cy="749400"/>
          </a:xfrm>
          <a:prstGeom prst="straightConnector1">
            <a:avLst/>
          </a:prstGeom>
          <a:noFill/>
          <a:ln cap="flat" cmpd="sng" w="539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509" name="Google Shape;509;p22"/>
          <p:cNvCxnSpPr>
            <a:stCxn id="505" idx="6"/>
            <a:endCxn id="506" idx="3"/>
          </p:cNvCxnSpPr>
          <p:nvPr/>
        </p:nvCxnSpPr>
        <p:spPr>
          <a:xfrm flipH="1" rot="10800000">
            <a:off x="3897514" y="5863828"/>
            <a:ext cx="1059900" cy="571500"/>
          </a:xfrm>
          <a:prstGeom prst="straightConnector1">
            <a:avLst/>
          </a:prstGeom>
          <a:noFill/>
          <a:ln cap="flat" cmpd="sng" w="539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510" name="Google Shape;510;p22"/>
          <p:cNvSpPr txBox="1"/>
          <p:nvPr/>
        </p:nvSpPr>
        <p:spPr>
          <a:xfrm>
            <a:off x="2231002" y="5106871"/>
            <a:ext cx="4686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11" name="Google Shape;511;p22"/>
          <p:cNvSpPr txBox="1"/>
          <p:nvPr/>
        </p:nvSpPr>
        <p:spPr>
          <a:xfrm>
            <a:off x="2266204" y="6035786"/>
            <a:ext cx="4686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12" name="Google Shape;512;p22"/>
          <p:cNvSpPr txBox="1"/>
          <p:nvPr/>
        </p:nvSpPr>
        <p:spPr>
          <a:xfrm>
            <a:off x="3275246" y="5485882"/>
            <a:ext cx="4686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13" name="Google Shape;513;p22"/>
          <p:cNvSpPr txBox="1"/>
          <p:nvPr/>
        </p:nvSpPr>
        <p:spPr>
          <a:xfrm>
            <a:off x="4097237" y="6215387"/>
            <a:ext cx="4686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14" name="Google Shape;514;p22"/>
          <p:cNvSpPr txBox="1"/>
          <p:nvPr/>
        </p:nvSpPr>
        <p:spPr>
          <a:xfrm>
            <a:off x="3989110" y="4602574"/>
            <a:ext cx="4686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15" name="Google Shape;515;p22"/>
          <p:cNvSpPr/>
          <p:nvPr/>
        </p:nvSpPr>
        <p:spPr>
          <a:xfrm>
            <a:off x="4197311" y="4940232"/>
            <a:ext cx="312932" cy="31265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cxnSp>
        <p:nvCxnSpPr>
          <p:cNvPr id="516" name="Google Shape;516;p22"/>
          <p:cNvCxnSpPr>
            <a:stCxn id="503" idx="7"/>
            <a:endCxn id="504" idx="3"/>
          </p:cNvCxnSpPr>
          <p:nvPr/>
        </p:nvCxnSpPr>
        <p:spPr>
          <a:xfrm flipH="1" rot="10800000">
            <a:off x="2262689" y="4802094"/>
            <a:ext cx="1236000" cy="856200"/>
          </a:xfrm>
          <a:prstGeom prst="straightConnector1">
            <a:avLst/>
          </a:prstGeom>
          <a:noFill/>
          <a:ln cap="flat" cmpd="sng" w="539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517" name="Google Shape;517;p22"/>
          <p:cNvCxnSpPr>
            <a:stCxn id="503" idx="5"/>
            <a:endCxn id="505" idx="2"/>
          </p:cNvCxnSpPr>
          <p:nvPr/>
        </p:nvCxnSpPr>
        <p:spPr>
          <a:xfrm>
            <a:off x="2262689" y="5971018"/>
            <a:ext cx="1192500" cy="464400"/>
          </a:xfrm>
          <a:prstGeom prst="straightConnector1">
            <a:avLst/>
          </a:prstGeom>
          <a:noFill/>
          <a:ln cap="flat" cmpd="sng" w="539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518" name="Google Shape;518;p22"/>
          <p:cNvSpPr/>
          <p:nvPr/>
        </p:nvSpPr>
        <p:spPr>
          <a:xfrm>
            <a:off x="4397005" y="5942563"/>
            <a:ext cx="312932" cy="312652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19" name="Google Shape;519;p22"/>
          <p:cNvSpPr/>
          <p:nvPr/>
        </p:nvSpPr>
        <p:spPr>
          <a:xfrm>
            <a:off x="2678286" y="5099273"/>
            <a:ext cx="312932" cy="312652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20" name="Google Shape;520;p22"/>
          <p:cNvSpPr/>
          <p:nvPr/>
        </p:nvSpPr>
        <p:spPr>
          <a:xfrm>
            <a:off x="2635571" y="6005229"/>
            <a:ext cx="312932" cy="31265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21" name="Google Shape;521;p22"/>
          <p:cNvSpPr/>
          <p:nvPr/>
        </p:nvSpPr>
        <p:spPr>
          <a:xfrm>
            <a:off x="3498513" y="5340321"/>
            <a:ext cx="312932" cy="312652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22" name="Google Shape;522;p22"/>
          <p:cNvSpPr txBox="1"/>
          <p:nvPr/>
        </p:nvSpPr>
        <p:spPr>
          <a:xfrm rot="-198707">
            <a:off x="4869538" y="4471632"/>
            <a:ext cx="27580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increased flow on this edge</a:t>
            </a:r>
            <a:endParaRPr/>
          </a:p>
        </p:txBody>
      </p:sp>
      <p:sp>
        <p:nvSpPr>
          <p:cNvPr id="523" name="Google Shape;523;p22"/>
          <p:cNvSpPr txBox="1"/>
          <p:nvPr/>
        </p:nvSpPr>
        <p:spPr>
          <a:xfrm rot="346754">
            <a:off x="5299512" y="5221732"/>
            <a:ext cx="16122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decreased flow</a:t>
            </a:r>
            <a:b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 this edge</a:t>
            </a:r>
            <a:endParaRPr/>
          </a:p>
        </p:txBody>
      </p:sp>
      <p:sp>
        <p:nvSpPr>
          <p:cNvPr id="524" name="Google Shape;524;p22"/>
          <p:cNvSpPr txBox="1"/>
          <p:nvPr/>
        </p:nvSpPr>
        <p:spPr>
          <a:xfrm>
            <a:off x="3058152" y="1302887"/>
            <a:ext cx="6510453" cy="224676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order to increase total flow, </a:t>
            </a: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i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decreased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flow on some edges</a:t>
            </a:r>
            <a:endParaRPr/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Decreasing flow in one direction = increasing flow in the opposite direction</a:t>
            </a:r>
            <a:endParaRPr/>
          </a:p>
        </p:txBody>
      </p:sp>
      <p:sp>
        <p:nvSpPr>
          <p:cNvPr id="525" name="Google Shape;525;p22"/>
          <p:cNvSpPr txBox="1"/>
          <p:nvPr/>
        </p:nvSpPr>
        <p:spPr>
          <a:xfrm>
            <a:off x="5928580" y="3497422"/>
            <a:ext cx="3640024" cy="46166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= “sending back” this flow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4789" y="4428068"/>
            <a:ext cx="8955024" cy="2318755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Why residual graphs?</a:t>
            </a:r>
            <a:endParaRPr/>
          </a:p>
        </p:txBody>
      </p:sp>
      <p:sp>
        <p:nvSpPr>
          <p:cNvPr id="532" name="Google Shape;532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Let’s think of a greedy idea for finding flows:</a:t>
            </a:r>
            <a:br>
              <a:rPr lang="en-US"/>
            </a:b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Pick an arbitrary augmenting path, and push the maximum flow you can through this path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Keep repeating this until no paths exist!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reach a “blocking” flow: no more paths exist, even though the flow is not optimal… what to do?</a:t>
            </a:r>
            <a:endParaRPr/>
          </a:p>
        </p:txBody>
      </p:sp>
      <p:sp>
        <p:nvSpPr>
          <p:cNvPr id="533" name="Google Shape;533;p23"/>
          <p:cNvSpPr txBox="1"/>
          <p:nvPr/>
        </p:nvSpPr>
        <p:spPr>
          <a:xfrm>
            <a:off x="3432703" y="6488668"/>
            <a:ext cx="64185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Reference: https://cs.stackexchange.com/a/71505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24"/>
          <p:cNvPicPr preferRelativeResize="0"/>
          <p:nvPr/>
        </p:nvPicPr>
        <p:blipFill rotWithShape="1">
          <a:blip r:embed="rId3">
            <a:alphaModFix/>
          </a:blip>
          <a:srcRect b="0" l="28746" r="29273" t="0"/>
          <a:stretch/>
        </p:blipFill>
        <p:spPr>
          <a:xfrm>
            <a:off x="1376039" y="4001294"/>
            <a:ext cx="3757011" cy="236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4"/>
          <p:cNvPicPr preferRelativeResize="0"/>
          <p:nvPr/>
        </p:nvPicPr>
        <p:blipFill rotWithShape="1">
          <a:blip r:embed="rId4">
            <a:alphaModFix/>
          </a:blip>
          <a:srcRect b="0" l="28996" r="28671" t="0"/>
          <a:stretch/>
        </p:blipFill>
        <p:spPr>
          <a:xfrm>
            <a:off x="6191712" y="4001294"/>
            <a:ext cx="4103426" cy="236747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Why residual graphs?</a:t>
            </a:r>
            <a:endParaRPr/>
          </a:p>
        </p:txBody>
      </p:sp>
      <p:sp>
        <p:nvSpPr>
          <p:cNvPr id="541" name="Google Shape;541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Fix this issue by allowing “</a:t>
            </a:r>
            <a:r>
              <a:rPr b="1" lang="en-US"/>
              <a:t>undo</a:t>
            </a:r>
            <a:r>
              <a:rPr lang="en-US"/>
              <a:t>” operations!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Akin to reversing our previous decision in a greedy algorithm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Encoding these operations is the main goal of a residual graph</a:t>
            </a:r>
            <a:endParaRPr/>
          </a:p>
        </p:txBody>
      </p:sp>
      <p:sp>
        <p:nvSpPr>
          <p:cNvPr id="542" name="Google Shape;542;p24"/>
          <p:cNvSpPr txBox="1"/>
          <p:nvPr/>
        </p:nvSpPr>
        <p:spPr>
          <a:xfrm>
            <a:off x="3432703" y="6488668"/>
            <a:ext cx="64185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Reference: https://cs.stackexchange.com/a/71505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a residual graph?</a:t>
            </a:r>
            <a:endParaRPr/>
          </a:p>
        </p:txBody>
      </p:sp>
      <p:sp>
        <p:nvSpPr>
          <p:cNvPr id="548" name="Google Shape;548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Stores how much flow can be pushed through an edge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Having the reverse edge capacities = current flow represents that the current flow can be “undone!”</a:t>
            </a:r>
            <a:endParaRPr/>
          </a:p>
        </p:txBody>
      </p:sp>
      <p:pic>
        <p:nvPicPr>
          <p:cNvPr id="549" name="Google Shape;549;p25"/>
          <p:cNvPicPr preferRelativeResize="0"/>
          <p:nvPr/>
        </p:nvPicPr>
        <p:blipFill rotWithShape="1">
          <a:blip r:embed="rId3">
            <a:alphaModFix/>
          </a:blip>
          <a:srcRect b="0" l="28746" r="29273" t="0"/>
          <a:stretch/>
        </p:blipFill>
        <p:spPr>
          <a:xfrm>
            <a:off x="655191" y="3690576"/>
            <a:ext cx="3757011" cy="236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5"/>
          <p:cNvPicPr preferRelativeResize="0"/>
          <p:nvPr/>
        </p:nvPicPr>
        <p:blipFill rotWithShape="1">
          <a:blip r:embed="rId4">
            <a:alphaModFix/>
          </a:blip>
          <a:srcRect b="0" l="29879" r="31377" t="0"/>
          <a:stretch/>
        </p:blipFill>
        <p:spPr>
          <a:xfrm>
            <a:off x="4217494" y="3690576"/>
            <a:ext cx="3757011" cy="2337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25"/>
          <p:cNvPicPr preferRelativeResize="0"/>
          <p:nvPr/>
        </p:nvPicPr>
        <p:blipFill rotWithShape="1">
          <a:blip r:embed="rId5">
            <a:alphaModFix/>
          </a:blip>
          <a:srcRect b="0" l="30825" r="31548" t="0"/>
          <a:stretch/>
        </p:blipFill>
        <p:spPr>
          <a:xfrm>
            <a:off x="8094687" y="3690576"/>
            <a:ext cx="3442122" cy="2621324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25"/>
          <p:cNvSpPr txBox="1"/>
          <p:nvPr/>
        </p:nvSpPr>
        <p:spPr>
          <a:xfrm>
            <a:off x="3432703" y="6488668"/>
            <a:ext cx="64185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Reference: https://cs.stackexchange.com/a/71505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6"/>
          <p:cNvSpPr txBox="1"/>
          <p:nvPr>
            <p:ph type="title"/>
          </p:nvPr>
        </p:nvSpPr>
        <p:spPr>
          <a:xfrm>
            <a:off x="2010760" y="-42253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Time complexity of max flow?</a:t>
            </a:r>
            <a:endParaRPr/>
          </a:p>
        </p:txBody>
      </p:sp>
      <p:sp>
        <p:nvSpPr>
          <p:cNvPr id="559" name="Google Shape;559;p26"/>
          <p:cNvSpPr txBox="1"/>
          <p:nvPr>
            <p:ph idx="1" type="body"/>
          </p:nvPr>
        </p:nvSpPr>
        <p:spPr>
          <a:xfrm>
            <a:off x="2010760" y="1042627"/>
            <a:ext cx="9071222" cy="548381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398" r="-1817" t="-25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7"/>
          <p:cNvSpPr txBox="1"/>
          <p:nvPr>
            <p:ph type="title"/>
          </p:nvPr>
        </p:nvSpPr>
        <p:spPr>
          <a:xfrm>
            <a:off x="439711" y="365126"/>
            <a:ext cx="11494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</a:t>
            </a:r>
            <a:r>
              <a:rPr i="1" lang="en-US"/>
              <a:t>not</a:t>
            </a:r>
            <a:r>
              <a:rPr lang="en-US"/>
              <a:t> to pick the augmenting path</a:t>
            </a:r>
            <a:endParaRPr sz="3100">
              <a:solidFill>
                <a:schemeClr val="accent4"/>
              </a:solidFill>
            </a:endParaRPr>
          </a:p>
        </p:txBody>
      </p:sp>
      <p:grpSp>
        <p:nvGrpSpPr>
          <p:cNvPr id="565" name="Google Shape;565;p27"/>
          <p:cNvGrpSpPr/>
          <p:nvPr/>
        </p:nvGrpSpPr>
        <p:grpSpPr>
          <a:xfrm>
            <a:off x="914815" y="1567568"/>
            <a:ext cx="5834656" cy="2861850"/>
            <a:chOff x="2524228" y="2472692"/>
            <a:chExt cx="4433966" cy="2868735"/>
          </a:xfrm>
        </p:grpSpPr>
        <p:sp>
          <p:nvSpPr>
            <p:cNvPr id="566" name="Google Shape;566;p27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7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27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7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70" name="Google Shape;570;p27"/>
            <p:cNvCxnSpPr/>
            <p:nvPr/>
          </p:nvCxnSpPr>
          <p:spPr>
            <a:xfrm rot="10800000">
              <a:off x="4798749" y="3041027"/>
              <a:ext cx="27600" cy="17319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571" name="Google Shape;571;p27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572" name="Google Shape;572;p27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573" name="Google Shape;573;p27"/>
            <p:cNvSpPr txBox="1"/>
            <p:nvPr/>
          </p:nvSpPr>
          <p:spPr>
            <a:xfrm>
              <a:off x="4952081" y="3711530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b="0" i="0" lang="en-US" sz="24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27"/>
            <p:cNvSpPr txBox="1"/>
            <p:nvPr/>
          </p:nvSpPr>
          <p:spPr>
            <a:xfrm>
              <a:off x="5205392" y="4451944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27"/>
            <p:cNvSpPr txBox="1"/>
            <p:nvPr/>
          </p:nvSpPr>
          <p:spPr>
            <a:xfrm>
              <a:off x="5150235" y="2683819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27"/>
            <p:cNvSpPr/>
            <p:nvPr/>
          </p:nvSpPr>
          <p:spPr>
            <a:xfrm>
              <a:off x="5495867" y="3135563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77" name="Google Shape;577;p27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578" name="Google Shape;578;p27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579" name="Google Shape;579;p27"/>
            <p:cNvSpPr/>
            <p:nvPr/>
          </p:nvSpPr>
          <p:spPr>
            <a:xfrm>
              <a:off x="5752524" y="4423807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27"/>
            <p:cNvSpPr/>
            <p:nvPr/>
          </p:nvSpPr>
          <p:spPr>
            <a:xfrm>
              <a:off x="3543543" y="3339970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27"/>
            <p:cNvSpPr/>
            <p:nvPr/>
          </p:nvSpPr>
          <p:spPr>
            <a:xfrm>
              <a:off x="3488644" y="4504348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27"/>
            <p:cNvSpPr/>
            <p:nvPr/>
          </p:nvSpPr>
          <p:spPr>
            <a:xfrm>
              <a:off x="4597738" y="3649776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27"/>
          <p:cNvSpPr txBox="1"/>
          <p:nvPr/>
        </p:nvSpPr>
        <p:spPr>
          <a:xfrm>
            <a:off x="1843624" y="3262566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7"/>
          <p:cNvSpPr txBox="1"/>
          <p:nvPr/>
        </p:nvSpPr>
        <p:spPr>
          <a:xfrm>
            <a:off x="2537531" y="1968596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5" name="Google Shape;585;p27"/>
          <p:cNvGrpSpPr/>
          <p:nvPr/>
        </p:nvGrpSpPr>
        <p:grpSpPr>
          <a:xfrm>
            <a:off x="5815483" y="3740028"/>
            <a:ext cx="5834656" cy="2861850"/>
            <a:chOff x="2524228" y="2472692"/>
            <a:chExt cx="4433966" cy="2868735"/>
          </a:xfrm>
        </p:grpSpPr>
        <p:sp>
          <p:nvSpPr>
            <p:cNvPr id="586" name="Google Shape;586;p27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27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27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27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90" name="Google Shape;590;p27"/>
            <p:cNvCxnSpPr/>
            <p:nvPr/>
          </p:nvCxnSpPr>
          <p:spPr>
            <a:xfrm rot="10800000">
              <a:off x="4798749" y="3041027"/>
              <a:ext cx="27600" cy="17319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591" name="Google Shape;591;p27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592" name="Google Shape;592;p27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593" name="Google Shape;593;p27"/>
            <p:cNvSpPr txBox="1"/>
            <p:nvPr/>
          </p:nvSpPr>
          <p:spPr>
            <a:xfrm>
              <a:off x="4791313" y="3726116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27"/>
            <p:cNvSpPr txBox="1"/>
            <p:nvPr/>
          </p:nvSpPr>
          <p:spPr>
            <a:xfrm>
              <a:off x="5205392" y="4451944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27"/>
            <p:cNvSpPr txBox="1"/>
            <p:nvPr/>
          </p:nvSpPr>
          <p:spPr>
            <a:xfrm>
              <a:off x="5606457" y="2957861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96" name="Google Shape;596;p27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597" name="Google Shape;597;p27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</p:grpSp>
      <p:sp>
        <p:nvSpPr>
          <p:cNvPr id="598" name="Google Shape;598;p27"/>
          <p:cNvSpPr txBox="1"/>
          <p:nvPr/>
        </p:nvSpPr>
        <p:spPr>
          <a:xfrm>
            <a:off x="6893595" y="4438436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27"/>
          <p:cNvSpPr txBox="1"/>
          <p:nvPr/>
        </p:nvSpPr>
        <p:spPr>
          <a:xfrm>
            <a:off x="7201953" y="5563420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27"/>
          <p:cNvSpPr txBox="1"/>
          <p:nvPr/>
        </p:nvSpPr>
        <p:spPr>
          <a:xfrm>
            <a:off x="9393728" y="1547899"/>
            <a:ext cx="2540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252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F25200"/>
                </a:solidFill>
                <a:latin typeface="Calibri"/>
                <a:ea typeface="Calibri"/>
                <a:cs typeface="Calibri"/>
                <a:sym typeface="Calibri"/>
              </a:rPr>
              <a:t>Choose a really big number C.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28"/>
          <p:cNvGrpSpPr/>
          <p:nvPr/>
        </p:nvGrpSpPr>
        <p:grpSpPr>
          <a:xfrm>
            <a:off x="914815" y="1567568"/>
            <a:ext cx="5834656" cy="2861850"/>
            <a:chOff x="2524228" y="2472692"/>
            <a:chExt cx="4433966" cy="2868735"/>
          </a:xfrm>
        </p:grpSpPr>
        <p:sp>
          <p:nvSpPr>
            <p:cNvPr id="606" name="Google Shape;606;p28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28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28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28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10" name="Google Shape;610;p28"/>
            <p:cNvCxnSpPr/>
            <p:nvPr/>
          </p:nvCxnSpPr>
          <p:spPr>
            <a:xfrm rot="10800000">
              <a:off x="4798749" y="3041027"/>
              <a:ext cx="27600" cy="17319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611" name="Google Shape;611;p28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612" name="Google Shape;612;p28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613" name="Google Shape;613;p28"/>
            <p:cNvSpPr txBox="1"/>
            <p:nvPr/>
          </p:nvSpPr>
          <p:spPr>
            <a:xfrm>
              <a:off x="4952081" y="3711530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28"/>
            <p:cNvSpPr txBox="1"/>
            <p:nvPr/>
          </p:nvSpPr>
          <p:spPr>
            <a:xfrm>
              <a:off x="5205392" y="4451944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28"/>
            <p:cNvSpPr txBox="1"/>
            <p:nvPr/>
          </p:nvSpPr>
          <p:spPr>
            <a:xfrm>
              <a:off x="5150235" y="2683819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28"/>
            <p:cNvSpPr/>
            <p:nvPr/>
          </p:nvSpPr>
          <p:spPr>
            <a:xfrm>
              <a:off x="5495867" y="3135563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17" name="Google Shape;617;p28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618" name="Google Shape;618;p28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619" name="Google Shape;619;p28"/>
            <p:cNvSpPr/>
            <p:nvPr/>
          </p:nvSpPr>
          <p:spPr>
            <a:xfrm>
              <a:off x="5752524" y="4423807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28"/>
            <p:cNvSpPr/>
            <p:nvPr/>
          </p:nvSpPr>
          <p:spPr>
            <a:xfrm>
              <a:off x="3543543" y="3339970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28"/>
            <p:cNvSpPr/>
            <p:nvPr/>
          </p:nvSpPr>
          <p:spPr>
            <a:xfrm>
              <a:off x="3488644" y="4504348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4597738" y="3649776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3" name="Google Shape;623;p28"/>
          <p:cNvSpPr txBox="1"/>
          <p:nvPr/>
        </p:nvSpPr>
        <p:spPr>
          <a:xfrm>
            <a:off x="1843624" y="3262566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28"/>
          <p:cNvSpPr txBox="1"/>
          <p:nvPr/>
        </p:nvSpPr>
        <p:spPr>
          <a:xfrm>
            <a:off x="2537531" y="1968596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5" name="Google Shape;625;p28"/>
          <p:cNvGrpSpPr/>
          <p:nvPr/>
        </p:nvGrpSpPr>
        <p:grpSpPr>
          <a:xfrm>
            <a:off x="5815483" y="3740028"/>
            <a:ext cx="5834656" cy="2861850"/>
            <a:chOff x="2524228" y="2472692"/>
            <a:chExt cx="4433966" cy="2868735"/>
          </a:xfrm>
        </p:grpSpPr>
        <p:sp>
          <p:nvSpPr>
            <p:cNvPr id="626" name="Google Shape;626;p28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28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28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28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30" name="Google Shape;630;p28"/>
            <p:cNvCxnSpPr/>
            <p:nvPr/>
          </p:nvCxnSpPr>
          <p:spPr>
            <a:xfrm rot="10800000">
              <a:off x="4798749" y="3041027"/>
              <a:ext cx="27600" cy="17319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631" name="Google Shape;631;p28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632" name="Google Shape;632;p28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633" name="Google Shape;633;p28"/>
            <p:cNvSpPr txBox="1"/>
            <p:nvPr/>
          </p:nvSpPr>
          <p:spPr>
            <a:xfrm>
              <a:off x="4791313" y="3726116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28"/>
            <p:cNvSpPr txBox="1"/>
            <p:nvPr/>
          </p:nvSpPr>
          <p:spPr>
            <a:xfrm>
              <a:off x="5205392" y="4451944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28"/>
            <p:cNvSpPr txBox="1"/>
            <p:nvPr/>
          </p:nvSpPr>
          <p:spPr>
            <a:xfrm>
              <a:off x="5606457" y="2957861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36" name="Google Shape;636;p28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637" name="Google Shape;637;p28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</p:grpSp>
      <p:sp>
        <p:nvSpPr>
          <p:cNvPr id="638" name="Google Shape;638;p28"/>
          <p:cNvSpPr txBox="1"/>
          <p:nvPr/>
        </p:nvSpPr>
        <p:spPr>
          <a:xfrm>
            <a:off x="6893595" y="4438436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28"/>
          <p:cNvSpPr txBox="1"/>
          <p:nvPr/>
        </p:nvSpPr>
        <p:spPr>
          <a:xfrm>
            <a:off x="7201953" y="5563420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28"/>
          <p:cNvSpPr txBox="1"/>
          <p:nvPr/>
        </p:nvSpPr>
        <p:spPr>
          <a:xfrm>
            <a:off x="9393728" y="1547899"/>
            <a:ext cx="2540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252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F25200"/>
                </a:solidFill>
                <a:latin typeface="Calibri"/>
                <a:ea typeface="Calibri"/>
                <a:cs typeface="Calibri"/>
                <a:sym typeface="Calibri"/>
              </a:rPr>
              <a:t>Choose a really big number C.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28"/>
          <p:cNvSpPr/>
          <p:nvPr/>
        </p:nvSpPr>
        <p:spPr>
          <a:xfrm flipH="1" rot="10800000">
            <a:off x="6375563" y="4352676"/>
            <a:ext cx="4962049" cy="2063189"/>
          </a:xfrm>
          <a:custGeom>
            <a:rect b="b" l="l" r="r" t="t"/>
            <a:pathLst>
              <a:path extrusionOk="0" h="1854552" w="2628900">
                <a:moveTo>
                  <a:pt x="0" y="873135"/>
                </a:moveTo>
                <a:cubicBezTo>
                  <a:pt x="496490" y="371882"/>
                  <a:pt x="992981" y="-129371"/>
                  <a:pt x="1200150" y="30173"/>
                </a:cubicBezTo>
                <a:cubicBezTo>
                  <a:pt x="1407319" y="189717"/>
                  <a:pt x="1004888" y="1649423"/>
                  <a:pt x="1243013" y="1830398"/>
                </a:cubicBezTo>
                <a:cubicBezTo>
                  <a:pt x="1481138" y="2011373"/>
                  <a:pt x="2628900" y="1116023"/>
                  <a:pt x="2628900" y="1116023"/>
                </a:cubicBezTo>
              </a:path>
            </a:pathLst>
          </a:custGeom>
          <a:noFill/>
          <a:ln cap="flat" cmpd="sng" w="539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28"/>
          <p:cNvSpPr txBox="1"/>
          <p:nvPr>
            <p:ph type="title"/>
          </p:nvPr>
        </p:nvSpPr>
        <p:spPr>
          <a:xfrm>
            <a:off x="439711" y="365126"/>
            <a:ext cx="11494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</a:t>
            </a:r>
            <a:r>
              <a:rPr i="1" lang="en-US"/>
              <a:t>not</a:t>
            </a:r>
            <a:r>
              <a:rPr lang="en-US"/>
              <a:t> to pick the augmenting path</a:t>
            </a:r>
            <a:endParaRPr sz="31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29"/>
          <p:cNvGrpSpPr/>
          <p:nvPr/>
        </p:nvGrpSpPr>
        <p:grpSpPr>
          <a:xfrm>
            <a:off x="914815" y="1567568"/>
            <a:ext cx="5834656" cy="2861850"/>
            <a:chOff x="2524228" y="2472692"/>
            <a:chExt cx="4433966" cy="2868735"/>
          </a:xfrm>
        </p:grpSpPr>
        <p:sp>
          <p:nvSpPr>
            <p:cNvPr id="648" name="Google Shape;648;p29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29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29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29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52" name="Google Shape;652;p29"/>
            <p:cNvCxnSpPr/>
            <p:nvPr/>
          </p:nvCxnSpPr>
          <p:spPr>
            <a:xfrm rot="10800000">
              <a:off x="4798749" y="3041027"/>
              <a:ext cx="27600" cy="17319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653" name="Google Shape;653;p29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654" name="Google Shape;654;p29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655" name="Google Shape;655;p29"/>
            <p:cNvSpPr txBox="1"/>
            <p:nvPr/>
          </p:nvSpPr>
          <p:spPr>
            <a:xfrm>
              <a:off x="4952081" y="3711530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29"/>
            <p:cNvSpPr txBox="1"/>
            <p:nvPr/>
          </p:nvSpPr>
          <p:spPr>
            <a:xfrm>
              <a:off x="5205392" y="4451944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29"/>
            <p:cNvSpPr txBox="1"/>
            <p:nvPr/>
          </p:nvSpPr>
          <p:spPr>
            <a:xfrm>
              <a:off x="5150235" y="2683819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29"/>
            <p:cNvSpPr/>
            <p:nvPr/>
          </p:nvSpPr>
          <p:spPr>
            <a:xfrm>
              <a:off x="5495867" y="3135563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59" name="Google Shape;659;p29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660" name="Google Shape;660;p29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661" name="Google Shape;661;p29"/>
            <p:cNvSpPr/>
            <p:nvPr/>
          </p:nvSpPr>
          <p:spPr>
            <a:xfrm>
              <a:off x="5752524" y="4423807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29"/>
            <p:cNvSpPr/>
            <p:nvPr/>
          </p:nvSpPr>
          <p:spPr>
            <a:xfrm>
              <a:off x="3543543" y="3339970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29"/>
            <p:cNvSpPr/>
            <p:nvPr/>
          </p:nvSpPr>
          <p:spPr>
            <a:xfrm>
              <a:off x="3488644" y="4504348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29"/>
            <p:cNvSpPr/>
            <p:nvPr/>
          </p:nvSpPr>
          <p:spPr>
            <a:xfrm>
              <a:off x="4597738" y="3649776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5" name="Google Shape;665;p29"/>
          <p:cNvSpPr txBox="1"/>
          <p:nvPr/>
        </p:nvSpPr>
        <p:spPr>
          <a:xfrm>
            <a:off x="1843624" y="3262566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29"/>
          <p:cNvSpPr txBox="1"/>
          <p:nvPr/>
        </p:nvSpPr>
        <p:spPr>
          <a:xfrm>
            <a:off x="2537531" y="1968596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7" name="Google Shape;667;p29"/>
          <p:cNvGrpSpPr/>
          <p:nvPr/>
        </p:nvGrpSpPr>
        <p:grpSpPr>
          <a:xfrm>
            <a:off x="5815483" y="3740028"/>
            <a:ext cx="5834656" cy="2861850"/>
            <a:chOff x="2524228" y="2472692"/>
            <a:chExt cx="4433966" cy="2868735"/>
          </a:xfrm>
        </p:grpSpPr>
        <p:sp>
          <p:nvSpPr>
            <p:cNvPr id="668" name="Google Shape;668;p29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29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29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29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72" name="Google Shape;672;p29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673" name="Google Shape;673;p29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674" name="Google Shape;674;p29"/>
            <p:cNvSpPr txBox="1"/>
            <p:nvPr/>
          </p:nvSpPr>
          <p:spPr>
            <a:xfrm>
              <a:off x="4791313" y="3726116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29"/>
            <p:cNvSpPr txBox="1"/>
            <p:nvPr/>
          </p:nvSpPr>
          <p:spPr>
            <a:xfrm>
              <a:off x="5205392" y="4451944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29"/>
            <p:cNvSpPr txBox="1"/>
            <p:nvPr/>
          </p:nvSpPr>
          <p:spPr>
            <a:xfrm>
              <a:off x="5120546" y="3351760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C-1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77" name="Google Shape;677;p29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678" name="Google Shape;678;p29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</p:grpSp>
      <p:sp>
        <p:nvSpPr>
          <p:cNvPr id="679" name="Google Shape;679;p29"/>
          <p:cNvSpPr txBox="1"/>
          <p:nvPr/>
        </p:nvSpPr>
        <p:spPr>
          <a:xfrm>
            <a:off x="6893595" y="4438436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29"/>
          <p:cNvSpPr txBox="1"/>
          <p:nvPr/>
        </p:nvSpPr>
        <p:spPr>
          <a:xfrm>
            <a:off x="7219737" y="6084617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C-1</a:t>
            </a:r>
            <a:endParaRPr sz="24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29"/>
          <p:cNvSpPr txBox="1"/>
          <p:nvPr/>
        </p:nvSpPr>
        <p:spPr>
          <a:xfrm>
            <a:off x="9393728" y="1547899"/>
            <a:ext cx="2540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252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F25200"/>
                </a:solidFill>
                <a:latin typeface="Calibri"/>
                <a:ea typeface="Calibri"/>
                <a:cs typeface="Calibri"/>
                <a:sym typeface="Calibri"/>
              </a:rPr>
              <a:t>Choose a really big number C.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2" name="Google Shape;682;p29"/>
          <p:cNvCxnSpPr>
            <a:stCxn id="670" idx="1"/>
            <a:endCxn id="668" idx="6"/>
          </p:cNvCxnSpPr>
          <p:nvPr/>
        </p:nvCxnSpPr>
        <p:spPr>
          <a:xfrm rot="10800000">
            <a:off x="6563513" y="5522597"/>
            <a:ext cx="2016900" cy="595200"/>
          </a:xfrm>
          <a:prstGeom prst="straightConnector1">
            <a:avLst/>
          </a:prstGeom>
          <a:noFill/>
          <a:ln cap="flat" cmpd="sng" w="539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683" name="Google Shape;683;p29"/>
          <p:cNvSpPr txBox="1"/>
          <p:nvPr/>
        </p:nvSpPr>
        <p:spPr>
          <a:xfrm>
            <a:off x="7173952" y="5267601"/>
            <a:ext cx="126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4" name="Google Shape;684;p29"/>
          <p:cNvCxnSpPr>
            <a:stCxn id="669" idx="4"/>
            <a:endCxn id="670" idx="0"/>
          </p:cNvCxnSpPr>
          <p:nvPr/>
        </p:nvCxnSpPr>
        <p:spPr>
          <a:xfrm>
            <a:off x="8808696" y="4307164"/>
            <a:ext cx="36300" cy="1727700"/>
          </a:xfrm>
          <a:prstGeom prst="straightConnector1">
            <a:avLst/>
          </a:prstGeom>
          <a:noFill/>
          <a:ln cap="flat" cmpd="sng" w="539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685" name="Google Shape;685;p29"/>
          <p:cNvSpPr txBox="1"/>
          <p:nvPr/>
        </p:nvSpPr>
        <p:spPr>
          <a:xfrm>
            <a:off x="8366533" y="4896525"/>
            <a:ext cx="126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6" name="Google Shape;686;p29"/>
          <p:cNvCxnSpPr>
            <a:stCxn id="671" idx="0"/>
            <a:endCxn id="669" idx="6"/>
          </p:cNvCxnSpPr>
          <p:nvPr/>
        </p:nvCxnSpPr>
        <p:spPr>
          <a:xfrm rot="10800000">
            <a:off x="9182694" y="4023494"/>
            <a:ext cx="2093400" cy="1078200"/>
          </a:xfrm>
          <a:prstGeom prst="straightConnector1">
            <a:avLst/>
          </a:prstGeom>
          <a:noFill/>
          <a:ln cap="flat" cmpd="sng" w="539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687" name="Google Shape;687;p29"/>
          <p:cNvSpPr txBox="1"/>
          <p:nvPr/>
        </p:nvSpPr>
        <p:spPr>
          <a:xfrm>
            <a:off x="9755105" y="3831103"/>
            <a:ext cx="126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29"/>
          <p:cNvSpPr txBox="1"/>
          <p:nvPr/>
        </p:nvSpPr>
        <p:spPr>
          <a:xfrm>
            <a:off x="616917" y="5150140"/>
            <a:ext cx="5031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edge (b,a) disappeared from the residual graph!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29"/>
          <p:cNvSpPr txBox="1"/>
          <p:nvPr>
            <p:ph type="title"/>
          </p:nvPr>
        </p:nvSpPr>
        <p:spPr>
          <a:xfrm>
            <a:off x="439711" y="365126"/>
            <a:ext cx="11494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</a:t>
            </a:r>
            <a:r>
              <a:rPr i="1" lang="en-US"/>
              <a:t>not</a:t>
            </a:r>
            <a:r>
              <a:rPr lang="en-US"/>
              <a:t> to pick the augmenting path</a:t>
            </a:r>
            <a:endParaRPr sz="310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Minimum Spanning Tree</a:t>
            </a:r>
            <a:br>
              <a:rPr lang="en-US" sz="3200">
                <a:solidFill>
                  <a:schemeClr val="accent4"/>
                </a:solidFill>
              </a:rPr>
            </a:br>
            <a:r>
              <a:rPr lang="en-US" sz="3200">
                <a:solidFill>
                  <a:schemeClr val="accent4"/>
                </a:solidFill>
              </a:rPr>
              <a:t>Say we have an undirected weighted graph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7620000" y="2250830"/>
            <a:ext cx="562708" cy="562708"/>
          </a:xfrm>
          <a:prstGeom prst="ellipse">
            <a:avLst/>
          </a:prstGeom>
          <a:solidFill>
            <a:srgbClr val="D8E2F3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01" name="Google Shape;101;p3"/>
          <p:cNvSpPr/>
          <p:nvPr/>
        </p:nvSpPr>
        <p:spPr>
          <a:xfrm>
            <a:off x="5779477" y="2250830"/>
            <a:ext cx="562708" cy="562708"/>
          </a:xfrm>
          <a:prstGeom prst="ellipse">
            <a:avLst/>
          </a:prstGeom>
          <a:solidFill>
            <a:srgbClr val="D8E2F3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02" name="Google Shape;102;p3"/>
          <p:cNvSpPr/>
          <p:nvPr/>
        </p:nvSpPr>
        <p:spPr>
          <a:xfrm>
            <a:off x="3962400" y="2250830"/>
            <a:ext cx="562708" cy="562708"/>
          </a:xfrm>
          <a:prstGeom prst="ellipse">
            <a:avLst/>
          </a:prstGeom>
          <a:solidFill>
            <a:srgbClr val="D8E2F3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03" name="Google Shape;103;p3"/>
          <p:cNvSpPr/>
          <p:nvPr/>
        </p:nvSpPr>
        <p:spPr>
          <a:xfrm>
            <a:off x="2281604" y="3681045"/>
            <a:ext cx="562708" cy="562708"/>
          </a:xfrm>
          <a:prstGeom prst="ellipse">
            <a:avLst/>
          </a:prstGeom>
          <a:solidFill>
            <a:srgbClr val="D8E2F3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3962400" y="5099538"/>
            <a:ext cx="562708" cy="562708"/>
          </a:xfrm>
          <a:prstGeom prst="ellipse">
            <a:avLst/>
          </a:prstGeom>
          <a:solidFill>
            <a:srgbClr val="D8E2F3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5791200" y="5099538"/>
            <a:ext cx="562708" cy="562708"/>
          </a:xfrm>
          <a:prstGeom prst="ellipse">
            <a:avLst/>
          </a:prstGeom>
          <a:solidFill>
            <a:srgbClr val="D8E2F3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7620000" y="5099538"/>
            <a:ext cx="562708" cy="562708"/>
          </a:xfrm>
          <a:prstGeom prst="ellipse">
            <a:avLst/>
          </a:prstGeom>
          <a:solidFill>
            <a:srgbClr val="D8E2F3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4935415" y="3681045"/>
            <a:ext cx="562708" cy="562708"/>
          </a:xfrm>
          <a:prstGeom prst="ellipse">
            <a:avLst/>
          </a:prstGeom>
          <a:solidFill>
            <a:srgbClr val="D8E2F3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9308123" y="3681045"/>
            <a:ext cx="562708" cy="562708"/>
          </a:xfrm>
          <a:prstGeom prst="ellipse">
            <a:avLst/>
          </a:prstGeom>
          <a:solidFill>
            <a:srgbClr val="D8E2F3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109" name="Google Shape;109;p3"/>
          <p:cNvCxnSpPr>
            <a:stCxn id="101" idx="5"/>
            <a:endCxn id="106" idx="1"/>
          </p:cNvCxnSpPr>
          <p:nvPr/>
        </p:nvCxnSpPr>
        <p:spPr>
          <a:xfrm>
            <a:off x="6259778" y="2731131"/>
            <a:ext cx="1442700" cy="245070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3"/>
          <p:cNvCxnSpPr>
            <a:stCxn id="101" idx="6"/>
            <a:endCxn id="100" idx="2"/>
          </p:cNvCxnSpPr>
          <p:nvPr/>
        </p:nvCxnSpPr>
        <p:spPr>
          <a:xfrm>
            <a:off x="6342185" y="2532184"/>
            <a:ext cx="1277700" cy="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" name="Google Shape;111;p3"/>
          <p:cNvCxnSpPr>
            <a:stCxn id="108" idx="1"/>
            <a:endCxn id="100" idx="5"/>
          </p:cNvCxnSpPr>
          <p:nvPr/>
        </p:nvCxnSpPr>
        <p:spPr>
          <a:xfrm rot="10800000">
            <a:off x="8100230" y="2731152"/>
            <a:ext cx="1290300" cy="103230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" name="Google Shape;112;p3"/>
          <p:cNvCxnSpPr>
            <a:stCxn id="108" idx="3"/>
            <a:endCxn id="106" idx="7"/>
          </p:cNvCxnSpPr>
          <p:nvPr/>
        </p:nvCxnSpPr>
        <p:spPr>
          <a:xfrm flipH="1">
            <a:off x="8100230" y="4161346"/>
            <a:ext cx="1290300" cy="10206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" name="Google Shape;113;p3"/>
          <p:cNvCxnSpPr>
            <a:stCxn id="100" idx="4"/>
            <a:endCxn id="106" idx="0"/>
          </p:cNvCxnSpPr>
          <p:nvPr/>
        </p:nvCxnSpPr>
        <p:spPr>
          <a:xfrm>
            <a:off x="7901354" y="2813538"/>
            <a:ext cx="0" cy="22860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" name="Google Shape;114;p3"/>
          <p:cNvCxnSpPr>
            <a:stCxn id="107" idx="5"/>
            <a:endCxn id="105" idx="1"/>
          </p:cNvCxnSpPr>
          <p:nvPr/>
        </p:nvCxnSpPr>
        <p:spPr>
          <a:xfrm>
            <a:off x="5415716" y="4161346"/>
            <a:ext cx="457800" cy="10206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" name="Google Shape;115;p3"/>
          <p:cNvCxnSpPr>
            <a:stCxn id="105" idx="6"/>
            <a:endCxn id="106" idx="2"/>
          </p:cNvCxnSpPr>
          <p:nvPr/>
        </p:nvCxnSpPr>
        <p:spPr>
          <a:xfrm>
            <a:off x="6353908" y="5380892"/>
            <a:ext cx="1266000" cy="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" name="Google Shape;116;p3"/>
          <p:cNvCxnSpPr>
            <a:stCxn id="107" idx="0"/>
            <a:endCxn id="101" idx="3"/>
          </p:cNvCxnSpPr>
          <p:nvPr/>
        </p:nvCxnSpPr>
        <p:spPr>
          <a:xfrm flipH="1" rot="10800000">
            <a:off x="5216769" y="2731245"/>
            <a:ext cx="645000" cy="94980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" name="Google Shape;117;p3"/>
          <p:cNvCxnSpPr>
            <a:stCxn id="102" idx="6"/>
            <a:endCxn id="101" idx="2"/>
          </p:cNvCxnSpPr>
          <p:nvPr/>
        </p:nvCxnSpPr>
        <p:spPr>
          <a:xfrm>
            <a:off x="4525108" y="2532184"/>
            <a:ext cx="1254300" cy="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" name="Google Shape;118;p3"/>
          <p:cNvCxnSpPr>
            <a:stCxn id="103" idx="7"/>
            <a:endCxn id="102" idx="3"/>
          </p:cNvCxnSpPr>
          <p:nvPr/>
        </p:nvCxnSpPr>
        <p:spPr>
          <a:xfrm flipH="1" rot="10800000">
            <a:off x="2761905" y="2731152"/>
            <a:ext cx="1282800" cy="103230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" name="Google Shape;119;p3"/>
          <p:cNvCxnSpPr>
            <a:stCxn id="103" idx="5"/>
            <a:endCxn id="104" idx="1"/>
          </p:cNvCxnSpPr>
          <p:nvPr/>
        </p:nvCxnSpPr>
        <p:spPr>
          <a:xfrm>
            <a:off x="2761905" y="4161346"/>
            <a:ext cx="1282800" cy="10206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" name="Google Shape;120;p3"/>
          <p:cNvCxnSpPr>
            <a:stCxn id="105" idx="2"/>
            <a:endCxn id="104" idx="6"/>
          </p:cNvCxnSpPr>
          <p:nvPr/>
        </p:nvCxnSpPr>
        <p:spPr>
          <a:xfrm rot="10800000">
            <a:off x="4525200" y="5380892"/>
            <a:ext cx="1266000" cy="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" name="Google Shape;121;p3"/>
          <p:cNvCxnSpPr>
            <a:stCxn id="107" idx="3"/>
            <a:endCxn id="104" idx="7"/>
          </p:cNvCxnSpPr>
          <p:nvPr/>
        </p:nvCxnSpPr>
        <p:spPr>
          <a:xfrm flipH="1">
            <a:off x="4442722" y="4161346"/>
            <a:ext cx="575100" cy="10206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2" name="Google Shape;122;p3"/>
          <p:cNvSpPr txBox="1"/>
          <p:nvPr/>
        </p:nvSpPr>
        <p:spPr>
          <a:xfrm>
            <a:off x="6811108" y="2051884"/>
            <a:ext cx="785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8675077" y="2773559"/>
            <a:ext cx="785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8768861" y="4615489"/>
            <a:ext cx="785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7889631" y="3666042"/>
            <a:ext cx="785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6811108" y="3373681"/>
            <a:ext cx="785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6764389" y="4951113"/>
            <a:ext cx="785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5580099" y="3063007"/>
            <a:ext cx="785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4994031" y="4913121"/>
            <a:ext cx="785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4778191" y="4418764"/>
            <a:ext cx="785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5644661" y="4403988"/>
            <a:ext cx="785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2960250" y="4573062"/>
            <a:ext cx="785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" name="Google Shape;133;p3"/>
          <p:cNvCxnSpPr>
            <a:stCxn id="104" idx="0"/>
            <a:endCxn id="102" idx="4"/>
          </p:cNvCxnSpPr>
          <p:nvPr/>
        </p:nvCxnSpPr>
        <p:spPr>
          <a:xfrm rot="10800000">
            <a:off x="4243754" y="2813538"/>
            <a:ext cx="0" cy="22860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4" name="Google Shape;134;p3"/>
          <p:cNvSpPr txBox="1"/>
          <p:nvPr/>
        </p:nvSpPr>
        <p:spPr>
          <a:xfrm>
            <a:off x="4260994" y="3424201"/>
            <a:ext cx="785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4894385" y="2065179"/>
            <a:ext cx="785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3007315" y="2880435"/>
            <a:ext cx="785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2152650" y="6061262"/>
            <a:ext cx="8077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spanning tree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tree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connects all of the vertices.</a:t>
            </a:r>
            <a:endParaRPr/>
          </a:p>
        </p:txBody>
      </p:sp>
      <p:sp>
        <p:nvSpPr>
          <p:cNvPr id="138" name="Google Shape;138;p3"/>
          <p:cNvSpPr txBox="1"/>
          <p:nvPr/>
        </p:nvSpPr>
        <p:spPr>
          <a:xfrm>
            <a:off x="8493714" y="1941360"/>
            <a:ext cx="20218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07B1A"/>
                </a:solidFill>
                <a:latin typeface="Calibri"/>
                <a:ea typeface="Calibri"/>
                <a:cs typeface="Calibri"/>
                <a:sym typeface="Calibri"/>
              </a:rPr>
              <a:t>This is a minimum spanning tree.</a:t>
            </a:r>
            <a:endParaRPr/>
          </a:p>
        </p:txBody>
      </p:sp>
      <p:sp>
        <p:nvSpPr>
          <p:cNvPr id="139" name="Google Shape;139;p3"/>
          <p:cNvSpPr txBox="1"/>
          <p:nvPr/>
        </p:nvSpPr>
        <p:spPr>
          <a:xfrm>
            <a:off x="9220890" y="2574282"/>
            <a:ext cx="17936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07B1A"/>
                </a:solidFill>
                <a:latin typeface="Calibri"/>
                <a:ea typeface="Calibri"/>
                <a:cs typeface="Calibri"/>
                <a:sym typeface="Calibri"/>
              </a:rPr>
              <a:t>It has cost 37</a:t>
            </a:r>
            <a:endParaRPr/>
          </a:p>
        </p:txBody>
      </p:sp>
      <p:sp>
        <p:nvSpPr>
          <p:cNvPr id="140" name="Google Shape;140;p3"/>
          <p:cNvSpPr txBox="1"/>
          <p:nvPr/>
        </p:nvSpPr>
        <p:spPr>
          <a:xfrm>
            <a:off x="1783546" y="5658473"/>
            <a:ext cx="21966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minimum</a:t>
            </a:r>
            <a:endParaRPr b="1" sz="24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5092944" y="5599597"/>
            <a:ext cx="21966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of minimal cost</a:t>
            </a:r>
            <a:endParaRPr/>
          </a:p>
        </p:txBody>
      </p:sp>
      <p:cxnSp>
        <p:nvCxnSpPr>
          <p:cNvPr id="142" name="Google Shape;142;p3"/>
          <p:cNvCxnSpPr/>
          <p:nvPr/>
        </p:nvCxnSpPr>
        <p:spPr>
          <a:xfrm>
            <a:off x="2444822" y="6049453"/>
            <a:ext cx="0" cy="198900"/>
          </a:xfrm>
          <a:prstGeom prst="straightConnector1">
            <a:avLst/>
          </a:prstGeom>
          <a:noFill/>
          <a:ln cap="flat" cmpd="sng" w="44450">
            <a:solidFill>
              <a:schemeClr val="accent5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3" name="Google Shape;143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4" name="Google Shape;144;p3"/>
          <p:cNvCxnSpPr/>
          <p:nvPr/>
        </p:nvCxnSpPr>
        <p:spPr>
          <a:xfrm flipH="1">
            <a:off x="5291372" y="6023270"/>
            <a:ext cx="70338" cy="256695"/>
          </a:xfrm>
          <a:prstGeom prst="straightConnector1">
            <a:avLst/>
          </a:prstGeom>
          <a:noFill/>
          <a:ln cap="flat" cmpd="sng" w="44450">
            <a:solidFill>
              <a:schemeClr val="accent5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30"/>
          <p:cNvGrpSpPr/>
          <p:nvPr/>
        </p:nvGrpSpPr>
        <p:grpSpPr>
          <a:xfrm>
            <a:off x="914815" y="1567568"/>
            <a:ext cx="5834656" cy="2861850"/>
            <a:chOff x="2524228" y="2472692"/>
            <a:chExt cx="4433966" cy="2868735"/>
          </a:xfrm>
        </p:grpSpPr>
        <p:sp>
          <p:nvSpPr>
            <p:cNvPr id="695" name="Google Shape;695;p30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30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30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30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99" name="Google Shape;699;p30"/>
            <p:cNvCxnSpPr/>
            <p:nvPr/>
          </p:nvCxnSpPr>
          <p:spPr>
            <a:xfrm rot="10800000">
              <a:off x="4798749" y="3041027"/>
              <a:ext cx="27600" cy="17319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700" name="Google Shape;700;p30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701" name="Google Shape;701;p30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702" name="Google Shape;702;p30"/>
            <p:cNvSpPr txBox="1"/>
            <p:nvPr/>
          </p:nvSpPr>
          <p:spPr>
            <a:xfrm>
              <a:off x="4952081" y="3711530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30"/>
            <p:cNvSpPr txBox="1"/>
            <p:nvPr/>
          </p:nvSpPr>
          <p:spPr>
            <a:xfrm>
              <a:off x="5205392" y="4451944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0"/>
            <p:cNvSpPr txBox="1"/>
            <p:nvPr/>
          </p:nvSpPr>
          <p:spPr>
            <a:xfrm>
              <a:off x="5150235" y="2683819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30"/>
            <p:cNvSpPr/>
            <p:nvPr/>
          </p:nvSpPr>
          <p:spPr>
            <a:xfrm>
              <a:off x="5495867" y="3135563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06" name="Google Shape;706;p30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707" name="Google Shape;707;p30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708" name="Google Shape;708;p30"/>
            <p:cNvSpPr/>
            <p:nvPr/>
          </p:nvSpPr>
          <p:spPr>
            <a:xfrm>
              <a:off x="5752524" y="4423807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3543543" y="3339970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3488644" y="4504348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4597738" y="3649776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2" name="Google Shape;712;p30"/>
          <p:cNvSpPr txBox="1"/>
          <p:nvPr/>
        </p:nvSpPr>
        <p:spPr>
          <a:xfrm>
            <a:off x="1843624" y="3262566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30"/>
          <p:cNvSpPr txBox="1"/>
          <p:nvPr/>
        </p:nvSpPr>
        <p:spPr>
          <a:xfrm>
            <a:off x="2537531" y="1968596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4" name="Google Shape;714;p30"/>
          <p:cNvGrpSpPr/>
          <p:nvPr/>
        </p:nvGrpSpPr>
        <p:grpSpPr>
          <a:xfrm>
            <a:off x="5815483" y="3740028"/>
            <a:ext cx="5834656" cy="2861850"/>
            <a:chOff x="2524228" y="2472692"/>
            <a:chExt cx="4433966" cy="2868735"/>
          </a:xfrm>
        </p:grpSpPr>
        <p:sp>
          <p:nvSpPr>
            <p:cNvPr id="715" name="Google Shape;715;p30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30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30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30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19" name="Google Shape;719;p30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720" name="Google Shape;720;p30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721" name="Google Shape;721;p30"/>
            <p:cNvSpPr txBox="1"/>
            <p:nvPr/>
          </p:nvSpPr>
          <p:spPr>
            <a:xfrm>
              <a:off x="4791313" y="3726116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30"/>
            <p:cNvSpPr txBox="1"/>
            <p:nvPr/>
          </p:nvSpPr>
          <p:spPr>
            <a:xfrm>
              <a:off x="5205392" y="4451944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30"/>
            <p:cNvSpPr txBox="1"/>
            <p:nvPr/>
          </p:nvSpPr>
          <p:spPr>
            <a:xfrm>
              <a:off x="5120546" y="3351760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C-1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24" name="Google Shape;724;p30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725" name="Google Shape;725;p30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</p:grpSp>
      <p:sp>
        <p:nvSpPr>
          <p:cNvPr id="726" name="Google Shape;726;p30"/>
          <p:cNvSpPr txBox="1"/>
          <p:nvPr/>
        </p:nvSpPr>
        <p:spPr>
          <a:xfrm>
            <a:off x="6893595" y="4438436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30"/>
          <p:cNvSpPr txBox="1"/>
          <p:nvPr/>
        </p:nvSpPr>
        <p:spPr>
          <a:xfrm>
            <a:off x="7219737" y="6084617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C-1</a:t>
            </a:r>
            <a:endParaRPr sz="24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30"/>
          <p:cNvSpPr txBox="1"/>
          <p:nvPr/>
        </p:nvSpPr>
        <p:spPr>
          <a:xfrm>
            <a:off x="9393728" y="1547899"/>
            <a:ext cx="2540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252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F25200"/>
                </a:solidFill>
                <a:latin typeface="Calibri"/>
                <a:ea typeface="Calibri"/>
                <a:cs typeface="Calibri"/>
                <a:sym typeface="Calibri"/>
              </a:rPr>
              <a:t>Choose a really big number C.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9" name="Google Shape;729;p30"/>
          <p:cNvCxnSpPr>
            <a:stCxn id="717" idx="1"/>
            <a:endCxn id="715" idx="6"/>
          </p:cNvCxnSpPr>
          <p:nvPr/>
        </p:nvCxnSpPr>
        <p:spPr>
          <a:xfrm rot="10800000">
            <a:off x="6563513" y="5522597"/>
            <a:ext cx="2016900" cy="595200"/>
          </a:xfrm>
          <a:prstGeom prst="straightConnector1">
            <a:avLst/>
          </a:prstGeom>
          <a:noFill/>
          <a:ln cap="flat" cmpd="sng" w="539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730" name="Google Shape;730;p30"/>
          <p:cNvSpPr txBox="1"/>
          <p:nvPr/>
        </p:nvSpPr>
        <p:spPr>
          <a:xfrm>
            <a:off x="7173952" y="5267601"/>
            <a:ext cx="126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1" name="Google Shape;731;p30"/>
          <p:cNvCxnSpPr>
            <a:stCxn id="716" idx="4"/>
            <a:endCxn id="717" idx="0"/>
          </p:cNvCxnSpPr>
          <p:nvPr/>
        </p:nvCxnSpPr>
        <p:spPr>
          <a:xfrm>
            <a:off x="8808696" y="4307164"/>
            <a:ext cx="36300" cy="1727700"/>
          </a:xfrm>
          <a:prstGeom prst="straightConnector1">
            <a:avLst/>
          </a:prstGeom>
          <a:noFill/>
          <a:ln cap="flat" cmpd="sng" w="539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732" name="Google Shape;732;p30"/>
          <p:cNvSpPr txBox="1"/>
          <p:nvPr/>
        </p:nvSpPr>
        <p:spPr>
          <a:xfrm>
            <a:off x="8366533" y="4896525"/>
            <a:ext cx="126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3" name="Google Shape;733;p30"/>
          <p:cNvCxnSpPr>
            <a:stCxn id="718" idx="0"/>
            <a:endCxn id="716" idx="6"/>
          </p:cNvCxnSpPr>
          <p:nvPr/>
        </p:nvCxnSpPr>
        <p:spPr>
          <a:xfrm rot="10800000">
            <a:off x="9182694" y="4023494"/>
            <a:ext cx="2093400" cy="1078200"/>
          </a:xfrm>
          <a:prstGeom prst="straightConnector1">
            <a:avLst/>
          </a:prstGeom>
          <a:noFill/>
          <a:ln cap="flat" cmpd="sng" w="539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734" name="Google Shape;734;p30"/>
          <p:cNvSpPr txBox="1"/>
          <p:nvPr/>
        </p:nvSpPr>
        <p:spPr>
          <a:xfrm>
            <a:off x="9755105" y="3831103"/>
            <a:ext cx="126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30"/>
          <p:cNvSpPr/>
          <p:nvPr/>
        </p:nvSpPr>
        <p:spPr>
          <a:xfrm>
            <a:off x="6563547" y="4331239"/>
            <a:ext cx="4962049" cy="1882370"/>
          </a:xfrm>
          <a:custGeom>
            <a:rect b="b" l="l" r="r" t="t"/>
            <a:pathLst>
              <a:path extrusionOk="0" h="1854552" w="2628900">
                <a:moveTo>
                  <a:pt x="0" y="873135"/>
                </a:moveTo>
                <a:cubicBezTo>
                  <a:pt x="496490" y="371882"/>
                  <a:pt x="992981" y="-129371"/>
                  <a:pt x="1200150" y="30173"/>
                </a:cubicBezTo>
                <a:cubicBezTo>
                  <a:pt x="1407319" y="189717"/>
                  <a:pt x="1004888" y="1649423"/>
                  <a:pt x="1243013" y="1830398"/>
                </a:cubicBezTo>
                <a:cubicBezTo>
                  <a:pt x="1481138" y="2011373"/>
                  <a:pt x="2628900" y="1116023"/>
                  <a:pt x="2628900" y="1116023"/>
                </a:cubicBezTo>
              </a:path>
            </a:pathLst>
          </a:custGeom>
          <a:noFill/>
          <a:ln cap="flat" cmpd="sng" w="539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30"/>
          <p:cNvSpPr txBox="1"/>
          <p:nvPr>
            <p:ph type="title"/>
          </p:nvPr>
        </p:nvSpPr>
        <p:spPr>
          <a:xfrm>
            <a:off x="439711" y="365126"/>
            <a:ext cx="11494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</a:t>
            </a:r>
            <a:r>
              <a:rPr i="1" lang="en-US"/>
              <a:t>not</a:t>
            </a:r>
            <a:r>
              <a:rPr lang="en-US"/>
              <a:t> to pick the augmenting path</a:t>
            </a:r>
            <a:endParaRPr sz="310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" name="Google Shape;741;p31"/>
          <p:cNvGrpSpPr/>
          <p:nvPr/>
        </p:nvGrpSpPr>
        <p:grpSpPr>
          <a:xfrm>
            <a:off x="914815" y="1567568"/>
            <a:ext cx="5834656" cy="2861850"/>
            <a:chOff x="2524228" y="2472692"/>
            <a:chExt cx="4433966" cy="2868735"/>
          </a:xfrm>
        </p:grpSpPr>
        <p:sp>
          <p:nvSpPr>
            <p:cNvPr id="742" name="Google Shape;742;p31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1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1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1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46" name="Google Shape;746;p31"/>
            <p:cNvCxnSpPr/>
            <p:nvPr/>
          </p:nvCxnSpPr>
          <p:spPr>
            <a:xfrm rot="10800000">
              <a:off x="4798749" y="3041027"/>
              <a:ext cx="27600" cy="17319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747" name="Google Shape;747;p31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748" name="Google Shape;748;p31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749" name="Google Shape;749;p31"/>
            <p:cNvSpPr txBox="1"/>
            <p:nvPr/>
          </p:nvSpPr>
          <p:spPr>
            <a:xfrm>
              <a:off x="4952081" y="3711530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1"/>
            <p:cNvSpPr txBox="1"/>
            <p:nvPr/>
          </p:nvSpPr>
          <p:spPr>
            <a:xfrm>
              <a:off x="5205392" y="4451944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1"/>
            <p:cNvSpPr txBox="1"/>
            <p:nvPr/>
          </p:nvSpPr>
          <p:spPr>
            <a:xfrm>
              <a:off x="5150235" y="2683819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1"/>
            <p:cNvSpPr/>
            <p:nvPr/>
          </p:nvSpPr>
          <p:spPr>
            <a:xfrm>
              <a:off x="5495867" y="3135563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53" name="Google Shape;753;p31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754" name="Google Shape;754;p31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755" name="Google Shape;755;p31"/>
            <p:cNvSpPr/>
            <p:nvPr/>
          </p:nvSpPr>
          <p:spPr>
            <a:xfrm>
              <a:off x="5752524" y="4423807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31"/>
            <p:cNvSpPr/>
            <p:nvPr/>
          </p:nvSpPr>
          <p:spPr>
            <a:xfrm>
              <a:off x="3543543" y="3339970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31"/>
            <p:cNvSpPr/>
            <p:nvPr/>
          </p:nvSpPr>
          <p:spPr>
            <a:xfrm>
              <a:off x="3488644" y="4504348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31"/>
            <p:cNvSpPr/>
            <p:nvPr/>
          </p:nvSpPr>
          <p:spPr>
            <a:xfrm>
              <a:off x="4597738" y="3649776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9" name="Google Shape;759;p31"/>
          <p:cNvSpPr txBox="1"/>
          <p:nvPr/>
        </p:nvSpPr>
        <p:spPr>
          <a:xfrm>
            <a:off x="1843624" y="3262566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31"/>
          <p:cNvSpPr txBox="1"/>
          <p:nvPr/>
        </p:nvSpPr>
        <p:spPr>
          <a:xfrm>
            <a:off x="2537531" y="1968596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1" name="Google Shape;761;p31"/>
          <p:cNvGrpSpPr/>
          <p:nvPr/>
        </p:nvGrpSpPr>
        <p:grpSpPr>
          <a:xfrm>
            <a:off x="5815483" y="3740028"/>
            <a:ext cx="5834656" cy="2861850"/>
            <a:chOff x="2524228" y="2472692"/>
            <a:chExt cx="4433966" cy="2868735"/>
          </a:xfrm>
        </p:grpSpPr>
        <p:sp>
          <p:nvSpPr>
            <p:cNvPr id="762" name="Google Shape;762;p31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31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31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31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66" name="Google Shape;766;p31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767" name="Google Shape;767;p31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768" name="Google Shape;768;p31"/>
            <p:cNvSpPr txBox="1"/>
            <p:nvPr/>
          </p:nvSpPr>
          <p:spPr>
            <a:xfrm>
              <a:off x="4791313" y="3726116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31"/>
            <p:cNvSpPr txBox="1"/>
            <p:nvPr/>
          </p:nvSpPr>
          <p:spPr>
            <a:xfrm>
              <a:off x="5736367" y="4671907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C-1</a:t>
              </a:r>
              <a:endParaRPr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31"/>
            <p:cNvSpPr txBox="1"/>
            <p:nvPr/>
          </p:nvSpPr>
          <p:spPr>
            <a:xfrm>
              <a:off x="5120546" y="3351760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C-1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71" name="Google Shape;771;p31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772" name="Google Shape;772;p31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</p:grpSp>
      <p:sp>
        <p:nvSpPr>
          <p:cNvPr id="773" name="Google Shape;773;p31"/>
          <p:cNvSpPr txBox="1"/>
          <p:nvPr/>
        </p:nvSpPr>
        <p:spPr>
          <a:xfrm>
            <a:off x="7378775" y="4669051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C-1</a:t>
            </a:r>
            <a:endParaRPr sz="24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31"/>
          <p:cNvSpPr txBox="1"/>
          <p:nvPr/>
        </p:nvSpPr>
        <p:spPr>
          <a:xfrm>
            <a:off x="7219737" y="6084617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C-1</a:t>
            </a:r>
            <a:endParaRPr sz="24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31"/>
          <p:cNvSpPr txBox="1"/>
          <p:nvPr/>
        </p:nvSpPr>
        <p:spPr>
          <a:xfrm>
            <a:off x="9393728" y="1547899"/>
            <a:ext cx="2540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252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F25200"/>
                </a:solidFill>
                <a:latin typeface="Calibri"/>
                <a:ea typeface="Calibri"/>
                <a:cs typeface="Calibri"/>
                <a:sym typeface="Calibri"/>
              </a:rPr>
              <a:t>Choose a really big number C.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6" name="Google Shape;776;p31"/>
          <p:cNvCxnSpPr>
            <a:stCxn id="764" idx="1"/>
            <a:endCxn id="762" idx="6"/>
          </p:cNvCxnSpPr>
          <p:nvPr/>
        </p:nvCxnSpPr>
        <p:spPr>
          <a:xfrm rot="10800000">
            <a:off x="6563513" y="5522597"/>
            <a:ext cx="2016900" cy="595200"/>
          </a:xfrm>
          <a:prstGeom prst="straightConnector1">
            <a:avLst/>
          </a:prstGeom>
          <a:noFill/>
          <a:ln cap="flat" cmpd="sng" w="539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777" name="Google Shape;777;p31"/>
          <p:cNvSpPr txBox="1"/>
          <p:nvPr/>
        </p:nvSpPr>
        <p:spPr>
          <a:xfrm>
            <a:off x="7173952" y="5267601"/>
            <a:ext cx="126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8" name="Google Shape;778;p31"/>
          <p:cNvCxnSpPr>
            <a:stCxn id="765" idx="0"/>
            <a:endCxn id="763" idx="6"/>
          </p:cNvCxnSpPr>
          <p:nvPr/>
        </p:nvCxnSpPr>
        <p:spPr>
          <a:xfrm rot="10800000">
            <a:off x="9182694" y="4023494"/>
            <a:ext cx="2093400" cy="1078200"/>
          </a:xfrm>
          <a:prstGeom prst="straightConnector1">
            <a:avLst/>
          </a:prstGeom>
          <a:noFill/>
          <a:ln cap="flat" cmpd="sng" w="539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779" name="Google Shape;779;p31"/>
          <p:cNvSpPr txBox="1"/>
          <p:nvPr/>
        </p:nvSpPr>
        <p:spPr>
          <a:xfrm>
            <a:off x="9755105" y="3831103"/>
            <a:ext cx="126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0" name="Google Shape;780;p31"/>
          <p:cNvCxnSpPr>
            <a:stCxn id="765" idx="2"/>
            <a:endCxn id="764" idx="7"/>
          </p:cNvCxnSpPr>
          <p:nvPr/>
        </p:nvCxnSpPr>
        <p:spPr>
          <a:xfrm flipH="1">
            <a:off x="9109250" y="5385262"/>
            <a:ext cx="1792800" cy="732600"/>
          </a:xfrm>
          <a:prstGeom prst="straightConnector1">
            <a:avLst/>
          </a:prstGeom>
          <a:noFill/>
          <a:ln cap="flat" cmpd="sng" w="539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781" name="Google Shape;781;p31"/>
          <p:cNvSpPr txBox="1"/>
          <p:nvPr/>
        </p:nvSpPr>
        <p:spPr>
          <a:xfrm>
            <a:off x="9523831" y="5335097"/>
            <a:ext cx="126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2" name="Google Shape;782;p31"/>
          <p:cNvCxnSpPr>
            <a:stCxn id="763" idx="2"/>
            <a:endCxn id="762" idx="0"/>
          </p:cNvCxnSpPr>
          <p:nvPr/>
        </p:nvCxnSpPr>
        <p:spPr>
          <a:xfrm flipH="1">
            <a:off x="6189452" y="4023596"/>
            <a:ext cx="2245200" cy="1215300"/>
          </a:xfrm>
          <a:prstGeom prst="straightConnector1">
            <a:avLst/>
          </a:prstGeom>
          <a:noFill/>
          <a:ln cap="flat" cmpd="sng" w="539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783" name="Google Shape;783;p31"/>
          <p:cNvSpPr txBox="1"/>
          <p:nvPr/>
        </p:nvSpPr>
        <p:spPr>
          <a:xfrm>
            <a:off x="6957125" y="4007910"/>
            <a:ext cx="126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4" name="Google Shape;784;p31"/>
          <p:cNvCxnSpPr>
            <a:stCxn id="764" idx="0"/>
            <a:endCxn id="763" idx="4"/>
          </p:cNvCxnSpPr>
          <p:nvPr/>
        </p:nvCxnSpPr>
        <p:spPr>
          <a:xfrm rot="10800000">
            <a:off x="8808602" y="4307042"/>
            <a:ext cx="36300" cy="1727700"/>
          </a:xfrm>
          <a:prstGeom prst="straightConnector1">
            <a:avLst/>
          </a:prstGeom>
          <a:noFill/>
          <a:ln cap="flat" cmpd="sng" w="539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785" name="Google Shape;785;p31"/>
          <p:cNvSpPr txBox="1"/>
          <p:nvPr/>
        </p:nvSpPr>
        <p:spPr>
          <a:xfrm>
            <a:off x="8863091" y="5060173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31"/>
          <p:cNvSpPr txBox="1"/>
          <p:nvPr/>
        </p:nvSpPr>
        <p:spPr>
          <a:xfrm>
            <a:off x="616917" y="5150140"/>
            <a:ext cx="5031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edge (b,a) re-appeared in the residual graph!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31"/>
          <p:cNvSpPr txBox="1"/>
          <p:nvPr/>
        </p:nvSpPr>
        <p:spPr>
          <a:xfrm>
            <a:off x="439711" y="365126"/>
            <a:ext cx="11494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i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pick the augmenting path</a:t>
            </a:r>
            <a:endParaRPr sz="31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oogle Shape;792;p32"/>
          <p:cNvGrpSpPr/>
          <p:nvPr/>
        </p:nvGrpSpPr>
        <p:grpSpPr>
          <a:xfrm>
            <a:off x="914815" y="1567568"/>
            <a:ext cx="5834656" cy="2861850"/>
            <a:chOff x="2524228" y="2472692"/>
            <a:chExt cx="4433966" cy="2868735"/>
          </a:xfrm>
        </p:grpSpPr>
        <p:sp>
          <p:nvSpPr>
            <p:cNvPr id="793" name="Google Shape;793;p32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97" name="Google Shape;797;p32"/>
            <p:cNvCxnSpPr/>
            <p:nvPr/>
          </p:nvCxnSpPr>
          <p:spPr>
            <a:xfrm rot="10800000">
              <a:off x="4798749" y="3041027"/>
              <a:ext cx="27600" cy="17319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798" name="Google Shape;798;p32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799" name="Google Shape;799;p32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800" name="Google Shape;800;p32"/>
            <p:cNvSpPr txBox="1"/>
            <p:nvPr/>
          </p:nvSpPr>
          <p:spPr>
            <a:xfrm>
              <a:off x="4952081" y="3711530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32"/>
            <p:cNvSpPr txBox="1"/>
            <p:nvPr/>
          </p:nvSpPr>
          <p:spPr>
            <a:xfrm>
              <a:off x="5205392" y="4451944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32"/>
            <p:cNvSpPr txBox="1"/>
            <p:nvPr/>
          </p:nvSpPr>
          <p:spPr>
            <a:xfrm>
              <a:off x="5150235" y="2683819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495867" y="3135563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04" name="Google Shape;804;p32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805" name="Google Shape;805;p32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806" name="Google Shape;806;p32"/>
            <p:cNvSpPr/>
            <p:nvPr/>
          </p:nvSpPr>
          <p:spPr>
            <a:xfrm>
              <a:off x="5752524" y="4423807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3543543" y="3339970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3488644" y="4504348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4597738" y="3649776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0" name="Google Shape;810;p32"/>
          <p:cNvSpPr txBox="1"/>
          <p:nvPr/>
        </p:nvSpPr>
        <p:spPr>
          <a:xfrm>
            <a:off x="1843624" y="3262566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32"/>
          <p:cNvSpPr txBox="1"/>
          <p:nvPr/>
        </p:nvSpPr>
        <p:spPr>
          <a:xfrm>
            <a:off x="2537531" y="1968596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2" name="Google Shape;812;p32"/>
          <p:cNvGrpSpPr/>
          <p:nvPr/>
        </p:nvGrpSpPr>
        <p:grpSpPr>
          <a:xfrm>
            <a:off x="5815483" y="3740028"/>
            <a:ext cx="5834656" cy="2861850"/>
            <a:chOff x="2524228" y="2472692"/>
            <a:chExt cx="4433966" cy="2868735"/>
          </a:xfrm>
        </p:grpSpPr>
        <p:sp>
          <p:nvSpPr>
            <p:cNvPr id="813" name="Google Shape;813;p32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17" name="Google Shape;817;p32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818" name="Google Shape;818;p32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819" name="Google Shape;819;p32"/>
            <p:cNvSpPr txBox="1"/>
            <p:nvPr/>
          </p:nvSpPr>
          <p:spPr>
            <a:xfrm>
              <a:off x="4791313" y="3726116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32"/>
            <p:cNvSpPr txBox="1"/>
            <p:nvPr/>
          </p:nvSpPr>
          <p:spPr>
            <a:xfrm>
              <a:off x="5736367" y="4671907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C-1</a:t>
              </a:r>
              <a:endParaRPr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2"/>
            <p:cNvSpPr txBox="1"/>
            <p:nvPr/>
          </p:nvSpPr>
          <p:spPr>
            <a:xfrm>
              <a:off x="5120546" y="3351760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C-1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22" name="Google Shape;822;p32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823" name="Google Shape;823;p32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</p:grpSp>
      <p:sp>
        <p:nvSpPr>
          <p:cNvPr id="824" name="Google Shape;824;p32"/>
          <p:cNvSpPr txBox="1"/>
          <p:nvPr/>
        </p:nvSpPr>
        <p:spPr>
          <a:xfrm>
            <a:off x="7378775" y="4669051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C-1</a:t>
            </a:r>
            <a:endParaRPr sz="24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32"/>
          <p:cNvSpPr txBox="1"/>
          <p:nvPr/>
        </p:nvSpPr>
        <p:spPr>
          <a:xfrm>
            <a:off x="7219737" y="6084617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C-1</a:t>
            </a:r>
            <a:endParaRPr sz="24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32"/>
          <p:cNvSpPr txBox="1"/>
          <p:nvPr/>
        </p:nvSpPr>
        <p:spPr>
          <a:xfrm>
            <a:off x="9393728" y="1547899"/>
            <a:ext cx="2540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252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F25200"/>
                </a:solidFill>
                <a:latin typeface="Calibri"/>
                <a:ea typeface="Calibri"/>
                <a:cs typeface="Calibri"/>
                <a:sym typeface="Calibri"/>
              </a:rPr>
              <a:t>Choose a really big number C.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7" name="Google Shape;827;p32"/>
          <p:cNvCxnSpPr>
            <a:stCxn id="815" idx="1"/>
            <a:endCxn id="813" idx="6"/>
          </p:cNvCxnSpPr>
          <p:nvPr/>
        </p:nvCxnSpPr>
        <p:spPr>
          <a:xfrm rot="10800000">
            <a:off x="6563513" y="5522597"/>
            <a:ext cx="2016900" cy="595200"/>
          </a:xfrm>
          <a:prstGeom prst="straightConnector1">
            <a:avLst/>
          </a:prstGeom>
          <a:noFill/>
          <a:ln cap="flat" cmpd="sng" w="539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828" name="Google Shape;828;p32"/>
          <p:cNvSpPr txBox="1"/>
          <p:nvPr/>
        </p:nvSpPr>
        <p:spPr>
          <a:xfrm>
            <a:off x="7173952" y="5267601"/>
            <a:ext cx="126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9" name="Google Shape;829;p32"/>
          <p:cNvCxnSpPr>
            <a:stCxn id="816" idx="0"/>
            <a:endCxn id="814" idx="6"/>
          </p:cNvCxnSpPr>
          <p:nvPr/>
        </p:nvCxnSpPr>
        <p:spPr>
          <a:xfrm rot="10800000">
            <a:off x="9182694" y="4023494"/>
            <a:ext cx="2093400" cy="1078200"/>
          </a:xfrm>
          <a:prstGeom prst="straightConnector1">
            <a:avLst/>
          </a:prstGeom>
          <a:noFill/>
          <a:ln cap="flat" cmpd="sng" w="539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830" name="Google Shape;830;p32"/>
          <p:cNvSpPr txBox="1"/>
          <p:nvPr/>
        </p:nvSpPr>
        <p:spPr>
          <a:xfrm>
            <a:off x="9755105" y="3831103"/>
            <a:ext cx="126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1" name="Google Shape;831;p32"/>
          <p:cNvCxnSpPr>
            <a:stCxn id="816" idx="2"/>
            <a:endCxn id="815" idx="7"/>
          </p:cNvCxnSpPr>
          <p:nvPr/>
        </p:nvCxnSpPr>
        <p:spPr>
          <a:xfrm flipH="1">
            <a:off x="9109250" y="5385262"/>
            <a:ext cx="1792800" cy="732600"/>
          </a:xfrm>
          <a:prstGeom prst="straightConnector1">
            <a:avLst/>
          </a:prstGeom>
          <a:noFill/>
          <a:ln cap="flat" cmpd="sng" w="539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832" name="Google Shape;832;p32"/>
          <p:cNvSpPr txBox="1"/>
          <p:nvPr/>
        </p:nvSpPr>
        <p:spPr>
          <a:xfrm>
            <a:off x="9523831" y="5335097"/>
            <a:ext cx="126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3" name="Google Shape;833;p32"/>
          <p:cNvCxnSpPr>
            <a:stCxn id="814" idx="2"/>
            <a:endCxn id="813" idx="0"/>
          </p:cNvCxnSpPr>
          <p:nvPr/>
        </p:nvCxnSpPr>
        <p:spPr>
          <a:xfrm flipH="1">
            <a:off x="6189452" y="4023596"/>
            <a:ext cx="2245200" cy="1215300"/>
          </a:xfrm>
          <a:prstGeom prst="straightConnector1">
            <a:avLst/>
          </a:prstGeom>
          <a:noFill/>
          <a:ln cap="flat" cmpd="sng" w="539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834" name="Google Shape;834;p32"/>
          <p:cNvSpPr txBox="1"/>
          <p:nvPr/>
        </p:nvSpPr>
        <p:spPr>
          <a:xfrm>
            <a:off x="6957125" y="4007910"/>
            <a:ext cx="126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5" name="Google Shape;835;p32"/>
          <p:cNvCxnSpPr>
            <a:stCxn id="815" idx="0"/>
            <a:endCxn id="814" idx="4"/>
          </p:cNvCxnSpPr>
          <p:nvPr/>
        </p:nvCxnSpPr>
        <p:spPr>
          <a:xfrm rot="10800000">
            <a:off x="8808602" y="4307042"/>
            <a:ext cx="36300" cy="1727700"/>
          </a:xfrm>
          <a:prstGeom prst="straightConnector1">
            <a:avLst/>
          </a:prstGeom>
          <a:noFill/>
          <a:ln cap="flat" cmpd="sng" w="539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836" name="Google Shape;836;p32"/>
          <p:cNvSpPr txBox="1"/>
          <p:nvPr/>
        </p:nvSpPr>
        <p:spPr>
          <a:xfrm>
            <a:off x="8863091" y="5060173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32"/>
          <p:cNvSpPr/>
          <p:nvPr/>
        </p:nvSpPr>
        <p:spPr>
          <a:xfrm flipH="1" rot="10800000">
            <a:off x="6433619" y="4207535"/>
            <a:ext cx="4962049" cy="2063189"/>
          </a:xfrm>
          <a:custGeom>
            <a:rect b="b" l="l" r="r" t="t"/>
            <a:pathLst>
              <a:path extrusionOk="0" h="1854552" w="2628900">
                <a:moveTo>
                  <a:pt x="0" y="873135"/>
                </a:moveTo>
                <a:cubicBezTo>
                  <a:pt x="496490" y="371882"/>
                  <a:pt x="992981" y="-129371"/>
                  <a:pt x="1200150" y="30173"/>
                </a:cubicBezTo>
                <a:cubicBezTo>
                  <a:pt x="1407319" y="189717"/>
                  <a:pt x="1004888" y="1649423"/>
                  <a:pt x="1243013" y="1830398"/>
                </a:cubicBezTo>
                <a:cubicBezTo>
                  <a:pt x="1481138" y="2011373"/>
                  <a:pt x="2628900" y="1116023"/>
                  <a:pt x="2628900" y="1116023"/>
                </a:cubicBezTo>
              </a:path>
            </a:pathLst>
          </a:custGeom>
          <a:noFill/>
          <a:ln cap="flat" cmpd="sng" w="539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32"/>
          <p:cNvSpPr txBox="1"/>
          <p:nvPr>
            <p:ph type="title"/>
          </p:nvPr>
        </p:nvSpPr>
        <p:spPr>
          <a:xfrm>
            <a:off x="439711" y="365126"/>
            <a:ext cx="11494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</a:t>
            </a:r>
            <a:r>
              <a:rPr i="1" lang="en-US"/>
              <a:t>not</a:t>
            </a:r>
            <a:r>
              <a:rPr lang="en-US"/>
              <a:t> to pick the augmenting path</a:t>
            </a:r>
            <a:endParaRPr sz="310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oogle Shape;843;p33"/>
          <p:cNvGrpSpPr/>
          <p:nvPr/>
        </p:nvGrpSpPr>
        <p:grpSpPr>
          <a:xfrm>
            <a:off x="914815" y="1567568"/>
            <a:ext cx="5834656" cy="2861850"/>
            <a:chOff x="2524228" y="2472692"/>
            <a:chExt cx="4433966" cy="2868735"/>
          </a:xfrm>
        </p:grpSpPr>
        <p:sp>
          <p:nvSpPr>
            <p:cNvPr id="844" name="Google Shape;844;p33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33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33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48" name="Google Shape;848;p33"/>
            <p:cNvCxnSpPr/>
            <p:nvPr/>
          </p:nvCxnSpPr>
          <p:spPr>
            <a:xfrm rot="10800000">
              <a:off x="4798749" y="3041027"/>
              <a:ext cx="27600" cy="17319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849" name="Google Shape;849;p33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850" name="Google Shape;850;p33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851" name="Google Shape;851;p33"/>
            <p:cNvSpPr txBox="1"/>
            <p:nvPr/>
          </p:nvSpPr>
          <p:spPr>
            <a:xfrm>
              <a:off x="4952081" y="3711530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33"/>
            <p:cNvSpPr txBox="1"/>
            <p:nvPr/>
          </p:nvSpPr>
          <p:spPr>
            <a:xfrm>
              <a:off x="5205392" y="4451944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33"/>
            <p:cNvSpPr txBox="1"/>
            <p:nvPr/>
          </p:nvSpPr>
          <p:spPr>
            <a:xfrm>
              <a:off x="5150235" y="2683819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33"/>
            <p:cNvSpPr/>
            <p:nvPr/>
          </p:nvSpPr>
          <p:spPr>
            <a:xfrm>
              <a:off x="5495867" y="3135563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55" name="Google Shape;855;p33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856" name="Google Shape;856;p33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857" name="Google Shape;857;p33"/>
            <p:cNvSpPr/>
            <p:nvPr/>
          </p:nvSpPr>
          <p:spPr>
            <a:xfrm>
              <a:off x="5752524" y="4423807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3543543" y="3339970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3488644" y="4504348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4597738" y="3649776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1" name="Google Shape;861;p33"/>
          <p:cNvSpPr txBox="1"/>
          <p:nvPr/>
        </p:nvSpPr>
        <p:spPr>
          <a:xfrm>
            <a:off x="1843624" y="3262566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33"/>
          <p:cNvSpPr txBox="1"/>
          <p:nvPr/>
        </p:nvSpPr>
        <p:spPr>
          <a:xfrm>
            <a:off x="2537531" y="1968596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3" name="Google Shape;863;p33"/>
          <p:cNvGrpSpPr/>
          <p:nvPr/>
        </p:nvGrpSpPr>
        <p:grpSpPr>
          <a:xfrm>
            <a:off x="5815483" y="3740028"/>
            <a:ext cx="5834656" cy="2861850"/>
            <a:chOff x="2524228" y="2472692"/>
            <a:chExt cx="4433966" cy="2868735"/>
          </a:xfrm>
        </p:grpSpPr>
        <p:sp>
          <p:nvSpPr>
            <p:cNvPr id="864" name="Google Shape;864;p33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33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33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68" name="Google Shape;868;p33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869" name="Google Shape;869;p33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870" name="Google Shape;870;p33"/>
            <p:cNvSpPr txBox="1"/>
            <p:nvPr/>
          </p:nvSpPr>
          <p:spPr>
            <a:xfrm>
              <a:off x="4791313" y="3726116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33"/>
            <p:cNvSpPr txBox="1"/>
            <p:nvPr/>
          </p:nvSpPr>
          <p:spPr>
            <a:xfrm>
              <a:off x="5736367" y="4671907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C-1</a:t>
              </a:r>
              <a:endParaRPr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33"/>
            <p:cNvSpPr txBox="1"/>
            <p:nvPr/>
          </p:nvSpPr>
          <p:spPr>
            <a:xfrm>
              <a:off x="5120546" y="3351760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C-2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73" name="Google Shape;873;p33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874" name="Google Shape;874;p33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</p:grpSp>
      <p:sp>
        <p:nvSpPr>
          <p:cNvPr id="875" name="Google Shape;875;p33"/>
          <p:cNvSpPr txBox="1"/>
          <p:nvPr/>
        </p:nvSpPr>
        <p:spPr>
          <a:xfrm>
            <a:off x="7378775" y="4669051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C-1</a:t>
            </a:r>
            <a:endParaRPr sz="24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33"/>
          <p:cNvSpPr txBox="1"/>
          <p:nvPr/>
        </p:nvSpPr>
        <p:spPr>
          <a:xfrm>
            <a:off x="7219737" y="6084617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C-2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33"/>
          <p:cNvSpPr txBox="1"/>
          <p:nvPr/>
        </p:nvSpPr>
        <p:spPr>
          <a:xfrm>
            <a:off x="9393728" y="1547899"/>
            <a:ext cx="2540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252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F25200"/>
                </a:solidFill>
                <a:latin typeface="Calibri"/>
                <a:ea typeface="Calibri"/>
                <a:cs typeface="Calibri"/>
                <a:sym typeface="Calibri"/>
              </a:rPr>
              <a:t>Choose a really big number C.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78" name="Google Shape;878;p33"/>
          <p:cNvCxnSpPr>
            <a:stCxn id="866" idx="1"/>
            <a:endCxn id="864" idx="6"/>
          </p:cNvCxnSpPr>
          <p:nvPr/>
        </p:nvCxnSpPr>
        <p:spPr>
          <a:xfrm rot="10800000">
            <a:off x="6563513" y="5522597"/>
            <a:ext cx="2016900" cy="595200"/>
          </a:xfrm>
          <a:prstGeom prst="straightConnector1">
            <a:avLst/>
          </a:prstGeom>
          <a:noFill/>
          <a:ln cap="flat" cmpd="sng" w="539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879" name="Google Shape;879;p33"/>
          <p:cNvSpPr txBox="1"/>
          <p:nvPr/>
        </p:nvSpPr>
        <p:spPr>
          <a:xfrm>
            <a:off x="7173952" y="5267601"/>
            <a:ext cx="126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0" name="Google Shape;880;p33"/>
          <p:cNvCxnSpPr>
            <a:stCxn id="867" idx="0"/>
            <a:endCxn id="865" idx="6"/>
          </p:cNvCxnSpPr>
          <p:nvPr/>
        </p:nvCxnSpPr>
        <p:spPr>
          <a:xfrm rot="10800000">
            <a:off x="9182694" y="4023494"/>
            <a:ext cx="2093400" cy="1078200"/>
          </a:xfrm>
          <a:prstGeom prst="straightConnector1">
            <a:avLst/>
          </a:prstGeom>
          <a:noFill/>
          <a:ln cap="flat" cmpd="sng" w="539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881" name="Google Shape;881;p33"/>
          <p:cNvSpPr txBox="1"/>
          <p:nvPr/>
        </p:nvSpPr>
        <p:spPr>
          <a:xfrm>
            <a:off x="9755105" y="3831103"/>
            <a:ext cx="126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2" name="Google Shape;882;p33"/>
          <p:cNvCxnSpPr>
            <a:stCxn id="867" idx="2"/>
            <a:endCxn id="866" idx="7"/>
          </p:cNvCxnSpPr>
          <p:nvPr/>
        </p:nvCxnSpPr>
        <p:spPr>
          <a:xfrm flipH="1">
            <a:off x="9109250" y="5385262"/>
            <a:ext cx="1792800" cy="732600"/>
          </a:xfrm>
          <a:prstGeom prst="straightConnector1">
            <a:avLst/>
          </a:prstGeom>
          <a:noFill/>
          <a:ln cap="flat" cmpd="sng" w="539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883" name="Google Shape;883;p33"/>
          <p:cNvSpPr txBox="1"/>
          <p:nvPr/>
        </p:nvSpPr>
        <p:spPr>
          <a:xfrm>
            <a:off x="9523831" y="5335097"/>
            <a:ext cx="126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4" name="Google Shape;884;p33"/>
          <p:cNvCxnSpPr>
            <a:stCxn id="865" idx="2"/>
            <a:endCxn id="864" idx="0"/>
          </p:cNvCxnSpPr>
          <p:nvPr/>
        </p:nvCxnSpPr>
        <p:spPr>
          <a:xfrm flipH="1">
            <a:off x="6189452" y="4023596"/>
            <a:ext cx="2245200" cy="1215300"/>
          </a:xfrm>
          <a:prstGeom prst="straightConnector1">
            <a:avLst/>
          </a:prstGeom>
          <a:noFill/>
          <a:ln cap="flat" cmpd="sng" w="539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885" name="Google Shape;885;p33"/>
          <p:cNvSpPr txBox="1"/>
          <p:nvPr/>
        </p:nvSpPr>
        <p:spPr>
          <a:xfrm>
            <a:off x="6957125" y="4007910"/>
            <a:ext cx="126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6" name="Google Shape;886;p33"/>
          <p:cNvCxnSpPr>
            <a:stCxn id="865" idx="4"/>
            <a:endCxn id="866" idx="0"/>
          </p:cNvCxnSpPr>
          <p:nvPr/>
        </p:nvCxnSpPr>
        <p:spPr>
          <a:xfrm>
            <a:off x="8808696" y="4307164"/>
            <a:ext cx="36300" cy="1727700"/>
          </a:xfrm>
          <a:prstGeom prst="straightConnector1">
            <a:avLst/>
          </a:prstGeom>
          <a:noFill/>
          <a:ln cap="flat" cmpd="sng" w="539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887" name="Google Shape;887;p33"/>
          <p:cNvSpPr txBox="1"/>
          <p:nvPr/>
        </p:nvSpPr>
        <p:spPr>
          <a:xfrm>
            <a:off x="8763311" y="4819193"/>
            <a:ext cx="126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33"/>
          <p:cNvSpPr txBox="1"/>
          <p:nvPr/>
        </p:nvSpPr>
        <p:spPr>
          <a:xfrm>
            <a:off x="616917" y="5150140"/>
            <a:ext cx="5031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edge (b,a) disappeared from the residual graph!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33"/>
          <p:cNvSpPr txBox="1"/>
          <p:nvPr>
            <p:ph type="title"/>
          </p:nvPr>
        </p:nvSpPr>
        <p:spPr>
          <a:xfrm>
            <a:off x="439711" y="365126"/>
            <a:ext cx="11494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</a:t>
            </a:r>
            <a:r>
              <a:rPr i="1" lang="en-US"/>
              <a:t>not</a:t>
            </a:r>
            <a:r>
              <a:rPr lang="en-US"/>
              <a:t> to pick the augmenting path</a:t>
            </a:r>
            <a:endParaRPr sz="310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Google Shape;895;p34"/>
          <p:cNvGrpSpPr/>
          <p:nvPr/>
        </p:nvGrpSpPr>
        <p:grpSpPr>
          <a:xfrm>
            <a:off x="914815" y="1567568"/>
            <a:ext cx="5834656" cy="2861850"/>
            <a:chOff x="2524228" y="2472692"/>
            <a:chExt cx="4433966" cy="2868735"/>
          </a:xfrm>
        </p:grpSpPr>
        <p:sp>
          <p:nvSpPr>
            <p:cNvPr id="896" name="Google Shape;896;p34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00" name="Google Shape;900;p34"/>
            <p:cNvCxnSpPr/>
            <p:nvPr/>
          </p:nvCxnSpPr>
          <p:spPr>
            <a:xfrm rot="10800000">
              <a:off x="4798749" y="3041027"/>
              <a:ext cx="27600" cy="17319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901" name="Google Shape;901;p34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902" name="Google Shape;902;p34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903" name="Google Shape;903;p34"/>
            <p:cNvSpPr txBox="1"/>
            <p:nvPr/>
          </p:nvSpPr>
          <p:spPr>
            <a:xfrm>
              <a:off x="4952081" y="3711530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34"/>
            <p:cNvSpPr txBox="1"/>
            <p:nvPr/>
          </p:nvSpPr>
          <p:spPr>
            <a:xfrm>
              <a:off x="5205392" y="4451944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4"/>
            <p:cNvSpPr txBox="1"/>
            <p:nvPr/>
          </p:nvSpPr>
          <p:spPr>
            <a:xfrm>
              <a:off x="5150235" y="2683819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5495867" y="3135563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07" name="Google Shape;907;p34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908" name="Google Shape;908;p34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909" name="Google Shape;909;p34"/>
            <p:cNvSpPr/>
            <p:nvPr/>
          </p:nvSpPr>
          <p:spPr>
            <a:xfrm>
              <a:off x="5752524" y="4423807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3543543" y="3339970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3488644" y="4504348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4597738" y="3649776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3" name="Google Shape;913;p34"/>
          <p:cNvSpPr txBox="1"/>
          <p:nvPr/>
        </p:nvSpPr>
        <p:spPr>
          <a:xfrm>
            <a:off x="1843624" y="3262566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34"/>
          <p:cNvSpPr txBox="1"/>
          <p:nvPr/>
        </p:nvSpPr>
        <p:spPr>
          <a:xfrm>
            <a:off x="2537531" y="1968596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5" name="Google Shape;915;p34"/>
          <p:cNvGrpSpPr/>
          <p:nvPr/>
        </p:nvGrpSpPr>
        <p:grpSpPr>
          <a:xfrm>
            <a:off x="5815483" y="3740028"/>
            <a:ext cx="5834656" cy="2861850"/>
            <a:chOff x="2524228" y="2472692"/>
            <a:chExt cx="4433966" cy="2868735"/>
          </a:xfrm>
        </p:grpSpPr>
        <p:sp>
          <p:nvSpPr>
            <p:cNvPr id="916" name="Google Shape;916;p34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20" name="Google Shape;920;p34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921" name="Google Shape;921;p34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922" name="Google Shape;922;p34"/>
            <p:cNvSpPr txBox="1"/>
            <p:nvPr/>
          </p:nvSpPr>
          <p:spPr>
            <a:xfrm>
              <a:off x="4791313" y="3726116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34"/>
            <p:cNvSpPr txBox="1"/>
            <p:nvPr/>
          </p:nvSpPr>
          <p:spPr>
            <a:xfrm>
              <a:off x="5736367" y="4671907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C-1</a:t>
              </a:r>
              <a:endParaRPr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34"/>
            <p:cNvSpPr txBox="1"/>
            <p:nvPr/>
          </p:nvSpPr>
          <p:spPr>
            <a:xfrm>
              <a:off x="5120546" y="3351760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C-2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25" name="Google Shape;925;p34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926" name="Google Shape;926;p34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</p:grpSp>
      <p:sp>
        <p:nvSpPr>
          <p:cNvPr id="927" name="Google Shape;927;p34"/>
          <p:cNvSpPr txBox="1"/>
          <p:nvPr/>
        </p:nvSpPr>
        <p:spPr>
          <a:xfrm>
            <a:off x="7378775" y="4669051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C-1</a:t>
            </a:r>
            <a:endParaRPr sz="24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34"/>
          <p:cNvSpPr txBox="1"/>
          <p:nvPr/>
        </p:nvSpPr>
        <p:spPr>
          <a:xfrm>
            <a:off x="7219737" y="6084617"/>
            <a:ext cx="7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C-2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34"/>
          <p:cNvSpPr txBox="1"/>
          <p:nvPr/>
        </p:nvSpPr>
        <p:spPr>
          <a:xfrm>
            <a:off x="9393728" y="1547899"/>
            <a:ext cx="2540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252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F25200"/>
                </a:solidFill>
                <a:latin typeface="Calibri"/>
                <a:ea typeface="Calibri"/>
                <a:cs typeface="Calibri"/>
                <a:sym typeface="Calibri"/>
              </a:rPr>
              <a:t>Choose a really big number C.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0" name="Google Shape;930;p34"/>
          <p:cNvCxnSpPr>
            <a:stCxn id="918" idx="1"/>
            <a:endCxn id="916" idx="6"/>
          </p:cNvCxnSpPr>
          <p:nvPr/>
        </p:nvCxnSpPr>
        <p:spPr>
          <a:xfrm rot="10800000">
            <a:off x="6563513" y="5522597"/>
            <a:ext cx="2016900" cy="595200"/>
          </a:xfrm>
          <a:prstGeom prst="straightConnector1">
            <a:avLst/>
          </a:prstGeom>
          <a:noFill/>
          <a:ln cap="flat" cmpd="sng" w="539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931" name="Google Shape;931;p34"/>
          <p:cNvSpPr txBox="1"/>
          <p:nvPr/>
        </p:nvSpPr>
        <p:spPr>
          <a:xfrm>
            <a:off x="7173952" y="5267601"/>
            <a:ext cx="126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2" name="Google Shape;932;p34"/>
          <p:cNvCxnSpPr>
            <a:stCxn id="919" idx="0"/>
            <a:endCxn id="917" idx="6"/>
          </p:cNvCxnSpPr>
          <p:nvPr/>
        </p:nvCxnSpPr>
        <p:spPr>
          <a:xfrm rot="10800000">
            <a:off x="9182694" y="4023494"/>
            <a:ext cx="2093400" cy="1078200"/>
          </a:xfrm>
          <a:prstGeom prst="straightConnector1">
            <a:avLst/>
          </a:prstGeom>
          <a:noFill/>
          <a:ln cap="flat" cmpd="sng" w="539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933" name="Google Shape;933;p34"/>
          <p:cNvSpPr txBox="1"/>
          <p:nvPr/>
        </p:nvSpPr>
        <p:spPr>
          <a:xfrm>
            <a:off x="9755105" y="3831103"/>
            <a:ext cx="126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4" name="Google Shape;934;p34"/>
          <p:cNvCxnSpPr>
            <a:stCxn id="919" idx="2"/>
            <a:endCxn id="918" idx="7"/>
          </p:cNvCxnSpPr>
          <p:nvPr/>
        </p:nvCxnSpPr>
        <p:spPr>
          <a:xfrm flipH="1">
            <a:off x="9109250" y="5385262"/>
            <a:ext cx="1792800" cy="732600"/>
          </a:xfrm>
          <a:prstGeom prst="straightConnector1">
            <a:avLst/>
          </a:prstGeom>
          <a:noFill/>
          <a:ln cap="flat" cmpd="sng" w="539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935" name="Google Shape;935;p34"/>
          <p:cNvSpPr txBox="1"/>
          <p:nvPr/>
        </p:nvSpPr>
        <p:spPr>
          <a:xfrm>
            <a:off x="9523831" y="5335097"/>
            <a:ext cx="126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6" name="Google Shape;936;p34"/>
          <p:cNvCxnSpPr>
            <a:stCxn id="917" idx="2"/>
            <a:endCxn id="916" idx="0"/>
          </p:cNvCxnSpPr>
          <p:nvPr/>
        </p:nvCxnSpPr>
        <p:spPr>
          <a:xfrm flipH="1">
            <a:off x="6189452" y="4023596"/>
            <a:ext cx="2245200" cy="1215300"/>
          </a:xfrm>
          <a:prstGeom prst="straightConnector1">
            <a:avLst/>
          </a:prstGeom>
          <a:noFill/>
          <a:ln cap="flat" cmpd="sng" w="539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937" name="Google Shape;937;p34"/>
          <p:cNvSpPr txBox="1"/>
          <p:nvPr/>
        </p:nvSpPr>
        <p:spPr>
          <a:xfrm>
            <a:off x="6957125" y="4007910"/>
            <a:ext cx="126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8" name="Google Shape;938;p34"/>
          <p:cNvCxnSpPr>
            <a:stCxn id="917" idx="4"/>
            <a:endCxn id="918" idx="0"/>
          </p:cNvCxnSpPr>
          <p:nvPr/>
        </p:nvCxnSpPr>
        <p:spPr>
          <a:xfrm>
            <a:off x="8808696" y="4307164"/>
            <a:ext cx="36300" cy="1727700"/>
          </a:xfrm>
          <a:prstGeom prst="straightConnector1">
            <a:avLst/>
          </a:prstGeom>
          <a:noFill/>
          <a:ln cap="flat" cmpd="sng" w="539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939" name="Google Shape;939;p34"/>
          <p:cNvSpPr txBox="1"/>
          <p:nvPr/>
        </p:nvSpPr>
        <p:spPr>
          <a:xfrm>
            <a:off x="8763311" y="4819193"/>
            <a:ext cx="126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34"/>
          <p:cNvSpPr txBox="1"/>
          <p:nvPr/>
        </p:nvSpPr>
        <p:spPr>
          <a:xfrm>
            <a:off x="616917" y="5150140"/>
            <a:ext cx="5031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edge (b,a) disappeared from the residual graph!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p34"/>
          <p:cNvSpPr/>
          <p:nvPr/>
        </p:nvSpPr>
        <p:spPr>
          <a:xfrm>
            <a:off x="6546643" y="2297796"/>
            <a:ext cx="5370900" cy="13653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762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will go on for C steps, adding flow along (b,a) and then subtracting it again.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p34"/>
          <p:cNvSpPr txBox="1"/>
          <p:nvPr>
            <p:ph type="title"/>
          </p:nvPr>
        </p:nvSpPr>
        <p:spPr>
          <a:xfrm>
            <a:off x="439711" y="365126"/>
            <a:ext cx="11494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</a:t>
            </a:r>
            <a:r>
              <a:rPr i="1" lang="en-US"/>
              <a:t>not</a:t>
            </a:r>
            <a:r>
              <a:rPr lang="en-US"/>
              <a:t> to pick the augmenting path</a:t>
            </a:r>
            <a:endParaRPr sz="31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8" name="Google Shape;948;p35"/>
          <p:cNvGrpSpPr/>
          <p:nvPr/>
        </p:nvGrpSpPr>
        <p:grpSpPr>
          <a:xfrm>
            <a:off x="914866" y="1567456"/>
            <a:ext cx="5834534" cy="2861610"/>
            <a:chOff x="686167" y="1567456"/>
            <a:chExt cx="4376010" cy="2861610"/>
          </a:xfrm>
        </p:grpSpPr>
        <p:sp>
          <p:nvSpPr>
            <p:cNvPr id="949" name="Google Shape;949;p35"/>
            <p:cNvSpPr/>
            <p:nvPr/>
          </p:nvSpPr>
          <p:spPr>
            <a:xfrm>
              <a:off x="686167" y="3066299"/>
              <a:ext cx="561000" cy="567000"/>
            </a:xfrm>
            <a:prstGeom prst="ellipse">
              <a:avLst/>
            </a:prstGeom>
            <a:solidFill>
              <a:srgbClr val="F27D0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2650587" y="1567456"/>
              <a:ext cx="561000" cy="5670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35"/>
            <p:cNvSpPr/>
            <p:nvPr/>
          </p:nvSpPr>
          <p:spPr>
            <a:xfrm>
              <a:off x="2677742" y="3862066"/>
              <a:ext cx="561000" cy="5670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35"/>
            <p:cNvSpPr/>
            <p:nvPr/>
          </p:nvSpPr>
          <p:spPr>
            <a:xfrm>
              <a:off x="4501177" y="2929060"/>
              <a:ext cx="561000" cy="567000"/>
            </a:xfrm>
            <a:prstGeom prst="ellipse">
              <a:avLst/>
            </a:prstGeom>
            <a:solidFill>
              <a:srgbClr val="005BF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53" name="Google Shape;953;p35"/>
            <p:cNvCxnSpPr/>
            <p:nvPr/>
          </p:nvCxnSpPr>
          <p:spPr>
            <a:xfrm rot="10800000">
              <a:off x="2930939" y="2134366"/>
              <a:ext cx="27300" cy="1727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954" name="Google Shape;954;p35"/>
            <p:cNvCxnSpPr/>
            <p:nvPr/>
          </p:nvCxnSpPr>
          <p:spPr>
            <a:xfrm>
              <a:off x="3129424" y="2051439"/>
              <a:ext cx="1453800" cy="960600"/>
            </a:xfrm>
            <a:prstGeom prst="straightConnector1">
              <a:avLst/>
            </a:prstGeom>
            <a:noFill/>
            <a:ln cap="flat" cmpd="sng" w="53975">
              <a:solidFill>
                <a:schemeClr val="accent1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955" name="Google Shape;955;p35"/>
            <p:cNvCxnSpPr/>
            <p:nvPr/>
          </p:nvCxnSpPr>
          <p:spPr>
            <a:xfrm flipH="1" rot="10800000">
              <a:off x="3238734" y="3412977"/>
              <a:ext cx="1344600" cy="732600"/>
            </a:xfrm>
            <a:prstGeom prst="straightConnector1">
              <a:avLst/>
            </a:prstGeom>
            <a:noFill/>
            <a:ln cap="flat" cmpd="sng" w="53975">
              <a:solidFill>
                <a:srgbClr val="FF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956" name="Google Shape;956;p35"/>
            <p:cNvSpPr txBox="1"/>
            <p:nvPr/>
          </p:nvSpPr>
          <p:spPr>
            <a:xfrm>
              <a:off x="3082329" y="2803265"/>
              <a:ext cx="59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35"/>
            <p:cNvSpPr txBox="1"/>
            <p:nvPr/>
          </p:nvSpPr>
          <p:spPr>
            <a:xfrm>
              <a:off x="3332334" y="3541868"/>
              <a:ext cx="59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35"/>
            <p:cNvSpPr txBox="1"/>
            <p:nvPr/>
          </p:nvSpPr>
          <p:spPr>
            <a:xfrm>
              <a:off x="3277897" y="1778067"/>
              <a:ext cx="59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59" name="Google Shape;959;p35"/>
            <p:cNvCxnSpPr/>
            <p:nvPr/>
          </p:nvCxnSpPr>
          <p:spPr>
            <a:xfrm flipH="1" rot="10800000">
              <a:off x="1165003" y="2051338"/>
              <a:ext cx="1567800" cy="1098000"/>
            </a:xfrm>
            <a:prstGeom prst="straightConnector1">
              <a:avLst/>
            </a:prstGeom>
            <a:noFill/>
            <a:ln cap="flat" cmpd="sng" w="53975">
              <a:solidFill>
                <a:schemeClr val="accent1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960" name="Google Shape;960;p35"/>
            <p:cNvCxnSpPr/>
            <p:nvPr/>
          </p:nvCxnSpPr>
          <p:spPr>
            <a:xfrm>
              <a:off x="1165003" y="3550281"/>
              <a:ext cx="1512600" cy="595200"/>
            </a:xfrm>
            <a:prstGeom prst="straightConnector1">
              <a:avLst/>
            </a:prstGeom>
            <a:noFill/>
            <a:ln cap="flat" cmpd="sng" w="53975">
              <a:solidFill>
                <a:srgbClr val="FF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961" name="Google Shape;961;p35"/>
            <p:cNvSpPr txBox="1"/>
            <p:nvPr/>
          </p:nvSpPr>
          <p:spPr>
            <a:xfrm>
              <a:off x="1382718" y="3262566"/>
              <a:ext cx="59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35"/>
            <p:cNvSpPr txBox="1"/>
            <p:nvPr/>
          </p:nvSpPr>
          <p:spPr>
            <a:xfrm>
              <a:off x="1903148" y="1968596"/>
              <a:ext cx="59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3" name="Google Shape;963;p35"/>
          <p:cNvSpPr txBox="1"/>
          <p:nvPr>
            <p:ph type="title"/>
          </p:nvPr>
        </p:nvSpPr>
        <p:spPr>
          <a:xfrm>
            <a:off x="439711" y="365126"/>
            <a:ext cx="11494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 how should we pick the path?</a:t>
            </a:r>
            <a:endParaRPr sz="3100">
              <a:solidFill>
                <a:schemeClr val="accent4"/>
              </a:solidFill>
            </a:endParaRPr>
          </a:p>
        </p:txBody>
      </p:sp>
      <p:sp>
        <p:nvSpPr>
          <p:cNvPr id="964" name="Google Shape;964;p35"/>
          <p:cNvSpPr txBox="1"/>
          <p:nvPr/>
        </p:nvSpPr>
        <p:spPr>
          <a:xfrm>
            <a:off x="6716976" y="1778067"/>
            <a:ext cx="54909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example,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  <a:b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paths would have been 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 better!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about in a general graph?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35"/>
          <p:cNvSpPr txBox="1"/>
          <p:nvPr/>
        </p:nvSpPr>
        <p:spPr>
          <a:xfrm>
            <a:off x="1043000" y="4316650"/>
            <a:ext cx="8615400" cy="230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007" l="-1208" r="0" t="-210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Google Shape;971;p36"/>
          <p:cNvGrpSpPr/>
          <p:nvPr/>
        </p:nvGrpSpPr>
        <p:grpSpPr>
          <a:xfrm>
            <a:off x="914866" y="1567456"/>
            <a:ext cx="5834534" cy="2861610"/>
            <a:chOff x="686167" y="1567456"/>
            <a:chExt cx="4376010" cy="2861610"/>
          </a:xfrm>
        </p:grpSpPr>
        <p:sp>
          <p:nvSpPr>
            <p:cNvPr id="972" name="Google Shape;972;p36"/>
            <p:cNvSpPr/>
            <p:nvPr/>
          </p:nvSpPr>
          <p:spPr>
            <a:xfrm>
              <a:off x="686167" y="3066299"/>
              <a:ext cx="561000" cy="567000"/>
            </a:xfrm>
            <a:prstGeom prst="ellipse">
              <a:avLst/>
            </a:prstGeom>
            <a:solidFill>
              <a:srgbClr val="F27D00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36"/>
            <p:cNvSpPr/>
            <p:nvPr/>
          </p:nvSpPr>
          <p:spPr>
            <a:xfrm>
              <a:off x="2650587" y="1567456"/>
              <a:ext cx="561000" cy="5670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36"/>
            <p:cNvSpPr/>
            <p:nvPr/>
          </p:nvSpPr>
          <p:spPr>
            <a:xfrm>
              <a:off x="2677742" y="3862066"/>
              <a:ext cx="561000" cy="567000"/>
            </a:xfrm>
            <a:prstGeom prst="ellipse">
              <a:avLst/>
            </a:prstGeom>
            <a:solidFill>
              <a:srgbClr val="C5F5E8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36"/>
            <p:cNvSpPr/>
            <p:nvPr/>
          </p:nvSpPr>
          <p:spPr>
            <a:xfrm>
              <a:off x="4501177" y="2929060"/>
              <a:ext cx="561000" cy="567000"/>
            </a:xfrm>
            <a:prstGeom prst="ellipse">
              <a:avLst/>
            </a:prstGeom>
            <a:solidFill>
              <a:srgbClr val="005BFF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76" name="Google Shape;976;p36"/>
            <p:cNvCxnSpPr/>
            <p:nvPr/>
          </p:nvCxnSpPr>
          <p:spPr>
            <a:xfrm rot="10800000">
              <a:off x="2930939" y="2134366"/>
              <a:ext cx="27300" cy="1727700"/>
            </a:xfrm>
            <a:prstGeom prst="straightConnector1">
              <a:avLst/>
            </a:prstGeom>
            <a:noFill/>
            <a:ln cap="flat" cmpd="sng" w="539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977" name="Google Shape;977;p36"/>
            <p:cNvCxnSpPr/>
            <p:nvPr/>
          </p:nvCxnSpPr>
          <p:spPr>
            <a:xfrm>
              <a:off x="3129424" y="2051439"/>
              <a:ext cx="1453800" cy="960600"/>
            </a:xfrm>
            <a:prstGeom prst="straightConnector1">
              <a:avLst/>
            </a:prstGeom>
            <a:noFill/>
            <a:ln cap="flat" cmpd="sng" w="53975">
              <a:solidFill>
                <a:schemeClr val="accent1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978" name="Google Shape;978;p36"/>
            <p:cNvCxnSpPr/>
            <p:nvPr/>
          </p:nvCxnSpPr>
          <p:spPr>
            <a:xfrm flipH="1" rot="10800000">
              <a:off x="3238734" y="3412977"/>
              <a:ext cx="1344600" cy="732600"/>
            </a:xfrm>
            <a:prstGeom prst="straightConnector1">
              <a:avLst/>
            </a:prstGeom>
            <a:noFill/>
            <a:ln cap="flat" cmpd="sng" w="53975">
              <a:solidFill>
                <a:srgbClr val="FF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979" name="Google Shape;979;p36"/>
            <p:cNvSpPr txBox="1"/>
            <p:nvPr/>
          </p:nvSpPr>
          <p:spPr>
            <a:xfrm>
              <a:off x="3082329" y="2803265"/>
              <a:ext cx="59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36"/>
            <p:cNvSpPr txBox="1"/>
            <p:nvPr/>
          </p:nvSpPr>
          <p:spPr>
            <a:xfrm>
              <a:off x="3332334" y="3541868"/>
              <a:ext cx="59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36"/>
            <p:cNvSpPr txBox="1"/>
            <p:nvPr/>
          </p:nvSpPr>
          <p:spPr>
            <a:xfrm>
              <a:off x="3277897" y="1778067"/>
              <a:ext cx="59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82" name="Google Shape;982;p36"/>
            <p:cNvCxnSpPr/>
            <p:nvPr/>
          </p:nvCxnSpPr>
          <p:spPr>
            <a:xfrm flipH="1" rot="10800000">
              <a:off x="1165003" y="2051338"/>
              <a:ext cx="1567800" cy="1098000"/>
            </a:xfrm>
            <a:prstGeom prst="straightConnector1">
              <a:avLst/>
            </a:prstGeom>
            <a:noFill/>
            <a:ln cap="flat" cmpd="sng" w="53975">
              <a:solidFill>
                <a:schemeClr val="accent1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983" name="Google Shape;983;p36"/>
            <p:cNvCxnSpPr/>
            <p:nvPr/>
          </p:nvCxnSpPr>
          <p:spPr>
            <a:xfrm>
              <a:off x="1165003" y="3550281"/>
              <a:ext cx="1512600" cy="595200"/>
            </a:xfrm>
            <a:prstGeom prst="straightConnector1">
              <a:avLst/>
            </a:prstGeom>
            <a:noFill/>
            <a:ln cap="flat" cmpd="sng" w="53975">
              <a:solidFill>
                <a:srgbClr val="FF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984" name="Google Shape;984;p36"/>
            <p:cNvSpPr txBox="1"/>
            <p:nvPr/>
          </p:nvSpPr>
          <p:spPr>
            <a:xfrm>
              <a:off x="1382718" y="3262566"/>
              <a:ext cx="59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36"/>
            <p:cNvSpPr txBox="1"/>
            <p:nvPr/>
          </p:nvSpPr>
          <p:spPr>
            <a:xfrm>
              <a:off x="1903148" y="1968596"/>
              <a:ext cx="59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6" name="Google Shape;986;p36"/>
          <p:cNvSpPr txBox="1"/>
          <p:nvPr>
            <p:ph type="title"/>
          </p:nvPr>
        </p:nvSpPr>
        <p:spPr>
          <a:xfrm>
            <a:off x="439711" y="365126"/>
            <a:ext cx="11494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 how should we pick the path?</a:t>
            </a:r>
            <a:endParaRPr sz="3100">
              <a:solidFill>
                <a:schemeClr val="accent4"/>
              </a:solidFill>
            </a:endParaRPr>
          </a:p>
        </p:txBody>
      </p:sp>
      <p:sp>
        <p:nvSpPr>
          <p:cNvPr id="987" name="Google Shape;987;p36"/>
          <p:cNvSpPr txBox="1"/>
          <p:nvPr/>
        </p:nvSpPr>
        <p:spPr>
          <a:xfrm>
            <a:off x="6716976" y="1778067"/>
            <a:ext cx="54909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example,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  <a:b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paths would have been 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 better!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about in a general graph?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p36"/>
          <p:cNvSpPr txBox="1"/>
          <p:nvPr/>
        </p:nvSpPr>
        <p:spPr>
          <a:xfrm>
            <a:off x="914866" y="4349943"/>
            <a:ext cx="9943488" cy="230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007" l="-1048" r="0" t="-210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Ford Fulkerson additional notes!</a:t>
            </a:r>
            <a:endParaRPr/>
          </a:p>
        </p:txBody>
      </p:sp>
      <p:sp>
        <p:nvSpPr>
          <p:cNvPr id="995" name="Google Shape;995;p37"/>
          <p:cNvSpPr txBox="1"/>
          <p:nvPr>
            <p:ph idx="1" type="body"/>
          </p:nvPr>
        </p:nvSpPr>
        <p:spPr>
          <a:xfrm>
            <a:off x="838199" y="1825625"/>
            <a:ext cx="10982093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923" r="0" t="-232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Algorithms for Minimum Spanning Tree</a:t>
            </a:r>
            <a:br>
              <a:rPr lang="en-US"/>
            </a:br>
            <a:r>
              <a:rPr b="1" lang="en-US" sz="3100">
                <a:solidFill>
                  <a:schemeClr val="accent4"/>
                </a:solidFill>
              </a:rPr>
              <a:t>Plan 1: Start growing a tree, greedily add the shortest edge we can to grow the tree.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7620000" y="2250830"/>
            <a:ext cx="562708" cy="562708"/>
          </a:xfrm>
          <a:prstGeom prst="ellipse">
            <a:avLst/>
          </a:prstGeom>
          <a:solidFill>
            <a:srgbClr val="D8E2F3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51" name="Google Shape;151;p4"/>
          <p:cNvSpPr/>
          <p:nvPr/>
        </p:nvSpPr>
        <p:spPr>
          <a:xfrm>
            <a:off x="5779477" y="2250830"/>
            <a:ext cx="562708" cy="562708"/>
          </a:xfrm>
          <a:prstGeom prst="ellipse">
            <a:avLst/>
          </a:prstGeom>
          <a:solidFill>
            <a:srgbClr val="D8E2F3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52" name="Google Shape;152;p4"/>
          <p:cNvSpPr/>
          <p:nvPr/>
        </p:nvSpPr>
        <p:spPr>
          <a:xfrm>
            <a:off x="3962400" y="2250830"/>
            <a:ext cx="562708" cy="562708"/>
          </a:xfrm>
          <a:prstGeom prst="ellipse">
            <a:avLst/>
          </a:prstGeom>
          <a:solidFill>
            <a:srgbClr val="D8E2F3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53" name="Google Shape;153;p4"/>
          <p:cNvSpPr/>
          <p:nvPr/>
        </p:nvSpPr>
        <p:spPr>
          <a:xfrm>
            <a:off x="2281604" y="3681045"/>
            <a:ext cx="562708" cy="562708"/>
          </a:xfrm>
          <a:prstGeom prst="ellipse">
            <a:avLst/>
          </a:prstGeom>
          <a:solidFill>
            <a:srgbClr val="D8E2F3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154" name="Google Shape;154;p4"/>
          <p:cNvSpPr/>
          <p:nvPr/>
        </p:nvSpPr>
        <p:spPr>
          <a:xfrm>
            <a:off x="3962400" y="5099538"/>
            <a:ext cx="562708" cy="562708"/>
          </a:xfrm>
          <a:prstGeom prst="ellipse">
            <a:avLst/>
          </a:prstGeom>
          <a:solidFill>
            <a:srgbClr val="D8E2F3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155" name="Google Shape;155;p4"/>
          <p:cNvSpPr/>
          <p:nvPr/>
        </p:nvSpPr>
        <p:spPr>
          <a:xfrm>
            <a:off x="5791200" y="5099538"/>
            <a:ext cx="562708" cy="562708"/>
          </a:xfrm>
          <a:prstGeom prst="ellipse">
            <a:avLst/>
          </a:prstGeom>
          <a:solidFill>
            <a:srgbClr val="D8E2F3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7620000" y="5099538"/>
            <a:ext cx="562708" cy="562708"/>
          </a:xfrm>
          <a:prstGeom prst="ellipse">
            <a:avLst/>
          </a:prstGeom>
          <a:solidFill>
            <a:srgbClr val="D8E2F3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4935415" y="3681045"/>
            <a:ext cx="562708" cy="562708"/>
          </a:xfrm>
          <a:prstGeom prst="ellipse">
            <a:avLst/>
          </a:prstGeom>
          <a:solidFill>
            <a:srgbClr val="D8E2F3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9308123" y="3681045"/>
            <a:ext cx="562708" cy="562708"/>
          </a:xfrm>
          <a:prstGeom prst="ellipse">
            <a:avLst/>
          </a:prstGeom>
          <a:solidFill>
            <a:srgbClr val="D8E2F3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159" name="Google Shape;159;p4"/>
          <p:cNvCxnSpPr>
            <a:stCxn id="151" idx="5"/>
            <a:endCxn id="156" idx="1"/>
          </p:cNvCxnSpPr>
          <p:nvPr/>
        </p:nvCxnSpPr>
        <p:spPr>
          <a:xfrm>
            <a:off x="6259778" y="2731131"/>
            <a:ext cx="1442700" cy="24507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0" name="Google Shape;160;p4"/>
          <p:cNvCxnSpPr>
            <a:endCxn id="152" idx="3"/>
          </p:cNvCxnSpPr>
          <p:nvPr/>
        </p:nvCxnSpPr>
        <p:spPr>
          <a:xfrm flipH="1" rot="10800000">
            <a:off x="2754507" y="2731131"/>
            <a:ext cx="1290300" cy="10521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1" name="Google Shape;161;p4"/>
          <p:cNvCxnSpPr>
            <a:stCxn id="157" idx="0"/>
            <a:endCxn id="151" idx="3"/>
          </p:cNvCxnSpPr>
          <p:nvPr/>
        </p:nvCxnSpPr>
        <p:spPr>
          <a:xfrm flipH="1" rot="10800000">
            <a:off x="5216769" y="2731245"/>
            <a:ext cx="645000" cy="9498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2" name="Google Shape;162;p4"/>
          <p:cNvCxnSpPr>
            <a:stCxn id="150" idx="5"/>
            <a:endCxn id="158" idx="1"/>
          </p:cNvCxnSpPr>
          <p:nvPr/>
        </p:nvCxnSpPr>
        <p:spPr>
          <a:xfrm>
            <a:off x="8100301" y="2731131"/>
            <a:ext cx="1290300" cy="10323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3" name="Google Shape;163;p4"/>
          <p:cNvCxnSpPr>
            <a:stCxn id="152" idx="6"/>
            <a:endCxn id="151" idx="2"/>
          </p:cNvCxnSpPr>
          <p:nvPr/>
        </p:nvCxnSpPr>
        <p:spPr>
          <a:xfrm>
            <a:off x="4525108" y="2532184"/>
            <a:ext cx="12543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4" name="Google Shape;164;p4"/>
          <p:cNvCxnSpPr>
            <a:stCxn id="152" idx="4"/>
            <a:endCxn id="154" idx="0"/>
          </p:cNvCxnSpPr>
          <p:nvPr/>
        </p:nvCxnSpPr>
        <p:spPr>
          <a:xfrm>
            <a:off x="4243754" y="2813538"/>
            <a:ext cx="0" cy="22860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5" name="Google Shape;165;p4"/>
          <p:cNvCxnSpPr>
            <a:stCxn id="151" idx="6"/>
          </p:cNvCxnSpPr>
          <p:nvPr/>
        </p:nvCxnSpPr>
        <p:spPr>
          <a:xfrm>
            <a:off x="6342185" y="2532184"/>
            <a:ext cx="1304400" cy="54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6" name="Google Shape;166;p4"/>
          <p:cNvCxnSpPr>
            <a:stCxn id="154" idx="7"/>
            <a:endCxn id="157" idx="3"/>
          </p:cNvCxnSpPr>
          <p:nvPr/>
        </p:nvCxnSpPr>
        <p:spPr>
          <a:xfrm flipH="1" rot="10800000">
            <a:off x="4442701" y="4161345"/>
            <a:ext cx="575100" cy="10206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7" name="Google Shape;167;p4"/>
          <p:cNvCxnSpPr>
            <a:stCxn id="154" idx="1"/>
            <a:endCxn id="153" idx="5"/>
          </p:cNvCxnSpPr>
          <p:nvPr/>
        </p:nvCxnSpPr>
        <p:spPr>
          <a:xfrm rot="10800000">
            <a:off x="2762007" y="4161345"/>
            <a:ext cx="1282800" cy="10206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8" name="Google Shape;168;p4"/>
          <p:cNvCxnSpPr>
            <a:stCxn id="155" idx="1"/>
            <a:endCxn id="157" idx="5"/>
          </p:cNvCxnSpPr>
          <p:nvPr/>
        </p:nvCxnSpPr>
        <p:spPr>
          <a:xfrm rot="10800000">
            <a:off x="5415807" y="4161345"/>
            <a:ext cx="457800" cy="10206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9" name="Google Shape;169;p4"/>
          <p:cNvCxnSpPr>
            <a:stCxn id="155" idx="6"/>
          </p:cNvCxnSpPr>
          <p:nvPr/>
        </p:nvCxnSpPr>
        <p:spPr>
          <a:xfrm>
            <a:off x="6353908" y="5380892"/>
            <a:ext cx="1281300" cy="255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0" name="Google Shape;170;p4"/>
          <p:cNvCxnSpPr>
            <a:stCxn id="150" idx="4"/>
            <a:endCxn id="156" idx="0"/>
          </p:cNvCxnSpPr>
          <p:nvPr/>
        </p:nvCxnSpPr>
        <p:spPr>
          <a:xfrm>
            <a:off x="7901354" y="2813538"/>
            <a:ext cx="0" cy="22860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1" name="Google Shape;171;p4"/>
          <p:cNvCxnSpPr>
            <a:stCxn id="158" idx="3"/>
            <a:endCxn id="156" idx="7"/>
          </p:cNvCxnSpPr>
          <p:nvPr/>
        </p:nvCxnSpPr>
        <p:spPr>
          <a:xfrm flipH="1">
            <a:off x="8100230" y="4161346"/>
            <a:ext cx="1290300" cy="10206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2" name="Google Shape;172;p4"/>
          <p:cNvSpPr txBox="1"/>
          <p:nvPr/>
        </p:nvSpPr>
        <p:spPr>
          <a:xfrm>
            <a:off x="6811108" y="2051884"/>
            <a:ext cx="785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8675077" y="2773559"/>
            <a:ext cx="785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"/>
          <p:cNvSpPr txBox="1"/>
          <p:nvPr/>
        </p:nvSpPr>
        <p:spPr>
          <a:xfrm>
            <a:off x="8768861" y="4615489"/>
            <a:ext cx="785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7889631" y="3666042"/>
            <a:ext cx="785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6811108" y="3373681"/>
            <a:ext cx="785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6764389" y="4951113"/>
            <a:ext cx="785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"/>
          <p:cNvSpPr txBox="1"/>
          <p:nvPr/>
        </p:nvSpPr>
        <p:spPr>
          <a:xfrm>
            <a:off x="5580099" y="3063007"/>
            <a:ext cx="785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"/>
          <p:cNvSpPr txBox="1"/>
          <p:nvPr/>
        </p:nvSpPr>
        <p:spPr>
          <a:xfrm>
            <a:off x="4994031" y="4913121"/>
            <a:ext cx="785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4"/>
          <p:cNvSpPr txBox="1"/>
          <p:nvPr/>
        </p:nvSpPr>
        <p:spPr>
          <a:xfrm>
            <a:off x="4778191" y="4418764"/>
            <a:ext cx="785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"/>
          <p:cNvSpPr txBox="1"/>
          <p:nvPr/>
        </p:nvSpPr>
        <p:spPr>
          <a:xfrm>
            <a:off x="5644661" y="4403988"/>
            <a:ext cx="785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"/>
          <p:cNvSpPr txBox="1"/>
          <p:nvPr/>
        </p:nvSpPr>
        <p:spPr>
          <a:xfrm>
            <a:off x="2960250" y="4573062"/>
            <a:ext cx="785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3" name="Google Shape;183;p4"/>
          <p:cNvCxnSpPr>
            <a:endCxn id="154" idx="6"/>
          </p:cNvCxnSpPr>
          <p:nvPr/>
        </p:nvCxnSpPr>
        <p:spPr>
          <a:xfrm rot="10800000">
            <a:off x="4525108" y="5380892"/>
            <a:ext cx="1258500" cy="255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4" name="Google Shape;184;p4"/>
          <p:cNvSpPr txBox="1"/>
          <p:nvPr/>
        </p:nvSpPr>
        <p:spPr>
          <a:xfrm>
            <a:off x="4260994" y="3424201"/>
            <a:ext cx="785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"/>
          <p:cNvSpPr txBox="1"/>
          <p:nvPr/>
        </p:nvSpPr>
        <p:spPr>
          <a:xfrm>
            <a:off x="4894385" y="2065179"/>
            <a:ext cx="785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"/>
          <p:cNvSpPr txBox="1"/>
          <p:nvPr/>
        </p:nvSpPr>
        <p:spPr>
          <a:xfrm>
            <a:off x="3007315" y="2880435"/>
            <a:ext cx="7854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250712" y="2963949"/>
            <a:ext cx="576825" cy="70209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9" name="Google Shape;189;p4"/>
          <p:cNvCxnSpPr/>
          <p:nvPr/>
        </p:nvCxnSpPr>
        <p:spPr>
          <a:xfrm flipH="1" rot="10800000">
            <a:off x="2761905" y="2731152"/>
            <a:ext cx="1282800" cy="103230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0" name="Google Shape;190;p4"/>
          <p:cNvCxnSpPr/>
          <p:nvPr/>
        </p:nvCxnSpPr>
        <p:spPr>
          <a:xfrm>
            <a:off x="4525108" y="2532184"/>
            <a:ext cx="1254300" cy="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1" name="Google Shape;191;p4"/>
          <p:cNvCxnSpPr/>
          <p:nvPr/>
        </p:nvCxnSpPr>
        <p:spPr>
          <a:xfrm flipH="1" rot="10800000">
            <a:off x="5216769" y="2731245"/>
            <a:ext cx="645000" cy="94980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2" name="Google Shape;192;p4"/>
          <p:cNvCxnSpPr/>
          <p:nvPr/>
        </p:nvCxnSpPr>
        <p:spPr>
          <a:xfrm>
            <a:off x="6259778" y="2731131"/>
            <a:ext cx="1442700" cy="245070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p4"/>
          <p:cNvCxnSpPr/>
          <p:nvPr/>
        </p:nvCxnSpPr>
        <p:spPr>
          <a:xfrm>
            <a:off x="6353908" y="5380892"/>
            <a:ext cx="1266000" cy="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4" name="Google Shape;194;p4"/>
          <p:cNvCxnSpPr/>
          <p:nvPr/>
        </p:nvCxnSpPr>
        <p:spPr>
          <a:xfrm rot="10800000">
            <a:off x="4525200" y="5380892"/>
            <a:ext cx="1266000" cy="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5" name="Google Shape;195;p4"/>
          <p:cNvCxnSpPr/>
          <p:nvPr/>
        </p:nvCxnSpPr>
        <p:spPr>
          <a:xfrm>
            <a:off x="6342185" y="2532184"/>
            <a:ext cx="1277700" cy="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4"/>
          <p:cNvCxnSpPr/>
          <p:nvPr/>
        </p:nvCxnSpPr>
        <p:spPr>
          <a:xfrm rot="10800000">
            <a:off x="8100230" y="2731152"/>
            <a:ext cx="1290300" cy="103230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"/>
          <p:cNvSpPr txBox="1"/>
          <p:nvPr>
            <p:ph type="title"/>
          </p:nvPr>
        </p:nvSpPr>
        <p:spPr>
          <a:xfrm>
            <a:off x="1273876" y="198130"/>
            <a:ext cx="7886700" cy="833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Prim’s Algorithm</a:t>
            </a:r>
            <a:endParaRPr/>
          </a:p>
        </p:txBody>
      </p:sp>
      <p:sp>
        <p:nvSpPr>
          <p:cNvPr id="202" name="Google Shape;20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p5"/>
          <p:cNvSpPr txBox="1"/>
          <p:nvPr>
            <p:ph idx="1" type="body"/>
          </p:nvPr>
        </p:nvSpPr>
        <p:spPr>
          <a:xfrm>
            <a:off x="1318161" y="1031612"/>
            <a:ext cx="9773392" cy="499074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3428" l="-935" r="0" t="-170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"/>
          <p:cNvSpPr txBox="1"/>
          <p:nvPr>
            <p:ph type="title"/>
          </p:nvPr>
        </p:nvSpPr>
        <p:spPr>
          <a:xfrm>
            <a:off x="2152650" y="167790"/>
            <a:ext cx="7886700" cy="734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This should look pretty familiar…</a:t>
            </a:r>
            <a:endParaRPr/>
          </a:p>
        </p:txBody>
      </p:sp>
      <p:sp>
        <p:nvSpPr>
          <p:cNvPr id="209" name="Google Shape;209;p6"/>
          <p:cNvSpPr txBox="1"/>
          <p:nvPr>
            <p:ph idx="1" type="body"/>
          </p:nvPr>
        </p:nvSpPr>
        <p:spPr>
          <a:xfrm>
            <a:off x="1722894" y="1641114"/>
            <a:ext cx="3886200" cy="521688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-26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210" name="Google Shape;210;p6"/>
          <p:cNvSpPr txBox="1"/>
          <p:nvPr>
            <p:ph idx="2" type="body"/>
          </p:nvPr>
        </p:nvSpPr>
        <p:spPr>
          <a:xfrm>
            <a:off x="6637308" y="1641114"/>
            <a:ext cx="3886200" cy="521688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412" r="-1255" t="-26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211" name="Google Shape;211;p6"/>
          <p:cNvSpPr txBox="1"/>
          <p:nvPr>
            <p:ph idx="12" type="sldNum"/>
          </p:nvPr>
        </p:nvSpPr>
        <p:spPr>
          <a:xfrm>
            <a:off x="8442804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2" name="Google Shape;212;p6"/>
          <p:cNvSpPr/>
          <p:nvPr/>
        </p:nvSpPr>
        <p:spPr>
          <a:xfrm>
            <a:off x="3334649" y="2102299"/>
            <a:ext cx="514905" cy="51490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13" name="Google Shape;213;p6"/>
          <p:cNvSpPr/>
          <p:nvPr/>
        </p:nvSpPr>
        <p:spPr>
          <a:xfrm>
            <a:off x="2819744" y="2866681"/>
            <a:ext cx="514905" cy="51490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14" name="Google Shape;214;p6"/>
          <p:cNvSpPr/>
          <p:nvPr/>
        </p:nvSpPr>
        <p:spPr>
          <a:xfrm>
            <a:off x="3993260" y="2825460"/>
            <a:ext cx="514905" cy="51490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15" name="Google Shape;215;p6"/>
          <p:cNvSpPr/>
          <p:nvPr/>
        </p:nvSpPr>
        <p:spPr>
          <a:xfrm>
            <a:off x="2138992" y="3576889"/>
            <a:ext cx="514905" cy="51490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16" name="Google Shape;216;p6"/>
          <p:cNvSpPr/>
          <p:nvPr/>
        </p:nvSpPr>
        <p:spPr>
          <a:xfrm>
            <a:off x="3516695" y="3526171"/>
            <a:ext cx="514905" cy="51490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cxnSp>
        <p:nvCxnSpPr>
          <p:cNvPr id="217" name="Google Shape;217;p6"/>
          <p:cNvCxnSpPr>
            <a:stCxn id="212" idx="3"/>
            <a:endCxn id="213" idx="0"/>
          </p:cNvCxnSpPr>
          <p:nvPr/>
        </p:nvCxnSpPr>
        <p:spPr>
          <a:xfrm flipH="1">
            <a:off x="3077055" y="2541798"/>
            <a:ext cx="333000" cy="3249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8" name="Google Shape;218;p6"/>
          <p:cNvSpPr txBox="1"/>
          <p:nvPr/>
        </p:nvSpPr>
        <p:spPr>
          <a:xfrm>
            <a:off x="2850903" y="2477587"/>
            <a:ext cx="3016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9" name="Google Shape;219;p6"/>
          <p:cNvCxnSpPr>
            <a:stCxn id="214" idx="4"/>
            <a:endCxn id="216" idx="7"/>
          </p:cNvCxnSpPr>
          <p:nvPr/>
        </p:nvCxnSpPr>
        <p:spPr>
          <a:xfrm flipH="1">
            <a:off x="3956113" y="3340365"/>
            <a:ext cx="294600" cy="2613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0" name="Google Shape;220;p6"/>
          <p:cNvCxnSpPr>
            <a:stCxn id="213" idx="3"/>
            <a:endCxn id="215" idx="0"/>
          </p:cNvCxnSpPr>
          <p:nvPr/>
        </p:nvCxnSpPr>
        <p:spPr>
          <a:xfrm flipH="1">
            <a:off x="2396550" y="3306180"/>
            <a:ext cx="498600" cy="2706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1" name="Google Shape;221;p6"/>
          <p:cNvCxnSpPr>
            <a:stCxn id="212" idx="5"/>
            <a:endCxn id="214" idx="0"/>
          </p:cNvCxnSpPr>
          <p:nvPr/>
        </p:nvCxnSpPr>
        <p:spPr>
          <a:xfrm>
            <a:off x="3774148" y="2541798"/>
            <a:ext cx="476700" cy="2838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" name="Google Shape;222;p6"/>
          <p:cNvCxnSpPr>
            <a:stCxn id="213" idx="0"/>
            <a:endCxn id="212" idx="3"/>
          </p:cNvCxnSpPr>
          <p:nvPr/>
        </p:nvCxnSpPr>
        <p:spPr>
          <a:xfrm flipH="1" rot="10800000">
            <a:off x="3077197" y="2541781"/>
            <a:ext cx="333000" cy="32490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3" name="Google Shape;223;p6"/>
          <p:cNvCxnSpPr>
            <a:stCxn id="216" idx="0"/>
            <a:endCxn id="212" idx="4"/>
          </p:cNvCxnSpPr>
          <p:nvPr/>
        </p:nvCxnSpPr>
        <p:spPr>
          <a:xfrm rot="10800000">
            <a:off x="3592048" y="2617171"/>
            <a:ext cx="182100" cy="9090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4" name="Google Shape;224;p6"/>
          <p:cNvSpPr txBox="1"/>
          <p:nvPr/>
        </p:nvSpPr>
        <p:spPr>
          <a:xfrm>
            <a:off x="2214399" y="3054081"/>
            <a:ext cx="3016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 txBox="1"/>
          <p:nvPr/>
        </p:nvSpPr>
        <p:spPr>
          <a:xfrm>
            <a:off x="3367506" y="2975723"/>
            <a:ext cx="3016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 txBox="1"/>
          <p:nvPr/>
        </p:nvSpPr>
        <p:spPr>
          <a:xfrm>
            <a:off x="3998744" y="2314716"/>
            <a:ext cx="3016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 txBox="1"/>
          <p:nvPr/>
        </p:nvSpPr>
        <p:spPr>
          <a:xfrm>
            <a:off x="4056251" y="3377277"/>
            <a:ext cx="3016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8666704" y="2102299"/>
            <a:ext cx="514905" cy="51490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29" name="Google Shape;229;p6"/>
          <p:cNvSpPr/>
          <p:nvPr/>
        </p:nvSpPr>
        <p:spPr>
          <a:xfrm>
            <a:off x="8151799" y="2866681"/>
            <a:ext cx="514905" cy="51490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30" name="Google Shape;230;p6"/>
          <p:cNvSpPr/>
          <p:nvPr/>
        </p:nvSpPr>
        <p:spPr>
          <a:xfrm>
            <a:off x="9325315" y="2825460"/>
            <a:ext cx="514905" cy="51490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31" name="Google Shape;231;p6"/>
          <p:cNvSpPr/>
          <p:nvPr/>
        </p:nvSpPr>
        <p:spPr>
          <a:xfrm>
            <a:off x="7471047" y="3576889"/>
            <a:ext cx="514905" cy="51490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32" name="Google Shape;232;p6"/>
          <p:cNvSpPr/>
          <p:nvPr/>
        </p:nvSpPr>
        <p:spPr>
          <a:xfrm>
            <a:off x="8848750" y="3526171"/>
            <a:ext cx="514905" cy="51490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cxnSp>
        <p:nvCxnSpPr>
          <p:cNvPr id="233" name="Google Shape;233;p6"/>
          <p:cNvCxnSpPr>
            <a:stCxn id="228" idx="3"/>
            <a:endCxn id="229" idx="0"/>
          </p:cNvCxnSpPr>
          <p:nvPr/>
        </p:nvCxnSpPr>
        <p:spPr>
          <a:xfrm flipH="1">
            <a:off x="8409110" y="2541798"/>
            <a:ext cx="333000" cy="3249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4" name="Google Shape;234;p6"/>
          <p:cNvSpPr txBox="1"/>
          <p:nvPr/>
        </p:nvSpPr>
        <p:spPr>
          <a:xfrm>
            <a:off x="8182958" y="2477587"/>
            <a:ext cx="3016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5" name="Google Shape;235;p6"/>
          <p:cNvCxnSpPr>
            <a:stCxn id="230" idx="4"/>
            <a:endCxn id="232" idx="7"/>
          </p:cNvCxnSpPr>
          <p:nvPr/>
        </p:nvCxnSpPr>
        <p:spPr>
          <a:xfrm flipH="1">
            <a:off x="9288168" y="3340365"/>
            <a:ext cx="294600" cy="2613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6"/>
          <p:cNvCxnSpPr>
            <a:stCxn id="229" idx="3"/>
            <a:endCxn id="231" idx="0"/>
          </p:cNvCxnSpPr>
          <p:nvPr/>
        </p:nvCxnSpPr>
        <p:spPr>
          <a:xfrm flipH="1">
            <a:off x="7728605" y="3306180"/>
            <a:ext cx="498600" cy="2706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6"/>
          <p:cNvCxnSpPr>
            <a:stCxn id="228" idx="5"/>
            <a:endCxn id="230" idx="0"/>
          </p:cNvCxnSpPr>
          <p:nvPr/>
        </p:nvCxnSpPr>
        <p:spPr>
          <a:xfrm>
            <a:off x="9106203" y="2541798"/>
            <a:ext cx="476700" cy="2838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6"/>
          <p:cNvCxnSpPr>
            <a:stCxn id="232" idx="0"/>
            <a:endCxn id="228" idx="4"/>
          </p:cNvCxnSpPr>
          <p:nvPr/>
        </p:nvCxnSpPr>
        <p:spPr>
          <a:xfrm rot="10800000">
            <a:off x="8924103" y="2617171"/>
            <a:ext cx="182100" cy="9090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9" name="Google Shape;239;p6"/>
          <p:cNvSpPr txBox="1"/>
          <p:nvPr/>
        </p:nvSpPr>
        <p:spPr>
          <a:xfrm>
            <a:off x="7546454" y="3054081"/>
            <a:ext cx="3016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6"/>
          <p:cNvSpPr txBox="1"/>
          <p:nvPr/>
        </p:nvSpPr>
        <p:spPr>
          <a:xfrm>
            <a:off x="8699561" y="2975723"/>
            <a:ext cx="3016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 txBox="1"/>
          <p:nvPr/>
        </p:nvSpPr>
        <p:spPr>
          <a:xfrm>
            <a:off x="9330799" y="2314716"/>
            <a:ext cx="3016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"/>
          <p:cNvSpPr txBox="1"/>
          <p:nvPr/>
        </p:nvSpPr>
        <p:spPr>
          <a:xfrm>
            <a:off x="9388306" y="3377277"/>
            <a:ext cx="3016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3" name="Google Shape;243;p6"/>
          <p:cNvCxnSpPr>
            <a:stCxn id="215" idx="0"/>
            <a:endCxn id="213" idx="3"/>
          </p:cNvCxnSpPr>
          <p:nvPr/>
        </p:nvCxnSpPr>
        <p:spPr>
          <a:xfrm flipH="1" rot="10800000">
            <a:off x="2396445" y="3306289"/>
            <a:ext cx="498600" cy="27060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4" name="Google Shape;244;p6"/>
          <p:cNvCxnSpPr>
            <a:stCxn id="214" idx="0"/>
            <a:endCxn id="212" idx="5"/>
          </p:cNvCxnSpPr>
          <p:nvPr/>
        </p:nvCxnSpPr>
        <p:spPr>
          <a:xfrm rot="10800000">
            <a:off x="3774013" y="2541660"/>
            <a:ext cx="476700" cy="28380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5" name="Google Shape;245;p6"/>
          <p:cNvCxnSpPr>
            <a:stCxn id="216" idx="7"/>
            <a:endCxn id="214" idx="4"/>
          </p:cNvCxnSpPr>
          <p:nvPr/>
        </p:nvCxnSpPr>
        <p:spPr>
          <a:xfrm flipH="1" rot="10800000">
            <a:off x="3956194" y="3340277"/>
            <a:ext cx="294600" cy="26130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6"/>
          <p:cNvCxnSpPr>
            <a:stCxn id="229" idx="0"/>
            <a:endCxn id="228" idx="3"/>
          </p:cNvCxnSpPr>
          <p:nvPr/>
        </p:nvCxnSpPr>
        <p:spPr>
          <a:xfrm flipH="1" rot="10800000">
            <a:off x="8409252" y="2541781"/>
            <a:ext cx="333000" cy="32490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6"/>
          <p:cNvCxnSpPr>
            <a:stCxn id="232" idx="0"/>
            <a:endCxn id="228" idx="4"/>
          </p:cNvCxnSpPr>
          <p:nvPr/>
        </p:nvCxnSpPr>
        <p:spPr>
          <a:xfrm rot="10800000">
            <a:off x="8924103" y="2617171"/>
            <a:ext cx="182100" cy="90900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6"/>
          <p:cNvCxnSpPr>
            <a:stCxn id="231" idx="0"/>
            <a:endCxn id="229" idx="3"/>
          </p:cNvCxnSpPr>
          <p:nvPr/>
        </p:nvCxnSpPr>
        <p:spPr>
          <a:xfrm flipH="1" rot="10800000">
            <a:off x="7728500" y="3306289"/>
            <a:ext cx="498600" cy="27060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6"/>
          <p:cNvCxnSpPr>
            <a:stCxn id="230" idx="0"/>
            <a:endCxn id="228" idx="5"/>
          </p:cNvCxnSpPr>
          <p:nvPr/>
        </p:nvCxnSpPr>
        <p:spPr>
          <a:xfrm rot="10800000">
            <a:off x="9106068" y="2541660"/>
            <a:ext cx="476700" cy="28380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0" name="Google Shape;250;p6"/>
          <p:cNvSpPr txBox="1"/>
          <p:nvPr/>
        </p:nvSpPr>
        <p:spPr>
          <a:xfrm>
            <a:off x="4021292" y="1053246"/>
            <a:ext cx="40463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Both grow a tree:</a:t>
            </a:r>
            <a:endParaRPr/>
          </a:p>
        </p:txBody>
      </p:sp>
      <p:sp>
        <p:nvSpPr>
          <p:cNvPr id="251" name="Google Shape;251;p6"/>
          <p:cNvSpPr txBox="1"/>
          <p:nvPr/>
        </p:nvSpPr>
        <p:spPr>
          <a:xfrm>
            <a:off x="3893203" y="4447308"/>
            <a:ext cx="42852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But optimize different functions:</a:t>
            </a:r>
            <a:endParaRPr/>
          </a:p>
        </p:txBody>
      </p:sp>
      <p:sp>
        <p:nvSpPr>
          <p:cNvPr id="252" name="Google Shape;252;p6"/>
          <p:cNvSpPr txBox="1"/>
          <p:nvPr/>
        </p:nvSpPr>
        <p:spPr>
          <a:xfrm>
            <a:off x="3968609" y="5814357"/>
            <a:ext cx="42852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w/ corresponding update rules: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One thing that is similar:</a:t>
            </a:r>
            <a:br>
              <a:rPr lang="en-US"/>
            </a:br>
            <a:r>
              <a:rPr lang="en-US"/>
              <a:t>Running time</a:t>
            </a:r>
            <a:endParaRPr/>
          </a:p>
        </p:txBody>
      </p:sp>
      <p:sp>
        <p:nvSpPr>
          <p:cNvPr id="258" name="Google Shape;258;p7"/>
          <p:cNvSpPr txBox="1"/>
          <p:nvPr>
            <p:ph idx="1" type="body"/>
          </p:nvPr>
        </p:nvSpPr>
        <p:spPr>
          <a:xfrm>
            <a:off x="2152650" y="1825625"/>
            <a:ext cx="832138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Exactly the same as Dijkstra: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O(mlog(n)) using a Red-Black tree or binary heap as a priority queue.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O(m + nlog(n)) if we use a Fibonacci Heap*.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F07B1A"/>
              </a:solidFill>
            </a:endParaRPr>
          </a:p>
        </p:txBody>
      </p:sp>
      <p:sp>
        <p:nvSpPr>
          <p:cNvPr id="259" name="Google Shape;259;p7"/>
          <p:cNvSpPr txBox="1"/>
          <p:nvPr/>
        </p:nvSpPr>
        <p:spPr>
          <a:xfrm>
            <a:off x="1524001" y="6488668"/>
            <a:ext cx="43844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*See CS166</a:t>
            </a:r>
            <a:endParaRPr/>
          </a:p>
        </p:txBody>
      </p:sp>
      <p:pic>
        <p:nvPicPr>
          <p:cNvPr id="260" name="Google Shape;26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3450" y="3521875"/>
            <a:ext cx="5245100" cy="35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"/>
          <p:cNvSpPr txBox="1"/>
          <p:nvPr>
            <p:ph type="title"/>
          </p:nvPr>
        </p:nvSpPr>
        <p:spPr>
          <a:xfrm>
            <a:off x="1814534" y="39805"/>
            <a:ext cx="8890488" cy="1744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Idea 2</a:t>
            </a:r>
            <a:br>
              <a:rPr lang="en-US"/>
            </a:br>
            <a:r>
              <a:rPr lang="en-US" sz="2800">
                <a:solidFill>
                  <a:schemeClr val="accent4"/>
                </a:solidFill>
              </a:rPr>
              <a:t>what if we just always take the cheapest edge?</a:t>
            </a:r>
            <a:br>
              <a:rPr lang="en-US" sz="2800">
                <a:solidFill>
                  <a:schemeClr val="accent4"/>
                </a:solidFill>
              </a:rPr>
            </a:br>
            <a:r>
              <a:rPr lang="en-US" sz="2800">
                <a:solidFill>
                  <a:schemeClr val="accent1"/>
                </a:solidFill>
              </a:rPr>
              <a:t>whether or not it’s connected to what we have so far?</a:t>
            </a:r>
            <a:endParaRPr/>
          </a:p>
        </p:txBody>
      </p:sp>
      <p:sp>
        <p:nvSpPr>
          <p:cNvPr id="267" name="Google Shape;267;p8"/>
          <p:cNvSpPr txBox="1"/>
          <p:nvPr/>
        </p:nvSpPr>
        <p:spPr>
          <a:xfrm>
            <a:off x="8862646" y="1693965"/>
            <a:ext cx="2284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That won’t cause a cycle</a:t>
            </a:r>
            <a:endParaRPr/>
          </a:p>
        </p:txBody>
      </p:sp>
      <p:sp>
        <p:nvSpPr>
          <p:cNvPr id="268" name="Google Shape;268;p8"/>
          <p:cNvSpPr/>
          <p:nvPr/>
        </p:nvSpPr>
        <p:spPr>
          <a:xfrm>
            <a:off x="8546124" y="919423"/>
            <a:ext cx="1726669" cy="792147"/>
          </a:xfrm>
          <a:custGeom>
            <a:rect b="b" l="l" r="r" t="t"/>
            <a:pathLst>
              <a:path extrusionOk="0" h="792147" w="1726669">
                <a:moveTo>
                  <a:pt x="1617785" y="792147"/>
                </a:moveTo>
                <a:cubicBezTo>
                  <a:pt x="1693008" y="634862"/>
                  <a:pt x="1768231" y="477578"/>
                  <a:pt x="1699846" y="346670"/>
                </a:cubicBezTo>
                <a:cubicBezTo>
                  <a:pt x="1631461" y="215762"/>
                  <a:pt x="1490785" y="45778"/>
                  <a:pt x="1207477" y="6701"/>
                </a:cubicBezTo>
                <a:cubicBezTo>
                  <a:pt x="924169" y="-32376"/>
                  <a:pt x="0" y="112209"/>
                  <a:pt x="0" y="112209"/>
                </a:cubicBezTo>
              </a:path>
            </a:pathLst>
          </a:cu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0" name="Google Shape;270;p8"/>
          <p:cNvSpPr/>
          <p:nvPr/>
        </p:nvSpPr>
        <p:spPr>
          <a:xfrm>
            <a:off x="7620000" y="2250830"/>
            <a:ext cx="562800" cy="562800"/>
          </a:xfrm>
          <a:prstGeom prst="ellipse">
            <a:avLst/>
          </a:prstGeom>
          <a:solidFill>
            <a:srgbClr val="D8E2F3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71" name="Google Shape;271;p8"/>
          <p:cNvSpPr/>
          <p:nvPr/>
        </p:nvSpPr>
        <p:spPr>
          <a:xfrm>
            <a:off x="5779477" y="2250830"/>
            <a:ext cx="562800" cy="562800"/>
          </a:xfrm>
          <a:prstGeom prst="ellipse">
            <a:avLst/>
          </a:prstGeom>
          <a:solidFill>
            <a:srgbClr val="D8E2F3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72" name="Google Shape;272;p8"/>
          <p:cNvSpPr/>
          <p:nvPr/>
        </p:nvSpPr>
        <p:spPr>
          <a:xfrm>
            <a:off x="3962400" y="2250830"/>
            <a:ext cx="562800" cy="562800"/>
          </a:xfrm>
          <a:prstGeom prst="ellipse">
            <a:avLst/>
          </a:prstGeom>
          <a:solidFill>
            <a:srgbClr val="D8E2F3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73" name="Google Shape;273;p8"/>
          <p:cNvSpPr/>
          <p:nvPr/>
        </p:nvSpPr>
        <p:spPr>
          <a:xfrm>
            <a:off x="2281604" y="3681045"/>
            <a:ext cx="562800" cy="562800"/>
          </a:xfrm>
          <a:prstGeom prst="ellipse">
            <a:avLst/>
          </a:prstGeom>
          <a:solidFill>
            <a:srgbClr val="D8E2F3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74" name="Google Shape;274;p8"/>
          <p:cNvSpPr/>
          <p:nvPr/>
        </p:nvSpPr>
        <p:spPr>
          <a:xfrm>
            <a:off x="3962400" y="5099538"/>
            <a:ext cx="562800" cy="562800"/>
          </a:xfrm>
          <a:prstGeom prst="ellipse">
            <a:avLst/>
          </a:prstGeom>
          <a:solidFill>
            <a:srgbClr val="D8E2F3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275" name="Google Shape;275;p8"/>
          <p:cNvSpPr/>
          <p:nvPr/>
        </p:nvSpPr>
        <p:spPr>
          <a:xfrm>
            <a:off x="5791200" y="5099538"/>
            <a:ext cx="562800" cy="562800"/>
          </a:xfrm>
          <a:prstGeom prst="ellipse">
            <a:avLst/>
          </a:prstGeom>
          <a:solidFill>
            <a:srgbClr val="D8E2F3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276" name="Google Shape;276;p8"/>
          <p:cNvSpPr/>
          <p:nvPr/>
        </p:nvSpPr>
        <p:spPr>
          <a:xfrm>
            <a:off x="7620000" y="5099538"/>
            <a:ext cx="562800" cy="562800"/>
          </a:xfrm>
          <a:prstGeom prst="ellipse">
            <a:avLst/>
          </a:prstGeom>
          <a:solidFill>
            <a:srgbClr val="D8E2F3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77" name="Google Shape;277;p8"/>
          <p:cNvSpPr/>
          <p:nvPr/>
        </p:nvSpPr>
        <p:spPr>
          <a:xfrm>
            <a:off x="4935415" y="3681045"/>
            <a:ext cx="562800" cy="562800"/>
          </a:xfrm>
          <a:prstGeom prst="ellipse">
            <a:avLst/>
          </a:prstGeom>
          <a:solidFill>
            <a:srgbClr val="D8E2F3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8"/>
          <p:cNvSpPr/>
          <p:nvPr/>
        </p:nvSpPr>
        <p:spPr>
          <a:xfrm>
            <a:off x="9308123" y="3681045"/>
            <a:ext cx="562800" cy="562800"/>
          </a:xfrm>
          <a:prstGeom prst="ellipse">
            <a:avLst/>
          </a:prstGeom>
          <a:solidFill>
            <a:srgbClr val="D8E2F3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279" name="Google Shape;279;p8"/>
          <p:cNvCxnSpPr>
            <a:stCxn id="271" idx="5"/>
            <a:endCxn id="276" idx="1"/>
          </p:cNvCxnSpPr>
          <p:nvPr/>
        </p:nvCxnSpPr>
        <p:spPr>
          <a:xfrm>
            <a:off x="6259857" y="2731210"/>
            <a:ext cx="1442700" cy="24507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0" name="Google Shape;280;p8"/>
          <p:cNvCxnSpPr>
            <a:endCxn id="272" idx="3"/>
          </p:cNvCxnSpPr>
          <p:nvPr/>
        </p:nvCxnSpPr>
        <p:spPr>
          <a:xfrm flipH="1" rot="10800000">
            <a:off x="2754520" y="2731210"/>
            <a:ext cx="1290300" cy="10521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1" name="Google Shape;281;p8"/>
          <p:cNvCxnSpPr>
            <a:stCxn id="277" idx="0"/>
            <a:endCxn id="271" idx="3"/>
          </p:cNvCxnSpPr>
          <p:nvPr/>
        </p:nvCxnSpPr>
        <p:spPr>
          <a:xfrm flipH="1" rot="10800000">
            <a:off x="5216815" y="2731245"/>
            <a:ext cx="645000" cy="9498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2" name="Google Shape;282;p8"/>
          <p:cNvCxnSpPr>
            <a:stCxn id="270" idx="5"/>
            <a:endCxn id="278" idx="1"/>
          </p:cNvCxnSpPr>
          <p:nvPr/>
        </p:nvCxnSpPr>
        <p:spPr>
          <a:xfrm>
            <a:off x="8100380" y="2731210"/>
            <a:ext cx="1290300" cy="10323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3" name="Google Shape;283;p8"/>
          <p:cNvCxnSpPr>
            <a:stCxn id="272" idx="6"/>
            <a:endCxn id="271" idx="2"/>
          </p:cNvCxnSpPr>
          <p:nvPr/>
        </p:nvCxnSpPr>
        <p:spPr>
          <a:xfrm>
            <a:off x="4525200" y="2532230"/>
            <a:ext cx="12543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4" name="Google Shape;284;p8"/>
          <p:cNvCxnSpPr>
            <a:stCxn id="272" idx="4"/>
            <a:endCxn id="274" idx="0"/>
          </p:cNvCxnSpPr>
          <p:nvPr/>
        </p:nvCxnSpPr>
        <p:spPr>
          <a:xfrm>
            <a:off x="4243800" y="2813630"/>
            <a:ext cx="0" cy="22860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5" name="Google Shape;285;p8"/>
          <p:cNvCxnSpPr>
            <a:stCxn id="271" idx="6"/>
          </p:cNvCxnSpPr>
          <p:nvPr/>
        </p:nvCxnSpPr>
        <p:spPr>
          <a:xfrm>
            <a:off x="6342277" y="2532230"/>
            <a:ext cx="1304400" cy="54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6" name="Google Shape;286;p8"/>
          <p:cNvCxnSpPr>
            <a:stCxn id="274" idx="7"/>
            <a:endCxn id="277" idx="3"/>
          </p:cNvCxnSpPr>
          <p:nvPr/>
        </p:nvCxnSpPr>
        <p:spPr>
          <a:xfrm flipH="1" rot="10800000">
            <a:off x="4442780" y="4161358"/>
            <a:ext cx="575100" cy="10206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7" name="Google Shape;287;p8"/>
          <p:cNvCxnSpPr>
            <a:stCxn id="274" idx="1"/>
            <a:endCxn id="273" idx="5"/>
          </p:cNvCxnSpPr>
          <p:nvPr/>
        </p:nvCxnSpPr>
        <p:spPr>
          <a:xfrm rot="10800000">
            <a:off x="2762020" y="4161358"/>
            <a:ext cx="1282800" cy="10206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8" name="Google Shape;288;p8"/>
          <p:cNvCxnSpPr>
            <a:stCxn id="275" idx="1"/>
            <a:endCxn id="277" idx="5"/>
          </p:cNvCxnSpPr>
          <p:nvPr/>
        </p:nvCxnSpPr>
        <p:spPr>
          <a:xfrm rot="10800000">
            <a:off x="5415820" y="4161358"/>
            <a:ext cx="457800" cy="10206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9" name="Google Shape;289;p8"/>
          <p:cNvCxnSpPr>
            <a:stCxn id="275" idx="6"/>
          </p:cNvCxnSpPr>
          <p:nvPr/>
        </p:nvCxnSpPr>
        <p:spPr>
          <a:xfrm>
            <a:off x="6354000" y="5380938"/>
            <a:ext cx="1281300" cy="255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8"/>
          <p:cNvCxnSpPr>
            <a:stCxn id="270" idx="4"/>
            <a:endCxn id="276" idx="0"/>
          </p:cNvCxnSpPr>
          <p:nvPr/>
        </p:nvCxnSpPr>
        <p:spPr>
          <a:xfrm>
            <a:off x="7901400" y="2813630"/>
            <a:ext cx="0" cy="22860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8"/>
          <p:cNvCxnSpPr>
            <a:stCxn id="278" idx="3"/>
            <a:endCxn id="276" idx="7"/>
          </p:cNvCxnSpPr>
          <p:nvPr/>
        </p:nvCxnSpPr>
        <p:spPr>
          <a:xfrm flipH="1">
            <a:off x="8100243" y="4161425"/>
            <a:ext cx="1290300" cy="10206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2" name="Google Shape;292;p8"/>
          <p:cNvSpPr txBox="1"/>
          <p:nvPr/>
        </p:nvSpPr>
        <p:spPr>
          <a:xfrm>
            <a:off x="6811108" y="2051884"/>
            <a:ext cx="78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8"/>
          <p:cNvSpPr txBox="1"/>
          <p:nvPr/>
        </p:nvSpPr>
        <p:spPr>
          <a:xfrm>
            <a:off x="8675077" y="2773559"/>
            <a:ext cx="78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8"/>
          <p:cNvSpPr txBox="1"/>
          <p:nvPr/>
        </p:nvSpPr>
        <p:spPr>
          <a:xfrm>
            <a:off x="8768861" y="4615489"/>
            <a:ext cx="78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8"/>
          <p:cNvSpPr txBox="1"/>
          <p:nvPr/>
        </p:nvSpPr>
        <p:spPr>
          <a:xfrm>
            <a:off x="7889631" y="3666042"/>
            <a:ext cx="78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6811108" y="3373681"/>
            <a:ext cx="78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8"/>
          <p:cNvSpPr txBox="1"/>
          <p:nvPr/>
        </p:nvSpPr>
        <p:spPr>
          <a:xfrm>
            <a:off x="6764389" y="4951113"/>
            <a:ext cx="78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8"/>
          <p:cNvSpPr txBox="1"/>
          <p:nvPr/>
        </p:nvSpPr>
        <p:spPr>
          <a:xfrm>
            <a:off x="5580099" y="3063007"/>
            <a:ext cx="78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8"/>
          <p:cNvSpPr txBox="1"/>
          <p:nvPr/>
        </p:nvSpPr>
        <p:spPr>
          <a:xfrm>
            <a:off x="4994031" y="4913121"/>
            <a:ext cx="78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8"/>
          <p:cNvSpPr txBox="1"/>
          <p:nvPr/>
        </p:nvSpPr>
        <p:spPr>
          <a:xfrm>
            <a:off x="4778191" y="4418764"/>
            <a:ext cx="78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8"/>
          <p:cNvSpPr txBox="1"/>
          <p:nvPr/>
        </p:nvSpPr>
        <p:spPr>
          <a:xfrm>
            <a:off x="5644661" y="4403988"/>
            <a:ext cx="78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8"/>
          <p:cNvSpPr txBox="1"/>
          <p:nvPr/>
        </p:nvSpPr>
        <p:spPr>
          <a:xfrm>
            <a:off x="2960250" y="4573062"/>
            <a:ext cx="78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3" name="Google Shape;303;p8"/>
          <p:cNvCxnSpPr>
            <a:endCxn id="274" idx="6"/>
          </p:cNvCxnSpPr>
          <p:nvPr/>
        </p:nvCxnSpPr>
        <p:spPr>
          <a:xfrm rot="10800000">
            <a:off x="4525200" y="5380938"/>
            <a:ext cx="1258500" cy="255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4" name="Google Shape;304;p8"/>
          <p:cNvSpPr txBox="1"/>
          <p:nvPr/>
        </p:nvSpPr>
        <p:spPr>
          <a:xfrm>
            <a:off x="4260994" y="3424201"/>
            <a:ext cx="78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8"/>
          <p:cNvSpPr txBox="1"/>
          <p:nvPr/>
        </p:nvSpPr>
        <p:spPr>
          <a:xfrm>
            <a:off x="4894385" y="2065179"/>
            <a:ext cx="78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8"/>
          <p:cNvSpPr txBox="1"/>
          <p:nvPr/>
        </p:nvSpPr>
        <p:spPr>
          <a:xfrm>
            <a:off x="3007315" y="2880435"/>
            <a:ext cx="78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250712" y="2963949"/>
            <a:ext cx="576825" cy="702092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09" name="Google Shape;309;p8"/>
          <p:cNvCxnSpPr>
            <a:endCxn id="274" idx="6"/>
          </p:cNvCxnSpPr>
          <p:nvPr/>
        </p:nvCxnSpPr>
        <p:spPr>
          <a:xfrm rot="10800000">
            <a:off x="4525200" y="5380938"/>
            <a:ext cx="1278600" cy="6750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0" name="Google Shape;310;p8"/>
          <p:cNvCxnSpPr>
            <a:stCxn id="271" idx="3"/>
            <a:endCxn id="277" idx="0"/>
          </p:cNvCxnSpPr>
          <p:nvPr/>
        </p:nvCxnSpPr>
        <p:spPr>
          <a:xfrm flipH="1">
            <a:off x="5216897" y="2731210"/>
            <a:ext cx="645000" cy="94980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1" name="Google Shape;311;p8"/>
          <p:cNvCxnSpPr>
            <a:endCxn id="275" idx="6"/>
          </p:cNvCxnSpPr>
          <p:nvPr/>
        </p:nvCxnSpPr>
        <p:spPr>
          <a:xfrm rot="10800000">
            <a:off x="6354000" y="5380938"/>
            <a:ext cx="1291200" cy="5460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2" name="Google Shape;312;p8"/>
          <p:cNvCxnSpPr>
            <a:stCxn id="272" idx="3"/>
          </p:cNvCxnSpPr>
          <p:nvPr/>
        </p:nvCxnSpPr>
        <p:spPr>
          <a:xfrm flipH="1">
            <a:off x="2781520" y="2731210"/>
            <a:ext cx="1263300" cy="107880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3" name="Google Shape;313;p8"/>
          <p:cNvCxnSpPr>
            <a:stCxn id="271" idx="5"/>
            <a:endCxn id="276" idx="1"/>
          </p:cNvCxnSpPr>
          <p:nvPr/>
        </p:nvCxnSpPr>
        <p:spPr>
          <a:xfrm>
            <a:off x="6259857" y="2731210"/>
            <a:ext cx="1442700" cy="245070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4" name="Google Shape;314;p8"/>
          <p:cNvCxnSpPr>
            <a:endCxn id="271" idx="6"/>
          </p:cNvCxnSpPr>
          <p:nvPr/>
        </p:nvCxnSpPr>
        <p:spPr>
          <a:xfrm rot="10800000">
            <a:off x="6342277" y="2532230"/>
            <a:ext cx="1277700" cy="2040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5" name="Google Shape;315;p8"/>
          <p:cNvCxnSpPr>
            <a:endCxn id="272" idx="6"/>
          </p:cNvCxnSpPr>
          <p:nvPr/>
        </p:nvCxnSpPr>
        <p:spPr>
          <a:xfrm flipH="1">
            <a:off x="4525200" y="2527430"/>
            <a:ext cx="1266000" cy="480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8"/>
          <p:cNvCxnSpPr>
            <a:stCxn id="270" idx="5"/>
            <a:endCxn id="278" idx="1"/>
          </p:cNvCxnSpPr>
          <p:nvPr/>
        </p:nvCxnSpPr>
        <p:spPr>
          <a:xfrm>
            <a:off x="8100380" y="2731210"/>
            <a:ext cx="1290300" cy="1032300"/>
          </a:xfrm>
          <a:prstGeom prst="straightConnector1">
            <a:avLst/>
          </a:prstGeom>
          <a:noFill/>
          <a:ln cap="flat" cmpd="sng" w="1016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9"/>
          <p:cNvSpPr/>
          <p:nvPr/>
        </p:nvSpPr>
        <p:spPr>
          <a:xfrm>
            <a:off x="6574018" y="3988763"/>
            <a:ext cx="2639003" cy="1289830"/>
          </a:xfrm>
          <a:custGeom>
            <a:rect b="b" l="l" r="r" t="t"/>
            <a:pathLst>
              <a:path extrusionOk="0" h="1289830" w="2639003">
                <a:moveTo>
                  <a:pt x="2499645" y="208099"/>
                </a:moveTo>
                <a:cubicBezTo>
                  <a:pt x="2687214" y="339007"/>
                  <a:pt x="2653998" y="721960"/>
                  <a:pt x="2581706" y="899760"/>
                </a:cubicBezTo>
                <a:cubicBezTo>
                  <a:pt x="2509414" y="1077560"/>
                  <a:pt x="2456660" y="1241684"/>
                  <a:pt x="2065891" y="1274899"/>
                </a:cubicBezTo>
                <a:cubicBezTo>
                  <a:pt x="1675122" y="1308114"/>
                  <a:pt x="555568" y="1300298"/>
                  <a:pt x="237091" y="1099052"/>
                </a:cubicBezTo>
                <a:cubicBezTo>
                  <a:pt x="-81386" y="897806"/>
                  <a:pt x="-48171" y="231545"/>
                  <a:pt x="155029" y="67422"/>
                </a:cubicBezTo>
                <a:cubicBezTo>
                  <a:pt x="358229" y="-96701"/>
                  <a:pt x="1065522" y="86960"/>
                  <a:pt x="1456291" y="114314"/>
                </a:cubicBezTo>
                <a:cubicBezTo>
                  <a:pt x="1847060" y="141668"/>
                  <a:pt x="2312076" y="77191"/>
                  <a:pt x="2499645" y="208099"/>
                </a:cubicBezTo>
                <a:close/>
              </a:path>
            </a:pathLst>
          </a:custGeom>
          <a:solidFill>
            <a:srgbClr val="FFF2CC"/>
          </a:solidFill>
          <a:ln cap="flat" cmpd="sng" w="22225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9"/>
          <p:cNvSpPr/>
          <p:nvPr/>
        </p:nvSpPr>
        <p:spPr>
          <a:xfrm>
            <a:off x="6981547" y="5433743"/>
            <a:ext cx="1183122" cy="1101986"/>
          </a:xfrm>
          <a:custGeom>
            <a:rect b="b" l="l" r="r" t="t"/>
            <a:pathLst>
              <a:path extrusionOk="0" h="1101986" w="1183122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rgbClr val="FFF2CC"/>
          </a:solidFill>
          <a:ln cap="flat" cmpd="sng" w="22225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Union-find data structure</a:t>
            </a:r>
            <a:br>
              <a:rPr lang="en-US"/>
            </a:br>
            <a:r>
              <a:rPr lang="en-US" sz="3600"/>
              <a:t>also called disjoint-set data structure</a:t>
            </a:r>
            <a:endParaRPr/>
          </a:p>
        </p:txBody>
      </p:sp>
      <p:sp>
        <p:nvSpPr>
          <p:cNvPr id="324" name="Google Shape;324;p9"/>
          <p:cNvSpPr txBox="1"/>
          <p:nvPr>
            <p:ph idx="1" type="body"/>
          </p:nvPr>
        </p:nvSpPr>
        <p:spPr>
          <a:xfrm>
            <a:off x="1838325" y="1790456"/>
            <a:ext cx="85153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Used for storing collections of sets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Supports: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b="1" lang="en-US">
                <a:solidFill>
                  <a:schemeClr val="accent4"/>
                </a:solidFill>
              </a:rPr>
              <a:t>makeSet(u): </a:t>
            </a:r>
            <a:r>
              <a:rPr lang="en-US">
                <a:solidFill>
                  <a:schemeClr val="accent4"/>
                </a:solidFill>
              </a:rPr>
              <a:t>create a set {u}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b="1" lang="en-US">
                <a:solidFill>
                  <a:schemeClr val="accent4"/>
                </a:solidFill>
              </a:rPr>
              <a:t>find(u): </a:t>
            </a:r>
            <a:r>
              <a:rPr lang="en-US">
                <a:solidFill>
                  <a:schemeClr val="accent4"/>
                </a:solidFill>
              </a:rPr>
              <a:t>return the set that u is in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b="1" lang="en-US">
                <a:solidFill>
                  <a:schemeClr val="accent4"/>
                </a:solidFill>
              </a:rPr>
              <a:t>union(u,v): </a:t>
            </a:r>
            <a:r>
              <a:rPr lang="en-US">
                <a:solidFill>
                  <a:schemeClr val="accent4"/>
                </a:solidFill>
              </a:rPr>
              <a:t>merge the set that u is in with the set that v is in.</a:t>
            </a:r>
            <a:endParaRPr/>
          </a:p>
        </p:txBody>
      </p:sp>
      <p:sp>
        <p:nvSpPr>
          <p:cNvPr id="325" name="Google Shape;325;p9"/>
          <p:cNvSpPr txBox="1"/>
          <p:nvPr/>
        </p:nvSpPr>
        <p:spPr>
          <a:xfrm>
            <a:off x="2152650" y="4372709"/>
            <a:ext cx="358946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makeSet(x)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makeSet(y)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makeSet(z)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union(x,y)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find(x)</a:t>
            </a:r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7124702" y="4267201"/>
            <a:ext cx="468923" cy="50409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327" name="Google Shape;327;p9"/>
          <p:cNvSpPr txBox="1"/>
          <p:nvPr/>
        </p:nvSpPr>
        <p:spPr>
          <a:xfrm>
            <a:off x="3024555" y="996462"/>
            <a:ext cx="9495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9"/>
          <p:cNvSpPr/>
          <p:nvPr/>
        </p:nvSpPr>
        <p:spPr>
          <a:xfrm>
            <a:off x="8323021" y="4372709"/>
            <a:ext cx="433753" cy="54350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329" name="Google Shape;329;p9"/>
          <p:cNvSpPr/>
          <p:nvPr/>
        </p:nvSpPr>
        <p:spPr>
          <a:xfrm>
            <a:off x="7335716" y="5727911"/>
            <a:ext cx="474784" cy="51365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9"/>
          <p:cNvSpPr/>
          <p:nvPr/>
        </p:nvSpPr>
        <p:spPr>
          <a:xfrm rot="-1331873">
            <a:off x="5818942" y="4773471"/>
            <a:ext cx="811117" cy="36237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07B1A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2023-03-06T07:19:31Z</dcterms:created>
  <dc:creator>Yu Shen Lu</dc:creator>
</cp:coreProperties>
</file>