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49"/>
  </p:notesMasterIdLst>
  <p:sldIdLst>
    <p:sldId id="256" r:id="rId3"/>
    <p:sldId id="498" r:id="rId4"/>
    <p:sldId id="449" r:id="rId5"/>
    <p:sldId id="497" r:id="rId6"/>
    <p:sldId id="351" r:id="rId7"/>
    <p:sldId id="354" r:id="rId8"/>
    <p:sldId id="353" r:id="rId9"/>
    <p:sldId id="260" r:id="rId10"/>
    <p:sldId id="484" r:id="rId11"/>
    <p:sldId id="485" r:id="rId12"/>
    <p:sldId id="486" r:id="rId13"/>
    <p:sldId id="487" r:id="rId14"/>
    <p:sldId id="466" r:id="rId15"/>
    <p:sldId id="257" r:id="rId16"/>
    <p:sldId id="465" r:id="rId17"/>
    <p:sldId id="467" r:id="rId18"/>
    <p:sldId id="469" r:id="rId19"/>
    <p:sldId id="489" r:id="rId20"/>
    <p:sldId id="488" r:id="rId21"/>
    <p:sldId id="283" r:id="rId22"/>
    <p:sldId id="284" r:id="rId23"/>
    <p:sldId id="285" r:id="rId24"/>
    <p:sldId id="472" r:id="rId25"/>
    <p:sldId id="473" r:id="rId26"/>
    <p:sldId id="474" r:id="rId27"/>
    <p:sldId id="480" r:id="rId28"/>
    <p:sldId id="476" r:id="rId29"/>
    <p:sldId id="297" r:id="rId30"/>
    <p:sldId id="490" r:id="rId31"/>
    <p:sldId id="496" r:id="rId32"/>
    <p:sldId id="492" r:id="rId33"/>
    <p:sldId id="493" r:id="rId34"/>
    <p:sldId id="494" r:id="rId35"/>
    <p:sldId id="479" r:id="rId36"/>
    <p:sldId id="298" r:id="rId37"/>
    <p:sldId id="299" r:id="rId38"/>
    <p:sldId id="300" r:id="rId39"/>
    <p:sldId id="301" r:id="rId40"/>
    <p:sldId id="481" r:id="rId41"/>
    <p:sldId id="304" r:id="rId42"/>
    <p:sldId id="306" r:id="rId43"/>
    <p:sldId id="308" r:id="rId44"/>
    <p:sldId id="482" r:id="rId45"/>
    <p:sldId id="309" r:id="rId46"/>
    <p:sldId id="495" r:id="rId47"/>
    <p:sldId id="313" r:id="rId48"/>
  </p:sldIdLst>
  <p:sldSz cx="9144000" cy="6858000" type="screen4x3"/>
  <p:notesSz cx="6858000" cy="9144000"/>
  <p:embeddedFontLst>
    <p:embeddedFont>
      <p:font typeface="Source Sans Pro" panose="020B0503030403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D46EC-EA9A-41D6-8947-1561CB71840C}">
  <a:tblStyle styleId="{720D46EC-EA9A-41D6-8947-1561CB7184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1"/>
    <p:restoredTop sz="77381"/>
  </p:normalViewPr>
  <p:slideViewPr>
    <p:cSldViewPr snapToGrid="0">
      <p:cViewPr varScale="1">
        <p:scale>
          <a:sx n="112" d="100"/>
          <a:sy n="112" d="100"/>
        </p:scale>
        <p:origin x="265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55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8F174-530F-69B9-09CD-D38774B2A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D317E-D2BD-104A-E124-A7AF41E8E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4F26A-4473-EE9F-0E25-5DD2B074E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1A845E-D3E9-3433-CD04-C9DA5643FE4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854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756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70187bbe24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70187bbe24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Think pair share: What other factors might we want to take into account?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Construction cost or difficulty</a:t>
            </a:r>
          </a:p>
          <a:p>
            <a:pPr marL="0" lvl="0" indent="0" algn="l" rtl="0">
              <a:spcBef>
                <a:spcPts val="0"/>
              </a:spcBef>
              <a:spcAft>
                <a:spcPts val="0"/>
              </a:spcAft>
              <a:buNone/>
            </a:pPr>
            <a:r>
              <a:rPr lang="en-US" dirty="0"/>
              <a:t>Environmental impact (emissions, habitat disruptions, etc.)</a:t>
            </a:r>
          </a:p>
          <a:p>
            <a:pPr marL="0" lvl="0" indent="0" algn="l" rtl="0">
              <a:spcBef>
                <a:spcPts val="0"/>
              </a:spcBef>
              <a:spcAft>
                <a:spcPts val="0"/>
              </a:spcAft>
              <a:buNone/>
            </a:pPr>
            <a:r>
              <a:rPr lang="en-US" dirty="0"/>
              <a:t>Revenue &amp; expenditure</a:t>
            </a:r>
          </a:p>
          <a:p>
            <a:pPr marL="0" lvl="0" indent="0" algn="l" rtl="0">
              <a:spcBef>
                <a:spcPts val="0"/>
              </a:spcBef>
              <a:spcAft>
                <a:spcPts val="0"/>
              </a:spcAft>
              <a:buNone/>
            </a:pPr>
            <a:r>
              <a:rPr lang="en-US" dirty="0"/>
              <a:t>Ridership (convenience, as a factor in emissions, etc.)</a:t>
            </a:r>
          </a:p>
          <a:p>
            <a:pPr marL="0" lvl="0" indent="0" algn="l" rtl="0">
              <a:spcBef>
                <a:spcPts val="0"/>
              </a:spcBef>
              <a:spcAft>
                <a:spcPts val="0"/>
              </a:spcAft>
              <a:buNone/>
            </a:pPr>
            <a:r>
              <a:rPr lang="en-US" dirty="0"/>
              <a:t>Social mobility, but also gentrification (what if Fresno became a bedroom community for SF?)</a:t>
            </a:r>
          </a:p>
          <a:p>
            <a:pPr marL="0" lvl="0" indent="0" algn="l" rtl="0">
              <a:spcBef>
                <a:spcPts val="0"/>
              </a:spcBef>
              <a:spcAft>
                <a:spcPts val="0"/>
              </a:spcAft>
              <a:buNone/>
            </a:pPr>
            <a:r>
              <a:rPr lang="en-US" dirty="0"/>
              <a:t>Which communities are historically underserved?</a:t>
            </a:r>
          </a:p>
          <a:p>
            <a:pPr marL="0" lvl="0" indent="0" algn="l" rtl="0">
              <a:spcBef>
                <a:spcPts val="0"/>
              </a:spcBef>
              <a:spcAft>
                <a:spcPts val="0"/>
              </a:spcAft>
              <a:buNone/>
            </a:pPr>
            <a:r>
              <a:rPr lang="en-US" dirty="0"/>
              <a:t>Eminent domain</a:t>
            </a:r>
          </a:p>
          <a:p>
            <a:pPr marL="0" lvl="0" indent="0" algn="l" rtl="0">
              <a:spcBef>
                <a:spcPts val="0"/>
              </a:spcBef>
              <a:spcAft>
                <a:spcPts val="0"/>
              </a:spcAft>
              <a:buNone/>
            </a:pPr>
            <a:r>
              <a:rPr lang="en-US" dirty="0"/>
              <a:t>Disruption to communities (including native communities)</a:t>
            </a:r>
          </a:p>
          <a:p>
            <a:pPr marL="0" lvl="0" indent="0" algn="l" rtl="0">
              <a:spcBef>
                <a:spcPts val="0"/>
              </a:spcBef>
              <a:spcAft>
                <a:spcPts val="0"/>
              </a:spcAft>
              <a:buNone/>
            </a:pPr>
            <a:r>
              <a:rPr lang="en-US" dirty="0"/>
              <a:t>Views (of or from train)</a:t>
            </a:r>
          </a:p>
          <a:p>
            <a:pPr marL="0" lvl="0" indent="0" algn="l" rtl="0">
              <a:spcBef>
                <a:spcPts val="0"/>
              </a:spcBef>
              <a:spcAft>
                <a:spcPts val="0"/>
              </a:spcAft>
              <a:buNone/>
            </a:pPr>
            <a:r>
              <a:rPr lang="en-US" dirty="0"/>
              <a:t>Shortest time between certain other stops?</a:t>
            </a:r>
          </a:p>
          <a:p>
            <a:pPr marL="0" lvl="0" indent="0" algn="l" rtl="0">
              <a:spcBef>
                <a:spcPts val="0"/>
              </a:spcBef>
              <a:spcAft>
                <a:spcPts val="0"/>
              </a:spcAft>
              <a:buNone/>
            </a:pPr>
            <a:r>
              <a:rPr lang="en-US" dirty="0"/>
              <a:t>Inclusion of certain other stops in the first place?</a:t>
            </a:r>
          </a:p>
          <a:p>
            <a:pPr marL="0" lvl="0" indent="0" algn="l" rtl="0">
              <a:spcBef>
                <a:spcPts val="0"/>
              </a:spcBef>
              <a:spcAft>
                <a:spcPts val="0"/>
              </a:spcAft>
              <a:buNone/>
            </a:pPr>
            <a:r>
              <a:rPr lang="en-US" dirty="0"/>
              <a:t>etc.</a:t>
            </a:r>
          </a:p>
        </p:txBody>
      </p:sp>
      <p:sp>
        <p:nvSpPr>
          <p:cNvPr id="139" name="Google Shape;139;g170187bbe24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42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869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322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96460-B9A1-0BBE-C92F-C445E41EB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8F60A-E1DB-14FC-449D-DA3D628BE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0A6A4-16CB-29D9-C26C-2EF7C7C9F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6969E-0248-8E10-748E-12BF33DCD20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693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4104E-EDAD-8677-04E7-15FF908C1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9C1D9-90EA-E4B3-1B1B-69F1F9721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61EFB-8A6E-D8B9-5140-06370814D561}"/>
              </a:ext>
            </a:extLst>
          </p:cNvPr>
          <p:cNvSpPr>
            <a:spLocks noGrp="1"/>
          </p:cNvSpPr>
          <p:nvPr>
            <p:ph type="body" idx="1"/>
          </p:nvPr>
        </p:nvSpPr>
        <p:spPr/>
        <p:txBody>
          <a:bodyPr/>
          <a:lstStyle/>
          <a:p>
            <a:r>
              <a:rPr lang="en-US" dirty="0"/>
              <a:t>Another way of asking the question: how do we compare or trade-off between time and emissions? Our choice of f will encode a way of trading off between these two things. What’s the right one?</a:t>
            </a:r>
          </a:p>
        </p:txBody>
      </p:sp>
      <p:sp>
        <p:nvSpPr>
          <p:cNvPr id="4" name="Slide Number Placeholder 3">
            <a:extLst>
              <a:ext uri="{FF2B5EF4-FFF2-40B4-BE49-F238E27FC236}">
                <a16:creationId xmlns:a16="http://schemas.microsoft.com/office/drawing/2014/main" id="{11ED65AC-5FC9-D343-AB23-D8159411E58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890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70187bbe24_0_2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70187bbe24_0_2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g170187bbe24_0_2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D9564C-CBA2-D242-882B-F699204916A5}" type="slidenum">
              <a:rPr lang="en-US" smtClean="0"/>
              <a:t>3</a:t>
            </a:fld>
            <a:endParaRPr lang="en-US"/>
          </a:p>
        </p:txBody>
      </p:sp>
    </p:spTree>
    <p:extLst>
      <p:ext uri="{BB962C8B-B14F-4D97-AF65-F5344CB8AC3E}">
        <p14:creationId xmlns:p14="http://schemas.microsoft.com/office/powerpoint/2010/main" val="566801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8" name="Google Shape;50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9" name="Google Shape;5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16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754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2771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664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2964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9" name="Google Shape;67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C5BB-ADCE-FFD2-78B1-399501703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7293F-7E4C-6F0A-F650-7D06EDCDC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C1683-56DC-16A9-FC60-B99E3547CD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6901F0-0E69-9BD7-AF46-15B7A33F8D8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7862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9E33D-9C02-50E1-44EC-E80B35FF2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2B16C-33F8-DDA5-3842-FD33967C6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F3FE3-0CCB-BC35-4AD9-47D961D4F481}"/>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 is emissions </a:t>
            </a:r>
            <a:r>
              <a:rPr lang="en-US" i="1" dirty="0"/>
              <a:t>reduction</a:t>
            </a:r>
            <a:r>
              <a:rPr lang="en-US" i="0" dirty="0"/>
              <a:t>, so we want it to be </a:t>
            </a:r>
            <a:r>
              <a:rPr lang="en-US" i="1" dirty="0"/>
              <a:t>high</a:t>
            </a:r>
            <a:r>
              <a:rPr lang="en-US" i="0" dirty="0"/>
              <a:t>, so lower emissions should make f </a:t>
            </a:r>
            <a:r>
              <a:rPr lang="en-US" i="1" dirty="0"/>
              <a:t>larger</a:t>
            </a:r>
            <a:r>
              <a:rPr lang="en-US" i="0" dirty="0"/>
              <a:t>, i.e. worse</a:t>
            </a:r>
            <a:endParaRPr lang="en-US" dirty="0"/>
          </a:p>
          <a:p>
            <a:endParaRPr lang="en-US" dirty="0"/>
          </a:p>
        </p:txBody>
      </p:sp>
      <p:sp>
        <p:nvSpPr>
          <p:cNvPr id="4" name="Slide Number Placeholder 3">
            <a:extLst>
              <a:ext uri="{FF2B5EF4-FFF2-40B4-BE49-F238E27FC236}">
                <a16:creationId xmlns:a16="http://schemas.microsoft.com/office/drawing/2014/main" id="{60B2812A-DFD8-0DAC-6D30-01CD1829BA0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094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E23552CA-77E6-54BB-FAAB-AAB26DEA6382}"/>
            </a:ext>
          </a:extLst>
        </p:cNvPr>
        <p:cNvGrpSpPr/>
        <p:nvPr/>
      </p:nvGrpSpPr>
      <p:grpSpPr>
        <a:xfrm>
          <a:off x="0" y="0"/>
          <a:ext cx="0" cy="0"/>
          <a:chOff x="0" y="0"/>
          <a:chExt cx="0" cy="0"/>
        </a:xfrm>
      </p:grpSpPr>
      <p:sp>
        <p:nvSpPr>
          <p:cNvPr id="126" name="Google Shape;126;p1:notes">
            <a:extLst>
              <a:ext uri="{FF2B5EF4-FFF2-40B4-BE49-F238E27FC236}">
                <a16:creationId xmlns:a16="http://schemas.microsoft.com/office/drawing/2014/main" id="{70C6F402-4E3B-3544-0AA2-A1D6F8F3F4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1:notes">
            <a:extLst>
              <a:ext uri="{FF2B5EF4-FFF2-40B4-BE49-F238E27FC236}">
                <a16:creationId xmlns:a16="http://schemas.microsoft.com/office/drawing/2014/main" id="{14153054-40E0-F6B1-76E8-42C995DF10A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612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AEE9C-E11E-0488-3B0F-1BCB30DB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CC1E8-7B7F-4C92-4038-CF692C660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D15F9-4FCB-8BF8-4055-710E9FCD45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D299ED-FA2F-4BE6-E7CA-4A6F0A41274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702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F6EEB-2B69-5EB4-9BB9-03B5D922D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0CA631-5BE3-5312-C0C6-C1FB2D249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E1287-5425-48DF-0474-60798DE9E0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9587C-7C7F-C8EC-C307-AD32430A88E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9869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5A7F9-9987-51DC-3F88-3830B0865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B8C53-1DBD-527B-158F-7AEA2ACEF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73960-8FD6-D3E6-67F6-5FDD4ECC3597}"/>
              </a:ext>
            </a:extLst>
          </p:cNvPr>
          <p:cNvSpPr>
            <a:spLocks noGrp="1"/>
          </p:cNvSpPr>
          <p:nvPr>
            <p:ph type="body" idx="1"/>
          </p:nvPr>
        </p:nvSpPr>
        <p:spPr/>
        <p:txBody>
          <a:bodyPr/>
          <a:lstStyle/>
          <a:p>
            <a:r>
              <a:rPr lang="en-US" dirty="0"/>
              <a:t>And just imagine all the other, more complicated functions we could choose from! There are literally infinite options.</a:t>
            </a:r>
          </a:p>
          <a:p>
            <a:endParaRPr lang="en-US" dirty="0"/>
          </a:p>
          <a:p>
            <a:r>
              <a:rPr lang="en-US" dirty="0"/>
              <a:t>And without a common measure for evaluating time and emissions, it’s hard to say which one is the “right” one. Again, it’s going to come down to a value judgment. That doesn’t mean all value judgments are equally good, but it means we can’t avoid making one here.</a:t>
            </a:r>
          </a:p>
          <a:p>
            <a:endParaRPr lang="en-US" dirty="0"/>
          </a:p>
          <a:p>
            <a:r>
              <a:rPr lang="en-US" dirty="0"/>
              <a:t>And now think about this: emissions was just one example. We filled a whiteboard with others! Imagine the sort of function we’d have to use to compare </a:t>
            </a:r>
            <a:r>
              <a:rPr lang="en-US" i="1" dirty="0"/>
              <a:t>all</a:t>
            </a:r>
            <a:r>
              <a:rPr lang="en-US" i="0" dirty="0"/>
              <a:t> those things for each proposal. Things can get real messy real fast when we’re dealing with a problem with real world stakes.</a:t>
            </a:r>
            <a:endParaRPr lang="en-US" dirty="0"/>
          </a:p>
          <a:p>
            <a:endParaRPr lang="en-US" dirty="0"/>
          </a:p>
        </p:txBody>
      </p:sp>
      <p:sp>
        <p:nvSpPr>
          <p:cNvPr id="4" name="Slide Number Placeholder 3">
            <a:extLst>
              <a:ext uri="{FF2B5EF4-FFF2-40B4-BE49-F238E27FC236}">
                <a16:creationId xmlns:a16="http://schemas.microsoft.com/office/drawing/2014/main" id="{B489EB40-2904-4D54-A64E-606F868A4C5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3879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306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8" name="Google Shape;6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1" name="Google Shape;70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720" name="Google Shape;72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546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7" name="Google Shape;7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169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762" name="Google Shape;76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3" name="Google Shape;78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2" name="Google Shape;76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1506231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87C4F22C-47BD-798E-89C0-01CE1DF77AC7}"/>
            </a:ext>
          </a:extLst>
        </p:cNvPr>
        <p:cNvGrpSpPr/>
        <p:nvPr/>
      </p:nvGrpSpPr>
      <p:grpSpPr>
        <a:xfrm>
          <a:off x="0" y="0"/>
          <a:ext cx="0" cy="0"/>
          <a:chOff x="0" y="0"/>
          <a:chExt cx="0" cy="0"/>
        </a:xfrm>
      </p:grpSpPr>
      <p:sp>
        <p:nvSpPr>
          <p:cNvPr id="172" name="Google Shape;172;g39ec4df47d7e9c25_77:notes">
            <a:extLst>
              <a:ext uri="{FF2B5EF4-FFF2-40B4-BE49-F238E27FC236}">
                <a16:creationId xmlns:a16="http://schemas.microsoft.com/office/drawing/2014/main" id="{3719AD09-A341-1C93-088E-9EEB15E8969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9ec4df47d7e9c25_77:notes">
            <a:extLst>
              <a:ext uri="{FF2B5EF4-FFF2-40B4-BE49-F238E27FC236}">
                <a16:creationId xmlns:a16="http://schemas.microsoft.com/office/drawing/2014/main" id="{94199A47-E69E-2F61-49BA-E7E94477915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g39ec4df47d7e9c25_77:notes">
            <a:extLst>
              <a:ext uri="{FF2B5EF4-FFF2-40B4-BE49-F238E27FC236}">
                <a16:creationId xmlns:a16="http://schemas.microsoft.com/office/drawing/2014/main" id="{D8820F6D-D8CE-451D-BB11-D808544D972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1079045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9ec4df47d7e9c25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5" name="Google Shape;825;g39ec4df47d7e9c25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244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270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9ec4df47d7e9c25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9ec4df47d7e9c25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g39ec4df47d7e9c25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87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you can’t just pick the best one right away because you need to independently verify the estimates in each proposal, so you might need to look at more than one to find the best. Still, you’d rather start with the most promising ones, rather than waste your time with proposals that wouldn’t be good even if they’re correct.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085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7" name="Google Shape;11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6"/>
          <p:cNvSpPr/>
          <p:nvPr/>
        </p:nvSpPr>
        <p:spPr>
          <a:xfrm>
            <a:off x="80700" y="3534800"/>
            <a:ext cx="8982600" cy="3215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0;p6"/>
          <p:cNvSpPr txBox="1">
            <a:spLocks noGrp="1"/>
          </p:cNvSpPr>
          <p:nvPr>
            <p:ph type="title"/>
          </p:nvPr>
        </p:nvSpPr>
        <p:spPr>
          <a:xfrm>
            <a:off x="311700" y="990668"/>
            <a:ext cx="8520600" cy="26752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endParaRPr/>
          </a:p>
        </p:txBody>
      </p:sp>
      <p:sp>
        <p:nvSpPr>
          <p:cNvPr id="41" name="Google Shape;41;p6"/>
          <p:cNvSpPr txBox="1">
            <a:spLocks noGrp="1"/>
          </p:cNvSpPr>
          <p:nvPr>
            <p:ph type="body" idx="1"/>
          </p:nvPr>
        </p:nvSpPr>
        <p:spPr>
          <a:xfrm>
            <a:off x="311700" y="3793576"/>
            <a:ext cx="8520600" cy="1734400"/>
          </a:xfrm>
          <a:prstGeom prst="rect">
            <a:avLst/>
          </a:prstGeom>
          <a:noFill/>
          <a:ln>
            <a:noFill/>
          </a:ln>
        </p:spPr>
        <p:txBody>
          <a:bodyPr spcFirstLastPara="1" wrap="square" lIns="91425" tIns="91425" rIns="91425" bIns="91425" anchor="t" anchorCtr="0">
            <a:normAutofit/>
          </a:bodyPr>
          <a:lstStyle>
            <a:lvl1pPr marL="457200" lvl="0" indent="-342900" algn="ctr">
              <a:lnSpc>
                <a:spcPct val="90000"/>
              </a:lnSpc>
              <a:spcBef>
                <a:spcPts val="0"/>
              </a:spcBef>
              <a:spcAft>
                <a:spcPts val="0"/>
              </a:spcAft>
              <a:buClr>
                <a:schemeClr val="lt1"/>
              </a:buClr>
              <a:buSzPts val="1800"/>
              <a:buChar char="●"/>
              <a:defRPr>
                <a:solidFill>
                  <a:schemeClr val="lt1"/>
                </a:solidFill>
              </a:defRPr>
            </a:lvl1pPr>
            <a:lvl2pPr marL="914400" lvl="1" indent="-317500" algn="ctr">
              <a:lnSpc>
                <a:spcPct val="90000"/>
              </a:lnSpc>
              <a:spcBef>
                <a:spcPts val="0"/>
              </a:spcBef>
              <a:spcAft>
                <a:spcPts val="0"/>
              </a:spcAft>
              <a:buClr>
                <a:schemeClr val="lt1"/>
              </a:buClr>
              <a:buSzPts val="1400"/>
              <a:buChar char="○"/>
              <a:defRPr>
                <a:solidFill>
                  <a:schemeClr val="lt1"/>
                </a:solidFill>
              </a:defRPr>
            </a:lvl2pPr>
            <a:lvl3pPr marL="1371600" lvl="2" indent="-317500" algn="ctr">
              <a:lnSpc>
                <a:spcPct val="90000"/>
              </a:lnSpc>
              <a:spcBef>
                <a:spcPts val="0"/>
              </a:spcBef>
              <a:spcAft>
                <a:spcPts val="0"/>
              </a:spcAft>
              <a:buClr>
                <a:schemeClr val="lt1"/>
              </a:buClr>
              <a:buSzPts val="1400"/>
              <a:buChar char="■"/>
              <a:defRPr>
                <a:solidFill>
                  <a:schemeClr val="lt1"/>
                </a:solidFill>
              </a:defRPr>
            </a:lvl3pPr>
            <a:lvl4pPr marL="1828800" lvl="3" indent="-317500" algn="ctr">
              <a:lnSpc>
                <a:spcPct val="90000"/>
              </a:lnSpc>
              <a:spcBef>
                <a:spcPts val="0"/>
              </a:spcBef>
              <a:spcAft>
                <a:spcPts val="0"/>
              </a:spcAft>
              <a:buClr>
                <a:schemeClr val="lt1"/>
              </a:buClr>
              <a:buSzPts val="1400"/>
              <a:buChar char="●"/>
              <a:defRPr>
                <a:solidFill>
                  <a:schemeClr val="lt1"/>
                </a:solidFill>
              </a:defRPr>
            </a:lvl4pPr>
            <a:lvl5pPr marL="2286000" lvl="4" indent="-317500" algn="ctr">
              <a:lnSpc>
                <a:spcPct val="90000"/>
              </a:lnSpc>
              <a:spcBef>
                <a:spcPts val="0"/>
              </a:spcBef>
              <a:spcAft>
                <a:spcPts val="0"/>
              </a:spcAft>
              <a:buClr>
                <a:schemeClr val="lt1"/>
              </a:buClr>
              <a:buSzPts val="1400"/>
              <a:buChar char="○"/>
              <a:defRPr>
                <a:solidFill>
                  <a:schemeClr val="lt1"/>
                </a:solidFill>
              </a:defRPr>
            </a:lvl5pPr>
            <a:lvl6pPr marL="2743200" lvl="5" indent="-317500" algn="ctr">
              <a:lnSpc>
                <a:spcPct val="90000"/>
              </a:lnSpc>
              <a:spcBef>
                <a:spcPts val="0"/>
              </a:spcBef>
              <a:spcAft>
                <a:spcPts val="0"/>
              </a:spcAft>
              <a:buClr>
                <a:schemeClr val="lt1"/>
              </a:buClr>
              <a:buSzPts val="1400"/>
              <a:buChar char="■"/>
              <a:defRPr>
                <a:solidFill>
                  <a:schemeClr val="lt1"/>
                </a:solidFill>
              </a:defRPr>
            </a:lvl6pPr>
            <a:lvl7pPr marL="3200400" lvl="6" indent="-317500" algn="ctr">
              <a:lnSpc>
                <a:spcPct val="90000"/>
              </a:lnSpc>
              <a:spcBef>
                <a:spcPts val="0"/>
              </a:spcBef>
              <a:spcAft>
                <a:spcPts val="0"/>
              </a:spcAft>
              <a:buClr>
                <a:schemeClr val="lt1"/>
              </a:buClr>
              <a:buSzPts val="1400"/>
              <a:buChar char="●"/>
              <a:defRPr>
                <a:solidFill>
                  <a:schemeClr val="lt1"/>
                </a:solidFill>
              </a:defRPr>
            </a:lvl7pPr>
            <a:lvl8pPr marL="3657600" lvl="7" indent="-317500" algn="ctr">
              <a:lnSpc>
                <a:spcPct val="90000"/>
              </a:lnSpc>
              <a:spcBef>
                <a:spcPts val="0"/>
              </a:spcBef>
              <a:spcAft>
                <a:spcPts val="0"/>
              </a:spcAft>
              <a:buClr>
                <a:schemeClr val="lt1"/>
              </a:buClr>
              <a:buSzPts val="1400"/>
              <a:buChar char="○"/>
              <a:defRPr>
                <a:solidFill>
                  <a:schemeClr val="lt1"/>
                </a:solidFill>
              </a:defRPr>
            </a:lvl8pPr>
            <a:lvl9pPr marL="4114800" lvl="8" indent="-317500" algn="ctr">
              <a:lnSpc>
                <a:spcPct val="90000"/>
              </a:lnSpc>
              <a:spcBef>
                <a:spcPts val="0"/>
              </a:spcBef>
              <a:spcAft>
                <a:spcPts val="0"/>
              </a:spcAft>
              <a:buClr>
                <a:schemeClr val="lt1"/>
              </a:buClr>
              <a:buSzPts val="1400"/>
              <a:buChar char="■"/>
              <a:defRPr>
                <a:solidFill>
                  <a:schemeClr val="lt1"/>
                </a:solidFill>
              </a:defRPr>
            </a:lvl9pPr>
          </a:lstStyle>
          <a:p>
            <a:endParaRPr/>
          </a:p>
        </p:txBody>
      </p:sp>
      <p:sp>
        <p:nvSpPr>
          <p:cNvPr id="42" name="Google Shape;42;p6"/>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rmAutofit/>
          </a:bodyPr>
          <a:lstStyle>
            <a:lvl1pPr marL="0" lvl="0" indent="0" algn="r">
              <a:buClr>
                <a:schemeClr val="lt1"/>
              </a:buClr>
              <a:buSzPts val="1200"/>
              <a:buFont typeface="Calibri"/>
              <a:buNone/>
              <a:defRPr sz="1200">
                <a:solidFill>
                  <a:schemeClr val="lt1"/>
                </a:solidFill>
                <a:latin typeface="Calibri"/>
                <a:ea typeface="Calibri"/>
                <a:cs typeface="Calibri"/>
                <a:sym typeface="Calibri"/>
              </a:defRPr>
            </a:lvl1pPr>
            <a:lvl2pPr marL="0" lvl="1" indent="0" algn="r">
              <a:buClr>
                <a:schemeClr val="lt1"/>
              </a:buClr>
              <a:buSzPts val="1200"/>
              <a:buFont typeface="Calibri"/>
              <a:buNone/>
              <a:defRPr sz="1200">
                <a:solidFill>
                  <a:schemeClr val="lt1"/>
                </a:solidFill>
                <a:latin typeface="Calibri"/>
                <a:ea typeface="Calibri"/>
                <a:cs typeface="Calibri"/>
                <a:sym typeface="Calibri"/>
              </a:defRPr>
            </a:lvl2pPr>
            <a:lvl3pPr marL="0" lvl="2" indent="0" algn="r">
              <a:buClr>
                <a:schemeClr val="lt1"/>
              </a:buClr>
              <a:buSzPts val="1200"/>
              <a:buFont typeface="Calibri"/>
              <a:buNone/>
              <a:defRPr sz="1200">
                <a:solidFill>
                  <a:schemeClr val="lt1"/>
                </a:solidFill>
                <a:latin typeface="Calibri"/>
                <a:ea typeface="Calibri"/>
                <a:cs typeface="Calibri"/>
                <a:sym typeface="Calibri"/>
              </a:defRPr>
            </a:lvl3pPr>
            <a:lvl4pPr marL="0" lvl="3" indent="0" algn="r">
              <a:buClr>
                <a:schemeClr val="lt1"/>
              </a:buClr>
              <a:buSzPts val="1200"/>
              <a:buFont typeface="Calibri"/>
              <a:buNone/>
              <a:defRPr sz="1200">
                <a:solidFill>
                  <a:schemeClr val="lt1"/>
                </a:solidFill>
                <a:latin typeface="Calibri"/>
                <a:ea typeface="Calibri"/>
                <a:cs typeface="Calibri"/>
                <a:sym typeface="Calibri"/>
              </a:defRPr>
            </a:lvl4pPr>
            <a:lvl5pPr marL="0" lvl="4" indent="0" algn="r">
              <a:buClr>
                <a:schemeClr val="lt1"/>
              </a:buClr>
              <a:buSzPts val="1200"/>
              <a:buFont typeface="Calibri"/>
              <a:buNone/>
              <a:defRPr sz="1200">
                <a:solidFill>
                  <a:schemeClr val="lt1"/>
                </a:solidFill>
                <a:latin typeface="Calibri"/>
                <a:ea typeface="Calibri"/>
                <a:cs typeface="Calibri"/>
                <a:sym typeface="Calibri"/>
              </a:defRPr>
            </a:lvl5pPr>
            <a:lvl6pPr marL="0" lvl="5" indent="0" algn="r">
              <a:buClr>
                <a:schemeClr val="lt1"/>
              </a:buClr>
              <a:buSzPts val="1200"/>
              <a:buFont typeface="Calibri"/>
              <a:buNone/>
              <a:defRPr sz="1200">
                <a:solidFill>
                  <a:schemeClr val="lt1"/>
                </a:solidFill>
                <a:latin typeface="Calibri"/>
                <a:ea typeface="Calibri"/>
                <a:cs typeface="Calibri"/>
                <a:sym typeface="Calibri"/>
              </a:defRPr>
            </a:lvl6pPr>
            <a:lvl7pPr marL="0" lvl="6" indent="0" algn="r">
              <a:buClr>
                <a:schemeClr val="lt1"/>
              </a:buClr>
              <a:buSzPts val="1200"/>
              <a:buFont typeface="Calibri"/>
              <a:buNone/>
              <a:defRPr sz="1200">
                <a:solidFill>
                  <a:schemeClr val="lt1"/>
                </a:solidFill>
                <a:latin typeface="Calibri"/>
                <a:ea typeface="Calibri"/>
                <a:cs typeface="Calibri"/>
                <a:sym typeface="Calibri"/>
              </a:defRPr>
            </a:lvl7pPr>
            <a:lvl8pPr marL="0" lvl="7" indent="0" algn="r">
              <a:buClr>
                <a:schemeClr val="lt1"/>
              </a:buClr>
              <a:buSzPts val="1200"/>
              <a:buFont typeface="Calibri"/>
              <a:buNone/>
              <a:defRPr sz="1200">
                <a:solidFill>
                  <a:schemeClr val="lt1"/>
                </a:solidFill>
                <a:latin typeface="Calibri"/>
                <a:ea typeface="Calibri"/>
                <a:cs typeface="Calibri"/>
                <a:sym typeface="Calibri"/>
              </a:defRPr>
            </a:lvl8pPr>
            <a:lvl9pPr marL="0" lvl="8" indent="0" algn="r">
              <a:buClr>
                <a:schemeClr val="lt1"/>
              </a:buClr>
              <a:buSzPts val="1200"/>
              <a:buFont typeface="Calibri"/>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8" name="Google Shape;58;p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59" name="Google Shape;59;p9"/>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rm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1" name="Google Shape;91;p1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0" y="0"/>
            <a:ext cx="2057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10" name="Google Shape;110;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1" name="Google Shape;111;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2" name="Google Shape;112;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7"/>
          <p:cNvSpPr txBox="1"/>
          <p:nvPr/>
        </p:nvSpPr>
        <p:spPr>
          <a:xfrm>
            <a:off x="0" y="0"/>
            <a:ext cx="2057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upload.wikimedia.org/wikipedia/commons/f/fc/Bill_Gates_-_2023_-_P062021-967902_%28cropped%29.jpg" TargetMode="External"/><Relationship Id="rId7" Type="http://schemas.openxmlformats.org/officeDocument/2006/relationships/hyperlink" Target="https://www.google.com/imgres?imgurl=https%3A%2F%2Fa.espncdn.com%2Fcombiner%2Fi%3Fimg%3D%2Fi%2Fteamlogos%2Fnfl%2F500%2Fsf.png&amp;tbnid=hKRn8fgUYJB60M&amp;vet=12ahUKEwiY4cLRz5SCAxUHBkQIHR61AsIQMygAegQIARB1..i&amp;imgrefurl=https%3A%2F%2Fwww.espn.com%2Fnfl%2Fteam%2F_%2Fname%2Fsf%2Fsan-francisco-49ers&amp;docid=zyEDT1Kv4gl9yM&amp;w=500&amp;h=500&amp;q=49ers&amp;ved=2ahUKEwiY4cLRz5SCAxUHBkQIHR61AsIQMygAegQIARB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upload.wikimedia.org/wikipedia/commons/6/6e/Steve_Wozniak_by_Gage_Skidmore_3_%28cropped%29.jpg" TargetMode="External"/><Relationship Id="rId10" Type="http://schemas.openxmlformats.org/officeDocument/2006/relationships/image" Target="../media/image22.png"/><Relationship Id="rId4" Type="http://schemas.openxmlformats.org/officeDocument/2006/relationships/image" Target="../media/image19.jpeg"/><Relationship Id="rId9" Type="http://schemas.openxmlformats.org/officeDocument/2006/relationships/hyperlink" Target="https://www.google.com/imgres?imgurl=https%3A%2F%2Fyt3.googleusercontent.com%2Fytc%2FAPkrFKbm8iT-iZ-2w-pkLw00sNbcaftiWFfxm_-8j5a4pg%3Ds900-c-k-c0x00ffffff-no-rj&amp;tbnid=KeHUry7JjTNftM&amp;vet=12ahUKEwi8jsbdz5SCAxVKCUQIHQgCDacQMygAegQIARB1..i&amp;imgrefurl=https%3A%2F%2Fwww.youtube.com%2Fchannel%2FUCyJ6yZdVUkBvt2vl4R03jcA&amp;docid=5KKll77AeCSG0M&amp;w=900&amp;h=900&amp;q=la%20rams&amp;ved=2ahUKEwi8jsbdz5SCAxVKCUQIHQgCDacQMygAegQIARB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mailto:webberdf@stanford.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685800" y="418978"/>
            <a:ext cx="7772400" cy="10891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Lecture 5.5</a:t>
            </a:r>
            <a:endParaRPr dirty="0"/>
          </a:p>
        </p:txBody>
      </p:sp>
      <p:sp>
        <p:nvSpPr>
          <p:cNvPr id="130" name="Google Shape;130;p20"/>
          <p:cNvSpPr txBox="1">
            <a:spLocks noGrp="1"/>
          </p:cNvSpPr>
          <p:nvPr>
            <p:ph type="subTitle" idx="1"/>
          </p:nvPr>
        </p:nvSpPr>
        <p:spPr>
          <a:xfrm>
            <a:off x="1143000" y="1684849"/>
            <a:ext cx="6858000" cy="8920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r>
              <a:rPr lang="en-US" sz="4400" dirty="0"/>
              <a:t>Algorithms in the Real World</a:t>
            </a:r>
          </a:p>
          <a:p>
            <a:pPr marL="0" lvl="0" indent="0" algn="ctr" rtl="0">
              <a:lnSpc>
                <a:spcPct val="90000"/>
              </a:lnSpc>
              <a:spcBef>
                <a:spcPts val="0"/>
              </a:spcBef>
              <a:spcAft>
                <a:spcPts val="0"/>
              </a:spcAft>
              <a:buClr>
                <a:schemeClr val="dk1"/>
              </a:buClr>
              <a:buSzPts val="4400"/>
              <a:buNone/>
            </a:pPr>
            <a:endParaRPr sz="4400" dirty="0"/>
          </a:p>
        </p:txBody>
      </p:sp>
      <p:sp>
        <p:nvSpPr>
          <p:cNvPr id="135" name="Google Shape;135;p2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2054" name="Picture 6" descr="World Clipart | Earth clipart, World clipart, Earth pictures">
            <a:extLst>
              <a:ext uri="{FF2B5EF4-FFF2-40B4-BE49-F238E27FC236}">
                <a16:creationId xmlns:a16="http://schemas.microsoft.com/office/drawing/2014/main" id="{BCFE3354-1660-F138-3FFA-80D3AF8FA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76945"/>
            <a:ext cx="2857500" cy="28448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0;p20">
            <a:extLst>
              <a:ext uri="{FF2B5EF4-FFF2-40B4-BE49-F238E27FC236}">
                <a16:creationId xmlns:a16="http://schemas.microsoft.com/office/drawing/2014/main" id="{CC3E3580-F738-FE3E-5C1A-F21F7AEE1A78}"/>
              </a:ext>
            </a:extLst>
          </p:cNvPr>
          <p:cNvSpPr txBox="1">
            <a:spLocks/>
          </p:cNvSpPr>
          <p:nvPr/>
        </p:nvSpPr>
        <p:spPr>
          <a:xfrm>
            <a:off x="1143000" y="5866410"/>
            <a:ext cx="6858000" cy="57261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4400"/>
            </a:pPr>
            <a:r>
              <a:rPr lang="en-US" sz="3200" dirty="0"/>
              <a:t>Dan Webber,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62DA2-F56D-4CB8-382E-15FB97F22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7496-6521-706F-B66E-DC12C64C4DB1}"/>
              </a:ext>
            </a:extLst>
          </p:cNvPr>
          <p:cNvSpPr>
            <a:spLocks noGrp="1"/>
          </p:cNvSpPr>
          <p:nvPr>
            <p:ph type="title"/>
          </p:nvPr>
        </p:nvSpPr>
        <p:spPr>
          <a:xfrm>
            <a:off x="311700" y="593367"/>
            <a:ext cx="8520600" cy="1205936"/>
          </a:xfrm>
        </p:spPr>
        <p:txBody>
          <a:bodyPr>
            <a:normAutofit fontScale="90000"/>
          </a:bodyPr>
          <a:lstStyle/>
          <a:p>
            <a:r>
              <a:rPr lang="en-US" dirty="0"/>
              <a:t>… and you want to consider them one by one, from most to least promising.</a:t>
            </a:r>
          </a:p>
        </p:txBody>
      </p:sp>
      <p:sp>
        <p:nvSpPr>
          <p:cNvPr id="4" name="Slide Number Placeholder 3">
            <a:extLst>
              <a:ext uri="{FF2B5EF4-FFF2-40B4-BE49-F238E27FC236}">
                <a16:creationId xmlns:a16="http://schemas.microsoft.com/office/drawing/2014/main" id="{B84E8D68-2C94-AF8B-7C19-342DA30D19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graphicFrame>
        <p:nvGraphicFramePr>
          <p:cNvPr id="5" name="Table 4">
            <a:extLst>
              <a:ext uri="{FF2B5EF4-FFF2-40B4-BE49-F238E27FC236}">
                <a16:creationId xmlns:a16="http://schemas.microsoft.com/office/drawing/2014/main" id="{5D477FD5-B887-29E0-B386-D696D743F1C8}"/>
              </a:ext>
            </a:extLst>
          </p:cNvPr>
          <p:cNvGraphicFramePr>
            <a:graphicFrameLocks noGrp="1"/>
          </p:cNvGraphicFramePr>
          <p:nvPr/>
        </p:nvGraphicFramePr>
        <p:xfrm>
          <a:off x="447368" y="2020529"/>
          <a:ext cx="4124632" cy="4955456"/>
        </p:xfrm>
        <a:graphic>
          <a:graphicData uri="http://schemas.openxmlformats.org/drawingml/2006/table">
            <a:tbl>
              <a:tblPr firstRow="1" bandRow="1">
                <a:tableStyleId>{720D46EC-EA9A-41D6-8947-1561CB71840C}</a:tableStyleId>
              </a:tblPr>
              <a:tblGrid>
                <a:gridCol w="2062316">
                  <a:extLst>
                    <a:ext uri="{9D8B030D-6E8A-4147-A177-3AD203B41FA5}">
                      <a16:colId xmlns:a16="http://schemas.microsoft.com/office/drawing/2014/main" val="388634326"/>
                    </a:ext>
                  </a:extLst>
                </a:gridCol>
                <a:gridCol w="2062316">
                  <a:extLst>
                    <a:ext uri="{9D8B030D-6E8A-4147-A177-3AD203B41FA5}">
                      <a16:colId xmlns:a16="http://schemas.microsoft.com/office/drawing/2014/main" val="2718288171"/>
                    </a:ext>
                  </a:extLst>
                </a:gridCol>
              </a:tblGrid>
              <a:tr h="847906">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extLst>
                  <a:ext uri="{0D108BD9-81ED-4DB2-BD59-A6C34878D82A}">
                    <a16:rowId xmlns:a16="http://schemas.microsoft.com/office/drawing/2014/main" val="1246052345"/>
                  </a:ext>
                </a:extLst>
              </a:tr>
              <a:tr h="814911">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extLst>
                  <a:ext uri="{0D108BD9-81ED-4DB2-BD59-A6C34878D82A}">
                    <a16:rowId xmlns:a16="http://schemas.microsoft.com/office/drawing/2014/main" val="566321374"/>
                  </a:ext>
                </a:extLst>
              </a:tr>
              <a:tr h="814911">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extLst>
                  <a:ext uri="{0D108BD9-81ED-4DB2-BD59-A6C34878D82A}">
                    <a16:rowId xmlns:a16="http://schemas.microsoft.com/office/drawing/2014/main" val="3014746199"/>
                  </a:ext>
                </a:extLst>
              </a:tr>
              <a:tr h="84790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273052224"/>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6" name="Picture 5" descr="A map of a city&#10;&#10;Description automatically generated">
            <a:extLst>
              <a:ext uri="{FF2B5EF4-FFF2-40B4-BE49-F238E27FC236}">
                <a16:creationId xmlns:a16="http://schemas.microsoft.com/office/drawing/2014/main" id="{890C3181-ADBD-319E-EA3C-8E2358294D96}"/>
              </a:ext>
            </a:extLst>
          </p:cNvPr>
          <p:cNvPicPr>
            <a:picLocks noChangeAspect="1"/>
          </p:cNvPicPr>
          <p:nvPr/>
        </p:nvPicPr>
        <p:blipFill rotWithShape="1">
          <a:blip r:embed="rId3"/>
          <a:srcRect l="12530" r="11100"/>
          <a:stretch/>
        </p:blipFill>
        <p:spPr>
          <a:xfrm>
            <a:off x="4921045" y="2016824"/>
            <a:ext cx="3775587" cy="4759655"/>
          </a:xfrm>
          <a:prstGeom prst="rect">
            <a:avLst/>
          </a:prstGeom>
        </p:spPr>
      </p:pic>
    </p:spTree>
    <p:extLst>
      <p:ext uri="{BB962C8B-B14F-4D97-AF65-F5344CB8AC3E}">
        <p14:creationId xmlns:p14="http://schemas.microsoft.com/office/powerpoint/2010/main" val="350598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12D06-C5A1-F350-4076-30D088B13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FF328-18E9-E1FB-094B-0933C93A9075}"/>
              </a:ext>
            </a:extLst>
          </p:cNvPr>
          <p:cNvSpPr>
            <a:spLocks noGrp="1"/>
          </p:cNvSpPr>
          <p:nvPr>
            <p:ph type="title"/>
          </p:nvPr>
        </p:nvSpPr>
        <p:spPr>
          <a:xfrm>
            <a:off x="311700" y="593367"/>
            <a:ext cx="8520600" cy="1205936"/>
          </a:xfrm>
        </p:spPr>
        <p:txBody>
          <a:bodyPr>
            <a:normAutofit fontScale="90000"/>
          </a:bodyPr>
          <a:lstStyle/>
          <a:p>
            <a:r>
              <a:rPr lang="en-US" dirty="0"/>
              <a:t>How could an algorithm help you here?</a:t>
            </a:r>
          </a:p>
        </p:txBody>
      </p:sp>
      <p:sp>
        <p:nvSpPr>
          <p:cNvPr id="4" name="Slide Number Placeholder 3">
            <a:extLst>
              <a:ext uri="{FF2B5EF4-FFF2-40B4-BE49-F238E27FC236}">
                <a16:creationId xmlns:a16="http://schemas.microsoft.com/office/drawing/2014/main" id="{DC0326F6-CD26-9578-8C1F-8A9F5CB37B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graphicFrame>
        <p:nvGraphicFramePr>
          <p:cNvPr id="5" name="Table 4">
            <a:extLst>
              <a:ext uri="{FF2B5EF4-FFF2-40B4-BE49-F238E27FC236}">
                <a16:creationId xmlns:a16="http://schemas.microsoft.com/office/drawing/2014/main" id="{638AC25D-4B68-5D6B-8707-4B1E04BC2733}"/>
              </a:ext>
            </a:extLst>
          </p:cNvPr>
          <p:cNvGraphicFramePr>
            <a:graphicFrameLocks noGrp="1"/>
          </p:cNvGraphicFramePr>
          <p:nvPr/>
        </p:nvGraphicFramePr>
        <p:xfrm>
          <a:off x="447368" y="2020529"/>
          <a:ext cx="4124632" cy="4955456"/>
        </p:xfrm>
        <a:graphic>
          <a:graphicData uri="http://schemas.openxmlformats.org/drawingml/2006/table">
            <a:tbl>
              <a:tblPr firstRow="1" bandRow="1">
                <a:tableStyleId>{720D46EC-EA9A-41D6-8947-1561CB71840C}</a:tableStyleId>
              </a:tblPr>
              <a:tblGrid>
                <a:gridCol w="2062316">
                  <a:extLst>
                    <a:ext uri="{9D8B030D-6E8A-4147-A177-3AD203B41FA5}">
                      <a16:colId xmlns:a16="http://schemas.microsoft.com/office/drawing/2014/main" val="388634326"/>
                    </a:ext>
                  </a:extLst>
                </a:gridCol>
                <a:gridCol w="2062316">
                  <a:extLst>
                    <a:ext uri="{9D8B030D-6E8A-4147-A177-3AD203B41FA5}">
                      <a16:colId xmlns:a16="http://schemas.microsoft.com/office/drawing/2014/main" val="2718288171"/>
                    </a:ext>
                  </a:extLst>
                </a:gridCol>
              </a:tblGrid>
              <a:tr h="847906">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extLst>
                  <a:ext uri="{0D108BD9-81ED-4DB2-BD59-A6C34878D82A}">
                    <a16:rowId xmlns:a16="http://schemas.microsoft.com/office/drawing/2014/main" val="1246052345"/>
                  </a:ext>
                </a:extLst>
              </a:tr>
              <a:tr h="814911">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extLst>
                  <a:ext uri="{0D108BD9-81ED-4DB2-BD59-A6C34878D82A}">
                    <a16:rowId xmlns:a16="http://schemas.microsoft.com/office/drawing/2014/main" val="566321374"/>
                  </a:ext>
                </a:extLst>
              </a:tr>
              <a:tr h="814911">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extLst>
                  <a:ext uri="{0D108BD9-81ED-4DB2-BD59-A6C34878D82A}">
                    <a16:rowId xmlns:a16="http://schemas.microsoft.com/office/drawing/2014/main" val="3014746199"/>
                  </a:ext>
                </a:extLst>
              </a:tr>
              <a:tr h="84790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273052224"/>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6" name="Picture 5" descr="A map of a city&#10;&#10;Description automatically generated">
            <a:extLst>
              <a:ext uri="{FF2B5EF4-FFF2-40B4-BE49-F238E27FC236}">
                <a16:creationId xmlns:a16="http://schemas.microsoft.com/office/drawing/2014/main" id="{AC67312B-ED14-5275-EB28-FD14F7862876}"/>
              </a:ext>
            </a:extLst>
          </p:cNvPr>
          <p:cNvPicPr>
            <a:picLocks noChangeAspect="1"/>
          </p:cNvPicPr>
          <p:nvPr/>
        </p:nvPicPr>
        <p:blipFill rotWithShape="1">
          <a:blip r:embed="rId3"/>
          <a:srcRect l="12530" r="11100"/>
          <a:stretch/>
        </p:blipFill>
        <p:spPr>
          <a:xfrm>
            <a:off x="4921045" y="2016824"/>
            <a:ext cx="3775587" cy="4759655"/>
          </a:xfrm>
          <a:prstGeom prst="rect">
            <a:avLst/>
          </a:prstGeom>
        </p:spPr>
      </p:pic>
    </p:spTree>
    <p:extLst>
      <p:ext uri="{BB962C8B-B14F-4D97-AF65-F5344CB8AC3E}">
        <p14:creationId xmlns:p14="http://schemas.microsoft.com/office/powerpoint/2010/main" val="407522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E7EF8-FF8A-6C42-BCDD-6A05B1D63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C70F8-D31B-AC50-42FC-2D4DCF46B3E8}"/>
              </a:ext>
            </a:extLst>
          </p:cNvPr>
          <p:cNvSpPr>
            <a:spLocks noGrp="1"/>
          </p:cNvSpPr>
          <p:nvPr>
            <p:ph type="title"/>
          </p:nvPr>
        </p:nvSpPr>
        <p:spPr>
          <a:xfrm>
            <a:off x="311700" y="593367"/>
            <a:ext cx="8520600" cy="1205936"/>
          </a:xfrm>
        </p:spPr>
        <p:txBody>
          <a:bodyPr>
            <a:normAutofit/>
          </a:bodyPr>
          <a:lstStyle/>
          <a:p>
            <a:r>
              <a:rPr lang="en-US" dirty="0"/>
              <a:t>Sort the list (by time)!</a:t>
            </a:r>
          </a:p>
        </p:txBody>
      </p:sp>
      <p:sp>
        <p:nvSpPr>
          <p:cNvPr id="4" name="Slide Number Placeholder 3">
            <a:extLst>
              <a:ext uri="{FF2B5EF4-FFF2-40B4-BE49-F238E27FC236}">
                <a16:creationId xmlns:a16="http://schemas.microsoft.com/office/drawing/2014/main" id="{D4B03F67-850E-3464-6E44-41645E86BA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graphicFrame>
        <p:nvGraphicFramePr>
          <p:cNvPr id="5" name="Table 4">
            <a:extLst>
              <a:ext uri="{FF2B5EF4-FFF2-40B4-BE49-F238E27FC236}">
                <a16:creationId xmlns:a16="http://schemas.microsoft.com/office/drawing/2014/main" id="{7096A6CC-9283-D8CA-42CC-58183A69BE06}"/>
              </a:ext>
            </a:extLst>
          </p:cNvPr>
          <p:cNvGraphicFramePr>
            <a:graphicFrameLocks noGrp="1"/>
          </p:cNvGraphicFramePr>
          <p:nvPr>
            <p:extLst>
              <p:ext uri="{D42A27DB-BD31-4B8C-83A1-F6EECF244321}">
                <p14:modId xmlns:p14="http://schemas.microsoft.com/office/powerpoint/2010/main" val="2325091535"/>
              </p:ext>
            </p:extLst>
          </p:nvPr>
        </p:nvGraphicFramePr>
        <p:xfrm>
          <a:off x="447368" y="2020529"/>
          <a:ext cx="4124632" cy="4971554"/>
        </p:xfrm>
        <a:graphic>
          <a:graphicData uri="http://schemas.openxmlformats.org/drawingml/2006/table">
            <a:tbl>
              <a:tblPr firstRow="1" bandRow="1">
                <a:tableStyleId>{720D46EC-EA9A-41D6-8947-1561CB71840C}</a:tableStyleId>
              </a:tblPr>
              <a:tblGrid>
                <a:gridCol w="2062316">
                  <a:extLst>
                    <a:ext uri="{9D8B030D-6E8A-4147-A177-3AD203B41FA5}">
                      <a16:colId xmlns:a16="http://schemas.microsoft.com/office/drawing/2014/main" val="388634326"/>
                    </a:ext>
                  </a:extLst>
                </a:gridCol>
                <a:gridCol w="2062316">
                  <a:extLst>
                    <a:ext uri="{9D8B030D-6E8A-4147-A177-3AD203B41FA5}">
                      <a16:colId xmlns:a16="http://schemas.microsoft.com/office/drawing/2014/main" val="2718288171"/>
                    </a:ext>
                  </a:extLst>
                </a:gridCol>
              </a:tblGrid>
              <a:tr h="847906">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extLst>
                  <a:ext uri="{0D108BD9-81ED-4DB2-BD59-A6C34878D82A}">
                    <a16:rowId xmlns:a16="http://schemas.microsoft.com/office/drawing/2014/main" val="1246052345"/>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I-5 Express</a:t>
                      </a:r>
                    </a:p>
                    <a:p>
                      <a:endParaRPr lang="en-US" sz="2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135</a:t>
                      </a:r>
                    </a:p>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6321374"/>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endParaRPr lang="en-US" sz="2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4746199"/>
                  </a:ext>
                </a:extLst>
              </a:tr>
              <a:tr h="84790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endParaRPr lang="en-US" sz="2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052224"/>
                  </a:ext>
                </a:extLst>
              </a:tr>
              <a:tr h="814911">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1605404680"/>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6" name="Picture 5" descr="A map of a city&#10;&#10;Description automatically generated">
            <a:extLst>
              <a:ext uri="{FF2B5EF4-FFF2-40B4-BE49-F238E27FC236}">
                <a16:creationId xmlns:a16="http://schemas.microsoft.com/office/drawing/2014/main" id="{CFF7E2F4-E749-65D8-0022-53CC3A7AE941}"/>
              </a:ext>
            </a:extLst>
          </p:cNvPr>
          <p:cNvPicPr>
            <a:picLocks noChangeAspect="1"/>
          </p:cNvPicPr>
          <p:nvPr/>
        </p:nvPicPr>
        <p:blipFill rotWithShape="1">
          <a:blip r:embed="rId3"/>
          <a:srcRect l="12530" r="11100"/>
          <a:stretch/>
        </p:blipFill>
        <p:spPr>
          <a:xfrm>
            <a:off x="4921045" y="2016824"/>
            <a:ext cx="3775587" cy="4759655"/>
          </a:xfrm>
          <a:prstGeom prst="rect">
            <a:avLst/>
          </a:prstGeom>
        </p:spPr>
      </p:pic>
    </p:spTree>
    <p:extLst>
      <p:ext uri="{BB962C8B-B14F-4D97-AF65-F5344CB8AC3E}">
        <p14:creationId xmlns:p14="http://schemas.microsoft.com/office/powerpoint/2010/main" val="313153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79E9-2B0A-4FF9-CC33-33341A351B06}"/>
              </a:ext>
            </a:extLst>
          </p:cNvPr>
          <p:cNvSpPr>
            <a:spLocks noGrp="1"/>
          </p:cNvSpPr>
          <p:nvPr>
            <p:ph type="title"/>
          </p:nvPr>
        </p:nvSpPr>
        <p:spPr>
          <a:xfrm>
            <a:off x="628650" y="0"/>
            <a:ext cx="7886700" cy="1325563"/>
          </a:xfrm>
        </p:spPr>
        <p:txBody>
          <a:bodyPr>
            <a:normAutofit fontScale="90000"/>
          </a:bodyPr>
          <a:lstStyle/>
          <a:p>
            <a:r>
              <a:rPr lang="en-US" dirty="0"/>
              <a:t>That’s not the route they’re actually planning to build, though…</a:t>
            </a:r>
          </a:p>
        </p:txBody>
      </p:sp>
      <p:sp>
        <p:nvSpPr>
          <p:cNvPr id="4" name="Slide Number Placeholder 3">
            <a:extLst>
              <a:ext uri="{FF2B5EF4-FFF2-40B4-BE49-F238E27FC236}">
                <a16:creationId xmlns:a16="http://schemas.microsoft.com/office/drawing/2014/main" id="{4CC912CB-EDF8-6F72-4211-AE73EF149C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6" name="Picture 5">
            <a:extLst>
              <a:ext uri="{FF2B5EF4-FFF2-40B4-BE49-F238E27FC236}">
                <a16:creationId xmlns:a16="http://schemas.microsoft.com/office/drawing/2014/main" id="{8BA699B8-A046-D782-583A-B814B24638BE}"/>
              </a:ext>
            </a:extLst>
          </p:cNvPr>
          <p:cNvPicPr>
            <a:picLocks noChangeAspect="1"/>
          </p:cNvPicPr>
          <p:nvPr/>
        </p:nvPicPr>
        <p:blipFill>
          <a:blip r:embed="rId3"/>
          <a:stretch>
            <a:fillRect/>
          </a:stretch>
        </p:blipFill>
        <p:spPr>
          <a:xfrm>
            <a:off x="2452502" y="1325563"/>
            <a:ext cx="4238996" cy="5481067"/>
          </a:xfrm>
          <a:prstGeom prst="rect">
            <a:avLst/>
          </a:prstGeom>
        </p:spPr>
      </p:pic>
    </p:spTree>
    <p:extLst>
      <p:ext uri="{BB962C8B-B14F-4D97-AF65-F5344CB8AC3E}">
        <p14:creationId xmlns:p14="http://schemas.microsoft.com/office/powerpoint/2010/main" val="24353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628650" y="2127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What else might matter for route selection besides speed?</a:t>
            </a:r>
            <a:endParaRPr dirty="0"/>
          </a:p>
        </p:txBody>
      </p:sp>
      <p:sp>
        <p:nvSpPr>
          <p:cNvPr id="145" name="Google Shape;145;p2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46" name="Google Shape;146;p21"/>
          <p:cNvPicPr preferRelativeResize="0"/>
          <p:nvPr/>
        </p:nvPicPr>
        <p:blipFill>
          <a:blip r:embed="rId3">
            <a:alphaModFix/>
          </a:blip>
          <a:stretch>
            <a:fillRect/>
          </a:stretch>
        </p:blipFill>
        <p:spPr>
          <a:xfrm>
            <a:off x="6457950" y="818118"/>
            <a:ext cx="2199162" cy="742532"/>
          </a:xfrm>
          <a:prstGeom prst="rect">
            <a:avLst/>
          </a:prstGeom>
          <a:noFill/>
          <a:ln>
            <a:noFill/>
          </a:ln>
        </p:spPr>
      </p:pic>
      <p:pic>
        <p:nvPicPr>
          <p:cNvPr id="3" name="Picture 2" descr="A cartoon of a path that is going to a beach&#10;&#10;Description automatically generated with medium confidence">
            <a:extLst>
              <a:ext uri="{FF2B5EF4-FFF2-40B4-BE49-F238E27FC236}">
                <a16:creationId xmlns:a16="http://schemas.microsoft.com/office/drawing/2014/main" id="{FC7405D3-B66B-3E3F-454E-241F58BD953C}"/>
              </a:ext>
            </a:extLst>
          </p:cNvPr>
          <p:cNvPicPr>
            <a:picLocks noChangeAspect="1"/>
          </p:cNvPicPr>
          <p:nvPr/>
        </p:nvPicPr>
        <p:blipFill>
          <a:blip r:embed="rId4"/>
          <a:stretch>
            <a:fillRect/>
          </a:stretch>
        </p:blipFill>
        <p:spPr>
          <a:xfrm>
            <a:off x="2019579" y="1560650"/>
            <a:ext cx="5104841" cy="50846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1044-5CED-775A-7ABC-646197F7BD23}"/>
              </a:ext>
            </a:extLst>
          </p:cNvPr>
          <p:cNvSpPr>
            <a:spLocks noGrp="1"/>
          </p:cNvSpPr>
          <p:nvPr>
            <p:ph type="title"/>
          </p:nvPr>
        </p:nvSpPr>
        <p:spPr/>
        <p:txBody>
          <a:bodyPr/>
          <a:lstStyle/>
          <a:p>
            <a:r>
              <a:rPr lang="en-US" dirty="0"/>
              <a:t>Example: emissions</a:t>
            </a:r>
          </a:p>
        </p:txBody>
      </p:sp>
      <p:sp>
        <p:nvSpPr>
          <p:cNvPr id="3" name="Text Placeholder 2">
            <a:extLst>
              <a:ext uri="{FF2B5EF4-FFF2-40B4-BE49-F238E27FC236}">
                <a16:creationId xmlns:a16="http://schemas.microsoft.com/office/drawing/2014/main" id="{D79B5419-BC55-F68C-A48C-32F8EA0945A1}"/>
              </a:ext>
            </a:extLst>
          </p:cNvPr>
          <p:cNvSpPr>
            <a:spLocks noGrp="1"/>
          </p:cNvSpPr>
          <p:nvPr>
            <p:ph type="body" idx="1"/>
          </p:nvPr>
        </p:nvSpPr>
        <p:spPr>
          <a:xfrm>
            <a:off x="628650" y="2060565"/>
            <a:ext cx="7886700" cy="4116398"/>
          </a:xfrm>
        </p:spPr>
        <p:txBody>
          <a:bodyPr/>
          <a:lstStyle/>
          <a:p>
            <a:r>
              <a:rPr lang="en-US" dirty="0"/>
              <a:t>High-speed rail will be entirely powered by renewable-generated electricity</a:t>
            </a:r>
          </a:p>
          <a:p>
            <a:r>
              <a:rPr lang="en-US" dirty="0"/>
              <a:t>It will reduce carbon emissions primarily by taking cars off the road, so emissions reduction depends on </a:t>
            </a:r>
            <a:r>
              <a:rPr lang="en-US" i="1" dirty="0"/>
              <a:t>ridership</a:t>
            </a:r>
          </a:p>
          <a:p>
            <a:r>
              <a:rPr lang="en-US" dirty="0"/>
              <a:t>The state estimates that the eastern route will reduce emissions by ~2 </a:t>
            </a:r>
            <a:r>
              <a:rPr lang="en-US" dirty="0" err="1"/>
              <a:t>Mmt</a:t>
            </a:r>
            <a:r>
              <a:rPr lang="en-US" dirty="0"/>
              <a:t> per year</a:t>
            </a:r>
          </a:p>
          <a:p>
            <a:r>
              <a:rPr lang="en-US" dirty="0"/>
              <a:t>Would you expect the “direct” I-5 route to reduce emissions by more or less than this?</a:t>
            </a:r>
          </a:p>
          <a:p>
            <a:endParaRPr lang="en-US" i="1" dirty="0"/>
          </a:p>
          <a:p>
            <a:endParaRPr lang="en-US" i="1"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EA4FAED-95A0-FB0C-DAFC-5B9EDB6AE3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5" name="Picture 4" descr="A car with a cloud of smoke&#10;&#10;Description automatically generated">
            <a:extLst>
              <a:ext uri="{FF2B5EF4-FFF2-40B4-BE49-F238E27FC236}">
                <a16:creationId xmlns:a16="http://schemas.microsoft.com/office/drawing/2014/main" id="{6C2BE29E-5379-7358-0074-C88C90722862}"/>
              </a:ext>
            </a:extLst>
          </p:cNvPr>
          <p:cNvPicPr>
            <a:picLocks noChangeAspect="1"/>
          </p:cNvPicPr>
          <p:nvPr/>
        </p:nvPicPr>
        <p:blipFill>
          <a:blip r:embed="rId3"/>
          <a:stretch>
            <a:fillRect/>
          </a:stretch>
        </p:blipFill>
        <p:spPr>
          <a:xfrm>
            <a:off x="5722478" y="-4752"/>
            <a:ext cx="2792872" cy="2065317"/>
          </a:xfrm>
          <a:prstGeom prst="rect">
            <a:avLst/>
          </a:prstGeom>
        </p:spPr>
      </p:pic>
    </p:spTree>
    <p:extLst>
      <p:ext uri="{BB962C8B-B14F-4D97-AF65-F5344CB8AC3E}">
        <p14:creationId xmlns:p14="http://schemas.microsoft.com/office/powerpoint/2010/main" val="39734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B293-B870-7ABB-6099-D357D5789B25}"/>
              </a:ext>
            </a:extLst>
          </p:cNvPr>
          <p:cNvSpPr>
            <a:spLocks noGrp="1"/>
          </p:cNvSpPr>
          <p:nvPr>
            <p:ph type="title"/>
          </p:nvPr>
        </p:nvSpPr>
        <p:spPr/>
        <p:txBody>
          <a:bodyPr/>
          <a:lstStyle/>
          <a:p>
            <a:r>
              <a:rPr lang="en-US" dirty="0"/>
              <a:t>Taking emissions into account</a:t>
            </a:r>
          </a:p>
        </p:txBody>
      </p:sp>
      <p:sp>
        <p:nvSpPr>
          <p:cNvPr id="3" name="Text Placeholder 2">
            <a:extLst>
              <a:ext uri="{FF2B5EF4-FFF2-40B4-BE49-F238E27FC236}">
                <a16:creationId xmlns:a16="http://schemas.microsoft.com/office/drawing/2014/main" id="{FF66E30B-D379-2747-4728-275B01DCE706}"/>
              </a:ext>
            </a:extLst>
          </p:cNvPr>
          <p:cNvSpPr>
            <a:spLocks noGrp="1"/>
          </p:cNvSpPr>
          <p:nvPr>
            <p:ph type="body" idx="1"/>
          </p:nvPr>
        </p:nvSpPr>
        <p:spPr>
          <a:xfrm>
            <a:off x="628650" y="1479038"/>
            <a:ext cx="7886700" cy="1603375"/>
          </a:xfrm>
        </p:spPr>
        <p:txBody>
          <a:bodyPr/>
          <a:lstStyle/>
          <a:p>
            <a:r>
              <a:rPr lang="en-US" dirty="0"/>
              <a:t>Suppose we also have emissions reduction estimates for each proposal. How should we sort the proposals now?</a:t>
            </a:r>
          </a:p>
        </p:txBody>
      </p:sp>
      <p:sp>
        <p:nvSpPr>
          <p:cNvPr id="4" name="Slide Number Placeholder 3">
            <a:extLst>
              <a:ext uri="{FF2B5EF4-FFF2-40B4-BE49-F238E27FC236}">
                <a16:creationId xmlns:a16="http://schemas.microsoft.com/office/drawing/2014/main" id="{68C474AC-EC5E-89D4-3DE4-C9167386FB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graphicFrame>
        <p:nvGraphicFramePr>
          <p:cNvPr id="6" name="Table 5">
            <a:extLst>
              <a:ext uri="{FF2B5EF4-FFF2-40B4-BE49-F238E27FC236}">
                <a16:creationId xmlns:a16="http://schemas.microsoft.com/office/drawing/2014/main" id="{FD4F3189-38C8-B1D8-23E4-D8FFFEF09107}"/>
              </a:ext>
            </a:extLst>
          </p:cNvPr>
          <p:cNvGraphicFramePr>
            <a:graphicFrameLocks noGrp="1"/>
          </p:cNvGraphicFramePr>
          <p:nvPr>
            <p:extLst>
              <p:ext uri="{D42A27DB-BD31-4B8C-83A1-F6EECF244321}">
                <p14:modId xmlns:p14="http://schemas.microsoft.com/office/powerpoint/2010/main" val="1748842483"/>
              </p:ext>
            </p:extLst>
          </p:nvPr>
        </p:nvGraphicFramePr>
        <p:xfrm>
          <a:off x="447368" y="3082413"/>
          <a:ext cx="6912078" cy="3849496"/>
        </p:xfrm>
        <a:graphic>
          <a:graphicData uri="http://schemas.openxmlformats.org/drawingml/2006/table">
            <a:tbl>
              <a:tblPr firstRow="1" bandRow="1">
                <a:tableStyleId>{720D46EC-EA9A-41D6-8947-1561CB71840C}</a:tableStyleId>
              </a:tblPr>
              <a:tblGrid>
                <a:gridCol w="2304026">
                  <a:extLst>
                    <a:ext uri="{9D8B030D-6E8A-4147-A177-3AD203B41FA5}">
                      <a16:colId xmlns:a16="http://schemas.microsoft.com/office/drawing/2014/main" val="388634326"/>
                    </a:ext>
                  </a:extLst>
                </a:gridCol>
                <a:gridCol w="2304026">
                  <a:extLst>
                    <a:ext uri="{9D8B030D-6E8A-4147-A177-3AD203B41FA5}">
                      <a16:colId xmlns:a16="http://schemas.microsoft.com/office/drawing/2014/main" val="2718288171"/>
                    </a:ext>
                  </a:extLst>
                </a:gridCol>
                <a:gridCol w="2304026">
                  <a:extLst>
                    <a:ext uri="{9D8B030D-6E8A-4147-A177-3AD203B41FA5}">
                      <a16:colId xmlns:a16="http://schemas.microsoft.com/office/drawing/2014/main" val="847603897"/>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1692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182B-128E-F364-0BDB-AE325EBE07EA}"/>
              </a:ext>
            </a:extLst>
          </p:cNvPr>
          <p:cNvSpPr>
            <a:spLocks noGrp="1"/>
          </p:cNvSpPr>
          <p:nvPr>
            <p:ph type="title"/>
          </p:nvPr>
        </p:nvSpPr>
        <p:spPr/>
        <p:txBody>
          <a:bodyPr/>
          <a:lstStyle/>
          <a:p>
            <a:r>
              <a:rPr lang="en-US" dirty="0"/>
              <a:t>One way: a weight function</a:t>
            </a:r>
          </a:p>
        </p:txBody>
      </p:sp>
      <p:sp>
        <p:nvSpPr>
          <p:cNvPr id="3" name="Text Placeholder 2">
            <a:extLst>
              <a:ext uri="{FF2B5EF4-FFF2-40B4-BE49-F238E27FC236}">
                <a16:creationId xmlns:a16="http://schemas.microsoft.com/office/drawing/2014/main" id="{DC18A004-6E60-0A8A-4E44-D4E88C749A6F}"/>
              </a:ext>
            </a:extLst>
          </p:cNvPr>
          <p:cNvSpPr>
            <a:spLocks noGrp="1"/>
          </p:cNvSpPr>
          <p:nvPr>
            <p:ph type="body" idx="1"/>
          </p:nvPr>
        </p:nvSpPr>
        <p:spPr>
          <a:xfrm>
            <a:off x="628650" y="1448790"/>
            <a:ext cx="8242218" cy="2785603"/>
          </a:xfrm>
        </p:spPr>
        <p:txBody>
          <a:bodyPr/>
          <a:lstStyle/>
          <a:p>
            <a:r>
              <a:rPr lang="en-US" dirty="0"/>
              <a:t>Rather than sorting by time, sort by a function of both time and emissions reduction</a:t>
            </a:r>
          </a:p>
          <a:p>
            <a:r>
              <a:rPr lang="en-US" dirty="0"/>
              <a:t>We want to rank the proposals from best to worst in terms of some </a:t>
            </a:r>
            <a:r>
              <a:rPr lang="en-US" b="1" dirty="0"/>
              <a:t>f(t, e)</a:t>
            </a:r>
            <a:r>
              <a:rPr lang="en-US" dirty="0"/>
              <a:t>, which reduces time and emissions to a single value</a:t>
            </a:r>
          </a:p>
        </p:txBody>
      </p:sp>
      <p:sp>
        <p:nvSpPr>
          <p:cNvPr id="4" name="Slide Number Placeholder 3">
            <a:extLst>
              <a:ext uri="{FF2B5EF4-FFF2-40B4-BE49-F238E27FC236}">
                <a16:creationId xmlns:a16="http://schemas.microsoft.com/office/drawing/2014/main" id="{14503C0E-3F24-03F0-4216-2A196188F6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6" name="Picture 5" descr="A gold scale with black lines&#10;&#10;Description automatically generated">
            <a:extLst>
              <a:ext uri="{FF2B5EF4-FFF2-40B4-BE49-F238E27FC236}">
                <a16:creationId xmlns:a16="http://schemas.microsoft.com/office/drawing/2014/main" id="{C275DCC5-DC2D-457A-A45C-5FFFD4F0B26A}"/>
              </a:ext>
            </a:extLst>
          </p:cNvPr>
          <p:cNvPicPr>
            <a:picLocks noChangeAspect="1"/>
          </p:cNvPicPr>
          <p:nvPr/>
        </p:nvPicPr>
        <p:blipFill>
          <a:blip r:embed="rId3"/>
          <a:stretch>
            <a:fillRect/>
          </a:stretch>
        </p:blipFill>
        <p:spPr>
          <a:xfrm>
            <a:off x="2777341" y="4234393"/>
            <a:ext cx="3403377" cy="2487083"/>
          </a:xfrm>
          <a:prstGeom prst="rect">
            <a:avLst/>
          </a:prstGeom>
        </p:spPr>
      </p:pic>
    </p:spTree>
    <p:extLst>
      <p:ext uri="{BB962C8B-B14F-4D97-AF65-F5344CB8AC3E}">
        <p14:creationId xmlns:p14="http://schemas.microsoft.com/office/powerpoint/2010/main" val="391288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FB65F-0961-6601-E55A-DC1956A4A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B7F10-DB6F-4B9C-5786-7ABCDFDF9969}"/>
              </a:ext>
            </a:extLst>
          </p:cNvPr>
          <p:cNvSpPr>
            <a:spLocks noGrp="1"/>
          </p:cNvSpPr>
          <p:nvPr>
            <p:ph type="title"/>
          </p:nvPr>
        </p:nvSpPr>
        <p:spPr/>
        <p:txBody>
          <a:bodyPr/>
          <a:lstStyle/>
          <a:p>
            <a:r>
              <a:rPr lang="en-US" dirty="0"/>
              <a:t>Sorting with a weight function</a:t>
            </a:r>
          </a:p>
        </p:txBody>
      </p:sp>
      <p:sp>
        <p:nvSpPr>
          <p:cNvPr id="4" name="Slide Number Placeholder 3">
            <a:extLst>
              <a:ext uri="{FF2B5EF4-FFF2-40B4-BE49-F238E27FC236}">
                <a16:creationId xmlns:a16="http://schemas.microsoft.com/office/drawing/2014/main" id="{92B87664-2AED-75AB-6637-CB274572A2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graphicFrame>
        <p:nvGraphicFramePr>
          <p:cNvPr id="6" name="Table 5">
            <a:extLst>
              <a:ext uri="{FF2B5EF4-FFF2-40B4-BE49-F238E27FC236}">
                <a16:creationId xmlns:a16="http://schemas.microsoft.com/office/drawing/2014/main" id="{087EDC4E-9656-5E91-7032-4184804398F5}"/>
              </a:ext>
            </a:extLst>
          </p:cNvPr>
          <p:cNvGraphicFramePr>
            <a:graphicFrameLocks noGrp="1"/>
          </p:cNvGraphicFramePr>
          <p:nvPr>
            <p:extLst>
              <p:ext uri="{D42A27DB-BD31-4B8C-83A1-F6EECF244321}">
                <p14:modId xmlns:p14="http://schemas.microsoft.com/office/powerpoint/2010/main" val="3174404050"/>
              </p:ext>
            </p:extLst>
          </p:nvPr>
        </p:nvGraphicFramePr>
        <p:xfrm>
          <a:off x="341670"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64015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27BE-21A2-65C9-AEDD-E64C0C3FF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D8575-F4EE-63B1-A290-5CD7B9741731}"/>
              </a:ext>
            </a:extLst>
          </p:cNvPr>
          <p:cNvSpPr>
            <a:spLocks noGrp="1"/>
          </p:cNvSpPr>
          <p:nvPr>
            <p:ph type="title"/>
          </p:nvPr>
        </p:nvSpPr>
        <p:spPr/>
        <p:txBody>
          <a:bodyPr/>
          <a:lstStyle/>
          <a:p>
            <a:r>
              <a:rPr lang="en-US" dirty="0"/>
              <a:t>Sorting with a weight function</a:t>
            </a:r>
          </a:p>
        </p:txBody>
      </p:sp>
      <p:sp>
        <p:nvSpPr>
          <p:cNvPr id="3" name="Text Placeholder 2">
            <a:extLst>
              <a:ext uri="{FF2B5EF4-FFF2-40B4-BE49-F238E27FC236}">
                <a16:creationId xmlns:a16="http://schemas.microsoft.com/office/drawing/2014/main" id="{9A82861C-8935-8B3C-EE6E-FF0B4C7E0774}"/>
              </a:ext>
            </a:extLst>
          </p:cNvPr>
          <p:cNvSpPr>
            <a:spLocks noGrp="1"/>
          </p:cNvSpPr>
          <p:nvPr>
            <p:ph type="body" idx="1"/>
          </p:nvPr>
        </p:nvSpPr>
        <p:spPr>
          <a:xfrm>
            <a:off x="628649" y="1479038"/>
            <a:ext cx="8173679" cy="1603375"/>
          </a:xfrm>
        </p:spPr>
        <p:txBody>
          <a:bodyPr/>
          <a:lstStyle/>
          <a:p>
            <a:r>
              <a:rPr lang="en-US" dirty="0"/>
              <a:t>Problem: which function should we use for </a:t>
            </a:r>
            <a:r>
              <a:rPr lang="en-US" b="1" dirty="0"/>
              <a:t>f(t, e)</a:t>
            </a:r>
            <a:r>
              <a:rPr lang="en-US" dirty="0"/>
              <a:t>?</a:t>
            </a:r>
            <a:endParaRPr lang="en-US" b="1" dirty="0"/>
          </a:p>
        </p:txBody>
      </p:sp>
      <p:sp>
        <p:nvSpPr>
          <p:cNvPr id="4" name="Slide Number Placeholder 3">
            <a:extLst>
              <a:ext uri="{FF2B5EF4-FFF2-40B4-BE49-F238E27FC236}">
                <a16:creationId xmlns:a16="http://schemas.microsoft.com/office/drawing/2014/main" id="{3CB275AA-643D-5597-B089-1EE7DA8856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graphicFrame>
        <p:nvGraphicFramePr>
          <p:cNvPr id="6" name="Table 5">
            <a:extLst>
              <a:ext uri="{FF2B5EF4-FFF2-40B4-BE49-F238E27FC236}">
                <a16:creationId xmlns:a16="http://schemas.microsoft.com/office/drawing/2014/main" id="{31C35E39-946B-B92D-F42A-84D3EBC05405}"/>
              </a:ext>
            </a:extLst>
          </p:cNvPr>
          <p:cNvGraphicFramePr>
            <a:graphicFrameLocks noGrp="1"/>
          </p:cNvGraphicFramePr>
          <p:nvPr>
            <p:extLst>
              <p:ext uri="{D42A27DB-BD31-4B8C-83A1-F6EECF244321}">
                <p14:modId xmlns:p14="http://schemas.microsoft.com/office/powerpoint/2010/main" val="67259673"/>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265148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25" name="Group 24">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9" name="Freeform: Shape 28">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7" name="Freeform: Shape 26">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7001E9DA-0289-A36A-1EEF-BD3B91E94304}"/>
              </a:ext>
            </a:extLst>
          </p:cNvPr>
          <p:cNvSpPr>
            <a:spLocks noGrp="1"/>
          </p:cNvSpPr>
          <p:nvPr>
            <p:ph type="title"/>
          </p:nvPr>
        </p:nvSpPr>
        <p:spPr>
          <a:xfrm>
            <a:off x="628649" y="1120676"/>
            <a:ext cx="7747707" cy="2308324"/>
          </a:xfrm>
        </p:spPr>
        <p:txBody>
          <a:bodyPr vert="horz" lIns="91440" tIns="45720" rIns="91440" bIns="45720" rtlCol="0" anchor="b">
            <a:normAutofit/>
          </a:bodyPr>
          <a:lstStyle/>
          <a:p>
            <a:pPr>
              <a:spcBef>
                <a:spcPct val="0"/>
              </a:spcBef>
            </a:pPr>
            <a:r>
              <a:rPr lang="en-US" sz="6300" kern="1200" dirty="0">
                <a:solidFill>
                  <a:schemeClr val="bg1"/>
                </a:solidFill>
                <a:latin typeface="+mj-lt"/>
                <a:ea typeface="+mj-ea"/>
                <a:cs typeface="+mj-cs"/>
              </a:rPr>
              <a:t>Wait, who’s </a:t>
            </a:r>
            <a:r>
              <a:rPr lang="en-US" sz="6300" i="1" kern="1200" dirty="0">
                <a:solidFill>
                  <a:schemeClr val="bg1"/>
                </a:solidFill>
                <a:latin typeface="+mj-lt"/>
                <a:ea typeface="+mj-ea"/>
                <a:cs typeface="+mj-cs"/>
              </a:rPr>
              <a:t>this</a:t>
            </a:r>
            <a:r>
              <a:rPr lang="en-US" sz="6300" kern="1200" dirty="0">
                <a:solidFill>
                  <a:schemeClr val="bg1"/>
                </a:solidFill>
                <a:latin typeface="+mj-lt"/>
                <a:ea typeface="+mj-ea"/>
                <a:cs typeface="+mj-cs"/>
              </a:rPr>
              <a:t> guy?</a:t>
            </a:r>
          </a:p>
        </p:txBody>
      </p:sp>
      <p:sp>
        <p:nvSpPr>
          <p:cNvPr id="4" name="Slide Number Placeholder 3">
            <a:extLst>
              <a:ext uri="{FF2B5EF4-FFF2-40B4-BE49-F238E27FC236}">
                <a16:creationId xmlns:a16="http://schemas.microsoft.com/office/drawing/2014/main" id="{A2A41BCC-6C44-E282-0340-1BBCAFE83432}"/>
              </a:ext>
            </a:extLst>
          </p:cNvPr>
          <p:cNvSpPr>
            <a:spLocks noGrp="1"/>
          </p:cNvSpPr>
          <p:nvPr>
            <p:ph type="sldNum" idx="12"/>
          </p:nvPr>
        </p:nvSpPr>
        <p:spPr>
          <a:xfrm>
            <a:off x="6553200" y="466933"/>
            <a:ext cx="1976437" cy="707886"/>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3900" kern="1200">
                <a:solidFill>
                  <a:schemeClr val="bg1"/>
                </a:solidFill>
                <a:latin typeface="+mn-lt"/>
                <a:ea typeface="+mn-ea"/>
                <a:cs typeface="+mn-cs"/>
              </a:rPr>
              <a:pPr lvl="0" indent="0">
                <a:lnSpc>
                  <a:spcPct val="90000"/>
                </a:lnSpc>
                <a:spcBef>
                  <a:spcPts val="0"/>
                </a:spcBef>
                <a:spcAft>
                  <a:spcPts val="600"/>
                </a:spcAft>
                <a:buNone/>
              </a:pPr>
              <a:t>2</a:t>
            </a:fld>
            <a:endParaRPr lang="en-US" sz="3900" kern="1200">
              <a:solidFill>
                <a:schemeClr val="bg1"/>
              </a:solidFill>
              <a:latin typeface="+mn-lt"/>
              <a:ea typeface="+mn-ea"/>
              <a:cs typeface="+mn-cs"/>
            </a:endParaRPr>
          </a:p>
        </p:txBody>
      </p:sp>
    </p:spTree>
    <p:extLst>
      <p:ext uri="{BB962C8B-B14F-4D97-AF65-F5344CB8AC3E}">
        <p14:creationId xmlns:p14="http://schemas.microsoft.com/office/powerpoint/2010/main" val="3433093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7"/>
          <p:cNvSpPr txBox="1">
            <a:spLocks noGrp="1"/>
          </p:cNvSpPr>
          <p:nvPr>
            <p:ph type="title"/>
          </p:nvPr>
        </p:nvSpPr>
        <p:spPr>
          <a:xfrm>
            <a:off x="628648" y="365126"/>
            <a:ext cx="8515351"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t>Comparison</a:t>
            </a:r>
            <a:r>
              <a:rPr lang="en-US" dirty="0"/>
              <a:t> is key, but can be hard!</a:t>
            </a:r>
            <a:endParaRPr dirty="0"/>
          </a:p>
        </p:txBody>
      </p:sp>
      <p:sp>
        <p:nvSpPr>
          <p:cNvPr id="500" name="Google Shape;500;p47"/>
          <p:cNvSpPr txBox="1">
            <a:spLocks noGrp="1"/>
          </p:cNvSpPr>
          <p:nvPr>
            <p:ph type="body" idx="1"/>
          </p:nvPr>
        </p:nvSpPr>
        <p:spPr>
          <a:xfrm>
            <a:off x="628650" y="1825625"/>
            <a:ext cx="38862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Is there a </a:t>
            </a:r>
            <a:r>
              <a:rPr lang="en-US" b="1" dirty="0"/>
              <a:t>common measure</a:t>
            </a:r>
            <a:r>
              <a:rPr lang="en-US" dirty="0"/>
              <a:t>?</a:t>
            </a:r>
            <a:endParaRPr dirty="0"/>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t>numbers have them</a:t>
            </a:r>
            <a:endParaRPr dirty="0"/>
          </a:p>
          <a:p>
            <a:pPr marL="457200" lvl="0" indent="-342900" algn="l" rtl="0">
              <a:spcBef>
                <a:spcPts val="1000"/>
              </a:spcBef>
              <a:spcAft>
                <a:spcPts val="0"/>
              </a:spcAft>
              <a:buSzPts val="1800"/>
              <a:buChar char="●"/>
            </a:pPr>
            <a:r>
              <a:rPr lang="en-US" dirty="0"/>
              <a:t>1 &lt; 2; 1==1; 1 &gt; 0</a:t>
            </a:r>
            <a:endParaRPr dirty="0"/>
          </a:p>
          <a:p>
            <a:pPr marL="0" lvl="0" indent="0" algn="l" rtl="0">
              <a:spcBef>
                <a:spcPts val="1000"/>
              </a:spcBef>
              <a:spcAft>
                <a:spcPts val="0"/>
              </a:spcAft>
              <a:buNone/>
            </a:pPr>
            <a:r>
              <a:rPr lang="en-US" dirty="0"/>
              <a:t>some factors don’t</a:t>
            </a:r>
            <a:endParaRPr dirty="0"/>
          </a:p>
          <a:p>
            <a:pPr marL="457200" lvl="0" indent="-342900" algn="l" rtl="0">
              <a:spcBef>
                <a:spcPts val="1000"/>
              </a:spcBef>
              <a:spcAft>
                <a:spcPts val="0"/>
              </a:spcAft>
              <a:buSzPts val="1800"/>
              <a:buChar char="●"/>
            </a:pPr>
            <a:r>
              <a:rPr lang="en-US" dirty="0"/>
              <a:t>⏳ </a:t>
            </a:r>
            <a:r>
              <a:rPr lang="en-US" dirty="0" err="1"/>
              <a:t>v.s</a:t>
            </a:r>
            <a:r>
              <a:rPr lang="en-US" dirty="0"/>
              <a:t>. ⛽️</a:t>
            </a:r>
            <a:endParaRPr dirty="0"/>
          </a:p>
        </p:txBody>
      </p:sp>
      <p:sp>
        <p:nvSpPr>
          <p:cNvPr id="501" name="Google Shape;501;p47"/>
          <p:cNvSpPr txBox="1">
            <a:spLocks noGrp="1"/>
          </p:cNvSpPr>
          <p:nvPr>
            <p:ph type="body" idx="1"/>
          </p:nvPr>
        </p:nvSpPr>
        <p:spPr>
          <a:xfrm>
            <a:off x="4629150" y="1825625"/>
            <a:ext cx="38862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Are our </a:t>
            </a:r>
            <a:r>
              <a:rPr lang="en-US" b="1" dirty="0"/>
              <a:t>proxy measures</a:t>
            </a:r>
            <a:r>
              <a:rPr lang="en-US" dirty="0"/>
              <a:t> appropriate?</a:t>
            </a:r>
            <a:endParaRPr dirty="0"/>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t>What are the pitfalls of trying to determine one value by measuring a different one?</a:t>
            </a:r>
            <a:endParaRPr dirty="0"/>
          </a:p>
        </p:txBody>
      </p:sp>
      <p:cxnSp>
        <p:nvCxnSpPr>
          <p:cNvPr id="502" name="Google Shape;502;p47"/>
          <p:cNvCxnSpPr/>
          <p:nvPr/>
        </p:nvCxnSpPr>
        <p:spPr>
          <a:xfrm>
            <a:off x="1079175" y="2703725"/>
            <a:ext cx="2042400" cy="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47"/>
          <p:cNvCxnSpPr/>
          <p:nvPr/>
        </p:nvCxnSpPr>
        <p:spPr>
          <a:xfrm>
            <a:off x="5551050" y="2703725"/>
            <a:ext cx="2042400" cy="0"/>
          </a:xfrm>
          <a:prstGeom prst="straightConnector1">
            <a:avLst/>
          </a:prstGeom>
          <a:noFill/>
          <a:ln w="9525" cap="flat" cmpd="sng">
            <a:solidFill>
              <a:schemeClr val="dk2"/>
            </a:solidFill>
            <a:prstDash val="solid"/>
            <a:round/>
            <a:headEnd type="none" w="med" len="med"/>
            <a:tailEnd type="none" w="med" len="med"/>
          </a:ln>
        </p:spPr>
      </p:cxnSp>
      <p:sp>
        <p:nvSpPr>
          <p:cNvPr id="504" name="Google Shape;504;p4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p48"/>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48"/>
          <p:cNvSpPr txBox="1">
            <a:spLocks noGrp="1"/>
          </p:cNvSpPr>
          <p:nvPr>
            <p:ph type="title"/>
          </p:nvPr>
        </p:nvSpPr>
        <p:spPr>
          <a:xfrm>
            <a:off x="4278121" y="640080"/>
            <a:ext cx="4688400" cy="356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300"/>
              <a:buFont typeface="Calibri"/>
              <a:buNone/>
            </a:pPr>
            <a:r>
              <a:rPr lang="en-US" sz="4300"/>
              <a:t>Incommensurability</a:t>
            </a:r>
            <a:endParaRPr/>
          </a:p>
        </p:txBody>
      </p:sp>
      <p:sp>
        <p:nvSpPr>
          <p:cNvPr id="512" name="Google Shape;512;p48"/>
          <p:cNvSpPr txBox="1">
            <a:spLocks noGrp="1"/>
          </p:cNvSpPr>
          <p:nvPr>
            <p:ph type="body" idx="1"/>
          </p:nvPr>
        </p:nvSpPr>
        <p:spPr>
          <a:xfrm>
            <a:off x="4354320" y="4636008"/>
            <a:ext cx="4688400" cy="1572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The First Barrier to Comparison</a:t>
            </a:r>
            <a:endParaRPr/>
          </a:p>
          <a:p>
            <a:pPr marL="0" lvl="0" indent="0" algn="l" rtl="0">
              <a:lnSpc>
                <a:spcPct val="90000"/>
              </a:lnSpc>
              <a:spcBef>
                <a:spcPts val="1000"/>
              </a:spcBef>
              <a:spcAft>
                <a:spcPts val="0"/>
              </a:spcAft>
              <a:buClr>
                <a:schemeClr val="dk1"/>
              </a:buClr>
              <a:buSzPts val="2400"/>
              <a:buNone/>
            </a:pPr>
            <a:endParaRPr/>
          </a:p>
        </p:txBody>
      </p:sp>
      <p:pic>
        <p:nvPicPr>
          <p:cNvPr id="513" name="Google Shape;513;p48"/>
          <p:cNvPicPr preferRelativeResize="0"/>
          <p:nvPr/>
        </p:nvPicPr>
        <p:blipFill rotWithShape="1">
          <a:blip r:embed="rId3">
            <a:alphaModFix/>
          </a:blip>
          <a:srcRect l="50234" r="13908"/>
          <a:stretch/>
        </p:blipFill>
        <p:spPr>
          <a:xfrm>
            <a:off x="25" y="0"/>
            <a:ext cx="3679302" cy="685800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514" name="Google Shape;514;p48"/>
          <p:cNvSpPr/>
          <p:nvPr/>
        </p:nvSpPr>
        <p:spPr>
          <a:xfrm>
            <a:off x="4440646" y="4409267"/>
            <a:ext cx="3182692" cy="18288"/>
          </a:xfrm>
          <a:custGeom>
            <a:avLst/>
            <a:gdLst/>
            <a:ahLst/>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4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Google Shape;521;p49"/>
          <p:cNvSpPr/>
          <p:nvPr/>
        </p:nvSpPr>
        <p:spPr>
          <a:xfrm>
            <a:off x="0" y="329184"/>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49"/>
          <p:cNvSpPr txBox="1">
            <a:spLocks noGrp="1"/>
          </p:cNvSpPr>
          <p:nvPr>
            <p:ph type="title"/>
          </p:nvPr>
        </p:nvSpPr>
        <p:spPr>
          <a:xfrm>
            <a:off x="3490722" y="329184"/>
            <a:ext cx="5170932"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700"/>
              <a:buFont typeface="Calibri"/>
              <a:buNone/>
            </a:pPr>
            <a:r>
              <a:rPr lang="en-US" sz="4700" dirty="0"/>
              <a:t>Incommensurability</a:t>
            </a:r>
            <a:endParaRPr dirty="0"/>
          </a:p>
        </p:txBody>
      </p:sp>
      <p:sp>
        <p:nvSpPr>
          <p:cNvPr id="523" name="Google Shape;523;p49"/>
          <p:cNvSpPr/>
          <p:nvPr/>
        </p:nvSpPr>
        <p:spPr>
          <a:xfrm>
            <a:off x="3490722" y="2463186"/>
            <a:ext cx="3182691" cy="18288"/>
          </a:xfrm>
          <a:custGeom>
            <a:avLst/>
            <a:gdLst/>
            <a:ahLst/>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49"/>
          <p:cNvSpPr txBox="1">
            <a:spLocks noGrp="1"/>
          </p:cNvSpPr>
          <p:nvPr>
            <p:ph type="body" idx="1"/>
          </p:nvPr>
        </p:nvSpPr>
        <p:spPr>
          <a:xfrm>
            <a:off x="3268000" y="2690235"/>
            <a:ext cx="5876000" cy="418901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400"/>
              <a:buNone/>
            </a:pPr>
            <a:r>
              <a:rPr lang="en-US" sz="2400" dirty="0"/>
              <a:t>Two things are </a:t>
            </a:r>
            <a:r>
              <a:rPr lang="en-US" sz="2400" i="1" dirty="0"/>
              <a:t>incommensurable</a:t>
            </a:r>
            <a:r>
              <a:rPr lang="en-US" sz="2400" dirty="0"/>
              <a:t> if they lack a </a:t>
            </a:r>
            <a:r>
              <a:rPr lang="en-US" sz="2400" i="1" dirty="0"/>
              <a:t>common measure</a:t>
            </a:r>
            <a:r>
              <a:rPr lang="en-US" sz="2400" dirty="0"/>
              <a:t> of value—that is, if there is no single measure that can be used to evaluate both.</a:t>
            </a:r>
          </a:p>
          <a:p>
            <a:pPr marL="0" lvl="0" indent="0" algn="l" rtl="0">
              <a:lnSpc>
                <a:spcPct val="90000"/>
              </a:lnSpc>
              <a:spcBef>
                <a:spcPts val="0"/>
              </a:spcBef>
              <a:spcAft>
                <a:spcPts val="0"/>
              </a:spcAft>
              <a:buClr>
                <a:schemeClr val="dk1"/>
              </a:buClr>
              <a:buSzPts val="2400"/>
              <a:buNone/>
            </a:pPr>
            <a:endParaRPr sz="1300" dirty="0"/>
          </a:p>
          <a:p>
            <a:pPr marL="0" lvl="0" indent="0" algn="l" rtl="0">
              <a:lnSpc>
                <a:spcPct val="90000"/>
              </a:lnSpc>
              <a:spcBef>
                <a:spcPts val="1000"/>
              </a:spcBef>
              <a:spcAft>
                <a:spcPts val="0"/>
              </a:spcAft>
              <a:buClr>
                <a:schemeClr val="dk1"/>
              </a:buClr>
              <a:buSzPts val="2400"/>
              <a:buNone/>
            </a:pPr>
            <a:r>
              <a:rPr lang="en-US" sz="2400" dirty="0"/>
              <a:t>Incommensurability makes it difficult to establish measure relationships such as “more than” or “less than, “better than” or “worse than” </a:t>
            </a:r>
            <a:r>
              <a:rPr lang="en-US" sz="2400" b="1" dirty="0"/>
              <a:t>by how much</a:t>
            </a:r>
            <a:r>
              <a:rPr lang="en-US" sz="2400" dirty="0"/>
              <a:t>.  </a:t>
            </a:r>
          </a:p>
          <a:p>
            <a:pPr marL="0" lvl="0" indent="0" algn="l" rtl="0">
              <a:lnSpc>
                <a:spcPct val="90000"/>
              </a:lnSpc>
              <a:spcBef>
                <a:spcPts val="1000"/>
              </a:spcBef>
              <a:spcAft>
                <a:spcPts val="0"/>
              </a:spcAft>
              <a:buClr>
                <a:schemeClr val="dk1"/>
              </a:buClr>
              <a:buSzPts val="2400"/>
              <a:buNone/>
            </a:pPr>
            <a:endParaRPr lang="en-US" sz="600" dirty="0"/>
          </a:p>
          <a:p>
            <a:pPr marL="0" lvl="0" indent="0" algn="l" rtl="0">
              <a:lnSpc>
                <a:spcPct val="90000"/>
              </a:lnSpc>
              <a:spcBef>
                <a:spcPts val="1000"/>
              </a:spcBef>
              <a:spcAft>
                <a:spcPts val="0"/>
              </a:spcAft>
              <a:buClr>
                <a:schemeClr val="dk1"/>
              </a:buClr>
              <a:buSzPts val="2400"/>
              <a:buNone/>
            </a:pPr>
            <a:r>
              <a:rPr lang="en-US" sz="2400" dirty="0"/>
              <a:t>For example, what is the relationship between milliliters (ml) and centimeters (cm)? How would you rank different amounts of water and physical lengths in the same list? You wouldn’t!</a:t>
            </a:r>
            <a:endParaRPr dirty="0"/>
          </a:p>
        </p:txBody>
      </p:sp>
      <p:pic>
        <p:nvPicPr>
          <p:cNvPr id="525" name="Google Shape;525;p49"/>
          <p:cNvPicPr preferRelativeResize="0"/>
          <p:nvPr/>
        </p:nvPicPr>
        <p:blipFill>
          <a:blip r:embed="rId3">
            <a:alphaModFix/>
          </a:blip>
          <a:stretch>
            <a:fillRect/>
          </a:stretch>
        </p:blipFill>
        <p:spPr>
          <a:xfrm>
            <a:off x="342025" y="677575"/>
            <a:ext cx="2354250" cy="2942800"/>
          </a:xfrm>
          <a:prstGeom prst="rect">
            <a:avLst/>
          </a:prstGeom>
          <a:noFill/>
          <a:ln>
            <a:noFill/>
          </a:ln>
        </p:spPr>
      </p:pic>
      <p:pic>
        <p:nvPicPr>
          <p:cNvPr id="526" name="Google Shape;526;p49"/>
          <p:cNvPicPr preferRelativeResize="0"/>
          <p:nvPr/>
        </p:nvPicPr>
        <p:blipFill>
          <a:blip r:embed="rId4">
            <a:alphaModFix/>
          </a:blip>
          <a:stretch>
            <a:fillRect/>
          </a:stretch>
        </p:blipFill>
        <p:spPr>
          <a:xfrm>
            <a:off x="0" y="4561375"/>
            <a:ext cx="3058800" cy="2289000"/>
          </a:xfrm>
          <a:prstGeom prst="rect">
            <a:avLst/>
          </a:prstGeom>
          <a:noFill/>
          <a:ln>
            <a:noFill/>
          </a:ln>
        </p:spPr>
      </p:pic>
      <p:sp>
        <p:nvSpPr>
          <p:cNvPr id="527" name="Google Shape;527;p4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0C61-65D0-F7F3-755D-1C03FB4E0BB0}"/>
              </a:ext>
            </a:extLst>
          </p:cNvPr>
          <p:cNvSpPr>
            <a:spLocks noGrp="1"/>
          </p:cNvSpPr>
          <p:nvPr>
            <p:ph type="title"/>
          </p:nvPr>
        </p:nvSpPr>
        <p:spPr>
          <a:xfrm>
            <a:off x="628650" y="136524"/>
            <a:ext cx="7886700" cy="1325563"/>
          </a:xfrm>
        </p:spPr>
        <p:txBody>
          <a:bodyPr/>
          <a:lstStyle/>
          <a:p>
            <a:r>
              <a:rPr lang="en-US" dirty="0"/>
              <a:t>Some things are </a:t>
            </a:r>
            <a:r>
              <a:rPr lang="en-US" i="1" dirty="0"/>
              <a:t>commensurable</a:t>
            </a:r>
          </a:p>
        </p:txBody>
      </p:sp>
      <p:sp>
        <p:nvSpPr>
          <p:cNvPr id="3" name="Text Placeholder 2">
            <a:extLst>
              <a:ext uri="{FF2B5EF4-FFF2-40B4-BE49-F238E27FC236}">
                <a16:creationId xmlns:a16="http://schemas.microsoft.com/office/drawing/2014/main" id="{1B6E0E71-573C-DB76-AED9-D6AD5999C171}"/>
              </a:ext>
            </a:extLst>
          </p:cNvPr>
          <p:cNvSpPr>
            <a:spLocks noGrp="1"/>
          </p:cNvSpPr>
          <p:nvPr>
            <p:ph type="body" idx="1"/>
          </p:nvPr>
        </p:nvSpPr>
        <p:spPr>
          <a:xfrm>
            <a:off x="995499" y="1341911"/>
            <a:ext cx="6949093" cy="4894428"/>
          </a:xfrm>
        </p:spPr>
        <p:txBody>
          <a:bodyPr/>
          <a:lstStyle/>
          <a:p>
            <a:r>
              <a:rPr lang="en-US" dirty="0"/>
              <a:t>Apple stock and Microsoft stock are commensurable in terms of </a:t>
            </a:r>
            <a:r>
              <a:rPr lang="en-US" i="1" dirty="0"/>
              <a:t>dollars</a:t>
            </a:r>
            <a:r>
              <a:rPr lang="en-US" dirty="0"/>
              <a:t>: we can measure and compare them by dollar value</a:t>
            </a:r>
          </a:p>
          <a:p>
            <a:endParaRPr lang="en-US" dirty="0"/>
          </a:p>
          <a:p>
            <a:endParaRPr lang="en-US" dirty="0"/>
          </a:p>
          <a:p>
            <a:r>
              <a:rPr lang="en-US" dirty="0"/>
              <a:t>Touchdowns, field goals, PATs, and safeties are commensurable in terms of </a:t>
            </a:r>
            <a:r>
              <a:rPr lang="en-US" i="1" dirty="0"/>
              <a:t>points</a:t>
            </a:r>
            <a:r>
              <a:rPr lang="en-US" dirty="0"/>
              <a:t>: we can measure and compare them by how many points they’re worth</a:t>
            </a:r>
          </a:p>
        </p:txBody>
      </p:sp>
      <p:sp>
        <p:nvSpPr>
          <p:cNvPr id="4" name="Slide Number Placeholder 3">
            <a:extLst>
              <a:ext uri="{FF2B5EF4-FFF2-40B4-BE49-F238E27FC236}">
                <a16:creationId xmlns:a16="http://schemas.microsoft.com/office/drawing/2014/main" id="{E89FC729-49E3-C4F7-CB78-BCE960130F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1026" name="Picture 2">
            <a:hlinkClick r:id="rId3"/>
            <a:extLst>
              <a:ext uri="{FF2B5EF4-FFF2-40B4-BE49-F238E27FC236}">
                <a16:creationId xmlns:a16="http://schemas.microsoft.com/office/drawing/2014/main" id="{DF42E3FA-43EC-D4BB-AE18-25C6BD06C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4592" y="1722487"/>
            <a:ext cx="971206" cy="1457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5"/>
            <a:extLst>
              <a:ext uri="{FF2B5EF4-FFF2-40B4-BE49-F238E27FC236}">
                <a16:creationId xmlns:a16="http://schemas.microsoft.com/office/drawing/2014/main" id="{006DE8C8-6104-9949-C438-EFB16E442C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548" y="2133900"/>
            <a:ext cx="1281053" cy="14613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an Francisco 49ers Scores, Stats and Highlights - ESPN">
            <a:hlinkClick r:id="rId7"/>
            <a:extLst>
              <a:ext uri="{FF2B5EF4-FFF2-40B4-BE49-F238E27FC236}">
                <a16:creationId xmlns:a16="http://schemas.microsoft.com/office/drawing/2014/main" id="{07AD038A-CC39-531A-CF0A-7E1306192AB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1946" b="20068"/>
          <a:stretch/>
        </p:blipFill>
        <p:spPr bwMode="auto">
          <a:xfrm>
            <a:off x="56408" y="5516089"/>
            <a:ext cx="228600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os Angeles Rams - YouTube">
            <a:hlinkClick r:id="rId9"/>
            <a:extLst>
              <a:ext uri="{FF2B5EF4-FFF2-40B4-BE49-F238E27FC236}">
                <a16:creationId xmlns:a16="http://schemas.microsoft.com/office/drawing/2014/main" id="{E804A42C-ABB7-8064-6434-B61C3476B8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3170" y="5297118"/>
            <a:ext cx="1544534" cy="15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F1F1-31B3-1DEC-DADB-7A2E42F99D9E}"/>
              </a:ext>
            </a:extLst>
          </p:cNvPr>
          <p:cNvSpPr>
            <a:spLocks noGrp="1"/>
          </p:cNvSpPr>
          <p:nvPr>
            <p:ph type="title"/>
          </p:nvPr>
        </p:nvSpPr>
        <p:spPr/>
        <p:txBody>
          <a:bodyPr>
            <a:normAutofit fontScale="90000"/>
          </a:bodyPr>
          <a:lstStyle/>
          <a:p>
            <a:r>
              <a:rPr lang="en-US" dirty="0"/>
              <a:t>When two things are commensurable, they can easily be reduced to a single value</a:t>
            </a:r>
          </a:p>
        </p:txBody>
      </p:sp>
      <p:sp>
        <p:nvSpPr>
          <p:cNvPr id="3" name="Text Placeholder 2">
            <a:extLst>
              <a:ext uri="{FF2B5EF4-FFF2-40B4-BE49-F238E27FC236}">
                <a16:creationId xmlns:a16="http://schemas.microsoft.com/office/drawing/2014/main" id="{FCD663D6-391A-721E-4E78-B5C0BA52C150}"/>
              </a:ext>
            </a:extLst>
          </p:cNvPr>
          <p:cNvSpPr>
            <a:spLocks noGrp="1"/>
          </p:cNvSpPr>
          <p:nvPr>
            <p:ph type="body" idx="1"/>
          </p:nvPr>
        </p:nvSpPr>
        <p:spPr>
          <a:xfrm>
            <a:off x="628650" y="2256311"/>
            <a:ext cx="7886700" cy="3920651"/>
          </a:xfrm>
        </p:spPr>
        <p:txBody>
          <a:bodyPr/>
          <a:lstStyle/>
          <a:p>
            <a:r>
              <a:rPr lang="en-US" dirty="0"/>
              <a:t>f(AAPL, MSFT) = (223.66*AAPL) + (446.71*MSFT)</a:t>
            </a:r>
          </a:p>
          <a:p>
            <a:pPr lvl="1"/>
            <a:r>
              <a:rPr lang="en-US" dirty="0"/>
              <a:t>This function reduces Apple and Microsoft stock to a single dollar value</a:t>
            </a:r>
          </a:p>
          <a:p>
            <a:pPr lvl="1"/>
            <a:endParaRPr lang="en-US" dirty="0"/>
          </a:p>
          <a:p>
            <a:r>
              <a:rPr lang="en-US" dirty="0"/>
              <a:t>f(TD, FG, S, EP, TPC) = (6*TD) + (3*FG) + (2*S) + (1*EP) + (2*TPC)</a:t>
            </a:r>
          </a:p>
          <a:p>
            <a:pPr lvl="1"/>
            <a:r>
              <a:rPr lang="en-US" dirty="0"/>
              <a:t>This function reduces touchdowns, field goals, safeties, extra points, and two-point conversions to a single point value</a:t>
            </a:r>
          </a:p>
        </p:txBody>
      </p:sp>
      <p:sp>
        <p:nvSpPr>
          <p:cNvPr id="4" name="Slide Number Placeholder 3">
            <a:extLst>
              <a:ext uri="{FF2B5EF4-FFF2-40B4-BE49-F238E27FC236}">
                <a16:creationId xmlns:a16="http://schemas.microsoft.com/office/drawing/2014/main" id="{13E16A4D-916E-C41B-DC62-D8E4C4713A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14499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C44B-332D-02A4-F63A-BEC1FF865FDE}"/>
              </a:ext>
            </a:extLst>
          </p:cNvPr>
          <p:cNvSpPr>
            <a:spLocks noGrp="1"/>
          </p:cNvSpPr>
          <p:nvPr>
            <p:ph type="title"/>
          </p:nvPr>
        </p:nvSpPr>
        <p:spPr/>
        <p:txBody>
          <a:bodyPr/>
          <a:lstStyle/>
          <a:p>
            <a:r>
              <a:rPr lang="en-US" dirty="0"/>
              <a:t>Not so with incommensurable values</a:t>
            </a:r>
          </a:p>
        </p:txBody>
      </p:sp>
      <p:sp>
        <p:nvSpPr>
          <p:cNvPr id="3" name="Text Placeholder 2">
            <a:extLst>
              <a:ext uri="{FF2B5EF4-FFF2-40B4-BE49-F238E27FC236}">
                <a16:creationId xmlns:a16="http://schemas.microsoft.com/office/drawing/2014/main" id="{A469145E-20FB-7732-FEAE-079BC58385DE}"/>
              </a:ext>
            </a:extLst>
          </p:cNvPr>
          <p:cNvSpPr>
            <a:spLocks noGrp="1"/>
          </p:cNvSpPr>
          <p:nvPr>
            <p:ph type="body" idx="1"/>
          </p:nvPr>
        </p:nvSpPr>
        <p:spPr/>
        <p:txBody>
          <a:bodyPr>
            <a:normAutofit lnSpcReduction="10000"/>
          </a:bodyPr>
          <a:lstStyle/>
          <a:p>
            <a:pPr marL="114300" indent="0">
              <a:buNone/>
            </a:pPr>
            <a:r>
              <a:rPr lang="en-US" dirty="0"/>
              <a:t>What’s the function for reducing career advancement and friendship to a single number?</a:t>
            </a:r>
          </a:p>
          <a:p>
            <a:endParaRPr lang="en-US" dirty="0"/>
          </a:p>
          <a:p>
            <a:pPr marL="114300" indent="0">
              <a:buNone/>
            </a:pPr>
            <a:r>
              <a:rPr lang="en-US" dirty="0"/>
              <a:t>Or oil and biodiversity?</a:t>
            </a:r>
          </a:p>
          <a:p>
            <a:endParaRPr lang="en-US" dirty="0"/>
          </a:p>
          <a:p>
            <a:pPr marL="114300" indent="0">
              <a:buNone/>
            </a:pPr>
            <a:r>
              <a:rPr lang="en-US" dirty="0"/>
              <a:t>Or… time and carbon emissions?</a:t>
            </a:r>
          </a:p>
          <a:p>
            <a:endParaRPr lang="en-US" dirty="0"/>
          </a:p>
          <a:p>
            <a:pPr marL="114300" indent="0">
              <a:buNone/>
            </a:pPr>
            <a:r>
              <a:rPr lang="en-US" dirty="0"/>
              <a:t>We can evaluate route proposals on each scale separately, but what if we need to consider both?</a:t>
            </a:r>
          </a:p>
        </p:txBody>
      </p:sp>
      <p:sp>
        <p:nvSpPr>
          <p:cNvPr id="4" name="Slide Number Placeholder 3">
            <a:extLst>
              <a:ext uri="{FF2B5EF4-FFF2-40B4-BE49-F238E27FC236}">
                <a16:creationId xmlns:a16="http://schemas.microsoft.com/office/drawing/2014/main" id="{27B85A6C-D4A3-FA5B-E9C4-575F8ED6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7626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2DAC-A445-4CF1-A1B6-54EF2819A7B1}"/>
              </a:ext>
            </a:extLst>
          </p:cNvPr>
          <p:cNvSpPr>
            <a:spLocks noGrp="1"/>
          </p:cNvSpPr>
          <p:nvPr>
            <p:ph type="title"/>
          </p:nvPr>
        </p:nvSpPr>
        <p:spPr>
          <a:xfrm>
            <a:off x="628650" y="365126"/>
            <a:ext cx="8194716" cy="1325563"/>
          </a:xfrm>
        </p:spPr>
        <p:txBody>
          <a:bodyPr/>
          <a:lstStyle/>
          <a:p>
            <a:r>
              <a:rPr lang="en-US" dirty="0"/>
              <a:t>Incommensurable != Incomparable</a:t>
            </a:r>
          </a:p>
        </p:txBody>
      </p:sp>
      <p:sp>
        <p:nvSpPr>
          <p:cNvPr id="3" name="Text Placeholder 2">
            <a:extLst>
              <a:ext uri="{FF2B5EF4-FFF2-40B4-BE49-F238E27FC236}">
                <a16:creationId xmlns:a16="http://schemas.microsoft.com/office/drawing/2014/main" id="{623A8F9F-FCCA-3017-7A74-67B80759F687}"/>
              </a:ext>
            </a:extLst>
          </p:cNvPr>
          <p:cNvSpPr>
            <a:spLocks noGrp="1"/>
          </p:cNvSpPr>
          <p:nvPr>
            <p:ph type="body" idx="1"/>
          </p:nvPr>
        </p:nvSpPr>
        <p:spPr>
          <a:xfrm>
            <a:off x="628650" y="1543793"/>
            <a:ext cx="8099714" cy="1885208"/>
          </a:xfrm>
        </p:spPr>
        <p:txBody>
          <a:bodyPr>
            <a:normAutofit fontScale="92500"/>
          </a:bodyPr>
          <a:lstStyle/>
          <a:p>
            <a:r>
              <a:rPr lang="en-US" dirty="0"/>
              <a:t>We might be able to tell that X hours saved is better or worse than Y tons of emissions, even if we can’t say </a:t>
            </a:r>
            <a:r>
              <a:rPr lang="en-US" i="1" dirty="0"/>
              <a:t>how much</a:t>
            </a:r>
            <a:r>
              <a:rPr lang="en-US" dirty="0"/>
              <a:t> better or worse.</a:t>
            </a:r>
          </a:p>
          <a:p>
            <a:r>
              <a:rPr lang="en-US" dirty="0"/>
              <a:t>(Are there </a:t>
            </a:r>
            <a:r>
              <a:rPr lang="en-US" i="1" dirty="0"/>
              <a:t>any</a:t>
            </a:r>
            <a:r>
              <a:rPr lang="en-US" dirty="0"/>
              <a:t> two things that are truly </a:t>
            </a:r>
            <a:r>
              <a:rPr lang="en-US" i="1" dirty="0"/>
              <a:t>incomparable</a:t>
            </a:r>
            <a:r>
              <a:rPr lang="en-US" dirty="0"/>
              <a:t>?)</a:t>
            </a:r>
          </a:p>
          <a:p>
            <a:endParaRPr lang="en-US" dirty="0"/>
          </a:p>
        </p:txBody>
      </p:sp>
      <p:sp>
        <p:nvSpPr>
          <p:cNvPr id="4" name="Slide Number Placeholder 3">
            <a:extLst>
              <a:ext uri="{FF2B5EF4-FFF2-40B4-BE49-F238E27FC236}">
                <a16:creationId xmlns:a16="http://schemas.microsoft.com/office/drawing/2014/main" id="{3A034E8B-D556-47E3-27C5-F48E7D8EE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5" name="Google Shape;659;p59">
            <a:extLst>
              <a:ext uri="{FF2B5EF4-FFF2-40B4-BE49-F238E27FC236}">
                <a16:creationId xmlns:a16="http://schemas.microsoft.com/office/drawing/2014/main" id="{0453016B-C0C6-72CE-FC48-34310A49EBB2}"/>
              </a:ext>
            </a:extLst>
          </p:cNvPr>
          <p:cNvSpPr/>
          <p:nvPr/>
        </p:nvSpPr>
        <p:spPr>
          <a:xfrm>
            <a:off x="2187286" y="3828263"/>
            <a:ext cx="4769428" cy="2528088"/>
          </a:xfrm>
          <a:prstGeom prst="roundRect">
            <a:avLst>
              <a:gd name="adj" fmla="val 16667"/>
            </a:avLst>
          </a:prstGeom>
          <a:solidFill>
            <a:srgbClr val="CCE3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a:p>
            <a:pPr marL="0" lvl="0" indent="0" algn="l" rtl="0">
              <a:spcBef>
                <a:spcPts val="0"/>
              </a:spcBef>
              <a:spcAft>
                <a:spcPts val="0"/>
              </a:spcAft>
              <a:buNone/>
            </a:pPr>
            <a:r>
              <a:rPr lang="en-US" sz="3600" dirty="0"/>
              <a:t>Incommensurable</a:t>
            </a:r>
            <a:endParaRPr sz="3600" dirty="0"/>
          </a:p>
          <a:p>
            <a:pPr marL="0" lvl="0" indent="0" algn="l" rtl="0">
              <a:spcBef>
                <a:spcPts val="0"/>
              </a:spcBef>
              <a:spcAft>
                <a:spcPts val="0"/>
              </a:spcAft>
              <a:buNone/>
            </a:pPr>
            <a:r>
              <a:rPr lang="en-US" sz="1600" dirty="0"/>
              <a:t>No common measure, but can rank or order</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p:txBody>
      </p:sp>
      <p:sp>
        <p:nvSpPr>
          <p:cNvPr id="6" name="Google Shape;660;p59">
            <a:extLst>
              <a:ext uri="{FF2B5EF4-FFF2-40B4-BE49-F238E27FC236}">
                <a16:creationId xmlns:a16="http://schemas.microsoft.com/office/drawing/2014/main" id="{CD906E1C-2515-41DC-AC91-18CA84C8E135}"/>
              </a:ext>
            </a:extLst>
          </p:cNvPr>
          <p:cNvSpPr/>
          <p:nvPr/>
        </p:nvSpPr>
        <p:spPr>
          <a:xfrm>
            <a:off x="4438403" y="5092307"/>
            <a:ext cx="2329843" cy="110286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lt1"/>
                </a:solidFill>
              </a:rPr>
              <a:t>Incomparable</a:t>
            </a:r>
            <a:endParaRPr sz="2400" dirty="0">
              <a:solidFill>
                <a:schemeClr val="lt1"/>
              </a:solidFill>
            </a:endParaRPr>
          </a:p>
          <a:p>
            <a:pPr marL="0" lvl="0" indent="0" algn="l" rtl="0">
              <a:spcBef>
                <a:spcPts val="0"/>
              </a:spcBef>
              <a:spcAft>
                <a:spcPts val="0"/>
              </a:spcAft>
              <a:buNone/>
            </a:pPr>
            <a:r>
              <a:rPr lang="en-US" sz="1600" dirty="0">
                <a:solidFill>
                  <a:schemeClr val="lt1"/>
                </a:solidFill>
              </a:rPr>
              <a:t>can’t rank or order</a:t>
            </a:r>
            <a:endParaRPr sz="1600" dirty="0">
              <a:solidFill>
                <a:schemeClr val="lt1"/>
              </a:solidFill>
            </a:endParaRPr>
          </a:p>
          <a:p>
            <a:pPr marL="0" lvl="0" indent="0" algn="l" rtl="0">
              <a:spcBef>
                <a:spcPts val="0"/>
              </a:spcBef>
              <a:spcAft>
                <a:spcPts val="0"/>
              </a:spcAft>
              <a:buNone/>
            </a:pPr>
            <a:endParaRPr dirty="0">
              <a:solidFill>
                <a:schemeClr val="lt1"/>
              </a:solidFill>
            </a:endParaRPr>
          </a:p>
        </p:txBody>
      </p:sp>
    </p:spTree>
    <p:extLst>
      <p:ext uri="{BB962C8B-B14F-4D97-AF65-F5344CB8AC3E}">
        <p14:creationId xmlns:p14="http://schemas.microsoft.com/office/powerpoint/2010/main" val="74482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1219-D06E-1E13-D49E-FC3196B67B72}"/>
              </a:ext>
            </a:extLst>
          </p:cNvPr>
          <p:cNvSpPr>
            <a:spLocks noGrp="1"/>
          </p:cNvSpPr>
          <p:nvPr>
            <p:ph type="title"/>
          </p:nvPr>
        </p:nvSpPr>
        <p:spPr/>
        <p:txBody>
          <a:bodyPr>
            <a:normAutofit fontScale="90000"/>
          </a:bodyPr>
          <a:lstStyle/>
          <a:p>
            <a:r>
              <a:rPr lang="en-US" dirty="0"/>
              <a:t>What are some other values that are commensurable? Incommensurable?</a:t>
            </a:r>
          </a:p>
        </p:txBody>
      </p:sp>
      <p:sp>
        <p:nvSpPr>
          <p:cNvPr id="4" name="Slide Number Placeholder 3">
            <a:extLst>
              <a:ext uri="{FF2B5EF4-FFF2-40B4-BE49-F238E27FC236}">
                <a16:creationId xmlns:a16="http://schemas.microsoft.com/office/drawing/2014/main" id="{AB800AB4-8DBB-678B-A277-15E1DE9426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pic>
        <p:nvPicPr>
          <p:cNvPr id="9" name="Picture 8">
            <a:extLst>
              <a:ext uri="{FF2B5EF4-FFF2-40B4-BE49-F238E27FC236}">
                <a16:creationId xmlns:a16="http://schemas.microsoft.com/office/drawing/2014/main" id="{34A627FE-A8A4-F01F-BC83-58904A1F392C}"/>
              </a:ext>
            </a:extLst>
          </p:cNvPr>
          <p:cNvPicPr>
            <a:picLocks noChangeAspect="1"/>
          </p:cNvPicPr>
          <p:nvPr/>
        </p:nvPicPr>
        <p:blipFill>
          <a:blip r:embed="rId3"/>
          <a:stretch>
            <a:fillRect/>
          </a:stretch>
        </p:blipFill>
        <p:spPr>
          <a:xfrm>
            <a:off x="2120817" y="2163577"/>
            <a:ext cx="4902365" cy="3719885"/>
          </a:xfrm>
          <a:prstGeom prst="rect">
            <a:avLst/>
          </a:prstGeom>
        </p:spPr>
      </p:pic>
    </p:spTree>
    <p:extLst>
      <p:ext uri="{BB962C8B-B14F-4D97-AF65-F5344CB8AC3E}">
        <p14:creationId xmlns:p14="http://schemas.microsoft.com/office/powerpoint/2010/main" val="41922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Upshot for Algorithms</a:t>
            </a:r>
            <a:endParaRPr dirty="0"/>
          </a:p>
        </p:txBody>
      </p:sp>
      <p:sp>
        <p:nvSpPr>
          <p:cNvPr id="682" name="Google Shape;682;p61"/>
          <p:cNvSpPr txBox="1">
            <a:spLocks noGrp="1"/>
          </p:cNvSpPr>
          <p:nvPr>
            <p:ph type="body" idx="1"/>
          </p:nvPr>
        </p:nvSpPr>
        <p:spPr>
          <a:xfrm>
            <a:off x="628650" y="1690690"/>
            <a:ext cx="7886700" cy="480218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Many algorithms work best on values that have a built-in standard of comparison, like numbers.</a:t>
            </a:r>
          </a:p>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In real-world situations, some problems you might try to formalize and solve algorithmically will include incommensurable values with no obvious standard of comparison.</a:t>
            </a: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There might not be a single “optimal” choice, and results will vary depending on how you choose to weigh different values. Technical considerations alone won’t determine the correct weight function.</a:t>
            </a:r>
            <a:endParaRPr dirty="0"/>
          </a:p>
        </p:txBody>
      </p:sp>
      <p:sp>
        <p:nvSpPr>
          <p:cNvPr id="684" name="Google Shape;684;p6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1E3C-055E-3909-BF76-A6C2077CB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86988-EFCA-6B44-C564-38D3C262D031}"/>
              </a:ext>
            </a:extLst>
          </p:cNvPr>
          <p:cNvSpPr>
            <a:spLocks noGrp="1"/>
          </p:cNvSpPr>
          <p:nvPr>
            <p:ph type="title"/>
          </p:nvPr>
        </p:nvSpPr>
        <p:spPr/>
        <p:txBody>
          <a:bodyPr/>
          <a:lstStyle/>
          <a:p>
            <a:r>
              <a:rPr lang="en-US" dirty="0"/>
              <a:t>Back to the problem at hand…</a:t>
            </a:r>
          </a:p>
        </p:txBody>
      </p:sp>
      <p:sp>
        <p:nvSpPr>
          <p:cNvPr id="4" name="Slide Number Placeholder 3">
            <a:extLst>
              <a:ext uri="{FF2B5EF4-FFF2-40B4-BE49-F238E27FC236}">
                <a16:creationId xmlns:a16="http://schemas.microsoft.com/office/drawing/2014/main" id="{C6F2DDD1-D15C-ABD5-6300-8B63AF0453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graphicFrame>
        <p:nvGraphicFramePr>
          <p:cNvPr id="6" name="Table 5">
            <a:extLst>
              <a:ext uri="{FF2B5EF4-FFF2-40B4-BE49-F238E27FC236}">
                <a16:creationId xmlns:a16="http://schemas.microsoft.com/office/drawing/2014/main" id="{446CE986-369A-5E80-AFD9-6C2317190AC0}"/>
              </a:ext>
            </a:extLst>
          </p:cNvPr>
          <p:cNvGraphicFramePr>
            <a:graphicFrameLocks noGrp="1"/>
          </p:cNvGraphicFramePr>
          <p:nvPr>
            <p:extLst>
              <p:ext uri="{D42A27DB-BD31-4B8C-83A1-F6EECF244321}">
                <p14:modId xmlns:p14="http://schemas.microsoft.com/office/powerpoint/2010/main" val="4025532379"/>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288368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90" y="365126"/>
            <a:ext cx="8147360" cy="1325563"/>
          </a:xfrm>
        </p:spPr>
        <p:txBody>
          <a:bodyPr>
            <a:normAutofit/>
          </a:bodyPr>
          <a:lstStyle/>
          <a:p>
            <a:r>
              <a:rPr lang="en-US" dirty="0"/>
              <a:t>Hi! I’m Dan Webber (he/him)</a:t>
            </a:r>
            <a:endParaRPr lang="en-US" sz="2200" dirty="0"/>
          </a:p>
        </p:txBody>
      </p:sp>
      <p:sp>
        <p:nvSpPr>
          <p:cNvPr id="3" name="Content Placeholder 2"/>
          <p:cNvSpPr>
            <a:spLocks noGrp="1"/>
          </p:cNvSpPr>
          <p:nvPr>
            <p:ph idx="1"/>
          </p:nvPr>
        </p:nvSpPr>
        <p:spPr>
          <a:xfrm>
            <a:off x="628653" y="2078927"/>
            <a:ext cx="8368393" cy="4098038"/>
          </a:xfrm>
        </p:spPr>
        <p:txBody>
          <a:bodyPr vert="horz" lIns="91440" tIns="45720" rIns="91440" bIns="45720" rtlCol="0" anchor="t">
            <a:normAutofit/>
          </a:bodyPr>
          <a:lstStyle/>
          <a:p>
            <a:r>
              <a:rPr lang="en-US" dirty="0">
                <a:cs typeface="Calibri"/>
              </a:rPr>
              <a:t>BA in Computer Science, Amherst College</a:t>
            </a:r>
          </a:p>
          <a:p>
            <a:pPr lvl="1"/>
            <a:r>
              <a:rPr lang="en-US" dirty="0">
                <a:ea typeface="+mn-lt"/>
                <a:cs typeface="+mn-lt"/>
              </a:rPr>
              <a:t>Afterwards: a couple years as a software developer in fintech and e-commerce</a:t>
            </a:r>
          </a:p>
          <a:p>
            <a:r>
              <a:rPr lang="en-US" dirty="0">
                <a:ea typeface="+mn-lt"/>
                <a:cs typeface="+mn-lt"/>
              </a:rPr>
              <a:t>PhD in Philosophy, University of Pittsburgh</a:t>
            </a:r>
          </a:p>
          <a:p>
            <a:pPr lvl="1"/>
            <a:r>
              <a:rPr lang="en-US" dirty="0"/>
              <a:t>Moral theory</a:t>
            </a:r>
          </a:p>
          <a:p>
            <a:pPr lvl="2"/>
            <a:r>
              <a:rPr lang="en-US" dirty="0"/>
              <a:t>Basically: thinking really hard about </a:t>
            </a:r>
            <a:r>
              <a:rPr lang="en-US" i="1" dirty="0"/>
              <a:t>value</a:t>
            </a:r>
            <a:endParaRPr lang="en-US" dirty="0"/>
          </a:p>
          <a:p>
            <a:r>
              <a:rPr lang="en-US" dirty="0"/>
              <a:t>Now: Postdoc, EIS and HAI at Stanford</a:t>
            </a:r>
            <a:endParaRPr lang="en-US" dirty="0">
              <a:cs typeface="Calibri"/>
            </a:endParaRPr>
          </a:p>
          <a:p>
            <a:pPr lvl="1"/>
            <a:r>
              <a:rPr lang="en-US" dirty="0">
                <a:cs typeface="Calibri"/>
              </a:rPr>
              <a:t>Embedding ethics into CS courses like this one!</a:t>
            </a:r>
            <a:endParaRPr lang="en-US" dirty="0"/>
          </a:p>
          <a:p>
            <a:endParaRPr lang="en-US" dirty="0">
              <a:cs typeface="Calibri"/>
            </a:endParaRPr>
          </a:p>
        </p:txBody>
      </p:sp>
      <p:grpSp>
        <p:nvGrpSpPr>
          <p:cNvPr id="4" name="Group 3">
            <a:extLst>
              <a:ext uri="{FF2B5EF4-FFF2-40B4-BE49-F238E27FC236}">
                <a16:creationId xmlns:a16="http://schemas.microsoft.com/office/drawing/2014/main" id="{E680370C-6828-7355-7341-AE04C40A4F3D}"/>
              </a:ext>
            </a:extLst>
          </p:cNvPr>
          <p:cNvGrpSpPr>
            <a:grpSpLocks noChangeAspect="1"/>
          </p:cNvGrpSpPr>
          <p:nvPr/>
        </p:nvGrpSpPr>
        <p:grpSpPr>
          <a:xfrm>
            <a:off x="628650" y="5667273"/>
            <a:ext cx="7856184" cy="644629"/>
            <a:chOff x="4294061" y="6131635"/>
            <a:chExt cx="4346129" cy="359067"/>
          </a:xfrm>
        </p:grpSpPr>
        <p:pic>
          <p:nvPicPr>
            <p:cNvPr id="9" name="Picture 9" descr="A picture containing text&#10;&#10;Description automatically generated">
              <a:extLst>
                <a:ext uri="{FF2B5EF4-FFF2-40B4-BE49-F238E27FC236}">
                  <a16:creationId xmlns:a16="http://schemas.microsoft.com/office/drawing/2014/main" id="{7259158F-1459-7FDA-632C-9706D26BC91F}"/>
                </a:ext>
              </a:extLst>
            </p:cNvPr>
            <p:cNvPicPr>
              <a:picLocks noChangeAspect="1"/>
            </p:cNvPicPr>
            <p:nvPr/>
          </p:nvPicPr>
          <p:blipFill>
            <a:blip r:embed="rId4"/>
            <a:stretch>
              <a:fillRect/>
            </a:stretch>
          </p:blipFill>
          <p:spPr>
            <a:xfrm>
              <a:off x="4294061" y="6131635"/>
              <a:ext cx="1814001" cy="359067"/>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117FB560-EE4F-DA84-8761-23B596F24B1B}"/>
                </a:ext>
              </a:extLst>
            </p:cNvPr>
            <p:cNvPicPr>
              <a:picLocks noChangeAspect="1"/>
            </p:cNvPicPr>
            <p:nvPr/>
          </p:nvPicPr>
          <p:blipFill rotWithShape="1">
            <a:blip r:embed="rId5"/>
            <a:srcRect l="5706" t="16393" r="5706" b="14754"/>
            <a:stretch/>
          </p:blipFill>
          <p:spPr>
            <a:xfrm>
              <a:off x="6210026" y="6137040"/>
              <a:ext cx="2430164" cy="347360"/>
            </a:xfrm>
            <a:prstGeom prst="rect">
              <a:avLst/>
            </a:prstGeom>
          </p:spPr>
        </p:pic>
      </p:grpSp>
      <p:pic>
        <p:nvPicPr>
          <p:cNvPr id="5" name="Picture 4" descr="A person smiling in front of a brick wall&#10;&#10;Description automatically generated">
            <a:extLst>
              <a:ext uri="{FF2B5EF4-FFF2-40B4-BE49-F238E27FC236}">
                <a16:creationId xmlns:a16="http://schemas.microsoft.com/office/drawing/2014/main" id="{E6643DAE-37BF-6B1E-94EE-E01897C16856}"/>
              </a:ext>
            </a:extLst>
          </p:cNvPr>
          <p:cNvPicPr>
            <a:picLocks noChangeAspect="1"/>
          </p:cNvPicPr>
          <p:nvPr/>
        </p:nvPicPr>
        <p:blipFill>
          <a:blip r:embed="rId6"/>
          <a:stretch>
            <a:fillRect/>
          </a:stretch>
        </p:blipFill>
        <p:spPr>
          <a:xfrm>
            <a:off x="7085387" y="167268"/>
            <a:ext cx="1911659" cy="1911659"/>
          </a:xfrm>
          <a:prstGeom prst="rect">
            <a:avLst/>
          </a:prstGeom>
        </p:spPr>
      </p:pic>
    </p:spTree>
    <p:custDataLst>
      <p:tags r:id="rId1"/>
    </p:custDataLst>
    <p:extLst>
      <p:ext uri="{BB962C8B-B14F-4D97-AF65-F5344CB8AC3E}">
        <p14:creationId xmlns:p14="http://schemas.microsoft.com/office/powerpoint/2010/main" val="14111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655EF-7C1D-A25D-7E00-9AEDF2F85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7E5C2-253C-68AA-47C1-AD10D14B5FD6}"/>
              </a:ext>
            </a:extLst>
          </p:cNvPr>
          <p:cNvSpPr>
            <a:spLocks noGrp="1"/>
          </p:cNvSpPr>
          <p:nvPr>
            <p:ph type="title"/>
          </p:nvPr>
        </p:nvSpPr>
        <p:spPr/>
        <p:txBody>
          <a:bodyPr/>
          <a:lstStyle/>
          <a:p>
            <a:r>
              <a:rPr lang="en-US" dirty="0"/>
              <a:t>A silly example</a:t>
            </a:r>
          </a:p>
        </p:txBody>
      </p:sp>
      <p:sp>
        <p:nvSpPr>
          <p:cNvPr id="3" name="Text Placeholder 2">
            <a:extLst>
              <a:ext uri="{FF2B5EF4-FFF2-40B4-BE49-F238E27FC236}">
                <a16:creationId xmlns:a16="http://schemas.microsoft.com/office/drawing/2014/main" id="{1E3CF4BD-430C-5937-0715-19974ABA7F29}"/>
              </a:ext>
            </a:extLst>
          </p:cNvPr>
          <p:cNvSpPr>
            <a:spLocks noGrp="1"/>
          </p:cNvSpPr>
          <p:nvPr>
            <p:ph type="body" idx="1"/>
          </p:nvPr>
        </p:nvSpPr>
        <p:spPr>
          <a:xfrm>
            <a:off x="628649" y="1479038"/>
            <a:ext cx="8173679" cy="1603375"/>
          </a:xfrm>
        </p:spPr>
        <p:txBody>
          <a:bodyPr>
            <a:normAutofit lnSpcReduction="10000"/>
          </a:bodyPr>
          <a:lstStyle/>
          <a:p>
            <a:pPr marL="114300" indent="0">
              <a:buNone/>
            </a:pPr>
            <a:r>
              <a:rPr lang="en-US" dirty="0"/>
              <a:t>Let </a:t>
            </a:r>
            <a:r>
              <a:rPr lang="en-US" b="1" dirty="0"/>
              <a:t>f(t, e) </a:t>
            </a:r>
            <a:r>
              <a:rPr lang="en-US" dirty="0"/>
              <a:t>= t – e</a:t>
            </a:r>
          </a:p>
          <a:p>
            <a:pPr marL="114300" indent="0">
              <a:buNone/>
            </a:pPr>
            <a:r>
              <a:rPr lang="en-US" dirty="0"/>
              <a:t>(Why minus?)</a:t>
            </a:r>
          </a:p>
          <a:p>
            <a:pPr marL="114300" indent="0">
              <a:buNone/>
            </a:pPr>
            <a:r>
              <a:rPr lang="en-US" dirty="0"/>
              <a:t>(Why do I call this example silly?)</a:t>
            </a:r>
          </a:p>
        </p:txBody>
      </p:sp>
      <p:sp>
        <p:nvSpPr>
          <p:cNvPr id="4" name="Slide Number Placeholder 3">
            <a:extLst>
              <a:ext uri="{FF2B5EF4-FFF2-40B4-BE49-F238E27FC236}">
                <a16:creationId xmlns:a16="http://schemas.microsoft.com/office/drawing/2014/main" id="{319E5FBC-2525-09F0-634C-04108B9C34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graphicFrame>
        <p:nvGraphicFramePr>
          <p:cNvPr id="6" name="Table 5">
            <a:extLst>
              <a:ext uri="{FF2B5EF4-FFF2-40B4-BE49-F238E27FC236}">
                <a16:creationId xmlns:a16="http://schemas.microsoft.com/office/drawing/2014/main" id="{BB178C40-E965-1C23-7C29-E8A4D07A2994}"/>
              </a:ext>
            </a:extLst>
          </p:cNvPr>
          <p:cNvGraphicFramePr>
            <a:graphicFrameLocks noGrp="1"/>
          </p:cNvGraphicFramePr>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178</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133.5</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158</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22736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0368C-7A0D-32D8-2F28-AF75C7A7B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4CBC3-0254-DE96-2450-EF0C389233F2}"/>
              </a:ext>
            </a:extLst>
          </p:cNvPr>
          <p:cNvSpPr>
            <a:spLocks noGrp="1"/>
          </p:cNvSpPr>
          <p:nvPr>
            <p:ph type="title"/>
          </p:nvPr>
        </p:nvSpPr>
        <p:spPr/>
        <p:txBody>
          <a:bodyPr/>
          <a:lstStyle/>
          <a:p>
            <a:r>
              <a:rPr lang="en-US" dirty="0"/>
              <a:t>A silly example: sorted</a:t>
            </a:r>
          </a:p>
        </p:txBody>
      </p:sp>
      <p:sp>
        <p:nvSpPr>
          <p:cNvPr id="3" name="Text Placeholder 2">
            <a:extLst>
              <a:ext uri="{FF2B5EF4-FFF2-40B4-BE49-F238E27FC236}">
                <a16:creationId xmlns:a16="http://schemas.microsoft.com/office/drawing/2014/main" id="{DE95FE94-FAC7-76F4-1FEA-11ED9BF157BE}"/>
              </a:ext>
            </a:extLst>
          </p:cNvPr>
          <p:cNvSpPr>
            <a:spLocks noGrp="1"/>
          </p:cNvSpPr>
          <p:nvPr>
            <p:ph type="body" idx="1"/>
          </p:nvPr>
        </p:nvSpPr>
        <p:spPr>
          <a:xfrm>
            <a:off x="628649" y="1479038"/>
            <a:ext cx="8173679" cy="1603375"/>
          </a:xfrm>
        </p:spPr>
        <p:txBody>
          <a:bodyPr>
            <a:normAutofit/>
          </a:bodyPr>
          <a:lstStyle/>
          <a:p>
            <a:pPr marL="114300" indent="0">
              <a:buNone/>
            </a:pPr>
            <a:r>
              <a:rPr lang="en-US" dirty="0"/>
              <a:t>Let </a:t>
            </a:r>
            <a:r>
              <a:rPr lang="en-US" b="1" dirty="0"/>
              <a:t>f(t, e) </a:t>
            </a:r>
            <a:r>
              <a:rPr lang="en-US" dirty="0"/>
              <a:t>= t – e</a:t>
            </a:r>
          </a:p>
          <a:p>
            <a:r>
              <a:rPr lang="en-US" dirty="0"/>
              <a:t>Essentially, this function says that 1 minute of time per rider is worth 1 </a:t>
            </a:r>
            <a:r>
              <a:rPr lang="en-US" dirty="0" err="1"/>
              <a:t>Mmt</a:t>
            </a:r>
            <a:r>
              <a:rPr lang="en-US" dirty="0"/>
              <a:t> of emissions</a:t>
            </a:r>
          </a:p>
        </p:txBody>
      </p:sp>
      <p:sp>
        <p:nvSpPr>
          <p:cNvPr id="4" name="Slide Number Placeholder 3">
            <a:extLst>
              <a:ext uri="{FF2B5EF4-FFF2-40B4-BE49-F238E27FC236}">
                <a16:creationId xmlns:a16="http://schemas.microsoft.com/office/drawing/2014/main" id="{382697E5-14EC-A665-D96B-537BA9D71C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graphicFrame>
        <p:nvGraphicFramePr>
          <p:cNvPr id="6" name="Table 5">
            <a:extLst>
              <a:ext uri="{FF2B5EF4-FFF2-40B4-BE49-F238E27FC236}">
                <a16:creationId xmlns:a16="http://schemas.microsoft.com/office/drawing/2014/main" id="{DCCFD8CC-9A4B-FB22-675F-F85CD9450734}"/>
              </a:ext>
            </a:extLst>
          </p:cNvPr>
          <p:cNvGraphicFramePr>
            <a:graphicFrameLocks noGrp="1"/>
          </p:cNvGraphicFramePr>
          <p:nvPr>
            <p:extLst>
              <p:ext uri="{D42A27DB-BD31-4B8C-83A1-F6EECF244321}">
                <p14:modId xmlns:p14="http://schemas.microsoft.com/office/powerpoint/2010/main" val="3484456308"/>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r>
                        <a:rPr lang="en-US" sz="2400" dirty="0">
                          <a:latin typeface="Calibri" panose="020F0502020204030204" pitchFamily="34" charset="0"/>
                          <a:cs typeface="Calibri" panose="020F0502020204030204" pitchFamily="34" charset="0"/>
                        </a:rPr>
                        <a:t>133.5</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a:t>
                      </a:r>
                    </a:p>
                  </a:txBody>
                  <a:tcPr/>
                </a:tc>
                <a:tc>
                  <a:txBody>
                    <a:bodyPr/>
                    <a:lstStyle/>
                    <a:p>
                      <a:r>
                        <a:rPr lang="en-US" sz="2400" dirty="0">
                          <a:latin typeface="Calibri" panose="020F0502020204030204" pitchFamily="34" charset="0"/>
                          <a:cs typeface="Calibri" panose="020F0502020204030204" pitchFamily="34" charset="0"/>
                        </a:rPr>
                        <a:t>…</a:t>
                      </a:r>
                    </a:p>
                  </a:txBody>
                  <a:tcPr/>
                </a:tc>
                <a:tc>
                  <a:txBody>
                    <a:bodyPr/>
                    <a:lstStyle/>
                    <a:p>
                      <a:r>
                        <a:rPr lang="en-US" sz="2400" dirty="0">
                          <a:latin typeface="Calibri" panose="020F0502020204030204" pitchFamily="34" charset="0"/>
                          <a:cs typeface="Calibri" panose="020F050202020403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158</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73265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F73A-D147-3AF9-6C99-1FAB557C7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733F8-9DA4-0570-6C5E-DEF8EBC282B9}"/>
              </a:ext>
            </a:extLst>
          </p:cNvPr>
          <p:cNvSpPr>
            <a:spLocks noGrp="1"/>
          </p:cNvSpPr>
          <p:nvPr>
            <p:ph type="title"/>
          </p:nvPr>
        </p:nvSpPr>
        <p:spPr/>
        <p:txBody>
          <a:bodyPr/>
          <a:lstStyle/>
          <a:p>
            <a:r>
              <a:rPr lang="en-US" dirty="0"/>
              <a:t>What if we change the function? Or even just the units?</a:t>
            </a:r>
          </a:p>
        </p:txBody>
      </p:sp>
      <p:sp>
        <p:nvSpPr>
          <p:cNvPr id="3" name="Text Placeholder 2">
            <a:extLst>
              <a:ext uri="{FF2B5EF4-FFF2-40B4-BE49-F238E27FC236}">
                <a16:creationId xmlns:a16="http://schemas.microsoft.com/office/drawing/2014/main" id="{81387E9D-46B7-CEDD-CF7B-541CF86DB012}"/>
              </a:ext>
            </a:extLst>
          </p:cNvPr>
          <p:cNvSpPr>
            <a:spLocks noGrp="1"/>
          </p:cNvSpPr>
          <p:nvPr>
            <p:ph type="body" idx="1"/>
          </p:nvPr>
        </p:nvSpPr>
        <p:spPr>
          <a:xfrm>
            <a:off x="628649" y="1479038"/>
            <a:ext cx="8173679" cy="1603375"/>
          </a:xfrm>
        </p:spPr>
        <p:txBody>
          <a:bodyPr>
            <a:normAutofit lnSpcReduction="10000"/>
          </a:bodyPr>
          <a:lstStyle/>
          <a:p>
            <a:pPr marL="114300" indent="0">
              <a:buNone/>
            </a:pPr>
            <a:r>
              <a:rPr lang="en-US" dirty="0"/>
              <a:t>Let </a:t>
            </a:r>
            <a:r>
              <a:rPr lang="en-US" b="1" dirty="0"/>
              <a:t>f(t, e) </a:t>
            </a:r>
            <a:r>
              <a:rPr lang="en-US" dirty="0"/>
              <a:t>= t – e, but where t is measured in </a:t>
            </a:r>
            <a:r>
              <a:rPr lang="en-US" b="1" dirty="0"/>
              <a:t>hours</a:t>
            </a:r>
          </a:p>
          <a:p>
            <a:r>
              <a:rPr lang="en-US" dirty="0"/>
              <a:t>Without the unit change, </a:t>
            </a:r>
            <a:r>
              <a:rPr lang="en-US" b="1" dirty="0"/>
              <a:t>f(t, e)</a:t>
            </a:r>
            <a:r>
              <a:rPr lang="en-US" dirty="0"/>
              <a:t> = t/60 – e</a:t>
            </a:r>
          </a:p>
          <a:p>
            <a:r>
              <a:rPr lang="en-US" dirty="0"/>
              <a:t>1 </a:t>
            </a:r>
            <a:r>
              <a:rPr lang="en-US" i="1" dirty="0"/>
              <a:t>hour</a:t>
            </a:r>
            <a:r>
              <a:rPr lang="en-US" dirty="0"/>
              <a:t> per rider is worth 1 </a:t>
            </a:r>
            <a:r>
              <a:rPr lang="en-US" dirty="0" err="1"/>
              <a:t>Mmt</a:t>
            </a:r>
            <a:r>
              <a:rPr lang="en-US" dirty="0"/>
              <a:t> of emissions</a:t>
            </a:r>
          </a:p>
        </p:txBody>
      </p:sp>
      <p:sp>
        <p:nvSpPr>
          <p:cNvPr id="4" name="Slide Number Placeholder 3">
            <a:extLst>
              <a:ext uri="{FF2B5EF4-FFF2-40B4-BE49-F238E27FC236}">
                <a16:creationId xmlns:a16="http://schemas.microsoft.com/office/drawing/2014/main" id="{6495ED70-D39B-95D2-796B-BB6B9F51E7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graphicFrame>
        <p:nvGraphicFramePr>
          <p:cNvPr id="6" name="Table 5">
            <a:extLst>
              <a:ext uri="{FF2B5EF4-FFF2-40B4-BE49-F238E27FC236}">
                <a16:creationId xmlns:a16="http://schemas.microsoft.com/office/drawing/2014/main" id="{79AEF91B-D021-E7C3-9B3E-2053ECA2D758}"/>
              </a:ext>
            </a:extLst>
          </p:cNvPr>
          <p:cNvGraphicFramePr>
            <a:graphicFrameLocks noGrp="1"/>
          </p:cNvGraphicFramePr>
          <p:nvPr>
            <p:extLst>
              <p:ext uri="{D42A27DB-BD31-4B8C-83A1-F6EECF244321}">
                <p14:modId xmlns:p14="http://schemas.microsoft.com/office/powerpoint/2010/main" val="3433665720"/>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(hour)</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3</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56632137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2.25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.75</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2.66</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.66</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407772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4C0D1-9A7B-5647-8A8A-0EDA01CEF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134D4-E733-0E46-790D-711A1DC4D31F}"/>
              </a:ext>
            </a:extLst>
          </p:cNvPr>
          <p:cNvSpPr>
            <a:spLocks noGrp="1"/>
          </p:cNvSpPr>
          <p:nvPr>
            <p:ph type="title"/>
          </p:nvPr>
        </p:nvSpPr>
        <p:spPr/>
        <p:txBody>
          <a:bodyPr/>
          <a:lstStyle/>
          <a:p>
            <a:r>
              <a:rPr lang="en-US" dirty="0"/>
              <a:t>What if we change the function? Or even just the units?</a:t>
            </a:r>
          </a:p>
        </p:txBody>
      </p:sp>
      <p:sp>
        <p:nvSpPr>
          <p:cNvPr id="3" name="Text Placeholder 2">
            <a:extLst>
              <a:ext uri="{FF2B5EF4-FFF2-40B4-BE49-F238E27FC236}">
                <a16:creationId xmlns:a16="http://schemas.microsoft.com/office/drawing/2014/main" id="{4FE765BD-BA66-BABB-84E0-63D22AF5FF1E}"/>
              </a:ext>
            </a:extLst>
          </p:cNvPr>
          <p:cNvSpPr>
            <a:spLocks noGrp="1"/>
          </p:cNvSpPr>
          <p:nvPr>
            <p:ph type="body" idx="1"/>
          </p:nvPr>
        </p:nvSpPr>
        <p:spPr>
          <a:xfrm>
            <a:off x="628649" y="1479038"/>
            <a:ext cx="8173679" cy="1603375"/>
          </a:xfrm>
        </p:spPr>
        <p:txBody>
          <a:bodyPr>
            <a:normAutofit lnSpcReduction="10000"/>
          </a:bodyPr>
          <a:lstStyle/>
          <a:p>
            <a:pPr marL="114300" indent="0">
              <a:buNone/>
            </a:pPr>
            <a:r>
              <a:rPr lang="en-US" dirty="0"/>
              <a:t>Let </a:t>
            </a:r>
            <a:r>
              <a:rPr lang="en-US" b="1" dirty="0"/>
              <a:t>f(t, e) </a:t>
            </a:r>
            <a:r>
              <a:rPr lang="en-US" dirty="0"/>
              <a:t>= t – e, but where t is measured in </a:t>
            </a:r>
            <a:r>
              <a:rPr lang="en-US" b="1" dirty="0"/>
              <a:t>hours</a:t>
            </a:r>
          </a:p>
          <a:p>
            <a:r>
              <a:rPr lang="en-US" dirty="0"/>
              <a:t>Without the unit change, </a:t>
            </a:r>
            <a:r>
              <a:rPr lang="en-US" b="1" dirty="0"/>
              <a:t>f(t, e)</a:t>
            </a:r>
            <a:r>
              <a:rPr lang="en-US" dirty="0"/>
              <a:t> = t/60 – e</a:t>
            </a:r>
          </a:p>
          <a:p>
            <a:r>
              <a:rPr lang="en-US" dirty="0"/>
              <a:t>1 </a:t>
            </a:r>
            <a:r>
              <a:rPr lang="en-US" i="1" dirty="0"/>
              <a:t>hour</a:t>
            </a:r>
            <a:r>
              <a:rPr lang="en-US" dirty="0"/>
              <a:t> per rider is worth 1 </a:t>
            </a:r>
            <a:r>
              <a:rPr lang="en-US" dirty="0" err="1"/>
              <a:t>Mmt</a:t>
            </a:r>
            <a:r>
              <a:rPr lang="en-US" dirty="0"/>
              <a:t> of emissions</a:t>
            </a:r>
          </a:p>
        </p:txBody>
      </p:sp>
      <p:sp>
        <p:nvSpPr>
          <p:cNvPr id="4" name="Slide Number Placeholder 3">
            <a:extLst>
              <a:ext uri="{FF2B5EF4-FFF2-40B4-BE49-F238E27FC236}">
                <a16:creationId xmlns:a16="http://schemas.microsoft.com/office/drawing/2014/main" id="{D21FEA9C-52B7-539D-C067-58B152FE40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graphicFrame>
        <p:nvGraphicFramePr>
          <p:cNvPr id="6" name="Table 5">
            <a:extLst>
              <a:ext uri="{FF2B5EF4-FFF2-40B4-BE49-F238E27FC236}">
                <a16:creationId xmlns:a16="http://schemas.microsoft.com/office/drawing/2014/main" id="{F45C24FC-9EDB-C7CF-E601-C4B3B8FDE433}"/>
              </a:ext>
            </a:extLst>
          </p:cNvPr>
          <p:cNvGraphicFramePr>
            <a:graphicFrameLocks noGrp="1"/>
          </p:cNvGraphicFramePr>
          <p:nvPr>
            <p:extLst>
              <p:ext uri="{D42A27DB-BD31-4B8C-83A1-F6EECF244321}">
                <p14:modId xmlns:p14="http://schemas.microsoft.com/office/powerpoint/2010/main" val="1069846034"/>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(hour)</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2.66</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.66</a:t>
                      </a:r>
                    </a:p>
                  </a:txBody>
                  <a:tcPr/>
                </a:tc>
                <a:extLst>
                  <a:ext uri="{0D108BD9-81ED-4DB2-BD59-A6C34878D82A}">
                    <a16:rowId xmlns:a16="http://schemas.microsoft.com/office/drawing/2014/main" val="56632137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tc>
                  <a:txBody>
                    <a:bodyPr/>
                    <a:lstStyle/>
                    <a:p>
                      <a:r>
                        <a:rPr lang="en-US" sz="2400" dirty="0">
                          <a:latin typeface="Calibri" panose="020F0502020204030204" pitchFamily="34" charset="0"/>
                          <a:cs typeface="Calibri" panose="020F0502020204030204" pitchFamily="34" charset="0"/>
                        </a:rPr>
                        <a:t>…</a:t>
                      </a:r>
                    </a:p>
                  </a:txBody>
                  <a:tcPr/>
                </a:tc>
                <a:tc>
                  <a:txBody>
                    <a:bodyPr/>
                    <a:lstStyle/>
                    <a:p>
                      <a:r>
                        <a:rPr lang="en-US" sz="2400" dirty="0">
                          <a:latin typeface="Calibri" panose="020F0502020204030204" pitchFamily="34" charset="0"/>
                          <a:cs typeface="Calibri" panose="020F050202020403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2.25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.75</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4320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630-CE91-5329-D49F-C1EDD793C782}"/>
              </a:ext>
            </a:extLst>
          </p:cNvPr>
          <p:cNvSpPr>
            <a:spLocks noGrp="1"/>
          </p:cNvSpPr>
          <p:nvPr>
            <p:ph type="title"/>
          </p:nvPr>
        </p:nvSpPr>
        <p:spPr>
          <a:xfrm>
            <a:off x="628650" y="365126"/>
            <a:ext cx="7992836" cy="1325563"/>
          </a:xfrm>
        </p:spPr>
        <p:txBody>
          <a:bodyPr>
            <a:normAutofit fontScale="90000"/>
          </a:bodyPr>
          <a:lstStyle/>
          <a:p>
            <a:r>
              <a:rPr lang="en-US" dirty="0"/>
              <a:t>What about values that can’t even be reduced to a number </a:t>
            </a:r>
            <a:r>
              <a:rPr lang="en-US" i="1" dirty="0"/>
              <a:t>on their own</a:t>
            </a:r>
            <a:r>
              <a:rPr lang="en-US" dirty="0"/>
              <a:t>?</a:t>
            </a:r>
          </a:p>
        </p:txBody>
      </p:sp>
      <p:sp>
        <p:nvSpPr>
          <p:cNvPr id="3" name="Text Placeholder 2">
            <a:extLst>
              <a:ext uri="{FF2B5EF4-FFF2-40B4-BE49-F238E27FC236}">
                <a16:creationId xmlns:a16="http://schemas.microsoft.com/office/drawing/2014/main" id="{1314889B-88AA-0909-ED38-0B0744A6D08B}"/>
              </a:ext>
            </a:extLst>
          </p:cNvPr>
          <p:cNvSpPr>
            <a:spLocks noGrp="1"/>
          </p:cNvSpPr>
          <p:nvPr>
            <p:ph type="body" idx="1"/>
          </p:nvPr>
        </p:nvSpPr>
        <p:spPr/>
        <p:txBody>
          <a:bodyPr>
            <a:normAutofit lnSpcReduction="10000"/>
          </a:bodyPr>
          <a:lstStyle/>
          <a:p>
            <a:pPr marL="114300" indent="0">
              <a:buNone/>
            </a:pPr>
            <a:r>
              <a:rPr lang="en-US" dirty="0"/>
              <a:t>The Amah </a:t>
            </a:r>
            <a:r>
              <a:rPr lang="en-US" dirty="0" err="1"/>
              <a:t>Mutsun</a:t>
            </a:r>
            <a:r>
              <a:rPr lang="en-US" dirty="0"/>
              <a:t> Tribal Band of Costanoan/Ohlone Indians filed a comment on California’s high-speed rail proposal arguing that the proposed route would “significantly impact areas of profound cultural, spiritual, ceremonial, and historical significance to the Tribe,” which would “contribute to the historic trauma the Amah </a:t>
            </a:r>
            <a:r>
              <a:rPr lang="en-US" dirty="0" err="1"/>
              <a:t>Mutsun</a:t>
            </a:r>
            <a:r>
              <a:rPr lang="en-US" dirty="0"/>
              <a:t> have suffered as a result of three consecutive periods of brutal colonization.”</a:t>
            </a:r>
          </a:p>
          <a:p>
            <a:pPr marL="114300" indent="0">
              <a:buNone/>
            </a:pPr>
            <a:endParaRPr lang="en-US" dirty="0"/>
          </a:p>
          <a:p>
            <a:pPr marL="114300" indent="0">
              <a:buNone/>
            </a:pPr>
            <a:r>
              <a:rPr lang="en-US" dirty="0"/>
              <a:t>This is obviously an important consideration. But how could we factor it into our ranking algorithm?</a:t>
            </a:r>
          </a:p>
          <a:p>
            <a:pPr marL="114300" indent="0">
              <a:buNone/>
            </a:pP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08AC09E7-4665-9F50-EA84-3A8C832D34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959009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9"/>
        <p:cNvGrpSpPr/>
        <p:nvPr/>
      </p:nvGrpSpPr>
      <p:grpSpPr>
        <a:xfrm>
          <a:off x="0" y="0"/>
          <a:ext cx="0" cy="0"/>
          <a:chOff x="0" y="0"/>
          <a:chExt cx="0" cy="0"/>
        </a:xfrm>
      </p:grpSpPr>
      <p:sp>
        <p:nvSpPr>
          <p:cNvPr id="690" name="Google Shape;690;p62"/>
          <p:cNvSpPr/>
          <p:nvPr/>
        </p:nvSpPr>
        <p:spPr>
          <a:xfrm>
            <a:off x="2286"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1" name="Google Shape;691;p62"/>
          <p:cNvSpPr/>
          <p:nvPr/>
        </p:nvSpPr>
        <p:spPr>
          <a:xfrm>
            <a:off x="0" y="0"/>
            <a:ext cx="9144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62"/>
          <p:cNvSpPr/>
          <p:nvPr/>
        </p:nvSpPr>
        <p:spPr>
          <a:xfrm>
            <a:off x="2077107" y="220196"/>
            <a:ext cx="7066893" cy="6637806"/>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3" name="Google Shape;693;p62"/>
          <p:cNvSpPr/>
          <p:nvPr/>
        </p:nvSpPr>
        <p:spPr>
          <a:xfrm>
            <a:off x="1657350" y="2099696"/>
            <a:ext cx="1456680" cy="188955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4" name="Google Shape;694;p62"/>
          <p:cNvSpPr/>
          <p:nvPr/>
        </p:nvSpPr>
        <p:spPr>
          <a:xfrm rot="-3079828">
            <a:off x="836384" y="1866059"/>
            <a:ext cx="2987899" cy="2240924"/>
          </a:xfrm>
          <a:prstGeom prst="arc">
            <a:avLst>
              <a:gd name="adj1" fmla="val 14455503"/>
              <a:gd name="adj2" fmla="val 227775"/>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62"/>
          <p:cNvSpPr txBox="1">
            <a:spLocks noGrp="1"/>
          </p:cNvSpPr>
          <p:nvPr>
            <p:ph type="title"/>
          </p:nvPr>
        </p:nvSpPr>
        <p:spPr>
          <a:xfrm>
            <a:off x="3028950" y="1939159"/>
            <a:ext cx="5733470" cy="2751086"/>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6000"/>
              <a:buFont typeface="Calibri"/>
              <a:buNone/>
            </a:pPr>
            <a:r>
              <a:rPr lang="en-US">
                <a:solidFill>
                  <a:schemeClr val="dk1"/>
                </a:solidFill>
                <a:latin typeface="Calibri"/>
                <a:ea typeface="Calibri"/>
                <a:cs typeface="Calibri"/>
                <a:sym typeface="Calibri"/>
              </a:rPr>
              <a:t>Measurement</a:t>
            </a:r>
            <a:endParaRPr/>
          </a:p>
        </p:txBody>
      </p:sp>
      <p:sp>
        <p:nvSpPr>
          <p:cNvPr id="696" name="Google Shape;696;p62"/>
          <p:cNvSpPr txBox="1">
            <a:spLocks noGrp="1"/>
          </p:cNvSpPr>
          <p:nvPr>
            <p:ph type="body" idx="1"/>
          </p:nvPr>
        </p:nvSpPr>
        <p:spPr>
          <a:xfrm>
            <a:off x="3028950" y="4782320"/>
            <a:ext cx="5733470" cy="1329443"/>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dirty="0">
                <a:solidFill>
                  <a:schemeClr val="dk1"/>
                </a:solidFill>
                <a:latin typeface="Calibri"/>
                <a:ea typeface="Calibri"/>
                <a:cs typeface="Calibri"/>
                <a:sym typeface="Calibri"/>
              </a:rPr>
              <a:t>The Second </a:t>
            </a:r>
            <a:r>
              <a:rPr lang="en-US" dirty="0"/>
              <a:t>B</a:t>
            </a:r>
            <a:r>
              <a:rPr lang="en-US" dirty="0">
                <a:solidFill>
                  <a:schemeClr val="dk1"/>
                </a:solidFill>
                <a:latin typeface="Calibri"/>
                <a:ea typeface="Calibri"/>
                <a:cs typeface="Calibri"/>
                <a:sym typeface="Calibri"/>
              </a:rPr>
              <a:t>arrier to </a:t>
            </a:r>
            <a:r>
              <a:rPr lang="en-US" dirty="0"/>
              <a:t>C</a:t>
            </a:r>
            <a:r>
              <a:rPr lang="en-US" dirty="0">
                <a:solidFill>
                  <a:schemeClr val="dk1"/>
                </a:solidFill>
                <a:latin typeface="Calibri"/>
                <a:ea typeface="Calibri"/>
                <a:cs typeface="Calibri"/>
                <a:sym typeface="Calibri"/>
              </a:rPr>
              <a:t>omparison</a:t>
            </a:r>
            <a:endParaRPr dirty="0"/>
          </a:p>
        </p:txBody>
      </p:sp>
      <p:sp>
        <p:nvSpPr>
          <p:cNvPr id="697" name="Google Shape;697;p6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2"/>
        <p:cNvGrpSpPr/>
        <p:nvPr/>
      </p:nvGrpSpPr>
      <p:grpSpPr>
        <a:xfrm>
          <a:off x="0" y="0"/>
          <a:ext cx="0" cy="0"/>
          <a:chOff x="0" y="0"/>
          <a:chExt cx="0" cy="0"/>
        </a:xfrm>
      </p:grpSpPr>
      <p:sp>
        <p:nvSpPr>
          <p:cNvPr id="703" name="Google Shape;703;p63"/>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04" name="Google Shape;704;p63"/>
          <p:cNvSpPr txBox="1">
            <a:spLocks noGrp="1"/>
          </p:cNvSpPr>
          <p:nvPr>
            <p:ph type="title"/>
          </p:nvPr>
        </p:nvSpPr>
        <p:spPr>
          <a:xfrm>
            <a:off x="749602" y="365125"/>
            <a:ext cx="7765800" cy="18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Measurements vs. The World</a:t>
            </a:r>
            <a:endParaRPr/>
          </a:p>
        </p:txBody>
      </p:sp>
      <p:sp>
        <p:nvSpPr>
          <p:cNvPr id="705" name="Google Shape;705;p63"/>
          <p:cNvSpPr txBox="1">
            <a:spLocks noGrp="1"/>
          </p:cNvSpPr>
          <p:nvPr>
            <p:ph type="body" idx="1"/>
          </p:nvPr>
        </p:nvSpPr>
        <p:spPr>
          <a:xfrm>
            <a:off x="829352" y="2333300"/>
            <a:ext cx="7686000" cy="384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Often the value that is feasible to measure is an imperfect proxy for the thing we would actually like to measure.</a:t>
            </a: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706" name="Google Shape;706;p6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pic>
        <p:nvPicPr>
          <p:cNvPr id="3074" name="Picture 2" descr="Measuring tape clipart">
            <a:extLst>
              <a:ext uri="{FF2B5EF4-FFF2-40B4-BE49-F238E27FC236}">
                <a16:creationId xmlns:a16="http://schemas.microsoft.com/office/drawing/2014/main" id="{F91DA5BA-99D1-8A82-742C-26B3A7F2C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773" y="3682029"/>
            <a:ext cx="4811577" cy="2537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1"/>
        <p:cNvGrpSpPr/>
        <p:nvPr/>
      </p:nvGrpSpPr>
      <p:grpSpPr>
        <a:xfrm>
          <a:off x="0" y="0"/>
          <a:ext cx="0" cy="0"/>
          <a:chOff x="0" y="0"/>
          <a:chExt cx="0" cy="0"/>
        </a:xfrm>
      </p:grpSpPr>
      <p:sp>
        <p:nvSpPr>
          <p:cNvPr id="712" name="Google Shape;712;p64"/>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64"/>
          <p:cNvSpPr/>
          <p:nvPr/>
        </p:nvSpPr>
        <p:spPr>
          <a:xfrm>
            <a:off x="457200" y="1219200"/>
            <a:ext cx="3383128" cy="3804557"/>
          </a:xfrm>
          <a:custGeom>
            <a:avLst/>
            <a:gdLst/>
            <a:ahLst/>
            <a:cxnLst/>
            <a:rect l="l" t="t" r="r" b="b"/>
            <a:pathLst>
              <a:path w="5470628" h="3193741" extrusionOk="0">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lt2">
              <a:alpha val="4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64"/>
          <p:cNvSpPr txBox="1">
            <a:spLocks noGrp="1"/>
          </p:cNvSpPr>
          <p:nvPr>
            <p:ph type="title"/>
          </p:nvPr>
        </p:nvSpPr>
        <p:spPr>
          <a:xfrm>
            <a:off x="854283" y="2090114"/>
            <a:ext cx="2537167" cy="24818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100"/>
              <a:buFont typeface="Calibri"/>
              <a:buNone/>
            </a:pPr>
            <a:r>
              <a:rPr lang="en-US" sz="4100"/>
              <a:t>GDP (Gross Domestic Product)</a:t>
            </a:r>
            <a:endParaRPr/>
          </a:p>
        </p:txBody>
      </p:sp>
      <p:sp>
        <p:nvSpPr>
          <p:cNvPr id="715" name="Google Shape;715;p64"/>
          <p:cNvSpPr txBox="1">
            <a:spLocks noGrp="1"/>
          </p:cNvSpPr>
          <p:nvPr>
            <p:ph type="body" idx="1"/>
          </p:nvPr>
        </p:nvSpPr>
        <p:spPr>
          <a:xfrm>
            <a:off x="3963760" y="964850"/>
            <a:ext cx="4551590" cy="548870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GDP is (supposed to be) the total value of all goods and services produced within a country.</a:t>
            </a:r>
            <a:endParaRPr dirty="0"/>
          </a:p>
          <a:p>
            <a:pPr marL="228600" lvl="0" indent="-228600" algn="l" rtl="0">
              <a:lnSpc>
                <a:spcPct val="90000"/>
              </a:lnSpc>
              <a:spcBef>
                <a:spcPts val="1000"/>
              </a:spcBef>
              <a:spcAft>
                <a:spcPts val="0"/>
              </a:spcAft>
              <a:buClr>
                <a:schemeClr val="dk1"/>
              </a:buClr>
              <a:buSzPts val="2400"/>
              <a:buChar char="•"/>
            </a:pPr>
            <a:r>
              <a:rPr lang="en-US" sz="2400" dirty="0"/>
              <a:t>GDP is ”easy” (challenging but tractable) to measure.</a:t>
            </a:r>
            <a:endParaRPr dirty="0"/>
          </a:p>
          <a:p>
            <a:pPr marL="228600" lvl="0" indent="-228600" algn="l" rtl="0">
              <a:lnSpc>
                <a:spcPct val="90000"/>
              </a:lnSpc>
              <a:spcBef>
                <a:spcPts val="1000"/>
              </a:spcBef>
              <a:spcAft>
                <a:spcPts val="0"/>
              </a:spcAft>
              <a:buClr>
                <a:schemeClr val="dk1"/>
              </a:buClr>
              <a:buSzPts val="2400"/>
              <a:buChar char="•"/>
            </a:pPr>
            <a:r>
              <a:rPr lang="en-US" sz="2400" dirty="0"/>
              <a:t>It is meant to measure economic health, but does it?</a:t>
            </a:r>
            <a:endParaRPr dirty="0"/>
          </a:p>
          <a:p>
            <a:pPr marL="228600" lvl="0" indent="-228600" algn="l" rtl="0">
              <a:lnSpc>
                <a:spcPct val="90000"/>
              </a:lnSpc>
              <a:spcBef>
                <a:spcPts val="1000"/>
              </a:spcBef>
              <a:spcAft>
                <a:spcPts val="0"/>
              </a:spcAft>
              <a:buClr>
                <a:schemeClr val="dk1"/>
              </a:buClr>
              <a:buSzPts val="2400"/>
              <a:buChar char="•"/>
            </a:pPr>
            <a:r>
              <a:rPr lang="en-US" sz="2400" dirty="0"/>
              <a:t>As a formalization that allows measurement, does it capture the aspect of the world we want to formalize?</a:t>
            </a:r>
            <a:endParaRPr dirty="0"/>
          </a:p>
        </p:txBody>
      </p:sp>
      <p:sp>
        <p:nvSpPr>
          <p:cNvPr id="716" name="Google Shape;716;p6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GDP as a Measure of Economic Health</a:t>
            </a:r>
            <a:endParaRPr dirty="0"/>
          </a:p>
        </p:txBody>
      </p:sp>
      <p:sp>
        <p:nvSpPr>
          <p:cNvPr id="723" name="Google Shape;723;p65"/>
          <p:cNvSpPr txBox="1">
            <a:spLocks noGrp="1"/>
          </p:cNvSpPr>
          <p:nvPr>
            <p:ph type="body" idx="1"/>
          </p:nvPr>
        </p:nvSpPr>
        <p:spPr>
          <a:xfrm>
            <a:off x="628650" y="1825625"/>
            <a:ext cx="806408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As a measure, it has (at least) three kinds of problems:</a:t>
            </a:r>
            <a:endParaRPr dirty="0"/>
          </a:p>
          <a:p>
            <a:pPr marL="228600" lvl="0" indent="-228600" algn="l" rtl="0">
              <a:lnSpc>
                <a:spcPct val="90000"/>
              </a:lnSpc>
              <a:spcBef>
                <a:spcPts val="1000"/>
              </a:spcBef>
              <a:spcAft>
                <a:spcPts val="0"/>
              </a:spcAft>
              <a:buClr>
                <a:schemeClr val="dk1"/>
              </a:buClr>
              <a:buSzPts val="2800"/>
              <a:buChar char="•"/>
            </a:pPr>
            <a:r>
              <a:rPr lang="en-US" dirty="0"/>
              <a:t>Idealization: Imperfect counting of the thing it measures (what production &amp; work is it missing?)</a:t>
            </a:r>
            <a:endParaRPr dirty="0"/>
          </a:p>
          <a:p>
            <a:pPr marL="228600" lvl="0" indent="-228600" algn="l" rtl="0">
              <a:lnSpc>
                <a:spcPct val="90000"/>
              </a:lnSpc>
              <a:spcBef>
                <a:spcPts val="1000"/>
              </a:spcBef>
              <a:spcAft>
                <a:spcPts val="0"/>
              </a:spcAft>
              <a:buClr>
                <a:schemeClr val="dk1"/>
              </a:buClr>
              <a:buSzPts val="2800"/>
              <a:buChar char="•"/>
            </a:pPr>
            <a:r>
              <a:rPr lang="en-US" dirty="0"/>
              <a:t>Abstraction: counting all 10 million dollar expenditures as equally contributing to economic health (what kinds of expenditures might be more or less valuable?)</a:t>
            </a:r>
            <a:endParaRPr dirty="0"/>
          </a:p>
          <a:p>
            <a:pPr marL="228600" lvl="0" indent="-228600" algn="l" rtl="0">
              <a:lnSpc>
                <a:spcPct val="90000"/>
              </a:lnSpc>
              <a:spcBef>
                <a:spcPts val="1000"/>
              </a:spcBef>
              <a:spcAft>
                <a:spcPts val="0"/>
              </a:spcAft>
              <a:buClr>
                <a:schemeClr val="dk1"/>
              </a:buClr>
              <a:buSzPts val="2800"/>
              <a:buChar char="•"/>
            </a:pPr>
            <a:r>
              <a:rPr lang="en-US" dirty="0"/>
              <a:t>Imperfect tracking of the thing we really wanted to measure, which might have other values not captured</a:t>
            </a:r>
            <a:endParaRPr dirty="0"/>
          </a:p>
        </p:txBody>
      </p:sp>
      <p:sp>
        <p:nvSpPr>
          <p:cNvPr id="724" name="Google Shape;724;p6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269C-77D3-37E0-631A-EAB83124366A}"/>
              </a:ext>
            </a:extLst>
          </p:cNvPr>
          <p:cNvSpPr>
            <a:spLocks noGrp="1"/>
          </p:cNvSpPr>
          <p:nvPr>
            <p:ph type="title"/>
          </p:nvPr>
        </p:nvSpPr>
        <p:spPr/>
        <p:txBody>
          <a:bodyPr/>
          <a:lstStyle/>
          <a:p>
            <a:r>
              <a:rPr lang="en-US" dirty="0"/>
              <a:t>Measuring ridership (in advance)</a:t>
            </a:r>
          </a:p>
        </p:txBody>
      </p:sp>
      <p:sp>
        <p:nvSpPr>
          <p:cNvPr id="3" name="Text Placeholder 2">
            <a:extLst>
              <a:ext uri="{FF2B5EF4-FFF2-40B4-BE49-F238E27FC236}">
                <a16:creationId xmlns:a16="http://schemas.microsoft.com/office/drawing/2014/main" id="{927153E2-5B42-73E6-9BC8-4D263A537EC4}"/>
              </a:ext>
            </a:extLst>
          </p:cNvPr>
          <p:cNvSpPr>
            <a:spLocks noGrp="1"/>
          </p:cNvSpPr>
          <p:nvPr>
            <p:ph type="body" idx="1"/>
          </p:nvPr>
        </p:nvSpPr>
        <p:spPr/>
        <p:txBody>
          <a:bodyPr>
            <a:normAutofit lnSpcReduction="10000"/>
          </a:bodyPr>
          <a:lstStyle/>
          <a:p>
            <a:r>
              <a:rPr lang="en-US" dirty="0"/>
              <a:t>Remember: emissions reduction from high-speed rail depends on </a:t>
            </a:r>
            <a:r>
              <a:rPr lang="en-US" i="1" dirty="0"/>
              <a:t>ridership.</a:t>
            </a:r>
          </a:p>
          <a:p>
            <a:endParaRPr lang="en-US" dirty="0"/>
          </a:p>
          <a:p>
            <a:r>
              <a:rPr lang="en-US" dirty="0"/>
              <a:t>Ridership is easy to measure after the fact. But we need to know how many people would ride each route </a:t>
            </a:r>
            <a:r>
              <a:rPr lang="en-US" i="1" dirty="0"/>
              <a:t>before</a:t>
            </a:r>
            <a:r>
              <a:rPr lang="en-US" dirty="0"/>
              <a:t> we decide whether to build it.</a:t>
            </a:r>
          </a:p>
          <a:p>
            <a:endParaRPr lang="en-US" dirty="0"/>
          </a:p>
          <a:p>
            <a:r>
              <a:rPr lang="en-US" dirty="0"/>
              <a:t>What </a:t>
            </a:r>
            <a:r>
              <a:rPr lang="en-US" i="1" dirty="0"/>
              <a:t>already existing</a:t>
            </a:r>
            <a:r>
              <a:rPr lang="en-US" dirty="0"/>
              <a:t> data could we use to estimate ridership? And how might that data be an imperfect proxy for rail ridership?</a:t>
            </a:r>
          </a:p>
        </p:txBody>
      </p:sp>
      <p:sp>
        <p:nvSpPr>
          <p:cNvPr id="4" name="Slide Number Placeholder 3">
            <a:extLst>
              <a:ext uri="{FF2B5EF4-FFF2-40B4-BE49-F238E27FC236}">
                <a16:creationId xmlns:a16="http://schemas.microsoft.com/office/drawing/2014/main" id="{B9E37451-9AAF-1B12-337F-8E31D0DE70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pic>
        <p:nvPicPr>
          <p:cNvPr id="5" name="Google Shape;734;p66">
            <a:extLst>
              <a:ext uri="{FF2B5EF4-FFF2-40B4-BE49-F238E27FC236}">
                <a16:creationId xmlns:a16="http://schemas.microsoft.com/office/drawing/2014/main" id="{61095C46-8E17-4934-F4AF-172D6197A14B}"/>
              </a:ext>
            </a:extLst>
          </p:cNvPr>
          <p:cNvPicPr preferRelativeResize="0"/>
          <p:nvPr/>
        </p:nvPicPr>
        <p:blipFill>
          <a:blip r:embed="rId3">
            <a:alphaModFix/>
          </a:blip>
          <a:stretch>
            <a:fillRect/>
          </a:stretch>
        </p:blipFill>
        <p:spPr>
          <a:xfrm>
            <a:off x="6551726" y="5450912"/>
            <a:ext cx="1591475" cy="567825"/>
          </a:xfrm>
          <a:prstGeom prst="rect">
            <a:avLst/>
          </a:prstGeom>
          <a:noFill/>
          <a:ln>
            <a:noFill/>
          </a:ln>
        </p:spPr>
      </p:pic>
      <p:pic>
        <p:nvPicPr>
          <p:cNvPr id="2051" name="Picture 3" descr="Train Flat Color Clip art design 3235624 Vector Art at Vecteezy">
            <a:extLst>
              <a:ext uri="{FF2B5EF4-FFF2-40B4-BE49-F238E27FC236}">
                <a16:creationId xmlns:a16="http://schemas.microsoft.com/office/drawing/2014/main" id="{29135236-96AE-C0BD-CA91-32E22D7E6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25" y="-117046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E59ED1C0-C4AF-E2A2-E2E9-AF0F03C8A031}"/>
            </a:ext>
          </a:extLst>
        </p:cNvPr>
        <p:cNvGrpSpPr/>
        <p:nvPr/>
      </p:nvGrpSpPr>
      <p:grpSpPr>
        <a:xfrm>
          <a:off x="0" y="0"/>
          <a:ext cx="0" cy="0"/>
          <a:chOff x="0" y="0"/>
          <a:chExt cx="0" cy="0"/>
        </a:xfrm>
      </p:grpSpPr>
      <p:sp>
        <p:nvSpPr>
          <p:cNvPr id="129" name="Google Shape;129;p20">
            <a:extLst>
              <a:ext uri="{FF2B5EF4-FFF2-40B4-BE49-F238E27FC236}">
                <a16:creationId xmlns:a16="http://schemas.microsoft.com/office/drawing/2014/main" id="{BB761D14-9F86-3171-4294-4526D65A0EA1}"/>
              </a:ext>
            </a:extLst>
          </p:cNvPr>
          <p:cNvSpPr txBox="1">
            <a:spLocks noGrp="1"/>
          </p:cNvSpPr>
          <p:nvPr>
            <p:ph type="ctrTitle"/>
          </p:nvPr>
        </p:nvSpPr>
        <p:spPr>
          <a:xfrm>
            <a:off x="685800" y="418978"/>
            <a:ext cx="7772400" cy="10891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Lecture 5.5</a:t>
            </a:r>
            <a:endParaRPr dirty="0"/>
          </a:p>
        </p:txBody>
      </p:sp>
      <p:sp>
        <p:nvSpPr>
          <p:cNvPr id="130" name="Google Shape;130;p20">
            <a:extLst>
              <a:ext uri="{FF2B5EF4-FFF2-40B4-BE49-F238E27FC236}">
                <a16:creationId xmlns:a16="http://schemas.microsoft.com/office/drawing/2014/main" id="{26FA422A-9D23-B45B-9B81-2FCA58909936}"/>
              </a:ext>
            </a:extLst>
          </p:cNvPr>
          <p:cNvSpPr txBox="1">
            <a:spLocks noGrp="1"/>
          </p:cNvSpPr>
          <p:nvPr>
            <p:ph type="subTitle" idx="1"/>
          </p:nvPr>
        </p:nvSpPr>
        <p:spPr>
          <a:xfrm>
            <a:off x="1143000" y="1684849"/>
            <a:ext cx="6858000" cy="8920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r>
              <a:rPr lang="en-US" sz="4400" dirty="0"/>
              <a:t>Algorithms in the Real World</a:t>
            </a:r>
          </a:p>
          <a:p>
            <a:pPr marL="0" lvl="0" indent="0" algn="ctr" rtl="0">
              <a:lnSpc>
                <a:spcPct val="90000"/>
              </a:lnSpc>
              <a:spcBef>
                <a:spcPts val="0"/>
              </a:spcBef>
              <a:spcAft>
                <a:spcPts val="0"/>
              </a:spcAft>
              <a:buClr>
                <a:schemeClr val="dk1"/>
              </a:buClr>
              <a:buSzPts val="4400"/>
              <a:buNone/>
            </a:pPr>
            <a:endParaRPr sz="4400" dirty="0"/>
          </a:p>
        </p:txBody>
      </p:sp>
      <p:sp>
        <p:nvSpPr>
          <p:cNvPr id="135" name="Google Shape;135;p20">
            <a:extLst>
              <a:ext uri="{FF2B5EF4-FFF2-40B4-BE49-F238E27FC236}">
                <a16:creationId xmlns:a16="http://schemas.microsoft.com/office/drawing/2014/main" id="{1B2487C1-ACE2-0AD2-5D0C-D51000DA1E90}"/>
              </a:ext>
            </a:extLst>
          </p:cNvPr>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2054" name="Picture 6" descr="World Clipart | Earth clipart, World clipart, Earth pictures">
            <a:extLst>
              <a:ext uri="{FF2B5EF4-FFF2-40B4-BE49-F238E27FC236}">
                <a16:creationId xmlns:a16="http://schemas.microsoft.com/office/drawing/2014/main" id="{8EB526C3-6752-F258-9005-2B586A4B7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76945"/>
            <a:ext cx="28575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71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8"/>
          <p:cNvSpPr txBox="1">
            <a:spLocks noGrp="1"/>
          </p:cNvSpPr>
          <p:nvPr>
            <p:ph type="title"/>
          </p:nvPr>
        </p:nvSpPr>
        <p:spPr>
          <a:xfrm>
            <a:off x="311700" y="990668"/>
            <a:ext cx="8520600" cy="26752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dk1"/>
              </a:buClr>
              <a:buSzPts val="12000"/>
              <a:buFont typeface="Source Sans Pro"/>
              <a:buNone/>
            </a:pPr>
            <a:r>
              <a:rPr lang="en-US" sz="6600"/>
              <a:t>Inclusion &amp; Exclusion from Data</a:t>
            </a:r>
            <a:endParaRPr/>
          </a:p>
        </p:txBody>
      </p:sp>
      <p:sp>
        <p:nvSpPr>
          <p:cNvPr id="751" name="Google Shape;751;p68"/>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lt1"/>
              </a:buClr>
              <a:buSzPts val="1200"/>
              <a:buFont typeface="Calibri"/>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3"/>
        <p:cNvGrpSpPr/>
        <p:nvPr/>
      </p:nvGrpSpPr>
      <p:grpSpPr>
        <a:xfrm>
          <a:off x="0" y="0"/>
          <a:ext cx="0" cy="0"/>
          <a:chOff x="0" y="0"/>
          <a:chExt cx="0" cy="0"/>
        </a:xfrm>
      </p:grpSpPr>
      <p:sp>
        <p:nvSpPr>
          <p:cNvPr id="764" name="Google Shape;764;p7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5" name="Google Shape;765;p70" descr="A picture containing text&#10;&#10;Description automatically generated"/>
          <p:cNvPicPr preferRelativeResize="0">
            <a:picLocks noGrp="1"/>
          </p:cNvPicPr>
          <p:nvPr>
            <p:ph type="body" idx="2"/>
          </p:nvPr>
        </p:nvPicPr>
        <p:blipFill rotWithShape="1">
          <a:blip r:embed="rId3">
            <a:alphaModFix/>
          </a:blip>
          <a:srcRect/>
          <a:stretch/>
        </p:blipFill>
        <p:spPr>
          <a:xfrm>
            <a:off x="2642616" y="10"/>
            <a:ext cx="6501300" cy="6858000"/>
          </a:xfrm>
          <a:prstGeom prst="rect">
            <a:avLst/>
          </a:prstGeom>
          <a:noFill/>
          <a:ln>
            <a:noFill/>
          </a:ln>
        </p:spPr>
      </p:pic>
      <p:sp>
        <p:nvSpPr>
          <p:cNvPr id="766" name="Google Shape;766;p70"/>
          <p:cNvSpPr/>
          <p:nvPr/>
        </p:nvSpPr>
        <p:spPr>
          <a:xfrm>
            <a:off x="1" y="0"/>
            <a:ext cx="731745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7" name="Google Shape;767;p70"/>
          <p:cNvSpPr txBox="1">
            <a:spLocks noGrp="1"/>
          </p:cNvSpPr>
          <p:nvPr>
            <p:ph type="title"/>
          </p:nvPr>
        </p:nvSpPr>
        <p:spPr>
          <a:xfrm>
            <a:off x="278319" y="1161288"/>
            <a:ext cx="2975519" cy="11247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Font typeface="Calibri"/>
              <a:buNone/>
            </a:pPr>
            <a:r>
              <a:rPr lang="en-US" sz="3200" dirty="0"/>
              <a:t>Risks of Inclusion in Data</a:t>
            </a:r>
            <a:endParaRPr sz="3200" dirty="0"/>
          </a:p>
        </p:txBody>
      </p:sp>
      <p:sp>
        <p:nvSpPr>
          <p:cNvPr id="768" name="Google Shape;768;p70"/>
          <p:cNvSpPr/>
          <p:nvPr/>
        </p:nvSpPr>
        <p:spPr>
          <a:xfrm rot="5400000">
            <a:off x="487775" y="674370"/>
            <a:ext cx="73152" cy="4114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9" name="Google Shape;769;p70"/>
          <p:cNvSpPr/>
          <p:nvPr/>
        </p:nvSpPr>
        <p:spPr>
          <a:xfrm>
            <a:off x="321183" y="2443480"/>
            <a:ext cx="2475738"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0" name="Google Shape;770;p70"/>
          <p:cNvSpPr txBox="1">
            <a:spLocks noGrp="1"/>
          </p:cNvSpPr>
          <p:nvPr>
            <p:ph type="body" idx="1"/>
          </p:nvPr>
        </p:nvSpPr>
        <p:spPr>
          <a:xfrm>
            <a:off x="278320" y="2718054"/>
            <a:ext cx="2579180" cy="381427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dirty="0"/>
              <a:t>Violation of privacy</a:t>
            </a:r>
            <a:endParaRPr dirty="0"/>
          </a:p>
          <a:p>
            <a:pPr marL="228600" lvl="0" indent="-228600" algn="l" rtl="0">
              <a:lnSpc>
                <a:spcPct val="90000"/>
              </a:lnSpc>
              <a:spcBef>
                <a:spcPts val="1000"/>
              </a:spcBef>
              <a:spcAft>
                <a:spcPts val="0"/>
              </a:spcAft>
              <a:buClr>
                <a:schemeClr val="dk1"/>
              </a:buClr>
              <a:buSzPts val="2000"/>
              <a:buChar char="•"/>
            </a:pPr>
            <a:r>
              <a:rPr lang="en-US" sz="2000" dirty="0"/>
              <a:t>Data scraped without consent</a:t>
            </a:r>
            <a:endParaRPr dirty="0"/>
          </a:p>
          <a:p>
            <a:pPr marL="228600" lvl="0" indent="-228600">
              <a:buSzPts val="2000"/>
            </a:pPr>
            <a:r>
              <a:rPr lang="en-US" sz="2000" dirty="0"/>
              <a:t>"Consent" not informed</a:t>
            </a:r>
            <a:endParaRPr dirty="0"/>
          </a:p>
          <a:p>
            <a:pPr marL="228600" lvl="0" indent="-228600" algn="l" rtl="0">
              <a:lnSpc>
                <a:spcPct val="90000"/>
              </a:lnSpc>
              <a:spcBef>
                <a:spcPts val="1000"/>
              </a:spcBef>
              <a:spcAft>
                <a:spcPts val="0"/>
              </a:spcAft>
              <a:buClr>
                <a:schemeClr val="dk1"/>
              </a:buClr>
              <a:buSzPts val="2000"/>
              <a:buChar char="•"/>
            </a:pPr>
            <a:r>
              <a:rPr lang="en-US" sz="2000" dirty="0"/>
              <a:t>Risks to Fourth Amendment rights (probable cause)</a:t>
            </a:r>
            <a:endParaRPr dirty="0"/>
          </a:p>
          <a:p>
            <a:pPr marL="228600" lvl="0" indent="-228600" algn="l" rtl="0">
              <a:lnSpc>
                <a:spcPct val="90000"/>
              </a:lnSpc>
              <a:spcBef>
                <a:spcPts val="1000"/>
              </a:spcBef>
              <a:spcAft>
                <a:spcPts val="0"/>
              </a:spcAft>
              <a:buClr>
                <a:schemeClr val="dk1"/>
              </a:buClr>
              <a:buSzPts val="2000"/>
              <a:buChar char="•"/>
            </a:pPr>
            <a:r>
              <a:rPr lang="en-US" sz="2000" dirty="0"/>
              <a:t>Risks to other civil liberties</a:t>
            </a:r>
          </a:p>
          <a:p>
            <a:pPr marL="228600" lvl="0" indent="-228600" algn="l" rtl="0">
              <a:lnSpc>
                <a:spcPct val="90000"/>
              </a:lnSpc>
              <a:spcBef>
                <a:spcPts val="1000"/>
              </a:spcBef>
              <a:spcAft>
                <a:spcPts val="0"/>
              </a:spcAft>
              <a:buClr>
                <a:schemeClr val="dk1"/>
              </a:buClr>
              <a:buSzPts val="2000"/>
              <a:buChar char="•"/>
            </a:pPr>
            <a:r>
              <a:rPr lang="en-US" sz="2000" dirty="0"/>
              <a:t>Misinterpretation of data </a:t>
            </a:r>
            <a:endParaRPr dirty="0"/>
          </a:p>
        </p:txBody>
      </p:sp>
      <p:sp>
        <p:nvSpPr>
          <p:cNvPr id="771" name="Google Shape;771;p7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784"/>
        <p:cNvGrpSpPr/>
        <p:nvPr/>
      </p:nvGrpSpPr>
      <p:grpSpPr>
        <a:xfrm>
          <a:off x="0" y="0"/>
          <a:ext cx="0" cy="0"/>
          <a:chOff x="0" y="0"/>
          <a:chExt cx="0" cy="0"/>
        </a:xfrm>
      </p:grpSpPr>
      <p:pic>
        <p:nvPicPr>
          <p:cNvPr id="785" name="Google Shape;785;p72"/>
          <p:cNvPicPr preferRelativeResize="0"/>
          <p:nvPr/>
        </p:nvPicPr>
        <p:blipFill rotWithShape="1">
          <a:blip r:embed="rId3">
            <a:alphaModFix/>
          </a:blip>
          <a:srcRect l="20926" r="32477"/>
          <a:stretch/>
        </p:blipFill>
        <p:spPr>
          <a:xfrm>
            <a:off x="3886578" y="10"/>
            <a:ext cx="5257422" cy="6858000"/>
          </a:xfrm>
          <a:custGeom>
            <a:avLst/>
            <a:gdLst/>
            <a:ahLst/>
            <a:cxnLst/>
            <a:rect l="l" t="t" r="r" b="b"/>
            <a:pathLst>
              <a:path w="7009896" h="6858000" extrusionOk="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ln>
            <a:noFill/>
          </a:ln>
        </p:spPr>
      </p:pic>
      <p:sp>
        <p:nvSpPr>
          <p:cNvPr id="786" name="Google Shape;786;p72"/>
          <p:cNvSpPr/>
          <p:nvPr/>
        </p:nvSpPr>
        <p:spPr>
          <a:xfrm>
            <a:off x="0" y="-1"/>
            <a:ext cx="4860054" cy="6858002"/>
          </a:xfrm>
          <a:custGeom>
            <a:avLst/>
            <a:gdLst/>
            <a:ahLst/>
            <a:cxnLst/>
            <a:rect l="l" t="t" r="r" b="b"/>
            <a:pathLst>
              <a:path w="6480073" h="6858002" extrusionOk="0">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72"/>
          <p:cNvSpPr/>
          <p:nvPr/>
        </p:nvSpPr>
        <p:spPr>
          <a:xfrm>
            <a:off x="0" y="0"/>
            <a:ext cx="4686912" cy="6858001"/>
          </a:xfrm>
          <a:custGeom>
            <a:avLst/>
            <a:gdLst/>
            <a:ahLst/>
            <a:cxnLst/>
            <a:rect l="l" t="t" r="r" b="b"/>
            <a:pathLst>
              <a:path w="6249216" h="6858001" extrusionOk="0">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72"/>
          <p:cNvSpPr txBox="1">
            <a:spLocks noGrp="1"/>
          </p:cNvSpPr>
          <p:nvPr>
            <p:ph type="title"/>
          </p:nvPr>
        </p:nvSpPr>
        <p:spPr>
          <a:xfrm>
            <a:off x="603504" y="1396289"/>
            <a:ext cx="35868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100"/>
              <a:buFont typeface="Calibri"/>
              <a:buNone/>
            </a:pPr>
            <a:r>
              <a:rPr lang="en-US" sz="3100" dirty="0"/>
              <a:t>Exclusion from Algorithmic Data </a:t>
            </a:r>
            <a:endParaRPr dirty="0"/>
          </a:p>
        </p:txBody>
      </p:sp>
      <p:sp>
        <p:nvSpPr>
          <p:cNvPr id="789" name="Google Shape;789;p72"/>
          <p:cNvSpPr txBox="1">
            <a:spLocks noGrp="1"/>
          </p:cNvSpPr>
          <p:nvPr>
            <p:ph type="body" idx="1"/>
          </p:nvPr>
        </p:nvSpPr>
        <p:spPr>
          <a:xfrm>
            <a:off x="603504" y="2871982"/>
            <a:ext cx="3586843" cy="31816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sz="2400" dirty="0"/>
              <a:t>How does the exclusion of some people’s life habits, patterns, preferences, beliefs, and desires from data affect our later use of that data in our algorithms?</a:t>
            </a:r>
            <a:endParaRPr dirty="0"/>
          </a:p>
        </p:txBody>
      </p:sp>
      <p:sp>
        <p:nvSpPr>
          <p:cNvPr id="790" name="Google Shape;790;p7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5" name="Google Shape;765;p70" descr="A picture containing text&#10;&#10;Description automatically generated"/>
          <p:cNvPicPr preferRelativeResize="0">
            <a:picLocks noGrp="1"/>
          </p:cNvPicPr>
          <p:nvPr>
            <p:ph type="body" idx="2"/>
          </p:nvPr>
        </p:nvPicPr>
        <p:blipFill rotWithShape="1">
          <a:blip r:embed="rId3">
            <a:alphaModFix/>
          </a:blip>
          <a:srcRect/>
          <a:stretch/>
        </p:blipFill>
        <p:spPr>
          <a:xfrm>
            <a:off x="2642616" y="10"/>
            <a:ext cx="6501300" cy="6858000"/>
          </a:xfrm>
          <a:prstGeom prst="rect">
            <a:avLst/>
          </a:prstGeom>
          <a:noFill/>
          <a:ln>
            <a:noFill/>
          </a:ln>
        </p:spPr>
      </p:pic>
      <p:sp>
        <p:nvSpPr>
          <p:cNvPr id="766" name="Google Shape;766;p70"/>
          <p:cNvSpPr/>
          <p:nvPr/>
        </p:nvSpPr>
        <p:spPr>
          <a:xfrm>
            <a:off x="1" y="0"/>
            <a:ext cx="731745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7" name="Google Shape;767;p70"/>
          <p:cNvSpPr txBox="1">
            <a:spLocks noGrp="1"/>
          </p:cNvSpPr>
          <p:nvPr>
            <p:ph type="title"/>
          </p:nvPr>
        </p:nvSpPr>
        <p:spPr>
          <a:xfrm>
            <a:off x="278319" y="1161288"/>
            <a:ext cx="3593037" cy="11247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Font typeface="Calibri"/>
              <a:buNone/>
            </a:pPr>
            <a:r>
              <a:rPr lang="en-US" sz="3200" dirty="0"/>
              <a:t>Risks of</a:t>
            </a:r>
            <a:br>
              <a:rPr lang="en-US" sz="3200" dirty="0"/>
            </a:br>
            <a:r>
              <a:rPr lang="en-US" sz="3200" i="1" dirty="0"/>
              <a:t>Exclusion From </a:t>
            </a:r>
            <a:r>
              <a:rPr lang="en-US" sz="3200" dirty="0"/>
              <a:t>Data</a:t>
            </a:r>
            <a:endParaRPr sz="3200" dirty="0"/>
          </a:p>
        </p:txBody>
      </p:sp>
      <p:sp>
        <p:nvSpPr>
          <p:cNvPr id="768" name="Google Shape;768;p70"/>
          <p:cNvSpPr/>
          <p:nvPr/>
        </p:nvSpPr>
        <p:spPr>
          <a:xfrm rot="5400000">
            <a:off x="487775" y="674370"/>
            <a:ext cx="73152" cy="4114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9" name="Google Shape;769;p70"/>
          <p:cNvSpPr/>
          <p:nvPr/>
        </p:nvSpPr>
        <p:spPr>
          <a:xfrm>
            <a:off x="321183" y="2443480"/>
            <a:ext cx="2475738"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0" name="Google Shape;770;p70"/>
          <p:cNvSpPr txBox="1">
            <a:spLocks noGrp="1"/>
          </p:cNvSpPr>
          <p:nvPr>
            <p:ph type="body" idx="1"/>
          </p:nvPr>
        </p:nvSpPr>
        <p:spPr>
          <a:xfrm>
            <a:off x="278320" y="2718054"/>
            <a:ext cx="2678636" cy="381427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dirty="0"/>
              <a:t>Data doesn’t describe you</a:t>
            </a:r>
            <a:endParaRPr dirty="0"/>
          </a:p>
          <a:p>
            <a:pPr marL="228600" lvl="0" indent="-228600" algn="l" rtl="0">
              <a:lnSpc>
                <a:spcPct val="90000"/>
              </a:lnSpc>
              <a:spcBef>
                <a:spcPts val="1000"/>
              </a:spcBef>
              <a:spcAft>
                <a:spcPts val="0"/>
              </a:spcAft>
              <a:buClr>
                <a:schemeClr val="dk1"/>
              </a:buClr>
              <a:buSzPts val="2000"/>
              <a:buChar char="•"/>
            </a:pPr>
            <a:r>
              <a:rPr lang="en-US" sz="2000" dirty="0"/>
              <a:t>Your needs are not accounted for in political decision-making</a:t>
            </a:r>
          </a:p>
          <a:p>
            <a:pPr marL="228600" lvl="0" indent="-228600" algn="l" rtl="0">
              <a:lnSpc>
                <a:spcPct val="90000"/>
              </a:lnSpc>
              <a:spcBef>
                <a:spcPts val="1000"/>
              </a:spcBef>
              <a:spcAft>
                <a:spcPts val="0"/>
              </a:spcAft>
              <a:buClr>
                <a:schemeClr val="dk1"/>
              </a:buClr>
              <a:buSzPts val="2000"/>
              <a:buChar char="•"/>
            </a:pPr>
            <a:r>
              <a:rPr lang="en-US" sz="2000" dirty="0"/>
              <a:t>Exclusion from resources</a:t>
            </a:r>
            <a:endParaRPr dirty="0"/>
          </a:p>
          <a:p>
            <a:pPr marL="228600" lvl="0" indent="-228600" algn="l" rtl="0">
              <a:lnSpc>
                <a:spcPct val="90000"/>
              </a:lnSpc>
              <a:spcBef>
                <a:spcPts val="1000"/>
              </a:spcBef>
              <a:spcAft>
                <a:spcPts val="0"/>
              </a:spcAft>
              <a:buClr>
                <a:schemeClr val="dk1"/>
              </a:buClr>
              <a:buSzPts val="2000"/>
              <a:buChar char="•"/>
            </a:pPr>
            <a:r>
              <a:rPr lang="en-US" sz="2000" dirty="0"/>
              <a:t>State might take action to make you more “legible”</a:t>
            </a:r>
            <a:endParaRPr dirty="0"/>
          </a:p>
        </p:txBody>
      </p:sp>
      <p:sp>
        <p:nvSpPr>
          <p:cNvPr id="771" name="Google Shape;771;p7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39905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Incommensurability, Measurement, and Inclusion</a:t>
            </a:r>
            <a:endParaRPr/>
          </a:p>
        </p:txBody>
      </p:sp>
      <p:sp>
        <p:nvSpPr>
          <p:cNvPr id="796" name="Google Shape;796;p73"/>
          <p:cNvSpPr txBox="1">
            <a:spLocks noGrp="1"/>
          </p:cNvSpPr>
          <p:nvPr>
            <p:ph type="body" idx="1"/>
          </p:nvPr>
        </p:nvSpPr>
        <p:spPr>
          <a:xfrm>
            <a:off x="628650" y="1825625"/>
            <a:ext cx="8357088" cy="48389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Think about the problems you have solved in this class or could imagine solving with your current skills.</a:t>
            </a:r>
          </a:p>
          <a:p>
            <a:pPr marL="0" lvl="0" indent="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Can you think of any that involve incommensurable values?</a:t>
            </a:r>
            <a:endParaRPr dirty="0"/>
          </a:p>
          <a:p>
            <a:pPr marL="228600" lvl="0" indent="-228600" algn="l" rtl="0">
              <a:lnSpc>
                <a:spcPct val="90000"/>
              </a:lnSpc>
              <a:spcBef>
                <a:spcPts val="1000"/>
              </a:spcBef>
              <a:spcAft>
                <a:spcPts val="0"/>
              </a:spcAft>
              <a:buClr>
                <a:schemeClr val="dk1"/>
              </a:buClr>
              <a:buSzPts val="2800"/>
              <a:buChar char="•"/>
            </a:pPr>
            <a:r>
              <a:rPr lang="en-US" dirty="0"/>
              <a:t>What questions might you ask about the measurements that went into producing the numbers on which you relied?</a:t>
            </a:r>
            <a:endParaRPr dirty="0"/>
          </a:p>
          <a:p>
            <a:pPr marL="228600" lvl="0" indent="-228600" algn="l" rtl="0">
              <a:lnSpc>
                <a:spcPct val="90000"/>
              </a:lnSpc>
              <a:spcBef>
                <a:spcPts val="1000"/>
              </a:spcBef>
              <a:spcAft>
                <a:spcPts val="0"/>
              </a:spcAft>
              <a:buClr>
                <a:schemeClr val="dk1"/>
              </a:buClr>
              <a:buSzPts val="2800"/>
              <a:buChar char="•"/>
            </a:pPr>
            <a:r>
              <a:rPr lang="en-US" dirty="0"/>
              <a:t>What kinds of people might be included or excluded from the data because of how it was gathered?</a:t>
            </a:r>
            <a:endParaRPr dirty="0"/>
          </a:p>
        </p:txBody>
      </p:sp>
      <p:sp>
        <p:nvSpPr>
          <p:cNvPr id="797" name="Google Shape;797;p7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5">
          <a:extLst>
            <a:ext uri="{FF2B5EF4-FFF2-40B4-BE49-F238E27FC236}">
              <a16:creationId xmlns:a16="http://schemas.microsoft.com/office/drawing/2014/main" id="{77BC75F2-65D5-F786-8F85-FD83B3682F80}"/>
            </a:ext>
          </a:extLst>
        </p:cNvPr>
        <p:cNvGrpSpPr/>
        <p:nvPr/>
      </p:nvGrpSpPr>
      <p:grpSpPr>
        <a:xfrm>
          <a:off x="0" y="0"/>
          <a:ext cx="0" cy="0"/>
          <a:chOff x="0" y="0"/>
          <a:chExt cx="0" cy="0"/>
        </a:xfrm>
      </p:grpSpPr>
      <p:sp>
        <p:nvSpPr>
          <p:cNvPr id="176" name="Google Shape;176;p24">
            <a:extLst>
              <a:ext uri="{FF2B5EF4-FFF2-40B4-BE49-F238E27FC236}">
                <a16:creationId xmlns:a16="http://schemas.microsoft.com/office/drawing/2014/main" id="{6F0281D8-DA41-FB43-0462-5DF130364A03}"/>
              </a:ext>
            </a:extLst>
          </p:cNvPr>
          <p:cNvSpPr txBox="1">
            <a:spLocks noGrp="1"/>
          </p:cNvSpPr>
          <p:nvPr>
            <p:ph type="body" idx="1"/>
          </p:nvPr>
        </p:nvSpPr>
        <p:spPr>
          <a:xfrm>
            <a:off x="311699" y="1536624"/>
            <a:ext cx="8832301" cy="5025000"/>
          </a:xfrm>
          <a:prstGeom prst="rect">
            <a:avLst/>
          </a:prstGeom>
        </p:spPr>
        <p:txBody>
          <a:bodyPr spcFirstLastPara="1" wrap="square" lIns="91425" tIns="91425" rIns="91425" bIns="91425" anchor="t" anchorCtr="0">
            <a:normAutofit/>
          </a:bodyPr>
          <a:lstStyle/>
          <a:p>
            <a:pPr marL="114300" indent="0">
              <a:buNone/>
            </a:pPr>
            <a:r>
              <a:rPr lang="en-US" sz="3000" dirty="0"/>
              <a:t>How can comparison-based algorithms help us with real world problems (and how can they </a:t>
            </a:r>
            <a:r>
              <a:rPr lang="en-US" sz="3000" i="1" dirty="0"/>
              <a:t>not</a:t>
            </a:r>
            <a:r>
              <a:rPr lang="en-US" sz="3000" dirty="0"/>
              <a:t> help us)?</a:t>
            </a:r>
          </a:p>
          <a:p>
            <a:pPr marL="114300" lvl="0" indent="0" algn="l" rtl="0">
              <a:spcBef>
                <a:spcPts val="0"/>
              </a:spcBef>
              <a:spcAft>
                <a:spcPts val="0"/>
              </a:spcAft>
              <a:buSzPts val="1800"/>
              <a:buNone/>
            </a:pPr>
            <a:endParaRPr lang="en-US" dirty="0"/>
          </a:p>
          <a:p>
            <a:pPr lvl="0">
              <a:buAutoNum type="arabicPeriod"/>
            </a:pPr>
            <a:r>
              <a:rPr lang="en-US" sz="3000" dirty="0"/>
              <a:t>Representing rail route selection as an algorithms problem </a:t>
            </a:r>
            <a:r>
              <a:rPr lang="en-US" sz="3200" dirty="0"/>
              <a:t>✔️</a:t>
            </a:r>
            <a:endParaRPr lang="en-US" sz="3000" dirty="0"/>
          </a:p>
          <a:p>
            <a:pPr marL="457200" lvl="0" indent="-342900" algn="l" rtl="0">
              <a:spcBef>
                <a:spcPts val="0"/>
              </a:spcBef>
              <a:spcAft>
                <a:spcPts val="0"/>
              </a:spcAft>
              <a:buSzPts val="1800"/>
              <a:buAutoNum type="arabicPeriod"/>
            </a:pPr>
            <a:endParaRPr sz="3000" dirty="0"/>
          </a:p>
          <a:p>
            <a:pPr lvl="0">
              <a:buAutoNum type="arabicPeriod"/>
            </a:pPr>
            <a:r>
              <a:rPr lang="en-US" sz="3000" dirty="0"/>
              <a:t>Comparison challenges: incommensurability </a:t>
            </a:r>
            <a:r>
              <a:rPr lang="en-US" sz="3200" dirty="0"/>
              <a:t>✔️</a:t>
            </a:r>
            <a:endParaRPr lang="en-US" sz="3000" dirty="0"/>
          </a:p>
          <a:p>
            <a:pPr lvl="0">
              <a:buAutoNum type="arabicPeriod"/>
            </a:pPr>
            <a:endParaRPr lang="en-US" sz="3000" dirty="0"/>
          </a:p>
          <a:p>
            <a:pPr>
              <a:buFont typeface="Arial"/>
              <a:buAutoNum type="arabicPeriod"/>
            </a:pPr>
            <a:r>
              <a:rPr lang="en-US" sz="3000" dirty="0"/>
              <a:t>Measurement: problems with proxies, estimation </a:t>
            </a:r>
            <a:r>
              <a:rPr lang="en-US" sz="3200" dirty="0"/>
              <a:t>✔️</a:t>
            </a:r>
            <a:endParaRPr lang="en-US" sz="3000" dirty="0"/>
          </a:p>
          <a:p>
            <a:pPr marL="457200" lvl="0" indent="-342900" algn="l" rtl="0">
              <a:spcBef>
                <a:spcPts val="0"/>
              </a:spcBef>
              <a:spcAft>
                <a:spcPts val="0"/>
              </a:spcAft>
              <a:buSzPts val="1800"/>
              <a:buAutoNum type="arabicPeriod"/>
            </a:pPr>
            <a:endParaRPr dirty="0"/>
          </a:p>
        </p:txBody>
      </p:sp>
      <p:sp>
        <p:nvSpPr>
          <p:cNvPr id="177" name="Google Shape;177;p24">
            <a:extLst>
              <a:ext uri="{FF2B5EF4-FFF2-40B4-BE49-F238E27FC236}">
                <a16:creationId xmlns:a16="http://schemas.microsoft.com/office/drawing/2014/main" id="{5BF9F4EA-620B-4BA9-3400-3770036ADC43}"/>
              </a:ext>
            </a:extLst>
          </p:cNvPr>
          <p:cNvSpPr txBox="1">
            <a:spLocks noGrp="1"/>
          </p:cNvSpPr>
          <p:nvPr>
            <p:ph type="title"/>
          </p:nvPr>
        </p:nvSpPr>
        <p:spPr>
          <a:xfrm>
            <a:off x="311700" y="593367"/>
            <a:ext cx="8520600" cy="83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Today</a:t>
            </a:r>
            <a:endParaRPr dirty="0"/>
          </a:p>
        </p:txBody>
      </p:sp>
      <p:sp>
        <p:nvSpPr>
          <p:cNvPr id="178" name="Google Shape;178;p24">
            <a:extLst>
              <a:ext uri="{FF2B5EF4-FFF2-40B4-BE49-F238E27FC236}">
                <a16:creationId xmlns:a16="http://schemas.microsoft.com/office/drawing/2014/main" id="{1D4A673C-0BE8-2BD8-D86A-9BAF08F0A216}"/>
              </a:ext>
            </a:extLst>
          </p:cNvPr>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US"/>
              <a:t>45</a:t>
            </a:fld>
            <a:endParaRPr/>
          </a:p>
        </p:txBody>
      </p:sp>
    </p:spTree>
    <p:extLst>
      <p:ext uri="{BB962C8B-B14F-4D97-AF65-F5344CB8AC3E}">
        <p14:creationId xmlns:p14="http://schemas.microsoft.com/office/powerpoint/2010/main" val="14162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6"/>
        <p:cNvGrpSpPr/>
        <p:nvPr/>
      </p:nvGrpSpPr>
      <p:grpSpPr>
        <a:xfrm>
          <a:off x="0" y="0"/>
          <a:ext cx="0" cy="0"/>
          <a:chOff x="0" y="0"/>
          <a:chExt cx="0" cy="0"/>
        </a:xfrm>
      </p:grpSpPr>
      <p:sp>
        <p:nvSpPr>
          <p:cNvPr id="827" name="Google Shape;827;p77"/>
          <p:cNvSpPr/>
          <p:nvPr/>
        </p:nvSpPr>
        <p:spPr>
          <a:xfrm>
            <a:off x="0" y="319099"/>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8" name="Google Shape;828;p7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700"/>
              <a:buFont typeface="Calibri"/>
              <a:buNone/>
            </a:pPr>
            <a:r>
              <a:rPr lang="en-US" dirty="0"/>
              <a:t>Want to talk more about ethics?</a:t>
            </a:r>
            <a:endParaRPr dirty="0"/>
          </a:p>
        </p:txBody>
      </p:sp>
      <p:sp>
        <p:nvSpPr>
          <p:cNvPr id="829" name="Google Shape;829;p77"/>
          <p:cNvSpPr txBox="1">
            <a:spLocks noGrp="1"/>
          </p:cNvSpPr>
          <p:nvPr>
            <p:ph type="body" idx="1"/>
          </p:nvPr>
        </p:nvSpPr>
        <p:spPr>
          <a:xfrm>
            <a:off x="628650" y="1546450"/>
            <a:ext cx="2910197" cy="6029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3200" dirty="0"/>
              <a:t>(Not right now!)</a:t>
            </a:r>
            <a:endParaRPr sz="3200" dirty="0"/>
          </a:p>
        </p:txBody>
      </p:sp>
      <p:sp>
        <p:nvSpPr>
          <p:cNvPr id="831" name="Google Shape;831;p77"/>
          <p:cNvSpPr txBox="1">
            <a:spLocks noGrp="1"/>
          </p:cNvSpPr>
          <p:nvPr>
            <p:ph type="body" idx="1"/>
          </p:nvPr>
        </p:nvSpPr>
        <p:spPr>
          <a:xfrm>
            <a:off x="111615" y="5353301"/>
            <a:ext cx="8918369" cy="1185600"/>
          </a:xfrm>
          <a:prstGeom prst="rect">
            <a:avLst/>
          </a:prstGeom>
          <a:noFill/>
          <a:ln>
            <a:noFill/>
          </a:ln>
        </p:spPr>
        <p:txBody>
          <a:bodyPr spcFirstLastPara="1" wrap="square" lIns="91425" tIns="45700" rIns="91425" bIns="45700" anchor="t" anchorCtr="0">
            <a:noAutofit/>
          </a:bodyPr>
          <a:lstStyle/>
          <a:p>
            <a:pPr marL="114300" indent="0">
              <a:buNone/>
            </a:pPr>
            <a:r>
              <a:rPr lang="en-US" sz="2800" dirty="0">
                <a:solidFill>
                  <a:srgbClr val="7030A0"/>
                </a:solidFill>
              </a:rPr>
              <a:t>Dan Webber | </a:t>
            </a:r>
            <a:r>
              <a:rPr lang="en-US" sz="2800" dirty="0">
                <a:solidFill>
                  <a:srgbClr val="7030A0"/>
                </a:solidFill>
                <a:hlinkClick r:id="rId3"/>
              </a:rPr>
              <a:t>webberdf@stanford.edu</a:t>
            </a:r>
            <a:endParaRPr lang="en-US" sz="2800" dirty="0">
              <a:solidFill>
                <a:srgbClr val="7030A0"/>
              </a:solidFill>
            </a:endParaRPr>
          </a:p>
          <a:p>
            <a:pPr marL="114300" indent="0">
              <a:buNone/>
            </a:pPr>
            <a:r>
              <a:rPr lang="en-US" sz="2800" dirty="0">
                <a:solidFill>
                  <a:srgbClr val="7030A0"/>
                </a:solidFill>
              </a:rPr>
              <a:t>Email to set up a meeting!</a:t>
            </a:r>
            <a:endParaRPr lang="en-US" sz="2800" dirty="0">
              <a:solidFill>
                <a:srgbClr val="7030A0"/>
              </a:solidFill>
              <a:cs typeface="Calibri"/>
            </a:endParaRPr>
          </a:p>
        </p:txBody>
      </p:sp>
      <p:sp>
        <p:nvSpPr>
          <p:cNvPr id="832" name="Google Shape;832;p7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pic>
        <p:nvPicPr>
          <p:cNvPr id="3" name="Picture 2" descr="A painting of two people holding books&#10;&#10;Description automatically generated">
            <a:extLst>
              <a:ext uri="{FF2B5EF4-FFF2-40B4-BE49-F238E27FC236}">
                <a16:creationId xmlns:a16="http://schemas.microsoft.com/office/drawing/2014/main" id="{93B645AB-FBA7-CA53-EF50-D33D875B8164}"/>
              </a:ext>
            </a:extLst>
          </p:cNvPr>
          <p:cNvPicPr>
            <a:picLocks noChangeAspect="1"/>
          </p:cNvPicPr>
          <p:nvPr/>
        </p:nvPicPr>
        <p:blipFill>
          <a:blip r:embed="rId4"/>
          <a:stretch>
            <a:fillRect/>
          </a:stretch>
        </p:blipFill>
        <p:spPr>
          <a:xfrm>
            <a:off x="4138305" y="1690825"/>
            <a:ext cx="29337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CFAE-3B58-5C6A-6C80-A4667E86C265}"/>
              </a:ext>
            </a:extLst>
          </p:cNvPr>
          <p:cNvSpPr>
            <a:spLocks noGrp="1"/>
          </p:cNvSpPr>
          <p:nvPr>
            <p:ph type="title"/>
          </p:nvPr>
        </p:nvSpPr>
        <p:spPr>
          <a:xfrm>
            <a:off x="628650" y="256433"/>
            <a:ext cx="7886700" cy="881783"/>
          </a:xfrm>
        </p:spPr>
        <p:txBody>
          <a:bodyPr/>
          <a:lstStyle/>
          <a:p>
            <a:pPr algn="ctr"/>
            <a:r>
              <a:rPr lang="en-US" dirty="0"/>
              <a:t>California High-Speed Rail</a:t>
            </a:r>
          </a:p>
        </p:txBody>
      </p:sp>
      <p:sp>
        <p:nvSpPr>
          <p:cNvPr id="4" name="Slide Number Placeholder 3">
            <a:extLst>
              <a:ext uri="{FF2B5EF4-FFF2-40B4-BE49-F238E27FC236}">
                <a16:creationId xmlns:a16="http://schemas.microsoft.com/office/drawing/2014/main" id="{82BFECEE-693D-C62C-FB42-EBB24CAECD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7" name="Title 1">
            <a:extLst>
              <a:ext uri="{FF2B5EF4-FFF2-40B4-BE49-F238E27FC236}">
                <a16:creationId xmlns:a16="http://schemas.microsoft.com/office/drawing/2014/main" id="{8899C196-D004-8D5B-0F86-7C1FD97EEE8E}"/>
              </a:ext>
            </a:extLst>
          </p:cNvPr>
          <p:cNvSpPr txBox="1">
            <a:spLocks/>
          </p:cNvSpPr>
          <p:nvPr/>
        </p:nvSpPr>
        <p:spPr>
          <a:xfrm>
            <a:off x="628650" y="5719784"/>
            <a:ext cx="7886700" cy="881783"/>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dirty="0"/>
              <a:t>Goal: Renewable-powered, lightning-fast travel between SF and LA </a:t>
            </a:r>
          </a:p>
        </p:txBody>
      </p:sp>
      <p:pic>
        <p:nvPicPr>
          <p:cNvPr id="9" name="Picture 8">
            <a:extLst>
              <a:ext uri="{FF2B5EF4-FFF2-40B4-BE49-F238E27FC236}">
                <a16:creationId xmlns:a16="http://schemas.microsoft.com/office/drawing/2014/main" id="{C9F3BBA8-4231-4ABD-58A6-032368091FAA}"/>
              </a:ext>
            </a:extLst>
          </p:cNvPr>
          <p:cNvPicPr>
            <a:picLocks noChangeAspect="1"/>
          </p:cNvPicPr>
          <p:nvPr/>
        </p:nvPicPr>
        <p:blipFill>
          <a:blip r:embed="rId3"/>
          <a:stretch>
            <a:fillRect/>
          </a:stretch>
        </p:blipFill>
        <p:spPr>
          <a:xfrm>
            <a:off x="685800" y="1277559"/>
            <a:ext cx="7772400" cy="4302881"/>
          </a:xfrm>
          <a:prstGeom prst="rect">
            <a:avLst/>
          </a:prstGeom>
        </p:spPr>
      </p:pic>
    </p:spTree>
    <p:extLst>
      <p:ext uri="{BB962C8B-B14F-4D97-AF65-F5344CB8AC3E}">
        <p14:creationId xmlns:p14="http://schemas.microsoft.com/office/powerpoint/2010/main" val="417448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69AE-44C7-61FD-0A1C-D8184C43AD56}"/>
              </a:ext>
            </a:extLst>
          </p:cNvPr>
          <p:cNvSpPr>
            <a:spLocks noGrp="1"/>
          </p:cNvSpPr>
          <p:nvPr>
            <p:ph type="title"/>
          </p:nvPr>
        </p:nvSpPr>
        <p:spPr/>
        <p:txBody>
          <a:bodyPr/>
          <a:lstStyle/>
          <a:p>
            <a:r>
              <a:rPr lang="en-US" dirty="0"/>
              <a:t>But there are so many different routes we could take!</a:t>
            </a:r>
          </a:p>
        </p:txBody>
      </p:sp>
      <p:sp>
        <p:nvSpPr>
          <p:cNvPr id="4" name="Slide Number Placeholder 3">
            <a:extLst>
              <a:ext uri="{FF2B5EF4-FFF2-40B4-BE49-F238E27FC236}">
                <a16:creationId xmlns:a16="http://schemas.microsoft.com/office/drawing/2014/main" id="{375BAEB2-75C9-4806-E7EE-4C4777B10D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6" name="Picture 5">
            <a:extLst>
              <a:ext uri="{FF2B5EF4-FFF2-40B4-BE49-F238E27FC236}">
                <a16:creationId xmlns:a16="http://schemas.microsoft.com/office/drawing/2014/main" id="{5B933895-B2F1-DDC0-4FFE-1A4F5F662C27}"/>
              </a:ext>
            </a:extLst>
          </p:cNvPr>
          <p:cNvPicPr>
            <a:picLocks noChangeAspect="1"/>
          </p:cNvPicPr>
          <p:nvPr/>
        </p:nvPicPr>
        <p:blipFill>
          <a:blip r:embed="rId3"/>
          <a:stretch>
            <a:fillRect/>
          </a:stretch>
        </p:blipFill>
        <p:spPr>
          <a:xfrm>
            <a:off x="628650" y="2095417"/>
            <a:ext cx="1992828" cy="2667165"/>
          </a:xfrm>
          <a:prstGeom prst="rect">
            <a:avLst/>
          </a:prstGeom>
        </p:spPr>
      </p:pic>
      <p:pic>
        <p:nvPicPr>
          <p:cNvPr id="8" name="Picture 7">
            <a:extLst>
              <a:ext uri="{FF2B5EF4-FFF2-40B4-BE49-F238E27FC236}">
                <a16:creationId xmlns:a16="http://schemas.microsoft.com/office/drawing/2014/main" id="{EECED3C1-8CAC-9380-B01E-C455E4CEFD00}"/>
              </a:ext>
            </a:extLst>
          </p:cNvPr>
          <p:cNvPicPr>
            <a:picLocks noChangeAspect="1"/>
          </p:cNvPicPr>
          <p:nvPr/>
        </p:nvPicPr>
        <p:blipFill rotWithShape="1">
          <a:blip r:embed="rId4"/>
          <a:srcRect b="2947"/>
          <a:stretch/>
        </p:blipFill>
        <p:spPr>
          <a:xfrm>
            <a:off x="3075710" y="3257715"/>
            <a:ext cx="2675647" cy="2918401"/>
          </a:xfrm>
          <a:prstGeom prst="rect">
            <a:avLst/>
          </a:prstGeom>
        </p:spPr>
      </p:pic>
      <p:pic>
        <p:nvPicPr>
          <p:cNvPr id="10" name="Picture 9">
            <a:extLst>
              <a:ext uri="{FF2B5EF4-FFF2-40B4-BE49-F238E27FC236}">
                <a16:creationId xmlns:a16="http://schemas.microsoft.com/office/drawing/2014/main" id="{93C9CD3E-42B3-82C7-AADB-F9B04E5CDDA6}"/>
              </a:ext>
            </a:extLst>
          </p:cNvPr>
          <p:cNvPicPr>
            <a:picLocks noChangeAspect="1"/>
          </p:cNvPicPr>
          <p:nvPr/>
        </p:nvPicPr>
        <p:blipFill>
          <a:blip r:embed="rId5"/>
          <a:stretch>
            <a:fillRect/>
          </a:stretch>
        </p:blipFill>
        <p:spPr>
          <a:xfrm>
            <a:off x="6068291" y="2038434"/>
            <a:ext cx="2952627" cy="2438563"/>
          </a:xfrm>
          <a:prstGeom prst="rect">
            <a:avLst/>
          </a:prstGeom>
        </p:spPr>
      </p:pic>
    </p:spTree>
    <p:extLst>
      <p:ext uri="{BB962C8B-B14F-4D97-AF65-F5344CB8AC3E}">
        <p14:creationId xmlns:p14="http://schemas.microsoft.com/office/powerpoint/2010/main" val="22000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CCF1-9854-3F2E-9C66-A37496A7AEF9}"/>
              </a:ext>
            </a:extLst>
          </p:cNvPr>
          <p:cNvSpPr>
            <a:spLocks noGrp="1"/>
          </p:cNvSpPr>
          <p:nvPr>
            <p:ph type="title"/>
          </p:nvPr>
        </p:nvSpPr>
        <p:spPr/>
        <p:txBody>
          <a:bodyPr/>
          <a:lstStyle/>
          <a:p>
            <a:r>
              <a:rPr lang="en-US" dirty="0"/>
              <a:t>High-Speed Rail and Algorithms</a:t>
            </a:r>
          </a:p>
        </p:txBody>
      </p:sp>
      <p:sp>
        <p:nvSpPr>
          <p:cNvPr id="3" name="Text Placeholder 2">
            <a:extLst>
              <a:ext uri="{FF2B5EF4-FFF2-40B4-BE49-F238E27FC236}">
                <a16:creationId xmlns:a16="http://schemas.microsoft.com/office/drawing/2014/main" id="{897EFE05-768B-FE43-AE96-C33BF82EBBE1}"/>
              </a:ext>
            </a:extLst>
          </p:cNvPr>
          <p:cNvSpPr>
            <a:spLocks noGrp="1"/>
          </p:cNvSpPr>
          <p:nvPr>
            <p:ph type="body" idx="1"/>
          </p:nvPr>
        </p:nvSpPr>
        <p:spPr>
          <a:xfrm>
            <a:off x="628650" y="1578077"/>
            <a:ext cx="7886700" cy="4277033"/>
          </a:xfrm>
        </p:spPr>
        <p:txBody>
          <a:bodyPr>
            <a:normAutofit/>
          </a:bodyPr>
          <a:lstStyle/>
          <a:p>
            <a:endParaRPr lang="en-US" dirty="0"/>
          </a:p>
          <a:p>
            <a:r>
              <a:rPr lang="en-US" sz="3000" dirty="0"/>
              <a:t>How could we use an algorithm to find the best route?</a:t>
            </a:r>
          </a:p>
          <a:p>
            <a:pPr lvl="1"/>
            <a:r>
              <a:rPr lang="en-US" dirty="0"/>
              <a:t>What an interesting question! Let’s come back to that in a few weeks…</a:t>
            </a:r>
          </a:p>
          <a:p>
            <a:endParaRPr lang="en-US" dirty="0"/>
          </a:p>
          <a:p>
            <a:r>
              <a:rPr lang="en-US" sz="3000" dirty="0"/>
              <a:t>Okay… how could we use an algorithm to </a:t>
            </a:r>
            <a:r>
              <a:rPr lang="en-US" sz="3000" i="1" dirty="0"/>
              <a:t>select</a:t>
            </a:r>
            <a:r>
              <a:rPr lang="en-US" sz="3000" dirty="0"/>
              <a:t> the best route from a set of proposals?</a:t>
            </a:r>
          </a:p>
        </p:txBody>
      </p:sp>
      <p:sp>
        <p:nvSpPr>
          <p:cNvPr id="4" name="Slide Number Placeholder 3">
            <a:extLst>
              <a:ext uri="{FF2B5EF4-FFF2-40B4-BE49-F238E27FC236}">
                <a16:creationId xmlns:a16="http://schemas.microsoft.com/office/drawing/2014/main" id="{A3DAF4F0-5F4A-EB86-2DCF-AD05A57F0B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8398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body" idx="1"/>
          </p:nvPr>
        </p:nvSpPr>
        <p:spPr>
          <a:xfrm>
            <a:off x="311700" y="1536624"/>
            <a:ext cx="8520600" cy="5025000"/>
          </a:xfrm>
          <a:prstGeom prst="rect">
            <a:avLst/>
          </a:prstGeom>
        </p:spPr>
        <p:txBody>
          <a:bodyPr spcFirstLastPara="1" wrap="square" lIns="91425" tIns="91425" rIns="91425" bIns="91425" anchor="t" anchorCtr="0">
            <a:normAutofit/>
          </a:bodyPr>
          <a:lstStyle/>
          <a:p>
            <a:pPr marL="114300" indent="0">
              <a:buNone/>
            </a:pPr>
            <a:r>
              <a:rPr lang="en-US" sz="3000" dirty="0"/>
              <a:t>How can comparison-based algorithms help us with real world problems (and how can they </a:t>
            </a:r>
            <a:r>
              <a:rPr lang="en-US" sz="3000" i="1" dirty="0"/>
              <a:t>not</a:t>
            </a:r>
            <a:r>
              <a:rPr lang="en-US" sz="3000" dirty="0"/>
              <a:t> help us)?</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AutoNum type="arabicPeriod"/>
            </a:pPr>
            <a:r>
              <a:rPr lang="en-US" sz="3000" dirty="0"/>
              <a:t>Representing rail route selection as an algorithms problem</a:t>
            </a:r>
          </a:p>
          <a:p>
            <a:pPr marL="457200" lvl="0" indent="-342900" algn="l" rtl="0">
              <a:spcBef>
                <a:spcPts val="0"/>
              </a:spcBef>
              <a:spcAft>
                <a:spcPts val="0"/>
              </a:spcAft>
              <a:buSzPts val="1800"/>
              <a:buAutoNum type="arabicPeriod"/>
            </a:pPr>
            <a:endParaRPr sz="3000" dirty="0"/>
          </a:p>
          <a:p>
            <a:pPr lvl="0">
              <a:buAutoNum type="arabicPeriod"/>
            </a:pPr>
            <a:r>
              <a:rPr lang="en-US" sz="3000" dirty="0"/>
              <a:t>Comparison challenges: incommensurability</a:t>
            </a:r>
          </a:p>
          <a:p>
            <a:pPr lvl="0">
              <a:buAutoNum type="arabicPeriod"/>
            </a:pPr>
            <a:endParaRPr lang="en-US" sz="3000" dirty="0"/>
          </a:p>
          <a:p>
            <a:pPr>
              <a:buFont typeface="Arial"/>
              <a:buAutoNum type="arabicPeriod"/>
            </a:pPr>
            <a:r>
              <a:rPr lang="en-US" sz="3000" dirty="0"/>
              <a:t>Measurement: problems with proxies, estimation</a:t>
            </a:r>
          </a:p>
          <a:p>
            <a:pPr marL="457200" lvl="0" indent="-342900" algn="l" rtl="0">
              <a:spcBef>
                <a:spcPts val="0"/>
              </a:spcBef>
              <a:spcAft>
                <a:spcPts val="0"/>
              </a:spcAft>
              <a:buSzPts val="1800"/>
              <a:buAutoNum type="arabicPeriod"/>
            </a:pPr>
            <a:endParaRPr dirty="0"/>
          </a:p>
        </p:txBody>
      </p:sp>
      <p:sp>
        <p:nvSpPr>
          <p:cNvPr id="177" name="Google Shape;177;p24"/>
          <p:cNvSpPr txBox="1">
            <a:spLocks noGrp="1"/>
          </p:cNvSpPr>
          <p:nvPr>
            <p:ph type="title"/>
          </p:nvPr>
        </p:nvSpPr>
        <p:spPr>
          <a:xfrm>
            <a:off x="311700" y="593367"/>
            <a:ext cx="8520600" cy="83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Today</a:t>
            </a:r>
            <a:endParaRPr dirty="0"/>
          </a:p>
        </p:txBody>
      </p:sp>
      <p:sp>
        <p:nvSpPr>
          <p:cNvPr id="178" name="Google Shape;178;p24"/>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6C3C-CA48-B2A4-DDC0-6395288462C3}"/>
              </a:ext>
            </a:extLst>
          </p:cNvPr>
          <p:cNvSpPr>
            <a:spLocks noGrp="1"/>
          </p:cNvSpPr>
          <p:nvPr>
            <p:ph type="title"/>
          </p:nvPr>
        </p:nvSpPr>
        <p:spPr/>
        <p:txBody>
          <a:bodyPr>
            <a:normAutofit fontScale="90000"/>
          </a:bodyPr>
          <a:lstStyle/>
          <a:p>
            <a:r>
              <a:rPr lang="en-US" dirty="0"/>
              <a:t>Suppose you have a big stack of route proposals…</a:t>
            </a:r>
          </a:p>
        </p:txBody>
      </p:sp>
      <p:sp>
        <p:nvSpPr>
          <p:cNvPr id="4" name="Slide Number Placeholder 3">
            <a:extLst>
              <a:ext uri="{FF2B5EF4-FFF2-40B4-BE49-F238E27FC236}">
                <a16:creationId xmlns:a16="http://schemas.microsoft.com/office/drawing/2014/main" id="{2C61F156-B76F-3B81-52E5-F31CEB6BA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graphicFrame>
        <p:nvGraphicFramePr>
          <p:cNvPr id="5" name="Table 4">
            <a:extLst>
              <a:ext uri="{FF2B5EF4-FFF2-40B4-BE49-F238E27FC236}">
                <a16:creationId xmlns:a16="http://schemas.microsoft.com/office/drawing/2014/main" id="{8CB88824-C388-42CB-BC86-75FA4A1AC778}"/>
              </a:ext>
            </a:extLst>
          </p:cNvPr>
          <p:cNvGraphicFramePr>
            <a:graphicFrameLocks noGrp="1"/>
          </p:cNvGraphicFramePr>
          <p:nvPr>
            <p:extLst>
              <p:ext uri="{D42A27DB-BD31-4B8C-83A1-F6EECF244321}">
                <p14:modId xmlns:p14="http://schemas.microsoft.com/office/powerpoint/2010/main" val="1315348804"/>
              </p:ext>
            </p:extLst>
          </p:nvPr>
        </p:nvGraphicFramePr>
        <p:xfrm>
          <a:off x="447368" y="2020529"/>
          <a:ext cx="4124632" cy="4955456"/>
        </p:xfrm>
        <a:graphic>
          <a:graphicData uri="http://schemas.openxmlformats.org/drawingml/2006/table">
            <a:tbl>
              <a:tblPr firstRow="1" bandRow="1">
                <a:tableStyleId>{720D46EC-EA9A-41D6-8947-1561CB71840C}</a:tableStyleId>
              </a:tblPr>
              <a:tblGrid>
                <a:gridCol w="2062316">
                  <a:extLst>
                    <a:ext uri="{9D8B030D-6E8A-4147-A177-3AD203B41FA5}">
                      <a16:colId xmlns:a16="http://schemas.microsoft.com/office/drawing/2014/main" val="388634326"/>
                    </a:ext>
                  </a:extLst>
                </a:gridCol>
                <a:gridCol w="2062316">
                  <a:extLst>
                    <a:ext uri="{9D8B030D-6E8A-4147-A177-3AD203B41FA5}">
                      <a16:colId xmlns:a16="http://schemas.microsoft.com/office/drawing/2014/main" val="2718288171"/>
                    </a:ext>
                  </a:extLst>
                </a:gridCol>
              </a:tblGrid>
              <a:tr h="847906">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extLst>
                  <a:ext uri="{0D108BD9-81ED-4DB2-BD59-A6C34878D82A}">
                    <a16:rowId xmlns:a16="http://schemas.microsoft.com/office/drawing/2014/main" val="1246052345"/>
                  </a:ext>
                </a:extLst>
              </a:tr>
              <a:tr h="814911">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extLst>
                  <a:ext uri="{0D108BD9-81ED-4DB2-BD59-A6C34878D82A}">
                    <a16:rowId xmlns:a16="http://schemas.microsoft.com/office/drawing/2014/main" val="566321374"/>
                  </a:ext>
                </a:extLst>
              </a:tr>
              <a:tr h="814911">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extLst>
                  <a:ext uri="{0D108BD9-81ED-4DB2-BD59-A6C34878D82A}">
                    <a16:rowId xmlns:a16="http://schemas.microsoft.com/office/drawing/2014/main" val="3014746199"/>
                  </a:ext>
                </a:extLst>
              </a:tr>
              <a:tr h="84790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273052224"/>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8" name="Picture 7" descr="A map of a city&#10;&#10;Description automatically generated">
            <a:extLst>
              <a:ext uri="{FF2B5EF4-FFF2-40B4-BE49-F238E27FC236}">
                <a16:creationId xmlns:a16="http://schemas.microsoft.com/office/drawing/2014/main" id="{D008245E-F36C-6581-6041-A09E688C0BF3}"/>
              </a:ext>
            </a:extLst>
          </p:cNvPr>
          <p:cNvPicPr>
            <a:picLocks noChangeAspect="1"/>
          </p:cNvPicPr>
          <p:nvPr/>
        </p:nvPicPr>
        <p:blipFill rotWithShape="1">
          <a:blip r:embed="rId3"/>
          <a:srcRect l="12530" r="11100"/>
          <a:stretch/>
        </p:blipFill>
        <p:spPr>
          <a:xfrm>
            <a:off x="4921045" y="2016824"/>
            <a:ext cx="3775587" cy="4759655"/>
          </a:xfrm>
          <a:prstGeom prst="rect">
            <a:avLst/>
          </a:prstGeom>
        </p:spPr>
      </p:pic>
    </p:spTree>
    <p:extLst>
      <p:ext uri="{BB962C8B-B14F-4D97-AF65-F5344CB8AC3E}">
        <p14:creationId xmlns:p14="http://schemas.microsoft.com/office/powerpoint/2010/main" val="1959870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5|7.6"/>
</p:tagLst>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7679</TotalTime>
  <Words>2601</Words>
  <Application>Microsoft Macintosh PowerPoint</Application>
  <PresentationFormat>On-screen Show (4:3)</PresentationFormat>
  <Paragraphs>513</Paragraphs>
  <Slides>46</Slides>
  <Notes>45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Calibri</vt:lpstr>
      <vt:lpstr>Arial</vt:lpstr>
      <vt:lpstr>Source Sans Pro</vt:lpstr>
      <vt:lpstr>1_Office Theme</vt:lpstr>
      <vt:lpstr>1_Office Theme</vt:lpstr>
      <vt:lpstr>Lecture 5.5</vt:lpstr>
      <vt:lpstr>Wait, who’s this guy?</vt:lpstr>
      <vt:lpstr>Hi! I’m Dan Webber (he/him)</vt:lpstr>
      <vt:lpstr>Lecture 5.5</vt:lpstr>
      <vt:lpstr>California High-Speed Rail</vt:lpstr>
      <vt:lpstr>But there are so many different routes we could take!</vt:lpstr>
      <vt:lpstr>High-Speed Rail and Algorithms</vt:lpstr>
      <vt:lpstr>Today</vt:lpstr>
      <vt:lpstr>Suppose you have a big stack of route proposals…</vt:lpstr>
      <vt:lpstr>… and you want to consider them one by one, from most to least promising.</vt:lpstr>
      <vt:lpstr>How could an algorithm help you here?</vt:lpstr>
      <vt:lpstr>Sort the list (by time)!</vt:lpstr>
      <vt:lpstr>That’s not the route they’re actually planning to build, though…</vt:lpstr>
      <vt:lpstr>What else might matter for route selection besides speed?</vt:lpstr>
      <vt:lpstr>Example: emissions</vt:lpstr>
      <vt:lpstr>Taking emissions into account</vt:lpstr>
      <vt:lpstr>One way: a weight function</vt:lpstr>
      <vt:lpstr>Sorting with a weight function</vt:lpstr>
      <vt:lpstr>Sorting with a weight function</vt:lpstr>
      <vt:lpstr>Comparison is key, but can be hard!</vt:lpstr>
      <vt:lpstr>Incommensurability</vt:lpstr>
      <vt:lpstr>Incommensurability</vt:lpstr>
      <vt:lpstr>Some things are commensurable</vt:lpstr>
      <vt:lpstr>When two things are commensurable, they can easily be reduced to a single value</vt:lpstr>
      <vt:lpstr>Not so with incommensurable values</vt:lpstr>
      <vt:lpstr>Incommensurable != Incomparable</vt:lpstr>
      <vt:lpstr>What are some other values that are commensurable? Incommensurable?</vt:lpstr>
      <vt:lpstr>Upshot for Algorithms</vt:lpstr>
      <vt:lpstr>Back to the problem at hand…</vt:lpstr>
      <vt:lpstr>A silly example</vt:lpstr>
      <vt:lpstr>A silly example: sorted</vt:lpstr>
      <vt:lpstr>What if we change the function? Or even just the units?</vt:lpstr>
      <vt:lpstr>What if we change the function? Or even just the units?</vt:lpstr>
      <vt:lpstr>What about values that can’t even be reduced to a number on their own?</vt:lpstr>
      <vt:lpstr>Measurement</vt:lpstr>
      <vt:lpstr>Measurements vs. The World</vt:lpstr>
      <vt:lpstr>GDP (Gross Domestic Product)</vt:lpstr>
      <vt:lpstr>GDP as a Measure of Economic Health</vt:lpstr>
      <vt:lpstr>Measuring ridership (in advance)</vt:lpstr>
      <vt:lpstr>Inclusion &amp; Exclusion from Data</vt:lpstr>
      <vt:lpstr>Risks of Inclusion in Data</vt:lpstr>
      <vt:lpstr>Exclusion from Algorithmic Data </vt:lpstr>
      <vt:lpstr>Risks of Exclusion From Data</vt:lpstr>
      <vt:lpstr>Incommensurability, Measurement, and Inclusion</vt:lpstr>
      <vt:lpstr>Today</vt:lpstr>
      <vt:lpstr>Want to talk more about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9.5 </dc:title>
  <cp:lastModifiedBy>Daniel Webber</cp:lastModifiedBy>
  <cp:revision>154</cp:revision>
  <dcterms:modified xsi:type="dcterms:W3CDTF">2025-01-26T02:08:25Z</dcterms:modified>
</cp:coreProperties>
</file>